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6"/>
  </p:notesMasterIdLst>
  <p:sldIdLst>
    <p:sldId id="1448" r:id="rId2"/>
    <p:sldId id="4756" r:id="rId3"/>
    <p:sldId id="4757" r:id="rId4"/>
    <p:sldId id="4758" r:id="rId5"/>
    <p:sldId id="4759" r:id="rId6"/>
    <p:sldId id="4760" r:id="rId7"/>
    <p:sldId id="835" r:id="rId8"/>
    <p:sldId id="2955" r:id="rId9"/>
    <p:sldId id="3765" r:id="rId10"/>
    <p:sldId id="3766" r:id="rId11"/>
    <p:sldId id="3767" r:id="rId12"/>
    <p:sldId id="3759" r:id="rId13"/>
    <p:sldId id="3760" r:id="rId14"/>
    <p:sldId id="3761" r:id="rId15"/>
    <p:sldId id="2956" r:id="rId16"/>
    <p:sldId id="3100" r:id="rId17"/>
    <p:sldId id="4734" r:id="rId18"/>
    <p:sldId id="3426" r:id="rId19"/>
    <p:sldId id="716" r:id="rId20"/>
    <p:sldId id="3005" r:id="rId21"/>
    <p:sldId id="3006" r:id="rId22"/>
    <p:sldId id="4750" r:id="rId23"/>
    <p:sldId id="4751" r:id="rId24"/>
    <p:sldId id="3423" r:id="rId25"/>
    <p:sldId id="4749" r:id="rId26"/>
    <p:sldId id="3427" r:id="rId27"/>
    <p:sldId id="3428" r:id="rId28"/>
    <p:sldId id="4738" r:id="rId29"/>
    <p:sldId id="1554" r:id="rId30"/>
    <p:sldId id="272" r:id="rId31"/>
    <p:sldId id="3751" r:id="rId32"/>
    <p:sldId id="3750" r:id="rId33"/>
    <p:sldId id="3749" r:id="rId34"/>
    <p:sldId id="3752" r:id="rId35"/>
    <p:sldId id="3753" r:id="rId36"/>
    <p:sldId id="3755" r:id="rId37"/>
    <p:sldId id="3754" r:id="rId38"/>
    <p:sldId id="2943" r:id="rId39"/>
    <p:sldId id="2946" r:id="rId40"/>
    <p:sldId id="2944" r:id="rId41"/>
    <p:sldId id="2945" r:id="rId42"/>
    <p:sldId id="2913" r:id="rId43"/>
    <p:sldId id="2916" r:id="rId44"/>
    <p:sldId id="2917" r:id="rId45"/>
    <p:sldId id="2918" r:id="rId46"/>
    <p:sldId id="2919" r:id="rId47"/>
    <p:sldId id="2920" r:id="rId48"/>
    <p:sldId id="258" r:id="rId49"/>
    <p:sldId id="259" r:id="rId50"/>
    <p:sldId id="260" r:id="rId51"/>
    <p:sldId id="261" r:id="rId52"/>
    <p:sldId id="262" r:id="rId53"/>
    <p:sldId id="2921" r:id="rId54"/>
    <p:sldId id="2922" r:id="rId55"/>
    <p:sldId id="2906" r:id="rId56"/>
    <p:sldId id="2925" r:id="rId57"/>
    <p:sldId id="2907" r:id="rId58"/>
    <p:sldId id="2926" r:id="rId59"/>
    <p:sldId id="1767" r:id="rId60"/>
    <p:sldId id="2909" r:id="rId61"/>
    <p:sldId id="2928" r:id="rId62"/>
    <p:sldId id="2910" r:id="rId63"/>
    <p:sldId id="2929" r:id="rId64"/>
    <p:sldId id="2912" r:id="rId65"/>
    <p:sldId id="2931" r:id="rId66"/>
    <p:sldId id="2932" r:id="rId67"/>
    <p:sldId id="2933" r:id="rId68"/>
    <p:sldId id="2935" r:id="rId69"/>
    <p:sldId id="2936" r:id="rId70"/>
    <p:sldId id="2937" r:id="rId71"/>
    <p:sldId id="2938" r:id="rId72"/>
    <p:sldId id="2941" r:id="rId73"/>
    <p:sldId id="2942" r:id="rId74"/>
    <p:sldId id="2915" r:id="rId75"/>
    <p:sldId id="2968" r:id="rId76"/>
    <p:sldId id="3756" r:id="rId77"/>
    <p:sldId id="3122" r:id="rId78"/>
    <p:sldId id="3123" r:id="rId79"/>
    <p:sldId id="3124" r:id="rId80"/>
    <p:sldId id="3125" r:id="rId81"/>
    <p:sldId id="3126" r:id="rId82"/>
    <p:sldId id="3127" r:id="rId83"/>
    <p:sldId id="2903" r:id="rId84"/>
    <p:sldId id="2904" r:id="rId85"/>
    <p:sldId id="3128" r:id="rId86"/>
    <p:sldId id="3129" r:id="rId87"/>
    <p:sldId id="3130" r:id="rId88"/>
    <p:sldId id="3131" r:id="rId89"/>
    <p:sldId id="3132" r:id="rId90"/>
    <p:sldId id="3133" r:id="rId91"/>
    <p:sldId id="3134" r:id="rId92"/>
    <p:sldId id="3135" r:id="rId93"/>
    <p:sldId id="3136" r:id="rId94"/>
    <p:sldId id="3137" r:id="rId95"/>
    <p:sldId id="3138" r:id="rId96"/>
    <p:sldId id="3139" r:id="rId97"/>
    <p:sldId id="3140" r:id="rId98"/>
    <p:sldId id="3141" r:id="rId99"/>
    <p:sldId id="2797" r:id="rId100"/>
    <p:sldId id="3142" r:id="rId101"/>
    <p:sldId id="3143" r:id="rId102"/>
    <p:sldId id="3144" r:id="rId103"/>
    <p:sldId id="3145" r:id="rId104"/>
    <p:sldId id="3146" r:id="rId105"/>
    <p:sldId id="3147" r:id="rId106"/>
    <p:sldId id="3148" r:id="rId107"/>
    <p:sldId id="2798" r:id="rId108"/>
    <p:sldId id="2799" r:id="rId109"/>
    <p:sldId id="2800" r:id="rId110"/>
    <p:sldId id="2801" r:id="rId111"/>
    <p:sldId id="3149" r:id="rId112"/>
    <p:sldId id="2802" r:id="rId113"/>
    <p:sldId id="3150" r:id="rId114"/>
    <p:sldId id="2803" r:id="rId115"/>
    <p:sldId id="3151" r:id="rId116"/>
    <p:sldId id="3152" r:id="rId117"/>
    <p:sldId id="3153" r:id="rId118"/>
    <p:sldId id="3154" r:id="rId119"/>
    <p:sldId id="3155" r:id="rId120"/>
    <p:sldId id="3156" r:id="rId121"/>
    <p:sldId id="3157" r:id="rId122"/>
    <p:sldId id="3158" r:id="rId123"/>
    <p:sldId id="3159" r:id="rId124"/>
    <p:sldId id="2804" r:id="rId125"/>
    <p:sldId id="3160" r:id="rId126"/>
    <p:sldId id="3161" r:id="rId127"/>
    <p:sldId id="3162" r:id="rId128"/>
    <p:sldId id="3163" r:id="rId129"/>
    <p:sldId id="3164" r:id="rId130"/>
    <p:sldId id="2805" r:id="rId131"/>
    <p:sldId id="3165" r:id="rId132"/>
    <p:sldId id="3166" r:id="rId133"/>
    <p:sldId id="3167" r:id="rId134"/>
    <p:sldId id="3168" r:id="rId135"/>
    <p:sldId id="3169" r:id="rId136"/>
    <p:sldId id="3170" r:id="rId137"/>
    <p:sldId id="3171" r:id="rId138"/>
    <p:sldId id="3172" r:id="rId139"/>
    <p:sldId id="3173" r:id="rId140"/>
    <p:sldId id="3174" r:id="rId141"/>
    <p:sldId id="3175" r:id="rId142"/>
    <p:sldId id="3176" r:id="rId143"/>
    <p:sldId id="3177" r:id="rId144"/>
    <p:sldId id="3178" r:id="rId145"/>
    <p:sldId id="3179" r:id="rId146"/>
    <p:sldId id="3180" r:id="rId147"/>
    <p:sldId id="3181" r:id="rId148"/>
    <p:sldId id="3182" r:id="rId149"/>
    <p:sldId id="2806" r:id="rId150"/>
    <p:sldId id="3183" r:id="rId151"/>
    <p:sldId id="3184" r:id="rId152"/>
    <p:sldId id="3185" r:id="rId153"/>
    <p:sldId id="3186" r:id="rId154"/>
    <p:sldId id="3187" r:id="rId155"/>
    <p:sldId id="3188" r:id="rId156"/>
    <p:sldId id="3189" r:id="rId157"/>
    <p:sldId id="3190" r:id="rId158"/>
    <p:sldId id="3191" r:id="rId159"/>
    <p:sldId id="3192" r:id="rId160"/>
    <p:sldId id="3193" r:id="rId161"/>
    <p:sldId id="3194" r:id="rId162"/>
    <p:sldId id="3195" r:id="rId163"/>
    <p:sldId id="3196" r:id="rId164"/>
    <p:sldId id="3197" r:id="rId165"/>
    <p:sldId id="3198" r:id="rId166"/>
    <p:sldId id="3199" r:id="rId167"/>
    <p:sldId id="3200" r:id="rId168"/>
    <p:sldId id="3201" r:id="rId169"/>
    <p:sldId id="2807" r:id="rId170"/>
    <p:sldId id="3202" r:id="rId171"/>
    <p:sldId id="3203" r:id="rId172"/>
    <p:sldId id="2808" r:id="rId173"/>
    <p:sldId id="3204" r:id="rId174"/>
    <p:sldId id="3205" r:id="rId175"/>
    <p:sldId id="3206" r:id="rId176"/>
    <p:sldId id="3207" r:id="rId177"/>
    <p:sldId id="3208" r:id="rId178"/>
    <p:sldId id="3209" r:id="rId179"/>
    <p:sldId id="3210" r:id="rId180"/>
    <p:sldId id="3211" r:id="rId181"/>
    <p:sldId id="3212" r:id="rId182"/>
    <p:sldId id="3213" r:id="rId183"/>
    <p:sldId id="3214" r:id="rId184"/>
    <p:sldId id="3215" r:id="rId185"/>
    <p:sldId id="3216" r:id="rId186"/>
    <p:sldId id="3217" r:id="rId187"/>
    <p:sldId id="3218" r:id="rId188"/>
    <p:sldId id="3219" r:id="rId189"/>
    <p:sldId id="3220" r:id="rId190"/>
    <p:sldId id="3221" r:id="rId191"/>
    <p:sldId id="3222" r:id="rId192"/>
    <p:sldId id="3223" r:id="rId193"/>
    <p:sldId id="3224" r:id="rId194"/>
    <p:sldId id="2809" r:id="rId195"/>
    <p:sldId id="3225" r:id="rId196"/>
    <p:sldId id="2810" r:id="rId197"/>
    <p:sldId id="3226" r:id="rId198"/>
    <p:sldId id="3227" r:id="rId199"/>
    <p:sldId id="3228" r:id="rId200"/>
    <p:sldId id="3229" r:id="rId201"/>
    <p:sldId id="3230" r:id="rId202"/>
    <p:sldId id="3231" r:id="rId203"/>
    <p:sldId id="3232" r:id="rId204"/>
    <p:sldId id="3233" r:id="rId205"/>
    <p:sldId id="3234" r:id="rId206"/>
    <p:sldId id="2811" r:id="rId207"/>
    <p:sldId id="3235" r:id="rId208"/>
    <p:sldId id="3236" r:id="rId209"/>
    <p:sldId id="3237" r:id="rId210"/>
    <p:sldId id="3238" r:id="rId211"/>
    <p:sldId id="3239" r:id="rId212"/>
    <p:sldId id="3240" r:id="rId213"/>
    <p:sldId id="3241" r:id="rId214"/>
    <p:sldId id="3242" r:id="rId215"/>
    <p:sldId id="3243" r:id="rId216"/>
    <p:sldId id="3244" r:id="rId217"/>
    <p:sldId id="3245" r:id="rId218"/>
    <p:sldId id="3246" r:id="rId219"/>
    <p:sldId id="3247" r:id="rId220"/>
    <p:sldId id="3248" r:id="rId221"/>
    <p:sldId id="3249" r:id="rId222"/>
    <p:sldId id="3250" r:id="rId223"/>
    <p:sldId id="3251" r:id="rId224"/>
    <p:sldId id="3252" r:id="rId225"/>
    <p:sldId id="3253" r:id="rId226"/>
    <p:sldId id="3254" r:id="rId227"/>
    <p:sldId id="3255" r:id="rId228"/>
    <p:sldId id="3256" r:id="rId229"/>
    <p:sldId id="3257" r:id="rId230"/>
    <p:sldId id="3258" r:id="rId231"/>
    <p:sldId id="3259" r:id="rId232"/>
    <p:sldId id="2812" r:id="rId233"/>
    <p:sldId id="3260" r:id="rId234"/>
    <p:sldId id="3261" r:id="rId235"/>
    <p:sldId id="2813" r:id="rId236"/>
    <p:sldId id="2814" r:id="rId237"/>
    <p:sldId id="2815" r:id="rId238"/>
    <p:sldId id="3262" r:id="rId239"/>
    <p:sldId id="3263" r:id="rId240"/>
    <p:sldId id="3264" r:id="rId241"/>
    <p:sldId id="3265" r:id="rId242"/>
    <p:sldId id="3266" r:id="rId243"/>
    <p:sldId id="3267" r:id="rId244"/>
    <p:sldId id="3268" r:id="rId245"/>
    <p:sldId id="3269" r:id="rId246"/>
    <p:sldId id="3270" r:id="rId247"/>
    <p:sldId id="3271" r:id="rId248"/>
    <p:sldId id="3272" r:id="rId249"/>
    <p:sldId id="3273" r:id="rId250"/>
    <p:sldId id="3274" r:id="rId251"/>
    <p:sldId id="3275" r:id="rId252"/>
    <p:sldId id="3276" r:id="rId253"/>
    <p:sldId id="3277" r:id="rId254"/>
    <p:sldId id="3278" r:id="rId255"/>
    <p:sldId id="3279" r:id="rId256"/>
    <p:sldId id="3280" r:id="rId257"/>
    <p:sldId id="3281" r:id="rId258"/>
    <p:sldId id="3282" r:id="rId259"/>
    <p:sldId id="3283" r:id="rId260"/>
    <p:sldId id="3284" r:id="rId261"/>
    <p:sldId id="3285" r:id="rId262"/>
    <p:sldId id="3286" r:id="rId263"/>
    <p:sldId id="3287" r:id="rId264"/>
    <p:sldId id="3288" r:id="rId265"/>
    <p:sldId id="3289" r:id="rId266"/>
    <p:sldId id="3290" r:id="rId267"/>
    <p:sldId id="3291" r:id="rId268"/>
    <p:sldId id="3292" r:id="rId269"/>
    <p:sldId id="3293" r:id="rId270"/>
    <p:sldId id="3294" r:id="rId271"/>
    <p:sldId id="3295" r:id="rId272"/>
    <p:sldId id="3296" r:id="rId273"/>
    <p:sldId id="2816" r:id="rId274"/>
    <p:sldId id="3297" r:id="rId275"/>
    <p:sldId id="3298" r:id="rId276"/>
    <p:sldId id="3299" r:id="rId277"/>
    <p:sldId id="3300" r:id="rId278"/>
    <p:sldId id="3301" r:id="rId279"/>
    <p:sldId id="3302" r:id="rId280"/>
    <p:sldId id="3303" r:id="rId281"/>
    <p:sldId id="3304" r:id="rId282"/>
    <p:sldId id="3305" r:id="rId283"/>
    <p:sldId id="3306" r:id="rId284"/>
    <p:sldId id="3307" r:id="rId285"/>
    <p:sldId id="2817" r:id="rId286"/>
    <p:sldId id="3308" r:id="rId287"/>
    <p:sldId id="3309" r:id="rId288"/>
    <p:sldId id="2818" r:id="rId289"/>
    <p:sldId id="3310" r:id="rId290"/>
    <p:sldId id="3311" r:id="rId291"/>
    <p:sldId id="3312" r:id="rId292"/>
    <p:sldId id="3313" r:id="rId293"/>
    <p:sldId id="3314" r:id="rId294"/>
    <p:sldId id="3315" r:id="rId295"/>
    <p:sldId id="3316" r:id="rId296"/>
    <p:sldId id="3317" r:id="rId297"/>
    <p:sldId id="3318" r:id="rId298"/>
    <p:sldId id="3319" r:id="rId299"/>
    <p:sldId id="3320" r:id="rId300"/>
    <p:sldId id="3321" r:id="rId301"/>
    <p:sldId id="3322" r:id="rId302"/>
    <p:sldId id="3323" r:id="rId303"/>
    <p:sldId id="3324" r:id="rId304"/>
    <p:sldId id="3325" r:id="rId305"/>
    <p:sldId id="3326" r:id="rId306"/>
    <p:sldId id="3327" r:id="rId307"/>
    <p:sldId id="3328" r:id="rId308"/>
    <p:sldId id="3329" r:id="rId309"/>
    <p:sldId id="3330" r:id="rId310"/>
    <p:sldId id="3331" r:id="rId311"/>
    <p:sldId id="3332" r:id="rId312"/>
    <p:sldId id="3333" r:id="rId313"/>
    <p:sldId id="3334" r:id="rId314"/>
    <p:sldId id="3335" r:id="rId315"/>
    <p:sldId id="3336" r:id="rId316"/>
    <p:sldId id="3337" r:id="rId317"/>
    <p:sldId id="3338" r:id="rId318"/>
    <p:sldId id="2819" r:id="rId319"/>
    <p:sldId id="2820" r:id="rId320"/>
    <p:sldId id="3339" r:id="rId321"/>
    <p:sldId id="3340" r:id="rId322"/>
    <p:sldId id="3341" r:id="rId323"/>
    <p:sldId id="3342" r:id="rId324"/>
    <p:sldId id="3343" r:id="rId325"/>
    <p:sldId id="2821" r:id="rId326"/>
    <p:sldId id="3344" r:id="rId327"/>
    <p:sldId id="3345" r:id="rId328"/>
    <p:sldId id="3346" r:id="rId329"/>
    <p:sldId id="3347" r:id="rId330"/>
    <p:sldId id="3348" r:id="rId331"/>
    <p:sldId id="3349" r:id="rId332"/>
    <p:sldId id="3350" r:id="rId333"/>
    <p:sldId id="3351" r:id="rId334"/>
    <p:sldId id="3352" r:id="rId335"/>
    <p:sldId id="3353" r:id="rId336"/>
    <p:sldId id="3354" r:id="rId337"/>
    <p:sldId id="3355" r:id="rId338"/>
    <p:sldId id="3356" r:id="rId339"/>
    <p:sldId id="3357" r:id="rId340"/>
    <p:sldId id="3358" r:id="rId341"/>
    <p:sldId id="3359" r:id="rId342"/>
    <p:sldId id="3360" r:id="rId343"/>
    <p:sldId id="3361" r:id="rId344"/>
    <p:sldId id="3362" r:id="rId345"/>
    <p:sldId id="3363" r:id="rId346"/>
    <p:sldId id="3364" r:id="rId347"/>
    <p:sldId id="3365" r:id="rId348"/>
    <p:sldId id="3366" r:id="rId349"/>
    <p:sldId id="3367" r:id="rId350"/>
    <p:sldId id="3368" r:id="rId351"/>
    <p:sldId id="3369" r:id="rId352"/>
    <p:sldId id="3370" r:id="rId353"/>
    <p:sldId id="3371" r:id="rId354"/>
    <p:sldId id="3372" r:id="rId355"/>
    <p:sldId id="3373" r:id="rId356"/>
    <p:sldId id="3374" r:id="rId357"/>
    <p:sldId id="3375" r:id="rId358"/>
    <p:sldId id="3376" r:id="rId359"/>
    <p:sldId id="3377" r:id="rId360"/>
    <p:sldId id="3378" r:id="rId361"/>
    <p:sldId id="3379" r:id="rId362"/>
    <p:sldId id="3380" r:id="rId363"/>
    <p:sldId id="3381" r:id="rId364"/>
    <p:sldId id="3382" r:id="rId365"/>
    <p:sldId id="3383" r:id="rId366"/>
    <p:sldId id="3384" r:id="rId367"/>
    <p:sldId id="3385" r:id="rId368"/>
    <p:sldId id="3386" r:id="rId369"/>
    <p:sldId id="3387" r:id="rId370"/>
    <p:sldId id="3388" r:id="rId371"/>
    <p:sldId id="3389" r:id="rId372"/>
    <p:sldId id="3390" r:id="rId373"/>
    <p:sldId id="3391" r:id="rId374"/>
    <p:sldId id="3392" r:id="rId375"/>
    <p:sldId id="3393" r:id="rId376"/>
    <p:sldId id="3394" r:id="rId377"/>
    <p:sldId id="3395" r:id="rId378"/>
    <p:sldId id="3396" r:id="rId379"/>
    <p:sldId id="3397" r:id="rId380"/>
    <p:sldId id="3398" r:id="rId381"/>
    <p:sldId id="3399" r:id="rId382"/>
    <p:sldId id="3400" r:id="rId383"/>
    <p:sldId id="3401" r:id="rId384"/>
    <p:sldId id="3402" r:id="rId385"/>
    <p:sldId id="3403" r:id="rId386"/>
    <p:sldId id="3404" r:id="rId387"/>
    <p:sldId id="3405" r:id="rId388"/>
    <p:sldId id="3406" r:id="rId389"/>
    <p:sldId id="3407" r:id="rId390"/>
    <p:sldId id="3408" r:id="rId391"/>
    <p:sldId id="3409" r:id="rId392"/>
    <p:sldId id="3410" r:id="rId393"/>
    <p:sldId id="3411" r:id="rId394"/>
    <p:sldId id="3412" r:id="rId395"/>
    <p:sldId id="3413" r:id="rId396"/>
    <p:sldId id="3414" r:id="rId397"/>
    <p:sldId id="3415" r:id="rId398"/>
    <p:sldId id="3416" r:id="rId399"/>
    <p:sldId id="3417" r:id="rId400"/>
    <p:sldId id="3418" r:id="rId401"/>
    <p:sldId id="3419" r:id="rId402"/>
    <p:sldId id="3420" r:id="rId403"/>
    <p:sldId id="3421" r:id="rId404"/>
    <p:sldId id="3422" r:id="rId405"/>
    <p:sldId id="4761" r:id="rId406"/>
    <p:sldId id="3424" r:id="rId407"/>
    <p:sldId id="3425" r:id="rId408"/>
    <p:sldId id="4762" r:id="rId409"/>
    <p:sldId id="4763" r:id="rId410"/>
    <p:sldId id="4764" r:id="rId411"/>
    <p:sldId id="3429" r:id="rId412"/>
    <p:sldId id="3430" r:id="rId413"/>
    <p:sldId id="3431" r:id="rId414"/>
    <p:sldId id="3432" r:id="rId415"/>
    <p:sldId id="3433" r:id="rId416"/>
    <p:sldId id="3434" r:id="rId417"/>
    <p:sldId id="3435" r:id="rId418"/>
    <p:sldId id="3436" r:id="rId419"/>
    <p:sldId id="3437" r:id="rId420"/>
    <p:sldId id="3438" r:id="rId421"/>
    <p:sldId id="3439" r:id="rId422"/>
    <p:sldId id="3440" r:id="rId423"/>
    <p:sldId id="3441" r:id="rId424"/>
    <p:sldId id="3442" r:id="rId425"/>
    <p:sldId id="3443" r:id="rId426"/>
    <p:sldId id="3444" r:id="rId427"/>
    <p:sldId id="3445" r:id="rId428"/>
    <p:sldId id="3446" r:id="rId429"/>
    <p:sldId id="3447" r:id="rId430"/>
    <p:sldId id="3448" r:id="rId431"/>
    <p:sldId id="3449" r:id="rId432"/>
    <p:sldId id="3450" r:id="rId433"/>
    <p:sldId id="3451" r:id="rId434"/>
    <p:sldId id="3452" r:id="rId435"/>
    <p:sldId id="3453" r:id="rId436"/>
    <p:sldId id="3454" r:id="rId437"/>
    <p:sldId id="3455" r:id="rId438"/>
    <p:sldId id="3456" r:id="rId439"/>
    <p:sldId id="3457" r:id="rId440"/>
    <p:sldId id="3458" r:id="rId441"/>
    <p:sldId id="3459" r:id="rId442"/>
    <p:sldId id="3460" r:id="rId443"/>
    <p:sldId id="3461" r:id="rId444"/>
    <p:sldId id="3462" r:id="rId445"/>
    <p:sldId id="3463" r:id="rId446"/>
    <p:sldId id="3464" r:id="rId447"/>
    <p:sldId id="3465" r:id="rId448"/>
    <p:sldId id="3466" r:id="rId449"/>
    <p:sldId id="3467" r:id="rId450"/>
    <p:sldId id="3468" r:id="rId451"/>
    <p:sldId id="3469" r:id="rId452"/>
    <p:sldId id="3470" r:id="rId453"/>
    <p:sldId id="3471" r:id="rId454"/>
    <p:sldId id="3472" r:id="rId455"/>
    <p:sldId id="3473" r:id="rId456"/>
    <p:sldId id="3474" r:id="rId457"/>
    <p:sldId id="3475" r:id="rId458"/>
    <p:sldId id="3476" r:id="rId459"/>
    <p:sldId id="3477" r:id="rId460"/>
    <p:sldId id="3478" r:id="rId461"/>
    <p:sldId id="3479" r:id="rId462"/>
    <p:sldId id="3480" r:id="rId463"/>
    <p:sldId id="3481" r:id="rId464"/>
    <p:sldId id="3482" r:id="rId465"/>
    <p:sldId id="3483" r:id="rId466"/>
    <p:sldId id="3484" r:id="rId467"/>
    <p:sldId id="3485" r:id="rId468"/>
    <p:sldId id="3486" r:id="rId469"/>
    <p:sldId id="3487" r:id="rId470"/>
    <p:sldId id="3488" r:id="rId471"/>
    <p:sldId id="3489" r:id="rId472"/>
    <p:sldId id="3490" r:id="rId473"/>
    <p:sldId id="3491" r:id="rId474"/>
    <p:sldId id="3492" r:id="rId475"/>
    <p:sldId id="3493" r:id="rId476"/>
    <p:sldId id="3494" r:id="rId477"/>
    <p:sldId id="3495" r:id="rId478"/>
    <p:sldId id="3496" r:id="rId479"/>
    <p:sldId id="3497" r:id="rId480"/>
    <p:sldId id="3498" r:id="rId481"/>
    <p:sldId id="3499" r:id="rId482"/>
    <p:sldId id="3500" r:id="rId483"/>
    <p:sldId id="3501" r:id="rId484"/>
    <p:sldId id="3502" r:id="rId485"/>
    <p:sldId id="3503" r:id="rId486"/>
    <p:sldId id="3504" r:id="rId487"/>
    <p:sldId id="3505" r:id="rId488"/>
    <p:sldId id="3506" r:id="rId489"/>
    <p:sldId id="3507" r:id="rId490"/>
    <p:sldId id="3508" r:id="rId491"/>
    <p:sldId id="3509" r:id="rId492"/>
    <p:sldId id="3510" r:id="rId493"/>
    <p:sldId id="3511" r:id="rId494"/>
    <p:sldId id="3512" r:id="rId495"/>
    <p:sldId id="3513" r:id="rId496"/>
    <p:sldId id="3514" r:id="rId497"/>
    <p:sldId id="3515" r:id="rId498"/>
    <p:sldId id="3516" r:id="rId499"/>
    <p:sldId id="3517" r:id="rId500"/>
    <p:sldId id="3518" r:id="rId501"/>
    <p:sldId id="3519" r:id="rId502"/>
    <p:sldId id="3520" r:id="rId503"/>
    <p:sldId id="3521" r:id="rId504"/>
    <p:sldId id="3522" r:id="rId505"/>
    <p:sldId id="3523" r:id="rId506"/>
    <p:sldId id="3524" r:id="rId507"/>
    <p:sldId id="3525" r:id="rId508"/>
    <p:sldId id="3526" r:id="rId509"/>
    <p:sldId id="3527" r:id="rId510"/>
    <p:sldId id="3528" r:id="rId511"/>
    <p:sldId id="3529" r:id="rId512"/>
    <p:sldId id="3530" r:id="rId513"/>
    <p:sldId id="3531" r:id="rId514"/>
    <p:sldId id="3532" r:id="rId515"/>
    <p:sldId id="3533" r:id="rId516"/>
    <p:sldId id="3534" r:id="rId517"/>
    <p:sldId id="3535" r:id="rId518"/>
    <p:sldId id="3536" r:id="rId519"/>
    <p:sldId id="3537" r:id="rId520"/>
    <p:sldId id="3538" r:id="rId521"/>
    <p:sldId id="3539" r:id="rId522"/>
    <p:sldId id="3540" r:id="rId523"/>
    <p:sldId id="3541" r:id="rId524"/>
    <p:sldId id="3542" r:id="rId525"/>
    <p:sldId id="3543" r:id="rId526"/>
    <p:sldId id="3544" r:id="rId527"/>
    <p:sldId id="3545" r:id="rId528"/>
    <p:sldId id="3546" r:id="rId529"/>
    <p:sldId id="3547" r:id="rId530"/>
    <p:sldId id="3548" r:id="rId531"/>
    <p:sldId id="3549" r:id="rId532"/>
    <p:sldId id="3550" r:id="rId533"/>
    <p:sldId id="3551" r:id="rId534"/>
    <p:sldId id="3552" r:id="rId535"/>
    <p:sldId id="3553" r:id="rId536"/>
    <p:sldId id="3554" r:id="rId537"/>
    <p:sldId id="3555" r:id="rId538"/>
    <p:sldId id="3556" r:id="rId539"/>
    <p:sldId id="3557" r:id="rId540"/>
    <p:sldId id="3558" r:id="rId541"/>
    <p:sldId id="3559" r:id="rId542"/>
    <p:sldId id="3560" r:id="rId543"/>
    <p:sldId id="3561" r:id="rId544"/>
    <p:sldId id="3562" r:id="rId545"/>
    <p:sldId id="3563" r:id="rId546"/>
    <p:sldId id="3564" r:id="rId547"/>
    <p:sldId id="3565" r:id="rId548"/>
    <p:sldId id="3566" r:id="rId549"/>
    <p:sldId id="3567" r:id="rId550"/>
    <p:sldId id="3568" r:id="rId551"/>
    <p:sldId id="3569" r:id="rId552"/>
    <p:sldId id="3570" r:id="rId553"/>
    <p:sldId id="3571" r:id="rId554"/>
    <p:sldId id="3572" r:id="rId555"/>
    <p:sldId id="3573" r:id="rId556"/>
    <p:sldId id="3574" r:id="rId557"/>
    <p:sldId id="3575" r:id="rId558"/>
    <p:sldId id="3576" r:id="rId559"/>
    <p:sldId id="3577" r:id="rId560"/>
    <p:sldId id="3578" r:id="rId561"/>
    <p:sldId id="3579" r:id="rId562"/>
    <p:sldId id="3580" r:id="rId563"/>
    <p:sldId id="3581" r:id="rId564"/>
    <p:sldId id="3582" r:id="rId565"/>
    <p:sldId id="3583" r:id="rId566"/>
    <p:sldId id="3584" r:id="rId567"/>
    <p:sldId id="3585" r:id="rId568"/>
    <p:sldId id="3586" r:id="rId569"/>
    <p:sldId id="3587" r:id="rId570"/>
    <p:sldId id="3588" r:id="rId571"/>
    <p:sldId id="3589" r:id="rId572"/>
    <p:sldId id="3590" r:id="rId573"/>
    <p:sldId id="3591" r:id="rId574"/>
    <p:sldId id="3592" r:id="rId575"/>
    <p:sldId id="3593" r:id="rId576"/>
    <p:sldId id="3594" r:id="rId577"/>
    <p:sldId id="3595" r:id="rId578"/>
    <p:sldId id="3596" r:id="rId579"/>
    <p:sldId id="3597" r:id="rId580"/>
    <p:sldId id="3598" r:id="rId581"/>
    <p:sldId id="3599" r:id="rId582"/>
    <p:sldId id="3600" r:id="rId583"/>
    <p:sldId id="3601" r:id="rId584"/>
    <p:sldId id="3602" r:id="rId585"/>
    <p:sldId id="3603" r:id="rId586"/>
    <p:sldId id="3604" r:id="rId587"/>
    <p:sldId id="3605" r:id="rId588"/>
    <p:sldId id="3606" r:id="rId589"/>
    <p:sldId id="3607" r:id="rId590"/>
    <p:sldId id="3608" r:id="rId591"/>
    <p:sldId id="3609" r:id="rId592"/>
    <p:sldId id="3610" r:id="rId593"/>
    <p:sldId id="3611" r:id="rId594"/>
    <p:sldId id="3612" r:id="rId595"/>
    <p:sldId id="3613" r:id="rId596"/>
    <p:sldId id="3614" r:id="rId597"/>
    <p:sldId id="3615" r:id="rId598"/>
    <p:sldId id="3616" r:id="rId599"/>
    <p:sldId id="3617" r:id="rId600"/>
    <p:sldId id="3618" r:id="rId601"/>
    <p:sldId id="3619" r:id="rId602"/>
    <p:sldId id="3620" r:id="rId603"/>
    <p:sldId id="3621" r:id="rId604"/>
    <p:sldId id="3622" r:id="rId605"/>
    <p:sldId id="3623" r:id="rId606"/>
    <p:sldId id="3624" r:id="rId607"/>
    <p:sldId id="3625" r:id="rId608"/>
    <p:sldId id="3626" r:id="rId609"/>
    <p:sldId id="3627" r:id="rId610"/>
    <p:sldId id="3628" r:id="rId611"/>
    <p:sldId id="3629" r:id="rId612"/>
    <p:sldId id="3630" r:id="rId613"/>
    <p:sldId id="3631" r:id="rId614"/>
    <p:sldId id="3632" r:id="rId615"/>
    <p:sldId id="3633" r:id="rId616"/>
    <p:sldId id="3634" r:id="rId617"/>
    <p:sldId id="3635" r:id="rId618"/>
    <p:sldId id="3636" r:id="rId619"/>
    <p:sldId id="3637" r:id="rId620"/>
    <p:sldId id="3638" r:id="rId621"/>
    <p:sldId id="3639" r:id="rId622"/>
    <p:sldId id="3640" r:id="rId623"/>
    <p:sldId id="3641" r:id="rId624"/>
    <p:sldId id="3642" r:id="rId625"/>
    <p:sldId id="3643" r:id="rId626"/>
    <p:sldId id="3644" r:id="rId627"/>
    <p:sldId id="3645" r:id="rId628"/>
    <p:sldId id="2822" r:id="rId629"/>
    <p:sldId id="2823" r:id="rId630"/>
    <p:sldId id="2824" r:id="rId631"/>
    <p:sldId id="3646" r:id="rId632"/>
    <p:sldId id="2927" r:id="rId633"/>
    <p:sldId id="2825" r:id="rId634"/>
    <p:sldId id="4765" r:id="rId635"/>
    <p:sldId id="3708" r:id="rId636"/>
    <p:sldId id="3709" r:id="rId637"/>
    <p:sldId id="3710" r:id="rId638"/>
    <p:sldId id="3712" r:id="rId639"/>
    <p:sldId id="4766" r:id="rId640"/>
    <p:sldId id="3647" r:id="rId641"/>
    <p:sldId id="2826" r:id="rId642"/>
    <p:sldId id="2827" r:id="rId643"/>
    <p:sldId id="2828" r:id="rId644"/>
    <p:sldId id="3648" r:id="rId645"/>
    <p:sldId id="2829" r:id="rId646"/>
    <p:sldId id="3649" r:id="rId647"/>
    <p:sldId id="4767" r:id="rId648"/>
    <p:sldId id="4768" r:id="rId649"/>
    <p:sldId id="4769" r:id="rId650"/>
    <p:sldId id="3650" r:id="rId651"/>
    <p:sldId id="3651" r:id="rId652"/>
    <p:sldId id="3652" r:id="rId653"/>
    <p:sldId id="3653" r:id="rId654"/>
    <p:sldId id="2923" r:id="rId655"/>
    <p:sldId id="3654" r:id="rId656"/>
    <p:sldId id="2924" r:id="rId657"/>
    <p:sldId id="2830" r:id="rId658"/>
    <p:sldId id="2934" r:id="rId659"/>
    <p:sldId id="4770" r:id="rId660"/>
    <p:sldId id="2831" r:id="rId661"/>
    <p:sldId id="3655" r:id="rId662"/>
    <p:sldId id="2940" r:id="rId663"/>
    <p:sldId id="4771" r:id="rId664"/>
    <p:sldId id="4772" r:id="rId665"/>
    <p:sldId id="4773" r:id="rId666"/>
    <p:sldId id="2911" r:id="rId667"/>
    <p:sldId id="4774" r:id="rId668"/>
    <p:sldId id="4775" r:id="rId669"/>
    <p:sldId id="3656" r:id="rId670"/>
    <p:sldId id="2914" r:id="rId671"/>
    <p:sldId id="4776" r:id="rId672"/>
    <p:sldId id="4777" r:id="rId673"/>
    <p:sldId id="2832" r:id="rId674"/>
    <p:sldId id="3657" r:id="rId675"/>
    <p:sldId id="2833" r:id="rId676"/>
    <p:sldId id="2834" r:id="rId677"/>
    <p:sldId id="2835" r:id="rId678"/>
    <p:sldId id="2836" r:id="rId679"/>
    <p:sldId id="2837" r:id="rId680"/>
    <p:sldId id="2838" r:id="rId681"/>
    <p:sldId id="4778" r:id="rId682"/>
    <p:sldId id="4779" r:id="rId683"/>
    <p:sldId id="3658" r:id="rId684"/>
    <p:sldId id="3659" r:id="rId685"/>
    <p:sldId id="2930" r:id="rId686"/>
    <p:sldId id="2839" r:id="rId687"/>
    <p:sldId id="2840" r:id="rId688"/>
    <p:sldId id="4780" r:id="rId689"/>
    <p:sldId id="2939" r:id="rId690"/>
    <p:sldId id="3660" r:id="rId691"/>
    <p:sldId id="2841" r:id="rId692"/>
    <p:sldId id="2842" r:id="rId693"/>
    <p:sldId id="2843" r:id="rId694"/>
    <p:sldId id="2844" r:id="rId695"/>
    <p:sldId id="2845" r:id="rId696"/>
    <p:sldId id="4781" r:id="rId697"/>
    <p:sldId id="4782" r:id="rId698"/>
    <p:sldId id="3661" r:id="rId699"/>
    <p:sldId id="3662" r:id="rId700"/>
    <p:sldId id="2846" r:id="rId701"/>
    <p:sldId id="2847" r:id="rId702"/>
    <p:sldId id="3713" r:id="rId703"/>
    <p:sldId id="3715" r:id="rId704"/>
    <p:sldId id="4783" r:id="rId705"/>
    <p:sldId id="4784" r:id="rId706"/>
    <p:sldId id="4785" r:id="rId707"/>
    <p:sldId id="4786" r:id="rId708"/>
    <p:sldId id="4787" r:id="rId709"/>
    <p:sldId id="3716" r:id="rId710"/>
    <p:sldId id="3717" r:id="rId711"/>
    <p:sldId id="4788" r:id="rId712"/>
    <p:sldId id="3718" r:id="rId713"/>
    <p:sldId id="4789" r:id="rId714"/>
    <p:sldId id="3719" r:id="rId715"/>
    <p:sldId id="4790" r:id="rId716"/>
    <p:sldId id="4791" r:id="rId717"/>
    <p:sldId id="4792" r:id="rId718"/>
    <p:sldId id="4793" r:id="rId719"/>
    <p:sldId id="4794" r:id="rId720"/>
    <p:sldId id="3720" r:id="rId721"/>
    <p:sldId id="3721" r:id="rId722"/>
    <p:sldId id="3722" r:id="rId723"/>
    <p:sldId id="3723" r:id="rId724"/>
    <p:sldId id="3724" r:id="rId725"/>
    <p:sldId id="4795" r:id="rId726"/>
    <p:sldId id="3725" r:id="rId727"/>
    <p:sldId id="4796" r:id="rId728"/>
    <p:sldId id="4797" r:id="rId729"/>
    <p:sldId id="3726" r:id="rId730"/>
    <p:sldId id="3727" r:id="rId731"/>
    <p:sldId id="3728" r:id="rId732"/>
    <p:sldId id="3729" r:id="rId733"/>
    <p:sldId id="3730" r:id="rId734"/>
    <p:sldId id="3731" r:id="rId735"/>
    <p:sldId id="3732" r:id="rId736"/>
    <p:sldId id="3733" r:id="rId737"/>
    <p:sldId id="3734" r:id="rId738"/>
    <p:sldId id="4798" r:id="rId739"/>
    <p:sldId id="3735" r:id="rId740"/>
    <p:sldId id="3736" r:id="rId741"/>
    <p:sldId id="3737" r:id="rId742"/>
    <p:sldId id="3738" r:id="rId743"/>
    <p:sldId id="3739" r:id="rId744"/>
    <p:sldId id="3740" r:id="rId745"/>
    <p:sldId id="3741" r:id="rId746"/>
    <p:sldId id="3742" r:id="rId747"/>
    <p:sldId id="3743" r:id="rId748"/>
    <p:sldId id="3744" r:id="rId749"/>
    <p:sldId id="4799" r:id="rId750"/>
    <p:sldId id="4800" r:id="rId751"/>
    <p:sldId id="3745" r:id="rId752"/>
    <p:sldId id="2848" r:id="rId753"/>
    <p:sldId id="2849" r:id="rId754"/>
    <p:sldId id="2850" r:id="rId755"/>
    <p:sldId id="2851" r:id="rId756"/>
    <p:sldId id="2852" r:id="rId757"/>
    <p:sldId id="2853" r:id="rId758"/>
    <p:sldId id="3663" r:id="rId759"/>
    <p:sldId id="2854" r:id="rId760"/>
    <p:sldId id="2855" r:id="rId761"/>
    <p:sldId id="2856" r:id="rId762"/>
    <p:sldId id="2857" r:id="rId763"/>
    <p:sldId id="2858" r:id="rId764"/>
    <p:sldId id="2859" r:id="rId765"/>
    <p:sldId id="2860" r:id="rId766"/>
    <p:sldId id="2861" r:id="rId767"/>
    <p:sldId id="2862" r:id="rId768"/>
    <p:sldId id="2863" r:id="rId769"/>
    <p:sldId id="2864" r:id="rId770"/>
    <p:sldId id="2865" r:id="rId771"/>
    <p:sldId id="3664" r:id="rId772"/>
    <p:sldId id="2866" r:id="rId773"/>
    <p:sldId id="2867" r:id="rId774"/>
    <p:sldId id="2868" r:id="rId775"/>
    <p:sldId id="3665" r:id="rId776"/>
    <p:sldId id="3666" r:id="rId777"/>
    <p:sldId id="3667" r:id="rId778"/>
    <p:sldId id="3668" r:id="rId779"/>
    <p:sldId id="2873" r:id="rId780"/>
    <p:sldId id="3669" r:id="rId781"/>
    <p:sldId id="2875" r:id="rId782"/>
    <p:sldId id="3670" r:id="rId783"/>
    <p:sldId id="3671" r:id="rId784"/>
    <p:sldId id="3672" r:id="rId785"/>
    <p:sldId id="3673" r:id="rId786"/>
    <p:sldId id="3674" r:id="rId787"/>
    <p:sldId id="3675" r:id="rId788"/>
    <p:sldId id="2880" r:id="rId789"/>
    <p:sldId id="3676" r:id="rId790"/>
    <p:sldId id="3677" r:id="rId791"/>
    <p:sldId id="3678" r:id="rId792"/>
    <p:sldId id="3679" r:id="rId793"/>
    <p:sldId id="2883" r:id="rId794"/>
    <p:sldId id="3680" r:id="rId795"/>
    <p:sldId id="3681" r:id="rId796"/>
    <p:sldId id="3682" r:id="rId797"/>
    <p:sldId id="3683" r:id="rId798"/>
    <p:sldId id="3684" r:id="rId799"/>
    <p:sldId id="3685" r:id="rId800"/>
    <p:sldId id="2889" r:id="rId801"/>
    <p:sldId id="3686" r:id="rId802"/>
    <p:sldId id="3687" r:id="rId803"/>
    <p:sldId id="2891" r:id="rId804"/>
    <p:sldId id="3688" r:id="rId805"/>
    <p:sldId id="2892" r:id="rId806"/>
    <p:sldId id="2893" r:id="rId807"/>
    <p:sldId id="3689" r:id="rId808"/>
    <p:sldId id="2894" r:id="rId809"/>
    <p:sldId id="2895" r:id="rId810"/>
    <p:sldId id="3690" r:id="rId811"/>
    <p:sldId id="3691" r:id="rId812"/>
    <p:sldId id="3692" r:id="rId813"/>
    <p:sldId id="3693" r:id="rId814"/>
    <p:sldId id="3694" r:id="rId815"/>
    <p:sldId id="3695" r:id="rId816"/>
    <p:sldId id="3696" r:id="rId817"/>
    <p:sldId id="3697" r:id="rId818"/>
    <p:sldId id="3698" r:id="rId819"/>
    <p:sldId id="3699" r:id="rId820"/>
    <p:sldId id="3700" r:id="rId821"/>
    <p:sldId id="3701" r:id="rId822"/>
    <p:sldId id="3702" r:id="rId823"/>
    <p:sldId id="3703" r:id="rId824"/>
    <p:sldId id="3704" r:id="rId8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2796AA-52A8-425B-BF99-ED34CD0B2848}" v="23" dt="2026-05-24T14:47:17.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94660"/>
  </p:normalViewPr>
  <p:slideViewPr>
    <p:cSldViewPr snapToGrid="0">
      <p:cViewPr varScale="1">
        <p:scale>
          <a:sx n="70" d="100"/>
          <a:sy n="70" d="100"/>
        </p:scale>
        <p:origin x="5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theme" Target="theme/theme1.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microsoft.com/office/2016/11/relationships/changesInfo" Target="changesInfos/changesInfo1.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428" Type="http://schemas.openxmlformats.org/officeDocument/2006/relationships/slide" Target="slides/slide427.xml"/><Relationship Id="rId635" Type="http://schemas.openxmlformats.org/officeDocument/2006/relationships/slide" Target="slides/slide63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78" Type="http://schemas.openxmlformats.org/officeDocument/2006/relationships/slide" Target="slides/slide177.xml"/><Relationship Id="rId301" Type="http://schemas.openxmlformats.org/officeDocument/2006/relationships/slide" Target="slides/slide300.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20" Type="http://schemas.openxmlformats.org/officeDocument/2006/relationships/slide" Target="slides/slide19.xml"/><Relationship Id="rId628" Type="http://schemas.openxmlformats.org/officeDocument/2006/relationships/slide" Target="slides/slide627.xml"/><Relationship Id="rId267" Type="http://schemas.openxmlformats.org/officeDocument/2006/relationships/slide" Target="slides/slide266.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630" Type="http://schemas.openxmlformats.org/officeDocument/2006/relationships/slide" Target="slides/slide629.xml"/><Relationship Id="rId728" Type="http://schemas.openxmlformats.org/officeDocument/2006/relationships/slide" Target="slides/slide727.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227" Type="http://schemas.openxmlformats.org/officeDocument/2006/relationships/slide" Target="slides/slide226.xml"/><Relationship Id="rId781" Type="http://schemas.openxmlformats.org/officeDocument/2006/relationships/slide" Target="slides/slide780.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280" Type="http://schemas.openxmlformats.org/officeDocument/2006/relationships/slide" Target="slides/slide279.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719" Type="http://schemas.openxmlformats.org/officeDocument/2006/relationships/slide" Target="slides/slide718.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30" Type="http://schemas.openxmlformats.org/officeDocument/2006/relationships/slide" Target="slides/slide729.xml"/><Relationship Id="rId772" Type="http://schemas.openxmlformats.org/officeDocument/2006/relationships/slide" Target="slides/slide771.xml"/><Relationship Id="rId828" Type="http://schemas.openxmlformats.org/officeDocument/2006/relationships/viewProps" Target="viewProps.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741" Type="http://schemas.openxmlformats.org/officeDocument/2006/relationships/slide" Target="slides/slide740.xml"/><Relationship Id="rId783" Type="http://schemas.openxmlformats.org/officeDocument/2006/relationships/slide" Target="slides/slide782.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slide" Target="slides/slide709.xml"/><Relationship Id="rId752" Type="http://schemas.openxmlformats.org/officeDocument/2006/relationships/slide" Target="slides/slide751.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794" Type="http://schemas.openxmlformats.org/officeDocument/2006/relationships/slide" Target="slides/slide793.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721" Type="http://schemas.openxmlformats.org/officeDocument/2006/relationships/slide" Target="slides/slide720.xml"/><Relationship Id="rId763" Type="http://schemas.openxmlformats.org/officeDocument/2006/relationships/slide" Target="slides/slide762.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819" Type="http://schemas.openxmlformats.org/officeDocument/2006/relationships/slide" Target="slides/slide818.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830" Type="http://schemas.openxmlformats.org/officeDocument/2006/relationships/tableStyles" Target="tableStyles.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microsoft.com/office/2015/10/relationships/revisionInfo" Target="revisionInfo.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727" Type="http://schemas.openxmlformats.org/officeDocument/2006/relationships/slide" Target="slides/slide726.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38" Type="http://schemas.openxmlformats.org/officeDocument/2006/relationships/slide" Target="slides/slide737.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presProps" Target="presProps.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740" Type="http://schemas.openxmlformats.org/officeDocument/2006/relationships/slide" Target="slides/slide739.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784" Type="http://schemas.openxmlformats.org/officeDocument/2006/relationships/slide" Target="slides/slide783.xml"/><Relationship Id="rId437" Type="http://schemas.openxmlformats.org/officeDocument/2006/relationships/slide" Target="slides/slide436.xml"/><Relationship Id="rId644" Type="http://schemas.openxmlformats.org/officeDocument/2006/relationships/slide" Target="slides/slide64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637" Type="http://schemas.openxmlformats.org/officeDocument/2006/relationships/slide" Target="slides/slide636.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203" Type="http://schemas.openxmlformats.org/officeDocument/2006/relationships/slide" Target="slides/slide202.xml"/><Relationship Id="rId648" Type="http://schemas.openxmlformats.org/officeDocument/2006/relationships/slide" Target="slides/slide647.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58" Type="http://schemas.openxmlformats.org/officeDocument/2006/relationships/slide" Target="slides/slide157.xml"/><Relationship Id="rId726" Type="http://schemas.openxmlformats.org/officeDocument/2006/relationships/slide" Target="slides/slide725.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737" Type="http://schemas.openxmlformats.org/officeDocument/2006/relationships/slide" Target="slides/slide736.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748" Type="http://schemas.openxmlformats.org/officeDocument/2006/relationships/slide" Target="slides/slide747.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notesMaster" Target="notesMasters/notesMaster1.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171" Type="http://schemas.openxmlformats.org/officeDocument/2006/relationships/slide" Target="slides/slide170.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347" Type="http://schemas.openxmlformats.org/officeDocument/2006/relationships/slide" Target="slides/slide346.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BB93E05D-BE05-4453-8BDD-E5B3B775B63B}"/>
    <pc:docChg chg="undo custSel addSld delSld modSld sldOrd">
      <pc:chgData name="luis cleto" userId="a76db6c301978307" providerId="LiveId" clId="{BB93E05D-BE05-4453-8BDD-E5B3B775B63B}" dt="2026-05-24T14:47:17.897" v="1110"/>
      <pc:docMkLst>
        <pc:docMk/>
      </pc:docMkLst>
      <pc:sldChg chg="modSp mod">
        <pc:chgData name="luis cleto" userId="a76db6c301978307" providerId="LiveId" clId="{BB93E05D-BE05-4453-8BDD-E5B3B775B63B}" dt="2026-05-06T11:39:06.646" v="3" actId="2711"/>
        <pc:sldMkLst>
          <pc:docMk/>
          <pc:sldMk cId="0" sldId="258"/>
        </pc:sldMkLst>
        <pc:spChg chg="mod">
          <ac:chgData name="luis cleto" userId="a76db6c301978307" providerId="LiveId" clId="{BB93E05D-BE05-4453-8BDD-E5B3B775B63B}" dt="2026-05-06T11:39:06.646" v="3" actId="2711"/>
          <ac:spMkLst>
            <pc:docMk/>
            <pc:sldMk cId="0" sldId="258"/>
            <ac:spMk id="3" creationId="{00000000-0000-0000-0000-000000000000}"/>
          </ac:spMkLst>
        </pc:spChg>
      </pc:sldChg>
      <pc:sldChg chg="modSp mod">
        <pc:chgData name="luis cleto" userId="a76db6c301978307" providerId="LiveId" clId="{BB93E05D-BE05-4453-8BDD-E5B3B775B63B}" dt="2026-05-06T11:39:18.601" v="5" actId="27636"/>
        <pc:sldMkLst>
          <pc:docMk/>
          <pc:sldMk cId="0" sldId="259"/>
        </pc:sldMkLst>
        <pc:spChg chg="mod">
          <ac:chgData name="luis cleto" userId="a76db6c301978307" providerId="LiveId" clId="{BB93E05D-BE05-4453-8BDD-E5B3B775B63B}" dt="2026-05-06T11:39:18.601" v="5" actId="27636"/>
          <ac:spMkLst>
            <pc:docMk/>
            <pc:sldMk cId="0" sldId="259"/>
            <ac:spMk id="3" creationId="{00000000-0000-0000-0000-000000000000}"/>
          </ac:spMkLst>
        </pc:spChg>
      </pc:sldChg>
      <pc:sldChg chg="modSp mod">
        <pc:chgData name="luis cleto" userId="a76db6c301978307" providerId="LiveId" clId="{BB93E05D-BE05-4453-8BDD-E5B3B775B63B}" dt="2026-05-06T11:39:26.097" v="6" actId="2711"/>
        <pc:sldMkLst>
          <pc:docMk/>
          <pc:sldMk cId="0" sldId="260"/>
        </pc:sldMkLst>
        <pc:spChg chg="mod">
          <ac:chgData name="luis cleto" userId="a76db6c301978307" providerId="LiveId" clId="{BB93E05D-BE05-4453-8BDD-E5B3B775B63B}" dt="2026-05-06T11:39:26.097" v="6" actId="2711"/>
          <ac:spMkLst>
            <pc:docMk/>
            <pc:sldMk cId="0" sldId="260"/>
            <ac:spMk id="3" creationId="{00000000-0000-0000-0000-000000000000}"/>
          </ac:spMkLst>
        </pc:spChg>
      </pc:sldChg>
      <pc:sldChg chg="modSp mod">
        <pc:chgData name="luis cleto" userId="a76db6c301978307" providerId="LiveId" clId="{BB93E05D-BE05-4453-8BDD-E5B3B775B63B}" dt="2026-05-06T11:39:33.829" v="7" actId="2711"/>
        <pc:sldMkLst>
          <pc:docMk/>
          <pc:sldMk cId="0" sldId="261"/>
        </pc:sldMkLst>
        <pc:spChg chg="mod">
          <ac:chgData name="luis cleto" userId="a76db6c301978307" providerId="LiveId" clId="{BB93E05D-BE05-4453-8BDD-E5B3B775B63B}" dt="2026-05-06T11:39:33.829" v="7" actId="2711"/>
          <ac:spMkLst>
            <pc:docMk/>
            <pc:sldMk cId="0" sldId="261"/>
            <ac:spMk id="3" creationId="{00000000-0000-0000-0000-000000000000}"/>
          </ac:spMkLst>
        </pc:spChg>
      </pc:sldChg>
      <pc:sldChg chg="modSp mod">
        <pc:chgData name="luis cleto" userId="a76db6c301978307" providerId="LiveId" clId="{BB93E05D-BE05-4453-8BDD-E5B3B775B63B}" dt="2026-05-06T11:39:45.504" v="8" actId="2711"/>
        <pc:sldMkLst>
          <pc:docMk/>
          <pc:sldMk cId="0" sldId="262"/>
        </pc:sldMkLst>
        <pc:spChg chg="mod">
          <ac:chgData name="luis cleto" userId="a76db6c301978307" providerId="LiveId" clId="{BB93E05D-BE05-4453-8BDD-E5B3B775B63B}" dt="2026-05-06T11:39:45.504" v="8" actId="2711"/>
          <ac:spMkLst>
            <pc:docMk/>
            <pc:sldMk cId="0" sldId="262"/>
            <ac:spMk id="3" creationId="{00000000-0000-0000-0000-000000000000}"/>
          </ac:spMkLst>
        </pc:spChg>
      </pc:sldChg>
      <pc:sldChg chg="ord">
        <pc:chgData name="luis cleto" userId="a76db6c301978307" providerId="LiveId" clId="{BB93E05D-BE05-4453-8BDD-E5B3B775B63B}" dt="2026-05-06T11:49:11.119" v="73"/>
        <pc:sldMkLst>
          <pc:docMk/>
          <pc:sldMk cId="198482355" sldId="272"/>
        </pc:sldMkLst>
      </pc:sldChg>
      <pc:sldChg chg="ord">
        <pc:chgData name="luis cleto" userId="a76db6c301978307" providerId="LiveId" clId="{BB93E05D-BE05-4453-8BDD-E5B3B775B63B}" dt="2026-05-06T11:49:11.119" v="73"/>
        <pc:sldMkLst>
          <pc:docMk/>
          <pc:sldMk cId="714631963" sldId="716"/>
        </pc:sldMkLst>
      </pc:sldChg>
      <pc:sldChg chg="ord">
        <pc:chgData name="luis cleto" userId="a76db6c301978307" providerId="LiveId" clId="{BB93E05D-BE05-4453-8BDD-E5B3B775B63B}" dt="2026-05-06T11:49:11.119" v="73"/>
        <pc:sldMkLst>
          <pc:docMk/>
          <pc:sldMk cId="3142999915" sldId="835"/>
        </pc:sldMkLst>
      </pc:sldChg>
      <pc:sldChg chg="addSp modSp mod ord">
        <pc:chgData name="luis cleto" userId="a76db6c301978307" providerId="LiveId" clId="{BB93E05D-BE05-4453-8BDD-E5B3B775B63B}" dt="2026-05-24T14:13:33.778" v="407" actId="1076"/>
        <pc:sldMkLst>
          <pc:docMk/>
          <pc:sldMk cId="1263744454" sldId="1448"/>
        </pc:sldMkLst>
        <pc:spChg chg="mod">
          <ac:chgData name="luis cleto" userId="a76db6c301978307" providerId="LiveId" clId="{BB93E05D-BE05-4453-8BDD-E5B3B775B63B}" dt="2026-05-24T14:12:38.259" v="375" actId="1076"/>
          <ac:spMkLst>
            <pc:docMk/>
            <pc:sldMk cId="1263744454" sldId="1448"/>
            <ac:spMk id="4" creationId="{71639B8D-08C7-683E-3626-916548FEA3B9}"/>
          </ac:spMkLst>
        </pc:spChg>
        <pc:spChg chg="add mod">
          <ac:chgData name="luis cleto" userId="a76db6c301978307" providerId="LiveId" clId="{BB93E05D-BE05-4453-8BDD-E5B3B775B63B}" dt="2026-05-24T14:13:33.778" v="407" actId="1076"/>
          <ac:spMkLst>
            <pc:docMk/>
            <pc:sldMk cId="1263744454" sldId="1448"/>
            <ac:spMk id="6" creationId="{76E808F2-6339-AF62-A770-1C139B6F5BD0}"/>
          </ac:spMkLst>
        </pc:spChg>
        <pc:picChg chg="mod">
          <ac:chgData name="luis cleto" userId="a76db6c301978307" providerId="LiveId" clId="{BB93E05D-BE05-4453-8BDD-E5B3B775B63B}" dt="2026-05-24T14:12:31.776" v="374" actId="1076"/>
          <ac:picMkLst>
            <pc:docMk/>
            <pc:sldMk cId="1263744454" sldId="1448"/>
            <ac:picMk id="5" creationId="{32769123-F2AF-229C-70EA-33B39F2EB8E3}"/>
          </ac:picMkLst>
        </pc:picChg>
      </pc:sldChg>
      <pc:sldChg chg="modSp mod">
        <pc:chgData name="luis cleto" userId="a76db6c301978307" providerId="LiveId" clId="{BB93E05D-BE05-4453-8BDD-E5B3B775B63B}" dt="2026-05-24T14:38:22.248" v="1031" actId="20577"/>
        <pc:sldMkLst>
          <pc:docMk/>
          <pc:sldMk cId="3785319365" sldId="1554"/>
        </pc:sldMkLst>
        <pc:spChg chg="mod">
          <ac:chgData name="luis cleto" userId="a76db6c301978307" providerId="LiveId" clId="{BB93E05D-BE05-4453-8BDD-E5B3B775B63B}" dt="2026-05-24T14:38:22.248" v="1031" actId="20577"/>
          <ac:spMkLst>
            <pc:docMk/>
            <pc:sldMk cId="3785319365" sldId="1554"/>
            <ac:spMk id="4" creationId="{17C79B46-06D2-57BB-D5E3-4B838C4AB94F}"/>
          </ac:spMkLst>
        </pc:spChg>
      </pc:sldChg>
      <pc:sldChg chg="add">
        <pc:chgData name="luis cleto" userId="a76db6c301978307" providerId="LiveId" clId="{BB93E05D-BE05-4453-8BDD-E5B3B775B63B}" dt="2026-05-24T14:47:17.897" v="1110"/>
        <pc:sldMkLst>
          <pc:docMk/>
          <pc:sldMk cId="1586956619" sldId="2797"/>
        </pc:sldMkLst>
      </pc:sldChg>
      <pc:sldChg chg="add">
        <pc:chgData name="luis cleto" userId="a76db6c301978307" providerId="LiveId" clId="{BB93E05D-BE05-4453-8BDD-E5B3B775B63B}" dt="2026-05-24T14:47:17.897" v="1110"/>
        <pc:sldMkLst>
          <pc:docMk/>
          <pc:sldMk cId="3527637786" sldId="2798"/>
        </pc:sldMkLst>
      </pc:sldChg>
      <pc:sldChg chg="add">
        <pc:chgData name="luis cleto" userId="a76db6c301978307" providerId="LiveId" clId="{BB93E05D-BE05-4453-8BDD-E5B3B775B63B}" dt="2026-05-24T14:47:17.897" v="1110"/>
        <pc:sldMkLst>
          <pc:docMk/>
          <pc:sldMk cId="645922108" sldId="2799"/>
        </pc:sldMkLst>
      </pc:sldChg>
      <pc:sldChg chg="add">
        <pc:chgData name="luis cleto" userId="a76db6c301978307" providerId="LiveId" clId="{BB93E05D-BE05-4453-8BDD-E5B3B775B63B}" dt="2026-05-24T14:47:17.897" v="1110"/>
        <pc:sldMkLst>
          <pc:docMk/>
          <pc:sldMk cId="1144538462" sldId="2800"/>
        </pc:sldMkLst>
      </pc:sldChg>
      <pc:sldChg chg="add">
        <pc:chgData name="luis cleto" userId="a76db6c301978307" providerId="LiveId" clId="{BB93E05D-BE05-4453-8BDD-E5B3B775B63B}" dt="2026-05-24T14:47:17.897" v="1110"/>
        <pc:sldMkLst>
          <pc:docMk/>
          <pc:sldMk cId="1735736421" sldId="2801"/>
        </pc:sldMkLst>
      </pc:sldChg>
      <pc:sldChg chg="add">
        <pc:chgData name="luis cleto" userId="a76db6c301978307" providerId="LiveId" clId="{BB93E05D-BE05-4453-8BDD-E5B3B775B63B}" dt="2026-05-24T14:47:17.897" v="1110"/>
        <pc:sldMkLst>
          <pc:docMk/>
          <pc:sldMk cId="409814266" sldId="2802"/>
        </pc:sldMkLst>
      </pc:sldChg>
      <pc:sldChg chg="add">
        <pc:chgData name="luis cleto" userId="a76db6c301978307" providerId="LiveId" clId="{BB93E05D-BE05-4453-8BDD-E5B3B775B63B}" dt="2026-05-24T14:47:17.897" v="1110"/>
        <pc:sldMkLst>
          <pc:docMk/>
          <pc:sldMk cId="4237190838" sldId="2803"/>
        </pc:sldMkLst>
      </pc:sldChg>
      <pc:sldChg chg="add">
        <pc:chgData name="luis cleto" userId="a76db6c301978307" providerId="LiveId" clId="{BB93E05D-BE05-4453-8BDD-E5B3B775B63B}" dt="2026-05-24T14:47:17.897" v="1110"/>
        <pc:sldMkLst>
          <pc:docMk/>
          <pc:sldMk cId="2090039646" sldId="2804"/>
        </pc:sldMkLst>
      </pc:sldChg>
      <pc:sldChg chg="add">
        <pc:chgData name="luis cleto" userId="a76db6c301978307" providerId="LiveId" clId="{BB93E05D-BE05-4453-8BDD-E5B3B775B63B}" dt="2026-05-24T14:47:17.897" v="1110"/>
        <pc:sldMkLst>
          <pc:docMk/>
          <pc:sldMk cId="2696392133" sldId="2805"/>
        </pc:sldMkLst>
      </pc:sldChg>
      <pc:sldChg chg="add">
        <pc:chgData name="luis cleto" userId="a76db6c301978307" providerId="LiveId" clId="{BB93E05D-BE05-4453-8BDD-E5B3B775B63B}" dt="2026-05-24T14:47:17.897" v="1110"/>
        <pc:sldMkLst>
          <pc:docMk/>
          <pc:sldMk cId="444410715" sldId="2806"/>
        </pc:sldMkLst>
      </pc:sldChg>
      <pc:sldChg chg="add">
        <pc:chgData name="luis cleto" userId="a76db6c301978307" providerId="LiveId" clId="{BB93E05D-BE05-4453-8BDD-E5B3B775B63B}" dt="2026-05-24T14:47:17.897" v="1110"/>
        <pc:sldMkLst>
          <pc:docMk/>
          <pc:sldMk cId="1125269341" sldId="2807"/>
        </pc:sldMkLst>
      </pc:sldChg>
      <pc:sldChg chg="add">
        <pc:chgData name="luis cleto" userId="a76db6c301978307" providerId="LiveId" clId="{BB93E05D-BE05-4453-8BDD-E5B3B775B63B}" dt="2026-05-24T14:47:17.897" v="1110"/>
        <pc:sldMkLst>
          <pc:docMk/>
          <pc:sldMk cId="2990054815" sldId="2808"/>
        </pc:sldMkLst>
      </pc:sldChg>
      <pc:sldChg chg="add">
        <pc:chgData name="luis cleto" userId="a76db6c301978307" providerId="LiveId" clId="{BB93E05D-BE05-4453-8BDD-E5B3B775B63B}" dt="2026-05-24T14:47:17.897" v="1110"/>
        <pc:sldMkLst>
          <pc:docMk/>
          <pc:sldMk cId="243550739" sldId="2809"/>
        </pc:sldMkLst>
      </pc:sldChg>
      <pc:sldChg chg="add">
        <pc:chgData name="luis cleto" userId="a76db6c301978307" providerId="LiveId" clId="{BB93E05D-BE05-4453-8BDD-E5B3B775B63B}" dt="2026-05-24T14:47:17.897" v="1110"/>
        <pc:sldMkLst>
          <pc:docMk/>
          <pc:sldMk cId="1339024557" sldId="2810"/>
        </pc:sldMkLst>
      </pc:sldChg>
      <pc:sldChg chg="add">
        <pc:chgData name="luis cleto" userId="a76db6c301978307" providerId="LiveId" clId="{BB93E05D-BE05-4453-8BDD-E5B3B775B63B}" dt="2026-05-24T14:47:17.897" v="1110"/>
        <pc:sldMkLst>
          <pc:docMk/>
          <pc:sldMk cId="779475135" sldId="2811"/>
        </pc:sldMkLst>
      </pc:sldChg>
      <pc:sldChg chg="add">
        <pc:chgData name="luis cleto" userId="a76db6c301978307" providerId="LiveId" clId="{BB93E05D-BE05-4453-8BDD-E5B3B775B63B}" dt="2026-05-24T14:47:17.897" v="1110"/>
        <pc:sldMkLst>
          <pc:docMk/>
          <pc:sldMk cId="1263490254" sldId="2812"/>
        </pc:sldMkLst>
      </pc:sldChg>
      <pc:sldChg chg="add">
        <pc:chgData name="luis cleto" userId="a76db6c301978307" providerId="LiveId" clId="{BB93E05D-BE05-4453-8BDD-E5B3B775B63B}" dt="2026-05-24T14:47:17.897" v="1110"/>
        <pc:sldMkLst>
          <pc:docMk/>
          <pc:sldMk cId="2915920344" sldId="2813"/>
        </pc:sldMkLst>
      </pc:sldChg>
      <pc:sldChg chg="add">
        <pc:chgData name="luis cleto" userId="a76db6c301978307" providerId="LiveId" clId="{BB93E05D-BE05-4453-8BDD-E5B3B775B63B}" dt="2026-05-24T14:47:17.897" v="1110"/>
        <pc:sldMkLst>
          <pc:docMk/>
          <pc:sldMk cId="3920963171" sldId="2814"/>
        </pc:sldMkLst>
      </pc:sldChg>
      <pc:sldChg chg="add">
        <pc:chgData name="luis cleto" userId="a76db6c301978307" providerId="LiveId" clId="{BB93E05D-BE05-4453-8BDD-E5B3B775B63B}" dt="2026-05-24T14:47:17.897" v="1110"/>
        <pc:sldMkLst>
          <pc:docMk/>
          <pc:sldMk cId="397986622" sldId="2815"/>
        </pc:sldMkLst>
      </pc:sldChg>
      <pc:sldChg chg="add">
        <pc:chgData name="luis cleto" userId="a76db6c301978307" providerId="LiveId" clId="{BB93E05D-BE05-4453-8BDD-E5B3B775B63B}" dt="2026-05-24T14:47:17.897" v="1110"/>
        <pc:sldMkLst>
          <pc:docMk/>
          <pc:sldMk cId="3792542346" sldId="2816"/>
        </pc:sldMkLst>
      </pc:sldChg>
      <pc:sldChg chg="add">
        <pc:chgData name="luis cleto" userId="a76db6c301978307" providerId="LiveId" clId="{BB93E05D-BE05-4453-8BDD-E5B3B775B63B}" dt="2026-05-24T14:47:17.897" v="1110"/>
        <pc:sldMkLst>
          <pc:docMk/>
          <pc:sldMk cId="1620192386" sldId="2817"/>
        </pc:sldMkLst>
      </pc:sldChg>
      <pc:sldChg chg="add">
        <pc:chgData name="luis cleto" userId="a76db6c301978307" providerId="LiveId" clId="{BB93E05D-BE05-4453-8BDD-E5B3B775B63B}" dt="2026-05-24T14:47:17.897" v="1110"/>
        <pc:sldMkLst>
          <pc:docMk/>
          <pc:sldMk cId="3531369782" sldId="2818"/>
        </pc:sldMkLst>
      </pc:sldChg>
      <pc:sldChg chg="add">
        <pc:chgData name="luis cleto" userId="a76db6c301978307" providerId="LiveId" clId="{BB93E05D-BE05-4453-8BDD-E5B3B775B63B}" dt="2026-05-24T14:47:17.897" v="1110"/>
        <pc:sldMkLst>
          <pc:docMk/>
          <pc:sldMk cId="422421822" sldId="2819"/>
        </pc:sldMkLst>
      </pc:sldChg>
      <pc:sldChg chg="add">
        <pc:chgData name="luis cleto" userId="a76db6c301978307" providerId="LiveId" clId="{BB93E05D-BE05-4453-8BDD-E5B3B775B63B}" dt="2026-05-24T14:47:17.897" v="1110"/>
        <pc:sldMkLst>
          <pc:docMk/>
          <pc:sldMk cId="3334724363" sldId="2820"/>
        </pc:sldMkLst>
      </pc:sldChg>
      <pc:sldChg chg="add">
        <pc:chgData name="luis cleto" userId="a76db6c301978307" providerId="LiveId" clId="{BB93E05D-BE05-4453-8BDD-E5B3B775B63B}" dt="2026-05-24T14:47:17.897" v="1110"/>
        <pc:sldMkLst>
          <pc:docMk/>
          <pc:sldMk cId="3221098544" sldId="2821"/>
        </pc:sldMkLst>
      </pc:sldChg>
      <pc:sldChg chg="add">
        <pc:chgData name="luis cleto" userId="a76db6c301978307" providerId="LiveId" clId="{BB93E05D-BE05-4453-8BDD-E5B3B775B63B}" dt="2026-05-24T14:47:17.897" v="1110"/>
        <pc:sldMkLst>
          <pc:docMk/>
          <pc:sldMk cId="26669434" sldId="2822"/>
        </pc:sldMkLst>
      </pc:sldChg>
      <pc:sldChg chg="add">
        <pc:chgData name="luis cleto" userId="a76db6c301978307" providerId="LiveId" clId="{BB93E05D-BE05-4453-8BDD-E5B3B775B63B}" dt="2026-05-24T14:47:17.897" v="1110"/>
        <pc:sldMkLst>
          <pc:docMk/>
          <pc:sldMk cId="990394851" sldId="2823"/>
        </pc:sldMkLst>
      </pc:sldChg>
      <pc:sldChg chg="add">
        <pc:chgData name="luis cleto" userId="a76db6c301978307" providerId="LiveId" clId="{BB93E05D-BE05-4453-8BDD-E5B3B775B63B}" dt="2026-05-24T14:47:17.897" v="1110"/>
        <pc:sldMkLst>
          <pc:docMk/>
          <pc:sldMk cId="1205616254" sldId="2824"/>
        </pc:sldMkLst>
      </pc:sldChg>
      <pc:sldChg chg="add">
        <pc:chgData name="luis cleto" userId="a76db6c301978307" providerId="LiveId" clId="{BB93E05D-BE05-4453-8BDD-E5B3B775B63B}" dt="2026-05-24T14:47:17.897" v="1110"/>
        <pc:sldMkLst>
          <pc:docMk/>
          <pc:sldMk cId="1208043685" sldId="2825"/>
        </pc:sldMkLst>
      </pc:sldChg>
      <pc:sldChg chg="add">
        <pc:chgData name="luis cleto" userId="a76db6c301978307" providerId="LiveId" clId="{BB93E05D-BE05-4453-8BDD-E5B3B775B63B}" dt="2026-05-24T14:47:17.897" v="1110"/>
        <pc:sldMkLst>
          <pc:docMk/>
          <pc:sldMk cId="3764551500" sldId="2826"/>
        </pc:sldMkLst>
      </pc:sldChg>
      <pc:sldChg chg="add">
        <pc:chgData name="luis cleto" userId="a76db6c301978307" providerId="LiveId" clId="{BB93E05D-BE05-4453-8BDD-E5B3B775B63B}" dt="2026-05-24T14:47:17.897" v="1110"/>
        <pc:sldMkLst>
          <pc:docMk/>
          <pc:sldMk cId="3098583494" sldId="2827"/>
        </pc:sldMkLst>
      </pc:sldChg>
      <pc:sldChg chg="add">
        <pc:chgData name="luis cleto" userId="a76db6c301978307" providerId="LiveId" clId="{BB93E05D-BE05-4453-8BDD-E5B3B775B63B}" dt="2026-05-24T14:47:17.897" v="1110"/>
        <pc:sldMkLst>
          <pc:docMk/>
          <pc:sldMk cId="2964752013" sldId="2828"/>
        </pc:sldMkLst>
      </pc:sldChg>
      <pc:sldChg chg="add">
        <pc:chgData name="luis cleto" userId="a76db6c301978307" providerId="LiveId" clId="{BB93E05D-BE05-4453-8BDD-E5B3B775B63B}" dt="2026-05-24T14:47:17.897" v="1110"/>
        <pc:sldMkLst>
          <pc:docMk/>
          <pc:sldMk cId="3819234837" sldId="2829"/>
        </pc:sldMkLst>
      </pc:sldChg>
      <pc:sldChg chg="add">
        <pc:chgData name="luis cleto" userId="a76db6c301978307" providerId="LiveId" clId="{BB93E05D-BE05-4453-8BDD-E5B3B775B63B}" dt="2026-05-24T14:47:17.897" v="1110"/>
        <pc:sldMkLst>
          <pc:docMk/>
          <pc:sldMk cId="3204735320" sldId="2830"/>
        </pc:sldMkLst>
      </pc:sldChg>
      <pc:sldChg chg="add">
        <pc:chgData name="luis cleto" userId="a76db6c301978307" providerId="LiveId" clId="{BB93E05D-BE05-4453-8BDD-E5B3B775B63B}" dt="2026-05-24T14:47:17.897" v="1110"/>
        <pc:sldMkLst>
          <pc:docMk/>
          <pc:sldMk cId="1242913635" sldId="2831"/>
        </pc:sldMkLst>
      </pc:sldChg>
      <pc:sldChg chg="add">
        <pc:chgData name="luis cleto" userId="a76db6c301978307" providerId="LiveId" clId="{BB93E05D-BE05-4453-8BDD-E5B3B775B63B}" dt="2026-05-24T14:47:17.897" v="1110"/>
        <pc:sldMkLst>
          <pc:docMk/>
          <pc:sldMk cId="1047348802" sldId="2832"/>
        </pc:sldMkLst>
      </pc:sldChg>
      <pc:sldChg chg="add">
        <pc:chgData name="luis cleto" userId="a76db6c301978307" providerId="LiveId" clId="{BB93E05D-BE05-4453-8BDD-E5B3B775B63B}" dt="2026-05-24T14:47:17.897" v="1110"/>
        <pc:sldMkLst>
          <pc:docMk/>
          <pc:sldMk cId="2287061538" sldId="2833"/>
        </pc:sldMkLst>
      </pc:sldChg>
      <pc:sldChg chg="add">
        <pc:chgData name="luis cleto" userId="a76db6c301978307" providerId="LiveId" clId="{BB93E05D-BE05-4453-8BDD-E5B3B775B63B}" dt="2026-05-24T14:47:17.897" v="1110"/>
        <pc:sldMkLst>
          <pc:docMk/>
          <pc:sldMk cId="1286640077" sldId="2834"/>
        </pc:sldMkLst>
      </pc:sldChg>
      <pc:sldChg chg="add">
        <pc:chgData name="luis cleto" userId="a76db6c301978307" providerId="LiveId" clId="{BB93E05D-BE05-4453-8BDD-E5B3B775B63B}" dt="2026-05-24T14:47:17.897" v="1110"/>
        <pc:sldMkLst>
          <pc:docMk/>
          <pc:sldMk cId="779888010" sldId="2835"/>
        </pc:sldMkLst>
      </pc:sldChg>
      <pc:sldChg chg="add">
        <pc:chgData name="luis cleto" userId="a76db6c301978307" providerId="LiveId" clId="{BB93E05D-BE05-4453-8BDD-E5B3B775B63B}" dt="2026-05-24T14:47:17.897" v="1110"/>
        <pc:sldMkLst>
          <pc:docMk/>
          <pc:sldMk cId="4275613892" sldId="2836"/>
        </pc:sldMkLst>
      </pc:sldChg>
      <pc:sldChg chg="add">
        <pc:chgData name="luis cleto" userId="a76db6c301978307" providerId="LiveId" clId="{BB93E05D-BE05-4453-8BDD-E5B3B775B63B}" dt="2026-05-24T14:47:17.897" v="1110"/>
        <pc:sldMkLst>
          <pc:docMk/>
          <pc:sldMk cId="1366065237" sldId="2837"/>
        </pc:sldMkLst>
      </pc:sldChg>
      <pc:sldChg chg="add">
        <pc:chgData name="luis cleto" userId="a76db6c301978307" providerId="LiveId" clId="{BB93E05D-BE05-4453-8BDD-E5B3B775B63B}" dt="2026-05-24T14:47:17.897" v="1110"/>
        <pc:sldMkLst>
          <pc:docMk/>
          <pc:sldMk cId="1228116781" sldId="2838"/>
        </pc:sldMkLst>
      </pc:sldChg>
      <pc:sldChg chg="add">
        <pc:chgData name="luis cleto" userId="a76db6c301978307" providerId="LiveId" clId="{BB93E05D-BE05-4453-8BDD-E5B3B775B63B}" dt="2026-05-24T14:47:17.897" v="1110"/>
        <pc:sldMkLst>
          <pc:docMk/>
          <pc:sldMk cId="3152929749" sldId="2839"/>
        </pc:sldMkLst>
      </pc:sldChg>
      <pc:sldChg chg="add">
        <pc:chgData name="luis cleto" userId="a76db6c301978307" providerId="LiveId" clId="{BB93E05D-BE05-4453-8BDD-E5B3B775B63B}" dt="2026-05-24T14:47:17.897" v="1110"/>
        <pc:sldMkLst>
          <pc:docMk/>
          <pc:sldMk cId="3824787161" sldId="2840"/>
        </pc:sldMkLst>
      </pc:sldChg>
      <pc:sldChg chg="add">
        <pc:chgData name="luis cleto" userId="a76db6c301978307" providerId="LiveId" clId="{BB93E05D-BE05-4453-8BDD-E5B3B775B63B}" dt="2026-05-24T14:47:17.897" v="1110"/>
        <pc:sldMkLst>
          <pc:docMk/>
          <pc:sldMk cId="943975247" sldId="2841"/>
        </pc:sldMkLst>
      </pc:sldChg>
      <pc:sldChg chg="add">
        <pc:chgData name="luis cleto" userId="a76db6c301978307" providerId="LiveId" clId="{BB93E05D-BE05-4453-8BDD-E5B3B775B63B}" dt="2026-05-24T14:47:17.897" v="1110"/>
        <pc:sldMkLst>
          <pc:docMk/>
          <pc:sldMk cId="3320697774" sldId="2842"/>
        </pc:sldMkLst>
      </pc:sldChg>
      <pc:sldChg chg="add">
        <pc:chgData name="luis cleto" userId="a76db6c301978307" providerId="LiveId" clId="{BB93E05D-BE05-4453-8BDD-E5B3B775B63B}" dt="2026-05-24T14:47:17.897" v="1110"/>
        <pc:sldMkLst>
          <pc:docMk/>
          <pc:sldMk cId="3728263098" sldId="2843"/>
        </pc:sldMkLst>
      </pc:sldChg>
      <pc:sldChg chg="add">
        <pc:chgData name="luis cleto" userId="a76db6c301978307" providerId="LiveId" clId="{BB93E05D-BE05-4453-8BDD-E5B3B775B63B}" dt="2026-05-24T14:47:17.897" v="1110"/>
        <pc:sldMkLst>
          <pc:docMk/>
          <pc:sldMk cId="1179891507" sldId="2844"/>
        </pc:sldMkLst>
      </pc:sldChg>
      <pc:sldChg chg="add">
        <pc:chgData name="luis cleto" userId="a76db6c301978307" providerId="LiveId" clId="{BB93E05D-BE05-4453-8BDD-E5B3B775B63B}" dt="2026-05-24T14:47:17.897" v="1110"/>
        <pc:sldMkLst>
          <pc:docMk/>
          <pc:sldMk cId="2590262179" sldId="2845"/>
        </pc:sldMkLst>
      </pc:sldChg>
      <pc:sldChg chg="add">
        <pc:chgData name="luis cleto" userId="a76db6c301978307" providerId="LiveId" clId="{BB93E05D-BE05-4453-8BDD-E5B3B775B63B}" dt="2026-05-24T14:47:17.897" v="1110"/>
        <pc:sldMkLst>
          <pc:docMk/>
          <pc:sldMk cId="1990535632" sldId="2846"/>
        </pc:sldMkLst>
      </pc:sldChg>
      <pc:sldChg chg="add">
        <pc:chgData name="luis cleto" userId="a76db6c301978307" providerId="LiveId" clId="{BB93E05D-BE05-4453-8BDD-E5B3B775B63B}" dt="2026-05-24T14:47:17.897" v="1110"/>
        <pc:sldMkLst>
          <pc:docMk/>
          <pc:sldMk cId="2367526366" sldId="2847"/>
        </pc:sldMkLst>
      </pc:sldChg>
      <pc:sldChg chg="add">
        <pc:chgData name="luis cleto" userId="a76db6c301978307" providerId="LiveId" clId="{BB93E05D-BE05-4453-8BDD-E5B3B775B63B}" dt="2026-05-24T14:47:17.897" v="1110"/>
        <pc:sldMkLst>
          <pc:docMk/>
          <pc:sldMk cId="1171423889" sldId="2848"/>
        </pc:sldMkLst>
      </pc:sldChg>
      <pc:sldChg chg="add">
        <pc:chgData name="luis cleto" userId="a76db6c301978307" providerId="LiveId" clId="{BB93E05D-BE05-4453-8BDD-E5B3B775B63B}" dt="2026-05-24T14:47:17.897" v="1110"/>
        <pc:sldMkLst>
          <pc:docMk/>
          <pc:sldMk cId="1977993653" sldId="2849"/>
        </pc:sldMkLst>
      </pc:sldChg>
      <pc:sldChg chg="add">
        <pc:chgData name="luis cleto" userId="a76db6c301978307" providerId="LiveId" clId="{BB93E05D-BE05-4453-8BDD-E5B3B775B63B}" dt="2026-05-24T14:47:17.897" v="1110"/>
        <pc:sldMkLst>
          <pc:docMk/>
          <pc:sldMk cId="696114301" sldId="2850"/>
        </pc:sldMkLst>
      </pc:sldChg>
      <pc:sldChg chg="add">
        <pc:chgData name="luis cleto" userId="a76db6c301978307" providerId="LiveId" clId="{BB93E05D-BE05-4453-8BDD-E5B3B775B63B}" dt="2026-05-24T14:47:17.897" v="1110"/>
        <pc:sldMkLst>
          <pc:docMk/>
          <pc:sldMk cId="3867188521" sldId="2851"/>
        </pc:sldMkLst>
      </pc:sldChg>
      <pc:sldChg chg="add">
        <pc:chgData name="luis cleto" userId="a76db6c301978307" providerId="LiveId" clId="{BB93E05D-BE05-4453-8BDD-E5B3B775B63B}" dt="2026-05-24T14:47:17.897" v="1110"/>
        <pc:sldMkLst>
          <pc:docMk/>
          <pc:sldMk cId="1504173382" sldId="2852"/>
        </pc:sldMkLst>
      </pc:sldChg>
      <pc:sldChg chg="add">
        <pc:chgData name="luis cleto" userId="a76db6c301978307" providerId="LiveId" clId="{BB93E05D-BE05-4453-8BDD-E5B3B775B63B}" dt="2026-05-24T14:47:17.897" v="1110"/>
        <pc:sldMkLst>
          <pc:docMk/>
          <pc:sldMk cId="2557147766" sldId="2853"/>
        </pc:sldMkLst>
      </pc:sldChg>
      <pc:sldChg chg="add">
        <pc:chgData name="luis cleto" userId="a76db6c301978307" providerId="LiveId" clId="{BB93E05D-BE05-4453-8BDD-E5B3B775B63B}" dt="2026-05-24T14:47:17.897" v="1110"/>
        <pc:sldMkLst>
          <pc:docMk/>
          <pc:sldMk cId="2109535078" sldId="2854"/>
        </pc:sldMkLst>
      </pc:sldChg>
      <pc:sldChg chg="add">
        <pc:chgData name="luis cleto" userId="a76db6c301978307" providerId="LiveId" clId="{BB93E05D-BE05-4453-8BDD-E5B3B775B63B}" dt="2026-05-24T14:47:17.897" v="1110"/>
        <pc:sldMkLst>
          <pc:docMk/>
          <pc:sldMk cId="451222565" sldId="2855"/>
        </pc:sldMkLst>
      </pc:sldChg>
      <pc:sldChg chg="add">
        <pc:chgData name="luis cleto" userId="a76db6c301978307" providerId="LiveId" clId="{BB93E05D-BE05-4453-8BDD-E5B3B775B63B}" dt="2026-05-24T14:47:17.897" v="1110"/>
        <pc:sldMkLst>
          <pc:docMk/>
          <pc:sldMk cId="2840436304" sldId="2856"/>
        </pc:sldMkLst>
      </pc:sldChg>
      <pc:sldChg chg="add">
        <pc:chgData name="luis cleto" userId="a76db6c301978307" providerId="LiveId" clId="{BB93E05D-BE05-4453-8BDD-E5B3B775B63B}" dt="2026-05-24T14:47:17.897" v="1110"/>
        <pc:sldMkLst>
          <pc:docMk/>
          <pc:sldMk cId="531219788" sldId="2857"/>
        </pc:sldMkLst>
      </pc:sldChg>
      <pc:sldChg chg="add">
        <pc:chgData name="luis cleto" userId="a76db6c301978307" providerId="LiveId" clId="{BB93E05D-BE05-4453-8BDD-E5B3B775B63B}" dt="2026-05-24T14:47:17.897" v="1110"/>
        <pc:sldMkLst>
          <pc:docMk/>
          <pc:sldMk cId="4283985009" sldId="2858"/>
        </pc:sldMkLst>
      </pc:sldChg>
      <pc:sldChg chg="add">
        <pc:chgData name="luis cleto" userId="a76db6c301978307" providerId="LiveId" clId="{BB93E05D-BE05-4453-8BDD-E5B3B775B63B}" dt="2026-05-24T14:47:17.897" v="1110"/>
        <pc:sldMkLst>
          <pc:docMk/>
          <pc:sldMk cId="2065257290" sldId="2859"/>
        </pc:sldMkLst>
      </pc:sldChg>
      <pc:sldChg chg="add">
        <pc:chgData name="luis cleto" userId="a76db6c301978307" providerId="LiveId" clId="{BB93E05D-BE05-4453-8BDD-E5B3B775B63B}" dt="2026-05-24T14:47:17.897" v="1110"/>
        <pc:sldMkLst>
          <pc:docMk/>
          <pc:sldMk cId="3274194868" sldId="2860"/>
        </pc:sldMkLst>
      </pc:sldChg>
      <pc:sldChg chg="add">
        <pc:chgData name="luis cleto" userId="a76db6c301978307" providerId="LiveId" clId="{BB93E05D-BE05-4453-8BDD-E5B3B775B63B}" dt="2026-05-24T14:47:17.897" v="1110"/>
        <pc:sldMkLst>
          <pc:docMk/>
          <pc:sldMk cId="1703877573" sldId="2861"/>
        </pc:sldMkLst>
      </pc:sldChg>
      <pc:sldChg chg="add">
        <pc:chgData name="luis cleto" userId="a76db6c301978307" providerId="LiveId" clId="{BB93E05D-BE05-4453-8BDD-E5B3B775B63B}" dt="2026-05-24T14:47:17.897" v="1110"/>
        <pc:sldMkLst>
          <pc:docMk/>
          <pc:sldMk cId="3777453089" sldId="2862"/>
        </pc:sldMkLst>
      </pc:sldChg>
      <pc:sldChg chg="add">
        <pc:chgData name="luis cleto" userId="a76db6c301978307" providerId="LiveId" clId="{BB93E05D-BE05-4453-8BDD-E5B3B775B63B}" dt="2026-05-24T14:47:17.897" v="1110"/>
        <pc:sldMkLst>
          <pc:docMk/>
          <pc:sldMk cId="4038973570" sldId="2863"/>
        </pc:sldMkLst>
      </pc:sldChg>
      <pc:sldChg chg="add">
        <pc:chgData name="luis cleto" userId="a76db6c301978307" providerId="LiveId" clId="{BB93E05D-BE05-4453-8BDD-E5B3B775B63B}" dt="2026-05-24T14:47:17.897" v="1110"/>
        <pc:sldMkLst>
          <pc:docMk/>
          <pc:sldMk cId="1260812092" sldId="2864"/>
        </pc:sldMkLst>
      </pc:sldChg>
      <pc:sldChg chg="add">
        <pc:chgData name="luis cleto" userId="a76db6c301978307" providerId="LiveId" clId="{BB93E05D-BE05-4453-8BDD-E5B3B775B63B}" dt="2026-05-24T14:47:17.897" v="1110"/>
        <pc:sldMkLst>
          <pc:docMk/>
          <pc:sldMk cId="942408354" sldId="2865"/>
        </pc:sldMkLst>
      </pc:sldChg>
      <pc:sldChg chg="add">
        <pc:chgData name="luis cleto" userId="a76db6c301978307" providerId="LiveId" clId="{BB93E05D-BE05-4453-8BDD-E5B3B775B63B}" dt="2026-05-24T14:47:17.897" v="1110"/>
        <pc:sldMkLst>
          <pc:docMk/>
          <pc:sldMk cId="3213000202" sldId="2866"/>
        </pc:sldMkLst>
      </pc:sldChg>
      <pc:sldChg chg="add">
        <pc:chgData name="luis cleto" userId="a76db6c301978307" providerId="LiveId" clId="{BB93E05D-BE05-4453-8BDD-E5B3B775B63B}" dt="2026-05-24T14:47:17.897" v="1110"/>
        <pc:sldMkLst>
          <pc:docMk/>
          <pc:sldMk cId="678678383" sldId="2867"/>
        </pc:sldMkLst>
      </pc:sldChg>
      <pc:sldChg chg="add">
        <pc:chgData name="luis cleto" userId="a76db6c301978307" providerId="LiveId" clId="{BB93E05D-BE05-4453-8BDD-E5B3B775B63B}" dt="2026-05-24T14:47:17.897" v="1110"/>
        <pc:sldMkLst>
          <pc:docMk/>
          <pc:sldMk cId="2892037000" sldId="2868"/>
        </pc:sldMkLst>
      </pc:sldChg>
      <pc:sldChg chg="add">
        <pc:chgData name="luis cleto" userId="a76db6c301978307" providerId="LiveId" clId="{BB93E05D-BE05-4453-8BDD-E5B3B775B63B}" dt="2026-05-24T14:47:17.897" v="1110"/>
        <pc:sldMkLst>
          <pc:docMk/>
          <pc:sldMk cId="4267642772" sldId="2873"/>
        </pc:sldMkLst>
      </pc:sldChg>
      <pc:sldChg chg="add">
        <pc:chgData name="luis cleto" userId="a76db6c301978307" providerId="LiveId" clId="{BB93E05D-BE05-4453-8BDD-E5B3B775B63B}" dt="2026-05-24T14:47:17.897" v="1110"/>
        <pc:sldMkLst>
          <pc:docMk/>
          <pc:sldMk cId="1730662279" sldId="2875"/>
        </pc:sldMkLst>
      </pc:sldChg>
      <pc:sldChg chg="add">
        <pc:chgData name="luis cleto" userId="a76db6c301978307" providerId="LiveId" clId="{BB93E05D-BE05-4453-8BDD-E5B3B775B63B}" dt="2026-05-24T14:47:17.897" v="1110"/>
        <pc:sldMkLst>
          <pc:docMk/>
          <pc:sldMk cId="256613869" sldId="2880"/>
        </pc:sldMkLst>
      </pc:sldChg>
      <pc:sldChg chg="add">
        <pc:chgData name="luis cleto" userId="a76db6c301978307" providerId="LiveId" clId="{BB93E05D-BE05-4453-8BDD-E5B3B775B63B}" dt="2026-05-24T14:47:17.897" v="1110"/>
        <pc:sldMkLst>
          <pc:docMk/>
          <pc:sldMk cId="2317067202" sldId="2883"/>
        </pc:sldMkLst>
      </pc:sldChg>
      <pc:sldChg chg="add">
        <pc:chgData name="luis cleto" userId="a76db6c301978307" providerId="LiveId" clId="{BB93E05D-BE05-4453-8BDD-E5B3B775B63B}" dt="2026-05-24T14:47:17.897" v="1110"/>
        <pc:sldMkLst>
          <pc:docMk/>
          <pc:sldMk cId="3427472378" sldId="2889"/>
        </pc:sldMkLst>
      </pc:sldChg>
      <pc:sldChg chg="add">
        <pc:chgData name="luis cleto" userId="a76db6c301978307" providerId="LiveId" clId="{BB93E05D-BE05-4453-8BDD-E5B3B775B63B}" dt="2026-05-24T14:47:17.897" v="1110"/>
        <pc:sldMkLst>
          <pc:docMk/>
          <pc:sldMk cId="2872819246" sldId="2891"/>
        </pc:sldMkLst>
      </pc:sldChg>
      <pc:sldChg chg="add">
        <pc:chgData name="luis cleto" userId="a76db6c301978307" providerId="LiveId" clId="{BB93E05D-BE05-4453-8BDD-E5B3B775B63B}" dt="2026-05-24T14:47:17.897" v="1110"/>
        <pc:sldMkLst>
          <pc:docMk/>
          <pc:sldMk cId="634692582" sldId="2892"/>
        </pc:sldMkLst>
      </pc:sldChg>
      <pc:sldChg chg="add">
        <pc:chgData name="luis cleto" userId="a76db6c301978307" providerId="LiveId" clId="{BB93E05D-BE05-4453-8BDD-E5B3B775B63B}" dt="2026-05-24T14:47:17.897" v="1110"/>
        <pc:sldMkLst>
          <pc:docMk/>
          <pc:sldMk cId="2314950898" sldId="2893"/>
        </pc:sldMkLst>
      </pc:sldChg>
      <pc:sldChg chg="add">
        <pc:chgData name="luis cleto" userId="a76db6c301978307" providerId="LiveId" clId="{BB93E05D-BE05-4453-8BDD-E5B3B775B63B}" dt="2026-05-24T14:47:17.897" v="1110"/>
        <pc:sldMkLst>
          <pc:docMk/>
          <pc:sldMk cId="442245815" sldId="2894"/>
        </pc:sldMkLst>
      </pc:sldChg>
      <pc:sldChg chg="add">
        <pc:chgData name="luis cleto" userId="a76db6c301978307" providerId="LiveId" clId="{BB93E05D-BE05-4453-8BDD-E5B3B775B63B}" dt="2026-05-24T14:47:17.897" v="1110"/>
        <pc:sldMkLst>
          <pc:docMk/>
          <pc:sldMk cId="2324308444" sldId="2895"/>
        </pc:sldMkLst>
      </pc:sldChg>
      <pc:sldChg chg="del ord">
        <pc:chgData name="luis cleto" userId="a76db6c301978307" providerId="LiveId" clId="{BB93E05D-BE05-4453-8BDD-E5B3B775B63B}" dt="2026-05-24T14:38:41.903" v="1032" actId="2696"/>
        <pc:sldMkLst>
          <pc:docMk/>
          <pc:sldMk cId="474441694" sldId="2898"/>
        </pc:sldMkLst>
      </pc:sldChg>
      <pc:sldChg chg="add">
        <pc:chgData name="luis cleto" userId="a76db6c301978307" providerId="LiveId" clId="{BB93E05D-BE05-4453-8BDD-E5B3B775B63B}" dt="2026-05-24T14:47:17.897" v="1110"/>
        <pc:sldMkLst>
          <pc:docMk/>
          <pc:sldMk cId="403501064" sldId="2903"/>
        </pc:sldMkLst>
      </pc:sldChg>
      <pc:sldChg chg="add">
        <pc:chgData name="luis cleto" userId="a76db6c301978307" providerId="LiveId" clId="{BB93E05D-BE05-4453-8BDD-E5B3B775B63B}" dt="2026-05-24T14:47:17.897" v="1110"/>
        <pc:sldMkLst>
          <pc:docMk/>
          <pc:sldMk cId="1946729754" sldId="2904"/>
        </pc:sldMkLst>
      </pc:sldChg>
      <pc:sldChg chg="add">
        <pc:chgData name="luis cleto" userId="a76db6c301978307" providerId="LiveId" clId="{BB93E05D-BE05-4453-8BDD-E5B3B775B63B}" dt="2026-05-24T14:47:17.897" v="1110"/>
        <pc:sldMkLst>
          <pc:docMk/>
          <pc:sldMk cId="2927892006" sldId="2911"/>
        </pc:sldMkLst>
      </pc:sldChg>
      <pc:sldChg chg="add">
        <pc:chgData name="luis cleto" userId="a76db6c301978307" providerId="LiveId" clId="{BB93E05D-BE05-4453-8BDD-E5B3B775B63B}" dt="2026-05-24T14:47:17.897" v="1110"/>
        <pc:sldMkLst>
          <pc:docMk/>
          <pc:sldMk cId="1486667371" sldId="2914"/>
        </pc:sldMkLst>
      </pc:sldChg>
      <pc:sldChg chg="modSp mod">
        <pc:chgData name="luis cleto" userId="a76db6c301978307" providerId="LiveId" clId="{BB93E05D-BE05-4453-8BDD-E5B3B775B63B}" dt="2026-05-06T11:38:21.893" v="0" actId="2711"/>
        <pc:sldMkLst>
          <pc:docMk/>
          <pc:sldMk cId="875024691" sldId="2919"/>
        </pc:sldMkLst>
        <pc:spChg chg="mod">
          <ac:chgData name="luis cleto" userId="a76db6c301978307" providerId="LiveId" clId="{BB93E05D-BE05-4453-8BDD-E5B3B775B63B}" dt="2026-05-06T11:38:21.893" v="0" actId="2711"/>
          <ac:spMkLst>
            <pc:docMk/>
            <pc:sldMk cId="875024691" sldId="2919"/>
            <ac:spMk id="3" creationId="{413D7D25-367D-EDDE-2FEE-621045CE7438}"/>
          </ac:spMkLst>
        </pc:spChg>
      </pc:sldChg>
      <pc:sldChg chg="modSp mod">
        <pc:chgData name="luis cleto" userId="a76db6c301978307" providerId="LiveId" clId="{BB93E05D-BE05-4453-8BDD-E5B3B775B63B}" dt="2026-05-06T11:38:36.242" v="2" actId="255"/>
        <pc:sldMkLst>
          <pc:docMk/>
          <pc:sldMk cId="1164555872" sldId="2920"/>
        </pc:sldMkLst>
        <pc:spChg chg="mod">
          <ac:chgData name="luis cleto" userId="a76db6c301978307" providerId="LiveId" clId="{BB93E05D-BE05-4453-8BDD-E5B3B775B63B}" dt="2026-05-06T11:38:36.242" v="2" actId="255"/>
          <ac:spMkLst>
            <pc:docMk/>
            <pc:sldMk cId="1164555872" sldId="2920"/>
            <ac:spMk id="3" creationId="{3810605A-D285-41DB-8E8E-701563864039}"/>
          </ac:spMkLst>
        </pc:spChg>
      </pc:sldChg>
      <pc:sldChg chg="modSp mod">
        <pc:chgData name="luis cleto" userId="a76db6c301978307" providerId="LiveId" clId="{BB93E05D-BE05-4453-8BDD-E5B3B775B63B}" dt="2026-05-06T11:40:51.698" v="50" actId="27636"/>
        <pc:sldMkLst>
          <pc:docMk/>
          <pc:sldMk cId="457677349" sldId="2922"/>
        </pc:sldMkLst>
        <pc:spChg chg="mod">
          <ac:chgData name="luis cleto" userId="a76db6c301978307" providerId="LiveId" clId="{BB93E05D-BE05-4453-8BDD-E5B3B775B63B}" dt="2026-05-06T11:40:51.698" v="50" actId="27636"/>
          <ac:spMkLst>
            <pc:docMk/>
            <pc:sldMk cId="457677349" sldId="2922"/>
            <ac:spMk id="3" creationId="{A7166B3E-B22B-D6C4-8B36-984B629AE6E7}"/>
          </ac:spMkLst>
        </pc:spChg>
      </pc:sldChg>
      <pc:sldChg chg="add">
        <pc:chgData name="luis cleto" userId="a76db6c301978307" providerId="LiveId" clId="{BB93E05D-BE05-4453-8BDD-E5B3B775B63B}" dt="2026-05-24T14:47:17.897" v="1110"/>
        <pc:sldMkLst>
          <pc:docMk/>
          <pc:sldMk cId="233425160" sldId="2923"/>
        </pc:sldMkLst>
      </pc:sldChg>
      <pc:sldChg chg="add">
        <pc:chgData name="luis cleto" userId="a76db6c301978307" providerId="LiveId" clId="{BB93E05D-BE05-4453-8BDD-E5B3B775B63B}" dt="2026-05-24T14:47:17.897" v="1110"/>
        <pc:sldMkLst>
          <pc:docMk/>
          <pc:sldMk cId="2323400956" sldId="2924"/>
        </pc:sldMkLst>
      </pc:sldChg>
      <pc:sldChg chg="modSp mod">
        <pc:chgData name="luis cleto" userId="a76db6c301978307" providerId="LiveId" clId="{BB93E05D-BE05-4453-8BDD-E5B3B775B63B}" dt="2026-05-06T11:41:30.436" v="53" actId="27636"/>
        <pc:sldMkLst>
          <pc:docMk/>
          <pc:sldMk cId="3793855712" sldId="2925"/>
        </pc:sldMkLst>
        <pc:spChg chg="mod">
          <ac:chgData name="luis cleto" userId="a76db6c301978307" providerId="LiveId" clId="{BB93E05D-BE05-4453-8BDD-E5B3B775B63B}" dt="2026-05-06T11:41:30.436" v="53" actId="27636"/>
          <ac:spMkLst>
            <pc:docMk/>
            <pc:sldMk cId="3793855712" sldId="2925"/>
            <ac:spMk id="3" creationId="{32599162-4BC4-A7F5-6787-030E8A5B5FCF}"/>
          </ac:spMkLst>
        </pc:spChg>
      </pc:sldChg>
      <pc:sldChg chg="modSp mod">
        <pc:chgData name="luis cleto" userId="a76db6c301978307" providerId="LiveId" clId="{BB93E05D-BE05-4453-8BDD-E5B3B775B63B}" dt="2026-05-24T14:44:16.526" v="1109" actId="20577"/>
        <pc:sldMkLst>
          <pc:docMk/>
          <pc:sldMk cId="198446050" sldId="2926"/>
        </pc:sldMkLst>
        <pc:spChg chg="mod">
          <ac:chgData name="luis cleto" userId="a76db6c301978307" providerId="LiveId" clId="{BB93E05D-BE05-4453-8BDD-E5B3B775B63B}" dt="2026-05-24T14:44:16.526" v="1109" actId="20577"/>
          <ac:spMkLst>
            <pc:docMk/>
            <pc:sldMk cId="198446050" sldId="2926"/>
            <ac:spMk id="3" creationId="{832F15C1-DA11-A33B-B3C7-AEBA09715BB6}"/>
          </ac:spMkLst>
        </pc:spChg>
      </pc:sldChg>
      <pc:sldChg chg="add">
        <pc:chgData name="luis cleto" userId="a76db6c301978307" providerId="LiveId" clId="{BB93E05D-BE05-4453-8BDD-E5B3B775B63B}" dt="2026-05-24T14:47:17.897" v="1110"/>
        <pc:sldMkLst>
          <pc:docMk/>
          <pc:sldMk cId="3535170927" sldId="2927"/>
        </pc:sldMkLst>
      </pc:sldChg>
      <pc:sldChg chg="modSp mod">
        <pc:chgData name="luis cleto" userId="a76db6c301978307" providerId="LiveId" clId="{BB93E05D-BE05-4453-8BDD-E5B3B775B63B}" dt="2026-05-06T11:42:16.494" v="59" actId="27636"/>
        <pc:sldMkLst>
          <pc:docMk/>
          <pc:sldMk cId="2763870432" sldId="2928"/>
        </pc:sldMkLst>
        <pc:spChg chg="mod">
          <ac:chgData name="luis cleto" userId="a76db6c301978307" providerId="LiveId" clId="{BB93E05D-BE05-4453-8BDD-E5B3B775B63B}" dt="2026-05-06T11:42:16.494" v="59" actId="27636"/>
          <ac:spMkLst>
            <pc:docMk/>
            <pc:sldMk cId="2763870432" sldId="2928"/>
            <ac:spMk id="3" creationId="{DA9FD333-02DD-0495-C1CC-57654C68888B}"/>
          </ac:spMkLst>
        </pc:spChg>
      </pc:sldChg>
      <pc:sldChg chg="modSp mod">
        <pc:chgData name="luis cleto" userId="a76db6c301978307" providerId="LiveId" clId="{BB93E05D-BE05-4453-8BDD-E5B3B775B63B}" dt="2026-05-06T11:42:33.754" v="60" actId="2711"/>
        <pc:sldMkLst>
          <pc:docMk/>
          <pc:sldMk cId="2894213139" sldId="2929"/>
        </pc:sldMkLst>
        <pc:spChg chg="mod">
          <ac:chgData name="luis cleto" userId="a76db6c301978307" providerId="LiveId" clId="{BB93E05D-BE05-4453-8BDD-E5B3B775B63B}" dt="2026-05-06T11:42:33.754" v="60" actId="2711"/>
          <ac:spMkLst>
            <pc:docMk/>
            <pc:sldMk cId="2894213139" sldId="2929"/>
            <ac:spMk id="3" creationId="{FEFD5C4F-CBD9-48A2-6587-EA64638D7265}"/>
          </ac:spMkLst>
        </pc:spChg>
      </pc:sldChg>
      <pc:sldChg chg="add">
        <pc:chgData name="luis cleto" userId="a76db6c301978307" providerId="LiveId" clId="{BB93E05D-BE05-4453-8BDD-E5B3B775B63B}" dt="2026-05-24T14:47:17.897" v="1110"/>
        <pc:sldMkLst>
          <pc:docMk/>
          <pc:sldMk cId="1171094718" sldId="2930"/>
        </pc:sldMkLst>
      </pc:sldChg>
      <pc:sldChg chg="modSp mod">
        <pc:chgData name="luis cleto" userId="a76db6c301978307" providerId="LiveId" clId="{BB93E05D-BE05-4453-8BDD-E5B3B775B63B}" dt="2026-05-06T11:42:53.203" v="64" actId="27636"/>
        <pc:sldMkLst>
          <pc:docMk/>
          <pc:sldMk cId="721209549" sldId="2931"/>
        </pc:sldMkLst>
        <pc:spChg chg="mod">
          <ac:chgData name="luis cleto" userId="a76db6c301978307" providerId="LiveId" clId="{BB93E05D-BE05-4453-8BDD-E5B3B775B63B}" dt="2026-05-06T11:42:53.203" v="64" actId="27636"/>
          <ac:spMkLst>
            <pc:docMk/>
            <pc:sldMk cId="721209549" sldId="2931"/>
            <ac:spMk id="3" creationId="{2E8AE5E7-14E9-8CFF-2AC8-AFC14354A0EA}"/>
          </ac:spMkLst>
        </pc:spChg>
      </pc:sldChg>
      <pc:sldChg chg="add">
        <pc:chgData name="luis cleto" userId="a76db6c301978307" providerId="LiveId" clId="{BB93E05D-BE05-4453-8BDD-E5B3B775B63B}" dt="2026-05-24T14:47:17.897" v="1110"/>
        <pc:sldMkLst>
          <pc:docMk/>
          <pc:sldMk cId="3326467071" sldId="2934"/>
        </pc:sldMkLst>
      </pc:sldChg>
      <pc:sldChg chg="modSp mod">
        <pc:chgData name="luis cleto" userId="a76db6c301978307" providerId="LiveId" clId="{BB93E05D-BE05-4453-8BDD-E5B3B775B63B}" dt="2026-05-06T11:43:20.705" v="67" actId="2711"/>
        <pc:sldMkLst>
          <pc:docMk/>
          <pc:sldMk cId="941009674" sldId="2936"/>
        </pc:sldMkLst>
        <pc:spChg chg="mod">
          <ac:chgData name="luis cleto" userId="a76db6c301978307" providerId="LiveId" clId="{BB93E05D-BE05-4453-8BDD-E5B3B775B63B}" dt="2026-05-06T11:43:20.705" v="67" actId="2711"/>
          <ac:spMkLst>
            <pc:docMk/>
            <pc:sldMk cId="941009674" sldId="2936"/>
            <ac:spMk id="3" creationId="{1E5DE465-5FE6-C6D9-874C-B35B7602AF2B}"/>
          </ac:spMkLst>
        </pc:spChg>
      </pc:sldChg>
      <pc:sldChg chg="modSp mod">
        <pc:chgData name="luis cleto" userId="a76db6c301978307" providerId="LiveId" clId="{BB93E05D-BE05-4453-8BDD-E5B3B775B63B}" dt="2026-05-06T11:43:46.737" v="68" actId="2711"/>
        <pc:sldMkLst>
          <pc:docMk/>
          <pc:sldMk cId="3749410928" sldId="2938"/>
        </pc:sldMkLst>
        <pc:spChg chg="mod">
          <ac:chgData name="luis cleto" userId="a76db6c301978307" providerId="LiveId" clId="{BB93E05D-BE05-4453-8BDD-E5B3B775B63B}" dt="2026-05-06T11:43:46.737" v="68" actId="2711"/>
          <ac:spMkLst>
            <pc:docMk/>
            <pc:sldMk cId="3749410928" sldId="2938"/>
            <ac:spMk id="3" creationId="{6736DA12-4CC0-4011-9435-318BDDF68945}"/>
          </ac:spMkLst>
        </pc:spChg>
      </pc:sldChg>
      <pc:sldChg chg="add">
        <pc:chgData name="luis cleto" userId="a76db6c301978307" providerId="LiveId" clId="{BB93E05D-BE05-4453-8BDD-E5B3B775B63B}" dt="2026-05-24T14:47:17.897" v="1110"/>
        <pc:sldMkLst>
          <pc:docMk/>
          <pc:sldMk cId="323373572" sldId="2939"/>
        </pc:sldMkLst>
      </pc:sldChg>
      <pc:sldChg chg="add">
        <pc:chgData name="luis cleto" userId="a76db6c301978307" providerId="LiveId" clId="{BB93E05D-BE05-4453-8BDD-E5B3B775B63B}" dt="2026-05-24T14:47:17.897" v="1110"/>
        <pc:sldMkLst>
          <pc:docMk/>
          <pc:sldMk cId="2690760715" sldId="2940"/>
        </pc:sldMkLst>
      </pc:sldChg>
      <pc:sldChg chg="modSp mod">
        <pc:chgData name="luis cleto" userId="a76db6c301978307" providerId="LiveId" clId="{BB93E05D-BE05-4453-8BDD-E5B3B775B63B}" dt="2026-05-06T11:44:02.214" v="71" actId="2711"/>
        <pc:sldMkLst>
          <pc:docMk/>
          <pc:sldMk cId="3183178198" sldId="2942"/>
        </pc:sldMkLst>
        <pc:spChg chg="mod">
          <ac:chgData name="luis cleto" userId="a76db6c301978307" providerId="LiveId" clId="{BB93E05D-BE05-4453-8BDD-E5B3B775B63B}" dt="2026-05-06T11:44:02.214" v="71" actId="2711"/>
          <ac:spMkLst>
            <pc:docMk/>
            <pc:sldMk cId="3183178198" sldId="2942"/>
            <ac:spMk id="3" creationId="{DBDAD3FD-22FF-9619-D9D0-47148A77CBE3}"/>
          </ac:spMkLst>
        </pc:spChg>
      </pc:sldChg>
      <pc:sldChg chg="ord">
        <pc:chgData name="luis cleto" userId="a76db6c301978307" providerId="LiveId" clId="{BB93E05D-BE05-4453-8BDD-E5B3B775B63B}" dt="2026-05-06T11:49:11.119" v="73"/>
        <pc:sldMkLst>
          <pc:docMk/>
          <pc:sldMk cId="2809312734" sldId="2955"/>
        </pc:sldMkLst>
      </pc:sldChg>
      <pc:sldChg chg="ord">
        <pc:chgData name="luis cleto" userId="a76db6c301978307" providerId="LiveId" clId="{BB93E05D-BE05-4453-8BDD-E5B3B775B63B}" dt="2026-05-06T11:49:11.119" v="73"/>
        <pc:sldMkLst>
          <pc:docMk/>
          <pc:sldMk cId="2967046958" sldId="2956"/>
        </pc:sldMkLst>
      </pc:sldChg>
      <pc:sldChg chg="ord">
        <pc:chgData name="luis cleto" userId="a76db6c301978307" providerId="LiveId" clId="{BB93E05D-BE05-4453-8BDD-E5B3B775B63B}" dt="2026-05-06T11:49:11.119" v="73"/>
        <pc:sldMkLst>
          <pc:docMk/>
          <pc:sldMk cId="4067907361" sldId="3005"/>
        </pc:sldMkLst>
      </pc:sldChg>
      <pc:sldChg chg="ord">
        <pc:chgData name="luis cleto" userId="a76db6c301978307" providerId="LiveId" clId="{BB93E05D-BE05-4453-8BDD-E5B3B775B63B}" dt="2026-05-06T11:49:11.119" v="73"/>
        <pc:sldMkLst>
          <pc:docMk/>
          <pc:sldMk cId="738706435" sldId="3006"/>
        </pc:sldMkLst>
      </pc:sldChg>
      <pc:sldChg chg="addSp modSp mod ord">
        <pc:chgData name="luis cleto" userId="a76db6c301978307" providerId="LiveId" clId="{BB93E05D-BE05-4453-8BDD-E5B3B775B63B}" dt="2026-05-06T11:50:30.750" v="84" actId="20577"/>
        <pc:sldMkLst>
          <pc:docMk/>
          <pc:sldMk cId="455077725" sldId="3100"/>
        </pc:sldMkLst>
        <pc:spChg chg="mod">
          <ac:chgData name="luis cleto" userId="a76db6c301978307" providerId="LiveId" clId="{BB93E05D-BE05-4453-8BDD-E5B3B775B63B}" dt="2026-05-06T11:49:56.957" v="77" actId="1076"/>
          <ac:spMkLst>
            <pc:docMk/>
            <pc:sldMk cId="455077725" sldId="3100"/>
            <ac:spMk id="3" creationId="{12E8EE07-CDFF-AA46-836A-EF24D887828F}"/>
          </ac:spMkLst>
        </pc:spChg>
        <pc:spChg chg="mod">
          <ac:chgData name="luis cleto" userId="a76db6c301978307" providerId="LiveId" clId="{BB93E05D-BE05-4453-8BDD-E5B3B775B63B}" dt="2026-05-06T11:49:39.461" v="74" actId="1076"/>
          <ac:spMkLst>
            <pc:docMk/>
            <pc:sldMk cId="455077725" sldId="3100"/>
            <ac:spMk id="5" creationId="{82315694-444F-3E43-CB40-866A67FB4965}"/>
          </ac:spMkLst>
        </pc:spChg>
        <pc:spChg chg="add mod">
          <ac:chgData name="luis cleto" userId="a76db6c301978307" providerId="LiveId" clId="{BB93E05D-BE05-4453-8BDD-E5B3B775B63B}" dt="2026-05-06T11:50:30.750" v="84" actId="20577"/>
          <ac:spMkLst>
            <pc:docMk/>
            <pc:sldMk cId="455077725" sldId="3100"/>
            <ac:spMk id="6" creationId="{FC9F9451-9793-3294-8101-9942BD87F461}"/>
          </ac:spMkLst>
        </pc:spChg>
      </pc:sldChg>
      <pc:sldChg chg="add">
        <pc:chgData name="luis cleto" userId="a76db6c301978307" providerId="LiveId" clId="{BB93E05D-BE05-4453-8BDD-E5B3B775B63B}" dt="2026-05-24T14:47:17.897" v="1110"/>
        <pc:sldMkLst>
          <pc:docMk/>
          <pc:sldMk cId="2667202467" sldId="3122"/>
        </pc:sldMkLst>
      </pc:sldChg>
      <pc:sldChg chg="add">
        <pc:chgData name="luis cleto" userId="a76db6c301978307" providerId="LiveId" clId="{BB93E05D-BE05-4453-8BDD-E5B3B775B63B}" dt="2026-05-24T14:47:17.897" v="1110"/>
        <pc:sldMkLst>
          <pc:docMk/>
          <pc:sldMk cId="3201642036" sldId="3123"/>
        </pc:sldMkLst>
      </pc:sldChg>
      <pc:sldChg chg="add">
        <pc:chgData name="luis cleto" userId="a76db6c301978307" providerId="LiveId" clId="{BB93E05D-BE05-4453-8BDD-E5B3B775B63B}" dt="2026-05-24T14:47:17.897" v="1110"/>
        <pc:sldMkLst>
          <pc:docMk/>
          <pc:sldMk cId="462874469" sldId="3124"/>
        </pc:sldMkLst>
      </pc:sldChg>
      <pc:sldChg chg="add">
        <pc:chgData name="luis cleto" userId="a76db6c301978307" providerId="LiveId" clId="{BB93E05D-BE05-4453-8BDD-E5B3B775B63B}" dt="2026-05-24T14:47:17.897" v="1110"/>
        <pc:sldMkLst>
          <pc:docMk/>
          <pc:sldMk cId="3112337328" sldId="3125"/>
        </pc:sldMkLst>
      </pc:sldChg>
      <pc:sldChg chg="add">
        <pc:chgData name="luis cleto" userId="a76db6c301978307" providerId="LiveId" clId="{BB93E05D-BE05-4453-8BDD-E5B3B775B63B}" dt="2026-05-24T14:47:17.897" v="1110"/>
        <pc:sldMkLst>
          <pc:docMk/>
          <pc:sldMk cId="2706203949" sldId="3126"/>
        </pc:sldMkLst>
      </pc:sldChg>
      <pc:sldChg chg="add">
        <pc:chgData name="luis cleto" userId="a76db6c301978307" providerId="LiveId" clId="{BB93E05D-BE05-4453-8BDD-E5B3B775B63B}" dt="2026-05-24T14:47:17.897" v="1110"/>
        <pc:sldMkLst>
          <pc:docMk/>
          <pc:sldMk cId="4226599779" sldId="3127"/>
        </pc:sldMkLst>
      </pc:sldChg>
      <pc:sldChg chg="add">
        <pc:chgData name="luis cleto" userId="a76db6c301978307" providerId="LiveId" clId="{BB93E05D-BE05-4453-8BDD-E5B3B775B63B}" dt="2026-05-24T14:47:17.897" v="1110"/>
        <pc:sldMkLst>
          <pc:docMk/>
          <pc:sldMk cId="2716312264" sldId="3128"/>
        </pc:sldMkLst>
      </pc:sldChg>
      <pc:sldChg chg="add">
        <pc:chgData name="luis cleto" userId="a76db6c301978307" providerId="LiveId" clId="{BB93E05D-BE05-4453-8BDD-E5B3B775B63B}" dt="2026-05-24T14:47:17.897" v="1110"/>
        <pc:sldMkLst>
          <pc:docMk/>
          <pc:sldMk cId="2966783455" sldId="3129"/>
        </pc:sldMkLst>
      </pc:sldChg>
      <pc:sldChg chg="add">
        <pc:chgData name="luis cleto" userId="a76db6c301978307" providerId="LiveId" clId="{BB93E05D-BE05-4453-8BDD-E5B3B775B63B}" dt="2026-05-24T14:47:17.897" v="1110"/>
        <pc:sldMkLst>
          <pc:docMk/>
          <pc:sldMk cId="2621668027" sldId="3130"/>
        </pc:sldMkLst>
      </pc:sldChg>
      <pc:sldChg chg="add">
        <pc:chgData name="luis cleto" userId="a76db6c301978307" providerId="LiveId" clId="{BB93E05D-BE05-4453-8BDD-E5B3B775B63B}" dt="2026-05-24T14:47:17.897" v="1110"/>
        <pc:sldMkLst>
          <pc:docMk/>
          <pc:sldMk cId="3045639411" sldId="3131"/>
        </pc:sldMkLst>
      </pc:sldChg>
      <pc:sldChg chg="add">
        <pc:chgData name="luis cleto" userId="a76db6c301978307" providerId="LiveId" clId="{BB93E05D-BE05-4453-8BDD-E5B3B775B63B}" dt="2026-05-24T14:47:17.897" v="1110"/>
        <pc:sldMkLst>
          <pc:docMk/>
          <pc:sldMk cId="1212455724" sldId="3132"/>
        </pc:sldMkLst>
      </pc:sldChg>
      <pc:sldChg chg="add">
        <pc:chgData name="luis cleto" userId="a76db6c301978307" providerId="LiveId" clId="{BB93E05D-BE05-4453-8BDD-E5B3B775B63B}" dt="2026-05-24T14:47:17.897" v="1110"/>
        <pc:sldMkLst>
          <pc:docMk/>
          <pc:sldMk cId="1894945658" sldId="3133"/>
        </pc:sldMkLst>
      </pc:sldChg>
      <pc:sldChg chg="add">
        <pc:chgData name="luis cleto" userId="a76db6c301978307" providerId="LiveId" clId="{BB93E05D-BE05-4453-8BDD-E5B3B775B63B}" dt="2026-05-24T14:47:17.897" v="1110"/>
        <pc:sldMkLst>
          <pc:docMk/>
          <pc:sldMk cId="2204023440" sldId="3134"/>
        </pc:sldMkLst>
      </pc:sldChg>
      <pc:sldChg chg="add">
        <pc:chgData name="luis cleto" userId="a76db6c301978307" providerId="LiveId" clId="{BB93E05D-BE05-4453-8BDD-E5B3B775B63B}" dt="2026-05-24T14:47:17.897" v="1110"/>
        <pc:sldMkLst>
          <pc:docMk/>
          <pc:sldMk cId="602578400" sldId="3135"/>
        </pc:sldMkLst>
      </pc:sldChg>
      <pc:sldChg chg="add">
        <pc:chgData name="luis cleto" userId="a76db6c301978307" providerId="LiveId" clId="{BB93E05D-BE05-4453-8BDD-E5B3B775B63B}" dt="2026-05-24T14:47:17.897" v="1110"/>
        <pc:sldMkLst>
          <pc:docMk/>
          <pc:sldMk cId="2559011775" sldId="3136"/>
        </pc:sldMkLst>
      </pc:sldChg>
      <pc:sldChg chg="add">
        <pc:chgData name="luis cleto" userId="a76db6c301978307" providerId="LiveId" clId="{BB93E05D-BE05-4453-8BDD-E5B3B775B63B}" dt="2026-05-24T14:47:17.897" v="1110"/>
        <pc:sldMkLst>
          <pc:docMk/>
          <pc:sldMk cId="1822022213" sldId="3137"/>
        </pc:sldMkLst>
      </pc:sldChg>
      <pc:sldChg chg="add">
        <pc:chgData name="luis cleto" userId="a76db6c301978307" providerId="LiveId" clId="{BB93E05D-BE05-4453-8BDD-E5B3B775B63B}" dt="2026-05-24T14:47:17.897" v="1110"/>
        <pc:sldMkLst>
          <pc:docMk/>
          <pc:sldMk cId="3937729920" sldId="3138"/>
        </pc:sldMkLst>
      </pc:sldChg>
      <pc:sldChg chg="add">
        <pc:chgData name="luis cleto" userId="a76db6c301978307" providerId="LiveId" clId="{BB93E05D-BE05-4453-8BDD-E5B3B775B63B}" dt="2026-05-24T14:47:17.897" v="1110"/>
        <pc:sldMkLst>
          <pc:docMk/>
          <pc:sldMk cId="2914555229" sldId="3139"/>
        </pc:sldMkLst>
      </pc:sldChg>
      <pc:sldChg chg="add">
        <pc:chgData name="luis cleto" userId="a76db6c301978307" providerId="LiveId" clId="{BB93E05D-BE05-4453-8BDD-E5B3B775B63B}" dt="2026-05-24T14:47:17.897" v="1110"/>
        <pc:sldMkLst>
          <pc:docMk/>
          <pc:sldMk cId="1791901793" sldId="3140"/>
        </pc:sldMkLst>
      </pc:sldChg>
      <pc:sldChg chg="add">
        <pc:chgData name="luis cleto" userId="a76db6c301978307" providerId="LiveId" clId="{BB93E05D-BE05-4453-8BDD-E5B3B775B63B}" dt="2026-05-24T14:47:17.897" v="1110"/>
        <pc:sldMkLst>
          <pc:docMk/>
          <pc:sldMk cId="3003977206" sldId="3141"/>
        </pc:sldMkLst>
      </pc:sldChg>
      <pc:sldChg chg="add">
        <pc:chgData name="luis cleto" userId="a76db6c301978307" providerId="LiveId" clId="{BB93E05D-BE05-4453-8BDD-E5B3B775B63B}" dt="2026-05-24T14:47:17.897" v="1110"/>
        <pc:sldMkLst>
          <pc:docMk/>
          <pc:sldMk cId="440580964" sldId="3142"/>
        </pc:sldMkLst>
      </pc:sldChg>
      <pc:sldChg chg="add">
        <pc:chgData name="luis cleto" userId="a76db6c301978307" providerId="LiveId" clId="{BB93E05D-BE05-4453-8BDD-E5B3B775B63B}" dt="2026-05-24T14:47:17.897" v="1110"/>
        <pc:sldMkLst>
          <pc:docMk/>
          <pc:sldMk cId="2138530220" sldId="3143"/>
        </pc:sldMkLst>
      </pc:sldChg>
      <pc:sldChg chg="add">
        <pc:chgData name="luis cleto" userId="a76db6c301978307" providerId="LiveId" clId="{BB93E05D-BE05-4453-8BDD-E5B3B775B63B}" dt="2026-05-24T14:47:17.897" v="1110"/>
        <pc:sldMkLst>
          <pc:docMk/>
          <pc:sldMk cId="3470576283" sldId="3144"/>
        </pc:sldMkLst>
      </pc:sldChg>
      <pc:sldChg chg="add">
        <pc:chgData name="luis cleto" userId="a76db6c301978307" providerId="LiveId" clId="{BB93E05D-BE05-4453-8BDD-E5B3B775B63B}" dt="2026-05-24T14:47:17.897" v="1110"/>
        <pc:sldMkLst>
          <pc:docMk/>
          <pc:sldMk cId="1615091400" sldId="3145"/>
        </pc:sldMkLst>
      </pc:sldChg>
      <pc:sldChg chg="add">
        <pc:chgData name="luis cleto" userId="a76db6c301978307" providerId="LiveId" clId="{BB93E05D-BE05-4453-8BDD-E5B3B775B63B}" dt="2026-05-24T14:47:17.897" v="1110"/>
        <pc:sldMkLst>
          <pc:docMk/>
          <pc:sldMk cId="3075698658" sldId="3146"/>
        </pc:sldMkLst>
      </pc:sldChg>
      <pc:sldChg chg="add">
        <pc:chgData name="luis cleto" userId="a76db6c301978307" providerId="LiveId" clId="{BB93E05D-BE05-4453-8BDD-E5B3B775B63B}" dt="2026-05-24T14:47:17.897" v="1110"/>
        <pc:sldMkLst>
          <pc:docMk/>
          <pc:sldMk cId="3158997106" sldId="3147"/>
        </pc:sldMkLst>
      </pc:sldChg>
      <pc:sldChg chg="add">
        <pc:chgData name="luis cleto" userId="a76db6c301978307" providerId="LiveId" clId="{BB93E05D-BE05-4453-8BDD-E5B3B775B63B}" dt="2026-05-24T14:47:17.897" v="1110"/>
        <pc:sldMkLst>
          <pc:docMk/>
          <pc:sldMk cId="1537118507" sldId="3148"/>
        </pc:sldMkLst>
      </pc:sldChg>
      <pc:sldChg chg="add">
        <pc:chgData name="luis cleto" userId="a76db6c301978307" providerId="LiveId" clId="{BB93E05D-BE05-4453-8BDD-E5B3B775B63B}" dt="2026-05-24T14:47:17.897" v="1110"/>
        <pc:sldMkLst>
          <pc:docMk/>
          <pc:sldMk cId="864435523" sldId="3149"/>
        </pc:sldMkLst>
      </pc:sldChg>
      <pc:sldChg chg="add">
        <pc:chgData name="luis cleto" userId="a76db6c301978307" providerId="LiveId" clId="{BB93E05D-BE05-4453-8BDD-E5B3B775B63B}" dt="2026-05-24T14:47:17.897" v="1110"/>
        <pc:sldMkLst>
          <pc:docMk/>
          <pc:sldMk cId="3738738519" sldId="3150"/>
        </pc:sldMkLst>
      </pc:sldChg>
      <pc:sldChg chg="add">
        <pc:chgData name="luis cleto" userId="a76db6c301978307" providerId="LiveId" clId="{BB93E05D-BE05-4453-8BDD-E5B3B775B63B}" dt="2026-05-24T14:47:17.897" v="1110"/>
        <pc:sldMkLst>
          <pc:docMk/>
          <pc:sldMk cId="398887556" sldId="3151"/>
        </pc:sldMkLst>
      </pc:sldChg>
      <pc:sldChg chg="add">
        <pc:chgData name="luis cleto" userId="a76db6c301978307" providerId="LiveId" clId="{BB93E05D-BE05-4453-8BDD-E5B3B775B63B}" dt="2026-05-24T14:47:17.897" v="1110"/>
        <pc:sldMkLst>
          <pc:docMk/>
          <pc:sldMk cId="670005115" sldId="3152"/>
        </pc:sldMkLst>
      </pc:sldChg>
      <pc:sldChg chg="add">
        <pc:chgData name="luis cleto" userId="a76db6c301978307" providerId="LiveId" clId="{BB93E05D-BE05-4453-8BDD-E5B3B775B63B}" dt="2026-05-24T14:47:17.897" v="1110"/>
        <pc:sldMkLst>
          <pc:docMk/>
          <pc:sldMk cId="3225205169" sldId="3153"/>
        </pc:sldMkLst>
      </pc:sldChg>
      <pc:sldChg chg="add">
        <pc:chgData name="luis cleto" userId="a76db6c301978307" providerId="LiveId" clId="{BB93E05D-BE05-4453-8BDD-E5B3B775B63B}" dt="2026-05-24T14:47:17.897" v="1110"/>
        <pc:sldMkLst>
          <pc:docMk/>
          <pc:sldMk cId="4169423193" sldId="3154"/>
        </pc:sldMkLst>
      </pc:sldChg>
      <pc:sldChg chg="add">
        <pc:chgData name="luis cleto" userId="a76db6c301978307" providerId="LiveId" clId="{BB93E05D-BE05-4453-8BDD-E5B3B775B63B}" dt="2026-05-24T14:47:17.897" v="1110"/>
        <pc:sldMkLst>
          <pc:docMk/>
          <pc:sldMk cId="1321815318" sldId="3155"/>
        </pc:sldMkLst>
      </pc:sldChg>
      <pc:sldChg chg="add">
        <pc:chgData name="luis cleto" userId="a76db6c301978307" providerId="LiveId" clId="{BB93E05D-BE05-4453-8BDD-E5B3B775B63B}" dt="2026-05-24T14:47:17.897" v="1110"/>
        <pc:sldMkLst>
          <pc:docMk/>
          <pc:sldMk cId="2535053006" sldId="3156"/>
        </pc:sldMkLst>
      </pc:sldChg>
      <pc:sldChg chg="add">
        <pc:chgData name="luis cleto" userId="a76db6c301978307" providerId="LiveId" clId="{BB93E05D-BE05-4453-8BDD-E5B3B775B63B}" dt="2026-05-24T14:47:17.897" v="1110"/>
        <pc:sldMkLst>
          <pc:docMk/>
          <pc:sldMk cId="1714321939" sldId="3157"/>
        </pc:sldMkLst>
      </pc:sldChg>
      <pc:sldChg chg="add">
        <pc:chgData name="luis cleto" userId="a76db6c301978307" providerId="LiveId" clId="{BB93E05D-BE05-4453-8BDD-E5B3B775B63B}" dt="2026-05-24T14:47:17.897" v="1110"/>
        <pc:sldMkLst>
          <pc:docMk/>
          <pc:sldMk cId="1956489311" sldId="3158"/>
        </pc:sldMkLst>
      </pc:sldChg>
      <pc:sldChg chg="add">
        <pc:chgData name="luis cleto" userId="a76db6c301978307" providerId="LiveId" clId="{BB93E05D-BE05-4453-8BDD-E5B3B775B63B}" dt="2026-05-24T14:47:17.897" v="1110"/>
        <pc:sldMkLst>
          <pc:docMk/>
          <pc:sldMk cId="4052339112" sldId="3159"/>
        </pc:sldMkLst>
      </pc:sldChg>
      <pc:sldChg chg="add">
        <pc:chgData name="luis cleto" userId="a76db6c301978307" providerId="LiveId" clId="{BB93E05D-BE05-4453-8BDD-E5B3B775B63B}" dt="2026-05-24T14:47:17.897" v="1110"/>
        <pc:sldMkLst>
          <pc:docMk/>
          <pc:sldMk cId="3961915491" sldId="3160"/>
        </pc:sldMkLst>
      </pc:sldChg>
      <pc:sldChg chg="add">
        <pc:chgData name="luis cleto" userId="a76db6c301978307" providerId="LiveId" clId="{BB93E05D-BE05-4453-8BDD-E5B3B775B63B}" dt="2026-05-24T14:47:17.897" v="1110"/>
        <pc:sldMkLst>
          <pc:docMk/>
          <pc:sldMk cId="580063532" sldId="3161"/>
        </pc:sldMkLst>
      </pc:sldChg>
      <pc:sldChg chg="add">
        <pc:chgData name="luis cleto" userId="a76db6c301978307" providerId="LiveId" clId="{BB93E05D-BE05-4453-8BDD-E5B3B775B63B}" dt="2026-05-24T14:47:17.897" v="1110"/>
        <pc:sldMkLst>
          <pc:docMk/>
          <pc:sldMk cId="3336011686" sldId="3162"/>
        </pc:sldMkLst>
      </pc:sldChg>
      <pc:sldChg chg="add">
        <pc:chgData name="luis cleto" userId="a76db6c301978307" providerId="LiveId" clId="{BB93E05D-BE05-4453-8BDD-E5B3B775B63B}" dt="2026-05-24T14:47:17.897" v="1110"/>
        <pc:sldMkLst>
          <pc:docMk/>
          <pc:sldMk cId="3826270219" sldId="3163"/>
        </pc:sldMkLst>
      </pc:sldChg>
      <pc:sldChg chg="add">
        <pc:chgData name="luis cleto" userId="a76db6c301978307" providerId="LiveId" clId="{BB93E05D-BE05-4453-8BDD-E5B3B775B63B}" dt="2026-05-24T14:47:17.897" v="1110"/>
        <pc:sldMkLst>
          <pc:docMk/>
          <pc:sldMk cId="319395033" sldId="3164"/>
        </pc:sldMkLst>
      </pc:sldChg>
      <pc:sldChg chg="add">
        <pc:chgData name="luis cleto" userId="a76db6c301978307" providerId="LiveId" clId="{BB93E05D-BE05-4453-8BDD-E5B3B775B63B}" dt="2026-05-24T14:47:17.897" v="1110"/>
        <pc:sldMkLst>
          <pc:docMk/>
          <pc:sldMk cId="685004851" sldId="3165"/>
        </pc:sldMkLst>
      </pc:sldChg>
      <pc:sldChg chg="add">
        <pc:chgData name="luis cleto" userId="a76db6c301978307" providerId="LiveId" clId="{BB93E05D-BE05-4453-8BDD-E5B3B775B63B}" dt="2026-05-24T14:47:17.897" v="1110"/>
        <pc:sldMkLst>
          <pc:docMk/>
          <pc:sldMk cId="3505617220" sldId="3166"/>
        </pc:sldMkLst>
      </pc:sldChg>
      <pc:sldChg chg="add">
        <pc:chgData name="luis cleto" userId="a76db6c301978307" providerId="LiveId" clId="{BB93E05D-BE05-4453-8BDD-E5B3B775B63B}" dt="2026-05-24T14:47:17.897" v="1110"/>
        <pc:sldMkLst>
          <pc:docMk/>
          <pc:sldMk cId="750330505" sldId="3167"/>
        </pc:sldMkLst>
      </pc:sldChg>
      <pc:sldChg chg="add">
        <pc:chgData name="luis cleto" userId="a76db6c301978307" providerId="LiveId" clId="{BB93E05D-BE05-4453-8BDD-E5B3B775B63B}" dt="2026-05-24T14:47:17.897" v="1110"/>
        <pc:sldMkLst>
          <pc:docMk/>
          <pc:sldMk cId="176999113" sldId="3168"/>
        </pc:sldMkLst>
      </pc:sldChg>
      <pc:sldChg chg="add">
        <pc:chgData name="luis cleto" userId="a76db6c301978307" providerId="LiveId" clId="{BB93E05D-BE05-4453-8BDD-E5B3B775B63B}" dt="2026-05-24T14:47:17.897" v="1110"/>
        <pc:sldMkLst>
          <pc:docMk/>
          <pc:sldMk cId="2537812642" sldId="3169"/>
        </pc:sldMkLst>
      </pc:sldChg>
      <pc:sldChg chg="add">
        <pc:chgData name="luis cleto" userId="a76db6c301978307" providerId="LiveId" clId="{BB93E05D-BE05-4453-8BDD-E5B3B775B63B}" dt="2026-05-24T14:47:17.897" v="1110"/>
        <pc:sldMkLst>
          <pc:docMk/>
          <pc:sldMk cId="1255599046" sldId="3170"/>
        </pc:sldMkLst>
      </pc:sldChg>
      <pc:sldChg chg="add">
        <pc:chgData name="luis cleto" userId="a76db6c301978307" providerId="LiveId" clId="{BB93E05D-BE05-4453-8BDD-E5B3B775B63B}" dt="2026-05-24T14:47:17.897" v="1110"/>
        <pc:sldMkLst>
          <pc:docMk/>
          <pc:sldMk cId="1088871296" sldId="3171"/>
        </pc:sldMkLst>
      </pc:sldChg>
      <pc:sldChg chg="add">
        <pc:chgData name="luis cleto" userId="a76db6c301978307" providerId="LiveId" clId="{BB93E05D-BE05-4453-8BDD-E5B3B775B63B}" dt="2026-05-24T14:47:17.897" v="1110"/>
        <pc:sldMkLst>
          <pc:docMk/>
          <pc:sldMk cId="2229015116" sldId="3172"/>
        </pc:sldMkLst>
      </pc:sldChg>
      <pc:sldChg chg="add">
        <pc:chgData name="luis cleto" userId="a76db6c301978307" providerId="LiveId" clId="{BB93E05D-BE05-4453-8BDD-E5B3B775B63B}" dt="2026-05-24T14:47:17.897" v="1110"/>
        <pc:sldMkLst>
          <pc:docMk/>
          <pc:sldMk cId="3407781608" sldId="3173"/>
        </pc:sldMkLst>
      </pc:sldChg>
      <pc:sldChg chg="add">
        <pc:chgData name="luis cleto" userId="a76db6c301978307" providerId="LiveId" clId="{BB93E05D-BE05-4453-8BDD-E5B3B775B63B}" dt="2026-05-24T14:47:17.897" v="1110"/>
        <pc:sldMkLst>
          <pc:docMk/>
          <pc:sldMk cId="2882055169" sldId="3174"/>
        </pc:sldMkLst>
      </pc:sldChg>
      <pc:sldChg chg="add">
        <pc:chgData name="luis cleto" userId="a76db6c301978307" providerId="LiveId" clId="{BB93E05D-BE05-4453-8BDD-E5B3B775B63B}" dt="2026-05-24T14:47:17.897" v="1110"/>
        <pc:sldMkLst>
          <pc:docMk/>
          <pc:sldMk cId="4060102989" sldId="3175"/>
        </pc:sldMkLst>
      </pc:sldChg>
      <pc:sldChg chg="add">
        <pc:chgData name="luis cleto" userId="a76db6c301978307" providerId="LiveId" clId="{BB93E05D-BE05-4453-8BDD-E5B3B775B63B}" dt="2026-05-24T14:47:17.897" v="1110"/>
        <pc:sldMkLst>
          <pc:docMk/>
          <pc:sldMk cId="3650139413" sldId="3176"/>
        </pc:sldMkLst>
      </pc:sldChg>
      <pc:sldChg chg="add">
        <pc:chgData name="luis cleto" userId="a76db6c301978307" providerId="LiveId" clId="{BB93E05D-BE05-4453-8BDD-E5B3B775B63B}" dt="2026-05-24T14:47:17.897" v="1110"/>
        <pc:sldMkLst>
          <pc:docMk/>
          <pc:sldMk cId="3090022749" sldId="3177"/>
        </pc:sldMkLst>
      </pc:sldChg>
      <pc:sldChg chg="add">
        <pc:chgData name="luis cleto" userId="a76db6c301978307" providerId="LiveId" clId="{BB93E05D-BE05-4453-8BDD-E5B3B775B63B}" dt="2026-05-24T14:47:17.897" v="1110"/>
        <pc:sldMkLst>
          <pc:docMk/>
          <pc:sldMk cId="1505598472" sldId="3178"/>
        </pc:sldMkLst>
      </pc:sldChg>
      <pc:sldChg chg="add">
        <pc:chgData name="luis cleto" userId="a76db6c301978307" providerId="LiveId" clId="{BB93E05D-BE05-4453-8BDD-E5B3B775B63B}" dt="2026-05-24T14:47:17.897" v="1110"/>
        <pc:sldMkLst>
          <pc:docMk/>
          <pc:sldMk cId="3371263322" sldId="3179"/>
        </pc:sldMkLst>
      </pc:sldChg>
      <pc:sldChg chg="add">
        <pc:chgData name="luis cleto" userId="a76db6c301978307" providerId="LiveId" clId="{BB93E05D-BE05-4453-8BDD-E5B3B775B63B}" dt="2026-05-24T14:47:17.897" v="1110"/>
        <pc:sldMkLst>
          <pc:docMk/>
          <pc:sldMk cId="443600546" sldId="3180"/>
        </pc:sldMkLst>
      </pc:sldChg>
      <pc:sldChg chg="add">
        <pc:chgData name="luis cleto" userId="a76db6c301978307" providerId="LiveId" clId="{BB93E05D-BE05-4453-8BDD-E5B3B775B63B}" dt="2026-05-24T14:47:17.897" v="1110"/>
        <pc:sldMkLst>
          <pc:docMk/>
          <pc:sldMk cId="2743258424" sldId="3181"/>
        </pc:sldMkLst>
      </pc:sldChg>
      <pc:sldChg chg="add">
        <pc:chgData name="luis cleto" userId="a76db6c301978307" providerId="LiveId" clId="{BB93E05D-BE05-4453-8BDD-E5B3B775B63B}" dt="2026-05-24T14:47:17.897" v="1110"/>
        <pc:sldMkLst>
          <pc:docMk/>
          <pc:sldMk cId="1611736222" sldId="3182"/>
        </pc:sldMkLst>
      </pc:sldChg>
      <pc:sldChg chg="add">
        <pc:chgData name="luis cleto" userId="a76db6c301978307" providerId="LiveId" clId="{BB93E05D-BE05-4453-8BDD-E5B3B775B63B}" dt="2026-05-24T14:47:17.897" v="1110"/>
        <pc:sldMkLst>
          <pc:docMk/>
          <pc:sldMk cId="1385098740" sldId="3183"/>
        </pc:sldMkLst>
      </pc:sldChg>
      <pc:sldChg chg="add">
        <pc:chgData name="luis cleto" userId="a76db6c301978307" providerId="LiveId" clId="{BB93E05D-BE05-4453-8BDD-E5B3B775B63B}" dt="2026-05-24T14:47:17.897" v="1110"/>
        <pc:sldMkLst>
          <pc:docMk/>
          <pc:sldMk cId="1143033597" sldId="3184"/>
        </pc:sldMkLst>
      </pc:sldChg>
      <pc:sldChg chg="add">
        <pc:chgData name="luis cleto" userId="a76db6c301978307" providerId="LiveId" clId="{BB93E05D-BE05-4453-8BDD-E5B3B775B63B}" dt="2026-05-24T14:47:17.897" v="1110"/>
        <pc:sldMkLst>
          <pc:docMk/>
          <pc:sldMk cId="520196546" sldId="3185"/>
        </pc:sldMkLst>
      </pc:sldChg>
      <pc:sldChg chg="add">
        <pc:chgData name="luis cleto" userId="a76db6c301978307" providerId="LiveId" clId="{BB93E05D-BE05-4453-8BDD-E5B3B775B63B}" dt="2026-05-24T14:47:17.897" v="1110"/>
        <pc:sldMkLst>
          <pc:docMk/>
          <pc:sldMk cId="3081755864" sldId="3186"/>
        </pc:sldMkLst>
      </pc:sldChg>
      <pc:sldChg chg="add">
        <pc:chgData name="luis cleto" userId="a76db6c301978307" providerId="LiveId" clId="{BB93E05D-BE05-4453-8BDD-E5B3B775B63B}" dt="2026-05-24T14:47:17.897" v="1110"/>
        <pc:sldMkLst>
          <pc:docMk/>
          <pc:sldMk cId="4093660298" sldId="3187"/>
        </pc:sldMkLst>
      </pc:sldChg>
      <pc:sldChg chg="add">
        <pc:chgData name="luis cleto" userId="a76db6c301978307" providerId="LiveId" clId="{BB93E05D-BE05-4453-8BDD-E5B3B775B63B}" dt="2026-05-24T14:47:17.897" v="1110"/>
        <pc:sldMkLst>
          <pc:docMk/>
          <pc:sldMk cId="1479856022" sldId="3188"/>
        </pc:sldMkLst>
      </pc:sldChg>
      <pc:sldChg chg="add">
        <pc:chgData name="luis cleto" userId="a76db6c301978307" providerId="LiveId" clId="{BB93E05D-BE05-4453-8BDD-E5B3B775B63B}" dt="2026-05-24T14:47:17.897" v="1110"/>
        <pc:sldMkLst>
          <pc:docMk/>
          <pc:sldMk cId="1580567171" sldId="3189"/>
        </pc:sldMkLst>
      </pc:sldChg>
      <pc:sldChg chg="add">
        <pc:chgData name="luis cleto" userId="a76db6c301978307" providerId="LiveId" clId="{BB93E05D-BE05-4453-8BDD-E5B3B775B63B}" dt="2026-05-24T14:47:17.897" v="1110"/>
        <pc:sldMkLst>
          <pc:docMk/>
          <pc:sldMk cId="955103248" sldId="3190"/>
        </pc:sldMkLst>
      </pc:sldChg>
      <pc:sldChg chg="add">
        <pc:chgData name="luis cleto" userId="a76db6c301978307" providerId="LiveId" clId="{BB93E05D-BE05-4453-8BDD-E5B3B775B63B}" dt="2026-05-24T14:47:17.897" v="1110"/>
        <pc:sldMkLst>
          <pc:docMk/>
          <pc:sldMk cId="3936628095" sldId="3191"/>
        </pc:sldMkLst>
      </pc:sldChg>
      <pc:sldChg chg="add">
        <pc:chgData name="luis cleto" userId="a76db6c301978307" providerId="LiveId" clId="{BB93E05D-BE05-4453-8BDD-E5B3B775B63B}" dt="2026-05-24T14:47:17.897" v="1110"/>
        <pc:sldMkLst>
          <pc:docMk/>
          <pc:sldMk cId="1767193355" sldId="3192"/>
        </pc:sldMkLst>
      </pc:sldChg>
      <pc:sldChg chg="add">
        <pc:chgData name="luis cleto" userId="a76db6c301978307" providerId="LiveId" clId="{BB93E05D-BE05-4453-8BDD-E5B3B775B63B}" dt="2026-05-24T14:47:17.897" v="1110"/>
        <pc:sldMkLst>
          <pc:docMk/>
          <pc:sldMk cId="1842033048" sldId="3193"/>
        </pc:sldMkLst>
      </pc:sldChg>
      <pc:sldChg chg="add">
        <pc:chgData name="luis cleto" userId="a76db6c301978307" providerId="LiveId" clId="{BB93E05D-BE05-4453-8BDD-E5B3B775B63B}" dt="2026-05-24T14:47:17.897" v="1110"/>
        <pc:sldMkLst>
          <pc:docMk/>
          <pc:sldMk cId="179640798" sldId="3194"/>
        </pc:sldMkLst>
      </pc:sldChg>
      <pc:sldChg chg="add">
        <pc:chgData name="luis cleto" userId="a76db6c301978307" providerId="LiveId" clId="{BB93E05D-BE05-4453-8BDD-E5B3B775B63B}" dt="2026-05-24T14:47:17.897" v="1110"/>
        <pc:sldMkLst>
          <pc:docMk/>
          <pc:sldMk cId="3931914120" sldId="3195"/>
        </pc:sldMkLst>
      </pc:sldChg>
      <pc:sldChg chg="add">
        <pc:chgData name="luis cleto" userId="a76db6c301978307" providerId="LiveId" clId="{BB93E05D-BE05-4453-8BDD-E5B3B775B63B}" dt="2026-05-24T14:47:17.897" v="1110"/>
        <pc:sldMkLst>
          <pc:docMk/>
          <pc:sldMk cId="3017273005" sldId="3196"/>
        </pc:sldMkLst>
      </pc:sldChg>
      <pc:sldChg chg="add">
        <pc:chgData name="luis cleto" userId="a76db6c301978307" providerId="LiveId" clId="{BB93E05D-BE05-4453-8BDD-E5B3B775B63B}" dt="2026-05-24T14:47:17.897" v="1110"/>
        <pc:sldMkLst>
          <pc:docMk/>
          <pc:sldMk cId="1117589706" sldId="3197"/>
        </pc:sldMkLst>
      </pc:sldChg>
      <pc:sldChg chg="add">
        <pc:chgData name="luis cleto" userId="a76db6c301978307" providerId="LiveId" clId="{BB93E05D-BE05-4453-8BDD-E5B3B775B63B}" dt="2026-05-24T14:47:17.897" v="1110"/>
        <pc:sldMkLst>
          <pc:docMk/>
          <pc:sldMk cId="4294886994" sldId="3198"/>
        </pc:sldMkLst>
      </pc:sldChg>
      <pc:sldChg chg="add">
        <pc:chgData name="luis cleto" userId="a76db6c301978307" providerId="LiveId" clId="{BB93E05D-BE05-4453-8BDD-E5B3B775B63B}" dt="2026-05-24T14:47:17.897" v="1110"/>
        <pc:sldMkLst>
          <pc:docMk/>
          <pc:sldMk cId="2810151375" sldId="3199"/>
        </pc:sldMkLst>
      </pc:sldChg>
      <pc:sldChg chg="add">
        <pc:chgData name="luis cleto" userId="a76db6c301978307" providerId="LiveId" clId="{BB93E05D-BE05-4453-8BDD-E5B3B775B63B}" dt="2026-05-24T14:47:17.897" v="1110"/>
        <pc:sldMkLst>
          <pc:docMk/>
          <pc:sldMk cId="1508549495" sldId="3200"/>
        </pc:sldMkLst>
      </pc:sldChg>
      <pc:sldChg chg="add">
        <pc:chgData name="luis cleto" userId="a76db6c301978307" providerId="LiveId" clId="{BB93E05D-BE05-4453-8BDD-E5B3B775B63B}" dt="2026-05-24T14:47:17.897" v="1110"/>
        <pc:sldMkLst>
          <pc:docMk/>
          <pc:sldMk cId="2790860282" sldId="3201"/>
        </pc:sldMkLst>
      </pc:sldChg>
      <pc:sldChg chg="add">
        <pc:chgData name="luis cleto" userId="a76db6c301978307" providerId="LiveId" clId="{BB93E05D-BE05-4453-8BDD-E5B3B775B63B}" dt="2026-05-24T14:47:17.897" v="1110"/>
        <pc:sldMkLst>
          <pc:docMk/>
          <pc:sldMk cId="2310927664" sldId="3202"/>
        </pc:sldMkLst>
      </pc:sldChg>
      <pc:sldChg chg="add">
        <pc:chgData name="luis cleto" userId="a76db6c301978307" providerId="LiveId" clId="{BB93E05D-BE05-4453-8BDD-E5B3B775B63B}" dt="2026-05-24T14:47:17.897" v="1110"/>
        <pc:sldMkLst>
          <pc:docMk/>
          <pc:sldMk cId="3784949039" sldId="3203"/>
        </pc:sldMkLst>
      </pc:sldChg>
      <pc:sldChg chg="add">
        <pc:chgData name="luis cleto" userId="a76db6c301978307" providerId="LiveId" clId="{BB93E05D-BE05-4453-8BDD-E5B3B775B63B}" dt="2026-05-24T14:47:17.897" v="1110"/>
        <pc:sldMkLst>
          <pc:docMk/>
          <pc:sldMk cId="2281062908" sldId="3204"/>
        </pc:sldMkLst>
      </pc:sldChg>
      <pc:sldChg chg="add">
        <pc:chgData name="luis cleto" userId="a76db6c301978307" providerId="LiveId" clId="{BB93E05D-BE05-4453-8BDD-E5B3B775B63B}" dt="2026-05-24T14:47:17.897" v="1110"/>
        <pc:sldMkLst>
          <pc:docMk/>
          <pc:sldMk cId="3977474065" sldId="3205"/>
        </pc:sldMkLst>
      </pc:sldChg>
      <pc:sldChg chg="add">
        <pc:chgData name="luis cleto" userId="a76db6c301978307" providerId="LiveId" clId="{BB93E05D-BE05-4453-8BDD-E5B3B775B63B}" dt="2026-05-24T14:47:17.897" v="1110"/>
        <pc:sldMkLst>
          <pc:docMk/>
          <pc:sldMk cId="4271302199" sldId="3206"/>
        </pc:sldMkLst>
      </pc:sldChg>
      <pc:sldChg chg="add">
        <pc:chgData name="luis cleto" userId="a76db6c301978307" providerId="LiveId" clId="{BB93E05D-BE05-4453-8BDD-E5B3B775B63B}" dt="2026-05-24T14:47:17.897" v="1110"/>
        <pc:sldMkLst>
          <pc:docMk/>
          <pc:sldMk cId="2010006765" sldId="3207"/>
        </pc:sldMkLst>
      </pc:sldChg>
      <pc:sldChg chg="add">
        <pc:chgData name="luis cleto" userId="a76db6c301978307" providerId="LiveId" clId="{BB93E05D-BE05-4453-8BDD-E5B3B775B63B}" dt="2026-05-24T14:47:17.897" v="1110"/>
        <pc:sldMkLst>
          <pc:docMk/>
          <pc:sldMk cId="4015674635" sldId="3208"/>
        </pc:sldMkLst>
      </pc:sldChg>
      <pc:sldChg chg="add">
        <pc:chgData name="luis cleto" userId="a76db6c301978307" providerId="LiveId" clId="{BB93E05D-BE05-4453-8BDD-E5B3B775B63B}" dt="2026-05-24T14:47:17.897" v="1110"/>
        <pc:sldMkLst>
          <pc:docMk/>
          <pc:sldMk cId="4238492248" sldId="3209"/>
        </pc:sldMkLst>
      </pc:sldChg>
      <pc:sldChg chg="add">
        <pc:chgData name="luis cleto" userId="a76db6c301978307" providerId="LiveId" clId="{BB93E05D-BE05-4453-8BDD-E5B3B775B63B}" dt="2026-05-24T14:47:17.897" v="1110"/>
        <pc:sldMkLst>
          <pc:docMk/>
          <pc:sldMk cId="1838073214" sldId="3210"/>
        </pc:sldMkLst>
      </pc:sldChg>
      <pc:sldChg chg="add">
        <pc:chgData name="luis cleto" userId="a76db6c301978307" providerId="LiveId" clId="{BB93E05D-BE05-4453-8BDD-E5B3B775B63B}" dt="2026-05-24T14:47:17.897" v="1110"/>
        <pc:sldMkLst>
          <pc:docMk/>
          <pc:sldMk cId="1915601984" sldId="3211"/>
        </pc:sldMkLst>
      </pc:sldChg>
      <pc:sldChg chg="add">
        <pc:chgData name="luis cleto" userId="a76db6c301978307" providerId="LiveId" clId="{BB93E05D-BE05-4453-8BDD-E5B3B775B63B}" dt="2026-05-24T14:47:17.897" v="1110"/>
        <pc:sldMkLst>
          <pc:docMk/>
          <pc:sldMk cId="3976606386" sldId="3212"/>
        </pc:sldMkLst>
      </pc:sldChg>
      <pc:sldChg chg="add">
        <pc:chgData name="luis cleto" userId="a76db6c301978307" providerId="LiveId" clId="{BB93E05D-BE05-4453-8BDD-E5B3B775B63B}" dt="2026-05-24T14:47:17.897" v="1110"/>
        <pc:sldMkLst>
          <pc:docMk/>
          <pc:sldMk cId="3770047982" sldId="3213"/>
        </pc:sldMkLst>
      </pc:sldChg>
      <pc:sldChg chg="add">
        <pc:chgData name="luis cleto" userId="a76db6c301978307" providerId="LiveId" clId="{BB93E05D-BE05-4453-8BDD-E5B3B775B63B}" dt="2026-05-24T14:47:17.897" v="1110"/>
        <pc:sldMkLst>
          <pc:docMk/>
          <pc:sldMk cId="3656681734" sldId="3214"/>
        </pc:sldMkLst>
      </pc:sldChg>
      <pc:sldChg chg="add">
        <pc:chgData name="luis cleto" userId="a76db6c301978307" providerId="LiveId" clId="{BB93E05D-BE05-4453-8BDD-E5B3B775B63B}" dt="2026-05-24T14:47:17.897" v="1110"/>
        <pc:sldMkLst>
          <pc:docMk/>
          <pc:sldMk cId="2867862092" sldId="3215"/>
        </pc:sldMkLst>
      </pc:sldChg>
      <pc:sldChg chg="add">
        <pc:chgData name="luis cleto" userId="a76db6c301978307" providerId="LiveId" clId="{BB93E05D-BE05-4453-8BDD-E5B3B775B63B}" dt="2026-05-24T14:47:17.897" v="1110"/>
        <pc:sldMkLst>
          <pc:docMk/>
          <pc:sldMk cId="3260473080" sldId="3216"/>
        </pc:sldMkLst>
      </pc:sldChg>
      <pc:sldChg chg="add">
        <pc:chgData name="luis cleto" userId="a76db6c301978307" providerId="LiveId" clId="{BB93E05D-BE05-4453-8BDD-E5B3B775B63B}" dt="2026-05-24T14:47:17.897" v="1110"/>
        <pc:sldMkLst>
          <pc:docMk/>
          <pc:sldMk cId="116716822" sldId="3217"/>
        </pc:sldMkLst>
      </pc:sldChg>
      <pc:sldChg chg="add">
        <pc:chgData name="luis cleto" userId="a76db6c301978307" providerId="LiveId" clId="{BB93E05D-BE05-4453-8BDD-E5B3B775B63B}" dt="2026-05-24T14:47:17.897" v="1110"/>
        <pc:sldMkLst>
          <pc:docMk/>
          <pc:sldMk cId="1654458776" sldId="3218"/>
        </pc:sldMkLst>
      </pc:sldChg>
      <pc:sldChg chg="add">
        <pc:chgData name="luis cleto" userId="a76db6c301978307" providerId="LiveId" clId="{BB93E05D-BE05-4453-8BDD-E5B3B775B63B}" dt="2026-05-24T14:47:17.897" v="1110"/>
        <pc:sldMkLst>
          <pc:docMk/>
          <pc:sldMk cId="1839125202" sldId="3219"/>
        </pc:sldMkLst>
      </pc:sldChg>
      <pc:sldChg chg="add">
        <pc:chgData name="luis cleto" userId="a76db6c301978307" providerId="LiveId" clId="{BB93E05D-BE05-4453-8BDD-E5B3B775B63B}" dt="2026-05-24T14:47:17.897" v="1110"/>
        <pc:sldMkLst>
          <pc:docMk/>
          <pc:sldMk cId="3906810571" sldId="3220"/>
        </pc:sldMkLst>
      </pc:sldChg>
      <pc:sldChg chg="add">
        <pc:chgData name="luis cleto" userId="a76db6c301978307" providerId="LiveId" clId="{BB93E05D-BE05-4453-8BDD-E5B3B775B63B}" dt="2026-05-24T14:47:17.897" v="1110"/>
        <pc:sldMkLst>
          <pc:docMk/>
          <pc:sldMk cId="1079359402" sldId="3221"/>
        </pc:sldMkLst>
      </pc:sldChg>
      <pc:sldChg chg="add">
        <pc:chgData name="luis cleto" userId="a76db6c301978307" providerId="LiveId" clId="{BB93E05D-BE05-4453-8BDD-E5B3B775B63B}" dt="2026-05-24T14:47:17.897" v="1110"/>
        <pc:sldMkLst>
          <pc:docMk/>
          <pc:sldMk cId="3828281143" sldId="3222"/>
        </pc:sldMkLst>
      </pc:sldChg>
      <pc:sldChg chg="add">
        <pc:chgData name="luis cleto" userId="a76db6c301978307" providerId="LiveId" clId="{BB93E05D-BE05-4453-8BDD-E5B3B775B63B}" dt="2026-05-24T14:47:17.897" v="1110"/>
        <pc:sldMkLst>
          <pc:docMk/>
          <pc:sldMk cId="3912902151" sldId="3223"/>
        </pc:sldMkLst>
      </pc:sldChg>
      <pc:sldChg chg="add">
        <pc:chgData name="luis cleto" userId="a76db6c301978307" providerId="LiveId" clId="{BB93E05D-BE05-4453-8BDD-E5B3B775B63B}" dt="2026-05-24T14:47:17.897" v="1110"/>
        <pc:sldMkLst>
          <pc:docMk/>
          <pc:sldMk cId="2401364689" sldId="3224"/>
        </pc:sldMkLst>
      </pc:sldChg>
      <pc:sldChg chg="add">
        <pc:chgData name="luis cleto" userId="a76db6c301978307" providerId="LiveId" clId="{BB93E05D-BE05-4453-8BDD-E5B3B775B63B}" dt="2026-05-24T14:47:17.897" v="1110"/>
        <pc:sldMkLst>
          <pc:docMk/>
          <pc:sldMk cId="2904035517" sldId="3225"/>
        </pc:sldMkLst>
      </pc:sldChg>
      <pc:sldChg chg="add">
        <pc:chgData name="luis cleto" userId="a76db6c301978307" providerId="LiveId" clId="{BB93E05D-BE05-4453-8BDD-E5B3B775B63B}" dt="2026-05-24T14:47:17.897" v="1110"/>
        <pc:sldMkLst>
          <pc:docMk/>
          <pc:sldMk cId="1579480041" sldId="3226"/>
        </pc:sldMkLst>
      </pc:sldChg>
      <pc:sldChg chg="add">
        <pc:chgData name="luis cleto" userId="a76db6c301978307" providerId="LiveId" clId="{BB93E05D-BE05-4453-8BDD-E5B3B775B63B}" dt="2026-05-24T14:47:17.897" v="1110"/>
        <pc:sldMkLst>
          <pc:docMk/>
          <pc:sldMk cId="3370850895" sldId="3227"/>
        </pc:sldMkLst>
      </pc:sldChg>
      <pc:sldChg chg="add">
        <pc:chgData name="luis cleto" userId="a76db6c301978307" providerId="LiveId" clId="{BB93E05D-BE05-4453-8BDD-E5B3B775B63B}" dt="2026-05-24T14:47:17.897" v="1110"/>
        <pc:sldMkLst>
          <pc:docMk/>
          <pc:sldMk cId="1705859810" sldId="3228"/>
        </pc:sldMkLst>
      </pc:sldChg>
      <pc:sldChg chg="add">
        <pc:chgData name="luis cleto" userId="a76db6c301978307" providerId="LiveId" clId="{BB93E05D-BE05-4453-8BDD-E5B3B775B63B}" dt="2026-05-24T14:47:17.897" v="1110"/>
        <pc:sldMkLst>
          <pc:docMk/>
          <pc:sldMk cId="17696392" sldId="3229"/>
        </pc:sldMkLst>
      </pc:sldChg>
      <pc:sldChg chg="add">
        <pc:chgData name="luis cleto" userId="a76db6c301978307" providerId="LiveId" clId="{BB93E05D-BE05-4453-8BDD-E5B3B775B63B}" dt="2026-05-24T14:47:17.897" v="1110"/>
        <pc:sldMkLst>
          <pc:docMk/>
          <pc:sldMk cId="690096422" sldId="3230"/>
        </pc:sldMkLst>
      </pc:sldChg>
      <pc:sldChg chg="add">
        <pc:chgData name="luis cleto" userId="a76db6c301978307" providerId="LiveId" clId="{BB93E05D-BE05-4453-8BDD-E5B3B775B63B}" dt="2026-05-24T14:47:17.897" v="1110"/>
        <pc:sldMkLst>
          <pc:docMk/>
          <pc:sldMk cId="17592934" sldId="3231"/>
        </pc:sldMkLst>
      </pc:sldChg>
      <pc:sldChg chg="add">
        <pc:chgData name="luis cleto" userId="a76db6c301978307" providerId="LiveId" clId="{BB93E05D-BE05-4453-8BDD-E5B3B775B63B}" dt="2026-05-24T14:47:17.897" v="1110"/>
        <pc:sldMkLst>
          <pc:docMk/>
          <pc:sldMk cId="4071986370" sldId="3232"/>
        </pc:sldMkLst>
      </pc:sldChg>
      <pc:sldChg chg="add">
        <pc:chgData name="luis cleto" userId="a76db6c301978307" providerId="LiveId" clId="{BB93E05D-BE05-4453-8BDD-E5B3B775B63B}" dt="2026-05-24T14:47:17.897" v="1110"/>
        <pc:sldMkLst>
          <pc:docMk/>
          <pc:sldMk cId="3450435698" sldId="3233"/>
        </pc:sldMkLst>
      </pc:sldChg>
      <pc:sldChg chg="add">
        <pc:chgData name="luis cleto" userId="a76db6c301978307" providerId="LiveId" clId="{BB93E05D-BE05-4453-8BDD-E5B3B775B63B}" dt="2026-05-24T14:47:17.897" v="1110"/>
        <pc:sldMkLst>
          <pc:docMk/>
          <pc:sldMk cId="329837918" sldId="3234"/>
        </pc:sldMkLst>
      </pc:sldChg>
      <pc:sldChg chg="add">
        <pc:chgData name="luis cleto" userId="a76db6c301978307" providerId="LiveId" clId="{BB93E05D-BE05-4453-8BDD-E5B3B775B63B}" dt="2026-05-24T14:47:17.897" v="1110"/>
        <pc:sldMkLst>
          <pc:docMk/>
          <pc:sldMk cId="2330925258" sldId="3235"/>
        </pc:sldMkLst>
      </pc:sldChg>
      <pc:sldChg chg="add">
        <pc:chgData name="luis cleto" userId="a76db6c301978307" providerId="LiveId" clId="{BB93E05D-BE05-4453-8BDD-E5B3B775B63B}" dt="2026-05-24T14:47:17.897" v="1110"/>
        <pc:sldMkLst>
          <pc:docMk/>
          <pc:sldMk cId="3658091959" sldId="3236"/>
        </pc:sldMkLst>
      </pc:sldChg>
      <pc:sldChg chg="add">
        <pc:chgData name="luis cleto" userId="a76db6c301978307" providerId="LiveId" clId="{BB93E05D-BE05-4453-8BDD-E5B3B775B63B}" dt="2026-05-24T14:47:17.897" v="1110"/>
        <pc:sldMkLst>
          <pc:docMk/>
          <pc:sldMk cId="3019564938" sldId="3237"/>
        </pc:sldMkLst>
      </pc:sldChg>
      <pc:sldChg chg="add">
        <pc:chgData name="luis cleto" userId="a76db6c301978307" providerId="LiveId" clId="{BB93E05D-BE05-4453-8BDD-E5B3B775B63B}" dt="2026-05-24T14:47:17.897" v="1110"/>
        <pc:sldMkLst>
          <pc:docMk/>
          <pc:sldMk cId="2634840296" sldId="3238"/>
        </pc:sldMkLst>
      </pc:sldChg>
      <pc:sldChg chg="add">
        <pc:chgData name="luis cleto" userId="a76db6c301978307" providerId="LiveId" clId="{BB93E05D-BE05-4453-8BDD-E5B3B775B63B}" dt="2026-05-24T14:47:17.897" v="1110"/>
        <pc:sldMkLst>
          <pc:docMk/>
          <pc:sldMk cId="866330407" sldId="3239"/>
        </pc:sldMkLst>
      </pc:sldChg>
      <pc:sldChg chg="add">
        <pc:chgData name="luis cleto" userId="a76db6c301978307" providerId="LiveId" clId="{BB93E05D-BE05-4453-8BDD-E5B3B775B63B}" dt="2026-05-24T14:47:17.897" v="1110"/>
        <pc:sldMkLst>
          <pc:docMk/>
          <pc:sldMk cId="1461277925" sldId="3240"/>
        </pc:sldMkLst>
      </pc:sldChg>
      <pc:sldChg chg="add">
        <pc:chgData name="luis cleto" userId="a76db6c301978307" providerId="LiveId" clId="{BB93E05D-BE05-4453-8BDD-E5B3B775B63B}" dt="2026-05-24T14:47:17.897" v="1110"/>
        <pc:sldMkLst>
          <pc:docMk/>
          <pc:sldMk cId="3440099849" sldId="3241"/>
        </pc:sldMkLst>
      </pc:sldChg>
      <pc:sldChg chg="add">
        <pc:chgData name="luis cleto" userId="a76db6c301978307" providerId="LiveId" clId="{BB93E05D-BE05-4453-8BDD-E5B3B775B63B}" dt="2026-05-24T14:47:17.897" v="1110"/>
        <pc:sldMkLst>
          <pc:docMk/>
          <pc:sldMk cId="977473543" sldId="3242"/>
        </pc:sldMkLst>
      </pc:sldChg>
      <pc:sldChg chg="add">
        <pc:chgData name="luis cleto" userId="a76db6c301978307" providerId="LiveId" clId="{BB93E05D-BE05-4453-8BDD-E5B3B775B63B}" dt="2026-05-24T14:47:17.897" v="1110"/>
        <pc:sldMkLst>
          <pc:docMk/>
          <pc:sldMk cId="110309415" sldId="3243"/>
        </pc:sldMkLst>
      </pc:sldChg>
      <pc:sldChg chg="add">
        <pc:chgData name="luis cleto" userId="a76db6c301978307" providerId="LiveId" clId="{BB93E05D-BE05-4453-8BDD-E5B3B775B63B}" dt="2026-05-24T14:47:17.897" v="1110"/>
        <pc:sldMkLst>
          <pc:docMk/>
          <pc:sldMk cId="3435233878" sldId="3244"/>
        </pc:sldMkLst>
      </pc:sldChg>
      <pc:sldChg chg="add">
        <pc:chgData name="luis cleto" userId="a76db6c301978307" providerId="LiveId" clId="{BB93E05D-BE05-4453-8BDD-E5B3B775B63B}" dt="2026-05-24T14:47:17.897" v="1110"/>
        <pc:sldMkLst>
          <pc:docMk/>
          <pc:sldMk cId="2986514452" sldId="3245"/>
        </pc:sldMkLst>
      </pc:sldChg>
      <pc:sldChg chg="add">
        <pc:chgData name="luis cleto" userId="a76db6c301978307" providerId="LiveId" clId="{BB93E05D-BE05-4453-8BDD-E5B3B775B63B}" dt="2026-05-24T14:47:17.897" v="1110"/>
        <pc:sldMkLst>
          <pc:docMk/>
          <pc:sldMk cId="3833328593" sldId="3246"/>
        </pc:sldMkLst>
      </pc:sldChg>
      <pc:sldChg chg="add">
        <pc:chgData name="luis cleto" userId="a76db6c301978307" providerId="LiveId" clId="{BB93E05D-BE05-4453-8BDD-E5B3B775B63B}" dt="2026-05-24T14:47:17.897" v="1110"/>
        <pc:sldMkLst>
          <pc:docMk/>
          <pc:sldMk cId="3591701701" sldId="3247"/>
        </pc:sldMkLst>
      </pc:sldChg>
      <pc:sldChg chg="add">
        <pc:chgData name="luis cleto" userId="a76db6c301978307" providerId="LiveId" clId="{BB93E05D-BE05-4453-8BDD-E5B3B775B63B}" dt="2026-05-24T14:47:17.897" v="1110"/>
        <pc:sldMkLst>
          <pc:docMk/>
          <pc:sldMk cId="3316574892" sldId="3248"/>
        </pc:sldMkLst>
      </pc:sldChg>
      <pc:sldChg chg="add">
        <pc:chgData name="luis cleto" userId="a76db6c301978307" providerId="LiveId" clId="{BB93E05D-BE05-4453-8BDD-E5B3B775B63B}" dt="2026-05-24T14:47:17.897" v="1110"/>
        <pc:sldMkLst>
          <pc:docMk/>
          <pc:sldMk cId="2005423897" sldId="3249"/>
        </pc:sldMkLst>
      </pc:sldChg>
      <pc:sldChg chg="add">
        <pc:chgData name="luis cleto" userId="a76db6c301978307" providerId="LiveId" clId="{BB93E05D-BE05-4453-8BDD-E5B3B775B63B}" dt="2026-05-24T14:47:17.897" v="1110"/>
        <pc:sldMkLst>
          <pc:docMk/>
          <pc:sldMk cId="1423624484" sldId="3250"/>
        </pc:sldMkLst>
      </pc:sldChg>
      <pc:sldChg chg="add">
        <pc:chgData name="luis cleto" userId="a76db6c301978307" providerId="LiveId" clId="{BB93E05D-BE05-4453-8BDD-E5B3B775B63B}" dt="2026-05-24T14:47:17.897" v="1110"/>
        <pc:sldMkLst>
          <pc:docMk/>
          <pc:sldMk cId="2687804117" sldId="3251"/>
        </pc:sldMkLst>
      </pc:sldChg>
      <pc:sldChg chg="add">
        <pc:chgData name="luis cleto" userId="a76db6c301978307" providerId="LiveId" clId="{BB93E05D-BE05-4453-8BDD-E5B3B775B63B}" dt="2026-05-24T14:47:17.897" v="1110"/>
        <pc:sldMkLst>
          <pc:docMk/>
          <pc:sldMk cId="2358007348" sldId="3252"/>
        </pc:sldMkLst>
      </pc:sldChg>
      <pc:sldChg chg="add">
        <pc:chgData name="luis cleto" userId="a76db6c301978307" providerId="LiveId" clId="{BB93E05D-BE05-4453-8BDD-E5B3B775B63B}" dt="2026-05-24T14:47:17.897" v="1110"/>
        <pc:sldMkLst>
          <pc:docMk/>
          <pc:sldMk cId="3137411414" sldId="3253"/>
        </pc:sldMkLst>
      </pc:sldChg>
      <pc:sldChg chg="add">
        <pc:chgData name="luis cleto" userId="a76db6c301978307" providerId="LiveId" clId="{BB93E05D-BE05-4453-8BDD-E5B3B775B63B}" dt="2026-05-24T14:47:17.897" v="1110"/>
        <pc:sldMkLst>
          <pc:docMk/>
          <pc:sldMk cId="38257223" sldId="3254"/>
        </pc:sldMkLst>
      </pc:sldChg>
      <pc:sldChg chg="add">
        <pc:chgData name="luis cleto" userId="a76db6c301978307" providerId="LiveId" clId="{BB93E05D-BE05-4453-8BDD-E5B3B775B63B}" dt="2026-05-24T14:47:17.897" v="1110"/>
        <pc:sldMkLst>
          <pc:docMk/>
          <pc:sldMk cId="2414074888" sldId="3255"/>
        </pc:sldMkLst>
      </pc:sldChg>
      <pc:sldChg chg="add">
        <pc:chgData name="luis cleto" userId="a76db6c301978307" providerId="LiveId" clId="{BB93E05D-BE05-4453-8BDD-E5B3B775B63B}" dt="2026-05-24T14:47:17.897" v="1110"/>
        <pc:sldMkLst>
          <pc:docMk/>
          <pc:sldMk cId="3788761249" sldId="3256"/>
        </pc:sldMkLst>
      </pc:sldChg>
      <pc:sldChg chg="add">
        <pc:chgData name="luis cleto" userId="a76db6c301978307" providerId="LiveId" clId="{BB93E05D-BE05-4453-8BDD-E5B3B775B63B}" dt="2026-05-24T14:47:17.897" v="1110"/>
        <pc:sldMkLst>
          <pc:docMk/>
          <pc:sldMk cId="2218378974" sldId="3257"/>
        </pc:sldMkLst>
      </pc:sldChg>
      <pc:sldChg chg="add">
        <pc:chgData name="luis cleto" userId="a76db6c301978307" providerId="LiveId" clId="{BB93E05D-BE05-4453-8BDD-E5B3B775B63B}" dt="2026-05-24T14:47:17.897" v="1110"/>
        <pc:sldMkLst>
          <pc:docMk/>
          <pc:sldMk cId="474972703" sldId="3258"/>
        </pc:sldMkLst>
      </pc:sldChg>
      <pc:sldChg chg="add">
        <pc:chgData name="luis cleto" userId="a76db6c301978307" providerId="LiveId" clId="{BB93E05D-BE05-4453-8BDD-E5B3B775B63B}" dt="2026-05-24T14:47:17.897" v="1110"/>
        <pc:sldMkLst>
          <pc:docMk/>
          <pc:sldMk cId="1613696848" sldId="3259"/>
        </pc:sldMkLst>
      </pc:sldChg>
      <pc:sldChg chg="add">
        <pc:chgData name="luis cleto" userId="a76db6c301978307" providerId="LiveId" clId="{BB93E05D-BE05-4453-8BDD-E5B3B775B63B}" dt="2026-05-24T14:47:17.897" v="1110"/>
        <pc:sldMkLst>
          <pc:docMk/>
          <pc:sldMk cId="1884110978" sldId="3260"/>
        </pc:sldMkLst>
      </pc:sldChg>
      <pc:sldChg chg="add">
        <pc:chgData name="luis cleto" userId="a76db6c301978307" providerId="LiveId" clId="{BB93E05D-BE05-4453-8BDD-E5B3B775B63B}" dt="2026-05-24T14:47:17.897" v="1110"/>
        <pc:sldMkLst>
          <pc:docMk/>
          <pc:sldMk cId="2104551056" sldId="3261"/>
        </pc:sldMkLst>
      </pc:sldChg>
      <pc:sldChg chg="add">
        <pc:chgData name="luis cleto" userId="a76db6c301978307" providerId="LiveId" clId="{BB93E05D-BE05-4453-8BDD-E5B3B775B63B}" dt="2026-05-24T14:47:17.897" v="1110"/>
        <pc:sldMkLst>
          <pc:docMk/>
          <pc:sldMk cId="3017024927" sldId="3262"/>
        </pc:sldMkLst>
      </pc:sldChg>
      <pc:sldChg chg="add">
        <pc:chgData name="luis cleto" userId="a76db6c301978307" providerId="LiveId" clId="{BB93E05D-BE05-4453-8BDD-E5B3B775B63B}" dt="2026-05-24T14:47:17.897" v="1110"/>
        <pc:sldMkLst>
          <pc:docMk/>
          <pc:sldMk cId="2646135907" sldId="3263"/>
        </pc:sldMkLst>
      </pc:sldChg>
      <pc:sldChg chg="add">
        <pc:chgData name="luis cleto" userId="a76db6c301978307" providerId="LiveId" clId="{BB93E05D-BE05-4453-8BDD-E5B3B775B63B}" dt="2026-05-24T14:47:17.897" v="1110"/>
        <pc:sldMkLst>
          <pc:docMk/>
          <pc:sldMk cId="3335897303" sldId="3264"/>
        </pc:sldMkLst>
      </pc:sldChg>
      <pc:sldChg chg="add">
        <pc:chgData name="luis cleto" userId="a76db6c301978307" providerId="LiveId" clId="{BB93E05D-BE05-4453-8BDD-E5B3B775B63B}" dt="2026-05-24T14:47:17.897" v="1110"/>
        <pc:sldMkLst>
          <pc:docMk/>
          <pc:sldMk cId="167182715" sldId="3265"/>
        </pc:sldMkLst>
      </pc:sldChg>
      <pc:sldChg chg="add">
        <pc:chgData name="luis cleto" userId="a76db6c301978307" providerId="LiveId" clId="{BB93E05D-BE05-4453-8BDD-E5B3B775B63B}" dt="2026-05-24T14:47:17.897" v="1110"/>
        <pc:sldMkLst>
          <pc:docMk/>
          <pc:sldMk cId="2534693684" sldId="3266"/>
        </pc:sldMkLst>
      </pc:sldChg>
      <pc:sldChg chg="add">
        <pc:chgData name="luis cleto" userId="a76db6c301978307" providerId="LiveId" clId="{BB93E05D-BE05-4453-8BDD-E5B3B775B63B}" dt="2026-05-24T14:47:17.897" v="1110"/>
        <pc:sldMkLst>
          <pc:docMk/>
          <pc:sldMk cId="1699034271" sldId="3267"/>
        </pc:sldMkLst>
      </pc:sldChg>
      <pc:sldChg chg="add">
        <pc:chgData name="luis cleto" userId="a76db6c301978307" providerId="LiveId" clId="{BB93E05D-BE05-4453-8BDD-E5B3B775B63B}" dt="2026-05-24T14:47:17.897" v="1110"/>
        <pc:sldMkLst>
          <pc:docMk/>
          <pc:sldMk cId="3434010173" sldId="3268"/>
        </pc:sldMkLst>
      </pc:sldChg>
      <pc:sldChg chg="add">
        <pc:chgData name="luis cleto" userId="a76db6c301978307" providerId="LiveId" clId="{BB93E05D-BE05-4453-8BDD-E5B3B775B63B}" dt="2026-05-24T14:47:17.897" v="1110"/>
        <pc:sldMkLst>
          <pc:docMk/>
          <pc:sldMk cId="1122945833" sldId="3269"/>
        </pc:sldMkLst>
      </pc:sldChg>
      <pc:sldChg chg="add">
        <pc:chgData name="luis cleto" userId="a76db6c301978307" providerId="LiveId" clId="{BB93E05D-BE05-4453-8BDD-E5B3B775B63B}" dt="2026-05-24T14:47:17.897" v="1110"/>
        <pc:sldMkLst>
          <pc:docMk/>
          <pc:sldMk cId="3312978188" sldId="3270"/>
        </pc:sldMkLst>
      </pc:sldChg>
      <pc:sldChg chg="add">
        <pc:chgData name="luis cleto" userId="a76db6c301978307" providerId="LiveId" clId="{BB93E05D-BE05-4453-8BDD-E5B3B775B63B}" dt="2026-05-24T14:47:17.897" v="1110"/>
        <pc:sldMkLst>
          <pc:docMk/>
          <pc:sldMk cId="2014209783" sldId="3271"/>
        </pc:sldMkLst>
      </pc:sldChg>
      <pc:sldChg chg="add">
        <pc:chgData name="luis cleto" userId="a76db6c301978307" providerId="LiveId" clId="{BB93E05D-BE05-4453-8BDD-E5B3B775B63B}" dt="2026-05-24T14:47:17.897" v="1110"/>
        <pc:sldMkLst>
          <pc:docMk/>
          <pc:sldMk cId="1711883304" sldId="3272"/>
        </pc:sldMkLst>
      </pc:sldChg>
      <pc:sldChg chg="add">
        <pc:chgData name="luis cleto" userId="a76db6c301978307" providerId="LiveId" clId="{BB93E05D-BE05-4453-8BDD-E5B3B775B63B}" dt="2026-05-24T14:47:17.897" v="1110"/>
        <pc:sldMkLst>
          <pc:docMk/>
          <pc:sldMk cId="2916823892" sldId="3273"/>
        </pc:sldMkLst>
      </pc:sldChg>
      <pc:sldChg chg="add">
        <pc:chgData name="luis cleto" userId="a76db6c301978307" providerId="LiveId" clId="{BB93E05D-BE05-4453-8BDD-E5B3B775B63B}" dt="2026-05-24T14:47:17.897" v="1110"/>
        <pc:sldMkLst>
          <pc:docMk/>
          <pc:sldMk cId="2096887915" sldId="3274"/>
        </pc:sldMkLst>
      </pc:sldChg>
      <pc:sldChg chg="add">
        <pc:chgData name="luis cleto" userId="a76db6c301978307" providerId="LiveId" clId="{BB93E05D-BE05-4453-8BDD-E5B3B775B63B}" dt="2026-05-24T14:47:17.897" v="1110"/>
        <pc:sldMkLst>
          <pc:docMk/>
          <pc:sldMk cId="3530339778" sldId="3275"/>
        </pc:sldMkLst>
      </pc:sldChg>
      <pc:sldChg chg="add">
        <pc:chgData name="luis cleto" userId="a76db6c301978307" providerId="LiveId" clId="{BB93E05D-BE05-4453-8BDD-E5B3B775B63B}" dt="2026-05-24T14:47:17.897" v="1110"/>
        <pc:sldMkLst>
          <pc:docMk/>
          <pc:sldMk cId="4140579481" sldId="3276"/>
        </pc:sldMkLst>
      </pc:sldChg>
      <pc:sldChg chg="add">
        <pc:chgData name="luis cleto" userId="a76db6c301978307" providerId="LiveId" clId="{BB93E05D-BE05-4453-8BDD-E5B3B775B63B}" dt="2026-05-24T14:47:17.897" v="1110"/>
        <pc:sldMkLst>
          <pc:docMk/>
          <pc:sldMk cId="1579595064" sldId="3277"/>
        </pc:sldMkLst>
      </pc:sldChg>
      <pc:sldChg chg="add">
        <pc:chgData name="luis cleto" userId="a76db6c301978307" providerId="LiveId" clId="{BB93E05D-BE05-4453-8BDD-E5B3B775B63B}" dt="2026-05-24T14:47:17.897" v="1110"/>
        <pc:sldMkLst>
          <pc:docMk/>
          <pc:sldMk cId="1666386155" sldId="3278"/>
        </pc:sldMkLst>
      </pc:sldChg>
      <pc:sldChg chg="add">
        <pc:chgData name="luis cleto" userId="a76db6c301978307" providerId="LiveId" clId="{BB93E05D-BE05-4453-8BDD-E5B3B775B63B}" dt="2026-05-24T14:47:17.897" v="1110"/>
        <pc:sldMkLst>
          <pc:docMk/>
          <pc:sldMk cId="4187268529" sldId="3279"/>
        </pc:sldMkLst>
      </pc:sldChg>
      <pc:sldChg chg="add">
        <pc:chgData name="luis cleto" userId="a76db6c301978307" providerId="LiveId" clId="{BB93E05D-BE05-4453-8BDD-E5B3B775B63B}" dt="2026-05-24T14:47:17.897" v="1110"/>
        <pc:sldMkLst>
          <pc:docMk/>
          <pc:sldMk cId="2127538297" sldId="3280"/>
        </pc:sldMkLst>
      </pc:sldChg>
      <pc:sldChg chg="add">
        <pc:chgData name="luis cleto" userId="a76db6c301978307" providerId="LiveId" clId="{BB93E05D-BE05-4453-8BDD-E5B3B775B63B}" dt="2026-05-24T14:47:17.897" v="1110"/>
        <pc:sldMkLst>
          <pc:docMk/>
          <pc:sldMk cId="508606947" sldId="3281"/>
        </pc:sldMkLst>
      </pc:sldChg>
      <pc:sldChg chg="add">
        <pc:chgData name="luis cleto" userId="a76db6c301978307" providerId="LiveId" clId="{BB93E05D-BE05-4453-8BDD-E5B3B775B63B}" dt="2026-05-24T14:47:17.897" v="1110"/>
        <pc:sldMkLst>
          <pc:docMk/>
          <pc:sldMk cId="3631410493" sldId="3282"/>
        </pc:sldMkLst>
      </pc:sldChg>
      <pc:sldChg chg="add">
        <pc:chgData name="luis cleto" userId="a76db6c301978307" providerId="LiveId" clId="{BB93E05D-BE05-4453-8BDD-E5B3B775B63B}" dt="2026-05-24T14:47:17.897" v="1110"/>
        <pc:sldMkLst>
          <pc:docMk/>
          <pc:sldMk cId="2184123281" sldId="3283"/>
        </pc:sldMkLst>
      </pc:sldChg>
      <pc:sldChg chg="add">
        <pc:chgData name="luis cleto" userId="a76db6c301978307" providerId="LiveId" clId="{BB93E05D-BE05-4453-8BDD-E5B3B775B63B}" dt="2026-05-24T14:47:17.897" v="1110"/>
        <pc:sldMkLst>
          <pc:docMk/>
          <pc:sldMk cId="134595496" sldId="3284"/>
        </pc:sldMkLst>
      </pc:sldChg>
      <pc:sldChg chg="add">
        <pc:chgData name="luis cleto" userId="a76db6c301978307" providerId="LiveId" clId="{BB93E05D-BE05-4453-8BDD-E5B3B775B63B}" dt="2026-05-24T14:47:17.897" v="1110"/>
        <pc:sldMkLst>
          <pc:docMk/>
          <pc:sldMk cId="1768933469" sldId="3285"/>
        </pc:sldMkLst>
      </pc:sldChg>
      <pc:sldChg chg="add">
        <pc:chgData name="luis cleto" userId="a76db6c301978307" providerId="LiveId" clId="{BB93E05D-BE05-4453-8BDD-E5B3B775B63B}" dt="2026-05-24T14:47:17.897" v="1110"/>
        <pc:sldMkLst>
          <pc:docMk/>
          <pc:sldMk cId="3736505656" sldId="3286"/>
        </pc:sldMkLst>
      </pc:sldChg>
      <pc:sldChg chg="add">
        <pc:chgData name="luis cleto" userId="a76db6c301978307" providerId="LiveId" clId="{BB93E05D-BE05-4453-8BDD-E5B3B775B63B}" dt="2026-05-24T14:47:17.897" v="1110"/>
        <pc:sldMkLst>
          <pc:docMk/>
          <pc:sldMk cId="1442560065" sldId="3287"/>
        </pc:sldMkLst>
      </pc:sldChg>
      <pc:sldChg chg="add">
        <pc:chgData name="luis cleto" userId="a76db6c301978307" providerId="LiveId" clId="{BB93E05D-BE05-4453-8BDD-E5B3B775B63B}" dt="2026-05-24T14:47:17.897" v="1110"/>
        <pc:sldMkLst>
          <pc:docMk/>
          <pc:sldMk cId="1275028929" sldId="3288"/>
        </pc:sldMkLst>
      </pc:sldChg>
      <pc:sldChg chg="add">
        <pc:chgData name="luis cleto" userId="a76db6c301978307" providerId="LiveId" clId="{BB93E05D-BE05-4453-8BDD-E5B3B775B63B}" dt="2026-05-24T14:47:17.897" v="1110"/>
        <pc:sldMkLst>
          <pc:docMk/>
          <pc:sldMk cId="679636299" sldId="3289"/>
        </pc:sldMkLst>
      </pc:sldChg>
      <pc:sldChg chg="add">
        <pc:chgData name="luis cleto" userId="a76db6c301978307" providerId="LiveId" clId="{BB93E05D-BE05-4453-8BDD-E5B3B775B63B}" dt="2026-05-24T14:47:17.897" v="1110"/>
        <pc:sldMkLst>
          <pc:docMk/>
          <pc:sldMk cId="2953306338" sldId="3290"/>
        </pc:sldMkLst>
      </pc:sldChg>
      <pc:sldChg chg="add">
        <pc:chgData name="luis cleto" userId="a76db6c301978307" providerId="LiveId" clId="{BB93E05D-BE05-4453-8BDD-E5B3B775B63B}" dt="2026-05-24T14:47:17.897" v="1110"/>
        <pc:sldMkLst>
          <pc:docMk/>
          <pc:sldMk cId="3890296231" sldId="3291"/>
        </pc:sldMkLst>
      </pc:sldChg>
      <pc:sldChg chg="add">
        <pc:chgData name="luis cleto" userId="a76db6c301978307" providerId="LiveId" clId="{BB93E05D-BE05-4453-8BDD-E5B3B775B63B}" dt="2026-05-24T14:47:17.897" v="1110"/>
        <pc:sldMkLst>
          <pc:docMk/>
          <pc:sldMk cId="415457101" sldId="3292"/>
        </pc:sldMkLst>
      </pc:sldChg>
      <pc:sldChg chg="add">
        <pc:chgData name="luis cleto" userId="a76db6c301978307" providerId="LiveId" clId="{BB93E05D-BE05-4453-8BDD-E5B3B775B63B}" dt="2026-05-24T14:47:17.897" v="1110"/>
        <pc:sldMkLst>
          <pc:docMk/>
          <pc:sldMk cId="1648324767" sldId="3293"/>
        </pc:sldMkLst>
      </pc:sldChg>
      <pc:sldChg chg="add">
        <pc:chgData name="luis cleto" userId="a76db6c301978307" providerId="LiveId" clId="{BB93E05D-BE05-4453-8BDD-E5B3B775B63B}" dt="2026-05-24T14:47:17.897" v="1110"/>
        <pc:sldMkLst>
          <pc:docMk/>
          <pc:sldMk cId="2506008337" sldId="3294"/>
        </pc:sldMkLst>
      </pc:sldChg>
      <pc:sldChg chg="add">
        <pc:chgData name="luis cleto" userId="a76db6c301978307" providerId="LiveId" clId="{BB93E05D-BE05-4453-8BDD-E5B3B775B63B}" dt="2026-05-24T14:47:17.897" v="1110"/>
        <pc:sldMkLst>
          <pc:docMk/>
          <pc:sldMk cId="485081372" sldId="3295"/>
        </pc:sldMkLst>
      </pc:sldChg>
      <pc:sldChg chg="add">
        <pc:chgData name="luis cleto" userId="a76db6c301978307" providerId="LiveId" clId="{BB93E05D-BE05-4453-8BDD-E5B3B775B63B}" dt="2026-05-24T14:47:17.897" v="1110"/>
        <pc:sldMkLst>
          <pc:docMk/>
          <pc:sldMk cId="1471641347" sldId="3296"/>
        </pc:sldMkLst>
      </pc:sldChg>
      <pc:sldChg chg="add">
        <pc:chgData name="luis cleto" userId="a76db6c301978307" providerId="LiveId" clId="{BB93E05D-BE05-4453-8BDD-E5B3B775B63B}" dt="2026-05-24T14:47:17.897" v="1110"/>
        <pc:sldMkLst>
          <pc:docMk/>
          <pc:sldMk cId="2646688015" sldId="3297"/>
        </pc:sldMkLst>
      </pc:sldChg>
      <pc:sldChg chg="add">
        <pc:chgData name="luis cleto" userId="a76db6c301978307" providerId="LiveId" clId="{BB93E05D-BE05-4453-8BDD-E5B3B775B63B}" dt="2026-05-24T14:47:17.897" v="1110"/>
        <pc:sldMkLst>
          <pc:docMk/>
          <pc:sldMk cId="3438215599" sldId="3298"/>
        </pc:sldMkLst>
      </pc:sldChg>
      <pc:sldChg chg="add">
        <pc:chgData name="luis cleto" userId="a76db6c301978307" providerId="LiveId" clId="{BB93E05D-BE05-4453-8BDD-E5B3B775B63B}" dt="2026-05-24T14:47:17.897" v="1110"/>
        <pc:sldMkLst>
          <pc:docMk/>
          <pc:sldMk cId="2316796056" sldId="3299"/>
        </pc:sldMkLst>
      </pc:sldChg>
      <pc:sldChg chg="add">
        <pc:chgData name="luis cleto" userId="a76db6c301978307" providerId="LiveId" clId="{BB93E05D-BE05-4453-8BDD-E5B3B775B63B}" dt="2026-05-24T14:47:17.897" v="1110"/>
        <pc:sldMkLst>
          <pc:docMk/>
          <pc:sldMk cId="2227046290" sldId="3300"/>
        </pc:sldMkLst>
      </pc:sldChg>
      <pc:sldChg chg="add">
        <pc:chgData name="luis cleto" userId="a76db6c301978307" providerId="LiveId" clId="{BB93E05D-BE05-4453-8BDD-E5B3B775B63B}" dt="2026-05-24T14:47:17.897" v="1110"/>
        <pc:sldMkLst>
          <pc:docMk/>
          <pc:sldMk cId="2919464157" sldId="3301"/>
        </pc:sldMkLst>
      </pc:sldChg>
      <pc:sldChg chg="add">
        <pc:chgData name="luis cleto" userId="a76db6c301978307" providerId="LiveId" clId="{BB93E05D-BE05-4453-8BDD-E5B3B775B63B}" dt="2026-05-24T14:47:17.897" v="1110"/>
        <pc:sldMkLst>
          <pc:docMk/>
          <pc:sldMk cId="3739156704" sldId="3302"/>
        </pc:sldMkLst>
      </pc:sldChg>
      <pc:sldChg chg="add">
        <pc:chgData name="luis cleto" userId="a76db6c301978307" providerId="LiveId" clId="{BB93E05D-BE05-4453-8BDD-E5B3B775B63B}" dt="2026-05-24T14:47:17.897" v="1110"/>
        <pc:sldMkLst>
          <pc:docMk/>
          <pc:sldMk cId="2126684468" sldId="3303"/>
        </pc:sldMkLst>
      </pc:sldChg>
      <pc:sldChg chg="add">
        <pc:chgData name="luis cleto" userId="a76db6c301978307" providerId="LiveId" clId="{BB93E05D-BE05-4453-8BDD-E5B3B775B63B}" dt="2026-05-24T14:47:17.897" v="1110"/>
        <pc:sldMkLst>
          <pc:docMk/>
          <pc:sldMk cId="1443851270" sldId="3304"/>
        </pc:sldMkLst>
      </pc:sldChg>
      <pc:sldChg chg="add">
        <pc:chgData name="luis cleto" userId="a76db6c301978307" providerId="LiveId" clId="{BB93E05D-BE05-4453-8BDD-E5B3B775B63B}" dt="2026-05-24T14:47:17.897" v="1110"/>
        <pc:sldMkLst>
          <pc:docMk/>
          <pc:sldMk cId="3805741457" sldId="3305"/>
        </pc:sldMkLst>
      </pc:sldChg>
      <pc:sldChg chg="add">
        <pc:chgData name="luis cleto" userId="a76db6c301978307" providerId="LiveId" clId="{BB93E05D-BE05-4453-8BDD-E5B3B775B63B}" dt="2026-05-24T14:47:17.897" v="1110"/>
        <pc:sldMkLst>
          <pc:docMk/>
          <pc:sldMk cId="3336409533" sldId="3306"/>
        </pc:sldMkLst>
      </pc:sldChg>
      <pc:sldChg chg="add">
        <pc:chgData name="luis cleto" userId="a76db6c301978307" providerId="LiveId" clId="{BB93E05D-BE05-4453-8BDD-E5B3B775B63B}" dt="2026-05-24T14:47:17.897" v="1110"/>
        <pc:sldMkLst>
          <pc:docMk/>
          <pc:sldMk cId="4173921537" sldId="3307"/>
        </pc:sldMkLst>
      </pc:sldChg>
      <pc:sldChg chg="add">
        <pc:chgData name="luis cleto" userId="a76db6c301978307" providerId="LiveId" clId="{BB93E05D-BE05-4453-8BDD-E5B3B775B63B}" dt="2026-05-24T14:47:17.897" v="1110"/>
        <pc:sldMkLst>
          <pc:docMk/>
          <pc:sldMk cId="2129871678" sldId="3308"/>
        </pc:sldMkLst>
      </pc:sldChg>
      <pc:sldChg chg="add">
        <pc:chgData name="luis cleto" userId="a76db6c301978307" providerId="LiveId" clId="{BB93E05D-BE05-4453-8BDD-E5B3B775B63B}" dt="2026-05-24T14:47:17.897" v="1110"/>
        <pc:sldMkLst>
          <pc:docMk/>
          <pc:sldMk cId="4118470369" sldId="3309"/>
        </pc:sldMkLst>
      </pc:sldChg>
      <pc:sldChg chg="add">
        <pc:chgData name="luis cleto" userId="a76db6c301978307" providerId="LiveId" clId="{BB93E05D-BE05-4453-8BDD-E5B3B775B63B}" dt="2026-05-24T14:47:17.897" v="1110"/>
        <pc:sldMkLst>
          <pc:docMk/>
          <pc:sldMk cId="1969625935" sldId="3310"/>
        </pc:sldMkLst>
      </pc:sldChg>
      <pc:sldChg chg="add">
        <pc:chgData name="luis cleto" userId="a76db6c301978307" providerId="LiveId" clId="{BB93E05D-BE05-4453-8BDD-E5B3B775B63B}" dt="2026-05-24T14:47:17.897" v="1110"/>
        <pc:sldMkLst>
          <pc:docMk/>
          <pc:sldMk cId="3440567854" sldId="3311"/>
        </pc:sldMkLst>
      </pc:sldChg>
      <pc:sldChg chg="add">
        <pc:chgData name="luis cleto" userId="a76db6c301978307" providerId="LiveId" clId="{BB93E05D-BE05-4453-8BDD-E5B3B775B63B}" dt="2026-05-24T14:47:17.897" v="1110"/>
        <pc:sldMkLst>
          <pc:docMk/>
          <pc:sldMk cId="2144121898" sldId="3312"/>
        </pc:sldMkLst>
      </pc:sldChg>
      <pc:sldChg chg="add">
        <pc:chgData name="luis cleto" userId="a76db6c301978307" providerId="LiveId" clId="{BB93E05D-BE05-4453-8BDD-E5B3B775B63B}" dt="2026-05-24T14:47:17.897" v="1110"/>
        <pc:sldMkLst>
          <pc:docMk/>
          <pc:sldMk cId="83474629" sldId="3313"/>
        </pc:sldMkLst>
      </pc:sldChg>
      <pc:sldChg chg="add">
        <pc:chgData name="luis cleto" userId="a76db6c301978307" providerId="LiveId" clId="{BB93E05D-BE05-4453-8BDD-E5B3B775B63B}" dt="2026-05-24T14:47:17.897" v="1110"/>
        <pc:sldMkLst>
          <pc:docMk/>
          <pc:sldMk cId="3367384287" sldId="3314"/>
        </pc:sldMkLst>
      </pc:sldChg>
      <pc:sldChg chg="add">
        <pc:chgData name="luis cleto" userId="a76db6c301978307" providerId="LiveId" clId="{BB93E05D-BE05-4453-8BDD-E5B3B775B63B}" dt="2026-05-24T14:47:17.897" v="1110"/>
        <pc:sldMkLst>
          <pc:docMk/>
          <pc:sldMk cId="3078070591" sldId="3315"/>
        </pc:sldMkLst>
      </pc:sldChg>
      <pc:sldChg chg="add">
        <pc:chgData name="luis cleto" userId="a76db6c301978307" providerId="LiveId" clId="{BB93E05D-BE05-4453-8BDD-E5B3B775B63B}" dt="2026-05-24T14:47:17.897" v="1110"/>
        <pc:sldMkLst>
          <pc:docMk/>
          <pc:sldMk cId="886467381" sldId="3316"/>
        </pc:sldMkLst>
      </pc:sldChg>
      <pc:sldChg chg="add">
        <pc:chgData name="luis cleto" userId="a76db6c301978307" providerId="LiveId" clId="{BB93E05D-BE05-4453-8BDD-E5B3B775B63B}" dt="2026-05-24T14:47:17.897" v="1110"/>
        <pc:sldMkLst>
          <pc:docMk/>
          <pc:sldMk cId="2234630872" sldId="3317"/>
        </pc:sldMkLst>
      </pc:sldChg>
      <pc:sldChg chg="add">
        <pc:chgData name="luis cleto" userId="a76db6c301978307" providerId="LiveId" clId="{BB93E05D-BE05-4453-8BDD-E5B3B775B63B}" dt="2026-05-24T14:47:17.897" v="1110"/>
        <pc:sldMkLst>
          <pc:docMk/>
          <pc:sldMk cId="1211609831" sldId="3318"/>
        </pc:sldMkLst>
      </pc:sldChg>
      <pc:sldChg chg="add">
        <pc:chgData name="luis cleto" userId="a76db6c301978307" providerId="LiveId" clId="{BB93E05D-BE05-4453-8BDD-E5B3B775B63B}" dt="2026-05-24T14:47:17.897" v="1110"/>
        <pc:sldMkLst>
          <pc:docMk/>
          <pc:sldMk cId="1972896204" sldId="3319"/>
        </pc:sldMkLst>
      </pc:sldChg>
      <pc:sldChg chg="add">
        <pc:chgData name="luis cleto" userId="a76db6c301978307" providerId="LiveId" clId="{BB93E05D-BE05-4453-8BDD-E5B3B775B63B}" dt="2026-05-24T14:47:17.897" v="1110"/>
        <pc:sldMkLst>
          <pc:docMk/>
          <pc:sldMk cId="1493579128" sldId="3320"/>
        </pc:sldMkLst>
      </pc:sldChg>
      <pc:sldChg chg="add">
        <pc:chgData name="luis cleto" userId="a76db6c301978307" providerId="LiveId" clId="{BB93E05D-BE05-4453-8BDD-E5B3B775B63B}" dt="2026-05-24T14:47:17.897" v="1110"/>
        <pc:sldMkLst>
          <pc:docMk/>
          <pc:sldMk cId="311977303" sldId="3321"/>
        </pc:sldMkLst>
      </pc:sldChg>
      <pc:sldChg chg="add">
        <pc:chgData name="luis cleto" userId="a76db6c301978307" providerId="LiveId" clId="{BB93E05D-BE05-4453-8BDD-E5B3B775B63B}" dt="2026-05-24T14:47:17.897" v="1110"/>
        <pc:sldMkLst>
          <pc:docMk/>
          <pc:sldMk cId="2057251633" sldId="3322"/>
        </pc:sldMkLst>
      </pc:sldChg>
      <pc:sldChg chg="add">
        <pc:chgData name="luis cleto" userId="a76db6c301978307" providerId="LiveId" clId="{BB93E05D-BE05-4453-8BDD-E5B3B775B63B}" dt="2026-05-24T14:47:17.897" v="1110"/>
        <pc:sldMkLst>
          <pc:docMk/>
          <pc:sldMk cId="1942218131" sldId="3323"/>
        </pc:sldMkLst>
      </pc:sldChg>
      <pc:sldChg chg="add">
        <pc:chgData name="luis cleto" userId="a76db6c301978307" providerId="LiveId" clId="{BB93E05D-BE05-4453-8BDD-E5B3B775B63B}" dt="2026-05-24T14:47:17.897" v="1110"/>
        <pc:sldMkLst>
          <pc:docMk/>
          <pc:sldMk cId="3032114489" sldId="3324"/>
        </pc:sldMkLst>
      </pc:sldChg>
      <pc:sldChg chg="add">
        <pc:chgData name="luis cleto" userId="a76db6c301978307" providerId="LiveId" clId="{BB93E05D-BE05-4453-8BDD-E5B3B775B63B}" dt="2026-05-24T14:47:17.897" v="1110"/>
        <pc:sldMkLst>
          <pc:docMk/>
          <pc:sldMk cId="714970704" sldId="3325"/>
        </pc:sldMkLst>
      </pc:sldChg>
      <pc:sldChg chg="add">
        <pc:chgData name="luis cleto" userId="a76db6c301978307" providerId="LiveId" clId="{BB93E05D-BE05-4453-8BDD-E5B3B775B63B}" dt="2026-05-24T14:47:17.897" v="1110"/>
        <pc:sldMkLst>
          <pc:docMk/>
          <pc:sldMk cId="2103220630" sldId="3326"/>
        </pc:sldMkLst>
      </pc:sldChg>
      <pc:sldChg chg="add">
        <pc:chgData name="luis cleto" userId="a76db6c301978307" providerId="LiveId" clId="{BB93E05D-BE05-4453-8BDD-E5B3B775B63B}" dt="2026-05-24T14:47:17.897" v="1110"/>
        <pc:sldMkLst>
          <pc:docMk/>
          <pc:sldMk cId="1025323875" sldId="3327"/>
        </pc:sldMkLst>
      </pc:sldChg>
      <pc:sldChg chg="add">
        <pc:chgData name="luis cleto" userId="a76db6c301978307" providerId="LiveId" clId="{BB93E05D-BE05-4453-8BDD-E5B3B775B63B}" dt="2026-05-24T14:47:17.897" v="1110"/>
        <pc:sldMkLst>
          <pc:docMk/>
          <pc:sldMk cId="3472980669" sldId="3328"/>
        </pc:sldMkLst>
      </pc:sldChg>
      <pc:sldChg chg="add">
        <pc:chgData name="luis cleto" userId="a76db6c301978307" providerId="LiveId" clId="{BB93E05D-BE05-4453-8BDD-E5B3B775B63B}" dt="2026-05-24T14:47:17.897" v="1110"/>
        <pc:sldMkLst>
          <pc:docMk/>
          <pc:sldMk cId="436390019" sldId="3329"/>
        </pc:sldMkLst>
      </pc:sldChg>
      <pc:sldChg chg="add">
        <pc:chgData name="luis cleto" userId="a76db6c301978307" providerId="LiveId" clId="{BB93E05D-BE05-4453-8BDD-E5B3B775B63B}" dt="2026-05-24T14:47:17.897" v="1110"/>
        <pc:sldMkLst>
          <pc:docMk/>
          <pc:sldMk cId="269493067" sldId="3330"/>
        </pc:sldMkLst>
      </pc:sldChg>
      <pc:sldChg chg="add">
        <pc:chgData name="luis cleto" userId="a76db6c301978307" providerId="LiveId" clId="{BB93E05D-BE05-4453-8BDD-E5B3B775B63B}" dt="2026-05-24T14:47:17.897" v="1110"/>
        <pc:sldMkLst>
          <pc:docMk/>
          <pc:sldMk cId="2680668467" sldId="3331"/>
        </pc:sldMkLst>
      </pc:sldChg>
      <pc:sldChg chg="add">
        <pc:chgData name="luis cleto" userId="a76db6c301978307" providerId="LiveId" clId="{BB93E05D-BE05-4453-8BDD-E5B3B775B63B}" dt="2026-05-24T14:47:17.897" v="1110"/>
        <pc:sldMkLst>
          <pc:docMk/>
          <pc:sldMk cId="368037547" sldId="3332"/>
        </pc:sldMkLst>
      </pc:sldChg>
      <pc:sldChg chg="add">
        <pc:chgData name="luis cleto" userId="a76db6c301978307" providerId="LiveId" clId="{BB93E05D-BE05-4453-8BDD-E5B3B775B63B}" dt="2026-05-24T14:47:17.897" v="1110"/>
        <pc:sldMkLst>
          <pc:docMk/>
          <pc:sldMk cId="1357103473" sldId="3333"/>
        </pc:sldMkLst>
      </pc:sldChg>
      <pc:sldChg chg="add">
        <pc:chgData name="luis cleto" userId="a76db6c301978307" providerId="LiveId" clId="{BB93E05D-BE05-4453-8BDD-E5B3B775B63B}" dt="2026-05-24T14:47:17.897" v="1110"/>
        <pc:sldMkLst>
          <pc:docMk/>
          <pc:sldMk cId="1178168840" sldId="3334"/>
        </pc:sldMkLst>
      </pc:sldChg>
      <pc:sldChg chg="add">
        <pc:chgData name="luis cleto" userId="a76db6c301978307" providerId="LiveId" clId="{BB93E05D-BE05-4453-8BDD-E5B3B775B63B}" dt="2026-05-24T14:47:17.897" v="1110"/>
        <pc:sldMkLst>
          <pc:docMk/>
          <pc:sldMk cId="3153528554" sldId="3335"/>
        </pc:sldMkLst>
      </pc:sldChg>
      <pc:sldChg chg="add">
        <pc:chgData name="luis cleto" userId="a76db6c301978307" providerId="LiveId" clId="{BB93E05D-BE05-4453-8BDD-E5B3B775B63B}" dt="2026-05-24T14:47:17.897" v="1110"/>
        <pc:sldMkLst>
          <pc:docMk/>
          <pc:sldMk cId="431804002" sldId="3336"/>
        </pc:sldMkLst>
      </pc:sldChg>
      <pc:sldChg chg="add">
        <pc:chgData name="luis cleto" userId="a76db6c301978307" providerId="LiveId" clId="{BB93E05D-BE05-4453-8BDD-E5B3B775B63B}" dt="2026-05-24T14:47:17.897" v="1110"/>
        <pc:sldMkLst>
          <pc:docMk/>
          <pc:sldMk cId="872144277" sldId="3337"/>
        </pc:sldMkLst>
      </pc:sldChg>
      <pc:sldChg chg="add">
        <pc:chgData name="luis cleto" userId="a76db6c301978307" providerId="LiveId" clId="{BB93E05D-BE05-4453-8BDD-E5B3B775B63B}" dt="2026-05-24T14:47:17.897" v="1110"/>
        <pc:sldMkLst>
          <pc:docMk/>
          <pc:sldMk cId="560319535" sldId="3338"/>
        </pc:sldMkLst>
      </pc:sldChg>
      <pc:sldChg chg="add">
        <pc:chgData name="luis cleto" userId="a76db6c301978307" providerId="LiveId" clId="{BB93E05D-BE05-4453-8BDD-E5B3B775B63B}" dt="2026-05-24T14:47:17.897" v="1110"/>
        <pc:sldMkLst>
          <pc:docMk/>
          <pc:sldMk cId="2914225313" sldId="3339"/>
        </pc:sldMkLst>
      </pc:sldChg>
      <pc:sldChg chg="add">
        <pc:chgData name="luis cleto" userId="a76db6c301978307" providerId="LiveId" clId="{BB93E05D-BE05-4453-8BDD-E5B3B775B63B}" dt="2026-05-24T14:47:17.897" v="1110"/>
        <pc:sldMkLst>
          <pc:docMk/>
          <pc:sldMk cId="2826265028" sldId="3340"/>
        </pc:sldMkLst>
      </pc:sldChg>
      <pc:sldChg chg="add">
        <pc:chgData name="luis cleto" userId="a76db6c301978307" providerId="LiveId" clId="{BB93E05D-BE05-4453-8BDD-E5B3B775B63B}" dt="2026-05-24T14:47:17.897" v="1110"/>
        <pc:sldMkLst>
          <pc:docMk/>
          <pc:sldMk cId="2793640045" sldId="3341"/>
        </pc:sldMkLst>
      </pc:sldChg>
      <pc:sldChg chg="add">
        <pc:chgData name="luis cleto" userId="a76db6c301978307" providerId="LiveId" clId="{BB93E05D-BE05-4453-8BDD-E5B3B775B63B}" dt="2026-05-24T14:47:17.897" v="1110"/>
        <pc:sldMkLst>
          <pc:docMk/>
          <pc:sldMk cId="3535485025" sldId="3342"/>
        </pc:sldMkLst>
      </pc:sldChg>
      <pc:sldChg chg="add">
        <pc:chgData name="luis cleto" userId="a76db6c301978307" providerId="LiveId" clId="{BB93E05D-BE05-4453-8BDD-E5B3B775B63B}" dt="2026-05-24T14:47:17.897" v="1110"/>
        <pc:sldMkLst>
          <pc:docMk/>
          <pc:sldMk cId="2929398195" sldId="3343"/>
        </pc:sldMkLst>
      </pc:sldChg>
      <pc:sldChg chg="add">
        <pc:chgData name="luis cleto" userId="a76db6c301978307" providerId="LiveId" clId="{BB93E05D-BE05-4453-8BDD-E5B3B775B63B}" dt="2026-05-24T14:47:17.897" v="1110"/>
        <pc:sldMkLst>
          <pc:docMk/>
          <pc:sldMk cId="2573534774" sldId="3344"/>
        </pc:sldMkLst>
      </pc:sldChg>
      <pc:sldChg chg="add">
        <pc:chgData name="luis cleto" userId="a76db6c301978307" providerId="LiveId" clId="{BB93E05D-BE05-4453-8BDD-E5B3B775B63B}" dt="2026-05-24T14:47:17.897" v="1110"/>
        <pc:sldMkLst>
          <pc:docMk/>
          <pc:sldMk cId="3268515554" sldId="3345"/>
        </pc:sldMkLst>
      </pc:sldChg>
      <pc:sldChg chg="add">
        <pc:chgData name="luis cleto" userId="a76db6c301978307" providerId="LiveId" clId="{BB93E05D-BE05-4453-8BDD-E5B3B775B63B}" dt="2026-05-24T14:47:17.897" v="1110"/>
        <pc:sldMkLst>
          <pc:docMk/>
          <pc:sldMk cId="1594769148" sldId="3346"/>
        </pc:sldMkLst>
      </pc:sldChg>
      <pc:sldChg chg="add">
        <pc:chgData name="luis cleto" userId="a76db6c301978307" providerId="LiveId" clId="{BB93E05D-BE05-4453-8BDD-E5B3B775B63B}" dt="2026-05-24T14:47:17.897" v="1110"/>
        <pc:sldMkLst>
          <pc:docMk/>
          <pc:sldMk cId="20289939" sldId="3347"/>
        </pc:sldMkLst>
      </pc:sldChg>
      <pc:sldChg chg="add">
        <pc:chgData name="luis cleto" userId="a76db6c301978307" providerId="LiveId" clId="{BB93E05D-BE05-4453-8BDD-E5B3B775B63B}" dt="2026-05-24T14:47:17.897" v="1110"/>
        <pc:sldMkLst>
          <pc:docMk/>
          <pc:sldMk cId="1978434818" sldId="3348"/>
        </pc:sldMkLst>
      </pc:sldChg>
      <pc:sldChg chg="add">
        <pc:chgData name="luis cleto" userId="a76db6c301978307" providerId="LiveId" clId="{BB93E05D-BE05-4453-8BDD-E5B3B775B63B}" dt="2026-05-24T14:47:17.897" v="1110"/>
        <pc:sldMkLst>
          <pc:docMk/>
          <pc:sldMk cId="4200483168" sldId="3349"/>
        </pc:sldMkLst>
      </pc:sldChg>
      <pc:sldChg chg="add">
        <pc:chgData name="luis cleto" userId="a76db6c301978307" providerId="LiveId" clId="{BB93E05D-BE05-4453-8BDD-E5B3B775B63B}" dt="2026-05-24T14:47:17.897" v="1110"/>
        <pc:sldMkLst>
          <pc:docMk/>
          <pc:sldMk cId="2467738669" sldId="3350"/>
        </pc:sldMkLst>
      </pc:sldChg>
      <pc:sldChg chg="add">
        <pc:chgData name="luis cleto" userId="a76db6c301978307" providerId="LiveId" clId="{BB93E05D-BE05-4453-8BDD-E5B3B775B63B}" dt="2026-05-24T14:47:17.897" v="1110"/>
        <pc:sldMkLst>
          <pc:docMk/>
          <pc:sldMk cId="647204986" sldId="3351"/>
        </pc:sldMkLst>
      </pc:sldChg>
      <pc:sldChg chg="add">
        <pc:chgData name="luis cleto" userId="a76db6c301978307" providerId="LiveId" clId="{BB93E05D-BE05-4453-8BDD-E5B3B775B63B}" dt="2026-05-24T14:47:17.897" v="1110"/>
        <pc:sldMkLst>
          <pc:docMk/>
          <pc:sldMk cId="3555311699" sldId="3352"/>
        </pc:sldMkLst>
      </pc:sldChg>
      <pc:sldChg chg="add">
        <pc:chgData name="luis cleto" userId="a76db6c301978307" providerId="LiveId" clId="{BB93E05D-BE05-4453-8BDD-E5B3B775B63B}" dt="2026-05-24T14:47:17.897" v="1110"/>
        <pc:sldMkLst>
          <pc:docMk/>
          <pc:sldMk cId="41915322" sldId="3353"/>
        </pc:sldMkLst>
      </pc:sldChg>
      <pc:sldChg chg="add">
        <pc:chgData name="luis cleto" userId="a76db6c301978307" providerId="LiveId" clId="{BB93E05D-BE05-4453-8BDD-E5B3B775B63B}" dt="2026-05-24T14:47:17.897" v="1110"/>
        <pc:sldMkLst>
          <pc:docMk/>
          <pc:sldMk cId="3597620710" sldId="3354"/>
        </pc:sldMkLst>
      </pc:sldChg>
      <pc:sldChg chg="add">
        <pc:chgData name="luis cleto" userId="a76db6c301978307" providerId="LiveId" clId="{BB93E05D-BE05-4453-8BDD-E5B3B775B63B}" dt="2026-05-24T14:47:17.897" v="1110"/>
        <pc:sldMkLst>
          <pc:docMk/>
          <pc:sldMk cId="3600507201" sldId="3355"/>
        </pc:sldMkLst>
      </pc:sldChg>
      <pc:sldChg chg="add">
        <pc:chgData name="luis cleto" userId="a76db6c301978307" providerId="LiveId" clId="{BB93E05D-BE05-4453-8BDD-E5B3B775B63B}" dt="2026-05-24T14:47:17.897" v="1110"/>
        <pc:sldMkLst>
          <pc:docMk/>
          <pc:sldMk cId="3858877840" sldId="3356"/>
        </pc:sldMkLst>
      </pc:sldChg>
      <pc:sldChg chg="add">
        <pc:chgData name="luis cleto" userId="a76db6c301978307" providerId="LiveId" clId="{BB93E05D-BE05-4453-8BDD-E5B3B775B63B}" dt="2026-05-24T14:47:17.897" v="1110"/>
        <pc:sldMkLst>
          <pc:docMk/>
          <pc:sldMk cId="1820466688" sldId="3357"/>
        </pc:sldMkLst>
      </pc:sldChg>
      <pc:sldChg chg="add">
        <pc:chgData name="luis cleto" userId="a76db6c301978307" providerId="LiveId" clId="{BB93E05D-BE05-4453-8BDD-E5B3B775B63B}" dt="2026-05-24T14:47:17.897" v="1110"/>
        <pc:sldMkLst>
          <pc:docMk/>
          <pc:sldMk cId="1789806724" sldId="3358"/>
        </pc:sldMkLst>
      </pc:sldChg>
      <pc:sldChg chg="add">
        <pc:chgData name="luis cleto" userId="a76db6c301978307" providerId="LiveId" clId="{BB93E05D-BE05-4453-8BDD-E5B3B775B63B}" dt="2026-05-24T14:47:17.897" v="1110"/>
        <pc:sldMkLst>
          <pc:docMk/>
          <pc:sldMk cId="4050132365" sldId="3359"/>
        </pc:sldMkLst>
      </pc:sldChg>
      <pc:sldChg chg="add">
        <pc:chgData name="luis cleto" userId="a76db6c301978307" providerId="LiveId" clId="{BB93E05D-BE05-4453-8BDD-E5B3B775B63B}" dt="2026-05-24T14:47:17.897" v="1110"/>
        <pc:sldMkLst>
          <pc:docMk/>
          <pc:sldMk cId="3220567916" sldId="3360"/>
        </pc:sldMkLst>
      </pc:sldChg>
      <pc:sldChg chg="add">
        <pc:chgData name="luis cleto" userId="a76db6c301978307" providerId="LiveId" clId="{BB93E05D-BE05-4453-8BDD-E5B3B775B63B}" dt="2026-05-24T14:47:17.897" v="1110"/>
        <pc:sldMkLst>
          <pc:docMk/>
          <pc:sldMk cId="3388631511" sldId="3361"/>
        </pc:sldMkLst>
      </pc:sldChg>
      <pc:sldChg chg="add">
        <pc:chgData name="luis cleto" userId="a76db6c301978307" providerId="LiveId" clId="{BB93E05D-BE05-4453-8BDD-E5B3B775B63B}" dt="2026-05-24T14:47:17.897" v="1110"/>
        <pc:sldMkLst>
          <pc:docMk/>
          <pc:sldMk cId="2314123030" sldId="3362"/>
        </pc:sldMkLst>
      </pc:sldChg>
      <pc:sldChg chg="add">
        <pc:chgData name="luis cleto" userId="a76db6c301978307" providerId="LiveId" clId="{BB93E05D-BE05-4453-8BDD-E5B3B775B63B}" dt="2026-05-24T14:47:17.897" v="1110"/>
        <pc:sldMkLst>
          <pc:docMk/>
          <pc:sldMk cId="103660981" sldId="3363"/>
        </pc:sldMkLst>
      </pc:sldChg>
      <pc:sldChg chg="add">
        <pc:chgData name="luis cleto" userId="a76db6c301978307" providerId="LiveId" clId="{BB93E05D-BE05-4453-8BDD-E5B3B775B63B}" dt="2026-05-24T14:47:17.897" v="1110"/>
        <pc:sldMkLst>
          <pc:docMk/>
          <pc:sldMk cId="1931915812" sldId="3364"/>
        </pc:sldMkLst>
      </pc:sldChg>
      <pc:sldChg chg="add">
        <pc:chgData name="luis cleto" userId="a76db6c301978307" providerId="LiveId" clId="{BB93E05D-BE05-4453-8BDD-E5B3B775B63B}" dt="2026-05-24T14:47:17.897" v="1110"/>
        <pc:sldMkLst>
          <pc:docMk/>
          <pc:sldMk cId="3897745242" sldId="3365"/>
        </pc:sldMkLst>
      </pc:sldChg>
      <pc:sldChg chg="add">
        <pc:chgData name="luis cleto" userId="a76db6c301978307" providerId="LiveId" clId="{BB93E05D-BE05-4453-8BDD-E5B3B775B63B}" dt="2026-05-24T14:47:17.897" v="1110"/>
        <pc:sldMkLst>
          <pc:docMk/>
          <pc:sldMk cId="210113264" sldId="3366"/>
        </pc:sldMkLst>
      </pc:sldChg>
      <pc:sldChg chg="add">
        <pc:chgData name="luis cleto" userId="a76db6c301978307" providerId="LiveId" clId="{BB93E05D-BE05-4453-8BDD-E5B3B775B63B}" dt="2026-05-24T14:47:17.897" v="1110"/>
        <pc:sldMkLst>
          <pc:docMk/>
          <pc:sldMk cId="4187638112" sldId="3367"/>
        </pc:sldMkLst>
      </pc:sldChg>
      <pc:sldChg chg="add">
        <pc:chgData name="luis cleto" userId="a76db6c301978307" providerId="LiveId" clId="{BB93E05D-BE05-4453-8BDD-E5B3B775B63B}" dt="2026-05-24T14:47:17.897" v="1110"/>
        <pc:sldMkLst>
          <pc:docMk/>
          <pc:sldMk cId="2476591916" sldId="3368"/>
        </pc:sldMkLst>
      </pc:sldChg>
      <pc:sldChg chg="add">
        <pc:chgData name="luis cleto" userId="a76db6c301978307" providerId="LiveId" clId="{BB93E05D-BE05-4453-8BDD-E5B3B775B63B}" dt="2026-05-24T14:47:17.897" v="1110"/>
        <pc:sldMkLst>
          <pc:docMk/>
          <pc:sldMk cId="3021120662" sldId="3369"/>
        </pc:sldMkLst>
      </pc:sldChg>
      <pc:sldChg chg="add">
        <pc:chgData name="luis cleto" userId="a76db6c301978307" providerId="LiveId" clId="{BB93E05D-BE05-4453-8BDD-E5B3B775B63B}" dt="2026-05-24T14:47:17.897" v="1110"/>
        <pc:sldMkLst>
          <pc:docMk/>
          <pc:sldMk cId="2804263307" sldId="3370"/>
        </pc:sldMkLst>
      </pc:sldChg>
      <pc:sldChg chg="add">
        <pc:chgData name="luis cleto" userId="a76db6c301978307" providerId="LiveId" clId="{BB93E05D-BE05-4453-8BDD-E5B3B775B63B}" dt="2026-05-24T14:47:17.897" v="1110"/>
        <pc:sldMkLst>
          <pc:docMk/>
          <pc:sldMk cId="2454647468" sldId="3371"/>
        </pc:sldMkLst>
      </pc:sldChg>
      <pc:sldChg chg="add">
        <pc:chgData name="luis cleto" userId="a76db6c301978307" providerId="LiveId" clId="{BB93E05D-BE05-4453-8BDD-E5B3B775B63B}" dt="2026-05-24T14:47:17.897" v="1110"/>
        <pc:sldMkLst>
          <pc:docMk/>
          <pc:sldMk cId="1104308267" sldId="3372"/>
        </pc:sldMkLst>
      </pc:sldChg>
      <pc:sldChg chg="add">
        <pc:chgData name="luis cleto" userId="a76db6c301978307" providerId="LiveId" clId="{BB93E05D-BE05-4453-8BDD-E5B3B775B63B}" dt="2026-05-24T14:47:17.897" v="1110"/>
        <pc:sldMkLst>
          <pc:docMk/>
          <pc:sldMk cId="2917868486" sldId="3373"/>
        </pc:sldMkLst>
      </pc:sldChg>
      <pc:sldChg chg="add">
        <pc:chgData name="luis cleto" userId="a76db6c301978307" providerId="LiveId" clId="{BB93E05D-BE05-4453-8BDD-E5B3B775B63B}" dt="2026-05-24T14:47:17.897" v="1110"/>
        <pc:sldMkLst>
          <pc:docMk/>
          <pc:sldMk cId="3570480888" sldId="3374"/>
        </pc:sldMkLst>
      </pc:sldChg>
      <pc:sldChg chg="add">
        <pc:chgData name="luis cleto" userId="a76db6c301978307" providerId="LiveId" clId="{BB93E05D-BE05-4453-8BDD-E5B3B775B63B}" dt="2026-05-24T14:47:17.897" v="1110"/>
        <pc:sldMkLst>
          <pc:docMk/>
          <pc:sldMk cId="1728845338" sldId="3375"/>
        </pc:sldMkLst>
      </pc:sldChg>
      <pc:sldChg chg="add">
        <pc:chgData name="luis cleto" userId="a76db6c301978307" providerId="LiveId" clId="{BB93E05D-BE05-4453-8BDD-E5B3B775B63B}" dt="2026-05-24T14:47:17.897" v="1110"/>
        <pc:sldMkLst>
          <pc:docMk/>
          <pc:sldMk cId="3447653722" sldId="3376"/>
        </pc:sldMkLst>
      </pc:sldChg>
      <pc:sldChg chg="add">
        <pc:chgData name="luis cleto" userId="a76db6c301978307" providerId="LiveId" clId="{BB93E05D-BE05-4453-8BDD-E5B3B775B63B}" dt="2026-05-24T14:47:17.897" v="1110"/>
        <pc:sldMkLst>
          <pc:docMk/>
          <pc:sldMk cId="2107656504" sldId="3377"/>
        </pc:sldMkLst>
      </pc:sldChg>
      <pc:sldChg chg="add">
        <pc:chgData name="luis cleto" userId="a76db6c301978307" providerId="LiveId" clId="{BB93E05D-BE05-4453-8BDD-E5B3B775B63B}" dt="2026-05-24T14:47:17.897" v="1110"/>
        <pc:sldMkLst>
          <pc:docMk/>
          <pc:sldMk cId="1361630883" sldId="3378"/>
        </pc:sldMkLst>
      </pc:sldChg>
      <pc:sldChg chg="add">
        <pc:chgData name="luis cleto" userId="a76db6c301978307" providerId="LiveId" clId="{BB93E05D-BE05-4453-8BDD-E5B3B775B63B}" dt="2026-05-24T14:47:17.897" v="1110"/>
        <pc:sldMkLst>
          <pc:docMk/>
          <pc:sldMk cId="1436807352" sldId="3379"/>
        </pc:sldMkLst>
      </pc:sldChg>
      <pc:sldChg chg="add">
        <pc:chgData name="luis cleto" userId="a76db6c301978307" providerId="LiveId" clId="{BB93E05D-BE05-4453-8BDD-E5B3B775B63B}" dt="2026-05-24T14:47:17.897" v="1110"/>
        <pc:sldMkLst>
          <pc:docMk/>
          <pc:sldMk cId="1278321188" sldId="3380"/>
        </pc:sldMkLst>
      </pc:sldChg>
      <pc:sldChg chg="add">
        <pc:chgData name="luis cleto" userId="a76db6c301978307" providerId="LiveId" clId="{BB93E05D-BE05-4453-8BDD-E5B3B775B63B}" dt="2026-05-24T14:47:17.897" v="1110"/>
        <pc:sldMkLst>
          <pc:docMk/>
          <pc:sldMk cId="1946553825" sldId="3381"/>
        </pc:sldMkLst>
      </pc:sldChg>
      <pc:sldChg chg="add">
        <pc:chgData name="luis cleto" userId="a76db6c301978307" providerId="LiveId" clId="{BB93E05D-BE05-4453-8BDD-E5B3B775B63B}" dt="2026-05-24T14:47:17.897" v="1110"/>
        <pc:sldMkLst>
          <pc:docMk/>
          <pc:sldMk cId="3763711859" sldId="3382"/>
        </pc:sldMkLst>
      </pc:sldChg>
      <pc:sldChg chg="add">
        <pc:chgData name="luis cleto" userId="a76db6c301978307" providerId="LiveId" clId="{BB93E05D-BE05-4453-8BDD-E5B3B775B63B}" dt="2026-05-24T14:47:17.897" v="1110"/>
        <pc:sldMkLst>
          <pc:docMk/>
          <pc:sldMk cId="1819649973" sldId="3383"/>
        </pc:sldMkLst>
      </pc:sldChg>
      <pc:sldChg chg="add">
        <pc:chgData name="luis cleto" userId="a76db6c301978307" providerId="LiveId" clId="{BB93E05D-BE05-4453-8BDD-E5B3B775B63B}" dt="2026-05-24T14:47:17.897" v="1110"/>
        <pc:sldMkLst>
          <pc:docMk/>
          <pc:sldMk cId="92961929" sldId="3384"/>
        </pc:sldMkLst>
      </pc:sldChg>
      <pc:sldChg chg="add">
        <pc:chgData name="luis cleto" userId="a76db6c301978307" providerId="LiveId" clId="{BB93E05D-BE05-4453-8BDD-E5B3B775B63B}" dt="2026-05-24T14:47:17.897" v="1110"/>
        <pc:sldMkLst>
          <pc:docMk/>
          <pc:sldMk cId="711014263" sldId="3385"/>
        </pc:sldMkLst>
      </pc:sldChg>
      <pc:sldChg chg="add">
        <pc:chgData name="luis cleto" userId="a76db6c301978307" providerId="LiveId" clId="{BB93E05D-BE05-4453-8BDD-E5B3B775B63B}" dt="2026-05-24T14:47:17.897" v="1110"/>
        <pc:sldMkLst>
          <pc:docMk/>
          <pc:sldMk cId="934601055" sldId="3386"/>
        </pc:sldMkLst>
      </pc:sldChg>
      <pc:sldChg chg="add">
        <pc:chgData name="luis cleto" userId="a76db6c301978307" providerId="LiveId" clId="{BB93E05D-BE05-4453-8BDD-E5B3B775B63B}" dt="2026-05-24T14:47:17.897" v="1110"/>
        <pc:sldMkLst>
          <pc:docMk/>
          <pc:sldMk cId="3666534431" sldId="3387"/>
        </pc:sldMkLst>
      </pc:sldChg>
      <pc:sldChg chg="add">
        <pc:chgData name="luis cleto" userId="a76db6c301978307" providerId="LiveId" clId="{BB93E05D-BE05-4453-8BDD-E5B3B775B63B}" dt="2026-05-24T14:47:17.897" v="1110"/>
        <pc:sldMkLst>
          <pc:docMk/>
          <pc:sldMk cId="2784259831" sldId="3388"/>
        </pc:sldMkLst>
      </pc:sldChg>
      <pc:sldChg chg="add">
        <pc:chgData name="luis cleto" userId="a76db6c301978307" providerId="LiveId" clId="{BB93E05D-BE05-4453-8BDD-E5B3B775B63B}" dt="2026-05-24T14:47:17.897" v="1110"/>
        <pc:sldMkLst>
          <pc:docMk/>
          <pc:sldMk cId="2703001902" sldId="3389"/>
        </pc:sldMkLst>
      </pc:sldChg>
      <pc:sldChg chg="add">
        <pc:chgData name="luis cleto" userId="a76db6c301978307" providerId="LiveId" clId="{BB93E05D-BE05-4453-8BDD-E5B3B775B63B}" dt="2026-05-24T14:47:17.897" v="1110"/>
        <pc:sldMkLst>
          <pc:docMk/>
          <pc:sldMk cId="432496705" sldId="3390"/>
        </pc:sldMkLst>
      </pc:sldChg>
      <pc:sldChg chg="add">
        <pc:chgData name="luis cleto" userId="a76db6c301978307" providerId="LiveId" clId="{BB93E05D-BE05-4453-8BDD-E5B3B775B63B}" dt="2026-05-24T14:47:17.897" v="1110"/>
        <pc:sldMkLst>
          <pc:docMk/>
          <pc:sldMk cId="203588435" sldId="3391"/>
        </pc:sldMkLst>
      </pc:sldChg>
      <pc:sldChg chg="add">
        <pc:chgData name="luis cleto" userId="a76db6c301978307" providerId="LiveId" clId="{BB93E05D-BE05-4453-8BDD-E5B3B775B63B}" dt="2026-05-24T14:47:17.897" v="1110"/>
        <pc:sldMkLst>
          <pc:docMk/>
          <pc:sldMk cId="3868263956" sldId="3392"/>
        </pc:sldMkLst>
      </pc:sldChg>
      <pc:sldChg chg="add">
        <pc:chgData name="luis cleto" userId="a76db6c301978307" providerId="LiveId" clId="{BB93E05D-BE05-4453-8BDD-E5B3B775B63B}" dt="2026-05-24T14:47:17.897" v="1110"/>
        <pc:sldMkLst>
          <pc:docMk/>
          <pc:sldMk cId="2927831103" sldId="3393"/>
        </pc:sldMkLst>
      </pc:sldChg>
      <pc:sldChg chg="add">
        <pc:chgData name="luis cleto" userId="a76db6c301978307" providerId="LiveId" clId="{BB93E05D-BE05-4453-8BDD-E5B3B775B63B}" dt="2026-05-24T14:47:17.897" v="1110"/>
        <pc:sldMkLst>
          <pc:docMk/>
          <pc:sldMk cId="451745437" sldId="3394"/>
        </pc:sldMkLst>
      </pc:sldChg>
      <pc:sldChg chg="add">
        <pc:chgData name="luis cleto" userId="a76db6c301978307" providerId="LiveId" clId="{BB93E05D-BE05-4453-8BDD-E5B3B775B63B}" dt="2026-05-24T14:47:17.897" v="1110"/>
        <pc:sldMkLst>
          <pc:docMk/>
          <pc:sldMk cId="3140724958" sldId="3395"/>
        </pc:sldMkLst>
      </pc:sldChg>
      <pc:sldChg chg="add">
        <pc:chgData name="luis cleto" userId="a76db6c301978307" providerId="LiveId" clId="{BB93E05D-BE05-4453-8BDD-E5B3B775B63B}" dt="2026-05-24T14:47:17.897" v="1110"/>
        <pc:sldMkLst>
          <pc:docMk/>
          <pc:sldMk cId="1083332108" sldId="3396"/>
        </pc:sldMkLst>
      </pc:sldChg>
      <pc:sldChg chg="add">
        <pc:chgData name="luis cleto" userId="a76db6c301978307" providerId="LiveId" clId="{BB93E05D-BE05-4453-8BDD-E5B3B775B63B}" dt="2026-05-24T14:47:17.897" v="1110"/>
        <pc:sldMkLst>
          <pc:docMk/>
          <pc:sldMk cId="3397728208" sldId="3397"/>
        </pc:sldMkLst>
      </pc:sldChg>
      <pc:sldChg chg="add">
        <pc:chgData name="luis cleto" userId="a76db6c301978307" providerId="LiveId" clId="{BB93E05D-BE05-4453-8BDD-E5B3B775B63B}" dt="2026-05-24T14:47:17.897" v="1110"/>
        <pc:sldMkLst>
          <pc:docMk/>
          <pc:sldMk cId="1956342875" sldId="3398"/>
        </pc:sldMkLst>
      </pc:sldChg>
      <pc:sldChg chg="add">
        <pc:chgData name="luis cleto" userId="a76db6c301978307" providerId="LiveId" clId="{BB93E05D-BE05-4453-8BDD-E5B3B775B63B}" dt="2026-05-24T14:47:17.897" v="1110"/>
        <pc:sldMkLst>
          <pc:docMk/>
          <pc:sldMk cId="1241593375" sldId="3399"/>
        </pc:sldMkLst>
      </pc:sldChg>
      <pc:sldChg chg="add">
        <pc:chgData name="luis cleto" userId="a76db6c301978307" providerId="LiveId" clId="{BB93E05D-BE05-4453-8BDD-E5B3B775B63B}" dt="2026-05-24T14:47:17.897" v="1110"/>
        <pc:sldMkLst>
          <pc:docMk/>
          <pc:sldMk cId="1773708567" sldId="3400"/>
        </pc:sldMkLst>
      </pc:sldChg>
      <pc:sldChg chg="add">
        <pc:chgData name="luis cleto" userId="a76db6c301978307" providerId="LiveId" clId="{BB93E05D-BE05-4453-8BDD-E5B3B775B63B}" dt="2026-05-24T14:47:17.897" v="1110"/>
        <pc:sldMkLst>
          <pc:docMk/>
          <pc:sldMk cId="698406829" sldId="3401"/>
        </pc:sldMkLst>
      </pc:sldChg>
      <pc:sldChg chg="add">
        <pc:chgData name="luis cleto" userId="a76db6c301978307" providerId="LiveId" clId="{BB93E05D-BE05-4453-8BDD-E5B3B775B63B}" dt="2026-05-24T14:47:17.897" v="1110"/>
        <pc:sldMkLst>
          <pc:docMk/>
          <pc:sldMk cId="3105924903" sldId="3402"/>
        </pc:sldMkLst>
      </pc:sldChg>
      <pc:sldChg chg="add">
        <pc:chgData name="luis cleto" userId="a76db6c301978307" providerId="LiveId" clId="{BB93E05D-BE05-4453-8BDD-E5B3B775B63B}" dt="2026-05-24T14:47:17.897" v="1110"/>
        <pc:sldMkLst>
          <pc:docMk/>
          <pc:sldMk cId="3836455617" sldId="3403"/>
        </pc:sldMkLst>
      </pc:sldChg>
      <pc:sldChg chg="add">
        <pc:chgData name="luis cleto" userId="a76db6c301978307" providerId="LiveId" clId="{BB93E05D-BE05-4453-8BDD-E5B3B775B63B}" dt="2026-05-24T14:47:17.897" v="1110"/>
        <pc:sldMkLst>
          <pc:docMk/>
          <pc:sldMk cId="4285287579" sldId="3404"/>
        </pc:sldMkLst>
      </pc:sldChg>
      <pc:sldChg chg="add">
        <pc:chgData name="luis cleto" userId="a76db6c301978307" providerId="LiveId" clId="{BB93E05D-BE05-4453-8BDD-E5B3B775B63B}" dt="2026-05-24T14:47:17.897" v="1110"/>
        <pc:sldMkLst>
          <pc:docMk/>
          <pc:sldMk cId="1649294926" sldId="3405"/>
        </pc:sldMkLst>
      </pc:sldChg>
      <pc:sldChg chg="add">
        <pc:chgData name="luis cleto" userId="a76db6c301978307" providerId="LiveId" clId="{BB93E05D-BE05-4453-8BDD-E5B3B775B63B}" dt="2026-05-24T14:47:17.897" v="1110"/>
        <pc:sldMkLst>
          <pc:docMk/>
          <pc:sldMk cId="3579258426" sldId="3406"/>
        </pc:sldMkLst>
      </pc:sldChg>
      <pc:sldChg chg="add">
        <pc:chgData name="luis cleto" userId="a76db6c301978307" providerId="LiveId" clId="{BB93E05D-BE05-4453-8BDD-E5B3B775B63B}" dt="2026-05-24T14:47:17.897" v="1110"/>
        <pc:sldMkLst>
          <pc:docMk/>
          <pc:sldMk cId="3858234971" sldId="3407"/>
        </pc:sldMkLst>
      </pc:sldChg>
      <pc:sldChg chg="add">
        <pc:chgData name="luis cleto" userId="a76db6c301978307" providerId="LiveId" clId="{BB93E05D-BE05-4453-8BDD-E5B3B775B63B}" dt="2026-05-24T14:47:17.897" v="1110"/>
        <pc:sldMkLst>
          <pc:docMk/>
          <pc:sldMk cId="2059588793" sldId="3408"/>
        </pc:sldMkLst>
      </pc:sldChg>
      <pc:sldChg chg="add">
        <pc:chgData name="luis cleto" userId="a76db6c301978307" providerId="LiveId" clId="{BB93E05D-BE05-4453-8BDD-E5B3B775B63B}" dt="2026-05-24T14:47:17.897" v="1110"/>
        <pc:sldMkLst>
          <pc:docMk/>
          <pc:sldMk cId="4204722916" sldId="3409"/>
        </pc:sldMkLst>
      </pc:sldChg>
      <pc:sldChg chg="add">
        <pc:chgData name="luis cleto" userId="a76db6c301978307" providerId="LiveId" clId="{BB93E05D-BE05-4453-8BDD-E5B3B775B63B}" dt="2026-05-24T14:47:17.897" v="1110"/>
        <pc:sldMkLst>
          <pc:docMk/>
          <pc:sldMk cId="2747734777" sldId="3410"/>
        </pc:sldMkLst>
      </pc:sldChg>
      <pc:sldChg chg="add">
        <pc:chgData name="luis cleto" userId="a76db6c301978307" providerId="LiveId" clId="{BB93E05D-BE05-4453-8BDD-E5B3B775B63B}" dt="2026-05-24T14:47:17.897" v="1110"/>
        <pc:sldMkLst>
          <pc:docMk/>
          <pc:sldMk cId="239778419" sldId="3411"/>
        </pc:sldMkLst>
      </pc:sldChg>
      <pc:sldChg chg="add">
        <pc:chgData name="luis cleto" userId="a76db6c301978307" providerId="LiveId" clId="{BB93E05D-BE05-4453-8BDD-E5B3B775B63B}" dt="2026-05-24T14:47:17.897" v="1110"/>
        <pc:sldMkLst>
          <pc:docMk/>
          <pc:sldMk cId="398754243" sldId="3412"/>
        </pc:sldMkLst>
      </pc:sldChg>
      <pc:sldChg chg="add">
        <pc:chgData name="luis cleto" userId="a76db6c301978307" providerId="LiveId" clId="{BB93E05D-BE05-4453-8BDD-E5B3B775B63B}" dt="2026-05-24T14:47:17.897" v="1110"/>
        <pc:sldMkLst>
          <pc:docMk/>
          <pc:sldMk cId="2579712173" sldId="3413"/>
        </pc:sldMkLst>
      </pc:sldChg>
      <pc:sldChg chg="add">
        <pc:chgData name="luis cleto" userId="a76db6c301978307" providerId="LiveId" clId="{BB93E05D-BE05-4453-8BDD-E5B3B775B63B}" dt="2026-05-24T14:47:17.897" v="1110"/>
        <pc:sldMkLst>
          <pc:docMk/>
          <pc:sldMk cId="3321159309" sldId="3414"/>
        </pc:sldMkLst>
      </pc:sldChg>
      <pc:sldChg chg="add">
        <pc:chgData name="luis cleto" userId="a76db6c301978307" providerId="LiveId" clId="{BB93E05D-BE05-4453-8BDD-E5B3B775B63B}" dt="2026-05-24T14:47:17.897" v="1110"/>
        <pc:sldMkLst>
          <pc:docMk/>
          <pc:sldMk cId="118477288" sldId="3415"/>
        </pc:sldMkLst>
      </pc:sldChg>
      <pc:sldChg chg="add">
        <pc:chgData name="luis cleto" userId="a76db6c301978307" providerId="LiveId" clId="{BB93E05D-BE05-4453-8BDD-E5B3B775B63B}" dt="2026-05-24T14:47:17.897" v="1110"/>
        <pc:sldMkLst>
          <pc:docMk/>
          <pc:sldMk cId="2189076138" sldId="3416"/>
        </pc:sldMkLst>
      </pc:sldChg>
      <pc:sldChg chg="add">
        <pc:chgData name="luis cleto" userId="a76db6c301978307" providerId="LiveId" clId="{BB93E05D-BE05-4453-8BDD-E5B3B775B63B}" dt="2026-05-24T14:47:17.897" v="1110"/>
        <pc:sldMkLst>
          <pc:docMk/>
          <pc:sldMk cId="483455259" sldId="3417"/>
        </pc:sldMkLst>
      </pc:sldChg>
      <pc:sldChg chg="add">
        <pc:chgData name="luis cleto" userId="a76db6c301978307" providerId="LiveId" clId="{BB93E05D-BE05-4453-8BDD-E5B3B775B63B}" dt="2026-05-24T14:47:17.897" v="1110"/>
        <pc:sldMkLst>
          <pc:docMk/>
          <pc:sldMk cId="3040576569" sldId="3418"/>
        </pc:sldMkLst>
      </pc:sldChg>
      <pc:sldChg chg="add">
        <pc:chgData name="luis cleto" userId="a76db6c301978307" providerId="LiveId" clId="{BB93E05D-BE05-4453-8BDD-E5B3B775B63B}" dt="2026-05-24T14:47:17.897" v="1110"/>
        <pc:sldMkLst>
          <pc:docMk/>
          <pc:sldMk cId="1406065221" sldId="3419"/>
        </pc:sldMkLst>
      </pc:sldChg>
      <pc:sldChg chg="add">
        <pc:chgData name="luis cleto" userId="a76db6c301978307" providerId="LiveId" clId="{BB93E05D-BE05-4453-8BDD-E5B3B775B63B}" dt="2026-05-24T14:47:17.897" v="1110"/>
        <pc:sldMkLst>
          <pc:docMk/>
          <pc:sldMk cId="4001299663" sldId="3420"/>
        </pc:sldMkLst>
      </pc:sldChg>
      <pc:sldChg chg="add">
        <pc:chgData name="luis cleto" userId="a76db6c301978307" providerId="LiveId" clId="{BB93E05D-BE05-4453-8BDD-E5B3B775B63B}" dt="2026-05-24T14:47:17.897" v="1110"/>
        <pc:sldMkLst>
          <pc:docMk/>
          <pc:sldMk cId="2645117537" sldId="3421"/>
        </pc:sldMkLst>
      </pc:sldChg>
      <pc:sldChg chg="add">
        <pc:chgData name="luis cleto" userId="a76db6c301978307" providerId="LiveId" clId="{BB93E05D-BE05-4453-8BDD-E5B3B775B63B}" dt="2026-05-24T14:47:17.897" v="1110"/>
        <pc:sldMkLst>
          <pc:docMk/>
          <pc:sldMk cId="1982644181" sldId="3422"/>
        </pc:sldMkLst>
      </pc:sldChg>
      <pc:sldChg chg="add">
        <pc:chgData name="luis cleto" userId="a76db6c301978307" providerId="LiveId" clId="{BB93E05D-BE05-4453-8BDD-E5B3B775B63B}" dt="2026-05-24T14:47:17.897" v="1110"/>
        <pc:sldMkLst>
          <pc:docMk/>
          <pc:sldMk cId="1653340925" sldId="3424"/>
        </pc:sldMkLst>
      </pc:sldChg>
      <pc:sldChg chg="add">
        <pc:chgData name="luis cleto" userId="a76db6c301978307" providerId="LiveId" clId="{BB93E05D-BE05-4453-8BDD-E5B3B775B63B}" dt="2026-05-24T14:47:17.897" v="1110"/>
        <pc:sldMkLst>
          <pc:docMk/>
          <pc:sldMk cId="3196950641" sldId="3425"/>
        </pc:sldMkLst>
      </pc:sldChg>
      <pc:sldChg chg="add">
        <pc:chgData name="luis cleto" userId="a76db6c301978307" providerId="LiveId" clId="{BB93E05D-BE05-4453-8BDD-E5B3B775B63B}" dt="2026-05-24T14:47:17.897" v="1110"/>
        <pc:sldMkLst>
          <pc:docMk/>
          <pc:sldMk cId="586393625" sldId="3429"/>
        </pc:sldMkLst>
      </pc:sldChg>
      <pc:sldChg chg="add">
        <pc:chgData name="luis cleto" userId="a76db6c301978307" providerId="LiveId" clId="{BB93E05D-BE05-4453-8BDD-E5B3B775B63B}" dt="2026-05-24T14:47:17.897" v="1110"/>
        <pc:sldMkLst>
          <pc:docMk/>
          <pc:sldMk cId="1849217284" sldId="3430"/>
        </pc:sldMkLst>
      </pc:sldChg>
      <pc:sldChg chg="add">
        <pc:chgData name="luis cleto" userId="a76db6c301978307" providerId="LiveId" clId="{BB93E05D-BE05-4453-8BDD-E5B3B775B63B}" dt="2026-05-24T14:47:17.897" v="1110"/>
        <pc:sldMkLst>
          <pc:docMk/>
          <pc:sldMk cId="2721173124" sldId="3431"/>
        </pc:sldMkLst>
      </pc:sldChg>
      <pc:sldChg chg="add">
        <pc:chgData name="luis cleto" userId="a76db6c301978307" providerId="LiveId" clId="{BB93E05D-BE05-4453-8BDD-E5B3B775B63B}" dt="2026-05-24T14:47:17.897" v="1110"/>
        <pc:sldMkLst>
          <pc:docMk/>
          <pc:sldMk cId="630288937" sldId="3432"/>
        </pc:sldMkLst>
      </pc:sldChg>
      <pc:sldChg chg="add">
        <pc:chgData name="luis cleto" userId="a76db6c301978307" providerId="LiveId" clId="{BB93E05D-BE05-4453-8BDD-E5B3B775B63B}" dt="2026-05-24T14:47:17.897" v="1110"/>
        <pc:sldMkLst>
          <pc:docMk/>
          <pc:sldMk cId="1751681271" sldId="3433"/>
        </pc:sldMkLst>
      </pc:sldChg>
      <pc:sldChg chg="add">
        <pc:chgData name="luis cleto" userId="a76db6c301978307" providerId="LiveId" clId="{BB93E05D-BE05-4453-8BDD-E5B3B775B63B}" dt="2026-05-24T14:47:17.897" v="1110"/>
        <pc:sldMkLst>
          <pc:docMk/>
          <pc:sldMk cId="3772328597" sldId="3434"/>
        </pc:sldMkLst>
      </pc:sldChg>
      <pc:sldChg chg="add">
        <pc:chgData name="luis cleto" userId="a76db6c301978307" providerId="LiveId" clId="{BB93E05D-BE05-4453-8BDD-E5B3B775B63B}" dt="2026-05-24T14:47:17.897" v="1110"/>
        <pc:sldMkLst>
          <pc:docMk/>
          <pc:sldMk cId="103646356" sldId="3435"/>
        </pc:sldMkLst>
      </pc:sldChg>
      <pc:sldChg chg="add">
        <pc:chgData name="luis cleto" userId="a76db6c301978307" providerId="LiveId" clId="{BB93E05D-BE05-4453-8BDD-E5B3B775B63B}" dt="2026-05-24T14:47:17.897" v="1110"/>
        <pc:sldMkLst>
          <pc:docMk/>
          <pc:sldMk cId="1851763659" sldId="3436"/>
        </pc:sldMkLst>
      </pc:sldChg>
      <pc:sldChg chg="add">
        <pc:chgData name="luis cleto" userId="a76db6c301978307" providerId="LiveId" clId="{BB93E05D-BE05-4453-8BDD-E5B3B775B63B}" dt="2026-05-24T14:47:17.897" v="1110"/>
        <pc:sldMkLst>
          <pc:docMk/>
          <pc:sldMk cId="324601156" sldId="3437"/>
        </pc:sldMkLst>
      </pc:sldChg>
      <pc:sldChg chg="add">
        <pc:chgData name="luis cleto" userId="a76db6c301978307" providerId="LiveId" clId="{BB93E05D-BE05-4453-8BDD-E5B3B775B63B}" dt="2026-05-24T14:47:17.897" v="1110"/>
        <pc:sldMkLst>
          <pc:docMk/>
          <pc:sldMk cId="2758616788" sldId="3438"/>
        </pc:sldMkLst>
      </pc:sldChg>
      <pc:sldChg chg="add">
        <pc:chgData name="luis cleto" userId="a76db6c301978307" providerId="LiveId" clId="{BB93E05D-BE05-4453-8BDD-E5B3B775B63B}" dt="2026-05-24T14:47:17.897" v="1110"/>
        <pc:sldMkLst>
          <pc:docMk/>
          <pc:sldMk cId="2743364661" sldId="3439"/>
        </pc:sldMkLst>
      </pc:sldChg>
      <pc:sldChg chg="add">
        <pc:chgData name="luis cleto" userId="a76db6c301978307" providerId="LiveId" clId="{BB93E05D-BE05-4453-8BDD-E5B3B775B63B}" dt="2026-05-24T14:47:17.897" v="1110"/>
        <pc:sldMkLst>
          <pc:docMk/>
          <pc:sldMk cId="1879706645" sldId="3440"/>
        </pc:sldMkLst>
      </pc:sldChg>
      <pc:sldChg chg="add">
        <pc:chgData name="luis cleto" userId="a76db6c301978307" providerId="LiveId" clId="{BB93E05D-BE05-4453-8BDD-E5B3B775B63B}" dt="2026-05-24T14:47:17.897" v="1110"/>
        <pc:sldMkLst>
          <pc:docMk/>
          <pc:sldMk cId="775816479" sldId="3441"/>
        </pc:sldMkLst>
      </pc:sldChg>
      <pc:sldChg chg="add">
        <pc:chgData name="luis cleto" userId="a76db6c301978307" providerId="LiveId" clId="{BB93E05D-BE05-4453-8BDD-E5B3B775B63B}" dt="2026-05-24T14:47:17.897" v="1110"/>
        <pc:sldMkLst>
          <pc:docMk/>
          <pc:sldMk cId="4083344753" sldId="3442"/>
        </pc:sldMkLst>
      </pc:sldChg>
      <pc:sldChg chg="add">
        <pc:chgData name="luis cleto" userId="a76db6c301978307" providerId="LiveId" clId="{BB93E05D-BE05-4453-8BDD-E5B3B775B63B}" dt="2026-05-24T14:47:17.897" v="1110"/>
        <pc:sldMkLst>
          <pc:docMk/>
          <pc:sldMk cId="1858440841" sldId="3443"/>
        </pc:sldMkLst>
      </pc:sldChg>
      <pc:sldChg chg="add">
        <pc:chgData name="luis cleto" userId="a76db6c301978307" providerId="LiveId" clId="{BB93E05D-BE05-4453-8BDD-E5B3B775B63B}" dt="2026-05-24T14:47:17.897" v="1110"/>
        <pc:sldMkLst>
          <pc:docMk/>
          <pc:sldMk cId="2974210284" sldId="3444"/>
        </pc:sldMkLst>
      </pc:sldChg>
      <pc:sldChg chg="add">
        <pc:chgData name="luis cleto" userId="a76db6c301978307" providerId="LiveId" clId="{BB93E05D-BE05-4453-8BDD-E5B3B775B63B}" dt="2026-05-24T14:47:17.897" v="1110"/>
        <pc:sldMkLst>
          <pc:docMk/>
          <pc:sldMk cId="3379981617" sldId="3445"/>
        </pc:sldMkLst>
      </pc:sldChg>
      <pc:sldChg chg="add">
        <pc:chgData name="luis cleto" userId="a76db6c301978307" providerId="LiveId" clId="{BB93E05D-BE05-4453-8BDD-E5B3B775B63B}" dt="2026-05-24T14:47:17.897" v="1110"/>
        <pc:sldMkLst>
          <pc:docMk/>
          <pc:sldMk cId="3270397270" sldId="3446"/>
        </pc:sldMkLst>
      </pc:sldChg>
      <pc:sldChg chg="add">
        <pc:chgData name="luis cleto" userId="a76db6c301978307" providerId="LiveId" clId="{BB93E05D-BE05-4453-8BDD-E5B3B775B63B}" dt="2026-05-24T14:47:17.897" v="1110"/>
        <pc:sldMkLst>
          <pc:docMk/>
          <pc:sldMk cId="654861184" sldId="3447"/>
        </pc:sldMkLst>
      </pc:sldChg>
      <pc:sldChg chg="add">
        <pc:chgData name="luis cleto" userId="a76db6c301978307" providerId="LiveId" clId="{BB93E05D-BE05-4453-8BDD-E5B3B775B63B}" dt="2026-05-24T14:47:17.897" v="1110"/>
        <pc:sldMkLst>
          <pc:docMk/>
          <pc:sldMk cId="2788062829" sldId="3448"/>
        </pc:sldMkLst>
      </pc:sldChg>
      <pc:sldChg chg="add">
        <pc:chgData name="luis cleto" userId="a76db6c301978307" providerId="LiveId" clId="{BB93E05D-BE05-4453-8BDD-E5B3B775B63B}" dt="2026-05-24T14:47:17.897" v="1110"/>
        <pc:sldMkLst>
          <pc:docMk/>
          <pc:sldMk cId="4249369970" sldId="3449"/>
        </pc:sldMkLst>
      </pc:sldChg>
      <pc:sldChg chg="add">
        <pc:chgData name="luis cleto" userId="a76db6c301978307" providerId="LiveId" clId="{BB93E05D-BE05-4453-8BDD-E5B3B775B63B}" dt="2026-05-24T14:47:17.897" v="1110"/>
        <pc:sldMkLst>
          <pc:docMk/>
          <pc:sldMk cId="4197150333" sldId="3450"/>
        </pc:sldMkLst>
      </pc:sldChg>
      <pc:sldChg chg="add">
        <pc:chgData name="luis cleto" userId="a76db6c301978307" providerId="LiveId" clId="{BB93E05D-BE05-4453-8BDD-E5B3B775B63B}" dt="2026-05-24T14:47:17.897" v="1110"/>
        <pc:sldMkLst>
          <pc:docMk/>
          <pc:sldMk cId="2414729347" sldId="3451"/>
        </pc:sldMkLst>
      </pc:sldChg>
      <pc:sldChg chg="add">
        <pc:chgData name="luis cleto" userId="a76db6c301978307" providerId="LiveId" clId="{BB93E05D-BE05-4453-8BDD-E5B3B775B63B}" dt="2026-05-24T14:47:17.897" v="1110"/>
        <pc:sldMkLst>
          <pc:docMk/>
          <pc:sldMk cId="3276880548" sldId="3452"/>
        </pc:sldMkLst>
      </pc:sldChg>
      <pc:sldChg chg="add">
        <pc:chgData name="luis cleto" userId="a76db6c301978307" providerId="LiveId" clId="{BB93E05D-BE05-4453-8BDD-E5B3B775B63B}" dt="2026-05-24T14:47:17.897" v="1110"/>
        <pc:sldMkLst>
          <pc:docMk/>
          <pc:sldMk cId="3223866982" sldId="3453"/>
        </pc:sldMkLst>
      </pc:sldChg>
      <pc:sldChg chg="add">
        <pc:chgData name="luis cleto" userId="a76db6c301978307" providerId="LiveId" clId="{BB93E05D-BE05-4453-8BDD-E5B3B775B63B}" dt="2026-05-24T14:47:17.897" v="1110"/>
        <pc:sldMkLst>
          <pc:docMk/>
          <pc:sldMk cId="225436696" sldId="3454"/>
        </pc:sldMkLst>
      </pc:sldChg>
      <pc:sldChg chg="add">
        <pc:chgData name="luis cleto" userId="a76db6c301978307" providerId="LiveId" clId="{BB93E05D-BE05-4453-8BDD-E5B3B775B63B}" dt="2026-05-24T14:47:17.897" v="1110"/>
        <pc:sldMkLst>
          <pc:docMk/>
          <pc:sldMk cId="3288398630" sldId="3455"/>
        </pc:sldMkLst>
      </pc:sldChg>
      <pc:sldChg chg="add">
        <pc:chgData name="luis cleto" userId="a76db6c301978307" providerId="LiveId" clId="{BB93E05D-BE05-4453-8BDD-E5B3B775B63B}" dt="2026-05-24T14:47:17.897" v="1110"/>
        <pc:sldMkLst>
          <pc:docMk/>
          <pc:sldMk cId="3458438911" sldId="3456"/>
        </pc:sldMkLst>
      </pc:sldChg>
      <pc:sldChg chg="add">
        <pc:chgData name="luis cleto" userId="a76db6c301978307" providerId="LiveId" clId="{BB93E05D-BE05-4453-8BDD-E5B3B775B63B}" dt="2026-05-24T14:47:17.897" v="1110"/>
        <pc:sldMkLst>
          <pc:docMk/>
          <pc:sldMk cId="928312946" sldId="3457"/>
        </pc:sldMkLst>
      </pc:sldChg>
      <pc:sldChg chg="add">
        <pc:chgData name="luis cleto" userId="a76db6c301978307" providerId="LiveId" clId="{BB93E05D-BE05-4453-8BDD-E5B3B775B63B}" dt="2026-05-24T14:47:17.897" v="1110"/>
        <pc:sldMkLst>
          <pc:docMk/>
          <pc:sldMk cId="3740599511" sldId="3458"/>
        </pc:sldMkLst>
      </pc:sldChg>
      <pc:sldChg chg="add">
        <pc:chgData name="luis cleto" userId="a76db6c301978307" providerId="LiveId" clId="{BB93E05D-BE05-4453-8BDD-E5B3B775B63B}" dt="2026-05-24T14:47:17.897" v="1110"/>
        <pc:sldMkLst>
          <pc:docMk/>
          <pc:sldMk cId="3202090827" sldId="3459"/>
        </pc:sldMkLst>
      </pc:sldChg>
      <pc:sldChg chg="add">
        <pc:chgData name="luis cleto" userId="a76db6c301978307" providerId="LiveId" clId="{BB93E05D-BE05-4453-8BDD-E5B3B775B63B}" dt="2026-05-24T14:47:17.897" v="1110"/>
        <pc:sldMkLst>
          <pc:docMk/>
          <pc:sldMk cId="1312611373" sldId="3460"/>
        </pc:sldMkLst>
      </pc:sldChg>
      <pc:sldChg chg="add">
        <pc:chgData name="luis cleto" userId="a76db6c301978307" providerId="LiveId" clId="{BB93E05D-BE05-4453-8BDD-E5B3B775B63B}" dt="2026-05-24T14:47:17.897" v="1110"/>
        <pc:sldMkLst>
          <pc:docMk/>
          <pc:sldMk cId="3312064951" sldId="3461"/>
        </pc:sldMkLst>
      </pc:sldChg>
      <pc:sldChg chg="add">
        <pc:chgData name="luis cleto" userId="a76db6c301978307" providerId="LiveId" clId="{BB93E05D-BE05-4453-8BDD-E5B3B775B63B}" dt="2026-05-24T14:47:17.897" v="1110"/>
        <pc:sldMkLst>
          <pc:docMk/>
          <pc:sldMk cId="561144430" sldId="3462"/>
        </pc:sldMkLst>
      </pc:sldChg>
      <pc:sldChg chg="add">
        <pc:chgData name="luis cleto" userId="a76db6c301978307" providerId="LiveId" clId="{BB93E05D-BE05-4453-8BDD-E5B3B775B63B}" dt="2026-05-24T14:47:17.897" v="1110"/>
        <pc:sldMkLst>
          <pc:docMk/>
          <pc:sldMk cId="83184760" sldId="3463"/>
        </pc:sldMkLst>
      </pc:sldChg>
      <pc:sldChg chg="add">
        <pc:chgData name="luis cleto" userId="a76db6c301978307" providerId="LiveId" clId="{BB93E05D-BE05-4453-8BDD-E5B3B775B63B}" dt="2026-05-24T14:47:17.897" v="1110"/>
        <pc:sldMkLst>
          <pc:docMk/>
          <pc:sldMk cId="3506422583" sldId="3464"/>
        </pc:sldMkLst>
      </pc:sldChg>
      <pc:sldChg chg="add">
        <pc:chgData name="luis cleto" userId="a76db6c301978307" providerId="LiveId" clId="{BB93E05D-BE05-4453-8BDD-E5B3B775B63B}" dt="2026-05-24T14:47:17.897" v="1110"/>
        <pc:sldMkLst>
          <pc:docMk/>
          <pc:sldMk cId="1124208031" sldId="3465"/>
        </pc:sldMkLst>
      </pc:sldChg>
      <pc:sldChg chg="add">
        <pc:chgData name="luis cleto" userId="a76db6c301978307" providerId="LiveId" clId="{BB93E05D-BE05-4453-8BDD-E5B3B775B63B}" dt="2026-05-24T14:47:17.897" v="1110"/>
        <pc:sldMkLst>
          <pc:docMk/>
          <pc:sldMk cId="82079697" sldId="3466"/>
        </pc:sldMkLst>
      </pc:sldChg>
      <pc:sldChg chg="add">
        <pc:chgData name="luis cleto" userId="a76db6c301978307" providerId="LiveId" clId="{BB93E05D-BE05-4453-8BDD-E5B3B775B63B}" dt="2026-05-24T14:47:17.897" v="1110"/>
        <pc:sldMkLst>
          <pc:docMk/>
          <pc:sldMk cId="2234832581" sldId="3467"/>
        </pc:sldMkLst>
      </pc:sldChg>
      <pc:sldChg chg="add">
        <pc:chgData name="luis cleto" userId="a76db6c301978307" providerId="LiveId" clId="{BB93E05D-BE05-4453-8BDD-E5B3B775B63B}" dt="2026-05-24T14:47:17.897" v="1110"/>
        <pc:sldMkLst>
          <pc:docMk/>
          <pc:sldMk cId="2511878488" sldId="3468"/>
        </pc:sldMkLst>
      </pc:sldChg>
      <pc:sldChg chg="add">
        <pc:chgData name="luis cleto" userId="a76db6c301978307" providerId="LiveId" clId="{BB93E05D-BE05-4453-8BDD-E5B3B775B63B}" dt="2026-05-24T14:47:17.897" v="1110"/>
        <pc:sldMkLst>
          <pc:docMk/>
          <pc:sldMk cId="2956878172" sldId="3469"/>
        </pc:sldMkLst>
      </pc:sldChg>
      <pc:sldChg chg="add">
        <pc:chgData name="luis cleto" userId="a76db6c301978307" providerId="LiveId" clId="{BB93E05D-BE05-4453-8BDD-E5B3B775B63B}" dt="2026-05-24T14:47:17.897" v="1110"/>
        <pc:sldMkLst>
          <pc:docMk/>
          <pc:sldMk cId="3410753162" sldId="3470"/>
        </pc:sldMkLst>
      </pc:sldChg>
      <pc:sldChg chg="add">
        <pc:chgData name="luis cleto" userId="a76db6c301978307" providerId="LiveId" clId="{BB93E05D-BE05-4453-8BDD-E5B3B775B63B}" dt="2026-05-24T14:47:17.897" v="1110"/>
        <pc:sldMkLst>
          <pc:docMk/>
          <pc:sldMk cId="872467007" sldId="3471"/>
        </pc:sldMkLst>
      </pc:sldChg>
      <pc:sldChg chg="add">
        <pc:chgData name="luis cleto" userId="a76db6c301978307" providerId="LiveId" clId="{BB93E05D-BE05-4453-8BDD-E5B3B775B63B}" dt="2026-05-24T14:47:17.897" v="1110"/>
        <pc:sldMkLst>
          <pc:docMk/>
          <pc:sldMk cId="740310636" sldId="3472"/>
        </pc:sldMkLst>
      </pc:sldChg>
      <pc:sldChg chg="add">
        <pc:chgData name="luis cleto" userId="a76db6c301978307" providerId="LiveId" clId="{BB93E05D-BE05-4453-8BDD-E5B3B775B63B}" dt="2026-05-24T14:47:17.897" v="1110"/>
        <pc:sldMkLst>
          <pc:docMk/>
          <pc:sldMk cId="971789583" sldId="3473"/>
        </pc:sldMkLst>
      </pc:sldChg>
      <pc:sldChg chg="add">
        <pc:chgData name="luis cleto" userId="a76db6c301978307" providerId="LiveId" clId="{BB93E05D-BE05-4453-8BDD-E5B3B775B63B}" dt="2026-05-24T14:47:17.897" v="1110"/>
        <pc:sldMkLst>
          <pc:docMk/>
          <pc:sldMk cId="3452989826" sldId="3474"/>
        </pc:sldMkLst>
      </pc:sldChg>
      <pc:sldChg chg="add">
        <pc:chgData name="luis cleto" userId="a76db6c301978307" providerId="LiveId" clId="{BB93E05D-BE05-4453-8BDD-E5B3B775B63B}" dt="2026-05-24T14:47:17.897" v="1110"/>
        <pc:sldMkLst>
          <pc:docMk/>
          <pc:sldMk cId="22153171" sldId="3475"/>
        </pc:sldMkLst>
      </pc:sldChg>
      <pc:sldChg chg="add">
        <pc:chgData name="luis cleto" userId="a76db6c301978307" providerId="LiveId" clId="{BB93E05D-BE05-4453-8BDD-E5B3B775B63B}" dt="2026-05-24T14:47:17.897" v="1110"/>
        <pc:sldMkLst>
          <pc:docMk/>
          <pc:sldMk cId="3219284460" sldId="3476"/>
        </pc:sldMkLst>
      </pc:sldChg>
      <pc:sldChg chg="add">
        <pc:chgData name="luis cleto" userId="a76db6c301978307" providerId="LiveId" clId="{BB93E05D-BE05-4453-8BDD-E5B3B775B63B}" dt="2026-05-24T14:47:17.897" v="1110"/>
        <pc:sldMkLst>
          <pc:docMk/>
          <pc:sldMk cId="3327737215" sldId="3477"/>
        </pc:sldMkLst>
      </pc:sldChg>
      <pc:sldChg chg="add">
        <pc:chgData name="luis cleto" userId="a76db6c301978307" providerId="LiveId" clId="{BB93E05D-BE05-4453-8BDD-E5B3B775B63B}" dt="2026-05-24T14:47:17.897" v="1110"/>
        <pc:sldMkLst>
          <pc:docMk/>
          <pc:sldMk cId="1298761255" sldId="3478"/>
        </pc:sldMkLst>
      </pc:sldChg>
      <pc:sldChg chg="add">
        <pc:chgData name="luis cleto" userId="a76db6c301978307" providerId="LiveId" clId="{BB93E05D-BE05-4453-8BDD-E5B3B775B63B}" dt="2026-05-24T14:47:17.897" v="1110"/>
        <pc:sldMkLst>
          <pc:docMk/>
          <pc:sldMk cId="202297043" sldId="3479"/>
        </pc:sldMkLst>
      </pc:sldChg>
      <pc:sldChg chg="add">
        <pc:chgData name="luis cleto" userId="a76db6c301978307" providerId="LiveId" clId="{BB93E05D-BE05-4453-8BDD-E5B3B775B63B}" dt="2026-05-24T14:47:17.897" v="1110"/>
        <pc:sldMkLst>
          <pc:docMk/>
          <pc:sldMk cId="4499541" sldId="3480"/>
        </pc:sldMkLst>
      </pc:sldChg>
      <pc:sldChg chg="add">
        <pc:chgData name="luis cleto" userId="a76db6c301978307" providerId="LiveId" clId="{BB93E05D-BE05-4453-8BDD-E5B3B775B63B}" dt="2026-05-24T14:47:17.897" v="1110"/>
        <pc:sldMkLst>
          <pc:docMk/>
          <pc:sldMk cId="925167264" sldId="3481"/>
        </pc:sldMkLst>
      </pc:sldChg>
      <pc:sldChg chg="add">
        <pc:chgData name="luis cleto" userId="a76db6c301978307" providerId="LiveId" clId="{BB93E05D-BE05-4453-8BDD-E5B3B775B63B}" dt="2026-05-24T14:47:17.897" v="1110"/>
        <pc:sldMkLst>
          <pc:docMk/>
          <pc:sldMk cId="3668751649" sldId="3482"/>
        </pc:sldMkLst>
      </pc:sldChg>
      <pc:sldChg chg="add">
        <pc:chgData name="luis cleto" userId="a76db6c301978307" providerId="LiveId" clId="{BB93E05D-BE05-4453-8BDD-E5B3B775B63B}" dt="2026-05-24T14:47:17.897" v="1110"/>
        <pc:sldMkLst>
          <pc:docMk/>
          <pc:sldMk cId="3533717857" sldId="3483"/>
        </pc:sldMkLst>
      </pc:sldChg>
      <pc:sldChg chg="add">
        <pc:chgData name="luis cleto" userId="a76db6c301978307" providerId="LiveId" clId="{BB93E05D-BE05-4453-8BDD-E5B3B775B63B}" dt="2026-05-24T14:47:17.897" v="1110"/>
        <pc:sldMkLst>
          <pc:docMk/>
          <pc:sldMk cId="1528532931" sldId="3484"/>
        </pc:sldMkLst>
      </pc:sldChg>
      <pc:sldChg chg="add">
        <pc:chgData name="luis cleto" userId="a76db6c301978307" providerId="LiveId" clId="{BB93E05D-BE05-4453-8BDD-E5B3B775B63B}" dt="2026-05-24T14:47:17.897" v="1110"/>
        <pc:sldMkLst>
          <pc:docMk/>
          <pc:sldMk cId="2088078773" sldId="3485"/>
        </pc:sldMkLst>
      </pc:sldChg>
      <pc:sldChg chg="add">
        <pc:chgData name="luis cleto" userId="a76db6c301978307" providerId="LiveId" clId="{BB93E05D-BE05-4453-8BDD-E5B3B775B63B}" dt="2026-05-24T14:47:17.897" v="1110"/>
        <pc:sldMkLst>
          <pc:docMk/>
          <pc:sldMk cId="1324210088" sldId="3486"/>
        </pc:sldMkLst>
      </pc:sldChg>
      <pc:sldChg chg="add">
        <pc:chgData name="luis cleto" userId="a76db6c301978307" providerId="LiveId" clId="{BB93E05D-BE05-4453-8BDD-E5B3B775B63B}" dt="2026-05-24T14:47:17.897" v="1110"/>
        <pc:sldMkLst>
          <pc:docMk/>
          <pc:sldMk cId="2691348072" sldId="3487"/>
        </pc:sldMkLst>
      </pc:sldChg>
      <pc:sldChg chg="add">
        <pc:chgData name="luis cleto" userId="a76db6c301978307" providerId="LiveId" clId="{BB93E05D-BE05-4453-8BDD-E5B3B775B63B}" dt="2026-05-24T14:47:17.897" v="1110"/>
        <pc:sldMkLst>
          <pc:docMk/>
          <pc:sldMk cId="3162983557" sldId="3488"/>
        </pc:sldMkLst>
      </pc:sldChg>
      <pc:sldChg chg="add">
        <pc:chgData name="luis cleto" userId="a76db6c301978307" providerId="LiveId" clId="{BB93E05D-BE05-4453-8BDD-E5B3B775B63B}" dt="2026-05-24T14:47:17.897" v="1110"/>
        <pc:sldMkLst>
          <pc:docMk/>
          <pc:sldMk cId="934687697" sldId="3489"/>
        </pc:sldMkLst>
      </pc:sldChg>
      <pc:sldChg chg="add">
        <pc:chgData name="luis cleto" userId="a76db6c301978307" providerId="LiveId" clId="{BB93E05D-BE05-4453-8BDD-E5B3B775B63B}" dt="2026-05-24T14:47:17.897" v="1110"/>
        <pc:sldMkLst>
          <pc:docMk/>
          <pc:sldMk cId="1634552400" sldId="3490"/>
        </pc:sldMkLst>
      </pc:sldChg>
      <pc:sldChg chg="add">
        <pc:chgData name="luis cleto" userId="a76db6c301978307" providerId="LiveId" clId="{BB93E05D-BE05-4453-8BDD-E5B3B775B63B}" dt="2026-05-24T14:47:17.897" v="1110"/>
        <pc:sldMkLst>
          <pc:docMk/>
          <pc:sldMk cId="353936409" sldId="3491"/>
        </pc:sldMkLst>
      </pc:sldChg>
      <pc:sldChg chg="add">
        <pc:chgData name="luis cleto" userId="a76db6c301978307" providerId="LiveId" clId="{BB93E05D-BE05-4453-8BDD-E5B3B775B63B}" dt="2026-05-24T14:47:17.897" v="1110"/>
        <pc:sldMkLst>
          <pc:docMk/>
          <pc:sldMk cId="2587243676" sldId="3492"/>
        </pc:sldMkLst>
      </pc:sldChg>
      <pc:sldChg chg="add">
        <pc:chgData name="luis cleto" userId="a76db6c301978307" providerId="LiveId" clId="{BB93E05D-BE05-4453-8BDD-E5B3B775B63B}" dt="2026-05-24T14:47:17.897" v="1110"/>
        <pc:sldMkLst>
          <pc:docMk/>
          <pc:sldMk cId="1520272245" sldId="3493"/>
        </pc:sldMkLst>
      </pc:sldChg>
      <pc:sldChg chg="add">
        <pc:chgData name="luis cleto" userId="a76db6c301978307" providerId="LiveId" clId="{BB93E05D-BE05-4453-8BDD-E5B3B775B63B}" dt="2026-05-24T14:47:17.897" v="1110"/>
        <pc:sldMkLst>
          <pc:docMk/>
          <pc:sldMk cId="3788439044" sldId="3494"/>
        </pc:sldMkLst>
      </pc:sldChg>
      <pc:sldChg chg="add">
        <pc:chgData name="luis cleto" userId="a76db6c301978307" providerId="LiveId" clId="{BB93E05D-BE05-4453-8BDD-E5B3B775B63B}" dt="2026-05-24T14:47:17.897" v="1110"/>
        <pc:sldMkLst>
          <pc:docMk/>
          <pc:sldMk cId="4028565540" sldId="3495"/>
        </pc:sldMkLst>
      </pc:sldChg>
      <pc:sldChg chg="add">
        <pc:chgData name="luis cleto" userId="a76db6c301978307" providerId="LiveId" clId="{BB93E05D-BE05-4453-8BDD-E5B3B775B63B}" dt="2026-05-24T14:47:17.897" v="1110"/>
        <pc:sldMkLst>
          <pc:docMk/>
          <pc:sldMk cId="1973287077" sldId="3496"/>
        </pc:sldMkLst>
      </pc:sldChg>
      <pc:sldChg chg="add">
        <pc:chgData name="luis cleto" userId="a76db6c301978307" providerId="LiveId" clId="{BB93E05D-BE05-4453-8BDD-E5B3B775B63B}" dt="2026-05-24T14:47:17.897" v="1110"/>
        <pc:sldMkLst>
          <pc:docMk/>
          <pc:sldMk cId="145544047" sldId="3497"/>
        </pc:sldMkLst>
      </pc:sldChg>
      <pc:sldChg chg="add">
        <pc:chgData name="luis cleto" userId="a76db6c301978307" providerId="LiveId" clId="{BB93E05D-BE05-4453-8BDD-E5B3B775B63B}" dt="2026-05-24T14:47:17.897" v="1110"/>
        <pc:sldMkLst>
          <pc:docMk/>
          <pc:sldMk cId="3594857534" sldId="3498"/>
        </pc:sldMkLst>
      </pc:sldChg>
      <pc:sldChg chg="add">
        <pc:chgData name="luis cleto" userId="a76db6c301978307" providerId="LiveId" clId="{BB93E05D-BE05-4453-8BDD-E5B3B775B63B}" dt="2026-05-24T14:47:17.897" v="1110"/>
        <pc:sldMkLst>
          <pc:docMk/>
          <pc:sldMk cId="1432796464" sldId="3499"/>
        </pc:sldMkLst>
      </pc:sldChg>
      <pc:sldChg chg="add">
        <pc:chgData name="luis cleto" userId="a76db6c301978307" providerId="LiveId" clId="{BB93E05D-BE05-4453-8BDD-E5B3B775B63B}" dt="2026-05-24T14:47:17.897" v="1110"/>
        <pc:sldMkLst>
          <pc:docMk/>
          <pc:sldMk cId="2280040140" sldId="3500"/>
        </pc:sldMkLst>
      </pc:sldChg>
      <pc:sldChg chg="add">
        <pc:chgData name="luis cleto" userId="a76db6c301978307" providerId="LiveId" clId="{BB93E05D-BE05-4453-8BDD-E5B3B775B63B}" dt="2026-05-24T14:47:17.897" v="1110"/>
        <pc:sldMkLst>
          <pc:docMk/>
          <pc:sldMk cId="2394010323" sldId="3501"/>
        </pc:sldMkLst>
      </pc:sldChg>
      <pc:sldChg chg="add">
        <pc:chgData name="luis cleto" userId="a76db6c301978307" providerId="LiveId" clId="{BB93E05D-BE05-4453-8BDD-E5B3B775B63B}" dt="2026-05-24T14:47:17.897" v="1110"/>
        <pc:sldMkLst>
          <pc:docMk/>
          <pc:sldMk cId="2130020559" sldId="3502"/>
        </pc:sldMkLst>
      </pc:sldChg>
      <pc:sldChg chg="add">
        <pc:chgData name="luis cleto" userId="a76db6c301978307" providerId="LiveId" clId="{BB93E05D-BE05-4453-8BDD-E5B3B775B63B}" dt="2026-05-24T14:47:17.897" v="1110"/>
        <pc:sldMkLst>
          <pc:docMk/>
          <pc:sldMk cId="135124200" sldId="3503"/>
        </pc:sldMkLst>
      </pc:sldChg>
      <pc:sldChg chg="add">
        <pc:chgData name="luis cleto" userId="a76db6c301978307" providerId="LiveId" clId="{BB93E05D-BE05-4453-8BDD-E5B3B775B63B}" dt="2026-05-24T14:47:17.897" v="1110"/>
        <pc:sldMkLst>
          <pc:docMk/>
          <pc:sldMk cId="1669940573" sldId="3504"/>
        </pc:sldMkLst>
      </pc:sldChg>
      <pc:sldChg chg="add">
        <pc:chgData name="luis cleto" userId="a76db6c301978307" providerId="LiveId" clId="{BB93E05D-BE05-4453-8BDD-E5B3B775B63B}" dt="2026-05-24T14:47:17.897" v="1110"/>
        <pc:sldMkLst>
          <pc:docMk/>
          <pc:sldMk cId="3222170885" sldId="3505"/>
        </pc:sldMkLst>
      </pc:sldChg>
      <pc:sldChg chg="add">
        <pc:chgData name="luis cleto" userId="a76db6c301978307" providerId="LiveId" clId="{BB93E05D-BE05-4453-8BDD-E5B3B775B63B}" dt="2026-05-24T14:47:17.897" v="1110"/>
        <pc:sldMkLst>
          <pc:docMk/>
          <pc:sldMk cId="2348824825" sldId="3506"/>
        </pc:sldMkLst>
      </pc:sldChg>
      <pc:sldChg chg="add">
        <pc:chgData name="luis cleto" userId="a76db6c301978307" providerId="LiveId" clId="{BB93E05D-BE05-4453-8BDD-E5B3B775B63B}" dt="2026-05-24T14:47:17.897" v="1110"/>
        <pc:sldMkLst>
          <pc:docMk/>
          <pc:sldMk cId="730847473" sldId="3507"/>
        </pc:sldMkLst>
      </pc:sldChg>
      <pc:sldChg chg="add">
        <pc:chgData name="luis cleto" userId="a76db6c301978307" providerId="LiveId" clId="{BB93E05D-BE05-4453-8BDD-E5B3B775B63B}" dt="2026-05-24T14:47:17.897" v="1110"/>
        <pc:sldMkLst>
          <pc:docMk/>
          <pc:sldMk cId="191494602" sldId="3508"/>
        </pc:sldMkLst>
      </pc:sldChg>
      <pc:sldChg chg="add">
        <pc:chgData name="luis cleto" userId="a76db6c301978307" providerId="LiveId" clId="{BB93E05D-BE05-4453-8BDD-E5B3B775B63B}" dt="2026-05-24T14:47:17.897" v="1110"/>
        <pc:sldMkLst>
          <pc:docMk/>
          <pc:sldMk cId="842494870" sldId="3509"/>
        </pc:sldMkLst>
      </pc:sldChg>
      <pc:sldChg chg="add">
        <pc:chgData name="luis cleto" userId="a76db6c301978307" providerId="LiveId" clId="{BB93E05D-BE05-4453-8BDD-E5B3B775B63B}" dt="2026-05-24T14:47:17.897" v="1110"/>
        <pc:sldMkLst>
          <pc:docMk/>
          <pc:sldMk cId="1865917979" sldId="3510"/>
        </pc:sldMkLst>
      </pc:sldChg>
      <pc:sldChg chg="add">
        <pc:chgData name="luis cleto" userId="a76db6c301978307" providerId="LiveId" clId="{BB93E05D-BE05-4453-8BDD-E5B3B775B63B}" dt="2026-05-24T14:47:17.897" v="1110"/>
        <pc:sldMkLst>
          <pc:docMk/>
          <pc:sldMk cId="1145598260" sldId="3511"/>
        </pc:sldMkLst>
      </pc:sldChg>
      <pc:sldChg chg="add">
        <pc:chgData name="luis cleto" userId="a76db6c301978307" providerId="LiveId" clId="{BB93E05D-BE05-4453-8BDD-E5B3B775B63B}" dt="2026-05-24T14:47:17.897" v="1110"/>
        <pc:sldMkLst>
          <pc:docMk/>
          <pc:sldMk cId="3899418380" sldId="3512"/>
        </pc:sldMkLst>
      </pc:sldChg>
      <pc:sldChg chg="add">
        <pc:chgData name="luis cleto" userId="a76db6c301978307" providerId="LiveId" clId="{BB93E05D-BE05-4453-8BDD-E5B3B775B63B}" dt="2026-05-24T14:47:17.897" v="1110"/>
        <pc:sldMkLst>
          <pc:docMk/>
          <pc:sldMk cId="1466950913" sldId="3513"/>
        </pc:sldMkLst>
      </pc:sldChg>
      <pc:sldChg chg="add">
        <pc:chgData name="luis cleto" userId="a76db6c301978307" providerId="LiveId" clId="{BB93E05D-BE05-4453-8BDD-E5B3B775B63B}" dt="2026-05-24T14:47:17.897" v="1110"/>
        <pc:sldMkLst>
          <pc:docMk/>
          <pc:sldMk cId="988151962" sldId="3514"/>
        </pc:sldMkLst>
      </pc:sldChg>
      <pc:sldChg chg="add">
        <pc:chgData name="luis cleto" userId="a76db6c301978307" providerId="LiveId" clId="{BB93E05D-BE05-4453-8BDD-E5B3B775B63B}" dt="2026-05-24T14:47:17.897" v="1110"/>
        <pc:sldMkLst>
          <pc:docMk/>
          <pc:sldMk cId="3863959012" sldId="3515"/>
        </pc:sldMkLst>
      </pc:sldChg>
      <pc:sldChg chg="add">
        <pc:chgData name="luis cleto" userId="a76db6c301978307" providerId="LiveId" clId="{BB93E05D-BE05-4453-8BDD-E5B3B775B63B}" dt="2026-05-24T14:47:17.897" v="1110"/>
        <pc:sldMkLst>
          <pc:docMk/>
          <pc:sldMk cId="717731239" sldId="3516"/>
        </pc:sldMkLst>
      </pc:sldChg>
      <pc:sldChg chg="add">
        <pc:chgData name="luis cleto" userId="a76db6c301978307" providerId="LiveId" clId="{BB93E05D-BE05-4453-8BDD-E5B3B775B63B}" dt="2026-05-24T14:47:17.897" v="1110"/>
        <pc:sldMkLst>
          <pc:docMk/>
          <pc:sldMk cId="276341815" sldId="3517"/>
        </pc:sldMkLst>
      </pc:sldChg>
      <pc:sldChg chg="add">
        <pc:chgData name="luis cleto" userId="a76db6c301978307" providerId="LiveId" clId="{BB93E05D-BE05-4453-8BDD-E5B3B775B63B}" dt="2026-05-24T14:47:17.897" v="1110"/>
        <pc:sldMkLst>
          <pc:docMk/>
          <pc:sldMk cId="1280987199" sldId="3518"/>
        </pc:sldMkLst>
      </pc:sldChg>
      <pc:sldChg chg="add">
        <pc:chgData name="luis cleto" userId="a76db6c301978307" providerId="LiveId" clId="{BB93E05D-BE05-4453-8BDD-E5B3B775B63B}" dt="2026-05-24T14:47:17.897" v="1110"/>
        <pc:sldMkLst>
          <pc:docMk/>
          <pc:sldMk cId="3038741569" sldId="3519"/>
        </pc:sldMkLst>
      </pc:sldChg>
      <pc:sldChg chg="add">
        <pc:chgData name="luis cleto" userId="a76db6c301978307" providerId="LiveId" clId="{BB93E05D-BE05-4453-8BDD-E5B3B775B63B}" dt="2026-05-24T14:47:17.897" v="1110"/>
        <pc:sldMkLst>
          <pc:docMk/>
          <pc:sldMk cId="3844284002" sldId="3520"/>
        </pc:sldMkLst>
      </pc:sldChg>
      <pc:sldChg chg="add">
        <pc:chgData name="luis cleto" userId="a76db6c301978307" providerId="LiveId" clId="{BB93E05D-BE05-4453-8BDD-E5B3B775B63B}" dt="2026-05-24T14:47:17.897" v="1110"/>
        <pc:sldMkLst>
          <pc:docMk/>
          <pc:sldMk cId="1893876140" sldId="3521"/>
        </pc:sldMkLst>
      </pc:sldChg>
      <pc:sldChg chg="add">
        <pc:chgData name="luis cleto" userId="a76db6c301978307" providerId="LiveId" clId="{BB93E05D-BE05-4453-8BDD-E5B3B775B63B}" dt="2026-05-24T14:47:17.897" v="1110"/>
        <pc:sldMkLst>
          <pc:docMk/>
          <pc:sldMk cId="3722602355" sldId="3522"/>
        </pc:sldMkLst>
      </pc:sldChg>
      <pc:sldChg chg="add">
        <pc:chgData name="luis cleto" userId="a76db6c301978307" providerId="LiveId" clId="{BB93E05D-BE05-4453-8BDD-E5B3B775B63B}" dt="2026-05-24T14:47:17.897" v="1110"/>
        <pc:sldMkLst>
          <pc:docMk/>
          <pc:sldMk cId="3222396057" sldId="3523"/>
        </pc:sldMkLst>
      </pc:sldChg>
      <pc:sldChg chg="add">
        <pc:chgData name="luis cleto" userId="a76db6c301978307" providerId="LiveId" clId="{BB93E05D-BE05-4453-8BDD-E5B3B775B63B}" dt="2026-05-24T14:47:17.897" v="1110"/>
        <pc:sldMkLst>
          <pc:docMk/>
          <pc:sldMk cId="2203843825" sldId="3524"/>
        </pc:sldMkLst>
      </pc:sldChg>
      <pc:sldChg chg="add">
        <pc:chgData name="luis cleto" userId="a76db6c301978307" providerId="LiveId" clId="{BB93E05D-BE05-4453-8BDD-E5B3B775B63B}" dt="2026-05-24T14:47:17.897" v="1110"/>
        <pc:sldMkLst>
          <pc:docMk/>
          <pc:sldMk cId="1058712628" sldId="3525"/>
        </pc:sldMkLst>
      </pc:sldChg>
      <pc:sldChg chg="add">
        <pc:chgData name="luis cleto" userId="a76db6c301978307" providerId="LiveId" clId="{BB93E05D-BE05-4453-8BDD-E5B3B775B63B}" dt="2026-05-24T14:47:17.897" v="1110"/>
        <pc:sldMkLst>
          <pc:docMk/>
          <pc:sldMk cId="3019053609" sldId="3526"/>
        </pc:sldMkLst>
      </pc:sldChg>
      <pc:sldChg chg="add">
        <pc:chgData name="luis cleto" userId="a76db6c301978307" providerId="LiveId" clId="{BB93E05D-BE05-4453-8BDD-E5B3B775B63B}" dt="2026-05-24T14:47:17.897" v="1110"/>
        <pc:sldMkLst>
          <pc:docMk/>
          <pc:sldMk cId="3011022856" sldId="3527"/>
        </pc:sldMkLst>
      </pc:sldChg>
      <pc:sldChg chg="add">
        <pc:chgData name="luis cleto" userId="a76db6c301978307" providerId="LiveId" clId="{BB93E05D-BE05-4453-8BDD-E5B3B775B63B}" dt="2026-05-24T14:47:17.897" v="1110"/>
        <pc:sldMkLst>
          <pc:docMk/>
          <pc:sldMk cId="479206138" sldId="3528"/>
        </pc:sldMkLst>
      </pc:sldChg>
      <pc:sldChg chg="add">
        <pc:chgData name="luis cleto" userId="a76db6c301978307" providerId="LiveId" clId="{BB93E05D-BE05-4453-8BDD-E5B3B775B63B}" dt="2026-05-24T14:47:17.897" v="1110"/>
        <pc:sldMkLst>
          <pc:docMk/>
          <pc:sldMk cId="3856228574" sldId="3529"/>
        </pc:sldMkLst>
      </pc:sldChg>
      <pc:sldChg chg="add">
        <pc:chgData name="luis cleto" userId="a76db6c301978307" providerId="LiveId" clId="{BB93E05D-BE05-4453-8BDD-E5B3B775B63B}" dt="2026-05-24T14:47:17.897" v="1110"/>
        <pc:sldMkLst>
          <pc:docMk/>
          <pc:sldMk cId="4051850865" sldId="3530"/>
        </pc:sldMkLst>
      </pc:sldChg>
      <pc:sldChg chg="add">
        <pc:chgData name="luis cleto" userId="a76db6c301978307" providerId="LiveId" clId="{BB93E05D-BE05-4453-8BDD-E5B3B775B63B}" dt="2026-05-24T14:47:17.897" v="1110"/>
        <pc:sldMkLst>
          <pc:docMk/>
          <pc:sldMk cId="1105300764" sldId="3531"/>
        </pc:sldMkLst>
      </pc:sldChg>
      <pc:sldChg chg="add">
        <pc:chgData name="luis cleto" userId="a76db6c301978307" providerId="LiveId" clId="{BB93E05D-BE05-4453-8BDD-E5B3B775B63B}" dt="2026-05-24T14:47:17.897" v="1110"/>
        <pc:sldMkLst>
          <pc:docMk/>
          <pc:sldMk cId="2789871466" sldId="3532"/>
        </pc:sldMkLst>
      </pc:sldChg>
      <pc:sldChg chg="add">
        <pc:chgData name="luis cleto" userId="a76db6c301978307" providerId="LiveId" clId="{BB93E05D-BE05-4453-8BDD-E5B3B775B63B}" dt="2026-05-24T14:47:17.897" v="1110"/>
        <pc:sldMkLst>
          <pc:docMk/>
          <pc:sldMk cId="3896652368" sldId="3533"/>
        </pc:sldMkLst>
      </pc:sldChg>
      <pc:sldChg chg="add">
        <pc:chgData name="luis cleto" userId="a76db6c301978307" providerId="LiveId" clId="{BB93E05D-BE05-4453-8BDD-E5B3B775B63B}" dt="2026-05-24T14:47:17.897" v="1110"/>
        <pc:sldMkLst>
          <pc:docMk/>
          <pc:sldMk cId="1051860977" sldId="3534"/>
        </pc:sldMkLst>
      </pc:sldChg>
      <pc:sldChg chg="add">
        <pc:chgData name="luis cleto" userId="a76db6c301978307" providerId="LiveId" clId="{BB93E05D-BE05-4453-8BDD-E5B3B775B63B}" dt="2026-05-24T14:47:17.897" v="1110"/>
        <pc:sldMkLst>
          <pc:docMk/>
          <pc:sldMk cId="2809179044" sldId="3535"/>
        </pc:sldMkLst>
      </pc:sldChg>
      <pc:sldChg chg="add">
        <pc:chgData name="luis cleto" userId="a76db6c301978307" providerId="LiveId" clId="{BB93E05D-BE05-4453-8BDD-E5B3B775B63B}" dt="2026-05-24T14:47:17.897" v="1110"/>
        <pc:sldMkLst>
          <pc:docMk/>
          <pc:sldMk cId="1333152670" sldId="3536"/>
        </pc:sldMkLst>
      </pc:sldChg>
      <pc:sldChg chg="add">
        <pc:chgData name="luis cleto" userId="a76db6c301978307" providerId="LiveId" clId="{BB93E05D-BE05-4453-8BDD-E5B3B775B63B}" dt="2026-05-24T14:47:17.897" v="1110"/>
        <pc:sldMkLst>
          <pc:docMk/>
          <pc:sldMk cId="482690519" sldId="3537"/>
        </pc:sldMkLst>
      </pc:sldChg>
      <pc:sldChg chg="add">
        <pc:chgData name="luis cleto" userId="a76db6c301978307" providerId="LiveId" clId="{BB93E05D-BE05-4453-8BDD-E5B3B775B63B}" dt="2026-05-24T14:47:17.897" v="1110"/>
        <pc:sldMkLst>
          <pc:docMk/>
          <pc:sldMk cId="745759806" sldId="3538"/>
        </pc:sldMkLst>
      </pc:sldChg>
      <pc:sldChg chg="add">
        <pc:chgData name="luis cleto" userId="a76db6c301978307" providerId="LiveId" clId="{BB93E05D-BE05-4453-8BDD-E5B3B775B63B}" dt="2026-05-24T14:47:17.897" v="1110"/>
        <pc:sldMkLst>
          <pc:docMk/>
          <pc:sldMk cId="4239402538" sldId="3539"/>
        </pc:sldMkLst>
      </pc:sldChg>
      <pc:sldChg chg="add">
        <pc:chgData name="luis cleto" userId="a76db6c301978307" providerId="LiveId" clId="{BB93E05D-BE05-4453-8BDD-E5B3B775B63B}" dt="2026-05-24T14:47:17.897" v="1110"/>
        <pc:sldMkLst>
          <pc:docMk/>
          <pc:sldMk cId="3376730060" sldId="3540"/>
        </pc:sldMkLst>
      </pc:sldChg>
      <pc:sldChg chg="add">
        <pc:chgData name="luis cleto" userId="a76db6c301978307" providerId="LiveId" clId="{BB93E05D-BE05-4453-8BDD-E5B3B775B63B}" dt="2026-05-24T14:47:17.897" v="1110"/>
        <pc:sldMkLst>
          <pc:docMk/>
          <pc:sldMk cId="3678095161" sldId="3541"/>
        </pc:sldMkLst>
      </pc:sldChg>
      <pc:sldChg chg="add">
        <pc:chgData name="luis cleto" userId="a76db6c301978307" providerId="LiveId" clId="{BB93E05D-BE05-4453-8BDD-E5B3B775B63B}" dt="2026-05-24T14:47:17.897" v="1110"/>
        <pc:sldMkLst>
          <pc:docMk/>
          <pc:sldMk cId="2402474263" sldId="3542"/>
        </pc:sldMkLst>
      </pc:sldChg>
      <pc:sldChg chg="add">
        <pc:chgData name="luis cleto" userId="a76db6c301978307" providerId="LiveId" clId="{BB93E05D-BE05-4453-8BDD-E5B3B775B63B}" dt="2026-05-24T14:47:17.897" v="1110"/>
        <pc:sldMkLst>
          <pc:docMk/>
          <pc:sldMk cId="405096592" sldId="3543"/>
        </pc:sldMkLst>
      </pc:sldChg>
      <pc:sldChg chg="add">
        <pc:chgData name="luis cleto" userId="a76db6c301978307" providerId="LiveId" clId="{BB93E05D-BE05-4453-8BDD-E5B3B775B63B}" dt="2026-05-24T14:47:17.897" v="1110"/>
        <pc:sldMkLst>
          <pc:docMk/>
          <pc:sldMk cId="950767833" sldId="3544"/>
        </pc:sldMkLst>
      </pc:sldChg>
      <pc:sldChg chg="add">
        <pc:chgData name="luis cleto" userId="a76db6c301978307" providerId="LiveId" clId="{BB93E05D-BE05-4453-8BDD-E5B3B775B63B}" dt="2026-05-24T14:47:17.897" v="1110"/>
        <pc:sldMkLst>
          <pc:docMk/>
          <pc:sldMk cId="2335619912" sldId="3545"/>
        </pc:sldMkLst>
      </pc:sldChg>
      <pc:sldChg chg="add">
        <pc:chgData name="luis cleto" userId="a76db6c301978307" providerId="LiveId" clId="{BB93E05D-BE05-4453-8BDD-E5B3B775B63B}" dt="2026-05-24T14:47:17.897" v="1110"/>
        <pc:sldMkLst>
          <pc:docMk/>
          <pc:sldMk cId="3786642268" sldId="3546"/>
        </pc:sldMkLst>
      </pc:sldChg>
      <pc:sldChg chg="add">
        <pc:chgData name="luis cleto" userId="a76db6c301978307" providerId="LiveId" clId="{BB93E05D-BE05-4453-8BDD-E5B3B775B63B}" dt="2026-05-24T14:47:17.897" v="1110"/>
        <pc:sldMkLst>
          <pc:docMk/>
          <pc:sldMk cId="100496434" sldId="3547"/>
        </pc:sldMkLst>
      </pc:sldChg>
      <pc:sldChg chg="add">
        <pc:chgData name="luis cleto" userId="a76db6c301978307" providerId="LiveId" clId="{BB93E05D-BE05-4453-8BDD-E5B3B775B63B}" dt="2026-05-24T14:47:17.897" v="1110"/>
        <pc:sldMkLst>
          <pc:docMk/>
          <pc:sldMk cId="1476478370" sldId="3548"/>
        </pc:sldMkLst>
      </pc:sldChg>
      <pc:sldChg chg="add">
        <pc:chgData name="luis cleto" userId="a76db6c301978307" providerId="LiveId" clId="{BB93E05D-BE05-4453-8BDD-E5B3B775B63B}" dt="2026-05-24T14:47:17.897" v="1110"/>
        <pc:sldMkLst>
          <pc:docMk/>
          <pc:sldMk cId="1967643037" sldId="3549"/>
        </pc:sldMkLst>
      </pc:sldChg>
      <pc:sldChg chg="add">
        <pc:chgData name="luis cleto" userId="a76db6c301978307" providerId="LiveId" clId="{BB93E05D-BE05-4453-8BDD-E5B3B775B63B}" dt="2026-05-24T14:47:17.897" v="1110"/>
        <pc:sldMkLst>
          <pc:docMk/>
          <pc:sldMk cId="2411595956" sldId="3550"/>
        </pc:sldMkLst>
      </pc:sldChg>
      <pc:sldChg chg="add">
        <pc:chgData name="luis cleto" userId="a76db6c301978307" providerId="LiveId" clId="{BB93E05D-BE05-4453-8BDD-E5B3B775B63B}" dt="2026-05-24T14:47:17.897" v="1110"/>
        <pc:sldMkLst>
          <pc:docMk/>
          <pc:sldMk cId="3151637435" sldId="3551"/>
        </pc:sldMkLst>
      </pc:sldChg>
      <pc:sldChg chg="add">
        <pc:chgData name="luis cleto" userId="a76db6c301978307" providerId="LiveId" clId="{BB93E05D-BE05-4453-8BDD-E5B3B775B63B}" dt="2026-05-24T14:47:17.897" v="1110"/>
        <pc:sldMkLst>
          <pc:docMk/>
          <pc:sldMk cId="1903458932" sldId="3552"/>
        </pc:sldMkLst>
      </pc:sldChg>
      <pc:sldChg chg="add">
        <pc:chgData name="luis cleto" userId="a76db6c301978307" providerId="LiveId" clId="{BB93E05D-BE05-4453-8BDD-E5B3B775B63B}" dt="2026-05-24T14:47:17.897" v="1110"/>
        <pc:sldMkLst>
          <pc:docMk/>
          <pc:sldMk cId="1630301828" sldId="3553"/>
        </pc:sldMkLst>
      </pc:sldChg>
      <pc:sldChg chg="add">
        <pc:chgData name="luis cleto" userId="a76db6c301978307" providerId="LiveId" clId="{BB93E05D-BE05-4453-8BDD-E5B3B775B63B}" dt="2026-05-24T14:47:17.897" v="1110"/>
        <pc:sldMkLst>
          <pc:docMk/>
          <pc:sldMk cId="4060848454" sldId="3554"/>
        </pc:sldMkLst>
      </pc:sldChg>
      <pc:sldChg chg="add">
        <pc:chgData name="luis cleto" userId="a76db6c301978307" providerId="LiveId" clId="{BB93E05D-BE05-4453-8BDD-E5B3B775B63B}" dt="2026-05-24T14:47:17.897" v="1110"/>
        <pc:sldMkLst>
          <pc:docMk/>
          <pc:sldMk cId="2565421368" sldId="3555"/>
        </pc:sldMkLst>
      </pc:sldChg>
      <pc:sldChg chg="add">
        <pc:chgData name="luis cleto" userId="a76db6c301978307" providerId="LiveId" clId="{BB93E05D-BE05-4453-8BDD-E5B3B775B63B}" dt="2026-05-24T14:47:17.897" v="1110"/>
        <pc:sldMkLst>
          <pc:docMk/>
          <pc:sldMk cId="556973599" sldId="3556"/>
        </pc:sldMkLst>
      </pc:sldChg>
      <pc:sldChg chg="add">
        <pc:chgData name="luis cleto" userId="a76db6c301978307" providerId="LiveId" clId="{BB93E05D-BE05-4453-8BDD-E5B3B775B63B}" dt="2026-05-24T14:47:17.897" v="1110"/>
        <pc:sldMkLst>
          <pc:docMk/>
          <pc:sldMk cId="3279204666" sldId="3557"/>
        </pc:sldMkLst>
      </pc:sldChg>
      <pc:sldChg chg="add">
        <pc:chgData name="luis cleto" userId="a76db6c301978307" providerId="LiveId" clId="{BB93E05D-BE05-4453-8BDD-E5B3B775B63B}" dt="2026-05-24T14:47:17.897" v="1110"/>
        <pc:sldMkLst>
          <pc:docMk/>
          <pc:sldMk cId="1981557606" sldId="3558"/>
        </pc:sldMkLst>
      </pc:sldChg>
      <pc:sldChg chg="add">
        <pc:chgData name="luis cleto" userId="a76db6c301978307" providerId="LiveId" clId="{BB93E05D-BE05-4453-8BDD-E5B3B775B63B}" dt="2026-05-24T14:47:17.897" v="1110"/>
        <pc:sldMkLst>
          <pc:docMk/>
          <pc:sldMk cId="1115091863" sldId="3559"/>
        </pc:sldMkLst>
      </pc:sldChg>
      <pc:sldChg chg="add">
        <pc:chgData name="luis cleto" userId="a76db6c301978307" providerId="LiveId" clId="{BB93E05D-BE05-4453-8BDD-E5B3B775B63B}" dt="2026-05-24T14:47:17.897" v="1110"/>
        <pc:sldMkLst>
          <pc:docMk/>
          <pc:sldMk cId="3698401738" sldId="3560"/>
        </pc:sldMkLst>
      </pc:sldChg>
      <pc:sldChg chg="add">
        <pc:chgData name="luis cleto" userId="a76db6c301978307" providerId="LiveId" clId="{BB93E05D-BE05-4453-8BDD-E5B3B775B63B}" dt="2026-05-24T14:47:17.897" v="1110"/>
        <pc:sldMkLst>
          <pc:docMk/>
          <pc:sldMk cId="2574866166" sldId="3561"/>
        </pc:sldMkLst>
      </pc:sldChg>
      <pc:sldChg chg="add">
        <pc:chgData name="luis cleto" userId="a76db6c301978307" providerId="LiveId" clId="{BB93E05D-BE05-4453-8BDD-E5B3B775B63B}" dt="2026-05-24T14:47:17.897" v="1110"/>
        <pc:sldMkLst>
          <pc:docMk/>
          <pc:sldMk cId="1468897297" sldId="3562"/>
        </pc:sldMkLst>
      </pc:sldChg>
      <pc:sldChg chg="add">
        <pc:chgData name="luis cleto" userId="a76db6c301978307" providerId="LiveId" clId="{BB93E05D-BE05-4453-8BDD-E5B3B775B63B}" dt="2026-05-24T14:47:17.897" v="1110"/>
        <pc:sldMkLst>
          <pc:docMk/>
          <pc:sldMk cId="1170287312" sldId="3563"/>
        </pc:sldMkLst>
      </pc:sldChg>
      <pc:sldChg chg="add">
        <pc:chgData name="luis cleto" userId="a76db6c301978307" providerId="LiveId" clId="{BB93E05D-BE05-4453-8BDD-E5B3B775B63B}" dt="2026-05-24T14:47:17.897" v="1110"/>
        <pc:sldMkLst>
          <pc:docMk/>
          <pc:sldMk cId="3382904620" sldId="3564"/>
        </pc:sldMkLst>
      </pc:sldChg>
      <pc:sldChg chg="add">
        <pc:chgData name="luis cleto" userId="a76db6c301978307" providerId="LiveId" clId="{BB93E05D-BE05-4453-8BDD-E5B3B775B63B}" dt="2026-05-24T14:47:17.897" v="1110"/>
        <pc:sldMkLst>
          <pc:docMk/>
          <pc:sldMk cId="2432144511" sldId="3565"/>
        </pc:sldMkLst>
      </pc:sldChg>
      <pc:sldChg chg="add">
        <pc:chgData name="luis cleto" userId="a76db6c301978307" providerId="LiveId" clId="{BB93E05D-BE05-4453-8BDD-E5B3B775B63B}" dt="2026-05-24T14:47:17.897" v="1110"/>
        <pc:sldMkLst>
          <pc:docMk/>
          <pc:sldMk cId="829860999" sldId="3566"/>
        </pc:sldMkLst>
      </pc:sldChg>
      <pc:sldChg chg="add">
        <pc:chgData name="luis cleto" userId="a76db6c301978307" providerId="LiveId" clId="{BB93E05D-BE05-4453-8BDD-E5B3B775B63B}" dt="2026-05-24T14:47:17.897" v="1110"/>
        <pc:sldMkLst>
          <pc:docMk/>
          <pc:sldMk cId="1563456678" sldId="3567"/>
        </pc:sldMkLst>
      </pc:sldChg>
      <pc:sldChg chg="add">
        <pc:chgData name="luis cleto" userId="a76db6c301978307" providerId="LiveId" clId="{BB93E05D-BE05-4453-8BDD-E5B3B775B63B}" dt="2026-05-24T14:47:17.897" v="1110"/>
        <pc:sldMkLst>
          <pc:docMk/>
          <pc:sldMk cId="517119013" sldId="3568"/>
        </pc:sldMkLst>
      </pc:sldChg>
      <pc:sldChg chg="add">
        <pc:chgData name="luis cleto" userId="a76db6c301978307" providerId="LiveId" clId="{BB93E05D-BE05-4453-8BDD-E5B3B775B63B}" dt="2026-05-24T14:47:17.897" v="1110"/>
        <pc:sldMkLst>
          <pc:docMk/>
          <pc:sldMk cId="2895449812" sldId="3569"/>
        </pc:sldMkLst>
      </pc:sldChg>
      <pc:sldChg chg="add">
        <pc:chgData name="luis cleto" userId="a76db6c301978307" providerId="LiveId" clId="{BB93E05D-BE05-4453-8BDD-E5B3B775B63B}" dt="2026-05-24T14:47:17.897" v="1110"/>
        <pc:sldMkLst>
          <pc:docMk/>
          <pc:sldMk cId="1453711437" sldId="3570"/>
        </pc:sldMkLst>
      </pc:sldChg>
      <pc:sldChg chg="add">
        <pc:chgData name="luis cleto" userId="a76db6c301978307" providerId="LiveId" clId="{BB93E05D-BE05-4453-8BDD-E5B3B775B63B}" dt="2026-05-24T14:47:17.897" v="1110"/>
        <pc:sldMkLst>
          <pc:docMk/>
          <pc:sldMk cId="3435034946" sldId="3571"/>
        </pc:sldMkLst>
      </pc:sldChg>
      <pc:sldChg chg="add">
        <pc:chgData name="luis cleto" userId="a76db6c301978307" providerId="LiveId" clId="{BB93E05D-BE05-4453-8BDD-E5B3B775B63B}" dt="2026-05-24T14:47:17.897" v="1110"/>
        <pc:sldMkLst>
          <pc:docMk/>
          <pc:sldMk cId="1850573729" sldId="3572"/>
        </pc:sldMkLst>
      </pc:sldChg>
      <pc:sldChg chg="add">
        <pc:chgData name="luis cleto" userId="a76db6c301978307" providerId="LiveId" clId="{BB93E05D-BE05-4453-8BDD-E5B3B775B63B}" dt="2026-05-24T14:47:17.897" v="1110"/>
        <pc:sldMkLst>
          <pc:docMk/>
          <pc:sldMk cId="1262438970" sldId="3573"/>
        </pc:sldMkLst>
      </pc:sldChg>
      <pc:sldChg chg="add">
        <pc:chgData name="luis cleto" userId="a76db6c301978307" providerId="LiveId" clId="{BB93E05D-BE05-4453-8BDD-E5B3B775B63B}" dt="2026-05-24T14:47:17.897" v="1110"/>
        <pc:sldMkLst>
          <pc:docMk/>
          <pc:sldMk cId="3183350801" sldId="3574"/>
        </pc:sldMkLst>
      </pc:sldChg>
      <pc:sldChg chg="add">
        <pc:chgData name="luis cleto" userId="a76db6c301978307" providerId="LiveId" clId="{BB93E05D-BE05-4453-8BDD-E5B3B775B63B}" dt="2026-05-24T14:47:17.897" v="1110"/>
        <pc:sldMkLst>
          <pc:docMk/>
          <pc:sldMk cId="3228818816" sldId="3575"/>
        </pc:sldMkLst>
      </pc:sldChg>
      <pc:sldChg chg="add">
        <pc:chgData name="luis cleto" userId="a76db6c301978307" providerId="LiveId" clId="{BB93E05D-BE05-4453-8BDD-E5B3B775B63B}" dt="2026-05-24T14:47:17.897" v="1110"/>
        <pc:sldMkLst>
          <pc:docMk/>
          <pc:sldMk cId="4224572736" sldId="3576"/>
        </pc:sldMkLst>
      </pc:sldChg>
      <pc:sldChg chg="add">
        <pc:chgData name="luis cleto" userId="a76db6c301978307" providerId="LiveId" clId="{BB93E05D-BE05-4453-8BDD-E5B3B775B63B}" dt="2026-05-24T14:47:17.897" v="1110"/>
        <pc:sldMkLst>
          <pc:docMk/>
          <pc:sldMk cId="1613818155" sldId="3577"/>
        </pc:sldMkLst>
      </pc:sldChg>
      <pc:sldChg chg="add">
        <pc:chgData name="luis cleto" userId="a76db6c301978307" providerId="LiveId" clId="{BB93E05D-BE05-4453-8BDD-E5B3B775B63B}" dt="2026-05-24T14:47:17.897" v="1110"/>
        <pc:sldMkLst>
          <pc:docMk/>
          <pc:sldMk cId="3374787257" sldId="3578"/>
        </pc:sldMkLst>
      </pc:sldChg>
      <pc:sldChg chg="add">
        <pc:chgData name="luis cleto" userId="a76db6c301978307" providerId="LiveId" clId="{BB93E05D-BE05-4453-8BDD-E5B3B775B63B}" dt="2026-05-24T14:47:17.897" v="1110"/>
        <pc:sldMkLst>
          <pc:docMk/>
          <pc:sldMk cId="3850973958" sldId="3579"/>
        </pc:sldMkLst>
      </pc:sldChg>
      <pc:sldChg chg="add">
        <pc:chgData name="luis cleto" userId="a76db6c301978307" providerId="LiveId" clId="{BB93E05D-BE05-4453-8BDD-E5B3B775B63B}" dt="2026-05-24T14:47:17.897" v="1110"/>
        <pc:sldMkLst>
          <pc:docMk/>
          <pc:sldMk cId="1342063892" sldId="3580"/>
        </pc:sldMkLst>
      </pc:sldChg>
      <pc:sldChg chg="add">
        <pc:chgData name="luis cleto" userId="a76db6c301978307" providerId="LiveId" clId="{BB93E05D-BE05-4453-8BDD-E5B3B775B63B}" dt="2026-05-24T14:47:17.897" v="1110"/>
        <pc:sldMkLst>
          <pc:docMk/>
          <pc:sldMk cId="3430667285" sldId="3581"/>
        </pc:sldMkLst>
      </pc:sldChg>
      <pc:sldChg chg="add">
        <pc:chgData name="luis cleto" userId="a76db6c301978307" providerId="LiveId" clId="{BB93E05D-BE05-4453-8BDD-E5B3B775B63B}" dt="2026-05-24T14:47:17.897" v="1110"/>
        <pc:sldMkLst>
          <pc:docMk/>
          <pc:sldMk cId="2464034745" sldId="3582"/>
        </pc:sldMkLst>
      </pc:sldChg>
      <pc:sldChg chg="add">
        <pc:chgData name="luis cleto" userId="a76db6c301978307" providerId="LiveId" clId="{BB93E05D-BE05-4453-8BDD-E5B3B775B63B}" dt="2026-05-24T14:47:17.897" v="1110"/>
        <pc:sldMkLst>
          <pc:docMk/>
          <pc:sldMk cId="3132783771" sldId="3583"/>
        </pc:sldMkLst>
      </pc:sldChg>
      <pc:sldChg chg="add">
        <pc:chgData name="luis cleto" userId="a76db6c301978307" providerId="LiveId" clId="{BB93E05D-BE05-4453-8BDD-E5B3B775B63B}" dt="2026-05-24T14:47:17.897" v="1110"/>
        <pc:sldMkLst>
          <pc:docMk/>
          <pc:sldMk cId="2039733966" sldId="3584"/>
        </pc:sldMkLst>
      </pc:sldChg>
      <pc:sldChg chg="add">
        <pc:chgData name="luis cleto" userId="a76db6c301978307" providerId="LiveId" clId="{BB93E05D-BE05-4453-8BDD-E5B3B775B63B}" dt="2026-05-24T14:47:17.897" v="1110"/>
        <pc:sldMkLst>
          <pc:docMk/>
          <pc:sldMk cId="2144195641" sldId="3585"/>
        </pc:sldMkLst>
      </pc:sldChg>
      <pc:sldChg chg="add">
        <pc:chgData name="luis cleto" userId="a76db6c301978307" providerId="LiveId" clId="{BB93E05D-BE05-4453-8BDD-E5B3B775B63B}" dt="2026-05-24T14:47:17.897" v="1110"/>
        <pc:sldMkLst>
          <pc:docMk/>
          <pc:sldMk cId="1866755588" sldId="3586"/>
        </pc:sldMkLst>
      </pc:sldChg>
      <pc:sldChg chg="add">
        <pc:chgData name="luis cleto" userId="a76db6c301978307" providerId="LiveId" clId="{BB93E05D-BE05-4453-8BDD-E5B3B775B63B}" dt="2026-05-24T14:47:17.897" v="1110"/>
        <pc:sldMkLst>
          <pc:docMk/>
          <pc:sldMk cId="736259453" sldId="3587"/>
        </pc:sldMkLst>
      </pc:sldChg>
      <pc:sldChg chg="add">
        <pc:chgData name="luis cleto" userId="a76db6c301978307" providerId="LiveId" clId="{BB93E05D-BE05-4453-8BDD-E5B3B775B63B}" dt="2026-05-24T14:47:17.897" v="1110"/>
        <pc:sldMkLst>
          <pc:docMk/>
          <pc:sldMk cId="2225244536" sldId="3588"/>
        </pc:sldMkLst>
      </pc:sldChg>
      <pc:sldChg chg="add">
        <pc:chgData name="luis cleto" userId="a76db6c301978307" providerId="LiveId" clId="{BB93E05D-BE05-4453-8BDD-E5B3B775B63B}" dt="2026-05-24T14:47:17.897" v="1110"/>
        <pc:sldMkLst>
          <pc:docMk/>
          <pc:sldMk cId="100401167" sldId="3589"/>
        </pc:sldMkLst>
      </pc:sldChg>
      <pc:sldChg chg="add">
        <pc:chgData name="luis cleto" userId="a76db6c301978307" providerId="LiveId" clId="{BB93E05D-BE05-4453-8BDD-E5B3B775B63B}" dt="2026-05-24T14:47:17.897" v="1110"/>
        <pc:sldMkLst>
          <pc:docMk/>
          <pc:sldMk cId="1996001203" sldId="3590"/>
        </pc:sldMkLst>
      </pc:sldChg>
      <pc:sldChg chg="add">
        <pc:chgData name="luis cleto" userId="a76db6c301978307" providerId="LiveId" clId="{BB93E05D-BE05-4453-8BDD-E5B3B775B63B}" dt="2026-05-24T14:47:17.897" v="1110"/>
        <pc:sldMkLst>
          <pc:docMk/>
          <pc:sldMk cId="4035296018" sldId="3591"/>
        </pc:sldMkLst>
      </pc:sldChg>
      <pc:sldChg chg="add">
        <pc:chgData name="luis cleto" userId="a76db6c301978307" providerId="LiveId" clId="{BB93E05D-BE05-4453-8BDD-E5B3B775B63B}" dt="2026-05-24T14:47:17.897" v="1110"/>
        <pc:sldMkLst>
          <pc:docMk/>
          <pc:sldMk cId="1261421876" sldId="3592"/>
        </pc:sldMkLst>
      </pc:sldChg>
      <pc:sldChg chg="add">
        <pc:chgData name="luis cleto" userId="a76db6c301978307" providerId="LiveId" clId="{BB93E05D-BE05-4453-8BDD-E5B3B775B63B}" dt="2026-05-24T14:47:17.897" v="1110"/>
        <pc:sldMkLst>
          <pc:docMk/>
          <pc:sldMk cId="3384190118" sldId="3593"/>
        </pc:sldMkLst>
      </pc:sldChg>
      <pc:sldChg chg="add">
        <pc:chgData name="luis cleto" userId="a76db6c301978307" providerId="LiveId" clId="{BB93E05D-BE05-4453-8BDD-E5B3B775B63B}" dt="2026-05-24T14:47:17.897" v="1110"/>
        <pc:sldMkLst>
          <pc:docMk/>
          <pc:sldMk cId="3695838953" sldId="3594"/>
        </pc:sldMkLst>
      </pc:sldChg>
      <pc:sldChg chg="add">
        <pc:chgData name="luis cleto" userId="a76db6c301978307" providerId="LiveId" clId="{BB93E05D-BE05-4453-8BDD-E5B3B775B63B}" dt="2026-05-24T14:47:17.897" v="1110"/>
        <pc:sldMkLst>
          <pc:docMk/>
          <pc:sldMk cId="224228087" sldId="3595"/>
        </pc:sldMkLst>
      </pc:sldChg>
      <pc:sldChg chg="add">
        <pc:chgData name="luis cleto" userId="a76db6c301978307" providerId="LiveId" clId="{BB93E05D-BE05-4453-8BDD-E5B3B775B63B}" dt="2026-05-24T14:47:17.897" v="1110"/>
        <pc:sldMkLst>
          <pc:docMk/>
          <pc:sldMk cId="3389973950" sldId="3596"/>
        </pc:sldMkLst>
      </pc:sldChg>
      <pc:sldChg chg="add">
        <pc:chgData name="luis cleto" userId="a76db6c301978307" providerId="LiveId" clId="{BB93E05D-BE05-4453-8BDD-E5B3B775B63B}" dt="2026-05-24T14:47:17.897" v="1110"/>
        <pc:sldMkLst>
          <pc:docMk/>
          <pc:sldMk cId="1205897852" sldId="3597"/>
        </pc:sldMkLst>
      </pc:sldChg>
      <pc:sldChg chg="add">
        <pc:chgData name="luis cleto" userId="a76db6c301978307" providerId="LiveId" clId="{BB93E05D-BE05-4453-8BDD-E5B3B775B63B}" dt="2026-05-24T14:47:17.897" v="1110"/>
        <pc:sldMkLst>
          <pc:docMk/>
          <pc:sldMk cId="4179745092" sldId="3598"/>
        </pc:sldMkLst>
      </pc:sldChg>
      <pc:sldChg chg="add">
        <pc:chgData name="luis cleto" userId="a76db6c301978307" providerId="LiveId" clId="{BB93E05D-BE05-4453-8BDD-E5B3B775B63B}" dt="2026-05-24T14:47:17.897" v="1110"/>
        <pc:sldMkLst>
          <pc:docMk/>
          <pc:sldMk cId="951118145" sldId="3599"/>
        </pc:sldMkLst>
      </pc:sldChg>
      <pc:sldChg chg="add">
        <pc:chgData name="luis cleto" userId="a76db6c301978307" providerId="LiveId" clId="{BB93E05D-BE05-4453-8BDD-E5B3B775B63B}" dt="2026-05-24T14:47:17.897" v="1110"/>
        <pc:sldMkLst>
          <pc:docMk/>
          <pc:sldMk cId="1207073133" sldId="3600"/>
        </pc:sldMkLst>
      </pc:sldChg>
      <pc:sldChg chg="add">
        <pc:chgData name="luis cleto" userId="a76db6c301978307" providerId="LiveId" clId="{BB93E05D-BE05-4453-8BDD-E5B3B775B63B}" dt="2026-05-24T14:47:17.897" v="1110"/>
        <pc:sldMkLst>
          <pc:docMk/>
          <pc:sldMk cId="2049040921" sldId="3601"/>
        </pc:sldMkLst>
      </pc:sldChg>
      <pc:sldChg chg="add">
        <pc:chgData name="luis cleto" userId="a76db6c301978307" providerId="LiveId" clId="{BB93E05D-BE05-4453-8BDD-E5B3B775B63B}" dt="2026-05-24T14:47:17.897" v="1110"/>
        <pc:sldMkLst>
          <pc:docMk/>
          <pc:sldMk cId="537882008" sldId="3602"/>
        </pc:sldMkLst>
      </pc:sldChg>
      <pc:sldChg chg="add">
        <pc:chgData name="luis cleto" userId="a76db6c301978307" providerId="LiveId" clId="{BB93E05D-BE05-4453-8BDD-E5B3B775B63B}" dt="2026-05-24T14:47:17.897" v="1110"/>
        <pc:sldMkLst>
          <pc:docMk/>
          <pc:sldMk cId="1466382127" sldId="3603"/>
        </pc:sldMkLst>
      </pc:sldChg>
      <pc:sldChg chg="add">
        <pc:chgData name="luis cleto" userId="a76db6c301978307" providerId="LiveId" clId="{BB93E05D-BE05-4453-8BDD-E5B3B775B63B}" dt="2026-05-24T14:47:17.897" v="1110"/>
        <pc:sldMkLst>
          <pc:docMk/>
          <pc:sldMk cId="1655951128" sldId="3604"/>
        </pc:sldMkLst>
      </pc:sldChg>
      <pc:sldChg chg="add">
        <pc:chgData name="luis cleto" userId="a76db6c301978307" providerId="LiveId" clId="{BB93E05D-BE05-4453-8BDD-E5B3B775B63B}" dt="2026-05-24T14:47:17.897" v="1110"/>
        <pc:sldMkLst>
          <pc:docMk/>
          <pc:sldMk cId="4265840215" sldId="3605"/>
        </pc:sldMkLst>
      </pc:sldChg>
      <pc:sldChg chg="add">
        <pc:chgData name="luis cleto" userId="a76db6c301978307" providerId="LiveId" clId="{BB93E05D-BE05-4453-8BDD-E5B3B775B63B}" dt="2026-05-24T14:47:17.897" v="1110"/>
        <pc:sldMkLst>
          <pc:docMk/>
          <pc:sldMk cId="3561912085" sldId="3606"/>
        </pc:sldMkLst>
      </pc:sldChg>
      <pc:sldChg chg="add">
        <pc:chgData name="luis cleto" userId="a76db6c301978307" providerId="LiveId" clId="{BB93E05D-BE05-4453-8BDD-E5B3B775B63B}" dt="2026-05-24T14:47:17.897" v="1110"/>
        <pc:sldMkLst>
          <pc:docMk/>
          <pc:sldMk cId="3887083234" sldId="3607"/>
        </pc:sldMkLst>
      </pc:sldChg>
      <pc:sldChg chg="add">
        <pc:chgData name="luis cleto" userId="a76db6c301978307" providerId="LiveId" clId="{BB93E05D-BE05-4453-8BDD-E5B3B775B63B}" dt="2026-05-24T14:47:17.897" v="1110"/>
        <pc:sldMkLst>
          <pc:docMk/>
          <pc:sldMk cId="2283293378" sldId="3608"/>
        </pc:sldMkLst>
      </pc:sldChg>
      <pc:sldChg chg="add">
        <pc:chgData name="luis cleto" userId="a76db6c301978307" providerId="LiveId" clId="{BB93E05D-BE05-4453-8BDD-E5B3B775B63B}" dt="2026-05-24T14:47:17.897" v="1110"/>
        <pc:sldMkLst>
          <pc:docMk/>
          <pc:sldMk cId="309090304" sldId="3609"/>
        </pc:sldMkLst>
      </pc:sldChg>
      <pc:sldChg chg="add">
        <pc:chgData name="luis cleto" userId="a76db6c301978307" providerId="LiveId" clId="{BB93E05D-BE05-4453-8BDD-E5B3B775B63B}" dt="2026-05-24T14:47:17.897" v="1110"/>
        <pc:sldMkLst>
          <pc:docMk/>
          <pc:sldMk cId="2567764921" sldId="3610"/>
        </pc:sldMkLst>
      </pc:sldChg>
      <pc:sldChg chg="add">
        <pc:chgData name="luis cleto" userId="a76db6c301978307" providerId="LiveId" clId="{BB93E05D-BE05-4453-8BDD-E5B3B775B63B}" dt="2026-05-24T14:47:17.897" v="1110"/>
        <pc:sldMkLst>
          <pc:docMk/>
          <pc:sldMk cId="551727322" sldId="3611"/>
        </pc:sldMkLst>
      </pc:sldChg>
      <pc:sldChg chg="add">
        <pc:chgData name="luis cleto" userId="a76db6c301978307" providerId="LiveId" clId="{BB93E05D-BE05-4453-8BDD-E5B3B775B63B}" dt="2026-05-24T14:47:17.897" v="1110"/>
        <pc:sldMkLst>
          <pc:docMk/>
          <pc:sldMk cId="268955002" sldId="3612"/>
        </pc:sldMkLst>
      </pc:sldChg>
      <pc:sldChg chg="add">
        <pc:chgData name="luis cleto" userId="a76db6c301978307" providerId="LiveId" clId="{BB93E05D-BE05-4453-8BDD-E5B3B775B63B}" dt="2026-05-24T14:47:17.897" v="1110"/>
        <pc:sldMkLst>
          <pc:docMk/>
          <pc:sldMk cId="3016010933" sldId="3613"/>
        </pc:sldMkLst>
      </pc:sldChg>
      <pc:sldChg chg="add">
        <pc:chgData name="luis cleto" userId="a76db6c301978307" providerId="LiveId" clId="{BB93E05D-BE05-4453-8BDD-E5B3B775B63B}" dt="2026-05-24T14:47:17.897" v="1110"/>
        <pc:sldMkLst>
          <pc:docMk/>
          <pc:sldMk cId="2544242458" sldId="3614"/>
        </pc:sldMkLst>
      </pc:sldChg>
      <pc:sldChg chg="add">
        <pc:chgData name="luis cleto" userId="a76db6c301978307" providerId="LiveId" clId="{BB93E05D-BE05-4453-8BDD-E5B3B775B63B}" dt="2026-05-24T14:47:17.897" v="1110"/>
        <pc:sldMkLst>
          <pc:docMk/>
          <pc:sldMk cId="3052489812" sldId="3615"/>
        </pc:sldMkLst>
      </pc:sldChg>
      <pc:sldChg chg="add">
        <pc:chgData name="luis cleto" userId="a76db6c301978307" providerId="LiveId" clId="{BB93E05D-BE05-4453-8BDD-E5B3B775B63B}" dt="2026-05-24T14:47:17.897" v="1110"/>
        <pc:sldMkLst>
          <pc:docMk/>
          <pc:sldMk cId="3751032654" sldId="3616"/>
        </pc:sldMkLst>
      </pc:sldChg>
      <pc:sldChg chg="add">
        <pc:chgData name="luis cleto" userId="a76db6c301978307" providerId="LiveId" clId="{BB93E05D-BE05-4453-8BDD-E5B3B775B63B}" dt="2026-05-24T14:47:17.897" v="1110"/>
        <pc:sldMkLst>
          <pc:docMk/>
          <pc:sldMk cId="2536890697" sldId="3617"/>
        </pc:sldMkLst>
      </pc:sldChg>
      <pc:sldChg chg="add">
        <pc:chgData name="luis cleto" userId="a76db6c301978307" providerId="LiveId" clId="{BB93E05D-BE05-4453-8BDD-E5B3B775B63B}" dt="2026-05-24T14:47:17.897" v="1110"/>
        <pc:sldMkLst>
          <pc:docMk/>
          <pc:sldMk cId="2679411985" sldId="3618"/>
        </pc:sldMkLst>
      </pc:sldChg>
      <pc:sldChg chg="add">
        <pc:chgData name="luis cleto" userId="a76db6c301978307" providerId="LiveId" clId="{BB93E05D-BE05-4453-8BDD-E5B3B775B63B}" dt="2026-05-24T14:47:17.897" v="1110"/>
        <pc:sldMkLst>
          <pc:docMk/>
          <pc:sldMk cId="2333975246" sldId="3619"/>
        </pc:sldMkLst>
      </pc:sldChg>
      <pc:sldChg chg="add">
        <pc:chgData name="luis cleto" userId="a76db6c301978307" providerId="LiveId" clId="{BB93E05D-BE05-4453-8BDD-E5B3B775B63B}" dt="2026-05-24T14:47:17.897" v="1110"/>
        <pc:sldMkLst>
          <pc:docMk/>
          <pc:sldMk cId="1145589080" sldId="3620"/>
        </pc:sldMkLst>
      </pc:sldChg>
      <pc:sldChg chg="add">
        <pc:chgData name="luis cleto" userId="a76db6c301978307" providerId="LiveId" clId="{BB93E05D-BE05-4453-8BDD-E5B3B775B63B}" dt="2026-05-24T14:47:17.897" v="1110"/>
        <pc:sldMkLst>
          <pc:docMk/>
          <pc:sldMk cId="2217533391" sldId="3621"/>
        </pc:sldMkLst>
      </pc:sldChg>
      <pc:sldChg chg="add">
        <pc:chgData name="luis cleto" userId="a76db6c301978307" providerId="LiveId" clId="{BB93E05D-BE05-4453-8BDD-E5B3B775B63B}" dt="2026-05-24T14:47:17.897" v="1110"/>
        <pc:sldMkLst>
          <pc:docMk/>
          <pc:sldMk cId="2606470908" sldId="3622"/>
        </pc:sldMkLst>
      </pc:sldChg>
      <pc:sldChg chg="add">
        <pc:chgData name="luis cleto" userId="a76db6c301978307" providerId="LiveId" clId="{BB93E05D-BE05-4453-8BDD-E5B3B775B63B}" dt="2026-05-24T14:47:17.897" v="1110"/>
        <pc:sldMkLst>
          <pc:docMk/>
          <pc:sldMk cId="3806325315" sldId="3623"/>
        </pc:sldMkLst>
      </pc:sldChg>
      <pc:sldChg chg="add">
        <pc:chgData name="luis cleto" userId="a76db6c301978307" providerId="LiveId" clId="{BB93E05D-BE05-4453-8BDD-E5B3B775B63B}" dt="2026-05-24T14:47:17.897" v="1110"/>
        <pc:sldMkLst>
          <pc:docMk/>
          <pc:sldMk cId="2417417561" sldId="3624"/>
        </pc:sldMkLst>
      </pc:sldChg>
      <pc:sldChg chg="add">
        <pc:chgData name="luis cleto" userId="a76db6c301978307" providerId="LiveId" clId="{BB93E05D-BE05-4453-8BDD-E5B3B775B63B}" dt="2026-05-24T14:47:17.897" v="1110"/>
        <pc:sldMkLst>
          <pc:docMk/>
          <pc:sldMk cId="645326937" sldId="3625"/>
        </pc:sldMkLst>
      </pc:sldChg>
      <pc:sldChg chg="add">
        <pc:chgData name="luis cleto" userId="a76db6c301978307" providerId="LiveId" clId="{BB93E05D-BE05-4453-8BDD-E5B3B775B63B}" dt="2026-05-24T14:47:17.897" v="1110"/>
        <pc:sldMkLst>
          <pc:docMk/>
          <pc:sldMk cId="4223189550" sldId="3626"/>
        </pc:sldMkLst>
      </pc:sldChg>
      <pc:sldChg chg="add">
        <pc:chgData name="luis cleto" userId="a76db6c301978307" providerId="LiveId" clId="{BB93E05D-BE05-4453-8BDD-E5B3B775B63B}" dt="2026-05-24T14:47:17.897" v="1110"/>
        <pc:sldMkLst>
          <pc:docMk/>
          <pc:sldMk cId="1388590544" sldId="3627"/>
        </pc:sldMkLst>
      </pc:sldChg>
      <pc:sldChg chg="add">
        <pc:chgData name="luis cleto" userId="a76db6c301978307" providerId="LiveId" clId="{BB93E05D-BE05-4453-8BDD-E5B3B775B63B}" dt="2026-05-24T14:47:17.897" v="1110"/>
        <pc:sldMkLst>
          <pc:docMk/>
          <pc:sldMk cId="4135950788" sldId="3628"/>
        </pc:sldMkLst>
      </pc:sldChg>
      <pc:sldChg chg="add">
        <pc:chgData name="luis cleto" userId="a76db6c301978307" providerId="LiveId" clId="{BB93E05D-BE05-4453-8BDD-E5B3B775B63B}" dt="2026-05-24T14:47:17.897" v="1110"/>
        <pc:sldMkLst>
          <pc:docMk/>
          <pc:sldMk cId="3642670145" sldId="3629"/>
        </pc:sldMkLst>
      </pc:sldChg>
      <pc:sldChg chg="add">
        <pc:chgData name="luis cleto" userId="a76db6c301978307" providerId="LiveId" clId="{BB93E05D-BE05-4453-8BDD-E5B3B775B63B}" dt="2026-05-24T14:47:17.897" v="1110"/>
        <pc:sldMkLst>
          <pc:docMk/>
          <pc:sldMk cId="654153473" sldId="3630"/>
        </pc:sldMkLst>
      </pc:sldChg>
      <pc:sldChg chg="add">
        <pc:chgData name="luis cleto" userId="a76db6c301978307" providerId="LiveId" clId="{BB93E05D-BE05-4453-8BDD-E5B3B775B63B}" dt="2026-05-24T14:47:17.897" v="1110"/>
        <pc:sldMkLst>
          <pc:docMk/>
          <pc:sldMk cId="2469158779" sldId="3631"/>
        </pc:sldMkLst>
      </pc:sldChg>
      <pc:sldChg chg="add">
        <pc:chgData name="luis cleto" userId="a76db6c301978307" providerId="LiveId" clId="{BB93E05D-BE05-4453-8BDD-E5B3B775B63B}" dt="2026-05-24T14:47:17.897" v="1110"/>
        <pc:sldMkLst>
          <pc:docMk/>
          <pc:sldMk cId="978060331" sldId="3632"/>
        </pc:sldMkLst>
      </pc:sldChg>
      <pc:sldChg chg="add">
        <pc:chgData name="luis cleto" userId="a76db6c301978307" providerId="LiveId" clId="{BB93E05D-BE05-4453-8BDD-E5B3B775B63B}" dt="2026-05-24T14:47:17.897" v="1110"/>
        <pc:sldMkLst>
          <pc:docMk/>
          <pc:sldMk cId="3559011658" sldId="3633"/>
        </pc:sldMkLst>
      </pc:sldChg>
      <pc:sldChg chg="add">
        <pc:chgData name="luis cleto" userId="a76db6c301978307" providerId="LiveId" clId="{BB93E05D-BE05-4453-8BDD-E5B3B775B63B}" dt="2026-05-24T14:47:17.897" v="1110"/>
        <pc:sldMkLst>
          <pc:docMk/>
          <pc:sldMk cId="2376460929" sldId="3634"/>
        </pc:sldMkLst>
      </pc:sldChg>
      <pc:sldChg chg="add">
        <pc:chgData name="luis cleto" userId="a76db6c301978307" providerId="LiveId" clId="{BB93E05D-BE05-4453-8BDD-E5B3B775B63B}" dt="2026-05-24T14:47:17.897" v="1110"/>
        <pc:sldMkLst>
          <pc:docMk/>
          <pc:sldMk cId="3967536154" sldId="3635"/>
        </pc:sldMkLst>
      </pc:sldChg>
      <pc:sldChg chg="add">
        <pc:chgData name="luis cleto" userId="a76db6c301978307" providerId="LiveId" clId="{BB93E05D-BE05-4453-8BDD-E5B3B775B63B}" dt="2026-05-24T14:47:17.897" v="1110"/>
        <pc:sldMkLst>
          <pc:docMk/>
          <pc:sldMk cId="2943146291" sldId="3636"/>
        </pc:sldMkLst>
      </pc:sldChg>
      <pc:sldChg chg="add">
        <pc:chgData name="luis cleto" userId="a76db6c301978307" providerId="LiveId" clId="{BB93E05D-BE05-4453-8BDD-E5B3B775B63B}" dt="2026-05-24T14:47:17.897" v="1110"/>
        <pc:sldMkLst>
          <pc:docMk/>
          <pc:sldMk cId="439511255" sldId="3637"/>
        </pc:sldMkLst>
      </pc:sldChg>
      <pc:sldChg chg="add">
        <pc:chgData name="luis cleto" userId="a76db6c301978307" providerId="LiveId" clId="{BB93E05D-BE05-4453-8BDD-E5B3B775B63B}" dt="2026-05-24T14:47:17.897" v="1110"/>
        <pc:sldMkLst>
          <pc:docMk/>
          <pc:sldMk cId="534209564" sldId="3638"/>
        </pc:sldMkLst>
      </pc:sldChg>
      <pc:sldChg chg="add">
        <pc:chgData name="luis cleto" userId="a76db6c301978307" providerId="LiveId" clId="{BB93E05D-BE05-4453-8BDD-E5B3B775B63B}" dt="2026-05-24T14:47:17.897" v="1110"/>
        <pc:sldMkLst>
          <pc:docMk/>
          <pc:sldMk cId="3685208742" sldId="3639"/>
        </pc:sldMkLst>
      </pc:sldChg>
      <pc:sldChg chg="add">
        <pc:chgData name="luis cleto" userId="a76db6c301978307" providerId="LiveId" clId="{BB93E05D-BE05-4453-8BDD-E5B3B775B63B}" dt="2026-05-24T14:47:17.897" v="1110"/>
        <pc:sldMkLst>
          <pc:docMk/>
          <pc:sldMk cId="2638957263" sldId="3640"/>
        </pc:sldMkLst>
      </pc:sldChg>
      <pc:sldChg chg="add">
        <pc:chgData name="luis cleto" userId="a76db6c301978307" providerId="LiveId" clId="{BB93E05D-BE05-4453-8BDD-E5B3B775B63B}" dt="2026-05-24T14:47:17.897" v="1110"/>
        <pc:sldMkLst>
          <pc:docMk/>
          <pc:sldMk cId="87437486" sldId="3641"/>
        </pc:sldMkLst>
      </pc:sldChg>
      <pc:sldChg chg="add">
        <pc:chgData name="luis cleto" userId="a76db6c301978307" providerId="LiveId" clId="{BB93E05D-BE05-4453-8BDD-E5B3B775B63B}" dt="2026-05-24T14:47:17.897" v="1110"/>
        <pc:sldMkLst>
          <pc:docMk/>
          <pc:sldMk cId="3430408740" sldId="3642"/>
        </pc:sldMkLst>
      </pc:sldChg>
      <pc:sldChg chg="add">
        <pc:chgData name="luis cleto" userId="a76db6c301978307" providerId="LiveId" clId="{BB93E05D-BE05-4453-8BDD-E5B3B775B63B}" dt="2026-05-24T14:47:17.897" v="1110"/>
        <pc:sldMkLst>
          <pc:docMk/>
          <pc:sldMk cId="2317970965" sldId="3643"/>
        </pc:sldMkLst>
      </pc:sldChg>
      <pc:sldChg chg="add">
        <pc:chgData name="luis cleto" userId="a76db6c301978307" providerId="LiveId" clId="{BB93E05D-BE05-4453-8BDD-E5B3B775B63B}" dt="2026-05-24T14:47:17.897" v="1110"/>
        <pc:sldMkLst>
          <pc:docMk/>
          <pc:sldMk cId="105054952" sldId="3644"/>
        </pc:sldMkLst>
      </pc:sldChg>
      <pc:sldChg chg="add">
        <pc:chgData name="luis cleto" userId="a76db6c301978307" providerId="LiveId" clId="{BB93E05D-BE05-4453-8BDD-E5B3B775B63B}" dt="2026-05-24T14:47:17.897" v="1110"/>
        <pc:sldMkLst>
          <pc:docMk/>
          <pc:sldMk cId="474231243" sldId="3645"/>
        </pc:sldMkLst>
      </pc:sldChg>
      <pc:sldChg chg="add">
        <pc:chgData name="luis cleto" userId="a76db6c301978307" providerId="LiveId" clId="{BB93E05D-BE05-4453-8BDD-E5B3B775B63B}" dt="2026-05-24T14:47:17.897" v="1110"/>
        <pc:sldMkLst>
          <pc:docMk/>
          <pc:sldMk cId="3451254696" sldId="3646"/>
        </pc:sldMkLst>
      </pc:sldChg>
      <pc:sldChg chg="add">
        <pc:chgData name="luis cleto" userId="a76db6c301978307" providerId="LiveId" clId="{BB93E05D-BE05-4453-8BDD-E5B3B775B63B}" dt="2026-05-24T14:47:17.897" v="1110"/>
        <pc:sldMkLst>
          <pc:docMk/>
          <pc:sldMk cId="569223548" sldId="3647"/>
        </pc:sldMkLst>
      </pc:sldChg>
      <pc:sldChg chg="add">
        <pc:chgData name="luis cleto" userId="a76db6c301978307" providerId="LiveId" clId="{BB93E05D-BE05-4453-8BDD-E5B3B775B63B}" dt="2026-05-24T14:47:17.897" v="1110"/>
        <pc:sldMkLst>
          <pc:docMk/>
          <pc:sldMk cId="2188033655" sldId="3648"/>
        </pc:sldMkLst>
      </pc:sldChg>
      <pc:sldChg chg="add">
        <pc:chgData name="luis cleto" userId="a76db6c301978307" providerId="LiveId" clId="{BB93E05D-BE05-4453-8BDD-E5B3B775B63B}" dt="2026-05-24T14:47:17.897" v="1110"/>
        <pc:sldMkLst>
          <pc:docMk/>
          <pc:sldMk cId="2063069251" sldId="3649"/>
        </pc:sldMkLst>
      </pc:sldChg>
      <pc:sldChg chg="add">
        <pc:chgData name="luis cleto" userId="a76db6c301978307" providerId="LiveId" clId="{BB93E05D-BE05-4453-8BDD-E5B3B775B63B}" dt="2026-05-24T14:47:17.897" v="1110"/>
        <pc:sldMkLst>
          <pc:docMk/>
          <pc:sldMk cId="782759854" sldId="3650"/>
        </pc:sldMkLst>
      </pc:sldChg>
      <pc:sldChg chg="add">
        <pc:chgData name="luis cleto" userId="a76db6c301978307" providerId="LiveId" clId="{BB93E05D-BE05-4453-8BDD-E5B3B775B63B}" dt="2026-05-24T14:47:17.897" v="1110"/>
        <pc:sldMkLst>
          <pc:docMk/>
          <pc:sldMk cId="414389966" sldId="3651"/>
        </pc:sldMkLst>
      </pc:sldChg>
      <pc:sldChg chg="add">
        <pc:chgData name="luis cleto" userId="a76db6c301978307" providerId="LiveId" clId="{BB93E05D-BE05-4453-8BDD-E5B3B775B63B}" dt="2026-05-24T14:47:17.897" v="1110"/>
        <pc:sldMkLst>
          <pc:docMk/>
          <pc:sldMk cId="1068323978" sldId="3652"/>
        </pc:sldMkLst>
      </pc:sldChg>
      <pc:sldChg chg="add">
        <pc:chgData name="luis cleto" userId="a76db6c301978307" providerId="LiveId" clId="{BB93E05D-BE05-4453-8BDD-E5B3B775B63B}" dt="2026-05-24T14:47:17.897" v="1110"/>
        <pc:sldMkLst>
          <pc:docMk/>
          <pc:sldMk cId="1790720054" sldId="3653"/>
        </pc:sldMkLst>
      </pc:sldChg>
      <pc:sldChg chg="add">
        <pc:chgData name="luis cleto" userId="a76db6c301978307" providerId="LiveId" clId="{BB93E05D-BE05-4453-8BDD-E5B3B775B63B}" dt="2026-05-24T14:47:17.897" v="1110"/>
        <pc:sldMkLst>
          <pc:docMk/>
          <pc:sldMk cId="2063157962" sldId="3654"/>
        </pc:sldMkLst>
      </pc:sldChg>
      <pc:sldChg chg="add">
        <pc:chgData name="luis cleto" userId="a76db6c301978307" providerId="LiveId" clId="{BB93E05D-BE05-4453-8BDD-E5B3B775B63B}" dt="2026-05-24T14:47:17.897" v="1110"/>
        <pc:sldMkLst>
          <pc:docMk/>
          <pc:sldMk cId="3824437544" sldId="3655"/>
        </pc:sldMkLst>
      </pc:sldChg>
      <pc:sldChg chg="add">
        <pc:chgData name="luis cleto" userId="a76db6c301978307" providerId="LiveId" clId="{BB93E05D-BE05-4453-8BDD-E5B3B775B63B}" dt="2026-05-24T14:47:17.897" v="1110"/>
        <pc:sldMkLst>
          <pc:docMk/>
          <pc:sldMk cId="3713483530" sldId="3656"/>
        </pc:sldMkLst>
      </pc:sldChg>
      <pc:sldChg chg="add">
        <pc:chgData name="luis cleto" userId="a76db6c301978307" providerId="LiveId" clId="{BB93E05D-BE05-4453-8BDD-E5B3B775B63B}" dt="2026-05-24T14:47:17.897" v="1110"/>
        <pc:sldMkLst>
          <pc:docMk/>
          <pc:sldMk cId="2141244876" sldId="3657"/>
        </pc:sldMkLst>
      </pc:sldChg>
      <pc:sldChg chg="add">
        <pc:chgData name="luis cleto" userId="a76db6c301978307" providerId="LiveId" clId="{BB93E05D-BE05-4453-8BDD-E5B3B775B63B}" dt="2026-05-24T14:47:17.897" v="1110"/>
        <pc:sldMkLst>
          <pc:docMk/>
          <pc:sldMk cId="3279211116" sldId="3658"/>
        </pc:sldMkLst>
      </pc:sldChg>
      <pc:sldChg chg="add">
        <pc:chgData name="luis cleto" userId="a76db6c301978307" providerId="LiveId" clId="{BB93E05D-BE05-4453-8BDD-E5B3B775B63B}" dt="2026-05-24T14:47:17.897" v="1110"/>
        <pc:sldMkLst>
          <pc:docMk/>
          <pc:sldMk cId="1773122114" sldId="3659"/>
        </pc:sldMkLst>
      </pc:sldChg>
      <pc:sldChg chg="add">
        <pc:chgData name="luis cleto" userId="a76db6c301978307" providerId="LiveId" clId="{BB93E05D-BE05-4453-8BDD-E5B3B775B63B}" dt="2026-05-24T14:47:17.897" v="1110"/>
        <pc:sldMkLst>
          <pc:docMk/>
          <pc:sldMk cId="2451081207" sldId="3660"/>
        </pc:sldMkLst>
      </pc:sldChg>
      <pc:sldChg chg="add">
        <pc:chgData name="luis cleto" userId="a76db6c301978307" providerId="LiveId" clId="{BB93E05D-BE05-4453-8BDD-E5B3B775B63B}" dt="2026-05-24T14:47:17.897" v="1110"/>
        <pc:sldMkLst>
          <pc:docMk/>
          <pc:sldMk cId="2025907061" sldId="3661"/>
        </pc:sldMkLst>
      </pc:sldChg>
      <pc:sldChg chg="add">
        <pc:chgData name="luis cleto" userId="a76db6c301978307" providerId="LiveId" clId="{BB93E05D-BE05-4453-8BDD-E5B3B775B63B}" dt="2026-05-24T14:47:17.897" v="1110"/>
        <pc:sldMkLst>
          <pc:docMk/>
          <pc:sldMk cId="2706482634" sldId="3662"/>
        </pc:sldMkLst>
      </pc:sldChg>
      <pc:sldChg chg="add">
        <pc:chgData name="luis cleto" userId="a76db6c301978307" providerId="LiveId" clId="{BB93E05D-BE05-4453-8BDD-E5B3B775B63B}" dt="2026-05-24T14:47:17.897" v="1110"/>
        <pc:sldMkLst>
          <pc:docMk/>
          <pc:sldMk cId="1673081780" sldId="3663"/>
        </pc:sldMkLst>
      </pc:sldChg>
      <pc:sldChg chg="add">
        <pc:chgData name="luis cleto" userId="a76db6c301978307" providerId="LiveId" clId="{BB93E05D-BE05-4453-8BDD-E5B3B775B63B}" dt="2026-05-24T14:47:17.897" v="1110"/>
        <pc:sldMkLst>
          <pc:docMk/>
          <pc:sldMk cId="1365750091" sldId="3664"/>
        </pc:sldMkLst>
      </pc:sldChg>
      <pc:sldChg chg="add">
        <pc:chgData name="luis cleto" userId="a76db6c301978307" providerId="LiveId" clId="{BB93E05D-BE05-4453-8BDD-E5B3B775B63B}" dt="2026-05-24T14:47:17.897" v="1110"/>
        <pc:sldMkLst>
          <pc:docMk/>
          <pc:sldMk cId="957985436" sldId="3665"/>
        </pc:sldMkLst>
      </pc:sldChg>
      <pc:sldChg chg="add">
        <pc:chgData name="luis cleto" userId="a76db6c301978307" providerId="LiveId" clId="{BB93E05D-BE05-4453-8BDD-E5B3B775B63B}" dt="2026-05-24T14:47:17.897" v="1110"/>
        <pc:sldMkLst>
          <pc:docMk/>
          <pc:sldMk cId="1489287824" sldId="3666"/>
        </pc:sldMkLst>
      </pc:sldChg>
      <pc:sldChg chg="add">
        <pc:chgData name="luis cleto" userId="a76db6c301978307" providerId="LiveId" clId="{BB93E05D-BE05-4453-8BDD-E5B3B775B63B}" dt="2026-05-24T14:47:17.897" v="1110"/>
        <pc:sldMkLst>
          <pc:docMk/>
          <pc:sldMk cId="1413605748" sldId="3667"/>
        </pc:sldMkLst>
      </pc:sldChg>
      <pc:sldChg chg="add">
        <pc:chgData name="luis cleto" userId="a76db6c301978307" providerId="LiveId" clId="{BB93E05D-BE05-4453-8BDD-E5B3B775B63B}" dt="2026-05-24T14:47:17.897" v="1110"/>
        <pc:sldMkLst>
          <pc:docMk/>
          <pc:sldMk cId="504341516" sldId="3668"/>
        </pc:sldMkLst>
      </pc:sldChg>
      <pc:sldChg chg="add">
        <pc:chgData name="luis cleto" userId="a76db6c301978307" providerId="LiveId" clId="{BB93E05D-BE05-4453-8BDD-E5B3B775B63B}" dt="2026-05-24T14:47:17.897" v="1110"/>
        <pc:sldMkLst>
          <pc:docMk/>
          <pc:sldMk cId="993577335" sldId="3669"/>
        </pc:sldMkLst>
      </pc:sldChg>
      <pc:sldChg chg="add">
        <pc:chgData name="luis cleto" userId="a76db6c301978307" providerId="LiveId" clId="{BB93E05D-BE05-4453-8BDD-E5B3B775B63B}" dt="2026-05-24T14:47:17.897" v="1110"/>
        <pc:sldMkLst>
          <pc:docMk/>
          <pc:sldMk cId="2509841369" sldId="3670"/>
        </pc:sldMkLst>
      </pc:sldChg>
      <pc:sldChg chg="add">
        <pc:chgData name="luis cleto" userId="a76db6c301978307" providerId="LiveId" clId="{BB93E05D-BE05-4453-8BDD-E5B3B775B63B}" dt="2026-05-24T14:47:17.897" v="1110"/>
        <pc:sldMkLst>
          <pc:docMk/>
          <pc:sldMk cId="2061504247" sldId="3671"/>
        </pc:sldMkLst>
      </pc:sldChg>
      <pc:sldChg chg="add">
        <pc:chgData name="luis cleto" userId="a76db6c301978307" providerId="LiveId" clId="{BB93E05D-BE05-4453-8BDD-E5B3B775B63B}" dt="2026-05-24T14:47:17.897" v="1110"/>
        <pc:sldMkLst>
          <pc:docMk/>
          <pc:sldMk cId="404380343" sldId="3672"/>
        </pc:sldMkLst>
      </pc:sldChg>
      <pc:sldChg chg="add">
        <pc:chgData name="luis cleto" userId="a76db6c301978307" providerId="LiveId" clId="{BB93E05D-BE05-4453-8BDD-E5B3B775B63B}" dt="2026-05-24T14:47:17.897" v="1110"/>
        <pc:sldMkLst>
          <pc:docMk/>
          <pc:sldMk cId="3567851305" sldId="3673"/>
        </pc:sldMkLst>
      </pc:sldChg>
      <pc:sldChg chg="add">
        <pc:chgData name="luis cleto" userId="a76db6c301978307" providerId="LiveId" clId="{BB93E05D-BE05-4453-8BDD-E5B3B775B63B}" dt="2026-05-24T14:47:17.897" v="1110"/>
        <pc:sldMkLst>
          <pc:docMk/>
          <pc:sldMk cId="3387431499" sldId="3674"/>
        </pc:sldMkLst>
      </pc:sldChg>
      <pc:sldChg chg="add">
        <pc:chgData name="luis cleto" userId="a76db6c301978307" providerId="LiveId" clId="{BB93E05D-BE05-4453-8BDD-E5B3B775B63B}" dt="2026-05-24T14:47:17.897" v="1110"/>
        <pc:sldMkLst>
          <pc:docMk/>
          <pc:sldMk cId="1199016442" sldId="3675"/>
        </pc:sldMkLst>
      </pc:sldChg>
      <pc:sldChg chg="add">
        <pc:chgData name="luis cleto" userId="a76db6c301978307" providerId="LiveId" clId="{BB93E05D-BE05-4453-8BDD-E5B3B775B63B}" dt="2026-05-24T14:47:17.897" v="1110"/>
        <pc:sldMkLst>
          <pc:docMk/>
          <pc:sldMk cId="1388391387" sldId="3676"/>
        </pc:sldMkLst>
      </pc:sldChg>
      <pc:sldChg chg="add">
        <pc:chgData name="luis cleto" userId="a76db6c301978307" providerId="LiveId" clId="{BB93E05D-BE05-4453-8BDD-E5B3B775B63B}" dt="2026-05-24T14:47:17.897" v="1110"/>
        <pc:sldMkLst>
          <pc:docMk/>
          <pc:sldMk cId="3254524723" sldId="3677"/>
        </pc:sldMkLst>
      </pc:sldChg>
      <pc:sldChg chg="add">
        <pc:chgData name="luis cleto" userId="a76db6c301978307" providerId="LiveId" clId="{BB93E05D-BE05-4453-8BDD-E5B3B775B63B}" dt="2026-05-24T14:47:17.897" v="1110"/>
        <pc:sldMkLst>
          <pc:docMk/>
          <pc:sldMk cId="3787567642" sldId="3678"/>
        </pc:sldMkLst>
      </pc:sldChg>
      <pc:sldChg chg="add">
        <pc:chgData name="luis cleto" userId="a76db6c301978307" providerId="LiveId" clId="{BB93E05D-BE05-4453-8BDD-E5B3B775B63B}" dt="2026-05-24T14:47:17.897" v="1110"/>
        <pc:sldMkLst>
          <pc:docMk/>
          <pc:sldMk cId="1169642261" sldId="3679"/>
        </pc:sldMkLst>
      </pc:sldChg>
      <pc:sldChg chg="add">
        <pc:chgData name="luis cleto" userId="a76db6c301978307" providerId="LiveId" clId="{BB93E05D-BE05-4453-8BDD-E5B3B775B63B}" dt="2026-05-24T14:47:17.897" v="1110"/>
        <pc:sldMkLst>
          <pc:docMk/>
          <pc:sldMk cId="104410363" sldId="3680"/>
        </pc:sldMkLst>
      </pc:sldChg>
      <pc:sldChg chg="add">
        <pc:chgData name="luis cleto" userId="a76db6c301978307" providerId="LiveId" clId="{BB93E05D-BE05-4453-8BDD-E5B3B775B63B}" dt="2026-05-24T14:47:17.897" v="1110"/>
        <pc:sldMkLst>
          <pc:docMk/>
          <pc:sldMk cId="3433132288" sldId="3681"/>
        </pc:sldMkLst>
      </pc:sldChg>
      <pc:sldChg chg="add">
        <pc:chgData name="luis cleto" userId="a76db6c301978307" providerId="LiveId" clId="{BB93E05D-BE05-4453-8BDD-E5B3B775B63B}" dt="2026-05-24T14:47:17.897" v="1110"/>
        <pc:sldMkLst>
          <pc:docMk/>
          <pc:sldMk cId="4089026231" sldId="3682"/>
        </pc:sldMkLst>
      </pc:sldChg>
      <pc:sldChg chg="add">
        <pc:chgData name="luis cleto" userId="a76db6c301978307" providerId="LiveId" clId="{BB93E05D-BE05-4453-8BDD-E5B3B775B63B}" dt="2026-05-24T14:47:17.897" v="1110"/>
        <pc:sldMkLst>
          <pc:docMk/>
          <pc:sldMk cId="1617608801" sldId="3683"/>
        </pc:sldMkLst>
      </pc:sldChg>
      <pc:sldChg chg="add">
        <pc:chgData name="luis cleto" userId="a76db6c301978307" providerId="LiveId" clId="{BB93E05D-BE05-4453-8BDD-E5B3B775B63B}" dt="2026-05-24T14:47:17.897" v="1110"/>
        <pc:sldMkLst>
          <pc:docMk/>
          <pc:sldMk cId="957294232" sldId="3684"/>
        </pc:sldMkLst>
      </pc:sldChg>
      <pc:sldChg chg="add">
        <pc:chgData name="luis cleto" userId="a76db6c301978307" providerId="LiveId" clId="{BB93E05D-BE05-4453-8BDD-E5B3B775B63B}" dt="2026-05-24T14:47:17.897" v="1110"/>
        <pc:sldMkLst>
          <pc:docMk/>
          <pc:sldMk cId="1942532080" sldId="3685"/>
        </pc:sldMkLst>
      </pc:sldChg>
      <pc:sldChg chg="add">
        <pc:chgData name="luis cleto" userId="a76db6c301978307" providerId="LiveId" clId="{BB93E05D-BE05-4453-8BDD-E5B3B775B63B}" dt="2026-05-24T14:47:17.897" v="1110"/>
        <pc:sldMkLst>
          <pc:docMk/>
          <pc:sldMk cId="614948903" sldId="3686"/>
        </pc:sldMkLst>
      </pc:sldChg>
      <pc:sldChg chg="add">
        <pc:chgData name="luis cleto" userId="a76db6c301978307" providerId="LiveId" clId="{BB93E05D-BE05-4453-8BDD-E5B3B775B63B}" dt="2026-05-24T14:47:17.897" v="1110"/>
        <pc:sldMkLst>
          <pc:docMk/>
          <pc:sldMk cId="2502517037" sldId="3687"/>
        </pc:sldMkLst>
      </pc:sldChg>
      <pc:sldChg chg="add">
        <pc:chgData name="luis cleto" userId="a76db6c301978307" providerId="LiveId" clId="{BB93E05D-BE05-4453-8BDD-E5B3B775B63B}" dt="2026-05-24T14:47:17.897" v="1110"/>
        <pc:sldMkLst>
          <pc:docMk/>
          <pc:sldMk cId="957526188" sldId="3688"/>
        </pc:sldMkLst>
      </pc:sldChg>
      <pc:sldChg chg="add">
        <pc:chgData name="luis cleto" userId="a76db6c301978307" providerId="LiveId" clId="{BB93E05D-BE05-4453-8BDD-E5B3B775B63B}" dt="2026-05-24T14:47:17.897" v="1110"/>
        <pc:sldMkLst>
          <pc:docMk/>
          <pc:sldMk cId="944862656" sldId="3689"/>
        </pc:sldMkLst>
      </pc:sldChg>
      <pc:sldChg chg="add">
        <pc:chgData name="luis cleto" userId="a76db6c301978307" providerId="LiveId" clId="{BB93E05D-BE05-4453-8BDD-E5B3B775B63B}" dt="2026-05-24T14:47:17.897" v="1110"/>
        <pc:sldMkLst>
          <pc:docMk/>
          <pc:sldMk cId="1171951816" sldId="3690"/>
        </pc:sldMkLst>
      </pc:sldChg>
      <pc:sldChg chg="add">
        <pc:chgData name="luis cleto" userId="a76db6c301978307" providerId="LiveId" clId="{BB93E05D-BE05-4453-8BDD-E5B3B775B63B}" dt="2026-05-24T14:47:17.897" v="1110"/>
        <pc:sldMkLst>
          <pc:docMk/>
          <pc:sldMk cId="1677535410" sldId="3691"/>
        </pc:sldMkLst>
      </pc:sldChg>
      <pc:sldChg chg="add">
        <pc:chgData name="luis cleto" userId="a76db6c301978307" providerId="LiveId" clId="{BB93E05D-BE05-4453-8BDD-E5B3B775B63B}" dt="2026-05-24T14:47:17.897" v="1110"/>
        <pc:sldMkLst>
          <pc:docMk/>
          <pc:sldMk cId="594285" sldId="3692"/>
        </pc:sldMkLst>
      </pc:sldChg>
      <pc:sldChg chg="add">
        <pc:chgData name="luis cleto" userId="a76db6c301978307" providerId="LiveId" clId="{BB93E05D-BE05-4453-8BDD-E5B3B775B63B}" dt="2026-05-24T14:47:17.897" v="1110"/>
        <pc:sldMkLst>
          <pc:docMk/>
          <pc:sldMk cId="4272789134" sldId="3693"/>
        </pc:sldMkLst>
      </pc:sldChg>
      <pc:sldChg chg="add">
        <pc:chgData name="luis cleto" userId="a76db6c301978307" providerId="LiveId" clId="{BB93E05D-BE05-4453-8BDD-E5B3B775B63B}" dt="2026-05-24T14:47:17.897" v="1110"/>
        <pc:sldMkLst>
          <pc:docMk/>
          <pc:sldMk cId="138599258" sldId="3694"/>
        </pc:sldMkLst>
      </pc:sldChg>
      <pc:sldChg chg="add">
        <pc:chgData name="luis cleto" userId="a76db6c301978307" providerId="LiveId" clId="{BB93E05D-BE05-4453-8BDD-E5B3B775B63B}" dt="2026-05-24T14:47:17.897" v="1110"/>
        <pc:sldMkLst>
          <pc:docMk/>
          <pc:sldMk cId="1314569834" sldId="3695"/>
        </pc:sldMkLst>
      </pc:sldChg>
      <pc:sldChg chg="add">
        <pc:chgData name="luis cleto" userId="a76db6c301978307" providerId="LiveId" clId="{BB93E05D-BE05-4453-8BDD-E5B3B775B63B}" dt="2026-05-24T14:47:17.897" v="1110"/>
        <pc:sldMkLst>
          <pc:docMk/>
          <pc:sldMk cId="1436228808" sldId="3696"/>
        </pc:sldMkLst>
      </pc:sldChg>
      <pc:sldChg chg="add">
        <pc:chgData name="luis cleto" userId="a76db6c301978307" providerId="LiveId" clId="{BB93E05D-BE05-4453-8BDD-E5B3B775B63B}" dt="2026-05-24T14:47:17.897" v="1110"/>
        <pc:sldMkLst>
          <pc:docMk/>
          <pc:sldMk cId="565705480" sldId="3697"/>
        </pc:sldMkLst>
      </pc:sldChg>
      <pc:sldChg chg="add">
        <pc:chgData name="luis cleto" userId="a76db6c301978307" providerId="LiveId" clId="{BB93E05D-BE05-4453-8BDD-E5B3B775B63B}" dt="2026-05-24T14:47:17.897" v="1110"/>
        <pc:sldMkLst>
          <pc:docMk/>
          <pc:sldMk cId="2236140900" sldId="3698"/>
        </pc:sldMkLst>
      </pc:sldChg>
      <pc:sldChg chg="add">
        <pc:chgData name="luis cleto" userId="a76db6c301978307" providerId="LiveId" clId="{BB93E05D-BE05-4453-8BDD-E5B3B775B63B}" dt="2026-05-24T14:47:17.897" v="1110"/>
        <pc:sldMkLst>
          <pc:docMk/>
          <pc:sldMk cId="2323888632" sldId="3699"/>
        </pc:sldMkLst>
      </pc:sldChg>
      <pc:sldChg chg="add">
        <pc:chgData name="luis cleto" userId="a76db6c301978307" providerId="LiveId" clId="{BB93E05D-BE05-4453-8BDD-E5B3B775B63B}" dt="2026-05-24T14:47:17.897" v="1110"/>
        <pc:sldMkLst>
          <pc:docMk/>
          <pc:sldMk cId="1393076270" sldId="3700"/>
        </pc:sldMkLst>
      </pc:sldChg>
      <pc:sldChg chg="add">
        <pc:chgData name="luis cleto" userId="a76db6c301978307" providerId="LiveId" clId="{BB93E05D-BE05-4453-8BDD-E5B3B775B63B}" dt="2026-05-24T14:47:17.897" v="1110"/>
        <pc:sldMkLst>
          <pc:docMk/>
          <pc:sldMk cId="904032947" sldId="3701"/>
        </pc:sldMkLst>
      </pc:sldChg>
      <pc:sldChg chg="add">
        <pc:chgData name="luis cleto" userId="a76db6c301978307" providerId="LiveId" clId="{BB93E05D-BE05-4453-8BDD-E5B3B775B63B}" dt="2026-05-24T14:47:17.897" v="1110"/>
        <pc:sldMkLst>
          <pc:docMk/>
          <pc:sldMk cId="2839803450" sldId="3702"/>
        </pc:sldMkLst>
      </pc:sldChg>
      <pc:sldChg chg="add">
        <pc:chgData name="luis cleto" userId="a76db6c301978307" providerId="LiveId" clId="{BB93E05D-BE05-4453-8BDD-E5B3B775B63B}" dt="2026-05-24T14:47:17.897" v="1110"/>
        <pc:sldMkLst>
          <pc:docMk/>
          <pc:sldMk cId="2320751831" sldId="3703"/>
        </pc:sldMkLst>
      </pc:sldChg>
      <pc:sldChg chg="add">
        <pc:chgData name="luis cleto" userId="a76db6c301978307" providerId="LiveId" clId="{BB93E05D-BE05-4453-8BDD-E5B3B775B63B}" dt="2026-05-24T14:47:17.897" v="1110"/>
        <pc:sldMkLst>
          <pc:docMk/>
          <pc:sldMk cId="1908695888" sldId="3704"/>
        </pc:sldMkLst>
      </pc:sldChg>
      <pc:sldChg chg="add">
        <pc:chgData name="luis cleto" userId="a76db6c301978307" providerId="LiveId" clId="{BB93E05D-BE05-4453-8BDD-E5B3B775B63B}" dt="2026-05-24T14:47:17.897" v="1110"/>
        <pc:sldMkLst>
          <pc:docMk/>
          <pc:sldMk cId="2184755874" sldId="3708"/>
        </pc:sldMkLst>
      </pc:sldChg>
      <pc:sldChg chg="add">
        <pc:chgData name="luis cleto" userId="a76db6c301978307" providerId="LiveId" clId="{BB93E05D-BE05-4453-8BDD-E5B3B775B63B}" dt="2026-05-24T14:47:17.897" v="1110"/>
        <pc:sldMkLst>
          <pc:docMk/>
          <pc:sldMk cId="2898924302" sldId="3709"/>
        </pc:sldMkLst>
      </pc:sldChg>
      <pc:sldChg chg="add">
        <pc:chgData name="luis cleto" userId="a76db6c301978307" providerId="LiveId" clId="{BB93E05D-BE05-4453-8BDD-E5B3B775B63B}" dt="2026-05-24T14:47:17.897" v="1110"/>
        <pc:sldMkLst>
          <pc:docMk/>
          <pc:sldMk cId="3771711500" sldId="3710"/>
        </pc:sldMkLst>
      </pc:sldChg>
      <pc:sldChg chg="add">
        <pc:chgData name="luis cleto" userId="a76db6c301978307" providerId="LiveId" clId="{BB93E05D-BE05-4453-8BDD-E5B3B775B63B}" dt="2026-05-24T14:47:17.897" v="1110"/>
        <pc:sldMkLst>
          <pc:docMk/>
          <pc:sldMk cId="2272728049" sldId="3712"/>
        </pc:sldMkLst>
      </pc:sldChg>
      <pc:sldChg chg="add">
        <pc:chgData name="luis cleto" userId="a76db6c301978307" providerId="LiveId" clId="{BB93E05D-BE05-4453-8BDD-E5B3B775B63B}" dt="2026-05-24T14:47:17.897" v="1110"/>
        <pc:sldMkLst>
          <pc:docMk/>
          <pc:sldMk cId="216965183" sldId="3713"/>
        </pc:sldMkLst>
      </pc:sldChg>
      <pc:sldChg chg="add">
        <pc:chgData name="luis cleto" userId="a76db6c301978307" providerId="LiveId" clId="{BB93E05D-BE05-4453-8BDD-E5B3B775B63B}" dt="2026-05-24T14:47:17.897" v="1110"/>
        <pc:sldMkLst>
          <pc:docMk/>
          <pc:sldMk cId="1859786823" sldId="3715"/>
        </pc:sldMkLst>
      </pc:sldChg>
      <pc:sldChg chg="add">
        <pc:chgData name="luis cleto" userId="a76db6c301978307" providerId="LiveId" clId="{BB93E05D-BE05-4453-8BDD-E5B3B775B63B}" dt="2026-05-24T14:47:17.897" v="1110"/>
        <pc:sldMkLst>
          <pc:docMk/>
          <pc:sldMk cId="3276175687" sldId="3716"/>
        </pc:sldMkLst>
      </pc:sldChg>
      <pc:sldChg chg="add">
        <pc:chgData name="luis cleto" userId="a76db6c301978307" providerId="LiveId" clId="{BB93E05D-BE05-4453-8BDD-E5B3B775B63B}" dt="2026-05-24T14:47:17.897" v="1110"/>
        <pc:sldMkLst>
          <pc:docMk/>
          <pc:sldMk cId="0" sldId="3717"/>
        </pc:sldMkLst>
      </pc:sldChg>
      <pc:sldChg chg="add">
        <pc:chgData name="luis cleto" userId="a76db6c301978307" providerId="LiveId" clId="{BB93E05D-BE05-4453-8BDD-E5B3B775B63B}" dt="2026-05-24T14:47:17.897" v="1110"/>
        <pc:sldMkLst>
          <pc:docMk/>
          <pc:sldMk cId="0" sldId="3718"/>
        </pc:sldMkLst>
      </pc:sldChg>
      <pc:sldChg chg="add">
        <pc:chgData name="luis cleto" userId="a76db6c301978307" providerId="LiveId" clId="{BB93E05D-BE05-4453-8BDD-E5B3B775B63B}" dt="2026-05-24T14:47:17.897" v="1110"/>
        <pc:sldMkLst>
          <pc:docMk/>
          <pc:sldMk cId="4075934234" sldId="3719"/>
        </pc:sldMkLst>
      </pc:sldChg>
      <pc:sldChg chg="add">
        <pc:chgData name="luis cleto" userId="a76db6c301978307" providerId="LiveId" clId="{BB93E05D-BE05-4453-8BDD-E5B3B775B63B}" dt="2026-05-24T14:47:17.897" v="1110"/>
        <pc:sldMkLst>
          <pc:docMk/>
          <pc:sldMk cId="1873234049" sldId="3720"/>
        </pc:sldMkLst>
      </pc:sldChg>
      <pc:sldChg chg="add">
        <pc:chgData name="luis cleto" userId="a76db6c301978307" providerId="LiveId" clId="{BB93E05D-BE05-4453-8BDD-E5B3B775B63B}" dt="2026-05-24T14:47:17.897" v="1110"/>
        <pc:sldMkLst>
          <pc:docMk/>
          <pc:sldMk cId="777172150" sldId="3721"/>
        </pc:sldMkLst>
      </pc:sldChg>
      <pc:sldChg chg="add">
        <pc:chgData name="luis cleto" userId="a76db6c301978307" providerId="LiveId" clId="{BB93E05D-BE05-4453-8BDD-E5B3B775B63B}" dt="2026-05-24T14:47:17.897" v="1110"/>
        <pc:sldMkLst>
          <pc:docMk/>
          <pc:sldMk cId="2123295089" sldId="3722"/>
        </pc:sldMkLst>
      </pc:sldChg>
      <pc:sldChg chg="add">
        <pc:chgData name="luis cleto" userId="a76db6c301978307" providerId="LiveId" clId="{BB93E05D-BE05-4453-8BDD-E5B3B775B63B}" dt="2026-05-24T14:47:17.897" v="1110"/>
        <pc:sldMkLst>
          <pc:docMk/>
          <pc:sldMk cId="3858170021" sldId="3723"/>
        </pc:sldMkLst>
      </pc:sldChg>
      <pc:sldChg chg="add">
        <pc:chgData name="luis cleto" userId="a76db6c301978307" providerId="LiveId" clId="{BB93E05D-BE05-4453-8BDD-E5B3B775B63B}" dt="2026-05-24T14:47:17.897" v="1110"/>
        <pc:sldMkLst>
          <pc:docMk/>
          <pc:sldMk cId="892376888" sldId="3724"/>
        </pc:sldMkLst>
      </pc:sldChg>
      <pc:sldChg chg="add">
        <pc:chgData name="luis cleto" userId="a76db6c301978307" providerId="LiveId" clId="{BB93E05D-BE05-4453-8BDD-E5B3B775B63B}" dt="2026-05-24T14:47:17.897" v="1110"/>
        <pc:sldMkLst>
          <pc:docMk/>
          <pc:sldMk cId="1140595053" sldId="3725"/>
        </pc:sldMkLst>
      </pc:sldChg>
      <pc:sldChg chg="add">
        <pc:chgData name="luis cleto" userId="a76db6c301978307" providerId="LiveId" clId="{BB93E05D-BE05-4453-8BDD-E5B3B775B63B}" dt="2026-05-24T14:47:17.897" v="1110"/>
        <pc:sldMkLst>
          <pc:docMk/>
          <pc:sldMk cId="1564915885" sldId="3726"/>
        </pc:sldMkLst>
      </pc:sldChg>
      <pc:sldChg chg="add">
        <pc:chgData name="luis cleto" userId="a76db6c301978307" providerId="LiveId" clId="{BB93E05D-BE05-4453-8BDD-E5B3B775B63B}" dt="2026-05-24T14:47:17.897" v="1110"/>
        <pc:sldMkLst>
          <pc:docMk/>
          <pc:sldMk cId="2988368493" sldId="3727"/>
        </pc:sldMkLst>
      </pc:sldChg>
      <pc:sldChg chg="add">
        <pc:chgData name="luis cleto" userId="a76db6c301978307" providerId="LiveId" clId="{BB93E05D-BE05-4453-8BDD-E5B3B775B63B}" dt="2026-05-24T14:47:17.897" v="1110"/>
        <pc:sldMkLst>
          <pc:docMk/>
          <pc:sldMk cId="4074309250" sldId="3728"/>
        </pc:sldMkLst>
      </pc:sldChg>
      <pc:sldChg chg="add">
        <pc:chgData name="luis cleto" userId="a76db6c301978307" providerId="LiveId" clId="{BB93E05D-BE05-4453-8BDD-E5B3B775B63B}" dt="2026-05-24T14:47:17.897" v="1110"/>
        <pc:sldMkLst>
          <pc:docMk/>
          <pc:sldMk cId="2664840046" sldId="3729"/>
        </pc:sldMkLst>
      </pc:sldChg>
      <pc:sldChg chg="add">
        <pc:chgData name="luis cleto" userId="a76db6c301978307" providerId="LiveId" clId="{BB93E05D-BE05-4453-8BDD-E5B3B775B63B}" dt="2026-05-24T14:47:17.897" v="1110"/>
        <pc:sldMkLst>
          <pc:docMk/>
          <pc:sldMk cId="2884001681" sldId="3730"/>
        </pc:sldMkLst>
      </pc:sldChg>
      <pc:sldChg chg="add">
        <pc:chgData name="luis cleto" userId="a76db6c301978307" providerId="LiveId" clId="{BB93E05D-BE05-4453-8BDD-E5B3B775B63B}" dt="2026-05-24T14:47:17.897" v="1110"/>
        <pc:sldMkLst>
          <pc:docMk/>
          <pc:sldMk cId="695996657" sldId="3731"/>
        </pc:sldMkLst>
      </pc:sldChg>
      <pc:sldChg chg="add">
        <pc:chgData name="luis cleto" userId="a76db6c301978307" providerId="LiveId" clId="{BB93E05D-BE05-4453-8BDD-E5B3B775B63B}" dt="2026-05-24T14:47:17.897" v="1110"/>
        <pc:sldMkLst>
          <pc:docMk/>
          <pc:sldMk cId="825704756" sldId="3732"/>
        </pc:sldMkLst>
      </pc:sldChg>
      <pc:sldChg chg="add">
        <pc:chgData name="luis cleto" userId="a76db6c301978307" providerId="LiveId" clId="{BB93E05D-BE05-4453-8BDD-E5B3B775B63B}" dt="2026-05-24T14:47:17.897" v="1110"/>
        <pc:sldMkLst>
          <pc:docMk/>
          <pc:sldMk cId="3708413844" sldId="3733"/>
        </pc:sldMkLst>
      </pc:sldChg>
      <pc:sldChg chg="add">
        <pc:chgData name="luis cleto" userId="a76db6c301978307" providerId="LiveId" clId="{BB93E05D-BE05-4453-8BDD-E5B3B775B63B}" dt="2026-05-24T14:47:17.897" v="1110"/>
        <pc:sldMkLst>
          <pc:docMk/>
          <pc:sldMk cId="2018507985" sldId="3734"/>
        </pc:sldMkLst>
      </pc:sldChg>
      <pc:sldChg chg="add">
        <pc:chgData name="luis cleto" userId="a76db6c301978307" providerId="LiveId" clId="{BB93E05D-BE05-4453-8BDD-E5B3B775B63B}" dt="2026-05-24T14:47:17.897" v="1110"/>
        <pc:sldMkLst>
          <pc:docMk/>
          <pc:sldMk cId="3875918723" sldId="3735"/>
        </pc:sldMkLst>
      </pc:sldChg>
      <pc:sldChg chg="add">
        <pc:chgData name="luis cleto" userId="a76db6c301978307" providerId="LiveId" clId="{BB93E05D-BE05-4453-8BDD-E5B3B775B63B}" dt="2026-05-24T14:47:17.897" v="1110"/>
        <pc:sldMkLst>
          <pc:docMk/>
          <pc:sldMk cId="3129744875" sldId="3736"/>
        </pc:sldMkLst>
      </pc:sldChg>
      <pc:sldChg chg="add">
        <pc:chgData name="luis cleto" userId="a76db6c301978307" providerId="LiveId" clId="{BB93E05D-BE05-4453-8BDD-E5B3B775B63B}" dt="2026-05-24T14:47:17.897" v="1110"/>
        <pc:sldMkLst>
          <pc:docMk/>
          <pc:sldMk cId="2495022412" sldId="3737"/>
        </pc:sldMkLst>
      </pc:sldChg>
      <pc:sldChg chg="add">
        <pc:chgData name="luis cleto" userId="a76db6c301978307" providerId="LiveId" clId="{BB93E05D-BE05-4453-8BDD-E5B3B775B63B}" dt="2026-05-24T14:47:17.897" v="1110"/>
        <pc:sldMkLst>
          <pc:docMk/>
          <pc:sldMk cId="525147140" sldId="3738"/>
        </pc:sldMkLst>
      </pc:sldChg>
      <pc:sldChg chg="add">
        <pc:chgData name="luis cleto" userId="a76db6c301978307" providerId="LiveId" clId="{BB93E05D-BE05-4453-8BDD-E5B3B775B63B}" dt="2026-05-24T14:47:17.897" v="1110"/>
        <pc:sldMkLst>
          <pc:docMk/>
          <pc:sldMk cId="2763478674" sldId="3739"/>
        </pc:sldMkLst>
      </pc:sldChg>
      <pc:sldChg chg="add">
        <pc:chgData name="luis cleto" userId="a76db6c301978307" providerId="LiveId" clId="{BB93E05D-BE05-4453-8BDD-E5B3B775B63B}" dt="2026-05-24T14:47:17.897" v="1110"/>
        <pc:sldMkLst>
          <pc:docMk/>
          <pc:sldMk cId="736286004" sldId="3740"/>
        </pc:sldMkLst>
      </pc:sldChg>
      <pc:sldChg chg="add">
        <pc:chgData name="luis cleto" userId="a76db6c301978307" providerId="LiveId" clId="{BB93E05D-BE05-4453-8BDD-E5B3B775B63B}" dt="2026-05-24T14:47:17.897" v="1110"/>
        <pc:sldMkLst>
          <pc:docMk/>
          <pc:sldMk cId="2641087339" sldId="3741"/>
        </pc:sldMkLst>
      </pc:sldChg>
      <pc:sldChg chg="add">
        <pc:chgData name="luis cleto" userId="a76db6c301978307" providerId="LiveId" clId="{BB93E05D-BE05-4453-8BDD-E5B3B775B63B}" dt="2026-05-24T14:47:17.897" v="1110"/>
        <pc:sldMkLst>
          <pc:docMk/>
          <pc:sldMk cId="2050754444" sldId="3742"/>
        </pc:sldMkLst>
      </pc:sldChg>
      <pc:sldChg chg="add">
        <pc:chgData name="luis cleto" userId="a76db6c301978307" providerId="LiveId" clId="{BB93E05D-BE05-4453-8BDD-E5B3B775B63B}" dt="2026-05-24T14:47:17.897" v="1110"/>
        <pc:sldMkLst>
          <pc:docMk/>
          <pc:sldMk cId="2075032832" sldId="3743"/>
        </pc:sldMkLst>
      </pc:sldChg>
      <pc:sldChg chg="add">
        <pc:chgData name="luis cleto" userId="a76db6c301978307" providerId="LiveId" clId="{BB93E05D-BE05-4453-8BDD-E5B3B775B63B}" dt="2026-05-24T14:47:17.897" v="1110"/>
        <pc:sldMkLst>
          <pc:docMk/>
          <pc:sldMk cId="1538022217" sldId="3744"/>
        </pc:sldMkLst>
      </pc:sldChg>
      <pc:sldChg chg="add">
        <pc:chgData name="luis cleto" userId="a76db6c301978307" providerId="LiveId" clId="{BB93E05D-BE05-4453-8BDD-E5B3B775B63B}" dt="2026-05-24T14:47:17.897" v="1110"/>
        <pc:sldMkLst>
          <pc:docMk/>
          <pc:sldMk cId="169443595" sldId="3745"/>
        </pc:sldMkLst>
      </pc:sldChg>
      <pc:sldChg chg="modSp mod">
        <pc:chgData name="luis cleto" userId="a76db6c301978307" providerId="LiveId" clId="{BB93E05D-BE05-4453-8BDD-E5B3B775B63B}" dt="2026-05-24T14:40:13.424" v="1107" actId="207"/>
        <pc:sldMkLst>
          <pc:docMk/>
          <pc:sldMk cId="2853715241" sldId="3751"/>
        </pc:sldMkLst>
        <pc:spChg chg="mod">
          <ac:chgData name="luis cleto" userId="a76db6c301978307" providerId="LiveId" clId="{BB93E05D-BE05-4453-8BDD-E5B3B775B63B}" dt="2026-05-24T14:40:13.424" v="1107" actId="207"/>
          <ac:spMkLst>
            <pc:docMk/>
            <pc:sldMk cId="2853715241" sldId="3751"/>
            <ac:spMk id="3" creationId="{E04A9B4D-AEF0-084A-4C32-4218930EF2BD}"/>
          </ac:spMkLst>
        </pc:spChg>
      </pc:sldChg>
      <pc:sldChg chg="addSp modSp new add del mod ord">
        <pc:chgData name="luis cleto" userId="a76db6c301978307" providerId="LiveId" clId="{BB93E05D-BE05-4453-8BDD-E5B3B775B63B}" dt="2026-05-06T12:08:02.425" v="106" actId="1076"/>
        <pc:sldMkLst>
          <pc:docMk/>
          <pc:sldMk cId="1136914505" sldId="3759"/>
        </pc:sldMkLst>
        <pc:spChg chg="add mod">
          <ac:chgData name="luis cleto" userId="a76db6c301978307" providerId="LiveId" clId="{BB93E05D-BE05-4453-8BDD-E5B3B775B63B}" dt="2026-05-06T12:08:02.425" v="106" actId="1076"/>
          <ac:spMkLst>
            <pc:docMk/>
            <pc:sldMk cId="1136914505" sldId="3759"/>
            <ac:spMk id="2" creationId="{F64AB88F-AC06-F5D6-69AE-DD1BA0943EE0}"/>
          </ac:spMkLst>
        </pc:spChg>
      </pc:sldChg>
      <pc:sldChg chg="modSp add mod">
        <pc:chgData name="luis cleto" userId="a76db6c301978307" providerId="LiveId" clId="{BB93E05D-BE05-4453-8BDD-E5B3B775B63B}" dt="2026-05-06T12:08:56.598" v="112" actId="1076"/>
        <pc:sldMkLst>
          <pc:docMk/>
          <pc:sldMk cId="647304910" sldId="3760"/>
        </pc:sldMkLst>
        <pc:spChg chg="mod">
          <ac:chgData name="luis cleto" userId="a76db6c301978307" providerId="LiveId" clId="{BB93E05D-BE05-4453-8BDD-E5B3B775B63B}" dt="2026-05-06T12:08:56.598" v="112" actId="1076"/>
          <ac:spMkLst>
            <pc:docMk/>
            <pc:sldMk cId="647304910" sldId="3760"/>
            <ac:spMk id="2" creationId="{71793FF5-9B6B-8D34-E7F0-3EEB8F4E5429}"/>
          </ac:spMkLst>
        </pc:spChg>
      </pc:sldChg>
      <pc:sldChg chg="modSp add mod">
        <pc:chgData name="luis cleto" userId="a76db6c301978307" providerId="LiveId" clId="{BB93E05D-BE05-4453-8BDD-E5B3B775B63B}" dt="2026-05-06T12:09:12.227" v="114" actId="1076"/>
        <pc:sldMkLst>
          <pc:docMk/>
          <pc:sldMk cId="3316274564" sldId="3761"/>
        </pc:sldMkLst>
        <pc:spChg chg="mod">
          <ac:chgData name="luis cleto" userId="a76db6c301978307" providerId="LiveId" clId="{BB93E05D-BE05-4453-8BDD-E5B3B775B63B}" dt="2026-05-06T12:09:12.227" v="114" actId="1076"/>
          <ac:spMkLst>
            <pc:docMk/>
            <pc:sldMk cId="3316274564" sldId="3761"/>
            <ac:spMk id="2" creationId="{17E7FE6E-240D-B1B7-671F-4C2FB37D5ACB}"/>
          </ac:spMkLst>
        </pc:spChg>
      </pc:sldChg>
      <pc:sldChg chg="modSp mod">
        <pc:chgData name="luis cleto" userId="a76db6c301978307" providerId="LiveId" clId="{BB93E05D-BE05-4453-8BDD-E5B3B775B63B}" dt="2026-05-24T14:34:58.389" v="769" actId="115"/>
        <pc:sldMkLst>
          <pc:docMk/>
          <pc:sldMk cId="1972859179" sldId="4750"/>
        </pc:sldMkLst>
        <pc:spChg chg="mod">
          <ac:chgData name="luis cleto" userId="a76db6c301978307" providerId="LiveId" clId="{BB93E05D-BE05-4453-8BDD-E5B3B775B63B}" dt="2026-05-24T14:34:44.503" v="768" actId="1076"/>
          <ac:spMkLst>
            <pc:docMk/>
            <pc:sldMk cId="1972859179" sldId="4750"/>
            <ac:spMk id="2" creationId="{AD007D73-9B47-6FF4-4DA4-1844528C41B7}"/>
          </ac:spMkLst>
        </pc:spChg>
        <pc:spChg chg="mod">
          <ac:chgData name="luis cleto" userId="a76db6c301978307" providerId="LiveId" clId="{BB93E05D-BE05-4453-8BDD-E5B3B775B63B}" dt="2026-05-24T14:34:58.389" v="769" actId="115"/>
          <ac:spMkLst>
            <pc:docMk/>
            <pc:sldMk cId="1972859179" sldId="4750"/>
            <ac:spMk id="3" creationId="{C946123E-B5AD-A897-206A-6CE70E04864F}"/>
          </ac:spMkLst>
        </pc:spChg>
      </pc:sldChg>
      <pc:sldChg chg="modSp add mod">
        <pc:chgData name="luis cleto" userId="a76db6c301978307" providerId="LiveId" clId="{BB93E05D-BE05-4453-8BDD-E5B3B775B63B}" dt="2026-05-24T14:19:57.925" v="550" actId="255"/>
        <pc:sldMkLst>
          <pc:docMk/>
          <pc:sldMk cId="118511966" sldId="4756"/>
        </pc:sldMkLst>
        <pc:spChg chg="mod">
          <ac:chgData name="luis cleto" userId="a76db6c301978307" providerId="LiveId" clId="{BB93E05D-BE05-4453-8BDD-E5B3B775B63B}" dt="2026-05-24T14:19:57.925" v="550" actId="255"/>
          <ac:spMkLst>
            <pc:docMk/>
            <pc:sldMk cId="118511966" sldId="4756"/>
            <ac:spMk id="3" creationId="{B765A79A-71D7-9A61-B214-E4A9E9554FDD}"/>
          </ac:spMkLst>
        </pc:spChg>
      </pc:sldChg>
      <pc:sldChg chg="modSp add mod">
        <pc:chgData name="luis cleto" userId="a76db6c301978307" providerId="LiveId" clId="{BB93E05D-BE05-4453-8BDD-E5B3B775B63B}" dt="2026-05-24T14:24:47.131" v="626" actId="1076"/>
        <pc:sldMkLst>
          <pc:docMk/>
          <pc:sldMk cId="1495111060" sldId="4757"/>
        </pc:sldMkLst>
        <pc:spChg chg="mod">
          <ac:chgData name="luis cleto" userId="a76db6c301978307" providerId="LiveId" clId="{BB93E05D-BE05-4453-8BDD-E5B3B775B63B}" dt="2026-05-24T14:24:47.131" v="626" actId="1076"/>
          <ac:spMkLst>
            <pc:docMk/>
            <pc:sldMk cId="1495111060" sldId="4757"/>
            <ac:spMk id="3" creationId="{890F1CAC-763B-99B7-A12E-4FBCE765B90B}"/>
          </ac:spMkLst>
        </pc:spChg>
      </pc:sldChg>
      <pc:sldChg chg="modSp add mod">
        <pc:chgData name="luis cleto" userId="a76db6c301978307" providerId="LiveId" clId="{BB93E05D-BE05-4453-8BDD-E5B3B775B63B}" dt="2026-05-24T14:28:27.041" v="688" actId="1076"/>
        <pc:sldMkLst>
          <pc:docMk/>
          <pc:sldMk cId="791731831" sldId="4758"/>
        </pc:sldMkLst>
        <pc:spChg chg="mod">
          <ac:chgData name="luis cleto" userId="a76db6c301978307" providerId="LiveId" clId="{BB93E05D-BE05-4453-8BDD-E5B3B775B63B}" dt="2026-05-24T14:28:27.041" v="688" actId="1076"/>
          <ac:spMkLst>
            <pc:docMk/>
            <pc:sldMk cId="791731831" sldId="4758"/>
            <ac:spMk id="3" creationId="{508E14C6-D379-C158-0E61-443DC483329A}"/>
          </ac:spMkLst>
        </pc:spChg>
      </pc:sldChg>
      <pc:sldChg chg="modSp add mod">
        <pc:chgData name="luis cleto" userId="a76db6c301978307" providerId="LiveId" clId="{BB93E05D-BE05-4453-8BDD-E5B3B775B63B}" dt="2026-05-24T14:30:53.087" v="728" actId="20577"/>
        <pc:sldMkLst>
          <pc:docMk/>
          <pc:sldMk cId="3560058708" sldId="4759"/>
        </pc:sldMkLst>
        <pc:spChg chg="mod">
          <ac:chgData name="luis cleto" userId="a76db6c301978307" providerId="LiveId" clId="{BB93E05D-BE05-4453-8BDD-E5B3B775B63B}" dt="2026-05-24T14:30:53.087" v="728" actId="20577"/>
          <ac:spMkLst>
            <pc:docMk/>
            <pc:sldMk cId="3560058708" sldId="4759"/>
            <ac:spMk id="3" creationId="{278B6F22-1DE2-B31A-4967-BFC42FAAB47D}"/>
          </ac:spMkLst>
        </pc:spChg>
      </pc:sldChg>
      <pc:sldChg chg="modSp add mod">
        <pc:chgData name="luis cleto" userId="a76db6c301978307" providerId="LiveId" clId="{BB93E05D-BE05-4453-8BDD-E5B3B775B63B}" dt="2026-05-24T14:33:34.842" v="766" actId="20577"/>
        <pc:sldMkLst>
          <pc:docMk/>
          <pc:sldMk cId="569498450" sldId="4760"/>
        </pc:sldMkLst>
        <pc:spChg chg="mod">
          <ac:chgData name="luis cleto" userId="a76db6c301978307" providerId="LiveId" clId="{BB93E05D-BE05-4453-8BDD-E5B3B775B63B}" dt="2026-05-24T14:33:34.842" v="766" actId="20577"/>
          <ac:spMkLst>
            <pc:docMk/>
            <pc:sldMk cId="569498450" sldId="4760"/>
            <ac:spMk id="3" creationId="{84DC3454-AC2F-9555-08B0-2738B9E82596}"/>
          </ac:spMkLst>
        </pc:spChg>
      </pc:sldChg>
      <pc:sldChg chg="add">
        <pc:chgData name="luis cleto" userId="a76db6c301978307" providerId="LiveId" clId="{BB93E05D-BE05-4453-8BDD-E5B3B775B63B}" dt="2026-05-24T14:47:17.897" v="1110"/>
        <pc:sldMkLst>
          <pc:docMk/>
          <pc:sldMk cId="3980203431" sldId="4761"/>
        </pc:sldMkLst>
      </pc:sldChg>
      <pc:sldChg chg="add">
        <pc:chgData name="luis cleto" userId="a76db6c301978307" providerId="LiveId" clId="{BB93E05D-BE05-4453-8BDD-E5B3B775B63B}" dt="2026-05-24T14:47:17.897" v="1110"/>
        <pc:sldMkLst>
          <pc:docMk/>
          <pc:sldMk cId="2776616869" sldId="4762"/>
        </pc:sldMkLst>
      </pc:sldChg>
      <pc:sldChg chg="add">
        <pc:chgData name="luis cleto" userId="a76db6c301978307" providerId="LiveId" clId="{BB93E05D-BE05-4453-8BDD-E5B3B775B63B}" dt="2026-05-24T14:47:17.897" v="1110"/>
        <pc:sldMkLst>
          <pc:docMk/>
          <pc:sldMk cId="204012755" sldId="4763"/>
        </pc:sldMkLst>
      </pc:sldChg>
      <pc:sldChg chg="add">
        <pc:chgData name="luis cleto" userId="a76db6c301978307" providerId="LiveId" clId="{BB93E05D-BE05-4453-8BDD-E5B3B775B63B}" dt="2026-05-24T14:47:17.897" v="1110"/>
        <pc:sldMkLst>
          <pc:docMk/>
          <pc:sldMk cId="1182808820" sldId="4764"/>
        </pc:sldMkLst>
      </pc:sldChg>
      <pc:sldChg chg="add">
        <pc:chgData name="luis cleto" userId="a76db6c301978307" providerId="LiveId" clId="{BB93E05D-BE05-4453-8BDD-E5B3B775B63B}" dt="2026-05-24T14:47:17.897" v="1110"/>
        <pc:sldMkLst>
          <pc:docMk/>
          <pc:sldMk cId="3349545398" sldId="4765"/>
        </pc:sldMkLst>
      </pc:sldChg>
      <pc:sldChg chg="add">
        <pc:chgData name="luis cleto" userId="a76db6c301978307" providerId="LiveId" clId="{BB93E05D-BE05-4453-8BDD-E5B3B775B63B}" dt="2026-05-24T14:47:17.897" v="1110"/>
        <pc:sldMkLst>
          <pc:docMk/>
          <pc:sldMk cId="766663249" sldId="4766"/>
        </pc:sldMkLst>
      </pc:sldChg>
      <pc:sldChg chg="add">
        <pc:chgData name="luis cleto" userId="a76db6c301978307" providerId="LiveId" clId="{BB93E05D-BE05-4453-8BDD-E5B3B775B63B}" dt="2026-05-24T14:47:17.897" v="1110"/>
        <pc:sldMkLst>
          <pc:docMk/>
          <pc:sldMk cId="1992165750" sldId="4767"/>
        </pc:sldMkLst>
      </pc:sldChg>
      <pc:sldChg chg="add">
        <pc:chgData name="luis cleto" userId="a76db6c301978307" providerId="LiveId" clId="{BB93E05D-BE05-4453-8BDD-E5B3B775B63B}" dt="2026-05-24T14:47:17.897" v="1110"/>
        <pc:sldMkLst>
          <pc:docMk/>
          <pc:sldMk cId="2402289887" sldId="4768"/>
        </pc:sldMkLst>
      </pc:sldChg>
      <pc:sldChg chg="add">
        <pc:chgData name="luis cleto" userId="a76db6c301978307" providerId="LiveId" clId="{BB93E05D-BE05-4453-8BDD-E5B3B775B63B}" dt="2026-05-24T14:47:17.897" v="1110"/>
        <pc:sldMkLst>
          <pc:docMk/>
          <pc:sldMk cId="451190362" sldId="4769"/>
        </pc:sldMkLst>
      </pc:sldChg>
      <pc:sldChg chg="add">
        <pc:chgData name="luis cleto" userId="a76db6c301978307" providerId="LiveId" clId="{BB93E05D-BE05-4453-8BDD-E5B3B775B63B}" dt="2026-05-24T14:47:17.897" v="1110"/>
        <pc:sldMkLst>
          <pc:docMk/>
          <pc:sldMk cId="1691846904" sldId="4770"/>
        </pc:sldMkLst>
      </pc:sldChg>
      <pc:sldChg chg="add">
        <pc:chgData name="luis cleto" userId="a76db6c301978307" providerId="LiveId" clId="{BB93E05D-BE05-4453-8BDD-E5B3B775B63B}" dt="2026-05-24T14:47:17.897" v="1110"/>
        <pc:sldMkLst>
          <pc:docMk/>
          <pc:sldMk cId="3912912167" sldId="4771"/>
        </pc:sldMkLst>
      </pc:sldChg>
      <pc:sldChg chg="add">
        <pc:chgData name="luis cleto" userId="a76db6c301978307" providerId="LiveId" clId="{BB93E05D-BE05-4453-8BDD-E5B3B775B63B}" dt="2026-05-24T14:47:17.897" v="1110"/>
        <pc:sldMkLst>
          <pc:docMk/>
          <pc:sldMk cId="79020441" sldId="4772"/>
        </pc:sldMkLst>
      </pc:sldChg>
      <pc:sldChg chg="add">
        <pc:chgData name="luis cleto" userId="a76db6c301978307" providerId="LiveId" clId="{BB93E05D-BE05-4453-8BDD-E5B3B775B63B}" dt="2026-05-24T14:47:17.897" v="1110"/>
        <pc:sldMkLst>
          <pc:docMk/>
          <pc:sldMk cId="1302679293" sldId="4773"/>
        </pc:sldMkLst>
      </pc:sldChg>
      <pc:sldChg chg="add">
        <pc:chgData name="luis cleto" userId="a76db6c301978307" providerId="LiveId" clId="{BB93E05D-BE05-4453-8BDD-E5B3B775B63B}" dt="2026-05-24T14:47:17.897" v="1110"/>
        <pc:sldMkLst>
          <pc:docMk/>
          <pc:sldMk cId="564759966" sldId="4774"/>
        </pc:sldMkLst>
      </pc:sldChg>
      <pc:sldChg chg="add">
        <pc:chgData name="luis cleto" userId="a76db6c301978307" providerId="LiveId" clId="{BB93E05D-BE05-4453-8BDD-E5B3B775B63B}" dt="2026-05-24T14:47:17.897" v="1110"/>
        <pc:sldMkLst>
          <pc:docMk/>
          <pc:sldMk cId="3334527069" sldId="4775"/>
        </pc:sldMkLst>
      </pc:sldChg>
      <pc:sldChg chg="add">
        <pc:chgData name="luis cleto" userId="a76db6c301978307" providerId="LiveId" clId="{BB93E05D-BE05-4453-8BDD-E5B3B775B63B}" dt="2026-05-24T14:47:17.897" v="1110"/>
        <pc:sldMkLst>
          <pc:docMk/>
          <pc:sldMk cId="4116953294" sldId="4776"/>
        </pc:sldMkLst>
      </pc:sldChg>
      <pc:sldChg chg="add">
        <pc:chgData name="luis cleto" userId="a76db6c301978307" providerId="LiveId" clId="{BB93E05D-BE05-4453-8BDD-E5B3B775B63B}" dt="2026-05-24T14:47:17.897" v="1110"/>
        <pc:sldMkLst>
          <pc:docMk/>
          <pc:sldMk cId="2605297569" sldId="4777"/>
        </pc:sldMkLst>
      </pc:sldChg>
      <pc:sldChg chg="add">
        <pc:chgData name="luis cleto" userId="a76db6c301978307" providerId="LiveId" clId="{BB93E05D-BE05-4453-8BDD-E5B3B775B63B}" dt="2026-05-24T14:47:17.897" v="1110"/>
        <pc:sldMkLst>
          <pc:docMk/>
          <pc:sldMk cId="21559214" sldId="4778"/>
        </pc:sldMkLst>
      </pc:sldChg>
      <pc:sldChg chg="add">
        <pc:chgData name="luis cleto" userId="a76db6c301978307" providerId="LiveId" clId="{BB93E05D-BE05-4453-8BDD-E5B3B775B63B}" dt="2026-05-24T14:47:17.897" v="1110"/>
        <pc:sldMkLst>
          <pc:docMk/>
          <pc:sldMk cId="3206083031" sldId="4779"/>
        </pc:sldMkLst>
      </pc:sldChg>
      <pc:sldChg chg="add">
        <pc:chgData name="luis cleto" userId="a76db6c301978307" providerId="LiveId" clId="{BB93E05D-BE05-4453-8BDD-E5B3B775B63B}" dt="2026-05-24T14:47:17.897" v="1110"/>
        <pc:sldMkLst>
          <pc:docMk/>
          <pc:sldMk cId="3830295243" sldId="4780"/>
        </pc:sldMkLst>
      </pc:sldChg>
      <pc:sldChg chg="add">
        <pc:chgData name="luis cleto" userId="a76db6c301978307" providerId="LiveId" clId="{BB93E05D-BE05-4453-8BDD-E5B3B775B63B}" dt="2026-05-24T14:47:17.897" v="1110"/>
        <pc:sldMkLst>
          <pc:docMk/>
          <pc:sldMk cId="718203930" sldId="4781"/>
        </pc:sldMkLst>
      </pc:sldChg>
      <pc:sldChg chg="add">
        <pc:chgData name="luis cleto" userId="a76db6c301978307" providerId="LiveId" clId="{BB93E05D-BE05-4453-8BDD-E5B3B775B63B}" dt="2026-05-24T14:47:17.897" v="1110"/>
        <pc:sldMkLst>
          <pc:docMk/>
          <pc:sldMk cId="1466060053" sldId="4782"/>
        </pc:sldMkLst>
      </pc:sldChg>
      <pc:sldChg chg="add">
        <pc:chgData name="luis cleto" userId="a76db6c301978307" providerId="LiveId" clId="{BB93E05D-BE05-4453-8BDD-E5B3B775B63B}" dt="2026-05-24T14:47:17.897" v="1110"/>
        <pc:sldMkLst>
          <pc:docMk/>
          <pc:sldMk cId="2545456092" sldId="4783"/>
        </pc:sldMkLst>
      </pc:sldChg>
      <pc:sldChg chg="add">
        <pc:chgData name="luis cleto" userId="a76db6c301978307" providerId="LiveId" clId="{BB93E05D-BE05-4453-8BDD-E5B3B775B63B}" dt="2026-05-24T14:47:17.897" v="1110"/>
        <pc:sldMkLst>
          <pc:docMk/>
          <pc:sldMk cId="873743482" sldId="4784"/>
        </pc:sldMkLst>
      </pc:sldChg>
      <pc:sldChg chg="add">
        <pc:chgData name="luis cleto" userId="a76db6c301978307" providerId="LiveId" clId="{BB93E05D-BE05-4453-8BDD-E5B3B775B63B}" dt="2026-05-24T14:47:17.897" v="1110"/>
        <pc:sldMkLst>
          <pc:docMk/>
          <pc:sldMk cId="3267913691" sldId="4785"/>
        </pc:sldMkLst>
      </pc:sldChg>
      <pc:sldChg chg="add">
        <pc:chgData name="luis cleto" userId="a76db6c301978307" providerId="LiveId" clId="{BB93E05D-BE05-4453-8BDD-E5B3B775B63B}" dt="2026-05-24T14:47:17.897" v="1110"/>
        <pc:sldMkLst>
          <pc:docMk/>
          <pc:sldMk cId="1003422383" sldId="4786"/>
        </pc:sldMkLst>
      </pc:sldChg>
      <pc:sldChg chg="add">
        <pc:chgData name="luis cleto" userId="a76db6c301978307" providerId="LiveId" clId="{BB93E05D-BE05-4453-8BDD-E5B3B775B63B}" dt="2026-05-24T14:47:17.897" v="1110"/>
        <pc:sldMkLst>
          <pc:docMk/>
          <pc:sldMk cId="1176429798" sldId="4787"/>
        </pc:sldMkLst>
      </pc:sldChg>
      <pc:sldChg chg="add">
        <pc:chgData name="luis cleto" userId="a76db6c301978307" providerId="LiveId" clId="{BB93E05D-BE05-4453-8BDD-E5B3B775B63B}" dt="2026-05-24T14:47:17.897" v="1110"/>
        <pc:sldMkLst>
          <pc:docMk/>
          <pc:sldMk cId="3210621816" sldId="4788"/>
        </pc:sldMkLst>
      </pc:sldChg>
      <pc:sldChg chg="add">
        <pc:chgData name="luis cleto" userId="a76db6c301978307" providerId="LiveId" clId="{BB93E05D-BE05-4453-8BDD-E5B3B775B63B}" dt="2026-05-24T14:47:17.897" v="1110"/>
        <pc:sldMkLst>
          <pc:docMk/>
          <pc:sldMk cId="1638763312" sldId="4789"/>
        </pc:sldMkLst>
      </pc:sldChg>
      <pc:sldChg chg="add">
        <pc:chgData name="luis cleto" userId="a76db6c301978307" providerId="LiveId" clId="{BB93E05D-BE05-4453-8BDD-E5B3B775B63B}" dt="2026-05-24T14:47:17.897" v="1110"/>
        <pc:sldMkLst>
          <pc:docMk/>
          <pc:sldMk cId="0" sldId="4790"/>
        </pc:sldMkLst>
      </pc:sldChg>
      <pc:sldChg chg="add">
        <pc:chgData name="luis cleto" userId="a76db6c301978307" providerId="LiveId" clId="{BB93E05D-BE05-4453-8BDD-E5B3B775B63B}" dt="2026-05-24T14:47:17.897" v="1110"/>
        <pc:sldMkLst>
          <pc:docMk/>
          <pc:sldMk cId="0" sldId="4791"/>
        </pc:sldMkLst>
      </pc:sldChg>
      <pc:sldChg chg="add">
        <pc:chgData name="luis cleto" userId="a76db6c301978307" providerId="LiveId" clId="{BB93E05D-BE05-4453-8BDD-E5B3B775B63B}" dt="2026-05-24T14:47:17.897" v="1110"/>
        <pc:sldMkLst>
          <pc:docMk/>
          <pc:sldMk cId="0" sldId="4792"/>
        </pc:sldMkLst>
      </pc:sldChg>
      <pc:sldChg chg="add">
        <pc:chgData name="luis cleto" userId="a76db6c301978307" providerId="LiveId" clId="{BB93E05D-BE05-4453-8BDD-E5B3B775B63B}" dt="2026-05-24T14:47:17.897" v="1110"/>
        <pc:sldMkLst>
          <pc:docMk/>
          <pc:sldMk cId="0" sldId="4793"/>
        </pc:sldMkLst>
      </pc:sldChg>
      <pc:sldChg chg="add">
        <pc:chgData name="luis cleto" userId="a76db6c301978307" providerId="LiveId" clId="{BB93E05D-BE05-4453-8BDD-E5B3B775B63B}" dt="2026-05-24T14:47:17.897" v="1110"/>
        <pc:sldMkLst>
          <pc:docMk/>
          <pc:sldMk cId="0" sldId="4794"/>
        </pc:sldMkLst>
      </pc:sldChg>
      <pc:sldChg chg="add">
        <pc:chgData name="luis cleto" userId="a76db6c301978307" providerId="LiveId" clId="{BB93E05D-BE05-4453-8BDD-E5B3B775B63B}" dt="2026-05-24T14:47:17.897" v="1110"/>
        <pc:sldMkLst>
          <pc:docMk/>
          <pc:sldMk cId="3990887299" sldId="4795"/>
        </pc:sldMkLst>
      </pc:sldChg>
      <pc:sldChg chg="add">
        <pc:chgData name="luis cleto" userId="a76db6c301978307" providerId="LiveId" clId="{BB93E05D-BE05-4453-8BDD-E5B3B775B63B}" dt="2026-05-24T14:47:17.897" v="1110"/>
        <pc:sldMkLst>
          <pc:docMk/>
          <pc:sldMk cId="196733740" sldId="4796"/>
        </pc:sldMkLst>
      </pc:sldChg>
      <pc:sldChg chg="add">
        <pc:chgData name="luis cleto" userId="a76db6c301978307" providerId="LiveId" clId="{BB93E05D-BE05-4453-8BDD-E5B3B775B63B}" dt="2026-05-24T14:47:17.897" v="1110"/>
        <pc:sldMkLst>
          <pc:docMk/>
          <pc:sldMk cId="2426414796" sldId="4797"/>
        </pc:sldMkLst>
      </pc:sldChg>
      <pc:sldChg chg="add">
        <pc:chgData name="luis cleto" userId="a76db6c301978307" providerId="LiveId" clId="{BB93E05D-BE05-4453-8BDD-E5B3B775B63B}" dt="2026-05-24T14:47:17.897" v="1110"/>
        <pc:sldMkLst>
          <pc:docMk/>
          <pc:sldMk cId="1237636645" sldId="4798"/>
        </pc:sldMkLst>
      </pc:sldChg>
      <pc:sldChg chg="add">
        <pc:chgData name="luis cleto" userId="a76db6c301978307" providerId="LiveId" clId="{BB93E05D-BE05-4453-8BDD-E5B3B775B63B}" dt="2026-05-24T14:47:17.897" v="1110"/>
        <pc:sldMkLst>
          <pc:docMk/>
          <pc:sldMk cId="3057184282" sldId="4799"/>
        </pc:sldMkLst>
      </pc:sldChg>
      <pc:sldChg chg="add">
        <pc:chgData name="luis cleto" userId="a76db6c301978307" providerId="LiveId" clId="{BB93E05D-BE05-4453-8BDD-E5B3B775B63B}" dt="2026-05-24T14:47:17.897" v="1110"/>
        <pc:sldMkLst>
          <pc:docMk/>
          <pc:sldMk cId="95978618" sldId="4800"/>
        </pc:sldMkLst>
      </pc:sldChg>
    </pc:docChg>
  </pc:docChgLst>
  <pc:docChgLst>
    <pc:chgData name="luis cleto" userId="a76db6c301978307" providerId="LiveId" clId="{77A9CF22-C8A1-495C-8FD3-F314C32AB210}"/>
    <pc:docChg chg="addSld modSld">
      <pc:chgData name="luis cleto" userId="a76db6c301978307" providerId="LiveId" clId="{77A9CF22-C8A1-495C-8FD3-F314C32AB210}" dt="2026-05-04T15:41:43.319" v="0"/>
      <pc:docMkLst>
        <pc:docMk/>
      </pc:docMkLst>
      <pc:sldChg chg="add">
        <pc:chgData name="luis cleto" userId="a76db6c301978307" providerId="LiveId" clId="{77A9CF22-C8A1-495C-8FD3-F314C32AB210}" dt="2026-05-04T15:41:43.319" v="0"/>
        <pc:sldMkLst>
          <pc:docMk/>
          <pc:sldMk cId="2277472604" sldId="2968"/>
        </pc:sldMkLst>
      </pc:sldChg>
      <pc:sldChg chg="add">
        <pc:chgData name="luis cleto" userId="a76db6c301978307" providerId="LiveId" clId="{77A9CF22-C8A1-495C-8FD3-F314C32AB210}" dt="2026-05-04T15:41:43.319" v="0"/>
        <pc:sldMkLst>
          <pc:docMk/>
          <pc:sldMk cId="3154998476" sldId="37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71F5A-E3BC-45E7-A70F-80095B8033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22B0D405-50CB-4AA1-AAF3-77AA6054F43D}">
      <dgm:prSet phldrT="[Text]"/>
      <dgm:spPr/>
      <dgm:t>
        <a:bodyPr/>
        <a:lstStyle/>
        <a:p>
          <a:r>
            <a:rPr lang="en-US" dirty="0">
              <a:solidFill>
                <a:schemeClr val="bg1"/>
              </a:solidFill>
            </a:rPr>
            <a:t>Cognitive center- cerebral cortex</a:t>
          </a:r>
          <a:endParaRPr lang="en-CA" dirty="0">
            <a:solidFill>
              <a:schemeClr val="bg1"/>
            </a:solidFill>
          </a:endParaRPr>
        </a:p>
      </dgm:t>
    </dgm:pt>
    <dgm:pt modelId="{6C43DF1D-22EF-4227-892C-420D99AA6CD6}" type="parTrans" cxnId="{CD7E14CC-21F6-4CDD-BB23-CEAB07670ADC}">
      <dgm:prSet/>
      <dgm:spPr/>
      <dgm:t>
        <a:bodyPr/>
        <a:lstStyle/>
        <a:p>
          <a:endParaRPr lang="en-CA"/>
        </a:p>
      </dgm:t>
    </dgm:pt>
    <dgm:pt modelId="{94F61471-8D01-4F9D-B3EF-4085C839BA50}" type="sibTrans" cxnId="{CD7E14CC-21F6-4CDD-BB23-CEAB07670ADC}">
      <dgm:prSet/>
      <dgm:spPr/>
      <dgm:t>
        <a:bodyPr/>
        <a:lstStyle/>
        <a:p>
          <a:endParaRPr lang="en-CA"/>
        </a:p>
      </dgm:t>
    </dgm:pt>
    <dgm:pt modelId="{6FB4391B-7D77-41B4-AFFE-05F077915EBA}">
      <dgm:prSet phldrT="[Text]"/>
      <dgm:spPr/>
      <dgm:t>
        <a:bodyPr/>
        <a:lstStyle/>
        <a:p>
          <a:r>
            <a:rPr lang="en-US">
              <a:solidFill>
                <a:schemeClr val="bg1"/>
              </a:solidFill>
            </a:rPr>
            <a:t>Emotional - limbic system, brainstem</a:t>
          </a:r>
          <a:endParaRPr lang="en-CA">
            <a:solidFill>
              <a:schemeClr val="bg1"/>
            </a:solidFill>
          </a:endParaRPr>
        </a:p>
      </dgm:t>
    </dgm:pt>
    <dgm:pt modelId="{284627AB-1EC9-40A0-8FA8-5CD145D64E52}" type="parTrans" cxnId="{BBAF0E8E-4F8F-4F90-B076-F3AA5A788F98}">
      <dgm:prSet/>
      <dgm:spPr/>
      <dgm:t>
        <a:bodyPr/>
        <a:lstStyle/>
        <a:p>
          <a:endParaRPr lang="en-CA"/>
        </a:p>
      </dgm:t>
    </dgm:pt>
    <dgm:pt modelId="{DBBF4E6A-61ED-4963-91E0-E2423C539F76}" type="sibTrans" cxnId="{BBAF0E8E-4F8F-4F90-B076-F3AA5A788F98}">
      <dgm:prSet/>
      <dgm:spPr/>
      <dgm:t>
        <a:bodyPr/>
        <a:lstStyle/>
        <a:p>
          <a:endParaRPr lang="en-CA"/>
        </a:p>
      </dgm:t>
    </dgm:pt>
    <dgm:pt modelId="{D5285990-FF46-46BC-8754-3E3F39D1AEC2}">
      <dgm:prSet phldrT="[Text]"/>
      <dgm:spPr/>
      <dgm:t>
        <a:bodyPr/>
        <a:lstStyle/>
        <a:p>
          <a:r>
            <a:rPr lang="en-US">
              <a:solidFill>
                <a:schemeClr val="bg1"/>
              </a:solidFill>
            </a:rPr>
            <a:t>Somatic- autonomic nervous system</a:t>
          </a:r>
          <a:endParaRPr lang="en-CA">
            <a:solidFill>
              <a:schemeClr val="bg1"/>
            </a:solidFill>
          </a:endParaRPr>
        </a:p>
      </dgm:t>
    </dgm:pt>
    <dgm:pt modelId="{912D65FF-615A-4713-865C-777BFF01D884}" type="parTrans" cxnId="{BAA4F04F-8064-4DF7-88CD-7A28791EDAF3}">
      <dgm:prSet/>
      <dgm:spPr/>
      <dgm:t>
        <a:bodyPr/>
        <a:lstStyle/>
        <a:p>
          <a:endParaRPr lang="en-CA"/>
        </a:p>
      </dgm:t>
    </dgm:pt>
    <dgm:pt modelId="{83E83F76-9A8B-449A-98D0-E015EBE9BA37}" type="sibTrans" cxnId="{BAA4F04F-8064-4DF7-88CD-7A28791EDAF3}">
      <dgm:prSet/>
      <dgm:spPr/>
      <dgm:t>
        <a:bodyPr/>
        <a:lstStyle/>
        <a:p>
          <a:endParaRPr lang="en-CA"/>
        </a:p>
      </dgm:t>
    </dgm:pt>
    <dgm:pt modelId="{2C56F64C-4B7D-4068-9574-9B180CA63EDC}">
      <dgm:prSet/>
      <dgm:spPr/>
      <dgm:t>
        <a:bodyPr/>
        <a:lstStyle/>
        <a:p>
          <a:r>
            <a:rPr lang="en-CA"/>
            <a:t>Interprets emotional information into a narrative</a:t>
          </a:r>
        </a:p>
      </dgm:t>
    </dgm:pt>
    <dgm:pt modelId="{7E2ACF44-72FF-4A99-A913-06BFCD047E77}" type="parTrans" cxnId="{3F93A692-77EB-4E6B-9CB6-650103F3B861}">
      <dgm:prSet/>
      <dgm:spPr/>
      <dgm:t>
        <a:bodyPr/>
        <a:lstStyle/>
        <a:p>
          <a:endParaRPr lang="en-CA"/>
        </a:p>
      </dgm:t>
    </dgm:pt>
    <dgm:pt modelId="{C813FF81-3241-4C8F-84F3-9B239B0B3C3D}" type="sibTrans" cxnId="{3F93A692-77EB-4E6B-9CB6-650103F3B861}">
      <dgm:prSet/>
      <dgm:spPr/>
      <dgm:t>
        <a:bodyPr/>
        <a:lstStyle/>
        <a:p>
          <a:endParaRPr lang="en-CA"/>
        </a:p>
      </dgm:t>
    </dgm:pt>
    <dgm:pt modelId="{761337A3-DD18-4598-BA86-E28BF76BBE90}">
      <dgm:prSet/>
      <dgm:spPr/>
      <dgm:t>
        <a:bodyPr/>
        <a:lstStyle/>
        <a:p>
          <a:r>
            <a:rPr lang="en-CA"/>
            <a:t>Integrates information from body (ANS) and the environment (senses) producing a quick emotional response</a:t>
          </a:r>
        </a:p>
      </dgm:t>
    </dgm:pt>
    <dgm:pt modelId="{4382BF39-AE3C-4E8F-8220-335C94507566}" type="parTrans" cxnId="{8DC4458E-86F8-4465-B323-2399ED8AA770}">
      <dgm:prSet/>
      <dgm:spPr/>
      <dgm:t>
        <a:bodyPr/>
        <a:lstStyle/>
        <a:p>
          <a:endParaRPr lang="en-CA"/>
        </a:p>
      </dgm:t>
    </dgm:pt>
    <dgm:pt modelId="{7CCC1E50-6FC5-46E0-892A-1A003CF7074F}" type="sibTrans" cxnId="{8DC4458E-86F8-4465-B323-2399ED8AA770}">
      <dgm:prSet/>
      <dgm:spPr/>
      <dgm:t>
        <a:bodyPr/>
        <a:lstStyle/>
        <a:p>
          <a:endParaRPr lang="en-CA"/>
        </a:p>
      </dgm:t>
    </dgm:pt>
    <dgm:pt modelId="{31093371-AA5C-4F3A-AEA3-BC7937F8476A}">
      <dgm:prSet/>
      <dgm:spPr/>
      <dgm:t>
        <a:bodyPr/>
        <a:lstStyle/>
        <a:p>
          <a:r>
            <a:rPr lang="en-CA"/>
            <a:t>“Body memory” in the form of autonomic baseline tone and reactivity(autonomic nervous system)</a:t>
          </a:r>
        </a:p>
      </dgm:t>
    </dgm:pt>
    <dgm:pt modelId="{807B5CE0-B71E-4694-AAB0-5B945995C8C3}" type="parTrans" cxnId="{342D6E4A-EDF0-4854-AC39-91C10B81BB2B}">
      <dgm:prSet/>
      <dgm:spPr/>
      <dgm:t>
        <a:bodyPr/>
        <a:lstStyle/>
        <a:p>
          <a:endParaRPr lang="en-CA"/>
        </a:p>
      </dgm:t>
    </dgm:pt>
    <dgm:pt modelId="{75C31686-43E7-4B46-BDEC-9180C3F15F7C}" type="sibTrans" cxnId="{342D6E4A-EDF0-4854-AC39-91C10B81BB2B}">
      <dgm:prSet/>
      <dgm:spPr/>
      <dgm:t>
        <a:bodyPr/>
        <a:lstStyle/>
        <a:p>
          <a:endParaRPr lang="en-CA"/>
        </a:p>
      </dgm:t>
    </dgm:pt>
    <dgm:pt modelId="{A3DAD829-9B35-435A-93AC-89DA9C702200}" type="pres">
      <dgm:prSet presAssocID="{2F471F5A-E3BC-45E7-A70F-80095B80336D}" presName="linear" presStyleCnt="0">
        <dgm:presLayoutVars>
          <dgm:dir/>
          <dgm:animLvl val="lvl"/>
          <dgm:resizeHandles val="exact"/>
        </dgm:presLayoutVars>
      </dgm:prSet>
      <dgm:spPr/>
    </dgm:pt>
    <dgm:pt modelId="{13659032-DADA-4CFA-9878-4036A2BC7FD7}" type="pres">
      <dgm:prSet presAssocID="{22B0D405-50CB-4AA1-AAF3-77AA6054F43D}" presName="parentLin" presStyleCnt="0"/>
      <dgm:spPr/>
    </dgm:pt>
    <dgm:pt modelId="{3DF25584-190C-4B8D-90E5-B22D93F193D7}" type="pres">
      <dgm:prSet presAssocID="{22B0D405-50CB-4AA1-AAF3-77AA6054F43D}" presName="parentLeftMargin" presStyleLbl="node1" presStyleIdx="0" presStyleCnt="3"/>
      <dgm:spPr/>
    </dgm:pt>
    <dgm:pt modelId="{C49562FB-E57A-4737-87F8-7B7A35497571}" type="pres">
      <dgm:prSet presAssocID="{22B0D405-50CB-4AA1-AAF3-77AA6054F43D}" presName="parentText" presStyleLbl="node1" presStyleIdx="0" presStyleCnt="3" custScaleY="89965" custLinFactY="-100000" custLinFactNeighborX="29041" custLinFactNeighborY="-159130">
        <dgm:presLayoutVars>
          <dgm:chMax val="0"/>
          <dgm:bulletEnabled val="1"/>
        </dgm:presLayoutVars>
      </dgm:prSet>
      <dgm:spPr/>
    </dgm:pt>
    <dgm:pt modelId="{BC29CD42-0A67-4F1C-A827-14408F8EB999}" type="pres">
      <dgm:prSet presAssocID="{22B0D405-50CB-4AA1-AAF3-77AA6054F43D}" presName="negativeSpace" presStyleCnt="0"/>
      <dgm:spPr/>
    </dgm:pt>
    <dgm:pt modelId="{94282B4A-9619-44F3-B13F-22C9F215D7BE}" type="pres">
      <dgm:prSet presAssocID="{22B0D405-50CB-4AA1-AAF3-77AA6054F43D}" presName="childText" presStyleLbl="conFgAcc1" presStyleIdx="0" presStyleCnt="3" custLinFactY="-139947" custLinFactNeighborX="0" custLinFactNeighborY="-200000">
        <dgm:presLayoutVars>
          <dgm:bulletEnabled val="1"/>
        </dgm:presLayoutVars>
      </dgm:prSet>
      <dgm:spPr/>
    </dgm:pt>
    <dgm:pt modelId="{5CCC0912-D803-4EFA-8994-5B26224D80D2}" type="pres">
      <dgm:prSet presAssocID="{94F61471-8D01-4F9D-B3EF-4085C839BA50}" presName="spaceBetweenRectangles" presStyleCnt="0"/>
      <dgm:spPr/>
    </dgm:pt>
    <dgm:pt modelId="{D2F88FC3-7A29-4766-874D-691D5585DC81}" type="pres">
      <dgm:prSet presAssocID="{6FB4391B-7D77-41B4-AFFE-05F077915EBA}" presName="parentLin" presStyleCnt="0"/>
      <dgm:spPr/>
    </dgm:pt>
    <dgm:pt modelId="{66FBD428-3766-496A-A951-B05A0EEE5EA5}" type="pres">
      <dgm:prSet presAssocID="{6FB4391B-7D77-41B4-AFFE-05F077915EBA}" presName="parentLeftMargin" presStyleLbl="node1" presStyleIdx="0" presStyleCnt="3"/>
      <dgm:spPr/>
    </dgm:pt>
    <dgm:pt modelId="{63476D6B-AB91-40C6-B015-D8EB8A69F3E0}" type="pres">
      <dgm:prSet presAssocID="{6FB4391B-7D77-41B4-AFFE-05F077915EBA}" presName="parentText" presStyleLbl="node1" presStyleIdx="1" presStyleCnt="3" custLinFactNeighborX="5908" custLinFactNeighborY="-42635">
        <dgm:presLayoutVars>
          <dgm:chMax val="0"/>
          <dgm:bulletEnabled val="1"/>
        </dgm:presLayoutVars>
      </dgm:prSet>
      <dgm:spPr/>
    </dgm:pt>
    <dgm:pt modelId="{3D767911-E1C1-4DEA-B26C-1EB5B1000BD3}" type="pres">
      <dgm:prSet presAssocID="{6FB4391B-7D77-41B4-AFFE-05F077915EBA}" presName="negativeSpace" presStyleCnt="0"/>
      <dgm:spPr/>
    </dgm:pt>
    <dgm:pt modelId="{00F4905F-FC45-4413-9B80-A93B59856752}" type="pres">
      <dgm:prSet presAssocID="{6FB4391B-7D77-41B4-AFFE-05F077915EBA}" presName="childText" presStyleLbl="conFgAcc1" presStyleIdx="1" presStyleCnt="3" custScaleY="63455" custLinFactY="-2751" custLinFactNeighborX="299" custLinFactNeighborY="-100000">
        <dgm:presLayoutVars>
          <dgm:bulletEnabled val="1"/>
        </dgm:presLayoutVars>
      </dgm:prSet>
      <dgm:spPr/>
    </dgm:pt>
    <dgm:pt modelId="{8A7E74F7-88C8-406A-9B28-40F34877351D}" type="pres">
      <dgm:prSet presAssocID="{DBBF4E6A-61ED-4963-91E0-E2423C539F76}" presName="spaceBetweenRectangles" presStyleCnt="0"/>
      <dgm:spPr/>
    </dgm:pt>
    <dgm:pt modelId="{5C330457-03E6-4380-92ED-135F54689EE0}" type="pres">
      <dgm:prSet presAssocID="{D5285990-FF46-46BC-8754-3E3F39D1AEC2}" presName="parentLin" presStyleCnt="0"/>
      <dgm:spPr/>
    </dgm:pt>
    <dgm:pt modelId="{E1D39485-2BED-4F3F-8E33-13B47AC419CD}" type="pres">
      <dgm:prSet presAssocID="{D5285990-FF46-46BC-8754-3E3F39D1AEC2}" presName="parentLeftMargin" presStyleLbl="node1" presStyleIdx="1" presStyleCnt="3"/>
      <dgm:spPr/>
    </dgm:pt>
    <dgm:pt modelId="{46C80AFC-E9BA-4331-86FE-713D35812FA8}" type="pres">
      <dgm:prSet presAssocID="{D5285990-FF46-46BC-8754-3E3F39D1AEC2}" presName="parentText" presStyleLbl="node1" presStyleIdx="2" presStyleCnt="3" custLinFactY="96842" custLinFactNeighborX="-3912" custLinFactNeighborY="100000">
        <dgm:presLayoutVars>
          <dgm:chMax val="0"/>
          <dgm:bulletEnabled val="1"/>
        </dgm:presLayoutVars>
      </dgm:prSet>
      <dgm:spPr/>
    </dgm:pt>
    <dgm:pt modelId="{9F32E5F8-E38F-4B30-8F5F-4A68C6FA991A}" type="pres">
      <dgm:prSet presAssocID="{D5285990-FF46-46BC-8754-3E3F39D1AEC2}" presName="negativeSpace" presStyleCnt="0"/>
      <dgm:spPr/>
    </dgm:pt>
    <dgm:pt modelId="{66244FD9-E6D8-45B0-9EA8-89559F2B87E3}" type="pres">
      <dgm:prSet presAssocID="{D5285990-FF46-46BC-8754-3E3F39D1AEC2}" presName="childText" presStyleLbl="conFgAcc1" presStyleIdx="2" presStyleCnt="3" custScaleY="85799" custLinFactY="76381" custLinFactNeighborX="299" custLinFactNeighborY="100000">
        <dgm:presLayoutVars>
          <dgm:bulletEnabled val="1"/>
        </dgm:presLayoutVars>
      </dgm:prSet>
      <dgm:spPr/>
    </dgm:pt>
  </dgm:ptLst>
  <dgm:cxnLst>
    <dgm:cxn modelId="{50DD4514-EE04-4984-BD8B-53CCDA69CA19}" type="presOf" srcId="{6FB4391B-7D77-41B4-AFFE-05F077915EBA}" destId="{66FBD428-3766-496A-A951-B05A0EEE5EA5}" srcOrd="0" destOrd="0" presId="urn:microsoft.com/office/officeart/2005/8/layout/list1"/>
    <dgm:cxn modelId="{E56F9B17-454A-46ED-93B1-CB95D23B66D5}" type="presOf" srcId="{2F471F5A-E3BC-45E7-A70F-80095B80336D}" destId="{A3DAD829-9B35-435A-93AC-89DA9C702200}" srcOrd="0" destOrd="0" presId="urn:microsoft.com/office/officeart/2005/8/layout/list1"/>
    <dgm:cxn modelId="{71FE5140-E5BB-4EAB-908F-554A6A506E71}" type="presOf" srcId="{22B0D405-50CB-4AA1-AAF3-77AA6054F43D}" destId="{C49562FB-E57A-4737-87F8-7B7A35497571}" srcOrd="1" destOrd="0" presId="urn:microsoft.com/office/officeart/2005/8/layout/list1"/>
    <dgm:cxn modelId="{342D6E4A-EDF0-4854-AC39-91C10B81BB2B}" srcId="{D5285990-FF46-46BC-8754-3E3F39D1AEC2}" destId="{31093371-AA5C-4F3A-AEA3-BC7937F8476A}" srcOrd="0" destOrd="0" parTransId="{807B5CE0-B71E-4694-AAB0-5B945995C8C3}" sibTransId="{75C31686-43E7-4B46-BDEC-9180C3F15F7C}"/>
    <dgm:cxn modelId="{898CD46D-C9FA-4502-AB8E-659F11404A89}" type="presOf" srcId="{31093371-AA5C-4F3A-AEA3-BC7937F8476A}" destId="{66244FD9-E6D8-45B0-9EA8-89559F2B87E3}" srcOrd="0" destOrd="0" presId="urn:microsoft.com/office/officeart/2005/8/layout/list1"/>
    <dgm:cxn modelId="{BAA4F04F-8064-4DF7-88CD-7A28791EDAF3}" srcId="{2F471F5A-E3BC-45E7-A70F-80095B80336D}" destId="{D5285990-FF46-46BC-8754-3E3F39D1AEC2}" srcOrd="2" destOrd="0" parTransId="{912D65FF-615A-4713-865C-777BFF01D884}" sibTransId="{83E83F76-9A8B-449A-98D0-E015EBE9BA37}"/>
    <dgm:cxn modelId="{02E26F58-7ED3-4749-B661-C919FD7FAF0E}" type="presOf" srcId="{D5285990-FF46-46BC-8754-3E3F39D1AEC2}" destId="{46C80AFC-E9BA-4331-86FE-713D35812FA8}" srcOrd="1" destOrd="0" presId="urn:microsoft.com/office/officeart/2005/8/layout/list1"/>
    <dgm:cxn modelId="{BBAF0E8E-4F8F-4F90-B076-F3AA5A788F98}" srcId="{2F471F5A-E3BC-45E7-A70F-80095B80336D}" destId="{6FB4391B-7D77-41B4-AFFE-05F077915EBA}" srcOrd="1" destOrd="0" parTransId="{284627AB-1EC9-40A0-8FA8-5CD145D64E52}" sibTransId="{DBBF4E6A-61ED-4963-91E0-E2423C539F76}"/>
    <dgm:cxn modelId="{8DC4458E-86F8-4465-B323-2399ED8AA770}" srcId="{6FB4391B-7D77-41B4-AFFE-05F077915EBA}" destId="{761337A3-DD18-4598-BA86-E28BF76BBE90}" srcOrd="0" destOrd="0" parTransId="{4382BF39-AE3C-4E8F-8220-335C94507566}" sibTransId="{7CCC1E50-6FC5-46E0-892A-1A003CF7074F}"/>
    <dgm:cxn modelId="{3F93A692-77EB-4E6B-9CB6-650103F3B861}" srcId="{22B0D405-50CB-4AA1-AAF3-77AA6054F43D}" destId="{2C56F64C-4B7D-4068-9574-9B180CA63EDC}" srcOrd="0" destOrd="0" parTransId="{7E2ACF44-72FF-4A99-A913-06BFCD047E77}" sibTransId="{C813FF81-3241-4C8F-84F3-9B239B0B3C3D}"/>
    <dgm:cxn modelId="{B4DE35A0-3921-432A-AE39-467C43C56F52}" type="presOf" srcId="{6FB4391B-7D77-41B4-AFFE-05F077915EBA}" destId="{63476D6B-AB91-40C6-B015-D8EB8A69F3E0}" srcOrd="1" destOrd="0" presId="urn:microsoft.com/office/officeart/2005/8/layout/list1"/>
    <dgm:cxn modelId="{803200A4-0C40-45D0-8017-5E2A140EA39B}" type="presOf" srcId="{761337A3-DD18-4598-BA86-E28BF76BBE90}" destId="{00F4905F-FC45-4413-9B80-A93B59856752}" srcOrd="0" destOrd="0" presId="urn:microsoft.com/office/officeart/2005/8/layout/list1"/>
    <dgm:cxn modelId="{551CD8A8-7299-4557-9B73-3C70D225C34D}" type="presOf" srcId="{D5285990-FF46-46BC-8754-3E3F39D1AEC2}" destId="{E1D39485-2BED-4F3F-8E33-13B47AC419CD}" srcOrd="0" destOrd="0" presId="urn:microsoft.com/office/officeart/2005/8/layout/list1"/>
    <dgm:cxn modelId="{CD7E14CC-21F6-4CDD-BB23-CEAB07670ADC}" srcId="{2F471F5A-E3BC-45E7-A70F-80095B80336D}" destId="{22B0D405-50CB-4AA1-AAF3-77AA6054F43D}" srcOrd="0" destOrd="0" parTransId="{6C43DF1D-22EF-4227-892C-420D99AA6CD6}" sibTransId="{94F61471-8D01-4F9D-B3EF-4085C839BA50}"/>
    <dgm:cxn modelId="{70CCF0D0-E513-4CA3-B389-5727E9D7A743}" type="presOf" srcId="{2C56F64C-4B7D-4068-9574-9B180CA63EDC}" destId="{94282B4A-9619-44F3-B13F-22C9F215D7BE}" srcOrd="0" destOrd="0" presId="urn:microsoft.com/office/officeart/2005/8/layout/list1"/>
    <dgm:cxn modelId="{864A0FD2-9C2D-4D51-8DAE-26C2FF069BA1}" type="presOf" srcId="{22B0D405-50CB-4AA1-AAF3-77AA6054F43D}" destId="{3DF25584-190C-4B8D-90E5-B22D93F193D7}" srcOrd="0" destOrd="0" presId="urn:microsoft.com/office/officeart/2005/8/layout/list1"/>
    <dgm:cxn modelId="{2D5275FE-A5EA-4A70-802A-33381BBF47AB}" type="presParOf" srcId="{A3DAD829-9B35-435A-93AC-89DA9C702200}" destId="{13659032-DADA-4CFA-9878-4036A2BC7FD7}" srcOrd="0" destOrd="0" presId="urn:microsoft.com/office/officeart/2005/8/layout/list1"/>
    <dgm:cxn modelId="{61884188-0339-4028-90FD-3156949E1366}" type="presParOf" srcId="{13659032-DADA-4CFA-9878-4036A2BC7FD7}" destId="{3DF25584-190C-4B8D-90E5-B22D93F193D7}" srcOrd="0" destOrd="0" presId="urn:microsoft.com/office/officeart/2005/8/layout/list1"/>
    <dgm:cxn modelId="{77481CBF-8717-489F-BF04-9CA580D7304D}" type="presParOf" srcId="{13659032-DADA-4CFA-9878-4036A2BC7FD7}" destId="{C49562FB-E57A-4737-87F8-7B7A35497571}" srcOrd="1" destOrd="0" presId="urn:microsoft.com/office/officeart/2005/8/layout/list1"/>
    <dgm:cxn modelId="{97B15E1C-ACC7-4670-ACFC-14BD80927AFB}" type="presParOf" srcId="{A3DAD829-9B35-435A-93AC-89DA9C702200}" destId="{BC29CD42-0A67-4F1C-A827-14408F8EB999}" srcOrd="1" destOrd="0" presId="urn:microsoft.com/office/officeart/2005/8/layout/list1"/>
    <dgm:cxn modelId="{791C275A-B3F1-4C6F-84E2-112DAA1F9D35}" type="presParOf" srcId="{A3DAD829-9B35-435A-93AC-89DA9C702200}" destId="{94282B4A-9619-44F3-B13F-22C9F215D7BE}" srcOrd="2" destOrd="0" presId="urn:microsoft.com/office/officeart/2005/8/layout/list1"/>
    <dgm:cxn modelId="{89C565F3-E112-4AC4-BDC4-7339E9E70472}" type="presParOf" srcId="{A3DAD829-9B35-435A-93AC-89DA9C702200}" destId="{5CCC0912-D803-4EFA-8994-5B26224D80D2}" srcOrd="3" destOrd="0" presId="urn:microsoft.com/office/officeart/2005/8/layout/list1"/>
    <dgm:cxn modelId="{7DBD28EF-46B4-4E21-8E1E-1628563C65E4}" type="presParOf" srcId="{A3DAD829-9B35-435A-93AC-89DA9C702200}" destId="{D2F88FC3-7A29-4766-874D-691D5585DC81}" srcOrd="4" destOrd="0" presId="urn:microsoft.com/office/officeart/2005/8/layout/list1"/>
    <dgm:cxn modelId="{F0C53E48-2803-4CCF-AE55-15ED41F2FD41}" type="presParOf" srcId="{D2F88FC3-7A29-4766-874D-691D5585DC81}" destId="{66FBD428-3766-496A-A951-B05A0EEE5EA5}" srcOrd="0" destOrd="0" presId="urn:microsoft.com/office/officeart/2005/8/layout/list1"/>
    <dgm:cxn modelId="{B35F468B-D01C-4677-BD17-E70C91E6ABF3}" type="presParOf" srcId="{D2F88FC3-7A29-4766-874D-691D5585DC81}" destId="{63476D6B-AB91-40C6-B015-D8EB8A69F3E0}" srcOrd="1" destOrd="0" presId="urn:microsoft.com/office/officeart/2005/8/layout/list1"/>
    <dgm:cxn modelId="{F54C58AE-4FD3-4B85-827D-BB56E11E6686}" type="presParOf" srcId="{A3DAD829-9B35-435A-93AC-89DA9C702200}" destId="{3D767911-E1C1-4DEA-B26C-1EB5B1000BD3}" srcOrd="5" destOrd="0" presId="urn:microsoft.com/office/officeart/2005/8/layout/list1"/>
    <dgm:cxn modelId="{8D2D2814-75F4-4C2A-AD0C-565E51005DDA}" type="presParOf" srcId="{A3DAD829-9B35-435A-93AC-89DA9C702200}" destId="{00F4905F-FC45-4413-9B80-A93B59856752}" srcOrd="6" destOrd="0" presId="urn:microsoft.com/office/officeart/2005/8/layout/list1"/>
    <dgm:cxn modelId="{76049D74-9957-460B-8048-FB2F20B456D7}" type="presParOf" srcId="{A3DAD829-9B35-435A-93AC-89DA9C702200}" destId="{8A7E74F7-88C8-406A-9B28-40F34877351D}" srcOrd="7" destOrd="0" presId="urn:microsoft.com/office/officeart/2005/8/layout/list1"/>
    <dgm:cxn modelId="{DCE26C8D-8BF4-4094-821D-1D83FFB14641}" type="presParOf" srcId="{A3DAD829-9B35-435A-93AC-89DA9C702200}" destId="{5C330457-03E6-4380-92ED-135F54689EE0}" srcOrd="8" destOrd="0" presId="urn:microsoft.com/office/officeart/2005/8/layout/list1"/>
    <dgm:cxn modelId="{1E4D59B9-836D-4F86-AC00-65FFC023454D}" type="presParOf" srcId="{5C330457-03E6-4380-92ED-135F54689EE0}" destId="{E1D39485-2BED-4F3F-8E33-13B47AC419CD}" srcOrd="0" destOrd="0" presId="urn:microsoft.com/office/officeart/2005/8/layout/list1"/>
    <dgm:cxn modelId="{EB7595DD-A3E7-409D-B782-FA1BCAC70956}" type="presParOf" srcId="{5C330457-03E6-4380-92ED-135F54689EE0}" destId="{46C80AFC-E9BA-4331-86FE-713D35812FA8}" srcOrd="1" destOrd="0" presId="urn:microsoft.com/office/officeart/2005/8/layout/list1"/>
    <dgm:cxn modelId="{ABC0DD3B-DB86-4D59-A297-B11EAC1DA97F}" type="presParOf" srcId="{A3DAD829-9B35-435A-93AC-89DA9C702200}" destId="{9F32E5F8-E38F-4B30-8F5F-4A68C6FA991A}" srcOrd="9" destOrd="0" presId="urn:microsoft.com/office/officeart/2005/8/layout/list1"/>
    <dgm:cxn modelId="{61FAEF24-8093-4BCA-93FD-C9089C5C49BF}" type="presParOf" srcId="{A3DAD829-9B35-435A-93AC-89DA9C702200}" destId="{66244FD9-E6D8-45B0-9EA8-89559F2B87E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86A80D-BA77-4871-A777-0584C9A5324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86DE2DB5-645D-4BC1-B6E7-F245E0620E29}">
      <dgm:prSet phldrT="[Text]" custT="1"/>
      <dgm:spPr/>
      <dgm:t>
        <a:bodyPr/>
        <a:lstStyle/>
        <a:p>
          <a:r>
            <a:rPr lang="en-CA" sz="1200">
              <a:solidFill>
                <a:schemeClr val="bg1"/>
              </a:solidFill>
            </a:rPr>
            <a:t>Hinduism</a:t>
          </a:r>
        </a:p>
      </dgm:t>
    </dgm:pt>
    <dgm:pt modelId="{FDFD8C6F-C491-450F-B976-E47E7BE2AFE5}" type="parTrans" cxnId="{40352214-050A-4A44-8E6F-317857DB145E}">
      <dgm:prSet/>
      <dgm:spPr/>
      <dgm:t>
        <a:bodyPr/>
        <a:lstStyle/>
        <a:p>
          <a:endParaRPr lang="en-CA"/>
        </a:p>
      </dgm:t>
    </dgm:pt>
    <dgm:pt modelId="{BA093411-80F7-40BE-9388-F76AF5A3312B}" type="sibTrans" cxnId="{40352214-050A-4A44-8E6F-317857DB145E}">
      <dgm:prSet/>
      <dgm:spPr/>
      <dgm:t>
        <a:bodyPr/>
        <a:lstStyle/>
        <a:p>
          <a:endParaRPr lang="en-CA"/>
        </a:p>
      </dgm:t>
    </dgm:pt>
    <dgm:pt modelId="{C6A0CF48-F9C5-41DD-AA25-20F4163DC08D}">
      <dgm:prSet phldrT="[Text]" custT="1"/>
      <dgm:spPr/>
      <dgm:t>
        <a:bodyPr/>
        <a:lstStyle/>
        <a:p>
          <a:r>
            <a:rPr lang="en-CA" sz="1200"/>
            <a:t>Causal body</a:t>
          </a:r>
        </a:p>
      </dgm:t>
    </dgm:pt>
    <dgm:pt modelId="{268133D4-46B1-4B18-ADF8-20327C05B6AF}" type="parTrans" cxnId="{A03DCBAA-FAD2-4C4F-8849-5B888A2E87E6}">
      <dgm:prSet/>
      <dgm:spPr/>
      <dgm:t>
        <a:bodyPr/>
        <a:lstStyle/>
        <a:p>
          <a:endParaRPr lang="en-CA"/>
        </a:p>
      </dgm:t>
    </dgm:pt>
    <dgm:pt modelId="{6B4A8284-5DAE-41B6-98A7-8B1DD22F8744}" type="sibTrans" cxnId="{A03DCBAA-FAD2-4C4F-8849-5B888A2E87E6}">
      <dgm:prSet/>
      <dgm:spPr/>
      <dgm:t>
        <a:bodyPr/>
        <a:lstStyle/>
        <a:p>
          <a:endParaRPr lang="en-CA"/>
        </a:p>
      </dgm:t>
    </dgm:pt>
    <dgm:pt modelId="{85241AA6-5340-435D-9702-359B0BE2AB8C}">
      <dgm:prSet phldrT="[Text]" custT="1"/>
      <dgm:spPr/>
      <dgm:t>
        <a:bodyPr/>
        <a:lstStyle/>
        <a:p>
          <a:r>
            <a:rPr lang="en-CA" sz="1200"/>
            <a:t>Subtle body</a:t>
          </a:r>
        </a:p>
      </dgm:t>
    </dgm:pt>
    <dgm:pt modelId="{098A1E62-D7B9-448F-8F41-1BE78BF92094}" type="parTrans" cxnId="{0207BC91-84D0-451B-972D-6CF046959E2B}">
      <dgm:prSet/>
      <dgm:spPr/>
      <dgm:t>
        <a:bodyPr/>
        <a:lstStyle/>
        <a:p>
          <a:endParaRPr lang="en-CA"/>
        </a:p>
      </dgm:t>
    </dgm:pt>
    <dgm:pt modelId="{8EBA5B22-7FEE-4E16-8B5B-B17B36A4E2C3}" type="sibTrans" cxnId="{0207BC91-84D0-451B-972D-6CF046959E2B}">
      <dgm:prSet/>
      <dgm:spPr/>
      <dgm:t>
        <a:bodyPr/>
        <a:lstStyle/>
        <a:p>
          <a:endParaRPr lang="en-CA"/>
        </a:p>
      </dgm:t>
    </dgm:pt>
    <dgm:pt modelId="{78C9CE23-B532-42CA-89E9-F6C1813F0BB6}">
      <dgm:prSet phldrT="[Text]" custT="1"/>
      <dgm:spPr/>
      <dgm:t>
        <a:bodyPr/>
        <a:lstStyle/>
        <a:p>
          <a:r>
            <a:rPr lang="en-CA" sz="1200">
              <a:solidFill>
                <a:schemeClr val="bg1"/>
              </a:solidFill>
            </a:rPr>
            <a:t>Plato’s Cave</a:t>
          </a:r>
        </a:p>
        <a:p>
          <a:r>
            <a:rPr lang="en-CA" sz="1200">
              <a:solidFill>
                <a:schemeClr val="bg1"/>
              </a:solidFill>
            </a:rPr>
            <a:t>Neoplatonism</a:t>
          </a:r>
        </a:p>
      </dgm:t>
    </dgm:pt>
    <dgm:pt modelId="{FCF5CFCB-6B5E-4FD5-A227-FF67214AAED7}" type="parTrans" cxnId="{BF794E34-BFE4-4D1C-ADC1-FB0C3DA06248}">
      <dgm:prSet/>
      <dgm:spPr/>
      <dgm:t>
        <a:bodyPr/>
        <a:lstStyle/>
        <a:p>
          <a:endParaRPr lang="en-CA"/>
        </a:p>
      </dgm:t>
    </dgm:pt>
    <dgm:pt modelId="{CCE01766-5635-4B30-8021-15689EDFCA3C}" type="sibTrans" cxnId="{BF794E34-BFE4-4D1C-ADC1-FB0C3DA06248}">
      <dgm:prSet/>
      <dgm:spPr/>
      <dgm:t>
        <a:bodyPr/>
        <a:lstStyle/>
        <a:p>
          <a:endParaRPr lang="en-CA"/>
        </a:p>
      </dgm:t>
    </dgm:pt>
    <dgm:pt modelId="{DECD2843-1DA1-4EA0-A6DB-9CD9DE121FB1}">
      <dgm:prSet phldrT="[Text]" custT="1"/>
      <dgm:spPr/>
      <dgm:t>
        <a:bodyPr/>
        <a:lstStyle/>
        <a:p>
          <a:r>
            <a:rPr lang="en-CA" sz="1200"/>
            <a:t>The sun</a:t>
          </a:r>
        </a:p>
      </dgm:t>
    </dgm:pt>
    <dgm:pt modelId="{0CB68942-C068-4E9F-BE38-A64955304F16}" type="parTrans" cxnId="{CF6394C4-3FA3-46DC-9248-49F2B3141284}">
      <dgm:prSet/>
      <dgm:spPr/>
      <dgm:t>
        <a:bodyPr/>
        <a:lstStyle/>
        <a:p>
          <a:endParaRPr lang="en-CA"/>
        </a:p>
      </dgm:t>
    </dgm:pt>
    <dgm:pt modelId="{43223ECE-C6AE-4CD9-B7C8-17A829318E03}" type="sibTrans" cxnId="{CF6394C4-3FA3-46DC-9248-49F2B3141284}">
      <dgm:prSet/>
      <dgm:spPr/>
      <dgm:t>
        <a:bodyPr/>
        <a:lstStyle/>
        <a:p>
          <a:endParaRPr lang="en-CA"/>
        </a:p>
      </dgm:t>
    </dgm:pt>
    <dgm:pt modelId="{F1B0A0C3-A559-4839-8543-0678B7B21DAA}">
      <dgm:prSet phldrT="[Text]" custT="1"/>
      <dgm:spPr/>
      <dgm:t>
        <a:bodyPr/>
        <a:lstStyle/>
        <a:p>
          <a:r>
            <a:rPr lang="en-CA" sz="1200"/>
            <a:t>The puppeteers and their puppets</a:t>
          </a:r>
        </a:p>
      </dgm:t>
    </dgm:pt>
    <dgm:pt modelId="{BF8D0791-11A6-4BEF-9DE6-CCDE07F53CFC}" type="parTrans" cxnId="{38156607-007D-4A05-80D2-BA2AE0D8730D}">
      <dgm:prSet/>
      <dgm:spPr/>
      <dgm:t>
        <a:bodyPr/>
        <a:lstStyle/>
        <a:p>
          <a:endParaRPr lang="en-CA"/>
        </a:p>
      </dgm:t>
    </dgm:pt>
    <dgm:pt modelId="{4342BBA6-2987-40DD-B69B-BE2BE3F7F55C}" type="sibTrans" cxnId="{38156607-007D-4A05-80D2-BA2AE0D8730D}">
      <dgm:prSet/>
      <dgm:spPr/>
      <dgm:t>
        <a:bodyPr/>
        <a:lstStyle/>
        <a:p>
          <a:endParaRPr lang="en-CA"/>
        </a:p>
      </dgm:t>
    </dgm:pt>
    <dgm:pt modelId="{603FA124-877F-4BC2-B1FA-C2E572129969}">
      <dgm:prSet phldrT="[Text]" custT="1"/>
      <dgm:spPr/>
      <dgm:t>
        <a:bodyPr/>
        <a:lstStyle/>
        <a:p>
          <a:r>
            <a:rPr lang="en-CA" sz="1200">
              <a:solidFill>
                <a:schemeClr val="bg1"/>
              </a:solidFill>
            </a:rPr>
            <a:t>Christianity</a:t>
          </a:r>
        </a:p>
      </dgm:t>
    </dgm:pt>
    <dgm:pt modelId="{729767BE-78C6-48E3-AE26-D0E9D058C7F3}" type="parTrans" cxnId="{AF0AA62F-8A72-4CEA-B67B-E9BE211D0E91}">
      <dgm:prSet/>
      <dgm:spPr/>
      <dgm:t>
        <a:bodyPr/>
        <a:lstStyle/>
        <a:p>
          <a:endParaRPr lang="en-CA"/>
        </a:p>
      </dgm:t>
    </dgm:pt>
    <dgm:pt modelId="{EC748747-15EA-4272-868E-2F8EF78E0E8B}" type="sibTrans" cxnId="{AF0AA62F-8A72-4CEA-B67B-E9BE211D0E91}">
      <dgm:prSet/>
      <dgm:spPr/>
      <dgm:t>
        <a:bodyPr/>
        <a:lstStyle/>
        <a:p>
          <a:endParaRPr lang="en-CA"/>
        </a:p>
      </dgm:t>
    </dgm:pt>
    <dgm:pt modelId="{C0D5A116-3289-4227-8FC4-D89F33B371DF}">
      <dgm:prSet phldrT="[Text]" custT="1"/>
      <dgm:spPr/>
      <dgm:t>
        <a:bodyPr/>
        <a:lstStyle/>
        <a:p>
          <a:r>
            <a:rPr lang="en-CA" sz="1200"/>
            <a:t>God, Spirit, the father, the ground of being</a:t>
          </a:r>
        </a:p>
      </dgm:t>
    </dgm:pt>
    <dgm:pt modelId="{0B86B6C0-1C63-420A-8090-82040BABD040}" type="parTrans" cxnId="{D977E352-F8DE-4B1D-9C49-262DBA584F7D}">
      <dgm:prSet/>
      <dgm:spPr/>
      <dgm:t>
        <a:bodyPr/>
        <a:lstStyle/>
        <a:p>
          <a:endParaRPr lang="en-CA"/>
        </a:p>
      </dgm:t>
    </dgm:pt>
    <dgm:pt modelId="{FBD763E7-115E-41D2-BE8D-E5AC8A231E9F}" type="sibTrans" cxnId="{D977E352-F8DE-4B1D-9C49-262DBA584F7D}">
      <dgm:prSet/>
      <dgm:spPr/>
      <dgm:t>
        <a:bodyPr/>
        <a:lstStyle/>
        <a:p>
          <a:endParaRPr lang="en-CA"/>
        </a:p>
      </dgm:t>
    </dgm:pt>
    <dgm:pt modelId="{074463B0-B50C-4ED3-A1D1-27846B42C6AE}">
      <dgm:prSet phldrT="[Text]" custT="1"/>
      <dgm:spPr/>
      <dgm:t>
        <a:bodyPr/>
        <a:lstStyle/>
        <a:p>
          <a:r>
            <a:rPr lang="en-CA" sz="1200"/>
            <a:t>Soul, the holy ghost</a:t>
          </a:r>
        </a:p>
      </dgm:t>
    </dgm:pt>
    <dgm:pt modelId="{E31165BA-0134-4069-AD2F-5089D34BB794}" type="parTrans" cxnId="{4EB937AC-62DC-4A71-96DF-9AB3C21E19B0}">
      <dgm:prSet/>
      <dgm:spPr/>
      <dgm:t>
        <a:bodyPr/>
        <a:lstStyle/>
        <a:p>
          <a:endParaRPr lang="en-CA"/>
        </a:p>
      </dgm:t>
    </dgm:pt>
    <dgm:pt modelId="{AAE57695-C37E-4F88-B5AC-7A8F7F1DE217}" type="sibTrans" cxnId="{4EB937AC-62DC-4A71-96DF-9AB3C21E19B0}">
      <dgm:prSet/>
      <dgm:spPr/>
      <dgm:t>
        <a:bodyPr/>
        <a:lstStyle/>
        <a:p>
          <a:endParaRPr lang="en-CA"/>
        </a:p>
      </dgm:t>
    </dgm:pt>
    <dgm:pt modelId="{4D0503ED-CCC2-47C6-8B26-7A56CF3B073A}">
      <dgm:prSet phldrT="[Text]" custT="1"/>
      <dgm:spPr/>
      <dgm:t>
        <a:bodyPr/>
        <a:lstStyle/>
        <a:p>
          <a:r>
            <a:rPr lang="en-CA" sz="1200"/>
            <a:t>Gross body</a:t>
          </a:r>
        </a:p>
      </dgm:t>
    </dgm:pt>
    <dgm:pt modelId="{AD302D70-6897-4342-B36A-F623B1FB3A9F}" type="parTrans" cxnId="{8020C723-5052-4B0C-B413-3029DD9358B2}">
      <dgm:prSet/>
      <dgm:spPr/>
      <dgm:t>
        <a:bodyPr/>
        <a:lstStyle/>
        <a:p>
          <a:endParaRPr lang="en-CA"/>
        </a:p>
      </dgm:t>
    </dgm:pt>
    <dgm:pt modelId="{CDBAD22E-5F1C-476B-8BD8-7D1C5A8990AC}" type="sibTrans" cxnId="{8020C723-5052-4B0C-B413-3029DD9358B2}">
      <dgm:prSet/>
      <dgm:spPr/>
      <dgm:t>
        <a:bodyPr/>
        <a:lstStyle/>
        <a:p>
          <a:endParaRPr lang="en-CA"/>
        </a:p>
      </dgm:t>
    </dgm:pt>
    <dgm:pt modelId="{FBBBF150-C041-46BC-8DD8-C55CA73EED83}">
      <dgm:prSet phldrT="[Text]" custT="1"/>
      <dgm:spPr/>
      <dgm:t>
        <a:bodyPr/>
        <a:lstStyle/>
        <a:p>
          <a:r>
            <a:rPr lang="en-CA" sz="1200"/>
            <a:t>The shadows</a:t>
          </a:r>
        </a:p>
      </dgm:t>
    </dgm:pt>
    <dgm:pt modelId="{4EA4DA3B-A5C8-461A-BCC9-78473009A36D}" type="parTrans" cxnId="{858C5F29-61E5-4848-BFBC-77874F1B04AD}">
      <dgm:prSet/>
      <dgm:spPr/>
      <dgm:t>
        <a:bodyPr/>
        <a:lstStyle/>
        <a:p>
          <a:endParaRPr lang="en-CA"/>
        </a:p>
      </dgm:t>
    </dgm:pt>
    <dgm:pt modelId="{E55C6721-5904-401A-9222-4B4424571C3B}" type="sibTrans" cxnId="{858C5F29-61E5-4848-BFBC-77874F1B04AD}">
      <dgm:prSet/>
      <dgm:spPr/>
      <dgm:t>
        <a:bodyPr/>
        <a:lstStyle/>
        <a:p>
          <a:endParaRPr lang="en-CA"/>
        </a:p>
      </dgm:t>
    </dgm:pt>
    <dgm:pt modelId="{14AE0F31-66B1-4834-B356-84B03EFEDA0D}">
      <dgm:prSet phldrT="[Text]" custT="1"/>
      <dgm:spPr/>
      <dgm:t>
        <a:bodyPr/>
        <a:lstStyle/>
        <a:p>
          <a:r>
            <a:rPr lang="en-CA" sz="1200"/>
            <a:t>The body, the son</a:t>
          </a:r>
        </a:p>
      </dgm:t>
    </dgm:pt>
    <dgm:pt modelId="{E3000339-575D-42A5-9854-A7D4F246DEF5}" type="parTrans" cxnId="{5CC8A574-62E0-4ECC-9A7C-F9A86EB82B99}">
      <dgm:prSet/>
      <dgm:spPr/>
      <dgm:t>
        <a:bodyPr/>
        <a:lstStyle/>
        <a:p>
          <a:endParaRPr lang="en-CA"/>
        </a:p>
      </dgm:t>
    </dgm:pt>
    <dgm:pt modelId="{4C93CFAF-C18E-46A7-B671-1BF2DB84C133}" type="sibTrans" cxnId="{5CC8A574-62E0-4ECC-9A7C-F9A86EB82B99}">
      <dgm:prSet/>
      <dgm:spPr/>
      <dgm:t>
        <a:bodyPr/>
        <a:lstStyle/>
        <a:p>
          <a:endParaRPr lang="en-CA"/>
        </a:p>
      </dgm:t>
    </dgm:pt>
    <dgm:pt modelId="{E41FDFE8-7FDD-4B53-BF85-CEB39563DE41}" type="pres">
      <dgm:prSet presAssocID="{CC86A80D-BA77-4871-A777-0584C9A5324C}" presName="Name0" presStyleCnt="0">
        <dgm:presLayoutVars>
          <dgm:dir/>
          <dgm:animLvl val="lvl"/>
          <dgm:resizeHandles val="exact"/>
        </dgm:presLayoutVars>
      </dgm:prSet>
      <dgm:spPr/>
    </dgm:pt>
    <dgm:pt modelId="{6778D82C-061D-4D66-99CC-BDDC03CD51CF}" type="pres">
      <dgm:prSet presAssocID="{86DE2DB5-645D-4BC1-B6E7-F245E0620E29}" presName="composite" presStyleCnt="0"/>
      <dgm:spPr/>
    </dgm:pt>
    <dgm:pt modelId="{825D8159-9606-4F77-B60F-E114029BE91C}" type="pres">
      <dgm:prSet presAssocID="{86DE2DB5-645D-4BC1-B6E7-F245E0620E29}" presName="parTx" presStyleLbl="alignNode1" presStyleIdx="0" presStyleCnt="3">
        <dgm:presLayoutVars>
          <dgm:chMax val="0"/>
          <dgm:chPref val="0"/>
          <dgm:bulletEnabled val="1"/>
        </dgm:presLayoutVars>
      </dgm:prSet>
      <dgm:spPr/>
    </dgm:pt>
    <dgm:pt modelId="{02EB4614-B7CA-40D8-8A3C-C6ADAFB8EB30}" type="pres">
      <dgm:prSet presAssocID="{86DE2DB5-645D-4BC1-B6E7-F245E0620E29}" presName="desTx" presStyleLbl="alignAccFollowNode1" presStyleIdx="0" presStyleCnt="3">
        <dgm:presLayoutVars>
          <dgm:bulletEnabled val="1"/>
        </dgm:presLayoutVars>
      </dgm:prSet>
      <dgm:spPr/>
    </dgm:pt>
    <dgm:pt modelId="{9A09D741-D014-4075-9263-686869D04B5E}" type="pres">
      <dgm:prSet presAssocID="{BA093411-80F7-40BE-9388-F76AF5A3312B}" presName="space" presStyleCnt="0"/>
      <dgm:spPr/>
    </dgm:pt>
    <dgm:pt modelId="{61C9099D-2E1B-4876-AF3C-9D4845E11D66}" type="pres">
      <dgm:prSet presAssocID="{78C9CE23-B532-42CA-89E9-F6C1813F0BB6}" presName="composite" presStyleCnt="0"/>
      <dgm:spPr/>
    </dgm:pt>
    <dgm:pt modelId="{1BE5542A-58D2-4509-9FE3-F871273EC2E5}" type="pres">
      <dgm:prSet presAssocID="{78C9CE23-B532-42CA-89E9-F6C1813F0BB6}" presName="parTx" presStyleLbl="alignNode1" presStyleIdx="1" presStyleCnt="3">
        <dgm:presLayoutVars>
          <dgm:chMax val="0"/>
          <dgm:chPref val="0"/>
          <dgm:bulletEnabled val="1"/>
        </dgm:presLayoutVars>
      </dgm:prSet>
      <dgm:spPr/>
    </dgm:pt>
    <dgm:pt modelId="{85ACE3D8-288D-4662-8152-CBE576A13C30}" type="pres">
      <dgm:prSet presAssocID="{78C9CE23-B532-42CA-89E9-F6C1813F0BB6}" presName="desTx" presStyleLbl="alignAccFollowNode1" presStyleIdx="1" presStyleCnt="3">
        <dgm:presLayoutVars>
          <dgm:bulletEnabled val="1"/>
        </dgm:presLayoutVars>
      </dgm:prSet>
      <dgm:spPr/>
    </dgm:pt>
    <dgm:pt modelId="{BE6F6990-9BCB-43BE-89F9-DFC7610758E3}" type="pres">
      <dgm:prSet presAssocID="{CCE01766-5635-4B30-8021-15689EDFCA3C}" presName="space" presStyleCnt="0"/>
      <dgm:spPr/>
    </dgm:pt>
    <dgm:pt modelId="{26DA7ED1-B40D-44BC-9249-688B2E2B55E0}" type="pres">
      <dgm:prSet presAssocID="{603FA124-877F-4BC2-B1FA-C2E572129969}" presName="composite" presStyleCnt="0"/>
      <dgm:spPr/>
    </dgm:pt>
    <dgm:pt modelId="{377633B3-6568-4104-B9DE-609459F16EEC}" type="pres">
      <dgm:prSet presAssocID="{603FA124-877F-4BC2-B1FA-C2E572129969}" presName="parTx" presStyleLbl="alignNode1" presStyleIdx="2" presStyleCnt="3">
        <dgm:presLayoutVars>
          <dgm:chMax val="0"/>
          <dgm:chPref val="0"/>
          <dgm:bulletEnabled val="1"/>
        </dgm:presLayoutVars>
      </dgm:prSet>
      <dgm:spPr/>
    </dgm:pt>
    <dgm:pt modelId="{6CC8F266-68F3-4A9E-9E6C-B8338715A57B}" type="pres">
      <dgm:prSet presAssocID="{603FA124-877F-4BC2-B1FA-C2E572129969}" presName="desTx" presStyleLbl="alignAccFollowNode1" presStyleIdx="2" presStyleCnt="3">
        <dgm:presLayoutVars>
          <dgm:bulletEnabled val="1"/>
        </dgm:presLayoutVars>
      </dgm:prSet>
      <dgm:spPr/>
    </dgm:pt>
  </dgm:ptLst>
  <dgm:cxnLst>
    <dgm:cxn modelId="{38156607-007D-4A05-80D2-BA2AE0D8730D}" srcId="{78C9CE23-B532-42CA-89E9-F6C1813F0BB6}" destId="{F1B0A0C3-A559-4839-8543-0678B7B21DAA}" srcOrd="1" destOrd="0" parTransId="{BF8D0791-11A6-4BEF-9DE6-CCDE07F53CFC}" sibTransId="{4342BBA6-2987-40DD-B69B-BE2BE3F7F55C}"/>
    <dgm:cxn modelId="{40352214-050A-4A44-8E6F-317857DB145E}" srcId="{CC86A80D-BA77-4871-A777-0584C9A5324C}" destId="{86DE2DB5-645D-4BC1-B6E7-F245E0620E29}" srcOrd="0" destOrd="0" parTransId="{FDFD8C6F-C491-450F-B976-E47E7BE2AFE5}" sibTransId="{BA093411-80F7-40BE-9388-F76AF5A3312B}"/>
    <dgm:cxn modelId="{7D987214-168C-4A6A-89A9-B0E35FA47194}" type="presOf" srcId="{78C9CE23-B532-42CA-89E9-F6C1813F0BB6}" destId="{1BE5542A-58D2-4509-9FE3-F871273EC2E5}" srcOrd="0" destOrd="0" presId="urn:microsoft.com/office/officeart/2005/8/layout/hList1"/>
    <dgm:cxn modelId="{8020C723-5052-4B0C-B413-3029DD9358B2}" srcId="{86DE2DB5-645D-4BC1-B6E7-F245E0620E29}" destId="{4D0503ED-CCC2-47C6-8B26-7A56CF3B073A}" srcOrd="2" destOrd="0" parTransId="{AD302D70-6897-4342-B36A-F623B1FB3A9F}" sibTransId="{CDBAD22E-5F1C-476B-8BD8-7D1C5A8990AC}"/>
    <dgm:cxn modelId="{858C5F29-61E5-4848-BFBC-77874F1B04AD}" srcId="{78C9CE23-B532-42CA-89E9-F6C1813F0BB6}" destId="{FBBBF150-C041-46BC-8DD8-C55CA73EED83}" srcOrd="2" destOrd="0" parTransId="{4EA4DA3B-A5C8-461A-BCC9-78473009A36D}" sibTransId="{E55C6721-5904-401A-9222-4B4424571C3B}"/>
    <dgm:cxn modelId="{AF0AA62F-8A72-4CEA-B67B-E9BE211D0E91}" srcId="{CC86A80D-BA77-4871-A777-0584C9A5324C}" destId="{603FA124-877F-4BC2-B1FA-C2E572129969}" srcOrd="2" destOrd="0" parTransId="{729767BE-78C6-48E3-AE26-D0E9D058C7F3}" sibTransId="{EC748747-15EA-4272-868E-2F8EF78E0E8B}"/>
    <dgm:cxn modelId="{BF794E34-BFE4-4D1C-ADC1-FB0C3DA06248}" srcId="{CC86A80D-BA77-4871-A777-0584C9A5324C}" destId="{78C9CE23-B532-42CA-89E9-F6C1813F0BB6}" srcOrd="1" destOrd="0" parTransId="{FCF5CFCB-6B5E-4FD5-A227-FF67214AAED7}" sibTransId="{CCE01766-5635-4B30-8021-15689EDFCA3C}"/>
    <dgm:cxn modelId="{AE490042-4277-4D84-924B-BED12F4E9172}" type="presOf" srcId="{C6A0CF48-F9C5-41DD-AA25-20F4163DC08D}" destId="{02EB4614-B7CA-40D8-8A3C-C6ADAFB8EB30}" srcOrd="0" destOrd="0" presId="urn:microsoft.com/office/officeart/2005/8/layout/hList1"/>
    <dgm:cxn modelId="{9274A94A-D1AB-49AB-BF57-5231FFA5229E}" type="presOf" srcId="{85241AA6-5340-435D-9702-359B0BE2AB8C}" destId="{02EB4614-B7CA-40D8-8A3C-C6ADAFB8EB30}" srcOrd="0" destOrd="1" presId="urn:microsoft.com/office/officeart/2005/8/layout/hList1"/>
    <dgm:cxn modelId="{EBCEF14F-A9D9-403B-9E68-BEB73606DDFF}" type="presOf" srcId="{86DE2DB5-645D-4BC1-B6E7-F245E0620E29}" destId="{825D8159-9606-4F77-B60F-E114029BE91C}" srcOrd="0" destOrd="0" presId="urn:microsoft.com/office/officeart/2005/8/layout/hList1"/>
    <dgm:cxn modelId="{2B3F5C72-B447-4E7B-8409-C3C3707256A5}" type="presOf" srcId="{14AE0F31-66B1-4834-B356-84B03EFEDA0D}" destId="{6CC8F266-68F3-4A9E-9E6C-B8338715A57B}" srcOrd="0" destOrd="2" presId="urn:microsoft.com/office/officeart/2005/8/layout/hList1"/>
    <dgm:cxn modelId="{D977E352-F8DE-4B1D-9C49-262DBA584F7D}" srcId="{603FA124-877F-4BC2-B1FA-C2E572129969}" destId="{C0D5A116-3289-4227-8FC4-D89F33B371DF}" srcOrd="0" destOrd="0" parTransId="{0B86B6C0-1C63-420A-8090-82040BABD040}" sibTransId="{FBD763E7-115E-41D2-BE8D-E5AC8A231E9F}"/>
    <dgm:cxn modelId="{5CC8A574-62E0-4ECC-9A7C-F9A86EB82B99}" srcId="{603FA124-877F-4BC2-B1FA-C2E572129969}" destId="{14AE0F31-66B1-4834-B356-84B03EFEDA0D}" srcOrd="2" destOrd="0" parTransId="{E3000339-575D-42A5-9854-A7D4F246DEF5}" sibTransId="{4C93CFAF-C18E-46A7-B671-1BF2DB84C133}"/>
    <dgm:cxn modelId="{0207BC91-84D0-451B-972D-6CF046959E2B}" srcId="{86DE2DB5-645D-4BC1-B6E7-F245E0620E29}" destId="{85241AA6-5340-435D-9702-359B0BE2AB8C}" srcOrd="1" destOrd="0" parTransId="{098A1E62-D7B9-448F-8F41-1BE78BF92094}" sibTransId="{8EBA5B22-7FEE-4E16-8B5B-B17B36A4E2C3}"/>
    <dgm:cxn modelId="{E53DFD9A-FCD4-4EC5-A0CB-EA5BBE2D3AD5}" type="presOf" srcId="{F1B0A0C3-A559-4839-8543-0678B7B21DAA}" destId="{85ACE3D8-288D-4662-8152-CBE576A13C30}" srcOrd="0" destOrd="1" presId="urn:microsoft.com/office/officeart/2005/8/layout/hList1"/>
    <dgm:cxn modelId="{221A5C9D-8BA6-449B-8132-20DBCFC67DDD}" type="presOf" srcId="{DECD2843-1DA1-4EA0-A6DB-9CD9DE121FB1}" destId="{85ACE3D8-288D-4662-8152-CBE576A13C30}" srcOrd="0" destOrd="0" presId="urn:microsoft.com/office/officeart/2005/8/layout/hList1"/>
    <dgm:cxn modelId="{8F32AEA2-1ED1-42CF-90E4-E0505468D9DE}" type="presOf" srcId="{C0D5A116-3289-4227-8FC4-D89F33B371DF}" destId="{6CC8F266-68F3-4A9E-9E6C-B8338715A57B}" srcOrd="0" destOrd="0" presId="urn:microsoft.com/office/officeart/2005/8/layout/hList1"/>
    <dgm:cxn modelId="{A03DCBAA-FAD2-4C4F-8849-5B888A2E87E6}" srcId="{86DE2DB5-645D-4BC1-B6E7-F245E0620E29}" destId="{C6A0CF48-F9C5-41DD-AA25-20F4163DC08D}" srcOrd="0" destOrd="0" parTransId="{268133D4-46B1-4B18-ADF8-20327C05B6AF}" sibTransId="{6B4A8284-5DAE-41B6-98A7-8B1DD22F8744}"/>
    <dgm:cxn modelId="{4EB937AC-62DC-4A71-96DF-9AB3C21E19B0}" srcId="{603FA124-877F-4BC2-B1FA-C2E572129969}" destId="{074463B0-B50C-4ED3-A1D1-27846B42C6AE}" srcOrd="1" destOrd="0" parTransId="{E31165BA-0134-4069-AD2F-5089D34BB794}" sibTransId="{AAE57695-C37E-4F88-B5AC-7A8F7F1DE217}"/>
    <dgm:cxn modelId="{85EB50BD-FC3F-41BB-9908-1DDA32E54E33}" type="presOf" srcId="{FBBBF150-C041-46BC-8DD8-C55CA73EED83}" destId="{85ACE3D8-288D-4662-8152-CBE576A13C30}" srcOrd="0" destOrd="2" presId="urn:microsoft.com/office/officeart/2005/8/layout/hList1"/>
    <dgm:cxn modelId="{488986C1-E6D1-48A3-97FE-C830B076B3F9}" type="presOf" srcId="{074463B0-B50C-4ED3-A1D1-27846B42C6AE}" destId="{6CC8F266-68F3-4A9E-9E6C-B8338715A57B}" srcOrd="0" destOrd="1" presId="urn:microsoft.com/office/officeart/2005/8/layout/hList1"/>
    <dgm:cxn modelId="{CF6394C4-3FA3-46DC-9248-49F2B3141284}" srcId="{78C9CE23-B532-42CA-89E9-F6C1813F0BB6}" destId="{DECD2843-1DA1-4EA0-A6DB-9CD9DE121FB1}" srcOrd="0" destOrd="0" parTransId="{0CB68942-C068-4E9F-BE38-A64955304F16}" sibTransId="{43223ECE-C6AE-4CD9-B7C8-17A829318E03}"/>
    <dgm:cxn modelId="{5D3818D7-A1C9-4D7A-80F5-F5E5F8468E67}" type="presOf" srcId="{CC86A80D-BA77-4871-A777-0584C9A5324C}" destId="{E41FDFE8-7FDD-4B53-BF85-CEB39563DE41}" srcOrd="0" destOrd="0" presId="urn:microsoft.com/office/officeart/2005/8/layout/hList1"/>
    <dgm:cxn modelId="{1679FFDC-358D-4E8B-AD20-2494376AA031}" type="presOf" srcId="{603FA124-877F-4BC2-B1FA-C2E572129969}" destId="{377633B3-6568-4104-B9DE-609459F16EEC}" srcOrd="0" destOrd="0" presId="urn:microsoft.com/office/officeart/2005/8/layout/hList1"/>
    <dgm:cxn modelId="{377872FB-4678-4C0F-A180-E9C7358493AA}" type="presOf" srcId="{4D0503ED-CCC2-47C6-8B26-7A56CF3B073A}" destId="{02EB4614-B7CA-40D8-8A3C-C6ADAFB8EB30}" srcOrd="0" destOrd="2" presId="urn:microsoft.com/office/officeart/2005/8/layout/hList1"/>
    <dgm:cxn modelId="{A0B6E555-48B8-4F9C-AA02-7C255B9BD292}" type="presParOf" srcId="{E41FDFE8-7FDD-4B53-BF85-CEB39563DE41}" destId="{6778D82C-061D-4D66-99CC-BDDC03CD51CF}" srcOrd="0" destOrd="0" presId="urn:microsoft.com/office/officeart/2005/8/layout/hList1"/>
    <dgm:cxn modelId="{4C0277AA-8380-493D-92FE-BC49A6F67632}" type="presParOf" srcId="{6778D82C-061D-4D66-99CC-BDDC03CD51CF}" destId="{825D8159-9606-4F77-B60F-E114029BE91C}" srcOrd="0" destOrd="0" presId="urn:microsoft.com/office/officeart/2005/8/layout/hList1"/>
    <dgm:cxn modelId="{B53B8EB1-362D-41CE-80D8-108CECBB827F}" type="presParOf" srcId="{6778D82C-061D-4D66-99CC-BDDC03CD51CF}" destId="{02EB4614-B7CA-40D8-8A3C-C6ADAFB8EB30}" srcOrd="1" destOrd="0" presId="urn:microsoft.com/office/officeart/2005/8/layout/hList1"/>
    <dgm:cxn modelId="{0644EC04-5BB5-419E-8139-EDBBE97CF827}" type="presParOf" srcId="{E41FDFE8-7FDD-4B53-BF85-CEB39563DE41}" destId="{9A09D741-D014-4075-9263-686869D04B5E}" srcOrd="1" destOrd="0" presId="urn:microsoft.com/office/officeart/2005/8/layout/hList1"/>
    <dgm:cxn modelId="{1838A6A2-DBDA-4A83-9D76-AAE05E09B9EA}" type="presParOf" srcId="{E41FDFE8-7FDD-4B53-BF85-CEB39563DE41}" destId="{61C9099D-2E1B-4876-AF3C-9D4845E11D66}" srcOrd="2" destOrd="0" presId="urn:microsoft.com/office/officeart/2005/8/layout/hList1"/>
    <dgm:cxn modelId="{029813A3-CDF9-42B8-9E69-4FF9568CF63B}" type="presParOf" srcId="{61C9099D-2E1B-4876-AF3C-9D4845E11D66}" destId="{1BE5542A-58D2-4509-9FE3-F871273EC2E5}" srcOrd="0" destOrd="0" presId="urn:microsoft.com/office/officeart/2005/8/layout/hList1"/>
    <dgm:cxn modelId="{107E5311-CEFF-4207-9D57-7774A712AC35}" type="presParOf" srcId="{61C9099D-2E1B-4876-AF3C-9D4845E11D66}" destId="{85ACE3D8-288D-4662-8152-CBE576A13C30}" srcOrd="1" destOrd="0" presId="urn:microsoft.com/office/officeart/2005/8/layout/hList1"/>
    <dgm:cxn modelId="{B6E25950-7144-4261-A5B6-0BB3A3546349}" type="presParOf" srcId="{E41FDFE8-7FDD-4B53-BF85-CEB39563DE41}" destId="{BE6F6990-9BCB-43BE-89F9-DFC7610758E3}" srcOrd="3" destOrd="0" presId="urn:microsoft.com/office/officeart/2005/8/layout/hList1"/>
    <dgm:cxn modelId="{F981ACB1-CCCE-43E8-A107-2AEE7F57638F}" type="presParOf" srcId="{E41FDFE8-7FDD-4B53-BF85-CEB39563DE41}" destId="{26DA7ED1-B40D-44BC-9249-688B2E2B55E0}" srcOrd="4" destOrd="0" presId="urn:microsoft.com/office/officeart/2005/8/layout/hList1"/>
    <dgm:cxn modelId="{BED017D2-0805-42DC-BD69-409ED8876AF5}" type="presParOf" srcId="{26DA7ED1-B40D-44BC-9249-688B2E2B55E0}" destId="{377633B3-6568-4104-B9DE-609459F16EEC}" srcOrd="0" destOrd="0" presId="urn:microsoft.com/office/officeart/2005/8/layout/hList1"/>
    <dgm:cxn modelId="{A040EFB3-46AD-4277-AE88-6BE2F0ACBB2E}" type="presParOf" srcId="{26DA7ED1-B40D-44BC-9249-688B2E2B55E0}" destId="{6CC8F266-68F3-4A9E-9E6C-B8338715A57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82B4A-9619-44F3-B13F-22C9F215D7BE}">
      <dsp:nvSpPr>
        <dsp:cNvPr id="0" name=""/>
        <dsp:cNvSpPr/>
      </dsp:nvSpPr>
      <dsp:spPr>
        <a:xfrm>
          <a:off x="0" y="571895"/>
          <a:ext cx="5659143" cy="765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a:t>Interprets emotional information into a narrative</a:t>
          </a:r>
        </a:p>
      </dsp:txBody>
      <dsp:txXfrm>
        <a:off x="0" y="571895"/>
        <a:ext cx="5659143" cy="765450"/>
      </dsp:txXfrm>
    </dsp:sp>
    <dsp:sp modelId="{C49562FB-E57A-4737-87F8-7B7A35497571}">
      <dsp:nvSpPr>
        <dsp:cNvPr id="0" name=""/>
        <dsp:cNvSpPr/>
      </dsp:nvSpPr>
      <dsp:spPr>
        <a:xfrm>
          <a:off x="365130" y="248248"/>
          <a:ext cx="3961400" cy="478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Cognitive center- cerebral cortex</a:t>
          </a:r>
          <a:endParaRPr lang="en-CA" sz="1400" kern="1200" dirty="0">
            <a:solidFill>
              <a:schemeClr val="bg1"/>
            </a:solidFill>
          </a:endParaRPr>
        </a:p>
      </dsp:txBody>
      <dsp:txXfrm>
        <a:off x="388466" y="271584"/>
        <a:ext cx="3914728" cy="431366"/>
      </dsp:txXfrm>
    </dsp:sp>
    <dsp:sp modelId="{00F4905F-FC45-4413-9B80-A93B59856752}">
      <dsp:nvSpPr>
        <dsp:cNvPr id="0" name=""/>
        <dsp:cNvSpPr/>
      </dsp:nvSpPr>
      <dsp:spPr>
        <a:xfrm>
          <a:off x="0" y="2833554"/>
          <a:ext cx="5659143" cy="80952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a:t>Integrates information from body (ANS) and the environment (senses) producing a quick emotional response</a:t>
          </a:r>
        </a:p>
      </dsp:txBody>
      <dsp:txXfrm>
        <a:off x="0" y="2833554"/>
        <a:ext cx="5659143" cy="809527"/>
      </dsp:txXfrm>
    </dsp:sp>
    <dsp:sp modelId="{63476D6B-AB91-40C6-B015-D8EB8A69F3E0}">
      <dsp:nvSpPr>
        <dsp:cNvPr id="0" name=""/>
        <dsp:cNvSpPr/>
      </dsp:nvSpPr>
      <dsp:spPr>
        <a:xfrm>
          <a:off x="299674" y="2473624"/>
          <a:ext cx="39614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bg1"/>
              </a:solidFill>
            </a:rPr>
            <a:t>Emotional - limbic system, brainstem</a:t>
          </a:r>
          <a:endParaRPr lang="en-CA" sz="1400" kern="1200">
            <a:solidFill>
              <a:schemeClr val="bg1"/>
            </a:solidFill>
          </a:endParaRPr>
        </a:p>
      </dsp:txBody>
      <dsp:txXfrm>
        <a:off x="325613" y="2499563"/>
        <a:ext cx="3909522" cy="479482"/>
      </dsp:txXfrm>
    </dsp:sp>
    <dsp:sp modelId="{66244FD9-E6D8-45B0-9EA8-89559F2B87E3}">
      <dsp:nvSpPr>
        <dsp:cNvPr id="0" name=""/>
        <dsp:cNvSpPr/>
      </dsp:nvSpPr>
      <dsp:spPr>
        <a:xfrm>
          <a:off x="0" y="5378367"/>
          <a:ext cx="5659143" cy="109458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a:t>“Body memory” in the form of autonomic baseline tone and reactivity(autonomic nervous system)</a:t>
          </a:r>
        </a:p>
      </dsp:txBody>
      <dsp:txXfrm>
        <a:off x="0" y="5378367"/>
        <a:ext cx="5659143" cy="1094580"/>
      </dsp:txXfrm>
    </dsp:sp>
    <dsp:sp modelId="{46C80AFC-E9BA-4331-86FE-713D35812FA8}">
      <dsp:nvSpPr>
        <dsp:cNvPr id="0" name=""/>
        <dsp:cNvSpPr/>
      </dsp:nvSpPr>
      <dsp:spPr>
        <a:xfrm>
          <a:off x="271887" y="4918516"/>
          <a:ext cx="39614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bg1"/>
              </a:solidFill>
            </a:rPr>
            <a:t>Somatic- autonomic nervous system</a:t>
          </a:r>
          <a:endParaRPr lang="en-CA" sz="1400" kern="1200">
            <a:solidFill>
              <a:schemeClr val="bg1"/>
            </a:solidFill>
          </a:endParaRPr>
        </a:p>
      </dsp:txBody>
      <dsp:txXfrm>
        <a:off x="297826" y="4944455"/>
        <a:ext cx="390952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D8159-9606-4F77-B60F-E114029BE91C}">
      <dsp:nvSpPr>
        <dsp:cNvPr id="0" name=""/>
        <dsp:cNvSpPr/>
      </dsp:nvSpPr>
      <dsp:spPr>
        <a:xfrm>
          <a:off x="1297" y="12054"/>
          <a:ext cx="1264970" cy="50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CA" sz="1200" kern="1200">
              <a:solidFill>
                <a:schemeClr val="bg1"/>
              </a:solidFill>
            </a:rPr>
            <a:t>Hinduism</a:t>
          </a:r>
        </a:p>
      </dsp:txBody>
      <dsp:txXfrm>
        <a:off x="1297" y="12054"/>
        <a:ext cx="1264970" cy="505988"/>
      </dsp:txXfrm>
    </dsp:sp>
    <dsp:sp modelId="{02EB4614-B7CA-40D8-8A3C-C6ADAFB8EB30}">
      <dsp:nvSpPr>
        <dsp:cNvPr id="0" name=""/>
        <dsp:cNvSpPr/>
      </dsp:nvSpPr>
      <dsp:spPr>
        <a:xfrm>
          <a:off x="1297" y="518042"/>
          <a:ext cx="1264970"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CA" sz="1200" kern="1200"/>
            <a:t>Causal body</a:t>
          </a:r>
        </a:p>
        <a:p>
          <a:pPr marL="114300" lvl="1" indent="-114300" algn="l" defTabSz="533400">
            <a:lnSpc>
              <a:spcPct val="90000"/>
            </a:lnSpc>
            <a:spcBef>
              <a:spcPct val="0"/>
            </a:spcBef>
            <a:spcAft>
              <a:spcPct val="15000"/>
            </a:spcAft>
            <a:buChar char="•"/>
          </a:pPr>
          <a:r>
            <a:rPr lang="en-CA" sz="1200" kern="1200"/>
            <a:t>Subtle body</a:t>
          </a:r>
        </a:p>
        <a:p>
          <a:pPr marL="114300" lvl="1" indent="-114300" algn="l" defTabSz="533400">
            <a:lnSpc>
              <a:spcPct val="90000"/>
            </a:lnSpc>
            <a:spcBef>
              <a:spcPct val="0"/>
            </a:spcBef>
            <a:spcAft>
              <a:spcPct val="15000"/>
            </a:spcAft>
            <a:buChar char="•"/>
          </a:pPr>
          <a:r>
            <a:rPr lang="en-CA" sz="1200" kern="1200"/>
            <a:t>Gross body</a:t>
          </a:r>
        </a:p>
      </dsp:txBody>
      <dsp:txXfrm>
        <a:off x="1297" y="518042"/>
        <a:ext cx="1264970" cy="1537199"/>
      </dsp:txXfrm>
    </dsp:sp>
    <dsp:sp modelId="{1BE5542A-58D2-4509-9FE3-F871273EC2E5}">
      <dsp:nvSpPr>
        <dsp:cNvPr id="0" name=""/>
        <dsp:cNvSpPr/>
      </dsp:nvSpPr>
      <dsp:spPr>
        <a:xfrm>
          <a:off x="1443363" y="12054"/>
          <a:ext cx="1264970" cy="50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CA" sz="1200" kern="1200">
              <a:solidFill>
                <a:schemeClr val="bg1"/>
              </a:solidFill>
            </a:rPr>
            <a:t>Plato’s Cave</a:t>
          </a:r>
        </a:p>
        <a:p>
          <a:pPr marL="0" lvl="0" indent="0" algn="ctr" defTabSz="533400">
            <a:lnSpc>
              <a:spcPct val="90000"/>
            </a:lnSpc>
            <a:spcBef>
              <a:spcPct val="0"/>
            </a:spcBef>
            <a:spcAft>
              <a:spcPct val="35000"/>
            </a:spcAft>
            <a:buNone/>
          </a:pPr>
          <a:r>
            <a:rPr lang="en-CA" sz="1200" kern="1200">
              <a:solidFill>
                <a:schemeClr val="bg1"/>
              </a:solidFill>
            </a:rPr>
            <a:t>Neoplatonism</a:t>
          </a:r>
        </a:p>
      </dsp:txBody>
      <dsp:txXfrm>
        <a:off x="1443363" y="12054"/>
        <a:ext cx="1264970" cy="505988"/>
      </dsp:txXfrm>
    </dsp:sp>
    <dsp:sp modelId="{85ACE3D8-288D-4662-8152-CBE576A13C30}">
      <dsp:nvSpPr>
        <dsp:cNvPr id="0" name=""/>
        <dsp:cNvSpPr/>
      </dsp:nvSpPr>
      <dsp:spPr>
        <a:xfrm>
          <a:off x="1443363" y="518042"/>
          <a:ext cx="1264970"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CA" sz="1200" kern="1200"/>
            <a:t>The sun</a:t>
          </a:r>
        </a:p>
        <a:p>
          <a:pPr marL="114300" lvl="1" indent="-114300" algn="l" defTabSz="533400">
            <a:lnSpc>
              <a:spcPct val="90000"/>
            </a:lnSpc>
            <a:spcBef>
              <a:spcPct val="0"/>
            </a:spcBef>
            <a:spcAft>
              <a:spcPct val="15000"/>
            </a:spcAft>
            <a:buChar char="•"/>
          </a:pPr>
          <a:r>
            <a:rPr lang="en-CA" sz="1200" kern="1200"/>
            <a:t>The puppeteers and their puppets</a:t>
          </a:r>
        </a:p>
        <a:p>
          <a:pPr marL="114300" lvl="1" indent="-114300" algn="l" defTabSz="533400">
            <a:lnSpc>
              <a:spcPct val="90000"/>
            </a:lnSpc>
            <a:spcBef>
              <a:spcPct val="0"/>
            </a:spcBef>
            <a:spcAft>
              <a:spcPct val="15000"/>
            </a:spcAft>
            <a:buChar char="•"/>
          </a:pPr>
          <a:r>
            <a:rPr lang="en-CA" sz="1200" kern="1200"/>
            <a:t>The shadows</a:t>
          </a:r>
        </a:p>
      </dsp:txBody>
      <dsp:txXfrm>
        <a:off x="1443363" y="518042"/>
        <a:ext cx="1264970" cy="1537199"/>
      </dsp:txXfrm>
    </dsp:sp>
    <dsp:sp modelId="{377633B3-6568-4104-B9DE-609459F16EEC}">
      <dsp:nvSpPr>
        <dsp:cNvPr id="0" name=""/>
        <dsp:cNvSpPr/>
      </dsp:nvSpPr>
      <dsp:spPr>
        <a:xfrm>
          <a:off x="2885429" y="12054"/>
          <a:ext cx="1264970" cy="50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CA" sz="1200" kern="1200">
              <a:solidFill>
                <a:schemeClr val="bg1"/>
              </a:solidFill>
            </a:rPr>
            <a:t>Christianity</a:t>
          </a:r>
        </a:p>
      </dsp:txBody>
      <dsp:txXfrm>
        <a:off x="2885429" y="12054"/>
        <a:ext cx="1264970" cy="505988"/>
      </dsp:txXfrm>
    </dsp:sp>
    <dsp:sp modelId="{6CC8F266-68F3-4A9E-9E6C-B8338715A57B}">
      <dsp:nvSpPr>
        <dsp:cNvPr id="0" name=""/>
        <dsp:cNvSpPr/>
      </dsp:nvSpPr>
      <dsp:spPr>
        <a:xfrm>
          <a:off x="2885429" y="518042"/>
          <a:ext cx="1264970"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CA" sz="1200" kern="1200"/>
            <a:t>God, Spirit, the father, the ground of being</a:t>
          </a:r>
        </a:p>
        <a:p>
          <a:pPr marL="114300" lvl="1" indent="-114300" algn="l" defTabSz="533400">
            <a:lnSpc>
              <a:spcPct val="90000"/>
            </a:lnSpc>
            <a:spcBef>
              <a:spcPct val="0"/>
            </a:spcBef>
            <a:spcAft>
              <a:spcPct val="15000"/>
            </a:spcAft>
            <a:buChar char="•"/>
          </a:pPr>
          <a:r>
            <a:rPr lang="en-CA" sz="1200" kern="1200"/>
            <a:t>Soul, the holy ghost</a:t>
          </a:r>
        </a:p>
        <a:p>
          <a:pPr marL="114300" lvl="1" indent="-114300" algn="l" defTabSz="533400">
            <a:lnSpc>
              <a:spcPct val="90000"/>
            </a:lnSpc>
            <a:spcBef>
              <a:spcPct val="0"/>
            </a:spcBef>
            <a:spcAft>
              <a:spcPct val="15000"/>
            </a:spcAft>
            <a:buChar char="•"/>
          </a:pPr>
          <a:r>
            <a:rPr lang="en-CA" sz="1200" kern="1200"/>
            <a:t>The body, the son</a:t>
          </a:r>
        </a:p>
      </dsp:txBody>
      <dsp:txXfrm>
        <a:off x="2885429" y="518042"/>
        <a:ext cx="1264970" cy="153719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8231A8-799F-4B03-8358-BBF7B16ACB9C}" type="datetimeFigureOut">
              <a:rPr lang="en-CA" smtClean="0"/>
              <a:t>2026-05-24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2886E-5BA3-437F-97D2-A63373BE0070}" type="slidenum">
              <a:rPr lang="en-CA" smtClean="0"/>
              <a:t>‹#›</a:t>
            </a:fld>
            <a:endParaRPr lang="en-CA"/>
          </a:p>
        </p:txBody>
      </p:sp>
    </p:spTree>
    <p:extLst>
      <p:ext uri="{BB962C8B-B14F-4D97-AF65-F5344CB8AC3E}">
        <p14:creationId xmlns:p14="http://schemas.microsoft.com/office/powerpoint/2010/main" val="2994267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19</a:t>
            </a:fld>
            <a:endParaRPr lang="en-CA"/>
          </a:p>
        </p:txBody>
      </p:sp>
    </p:spTree>
    <p:extLst>
      <p:ext uri="{BB962C8B-B14F-4D97-AF65-F5344CB8AC3E}">
        <p14:creationId xmlns:p14="http://schemas.microsoft.com/office/powerpoint/2010/main" val="2806216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630</a:t>
            </a:fld>
            <a:endParaRPr lang="en-CA"/>
          </a:p>
        </p:txBody>
      </p:sp>
    </p:spTree>
    <p:extLst>
      <p:ext uri="{BB962C8B-B14F-4D97-AF65-F5344CB8AC3E}">
        <p14:creationId xmlns:p14="http://schemas.microsoft.com/office/powerpoint/2010/main" val="219526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714</a:t>
            </a:fld>
            <a:endParaRPr lang="en-CA"/>
          </a:p>
        </p:txBody>
      </p:sp>
    </p:spTree>
    <p:extLst>
      <p:ext uri="{BB962C8B-B14F-4D97-AF65-F5344CB8AC3E}">
        <p14:creationId xmlns:p14="http://schemas.microsoft.com/office/powerpoint/2010/main" val="3336687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Yes, the integral stage of growth has several "my", "ours", and "The" stories. In some ways these stories are like quantum theories probability waves that haven't yet collapsed into one story.</a:t>
            </a:r>
          </a:p>
          <a:p>
            <a:endParaRPr lang="en-US"/>
          </a:p>
          <a:p>
            <a:r>
              <a:rPr lang="en-US"/>
              <a:t>In the simple course we have already covered some "my", and "our" stories. Today we're going to put some "The" stories out there.</a:t>
            </a:r>
            <a:endParaRPr lang="en-CA"/>
          </a:p>
        </p:txBody>
      </p:sp>
      <p:sp>
        <p:nvSpPr>
          <p:cNvPr id="4" name="Slide Number Placeholder 3"/>
          <p:cNvSpPr>
            <a:spLocks noGrp="1"/>
          </p:cNvSpPr>
          <p:nvPr>
            <p:ph type="sldNum" sz="quarter" idx="5"/>
          </p:nvPr>
        </p:nvSpPr>
        <p:spPr/>
        <p:txBody>
          <a:bodyPr/>
          <a:lstStyle/>
          <a:p>
            <a:fld id="{0F0B4305-9B45-4296-A95F-5A0A7B9B4307}" type="slidenum">
              <a:rPr lang="en-CA" smtClean="0"/>
              <a:t>756</a:t>
            </a:fld>
            <a:endParaRPr lang="en-CA"/>
          </a:p>
        </p:txBody>
      </p:sp>
    </p:spTree>
    <p:extLst>
      <p:ext uri="{BB962C8B-B14F-4D97-AF65-F5344CB8AC3E}">
        <p14:creationId xmlns:p14="http://schemas.microsoft.com/office/powerpoint/2010/main" val="1772984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defTabSz="947987">
              <a:defRPr/>
            </a:pPr>
            <a:r>
              <a:rPr lang="en-CA"/>
              <a:t>I can’t do justice to his views but will try my best…</a:t>
            </a:r>
          </a:p>
          <a:p>
            <a:endParaRPr lang="en-CA"/>
          </a:p>
        </p:txBody>
      </p:sp>
      <p:sp>
        <p:nvSpPr>
          <p:cNvPr id="4" name="Slide Number Placeholder 3"/>
          <p:cNvSpPr>
            <a:spLocks noGrp="1"/>
          </p:cNvSpPr>
          <p:nvPr>
            <p:ph type="sldNum" sz="quarter" idx="5"/>
          </p:nvPr>
        </p:nvSpPr>
        <p:spPr/>
        <p:txBody>
          <a:bodyPr/>
          <a:lstStyle/>
          <a:p>
            <a:fld id="{0F0B4305-9B45-4296-A95F-5A0A7B9B4307}" type="slidenum">
              <a:rPr lang="en-CA" smtClean="0"/>
              <a:t>757</a:t>
            </a:fld>
            <a:endParaRPr lang="en-CA"/>
          </a:p>
        </p:txBody>
      </p:sp>
    </p:spTree>
    <p:extLst>
      <p:ext uri="{BB962C8B-B14F-4D97-AF65-F5344CB8AC3E}">
        <p14:creationId xmlns:p14="http://schemas.microsoft.com/office/powerpoint/2010/main" val="847034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 history of metaphysics refers to the evolution of human ideas about the basic nature of the universe.</a:t>
            </a:r>
            <a:endParaRPr lang="en-CA"/>
          </a:p>
        </p:txBody>
      </p:sp>
      <p:sp>
        <p:nvSpPr>
          <p:cNvPr id="4" name="Slide Number Placeholder 3"/>
          <p:cNvSpPr>
            <a:spLocks noGrp="1"/>
          </p:cNvSpPr>
          <p:nvPr>
            <p:ph type="sldNum" sz="quarter" idx="5"/>
          </p:nvPr>
        </p:nvSpPr>
        <p:spPr/>
        <p:txBody>
          <a:bodyPr/>
          <a:lstStyle/>
          <a:p>
            <a:fld id="{5FC8F7CB-D840-48A5-AAE5-4A30F80A8B66}" type="slidenum">
              <a:rPr lang="en-CA" smtClean="0"/>
              <a:t>760</a:t>
            </a:fld>
            <a:endParaRPr lang="en-CA"/>
          </a:p>
        </p:txBody>
      </p:sp>
    </p:spTree>
    <p:extLst>
      <p:ext uri="{BB962C8B-B14F-4D97-AF65-F5344CB8AC3E}">
        <p14:creationId xmlns:p14="http://schemas.microsoft.com/office/powerpoint/2010/main" val="10494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Hinduism's greater focus on the inner compared to the outer realm informs its metaphysics in which consciousness is primary.</a:t>
            </a:r>
            <a:endParaRPr lang="en-CA"/>
          </a:p>
        </p:txBody>
      </p:sp>
      <p:sp>
        <p:nvSpPr>
          <p:cNvPr id="4" name="Slide Number Placeholder 3"/>
          <p:cNvSpPr>
            <a:spLocks noGrp="1"/>
          </p:cNvSpPr>
          <p:nvPr>
            <p:ph type="sldNum" sz="quarter" idx="5"/>
          </p:nvPr>
        </p:nvSpPr>
        <p:spPr/>
        <p:txBody>
          <a:bodyPr/>
          <a:lstStyle/>
          <a:p>
            <a:fld id="{5FC8F7CB-D840-48A5-AAE5-4A30F80A8B66}" type="slidenum">
              <a:rPr lang="en-CA" smtClean="0"/>
              <a:t>761</a:t>
            </a:fld>
            <a:endParaRPr lang="en-CA"/>
          </a:p>
        </p:txBody>
      </p:sp>
    </p:spTree>
    <p:extLst>
      <p:ext uri="{BB962C8B-B14F-4D97-AF65-F5344CB8AC3E}">
        <p14:creationId xmlns:p14="http://schemas.microsoft.com/office/powerpoint/2010/main" val="2667730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F0B4305-9B45-4296-A95F-5A0A7B9B4307}" type="slidenum">
              <a:rPr lang="en-CA" smtClean="0"/>
              <a:t>805</a:t>
            </a:fld>
            <a:endParaRPr lang="en-CA"/>
          </a:p>
        </p:txBody>
      </p:sp>
    </p:spTree>
    <p:extLst>
      <p:ext uri="{BB962C8B-B14F-4D97-AF65-F5344CB8AC3E}">
        <p14:creationId xmlns:p14="http://schemas.microsoft.com/office/powerpoint/2010/main" val="1739258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47</a:t>
            </a:fld>
            <a:endParaRPr lang="en-CA"/>
          </a:p>
        </p:txBody>
      </p:sp>
    </p:spTree>
    <p:extLst>
      <p:ext uri="{BB962C8B-B14F-4D97-AF65-F5344CB8AC3E}">
        <p14:creationId xmlns:p14="http://schemas.microsoft.com/office/powerpoint/2010/main" val="333668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109</a:t>
            </a:fld>
            <a:endParaRPr lang="en-CA"/>
          </a:p>
        </p:txBody>
      </p:sp>
    </p:spTree>
    <p:extLst>
      <p:ext uri="{BB962C8B-B14F-4D97-AF65-F5344CB8AC3E}">
        <p14:creationId xmlns:p14="http://schemas.microsoft.com/office/powerpoint/2010/main" val="1026603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))000</a:t>
            </a:r>
          </a:p>
        </p:txBody>
      </p:sp>
      <p:sp>
        <p:nvSpPr>
          <p:cNvPr id="4" name="Slide Number Placeholder 3"/>
          <p:cNvSpPr>
            <a:spLocks noGrp="1"/>
          </p:cNvSpPr>
          <p:nvPr>
            <p:ph type="sldNum" sz="quarter" idx="5"/>
          </p:nvPr>
        </p:nvSpPr>
        <p:spPr/>
        <p:txBody>
          <a:bodyPr/>
          <a:lstStyle/>
          <a:p>
            <a:fld id="{FFD335D6-4D32-4284-A7EE-32C73602587B}" type="slidenum">
              <a:rPr lang="en-CA" smtClean="0"/>
              <a:t>122</a:t>
            </a:fld>
            <a:endParaRPr lang="en-CA"/>
          </a:p>
        </p:txBody>
      </p:sp>
    </p:spTree>
    <p:extLst>
      <p:ext uri="{BB962C8B-B14F-4D97-AF65-F5344CB8AC3E}">
        <p14:creationId xmlns:p14="http://schemas.microsoft.com/office/powerpoint/2010/main" val="342292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Emile Durkheim and Max Weber, the fathers of sociology were very intrigued by this question.</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216</a:t>
            </a:fld>
            <a:endParaRPr lang="en-CA"/>
          </a:p>
        </p:txBody>
      </p:sp>
    </p:spTree>
    <p:extLst>
      <p:ext uri="{BB962C8B-B14F-4D97-AF65-F5344CB8AC3E}">
        <p14:creationId xmlns:p14="http://schemas.microsoft.com/office/powerpoint/2010/main" val="373906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5BCDE0-EF36-426B-B004-ACDBF57B412E}" type="slidenum">
              <a:rPr lang="en-CA" smtClean="0"/>
              <a:t>364</a:t>
            </a:fld>
            <a:endParaRPr lang="en-CA"/>
          </a:p>
        </p:txBody>
      </p:sp>
    </p:spTree>
    <p:extLst>
      <p:ext uri="{BB962C8B-B14F-4D97-AF65-F5344CB8AC3E}">
        <p14:creationId xmlns:p14="http://schemas.microsoft.com/office/powerpoint/2010/main" val="108706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D335D6-4D32-4284-A7EE-32C73602587B}" type="slidenum">
              <a:rPr lang="en-CA" smtClean="0"/>
              <a:t>445</a:t>
            </a:fld>
            <a:endParaRPr lang="en-CA"/>
          </a:p>
        </p:txBody>
      </p:sp>
    </p:spTree>
    <p:extLst>
      <p:ext uri="{BB962C8B-B14F-4D97-AF65-F5344CB8AC3E}">
        <p14:creationId xmlns:p14="http://schemas.microsoft.com/office/powerpoint/2010/main" val="572604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5BCDE0-EF36-426B-B004-ACDBF57B412E}" type="slidenum">
              <a:rPr lang="en-CA" smtClean="0"/>
              <a:t>521</a:t>
            </a:fld>
            <a:endParaRPr lang="en-CA"/>
          </a:p>
        </p:txBody>
      </p:sp>
    </p:spTree>
    <p:extLst>
      <p:ext uri="{BB962C8B-B14F-4D97-AF65-F5344CB8AC3E}">
        <p14:creationId xmlns:p14="http://schemas.microsoft.com/office/powerpoint/2010/main" val="3939322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8750BBF-71AA-4D22-BBDF-DEC0A86B9842}" type="slidenum">
              <a:rPr lang="en-CA" smtClean="0"/>
              <a:t>578</a:t>
            </a:fld>
            <a:endParaRPr lang="en-CA"/>
          </a:p>
        </p:txBody>
      </p:sp>
    </p:spTree>
    <p:extLst>
      <p:ext uri="{BB962C8B-B14F-4D97-AF65-F5344CB8AC3E}">
        <p14:creationId xmlns:p14="http://schemas.microsoft.com/office/powerpoint/2010/main" val="23023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FF9B113-4A37-49D5-8731-AF79AC1545E5}" type="datetimeFigureOut">
              <a:rPr lang="en-CA" smtClean="0"/>
              <a:t>2026-05-24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3617855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F9B113-4A37-49D5-8731-AF79AC1545E5}" type="datetimeFigureOut">
              <a:rPr lang="en-CA" smtClean="0"/>
              <a:t>2026-05-24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2787399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FFF9B113-4A37-49D5-8731-AF79AC1545E5}" type="datetimeFigureOut">
              <a:rPr lang="en-CA" smtClean="0"/>
              <a:t>2026-05-24</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221197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F9B113-4A37-49D5-8731-AF79AC1545E5}" type="datetimeFigureOut">
              <a:rPr lang="en-CA" smtClean="0"/>
              <a:t>2026-05-24</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172237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FFF9B113-4A37-49D5-8731-AF79AC1545E5}" type="datetimeFigureOut">
              <a:rPr lang="en-CA" smtClean="0"/>
              <a:t>2026-05-24</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5653B59-7BF9-4B8C-85A1-3939C093E43B}" type="slidenum">
              <a:rPr lang="en-CA" smtClean="0"/>
              <a:t>‹#›</a:t>
            </a:fld>
            <a:endParaRPr lang="en-CA"/>
          </a:p>
        </p:txBody>
      </p:sp>
    </p:spTree>
    <p:extLst>
      <p:ext uri="{BB962C8B-B14F-4D97-AF65-F5344CB8AC3E}">
        <p14:creationId xmlns:p14="http://schemas.microsoft.com/office/powerpoint/2010/main" val="184898493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F9B113-4A37-49D5-8731-AF79AC1545E5}" type="datetimeFigureOut">
              <a:rPr lang="en-CA" smtClean="0"/>
              <a:t>2026-05-24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3158751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FF9B113-4A37-49D5-8731-AF79AC1545E5}" type="datetimeFigureOut">
              <a:rPr lang="en-CA" smtClean="0"/>
              <a:t>2026-05-24</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85290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FF9B113-4A37-49D5-8731-AF79AC1545E5}" type="datetimeFigureOut">
              <a:rPr lang="en-CA" smtClean="0"/>
              <a:t>2026-05-24</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3655098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F9B113-4A37-49D5-8731-AF79AC1545E5}" type="datetimeFigureOut">
              <a:rPr lang="en-CA" smtClean="0"/>
              <a:t>2026-05-24</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1503922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F9B113-4A37-49D5-8731-AF79AC1545E5}" type="datetimeFigureOut">
              <a:rPr lang="en-CA" smtClean="0"/>
              <a:t>2026-05-24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791372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F9B113-4A37-49D5-8731-AF79AC1545E5}" type="datetimeFigureOut">
              <a:rPr lang="en-CA" smtClean="0"/>
              <a:t>2026-05-24</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5653B59-7BF9-4B8C-85A1-3939C093E43B}" type="slidenum">
              <a:rPr lang="en-CA" smtClean="0"/>
              <a:t>‹#›</a:t>
            </a:fld>
            <a:endParaRPr lang="en-CA"/>
          </a:p>
        </p:txBody>
      </p:sp>
    </p:spTree>
    <p:extLst>
      <p:ext uri="{BB962C8B-B14F-4D97-AF65-F5344CB8AC3E}">
        <p14:creationId xmlns:p14="http://schemas.microsoft.com/office/powerpoint/2010/main" val="114305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FFF9B113-4A37-49D5-8731-AF79AC1545E5}" type="datetimeFigureOut">
              <a:rPr lang="en-CA" smtClean="0"/>
              <a:t>2026-05-24</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5653B59-7BF9-4B8C-85A1-3939C093E43B}" type="slidenum">
              <a:rPr lang="en-CA" smtClean="0"/>
              <a:t>‹#›</a:t>
            </a:fld>
            <a:endParaRPr lang="en-CA"/>
          </a:p>
        </p:txBody>
      </p:sp>
    </p:spTree>
    <p:extLst>
      <p:ext uri="{BB962C8B-B14F-4D97-AF65-F5344CB8AC3E}">
        <p14:creationId xmlns:p14="http://schemas.microsoft.com/office/powerpoint/2010/main" val="14202769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mailto:itssimple2021@gmail.com"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cid:116815530215294288646186" TargetMode="External"/><Relationship Id="rId4" Type="http://schemas.openxmlformats.org/officeDocument/2006/relationships/image" Target="../media/image11.jpeg"/></Relationships>
</file>

<file path=ppt/slides/_rels/slide19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forms.office.com/r/6qFT4dVTUS"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forms.office.com/r/6qFT4dVTUS"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57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4.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0.jpg"/><Relationship Id="rId4" Type="http://schemas.openxmlformats.org/officeDocument/2006/relationships/image" Target="../media/image92.jpg"/></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ESOLdSFh6FQ?feature=oembed" TargetMode="Externa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2.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11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631.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7.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0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2.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video" Target="https://www.youtube.com/embed/ESOLdSFh6FQ?feature=oembed" TargetMode="External"/></Relationships>
</file>

<file path=ppt/slides/_rels/slide729.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5.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1.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7.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2.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5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5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5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5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5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75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6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4.jpe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76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7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8.jpeg"/><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76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6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77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7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7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7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7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77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7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78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78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78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8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79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79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93.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794.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79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jpeg"/><Relationship Id="rId7" Type="http://schemas.openxmlformats.org/officeDocument/2006/relationships/image" Target="cid:51445438600304750688904"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80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80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4.xml.rels><?xml version="1.0" encoding="UTF-8" standalone="yes"?>
<Relationships xmlns="http://schemas.openxmlformats.org/package/2006/relationships"><Relationship Id="rId3" Type="http://schemas.openxmlformats.org/officeDocument/2006/relationships/image" Target="cid:566125548268592407160616" TargetMode="External"/><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8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80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80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of galaxy in space">
            <a:extLst>
              <a:ext uri="{FF2B5EF4-FFF2-40B4-BE49-F238E27FC236}">
                <a16:creationId xmlns:a16="http://schemas.microsoft.com/office/drawing/2014/main" id="{32769123-F2AF-229C-70EA-33B39F2EB8E3}"/>
              </a:ext>
            </a:extLst>
          </p:cNvPr>
          <p:cNvPicPr>
            <a:picLocks noChangeAspect="1"/>
          </p:cNvPicPr>
          <p:nvPr/>
        </p:nvPicPr>
        <p:blipFill rotWithShape="1">
          <a:blip r:embed="rId2">
            <a:extLst>
              <a:ext uri="{28A0092B-C50C-407E-A947-70E740481C1C}">
                <a14:useLocalDpi xmlns:a14="http://schemas.microsoft.com/office/drawing/2010/main" val="0"/>
              </a:ext>
            </a:extLst>
          </a:blip>
          <a:srcRect b="20775"/>
          <a:stretch/>
        </p:blipFill>
        <p:spPr>
          <a:xfrm>
            <a:off x="0" y="0"/>
            <a:ext cx="12191980" cy="6923304"/>
          </a:xfrm>
          <a:prstGeom prst="rect">
            <a:avLst/>
          </a:prstGeom>
        </p:spPr>
      </p:pic>
      <p:sp>
        <p:nvSpPr>
          <p:cNvPr id="2" name="Title 1">
            <a:extLst>
              <a:ext uri="{FF2B5EF4-FFF2-40B4-BE49-F238E27FC236}">
                <a16:creationId xmlns:a16="http://schemas.microsoft.com/office/drawing/2014/main" id="{C872A191-A4F1-324E-AAAB-4F88A9653352}"/>
              </a:ext>
            </a:extLst>
          </p:cNvPr>
          <p:cNvSpPr>
            <a:spLocks noGrp="1"/>
          </p:cNvSpPr>
          <p:nvPr>
            <p:ph type="ctrTitle" idx="4294967295"/>
          </p:nvPr>
        </p:nvSpPr>
        <p:spPr>
          <a:xfrm>
            <a:off x="359569" y="0"/>
            <a:ext cx="11472862" cy="1738312"/>
          </a:xfrm>
        </p:spPr>
        <p:txBody>
          <a:bodyPr>
            <a:normAutofit/>
          </a:bodyPr>
          <a:lstStyle/>
          <a:p>
            <a:pPr algn="ctr"/>
            <a:r>
              <a:rPr lang="en-CA" dirty="0">
                <a:solidFill>
                  <a:schemeClr val="tx1"/>
                </a:solidFill>
              </a:rPr>
              <a:t>Welcome to Week 31</a:t>
            </a:r>
            <a:br>
              <a:rPr lang="en-CA" dirty="0">
                <a:solidFill>
                  <a:schemeClr val="tx1"/>
                </a:solidFill>
              </a:rPr>
            </a:br>
            <a:r>
              <a:rPr lang="en-CA" dirty="0">
                <a:solidFill>
                  <a:schemeClr val="tx1"/>
                </a:solidFill>
              </a:rPr>
              <a:t>Searching for meaning circle</a:t>
            </a:r>
            <a:endParaRPr lang="en-CA" sz="3600" dirty="0">
              <a:solidFill>
                <a:schemeClr val="tx1"/>
              </a:solidFill>
            </a:endParaRPr>
          </a:p>
        </p:txBody>
      </p:sp>
      <p:sp>
        <p:nvSpPr>
          <p:cNvPr id="4" name="TextBox 3">
            <a:extLst>
              <a:ext uri="{FF2B5EF4-FFF2-40B4-BE49-F238E27FC236}">
                <a16:creationId xmlns:a16="http://schemas.microsoft.com/office/drawing/2014/main" id="{71639B8D-08C7-683E-3626-916548FEA3B9}"/>
              </a:ext>
            </a:extLst>
          </p:cNvPr>
          <p:cNvSpPr txBox="1"/>
          <p:nvPr/>
        </p:nvSpPr>
        <p:spPr>
          <a:xfrm>
            <a:off x="1184801" y="4821824"/>
            <a:ext cx="10361363" cy="1200329"/>
          </a:xfrm>
          <a:prstGeom prst="rect">
            <a:avLst/>
          </a:prstGeom>
          <a:noFill/>
        </p:spPr>
        <p:txBody>
          <a:bodyPr wrap="square">
            <a:spAutoFit/>
          </a:bodyPr>
          <a:lstStyle/>
          <a:p>
            <a:r>
              <a:rPr lang="en-US" b="1" dirty="0">
                <a:effectLst/>
                <a:latin typeface="verdana" panose="020B0604030504040204" pitchFamily="34" charset="0"/>
              </a:rPr>
              <a:t>Don’t walk behind me; I may not lead. Don’t walk in front of me; I may not follow. Just walk beside me and be my friend.      Albert Camus</a:t>
            </a:r>
          </a:p>
          <a:p>
            <a:endParaRPr lang="en-US" b="1" i="1" dirty="0">
              <a:latin typeface="verdana" panose="020B0604030504040204" pitchFamily="34" charset="0"/>
            </a:endParaRPr>
          </a:p>
          <a:p>
            <a:r>
              <a:rPr lang="en-US" b="1" dirty="0">
                <a:latin typeface="verdana" panose="020B0604030504040204" pitchFamily="34" charset="0"/>
              </a:rPr>
              <a:t>You are not a drop in the ocean. You are the entire ocean in a drop.     Rumi</a:t>
            </a:r>
            <a:endParaRPr lang="en-CA" dirty="0"/>
          </a:p>
        </p:txBody>
      </p:sp>
      <p:sp>
        <p:nvSpPr>
          <p:cNvPr id="6" name="TextBox 5">
            <a:extLst>
              <a:ext uri="{FF2B5EF4-FFF2-40B4-BE49-F238E27FC236}">
                <a16:creationId xmlns:a16="http://schemas.microsoft.com/office/drawing/2014/main" id="{76E808F2-6339-AF62-A770-1C139B6F5BD0}"/>
              </a:ext>
            </a:extLst>
          </p:cNvPr>
          <p:cNvSpPr txBox="1"/>
          <p:nvPr/>
        </p:nvSpPr>
        <p:spPr>
          <a:xfrm>
            <a:off x="2846070" y="6149563"/>
            <a:ext cx="7998714" cy="646331"/>
          </a:xfrm>
          <a:prstGeom prst="rect">
            <a:avLst/>
          </a:prstGeom>
          <a:noFill/>
        </p:spPr>
        <p:txBody>
          <a:bodyPr wrap="square">
            <a:spAutoFit/>
          </a:bodyPr>
          <a:lstStyle/>
          <a:p>
            <a:r>
              <a:rPr lang="en-US" sz="3600" b="1" dirty="0">
                <a:solidFill>
                  <a:schemeClr val="accent1"/>
                </a:solidFill>
                <a:latin typeface="verdana" panose="020B0604030504040204" pitchFamily="34" charset="0"/>
              </a:rPr>
              <a:t>PLEASE START RECORDING</a:t>
            </a:r>
            <a:endParaRPr lang="en-CA" sz="3600" dirty="0">
              <a:solidFill>
                <a:schemeClr val="accent1"/>
              </a:solidFill>
            </a:endParaRPr>
          </a:p>
        </p:txBody>
      </p:sp>
    </p:spTree>
    <p:extLst>
      <p:ext uri="{BB962C8B-B14F-4D97-AF65-F5344CB8AC3E}">
        <p14:creationId xmlns:p14="http://schemas.microsoft.com/office/powerpoint/2010/main" val="126374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EB63D5-D9CF-5E70-A047-9BD168801486}"/>
              </a:ext>
            </a:extLst>
          </p:cNvPr>
          <p:cNvSpPr txBox="1"/>
          <p:nvPr/>
        </p:nvSpPr>
        <p:spPr>
          <a:xfrm>
            <a:off x="0" y="0"/>
            <a:ext cx="6096000" cy="7294305"/>
          </a:xfrm>
          <a:prstGeom prst="rect">
            <a:avLst/>
          </a:prstGeom>
          <a:noFill/>
        </p:spPr>
        <p:txBody>
          <a:bodyPr wrap="square">
            <a:spAutoFit/>
          </a:bodyPr>
          <a:lstStyle/>
          <a:p>
            <a:pPr algn="l">
              <a:buNone/>
            </a:pPr>
            <a:r>
              <a:rPr lang="en-US" b="0" i="0" dirty="0">
                <a:effectLst/>
                <a:latin typeface="Arial" panose="020B0604020202020204" pitchFamily="34" charset="0"/>
                <a:cs typeface="Arial" panose="020B0604020202020204" pitchFamily="34" charset="0"/>
              </a:rPr>
              <a:t>If it feels comfortable, allow yourself to imagine roots extending downward from your body into the earth.</a:t>
            </a:r>
          </a:p>
          <a:p>
            <a:pPr algn="l">
              <a:buNone/>
            </a:pPr>
            <a:r>
              <a:rPr lang="en-US" b="0" i="0" dirty="0">
                <a:effectLst/>
                <a:latin typeface="Arial" panose="020B0604020202020204" pitchFamily="34" charset="0"/>
                <a:cs typeface="Arial" panose="020B0604020202020204" pitchFamily="34" charset="0"/>
              </a:rPr>
              <a:t>Connecting you to nature…</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to life itself…</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to something larger than the isolated self.</a:t>
            </a:r>
          </a:p>
          <a:p>
            <a:pPr algn="l">
              <a:buNone/>
            </a:pPr>
            <a:r>
              <a:rPr lang="en-US" b="0" i="0" dirty="0">
                <a:effectLst/>
                <a:latin typeface="Arial" panose="020B0604020202020204" pitchFamily="34" charset="0"/>
                <a:cs typeface="Arial" panose="020B0604020202020204" pitchFamily="34" charset="0"/>
              </a:rPr>
              <a:t>The air you breathe has been breathed by countless beings before you.</a:t>
            </a:r>
          </a:p>
          <a:p>
            <a:pPr algn="l">
              <a:buNone/>
            </a:pPr>
            <a:r>
              <a:rPr lang="en-US" b="0" i="0" dirty="0">
                <a:effectLst/>
                <a:latin typeface="Arial" panose="020B0604020202020204" pitchFamily="34" charset="0"/>
                <a:cs typeface="Arial" panose="020B0604020202020204" pitchFamily="34" charset="0"/>
              </a:rPr>
              <a:t>The atoms of your body were forged in ancient stars.</a:t>
            </a:r>
          </a:p>
          <a:p>
            <a:pPr algn="l">
              <a:buNone/>
            </a:pPr>
            <a:r>
              <a:rPr lang="en-US" b="0" i="0" dirty="0">
                <a:effectLst/>
                <a:latin typeface="Arial" panose="020B0604020202020204" pitchFamily="34" charset="0"/>
                <a:cs typeface="Arial" panose="020B0604020202020204" pitchFamily="34" charset="0"/>
              </a:rPr>
              <a:t>Your life is not separate from the universe.</a:t>
            </a:r>
          </a:p>
          <a:p>
            <a:pPr algn="l">
              <a:buNone/>
            </a:pPr>
            <a:r>
              <a:rPr lang="en-US" b="0" i="0" dirty="0">
                <a:effectLst/>
                <a:latin typeface="Arial" panose="020B0604020202020204" pitchFamily="34" charset="0"/>
                <a:cs typeface="Arial" panose="020B0604020202020204" pitchFamily="34" charset="0"/>
              </a:rPr>
              <a:t>You belong to this larger unfolding.</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Now gently reflect on the layers of story we have explored.</a:t>
            </a:r>
          </a:p>
          <a:p>
            <a:pPr algn="l">
              <a:buNone/>
            </a:pPr>
            <a:r>
              <a:rPr lang="en-US" b="0" i="0" dirty="0">
                <a:effectLst/>
                <a:latin typeface="Arial" panose="020B0604020202020204" pitchFamily="34" charset="0"/>
                <a:cs typeface="Arial" panose="020B0604020202020204" pitchFamily="34" charset="0"/>
              </a:rPr>
              <a:t>There is </a:t>
            </a:r>
            <a:r>
              <a:rPr lang="en-US" b="0" i="1" dirty="0">
                <a:effectLst/>
                <a:latin typeface="Arial" panose="020B0604020202020204" pitchFamily="34" charset="0"/>
                <a:cs typeface="Arial" panose="020B0604020202020204" pitchFamily="34" charset="0"/>
              </a:rPr>
              <a:t>my story</a:t>
            </a:r>
            <a:r>
              <a:rPr lang="en-US" b="0" i="0" dirty="0">
                <a:effectLst/>
                <a:latin typeface="Arial" panose="020B0604020202020204" pitchFamily="34" charset="0"/>
                <a:cs typeface="Arial" panose="020B0604020202020204" pitchFamily="34" charset="0"/>
              </a:rPr>
              <a:t>:</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the intimate story of your own life.</a:t>
            </a:r>
          </a:p>
          <a:p>
            <a:pPr algn="l">
              <a:buNone/>
            </a:pPr>
            <a:r>
              <a:rPr lang="en-US" b="0" i="0" dirty="0">
                <a:effectLst/>
                <a:latin typeface="Arial" panose="020B0604020202020204" pitchFamily="34" charset="0"/>
                <a:cs typeface="Arial" panose="020B0604020202020204" pitchFamily="34" charset="0"/>
              </a:rPr>
              <a:t>Moments of love…</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pain…</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growth…</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loss…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courage…</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confusion.</a:t>
            </a:r>
          </a:p>
          <a:p>
            <a:pPr algn="l">
              <a:buNone/>
            </a:pPr>
            <a:r>
              <a:rPr lang="en-US" b="0" i="0" dirty="0">
                <a:effectLst/>
                <a:latin typeface="Arial" panose="020B0604020202020204" pitchFamily="34" charset="0"/>
                <a:cs typeface="Arial" panose="020B0604020202020204" pitchFamily="34" charset="0"/>
              </a:rPr>
              <a:t>And surrounding that is </a:t>
            </a:r>
            <a:r>
              <a:rPr lang="en-US" b="0" i="1" dirty="0">
                <a:effectLst/>
                <a:latin typeface="Arial" panose="020B0604020202020204" pitchFamily="34" charset="0"/>
                <a:cs typeface="Arial" panose="020B0604020202020204" pitchFamily="34" charset="0"/>
              </a:rPr>
              <a:t>our story</a:t>
            </a:r>
            <a:r>
              <a:rPr lang="en-US" b="0" i="0" dirty="0">
                <a:effectLst/>
                <a:latin typeface="Arial" panose="020B0604020202020204" pitchFamily="34" charset="0"/>
                <a:cs typeface="Arial" panose="020B0604020202020204" pitchFamily="34" charset="0"/>
              </a:rPr>
              <a:t>:</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family…</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community…</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culture… humanity itself.</a:t>
            </a:r>
          </a:p>
        </p:txBody>
      </p:sp>
      <p:sp>
        <p:nvSpPr>
          <p:cNvPr id="5" name="TextBox 4">
            <a:extLst>
              <a:ext uri="{FF2B5EF4-FFF2-40B4-BE49-F238E27FC236}">
                <a16:creationId xmlns:a16="http://schemas.microsoft.com/office/drawing/2014/main" id="{F47A1974-496D-D78A-705B-CC71D6D32E32}"/>
              </a:ext>
            </a:extLst>
          </p:cNvPr>
          <p:cNvSpPr txBox="1"/>
          <p:nvPr/>
        </p:nvSpPr>
        <p:spPr>
          <a:xfrm>
            <a:off x="6096000" y="-85725"/>
            <a:ext cx="6096000" cy="7294305"/>
          </a:xfrm>
          <a:prstGeom prst="rect">
            <a:avLst/>
          </a:prstGeom>
          <a:noFill/>
        </p:spPr>
        <p:txBody>
          <a:bodyPr wrap="square">
            <a:spAutoFit/>
          </a:bodyPr>
          <a:lstStyle/>
          <a:p>
            <a:pPr algn="l">
              <a:buNone/>
            </a:pPr>
            <a:r>
              <a:rPr lang="en-US" b="0" i="0" dirty="0">
                <a:effectLst/>
                <a:latin typeface="Arial" panose="020B0604020202020204" pitchFamily="34" charset="0"/>
                <a:cs typeface="Arial" panose="020B0604020202020204" pitchFamily="34" charset="0"/>
              </a:rPr>
              <a:t>The people who shaped you…</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the generations before you…</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the communities that carried you and perhaps wounded you too.</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And beyond even that is </a:t>
            </a:r>
            <a:r>
              <a:rPr lang="en-US" b="0" i="1" dirty="0">
                <a:effectLst/>
                <a:latin typeface="Arial" panose="020B0604020202020204" pitchFamily="34" charset="0"/>
                <a:cs typeface="Arial" panose="020B0604020202020204" pitchFamily="34" charset="0"/>
              </a:rPr>
              <a:t>the Story</a:t>
            </a:r>
            <a:r>
              <a:rPr lang="en-US" b="0" i="0" dirty="0">
                <a:effectLst/>
                <a:latin typeface="Arial" panose="020B0604020202020204" pitchFamily="34" charset="0"/>
                <a:cs typeface="Arial" panose="020B0604020202020204" pitchFamily="34" charset="0"/>
              </a:rPr>
              <a:t>:</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the great mystery of existence itself.</a:t>
            </a:r>
          </a:p>
          <a:p>
            <a:pPr algn="l">
              <a:buNone/>
            </a:pPr>
            <a:r>
              <a:rPr lang="en-US" b="0" i="0" dirty="0">
                <a:effectLst/>
                <a:latin typeface="Arial" panose="020B0604020202020204" pitchFamily="34" charset="0"/>
                <a:cs typeface="Arial" panose="020B0604020202020204" pitchFamily="34" charset="0"/>
              </a:rPr>
              <a:t>Why we are here.</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What this life means.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What love is.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What consciousness is.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What connects us all.</a:t>
            </a:r>
          </a:p>
          <a:p>
            <a:pPr algn="l">
              <a:buNone/>
            </a:pPr>
            <a:r>
              <a:rPr lang="en-US" b="0" i="0" dirty="0">
                <a:effectLst/>
                <a:latin typeface="Arial" panose="020B0604020202020204" pitchFamily="34" charset="0"/>
                <a:cs typeface="Arial" panose="020B0604020202020204" pitchFamily="34" charset="0"/>
              </a:rPr>
              <a:t>You do not need answers right now.</a:t>
            </a:r>
          </a:p>
          <a:p>
            <a:pPr algn="l">
              <a:buNone/>
            </a:pPr>
            <a:r>
              <a:rPr lang="en-US" b="0" i="0" dirty="0">
                <a:effectLst/>
                <a:latin typeface="Arial" panose="020B0604020202020204" pitchFamily="34" charset="0"/>
                <a:cs typeface="Arial" panose="020B0604020202020204" pitchFamily="34" charset="0"/>
              </a:rPr>
              <a:t>Just allowing yourself to rest inside the mystery.</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Perhaps healing is not about becoming someone entirely new.</a:t>
            </a:r>
          </a:p>
          <a:p>
            <a:pPr algn="l">
              <a:buNone/>
            </a:pPr>
            <a:r>
              <a:rPr lang="en-US" b="0" i="0" dirty="0">
                <a:effectLst/>
                <a:latin typeface="Arial" panose="020B0604020202020204" pitchFamily="34" charset="0"/>
                <a:cs typeface="Arial" panose="020B0604020202020204" pitchFamily="34" charset="0"/>
              </a:rPr>
              <a:t>Perhaps healing is, at least in part, a remembering.</a:t>
            </a:r>
          </a:p>
          <a:p>
            <a:pPr algn="l">
              <a:buNone/>
            </a:pPr>
            <a:r>
              <a:rPr lang="en-US" b="0" i="0" dirty="0">
                <a:effectLst/>
                <a:latin typeface="Arial" panose="020B0604020202020204" pitchFamily="34" charset="0"/>
                <a:cs typeface="Arial" panose="020B0604020202020204" pitchFamily="34" charset="0"/>
              </a:rPr>
              <a:t>A gentle return.</a:t>
            </a:r>
          </a:p>
          <a:p>
            <a:pPr algn="l">
              <a:buNone/>
            </a:pPr>
            <a:r>
              <a:rPr lang="en-US" b="0" i="0" dirty="0">
                <a:effectLst/>
                <a:latin typeface="Arial" panose="020B0604020202020204" pitchFamily="34" charset="0"/>
                <a:cs typeface="Arial" panose="020B0604020202020204" pitchFamily="34" charset="0"/>
              </a:rPr>
              <a:t>A re-connection.</a:t>
            </a:r>
          </a:p>
          <a:p>
            <a:pPr algn="l">
              <a:buNone/>
            </a:pPr>
            <a:r>
              <a:rPr lang="en-US" b="0" i="0" dirty="0">
                <a:effectLst/>
                <a:latin typeface="Arial" panose="020B0604020202020204" pitchFamily="34" charset="0"/>
                <a:cs typeface="Arial" panose="020B0604020202020204" pitchFamily="34" charset="0"/>
              </a:rPr>
              <a:t>Reconnecting with the body…</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with emotions…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with other people… with meaning…</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with nature… with Self…</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with whatever you experience as sacred or deeply real.</a:t>
            </a:r>
          </a:p>
          <a:p>
            <a:pPr algn="l">
              <a:buNone/>
            </a:pPr>
            <a:r>
              <a:rPr lang="en-US" b="0" i="0" dirty="0">
                <a:effectLst/>
                <a:latin typeface="Arial" panose="020B0604020202020204" pitchFamily="34" charset="0"/>
                <a:cs typeface="Arial" panose="020B0604020202020204" pitchFamily="34" charset="0"/>
              </a:rPr>
              <a:t>[pause]</a:t>
            </a:r>
          </a:p>
        </p:txBody>
      </p:sp>
    </p:spTree>
    <p:extLst>
      <p:ext uri="{BB962C8B-B14F-4D97-AF65-F5344CB8AC3E}">
        <p14:creationId xmlns:p14="http://schemas.microsoft.com/office/powerpoint/2010/main" val="6340319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F12ED-ABAF-0FD0-288F-B429D0046A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901DD0-D354-DD9D-5CAA-075DC2745986}"/>
              </a:ext>
            </a:extLst>
          </p:cNvPr>
          <p:cNvSpPr>
            <a:spLocks noGrp="1"/>
          </p:cNvSpPr>
          <p:nvPr>
            <p:ph type="sldNum" sz="quarter" idx="12"/>
          </p:nvPr>
        </p:nvSpPr>
        <p:spPr/>
        <p:txBody>
          <a:bodyPr/>
          <a:lstStyle/>
          <a:p>
            <a:fld id="{B2DC25EE-239B-4C5F-AAD1-255A7D5F1EE2}" type="slidenum">
              <a:rPr lang="en-US" smtClean="0"/>
              <a:t>100</a:t>
            </a:fld>
            <a:endParaRPr lang="en-US"/>
          </a:p>
        </p:txBody>
      </p:sp>
      <p:sp>
        <p:nvSpPr>
          <p:cNvPr id="4" name="TextBox 3">
            <a:extLst>
              <a:ext uri="{FF2B5EF4-FFF2-40B4-BE49-F238E27FC236}">
                <a16:creationId xmlns:a16="http://schemas.microsoft.com/office/drawing/2014/main" id="{0B3CF29B-7ACF-2456-00B2-49E23B74D96A}"/>
              </a:ext>
            </a:extLst>
          </p:cNvPr>
          <p:cNvSpPr txBox="1"/>
          <p:nvPr/>
        </p:nvSpPr>
        <p:spPr>
          <a:xfrm>
            <a:off x="1828799" y="152792"/>
            <a:ext cx="8207829" cy="830997"/>
          </a:xfrm>
          <a:prstGeom prst="rect">
            <a:avLst/>
          </a:prstGeom>
          <a:noFill/>
        </p:spPr>
        <p:txBody>
          <a:bodyPr wrap="square">
            <a:spAutoFit/>
          </a:bodyPr>
          <a:lstStyle/>
          <a:p>
            <a:r>
              <a:rPr lang="en-US" sz="4800" dirty="0">
                <a:latin typeface="+mj-lt"/>
              </a:rPr>
              <a:t>PART I- EXPLORING MEANING</a:t>
            </a:r>
            <a:endParaRPr lang="en-CA" sz="4800" dirty="0"/>
          </a:p>
        </p:txBody>
      </p:sp>
      <p:sp>
        <p:nvSpPr>
          <p:cNvPr id="5" name="TextBox 4">
            <a:extLst>
              <a:ext uri="{FF2B5EF4-FFF2-40B4-BE49-F238E27FC236}">
                <a16:creationId xmlns:a16="http://schemas.microsoft.com/office/drawing/2014/main" id="{17E9CFD7-73AD-2B7E-DBFB-CBEF7182AEE4}"/>
              </a:ext>
            </a:extLst>
          </p:cNvPr>
          <p:cNvSpPr txBox="1"/>
          <p:nvPr/>
        </p:nvSpPr>
        <p:spPr>
          <a:xfrm>
            <a:off x="522513" y="1366468"/>
            <a:ext cx="6890657" cy="3785652"/>
          </a:xfrm>
          <a:prstGeom prst="rect">
            <a:avLst/>
          </a:prstGeom>
          <a:noFill/>
        </p:spPr>
        <p:txBody>
          <a:bodyPr wrap="square">
            <a:spAutoFit/>
          </a:bodyPr>
          <a:lstStyle/>
          <a:p>
            <a:pPr marL="342900" indent="-342900">
              <a:buFont typeface="Arial" panose="020B0604020202020204" pitchFamily="34" charset="0"/>
              <a:buChar char="•"/>
            </a:pPr>
            <a:r>
              <a:rPr lang="en-CA" sz="2400" dirty="0"/>
              <a:t>Introduction</a:t>
            </a:r>
          </a:p>
          <a:p>
            <a:pPr marL="342900" indent="-342900">
              <a:buFont typeface="Arial" panose="020B0604020202020204" pitchFamily="34" charset="0"/>
              <a:buChar char="•"/>
            </a:pPr>
            <a:r>
              <a:rPr lang="en-CA" sz="2400" dirty="0"/>
              <a:t>“My”, “Our” and “The stories” </a:t>
            </a:r>
          </a:p>
          <a:p>
            <a:pPr marL="342900" indent="-342900">
              <a:buFont typeface="Arial" panose="020B0604020202020204" pitchFamily="34" charset="0"/>
              <a:buChar char="•"/>
            </a:pPr>
            <a:r>
              <a:rPr lang="en-CA" sz="2400" dirty="0"/>
              <a:t>Aligning My, Our and The stories</a:t>
            </a:r>
          </a:p>
          <a:p>
            <a:pPr marL="342900" indent="-342900">
              <a:buFont typeface="Arial" panose="020B0604020202020204" pitchFamily="34" charset="0"/>
              <a:buChar char="•"/>
            </a:pPr>
            <a:r>
              <a:rPr lang="en-CA" sz="2400" dirty="0"/>
              <a:t>Understanding meaning: Three key questions</a:t>
            </a:r>
          </a:p>
          <a:p>
            <a:pPr marL="342900" indent="-342900" algn="l">
              <a:buFont typeface="Arial" panose="020B0604020202020204" pitchFamily="34" charset="0"/>
              <a:buChar char="•"/>
            </a:pPr>
            <a:r>
              <a:rPr lang="en-CA" sz="2400" dirty="0"/>
              <a:t>Why is meaning important?</a:t>
            </a:r>
          </a:p>
          <a:p>
            <a:pPr marL="342900" indent="-342900" algn="l">
              <a:buFont typeface="Arial" panose="020B0604020202020204" pitchFamily="34" charset="0"/>
              <a:buChar char="•"/>
            </a:pPr>
            <a:r>
              <a:rPr lang="en-CA" sz="2400" dirty="0"/>
              <a:t>Meaning, goodness, truth and beauty</a:t>
            </a:r>
          </a:p>
          <a:p>
            <a:pPr marL="342900" indent="-342900" algn="l">
              <a:buFont typeface="Arial" panose="020B0604020202020204" pitchFamily="34" charset="0"/>
              <a:buChar char="•"/>
            </a:pPr>
            <a:r>
              <a:rPr lang="en-CA" sz="2400" dirty="0"/>
              <a:t>Happiness, meaning and the stages of life</a:t>
            </a:r>
          </a:p>
          <a:p>
            <a:pPr marL="342900" indent="-342900" algn="l">
              <a:buFont typeface="Arial" panose="020B0604020202020204" pitchFamily="34" charset="0"/>
              <a:buChar char="•"/>
            </a:pPr>
            <a:r>
              <a:rPr lang="en-CA" sz="2400" dirty="0"/>
              <a:t>A brief history of the search for meaning</a:t>
            </a:r>
          </a:p>
          <a:p>
            <a:pPr marL="342900" indent="-342900" algn="l">
              <a:buFont typeface="Arial" panose="020B0604020202020204" pitchFamily="34" charset="0"/>
              <a:buChar char="•"/>
            </a:pPr>
            <a:r>
              <a:rPr lang="en-CA" sz="2400" dirty="0"/>
              <a:t>Perspectives on meaning</a:t>
            </a:r>
          </a:p>
          <a:p>
            <a:pPr marL="342900" indent="-342900">
              <a:buFont typeface="Arial" panose="020B0604020202020204" pitchFamily="34" charset="0"/>
              <a:buChar char="•"/>
            </a:pPr>
            <a:r>
              <a:rPr lang="en-CA" sz="2400" dirty="0"/>
              <a:t>Integral theory and meaning</a:t>
            </a:r>
          </a:p>
        </p:txBody>
      </p:sp>
    </p:spTree>
    <p:extLst>
      <p:ext uri="{BB962C8B-B14F-4D97-AF65-F5344CB8AC3E}">
        <p14:creationId xmlns:p14="http://schemas.microsoft.com/office/powerpoint/2010/main" val="4405809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20B5EF-09FE-944E-A535-45FB484DA1B2}"/>
              </a:ext>
            </a:extLst>
          </p:cNvPr>
          <p:cNvSpPr>
            <a:spLocks noGrp="1"/>
          </p:cNvSpPr>
          <p:nvPr>
            <p:ph type="sldNum" sz="quarter" idx="12"/>
          </p:nvPr>
        </p:nvSpPr>
        <p:spPr/>
        <p:txBody>
          <a:bodyPr/>
          <a:lstStyle/>
          <a:p>
            <a:fld id="{B2DC25EE-239B-4C5F-AAD1-255A7D5F1EE2}" type="slidenum">
              <a:rPr lang="en-US" smtClean="0"/>
              <a:t>101</a:t>
            </a:fld>
            <a:endParaRPr lang="en-US"/>
          </a:p>
        </p:txBody>
      </p:sp>
      <p:pic>
        <p:nvPicPr>
          <p:cNvPr id="4" name="Picture 3" descr="A person pushing a large rock&#10;&#10;Description automatically generated">
            <a:extLst>
              <a:ext uri="{FF2B5EF4-FFF2-40B4-BE49-F238E27FC236}">
                <a16:creationId xmlns:a16="http://schemas.microsoft.com/office/drawing/2014/main" id="{044973BB-A08B-3AB4-3399-25258D6AB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65" y="1523374"/>
            <a:ext cx="5343435" cy="3811251"/>
          </a:xfrm>
          <a:prstGeom prst="rect">
            <a:avLst/>
          </a:prstGeom>
        </p:spPr>
      </p:pic>
      <p:sp>
        <p:nvSpPr>
          <p:cNvPr id="6" name="TextBox 5">
            <a:extLst>
              <a:ext uri="{FF2B5EF4-FFF2-40B4-BE49-F238E27FC236}">
                <a16:creationId xmlns:a16="http://schemas.microsoft.com/office/drawing/2014/main" id="{24EC293F-9B6F-97BD-FC69-A91585D1E4A5}"/>
              </a:ext>
            </a:extLst>
          </p:cNvPr>
          <p:cNvSpPr txBox="1"/>
          <p:nvPr/>
        </p:nvSpPr>
        <p:spPr>
          <a:xfrm>
            <a:off x="4344365" y="111980"/>
            <a:ext cx="6096000" cy="646331"/>
          </a:xfrm>
          <a:prstGeom prst="rect">
            <a:avLst/>
          </a:prstGeom>
          <a:noFill/>
        </p:spPr>
        <p:txBody>
          <a:bodyPr wrap="square">
            <a:spAutoFit/>
          </a:bodyPr>
          <a:lstStyle/>
          <a:p>
            <a:r>
              <a:rPr lang="en-US" sz="3600" dirty="0">
                <a:solidFill>
                  <a:schemeClr val="bg1"/>
                </a:solidFill>
                <a:latin typeface="Corbel" panose="020B0503020204020204" pitchFamily="34" charset="0"/>
              </a:rPr>
              <a:t>INTRODUCTION</a:t>
            </a:r>
            <a:endParaRPr lang="en-CA" sz="3600" dirty="0"/>
          </a:p>
        </p:txBody>
      </p:sp>
      <p:sp>
        <p:nvSpPr>
          <p:cNvPr id="5" name="TextBox 4">
            <a:extLst>
              <a:ext uri="{FF2B5EF4-FFF2-40B4-BE49-F238E27FC236}">
                <a16:creationId xmlns:a16="http://schemas.microsoft.com/office/drawing/2014/main" id="{5515B5CE-7564-D84F-DD15-C056391F973A}"/>
              </a:ext>
            </a:extLst>
          </p:cNvPr>
          <p:cNvSpPr txBox="1"/>
          <p:nvPr/>
        </p:nvSpPr>
        <p:spPr>
          <a:xfrm>
            <a:off x="5910943" y="2338703"/>
            <a:ext cx="6934200" cy="2492990"/>
          </a:xfrm>
          <a:prstGeom prst="rect">
            <a:avLst/>
          </a:prstGeom>
          <a:noFill/>
        </p:spPr>
        <p:txBody>
          <a:bodyPr wrap="square">
            <a:spAutoFit/>
          </a:bodyPr>
          <a:lstStyle/>
          <a:p>
            <a:r>
              <a:rPr lang="en-US" sz="2000" dirty="0"/>
              <a:t>Well, I woke up this mornin', feelin' like a lost dog, </a:t>
            </a:r>
          </a:p>
          <a:p>
            <a:r>
              <a:rPr lang="en-US" sz="2000" dirty="0"/>
              <a:t>Nothin' in this world seems to fit right, </a:t>
            </a:r>
          </a:p>
          <a:p>
            <a:r>
              <a:rPr lang="en-US" sz="2000" dirty="0"/>
              <a:t>My heart's a heavy stone, my soul's a broken log,</a:t>
            </a:r>
          </a:p>
          <a:p>
            <a:r>
              <a:rPr lang="en-US" sz="2000" dirty="0"/>
              <a:t>Just tryin' to find some meaning in this endless night.</a:t>
            </a:r>
          </a:p>
          <a:p>
            <a:endParaRPr lang="en-US" sz="2000" dirty="0"/>
          </a:p>
          <a:p>
            <a:r>
              <a:rPr lang="en-US" sz="2000" dirty="0"/>
              <a:t>                                                                        Blues lyric</a:t>
            </a:r>
          </a:p>
          <a:p>
            <a:br>
              <a:rPr lang="en-US" dirty="0"/>
            </a:br>
            <a:endParaRPr lang="en-CA" dirty="0"/>
          </a:p>
        </p:txBody>
      </p:sp>
    </p:spTree>
    <p:extLst>
      <p:ext uri="{BB962C8B-B14F-4D97-AF65-F5344CB8AC3E}">
        <p14:creationId xmlns:p14="http://schemas.microsoft.com/office/powerpoint/2010/main" val="21385302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570976-2D45-D8B0-04D6-730317A3AA7D}"/>
              </a:ext>
            </a:extLst>
          </p:cNvPr>
          <p:cNvSpPr>
            <a:spLocks noGrp="1"/>
          </p:cNvSpPr>
          <p:nvPr>
            <p:ph type="sldNum" sz="quarter" idx="12"/>
          </p:nvPr>
        </p:nvSpPr>
        <p:spPr/>
        <p:txBody>
          <a:bodyPr/>
          <a:lstStyle/>
          <a:p>
            <a:fld id="{B2DC25EE-239B-4C5F-AAD1-255A7D5F1EE2}" type="slidenum">
              <a:rPr lang="en-US" smtClean="0"/>
              <a:t>102</a:t>
            </a:fld>
            <a:endParaRPr lang="en-US"/>
          </a:p>
        </p:txBody>
      </p:sp>
      <p:sp>
        <p:nvSpPr>
          <p:cNvPr id="4" name="TextBox 3">
            <a:extLst>
              <a:ext uri="{FF2B5EF4-FFF2-40B4-BE49-F238E27FC236}">
                <a16:creationId xmlns:a16="http://schemas.microsoft.com/office/drawing/2014/main" id="{89A171CD-9242-26E2-435D-F59137A91B17}"/>
              </a:ext>
            </a:extLst>
          </p:cNvPr>
          <p:cNvSpPr txBox="1"/>
          <p:nvPr/>
        </p:nvSpPr>
        <p:spPr>
          <a:xfrm>
            <a:off x="-10886" y="70021"/>
            <a:ext cx="12192000" cy="594008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Personality is the armor that protects us from the stressors big and small that we encounter every day of our lives. Personality is influenced by the temperament that we are born with and by our experiences. </a:t>
            </a:r>
          </a:p>
          <a:p>
            <a:pPr marL="342900" indent="-342900">
              <a:buFont typeface="Arial" panose="020B0604020202020204" pitchFamily="34" charset="0"/>
              <a:buChar char="•"/>
            </a:pPr>
            <a:r>
              <a:rPr lang="en-US" sz="2000" dirty="0">
                <a:latin typeface="+mj-lt"/>
              </a:rPr>
              <a:t>Attachment, or the type of relationship we have with our caretakers and early traumatic experiences can deeply  affect the development of personality.  </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Friedrich Nietzsche(1844-1900) </a:t>
            </a:r>
            <a:r>
              <a:rPr lang="en-US" sz="2000" b="0" i="0" dirty="0">
                <a:effectLst/>
                <a:latin typeface="+mj-lt"/>
              </a:rPr>
              <a:t>was a German philosopher, cultural critic, poet, and philologist who is best known for his profound and provocative ideas on religion, morality, culture, and philosophy. His works challenged traditional views and inspired existentialist, and postmodern</a:t>
            </a:r>
            <a:r>
              <a:rPr lang="en-US" sz="2000" dirty="0">
                <a:latin typeface="+mj-lt"/>
              </a:rPr>
              <a:t> </a:t>
            </a:r>
            <a:r>
              <a:rPr lang="en-US" sz="2000" b="0" i="0" dirty="0">
                <a:effectLst/>
                <a:latin typeface="+mj-lt"/>
              </a:rPr>
              <a:t>thought. </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By all accounts Nietzsche was a tortured soul.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Neuroatypicality, or neurodiversity, refers to variations in neurological functioning and includes conditions like autism, ADHD, and others. By today’s standards Nietzsche would be considered neuroatypical.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Nietzsche's father, Carl Ludwig Nietzsche, was a Lutheran pastor, and his mother, Franziska Nietzsche, came from a family with a strong religious background. Nietzsche's father died when Friedrich was just five years old, and shortly afterwards, his younger brother, Ludwig Joseph, also passed away. T</a:t>
            </a:r>
            <a:r>
              <a:rPr lang="en-US" sz="2000" dirty="0">
                <a:latin typeface="+mj-lt"/>
              </a:rPr>
              <a:t>hese</a:t>
            </a:r>
            <a:r>
              <a:rPr lang="en-US" sz="2000" b="0" i="0" dirty="0">
                <a:effectLst/>
                <a:latin typeface="+mj-lt"/>
              </a:rPr>
              <a:t> losses profoundly affected Nietzsche who also lost the attention of his grieving mother.</a:t>
            </a:r>
            <a:r>
              <a:rPr lang="en-US" sz="2000" dirty="0">
                <a:latin typeface="+mj-lt"/>
              </a:rPr>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4705762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D705D0-EDAE-E4E0-66F5-62EE55DE7E97}"/>
              </a:ext>
            </a:extLst>
          </p:cNvPr>
          <p:cNvSpPr>
            <a:spLocks noGrp="1"/>
          </p:cNvSpPr>
          <p:nvPr>
            <p:ph type="sldNum" sz="quarter" idx="12"/>
          </p:nvPr>
        </p:nvSpPr>
        <p:spPr/>
        <p:txBody>
          <a:bodyPr/>
          <a:lstStyle/>
          <a:p>
            <a:fld id="{B2DC25EE-239B-4C5F-AAD1-255A7D5F1EE2}" type="slidenum">
              <a:rPr lang="en-US" smtClean="0"/>
              <a:t>103</a:t>
            </a:fld>
            <a:endParaRPr lang="en-US"/>
          </a:p>
        </p:txBody>
      </p:sp>
      <p:sp>
        <p:nvSpPr>
          <p:cNvPr id="4" name="TextBox 3">
            <a:extLst>
              <a:ext uri="{FF2B5EF4-FFF2-40B4-BE49-F238E27FC236}">
                <a16:creationId xmlns:a16="http://schemas.microsoft.com/office/drawing/2014/main" id="{EBDB4AE9-5789-CCBC-E422-372025EA9C9E}"/>
              </a:ext>
            </a:extLst>
          </p:cNvPr>
          <p:cNvSpPr txBox="1"/>
          <p:nvPr/>
        </p:nvSpPr>
        <p:spPr>
          <a:xfrm>
            <a:off x="0" y="70021"/>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During his youth Nietzsche's interactions with his peers were shaped by his remarkable intellectual abilities and personal demeanor, which stood out from a young age. Nietzsche was an exceptionally gifted student, which earned him the admiration of his teachers and the resentment of his classmates. His intense and serious demeanor made it difficult for him to connect with peers.</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Nietzsche’s remained an outcast for most of his life as his works were misunderstood and misinterpreted by his contemporaries. This lack of understanding from both the public and his peers fueled his feelings of frustration and anguish.</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Nietzsche's relationships with his family, particularly with his sister, were strained. Adding to his suffering, he fell in love multiple times, but his love was never reciprocated.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Throughout his life Nietzsche suffered from a range of painful and debilitating medical and mental health issues. He experienced chronic intense migraines, nausea and stomach pains and extreme fatigue and weakness.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In 1889 Nietzsche’s mental functions deteriorated. He was diagnosed with "general paralysis of the insane," a condition related to tertiary syphilis. From that point onward, he exhibited symptoms consistent with dementia, including confusion, cognitive dysfunction, and a loss of coherent speech and writing abilities. He lived in a state of mental incapacitation until his death in 1900.</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16150914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7B88F-1749-926E-EDF6-FA3CB1EA26C6}"/>
              </a:ext>
            </a:extLst>
          </p:cNvPr>
          <p:cNvSpPr>
            <a:spLocks noGrp="1"/>
          </p:cNvSpPr>
          <p:nvPr>
            <p:ph type="sldNum" sz="quarter" idx="12"/>
          </p:nvPr>
        </p:nvSpPr>
        <p:spPr/>
        <p:txBody>
          <a:bodyPr/>
          <a:lstStyle/>
          <a:p>
            <a:fld id="{B2DC25EE-239B-4C5F-AAD1-255A7D5F1EE2}" type="slidenum">
              <a:rPr lang="en-US" smtClean="0"/>
              <a:t>104</a:t>
            </a:fld>
            <a:endParaRPr lang="en-US"/>
          </a:p>
        </p:txBody>
      </p:sp>
      <p:sp>
        <p:nvSpPr>
          <p:cNvPr id="4" name="TextBox 3">
            <a:extLst>
              <a:ext uri="{FF2B5EF4-FFF2-40B4-BE49-F238E27FC236}">
                <a16:creationId xmlns:a16="http://schemas.microsoft.com/office/drawing/2014/main" id="{82E678E9-3F65-8444-CD69-FE78DF0F9AF7}"/>
              </a:ext>
            </a:extLst>
          </p:cNvPr>
          <p:cNvSpPr txBox="1"/>
          <p:nvPr/>
        </p:nvSpPr>
        <p:spPr>
          <a:xfrm>
            <a:off x="76200" y="70021"/>
            <a:ext cx="12115800" cy="646331"/>
          </a:xfrm>
          <a:prstGeom prst="rect">
            <a:avLst/>
          </a:prstGeom>
          <a:noFill/>
        </p:spPr>
        <p:txBody>
          <a:bodyPr wrap="square">
            <a:spAutoFit/>
          </a:bodyPr>
          <a:lstStyle/>
          <a:p>
            <a:br>
              <a:rPr lang="en-US" dirty="0"/>
            </a:br>
            <a:endParaRPr lang="en-CA" dirty="0"/>
          </a:p>
        </p:txBody>
      </p:sp>
      <p:sp>
        <p:nvSpPr>
          <p:cNvPr id="5" name="TextBox 4">
            <a:extLst>
              <a:ext uri="{FF2B5EF4-FFF2-40B4-BE49-F238E27FC236}">
                <a16:creationId xmlns:a16="http://schemas.microsoft.com/office/drawing/2014/main" id="{8C843C65-0A43-1A11-3609-FA4EEEAF6224}"/>
              </a:ext>
            </a:extLst>
          </p:cNvPr>
          <p:cNvSpPr txBox="1"/>
          <p:nvPr/>
        </p:nvSpPr>
        <p:spPr>
          <a:xfrm>
            <a:off x="0" y="49775"/>
            <a:ext cx="120396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Despite, or perhaps because of, his </a:t>
            </a:r>
            <a:r>
              <a:rPr lang="en-US" sz="2000" dirty="0">
                <a:latin typeface="+mj-lt"/>
              </a:rPr>
              <a:t>very</a:t>
            </a:r>
            <a:r>
              <a:rPr lang="en-US" sz="2000" b="0" i="0" dirty="0">
                <a:effectLst/>
                <a:latin typeface="+mj-lt"/>
              </a:rPr>
              <a:t> challenging life</a:t>
            </a:r>
            <a:r>
              <a:rPr lang="en-US" sz="2000" dirty="0">
                <a:latin typeface="+mj-lt"/>
              </a:rPr>
              <a:t> Nietzsche</a:t>
            </a:r>
            <a:r>
              <a:rPr lang="en-US" sz="2000" b="0" i="0" dirty="0">
                <a:effectLst/>
                <a:latin typeface="+mj-lt"/>
              </a:rPr>
              <a:t> was deeply engaged with </a:t>
            </a:r>
            <a:r>
              <a:rPr lang="en-US" sz="2000" dirty="0">
                <a:latin typeface="+mj-lt"/>
              </a:rPr>
              <a:t>searching for</a:t>
            </a:r>
            <a:r>
              <a:rPr lang="en-US" sz="2000" b="0" i="0" dirty="0">
                <a:effectLst/>
                <a:latin typeface="+mj-lt"/>
              </a:rPr>
              <a:t> meaning. Nietzsche's philosophy centered around the idea of creating one's own values and purpose, a concept he referred to as the "will to power." This </a:t>
            </a:r>
            <a:r>
              <a:rPr lang="en-US" sz="2000" dirty="0">
                <a:latin typeface="+mj-lt"/>
              </a:rPr>
              <a:t>concept</a:t>
            </a:r>
            <a:r>
              <a:rPr lang="en-US" sz="2000" b="0" i="0" dirty="0">
                <a:effectLst/>
                <a:latin typeface="+mj-lt"/>
              </a:rPr>
              <a:t> suggests that in the face of suffering individuals can find meaning through personal growth, creativity, and self-overcoming.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Nietzsche's famous assertion, "He who has a why to live for can bear almost any how," indicates that having a strong sense of purpose or meaning can help people endure difficulties. Although Nietzsche had to bear</a:t>
            </a:r>
            <a:r>
              <a:rPr lang="en-US" sz="2000" dirty="0">
                <a:latin typeface="+mj-lt"/>
              </a:rPr>
              <a:t> excruciating suffering “how's”</a:t>
            </a:r>
            <a:r>
              <a:rPr lang="en-US" sz="2000" b="0" i="0" dirty="0">
                <a:effectLst/>
                <a:latin typeface="+mj-lt"/>
              </a:rPr>
              <a:t>, his philosophical work and vision </a:t>
            </a:r>
            <a:r>
              <a:rPr lang="en-US" sz="2000" dirty="0">
                <a:latin typeface="+mj-lt"/>
              </a:rPr>
              <a:t>gave him</a:t>
            </a:r>
            <a:r>
              <a:rPr lang="en-US" sz="2000" b="0" i="0" dirty="0">
                <a:effectLst/>
                <a:latin typeface="+mj-lt"/>
              </a:rPr>
              <a:t> purpose and </a:t>
            </a:r>
            <a:r>
              <a:rPr lang="en-US" sz="2000" dirty="0">
                <a:latin typeface="+mj-lt"/>
              </a:rPr>
              <a:t>was</a:t>
            </a:r>
            <a:r>
              <a:rPr lang="en-US" sz="2000" b="0" i="0" dirty="0">
                <a:effectLst/>
                <a:latin typeface="+mj-lt"/>
              </a:rPr>
              <a:t> his "why.“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a:t>
            </a:r>
            <a:r>
              <a:rPr lang="en-US" sz="2000" b="0" i="0" dirty="0">
                <a:effectLst/>
                <a:latin typeface="+mj-lt"/>
              </a:rPr>
              <a:t>eople whose lives are a struggle, find Nietzsche's ideas empowering. He encourage</a:t>
            </a:r>
            <a:r>
              <a:rPr lang="en-US" sz="2000" dirty="0">
                <a:latin typeface="+mj-lt"/>
              </a:rPr>
              <a:t>s us not to wait for someone or something to give our lives meaning but rather to seek it and create it</a:t>
            </a:r>
            <a:r>
              <a:rPr lang="en-US" sz="2000" b="0" i="0" dirty="0">
                <a:effectLst/>
                <a:latin typeface="+mj-lt"/>
              </a:rPr>
              <a:t>. </a:t>
            </a:r>
            <a:r>
              <a:rPr lang="en-US" sz="2000" dirty="0">
                <a:latin typeface="+mj-lt"/>
              </a:rPr>
              <a:t>Nietzsche resilience and perseverance in the face of hardships have been an inspiration for many.</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search for meaning in existence is a fundamental aspect of the human condition that takes us deep into our own and the universe’s nature.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Humans possess a unique level of self-awareness and reflective thought which allows us to contemplate our own existence, the nature of life, and our place in the universe and leads us to question the purpose and meaning behind it all.</a:t>
            </a:r>
          </a:p>
          <a:p>
            <a:pPr marL="285750" indent="-285750">
              <a:buFont typeface="Arial" panose="020B0604020202020204" pitchFamily="34" charset="0"/>
              <a:buChar char="•"/>
            </a:pPr>
            <a:endParaRPr lang="en-US" sz="2000" dirty="0">
              <a:latin typeface="+mj-lt"/>
            </a:endParaRPr>
          </a:p>
          <a:p>
            <a:endParaRPr lang="en-CA" sz="2000" dirty="0">
              <a:latin typeface="+mj-lt"/>
            </a:endParaRPr>
          </a:p>
        </p:txBody>
      </p:sp>
    </p:spTree>
    <p:extLst>
      <p:ext uri="{BB962C8B-B14F-4D97-AF65-F5344CB8AC3E}">
        <p14:creationId xmlns:p14="http://schemas.microsoft.com/office/powerpoint/2010/main" val="307569865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A6830F-6A7D-8050-2378-2D7194F029AC}"/>
              </a:ext>
            </a:extLst>
          </p:cNvPr>
          <p:cNvSpPr>
            <a:spLocks noGrp="1"/>
          </p:cNvSpPr>
          <p:nvPr>
            <p:ph type="sldNum" sz="quarter" idx="12"/>
          </p:nvPr>
        </p:nvSpPr>
        <p:spPr/>
        <p:txBody>
          <a:bodyPr/>
          <a:lstStyle/>
          <a:p>
            <a:fld id="{B2DC25EE-239B-4C5F-AAD1-255A7D5F1EE2}" type="slidenum">
              <a:rPr lang="en-US" smtClean="0"/>
              <a:t>105</a:t>
            </a:fld>
            <a:endParaRPr lang="en-US"/>
          </a:p>
        </p:txBody>
      </p:sp>
      <p:sp>
        <p:nvSpPr>
          <p:cNvPr id="4" name="TextBox 3">
            <a:extLst>
              <a:ext uri="{FF2B5EF4-FFF2-40B4-BE49-F238E27FC236}">
                <a16:creationId xmlns:a16="http://schemas.microsoft.com/office/drawing/2014/main" id="{A6CCE9E7-30A8-031B-B22C-0DB2D91F9311}"/>
              </a:ext>
            </a:extLst>
          </p:cNvPr>
          <p:cNvSpPr txBox="1"/>
          <p:nvPr/>
        </p:nvSpPr>
        <p:spPr>
          <a:xfrm>
            <a:off x="-32657" y="0"/>
            <a:ext cx="12192000" cy="778674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Awareness of our mortality prompts us to seek out meaning. Understanding that life is finite drives many to explore deeper questions regarding its significance and legacy.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Humans have a natural inclination to find patterns and coherence in the world. This drive extends to our own lives, where we seek a narrative </a:t>
            </a:r>
            <a:r>
              <a:rPr lang="en-US" sz="2000" dirty="0">
                <a:latin typeface="+mj-lt"/>
              </a:rPr>
              <a:t>and </a:t>
            </a:r>
            <a:r>
              <a:rPr lang="en-US" sz="2000" b="0" i="0" dirty="0">
                <a:effectLst/>
                <a:latin typeface="+mj-lt"/>
              </a:rPr>
              <a:t>purpose that ties together experiences and events, offering a sense of order and direction.</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Emotional experiences, ranging from joy and love to suffering and despair, propel individuals to search for meaning as a way to make sense of both positive and negative aspects of life.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Philosophical and moral inquiries arise from this search, as individuals seek not only personal meaning but also frameworks for how to live ethically and contribute to the broader human society.</a:t>
            </a:r>
          </a:p>
          <a:p>
            <a:pPr marL="285750" indent="-285750">
              <a:buFont typeface="Arial" panose="020B0604020202020204" pitchFamily="34" charset="0"/>
              <a:buChar char="•"/>
            </a:pPr>
            <a:endParaRPr lang="en-US" sz="2000" b="0" i="0" dirty="0">
              <a:effectLst/>
              <a:latin typeface="+mj-lt"/>
            </a:endParaRPr>
          </a:p>
          <a:p>
            <a:pPr marL="283464" indent="-283464">
              <a:buFont typeface="Arial" panose="020B0604020202020204" pitchFamily="34" charset="0"/>
              <a:buChar char="•"/>
            </a:pPr>
            <a:r>
              <a:rPr lang="en-US" sz="2000" b="0" i="0" dirty="0">
                <a:effectLst/>
                <a:latin typeface="+mj-lt"/>
              </a:rPr>
              <a:t>The search for meaning is a response to all these elements, It's an attempt to find grounding and purpose in a complex and unpredictable world. A successful search offers a sense of fulfillment and understanding in the face of life's mysteries.</a:t>
            </a:r>
          </a:p>
          <a:p>
            <a:pPr marL="283464" indent="-283464">
              <a:buFont typeface="Arial" panose="020B0604020202020204" pitchFamily="34" charset="0"/>
              <a:buChar char="•"/>
            </a:pPr>
            <a:endParaRPr lang="en-US" sz="2000" dirty="0">
              <a:latin typeface="+mj-lt"/>
            </a:endParaRPr>
          </a:p>
          <a:p>
            <a:pPr marL="283464" indent="-283464">
              <a:buFont typeface="Arial" panose="020B0604020202020204" pitchFamily="34" charset="0"/>
              <a:buChar char="•"/>
            </a:pPr>
            <a:r>
              <a:rPr lang="en-US" sz="2000" dirty="0">
                <a:latin typeface="+mj-lt"/>
              </a:rPr>
              <a:t> M</a:t>
            </a:r>
            <a:r>
              <a:rPr lang="en-US" sz="2000" b="0" i="0" dirty="0">
                <a:effectLst/>
                <a:latin typeface="+mj-lt"/>
              </a:rPr>
              <a:t>eaning is the rational and emotional conviction that there is value and purpose to existence in general, and our own lives in particular. </a:t>
            </a:r>
            <a:r>
              <a:rPr lang="en-US" sz="2000" dirty="0">
                <a:latin typeface="+mj-lt"/>
              </a:rPr>
              <a:t>Carl Jung (1875-1961) the famous Swiss psychiatrist wrote “every human life contains a potential, if that potential is not fulfilled, then that life is wasted.” Jung was convinced that finding meaning is essential if we are to become fully realized human beings</a:t>
            </a:r>
            <a:r>
              <a:rPr lang="en-US" sz="2000" b="0" i="0" dirty="0">
                <a:effectLst/>
                <a:latin typeface="+mj-lt"/>
              </a:rPr>
              <a:t>. </a:t>
            </a:r>
          </a:p>
          <a:p>
            <a:pPr marL="283464" indent="-283464" algn="l" rtl="0" eaLnBrk="1" latinLnBrk="0" hangingPunct="1">
              <a:buFont typeface="Arial" panose="020B0604020202020204" pitchFamily="34" charset="0"/>
              <a:buChar char="•"/>
            </a:pPr>
            <a:endParaRPr lang="en-US" sz="2000" b="0" i="0" dirty="0">
              <a:effectLst/>
              <a:latin typeface="+mj-lt"/>
            </a:endParaRPr>
          </a:p>
          <a:p>
            <a:pPr marL="283464" indent="-283464" algn="l" rtl="0" eaLnBrk="1" latinLnBrk="0" hangingPunct="1">
              <a:buFont typeface="Arial" panose="020B0604020202020204" pitchFamily="34" charset="0"/>
              <a:buChar char="•"/>
            </a:pPr>
            <a:endParaRPr lang="en-US" sz="2000" dirty="0">
              <a:latin typeface="+mj-lt"/>
            </a:endParaRPr>
          </a:p>
          <a:p>
            <a:pPr algn="l" rtl="0" eaLnBrk="1" latinLnBrk="0" hangingPunct="1"/>
            <a:r>
              <a:rPr lang="en-US" sz="2000" b="0" i="0" dirty="0">
                <a:effectLst/>
                <a:latin typeface="+mj-lt"/>
              </a:rPr>
              <a:t> </a:t>
            </a:r>
          </a:p>
          <a:p>
            <a:endParaRPr lang="en-US" sz="20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158997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E2BF4-B13F-63C2-1E8B-31024D57CE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E65E62D-8B20-7B98-4A74-E1FB01F62AFD}"/>
              </a:ext>
            </a:extLst>
          </p:cNvPr>
          <p:cNvSpPr txBox="1"/>
          <p:nvPr/>
        </p:nvSpPr>
        <p:spPr>
          <a:xfrm>
            <a:off x="54427" y="0"/>
            <a:ext cx="12191999" cy="747897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We start looking for</a:t>
            </a:r>
            <a:r>
              <a:rPr lang="en-US" sz="2000" b="0" i="0" dirty="0">
                <a:effectLst/>
                <a:latin typeface="+mj-lt"/>
              </a:rPr>
              <a:t> meaning</a:t>
            </a:r>
            <a:r>
              <a:rPr lang="en-US" sz="2000" dirty="0">
                <a:latin typeface="+mj-lt"/>
              </a:rPr>
              <a:t> right after birth as we search the eyes, or windows to the soul, of our caregivers . If their eyes reflect love and they are attuned and appropriately responsive, we learn that our lives have value and purpose. If we are not so fortunate, and in their eyes we consistently see, pain, turmoil, suffering, anger, fear, self-centeredness, or a void, then we risk becoming ghosts hungry for love.</a:t>
            </a:r>
          </a:p>
          <a:p>
            <a:r>
              <a:rPr lang="en-US" sz="2000" b="0" i="0" dirty="0">
                <a:solidFill>
                  <a:srgbClr val="222222"/>
                </a:solidFill>
                <a:effectLst/>
                <a:latin typeface="+mj-lt"/>
              </a:rPr>
              <a:t> </a:t>
            </a:r>
          </a:p>
          <a:p>
            <a:pPr marL="283464" indent="-283464">
              <a:buFont typeface="Arial" panose="020B0604020202020204" pitchFamily="34" charset="0"/>
              <a:buChar char="•"/>
            </a:pPr>
            <a:r>
              <a:rPr lang="en-US" sz="2000" b="0" i="0" dirty="0">
                <a:effectLst/>
                <a:latin typeface="+mj-lt"/>
              </a:rPr>
              <a:t>In Buddhism, "hungry ghosts," are beings that are characterized by intense desire and suffering. They inhabit one of the six realms of existence in the Buddhist cosmology. Hungry ghosts have enormous stomachs but tiny mouths and throats, making it impossible for them to satisfy their cravings. </a:t>
            </a:r>
            <a:r>
              <a:rPr lang="en-US" sz="2000" dirty="0">
                <a:latin typeface="+mj-lt"/>
              </a:rPr>
              <a:t>Hungry ghosts are consumed by an unsatiable hunger for love.</a:t>
            </a:r>
          </a:p>
          <a:p>
            <a:r>
              <a:rPr lang="en-US" sz="2000" dirty="0">
                <a:latin typeface="+mj-lt"/>
              </a:rPr>
              <a:t> </a:t>
            </a:r>
          </a:p>
          <a:p>
            <a:pPr marL="283464" indent="-283464">
              <a:buFont typeface="Arial" panose="020B0604020202020204" pitchFamily="34" charset="0"/>
              <a:buChar char="•"/>
            </a:pPr>
            <a:r>
              <a:rPr lang="en-US" sz="2000" dirty="0">
                <a:latin typeface="+mj-lt"/>
              </a:rPr>
              <a:t>Hungry ghosts</a:t>
            </a:r>
            <a:r>
              <a:rPr lang="en-US" sz="2000" b="0" i="0" dirty="0">
                <a:effectLst/>
                <a:latin typeface="+mj-lt"/>
              </a:rPr>
              <a:t> unfulfilled needs manifests in our society as the </a:t>
            </a:r>
            <a:r>
              <a:rPr lang="en-US" sz="2000" dirty="0">
                <a:latin typeface="+mj-lt"/>
              </a:rPr>
              <a:t>whole range</a:t>
            </a:r>
            <a:r>
              <a:rPr lang="en-US" sz="2000" b="0" i="0" dirty="0">
                <a:effectLst/>
                <a:latin typeface="+mj-lt"/>
              </a:rPr>
              <a:t> of psychological issues we see in and around us. To attempt to satisfy this insatiable hunger, we consume the endless distractions, material objects, substances, and food that </a:t>
            </a:r>
            <a:r>
              <a:rPr lang="en-US" sz="2000" dirty="0">
                <a:latin typeface="+mj-lt"/>
              </a:rPr>
              <a:t>m</a:t>
            </a:r>
            <a:r>
              <a:rPr lang="en-US" sz="2000" b="0" i="0" dirty="0">
                <a:effectLst/>
                <a:latin typeface="+mj-lt"/>
              </a:rPr>
              <a:t>odern society offers us. </a:t>
            </a:r>
            <a:r>
              <a:rPr lang="en-US" sz="2000" dirty="0">
                <a:latin typeface="+mj-lt"/>
              </a:rPr>
              <a:t>The hungriest ghosts fight to be first in the line for the love substitutes; power, fame, wealth, and sex. The hungriest ghosts, men like Putin, Trump, and Musk become the commanders of the hungry ghost army in which we are the footsoldiers.</a:t>
            </a:r>
            <a:r>
              <a:rPr lang="en-US" sz="2000" dirty="0">
                <a:solidFill>
                  <a:srgbClr val="FFFFFF"/>
                </a:solidFill>
                <a:latin typeface="Corbel" panose="020B0503020204020204" pitchFamily="34" charset="0"/>
              </a:rPr>
              <a:t> </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latin typeface="Corbel" panose="020B0503020204020204" pitchFamily="34" charset="0"/>
              </a:rPr>
              <a:t>The good news is that we can</a:t>
            </a:r>
            <a:r>
              <a:rPr lang="en-US" sz="2000" dirty="0">
                <a:solidFill>
                  <a:srgbClr val="FFFFFF"/>
                </a:solidFill>
                <a:effectLst/>
                <a:latin typeface="Corbel" panose="020B0503020204020204" pitchFamily="34" charset="0"/>
              </a:rPr>
              <a:t> heal and grow by finding and living out healthy and meaningful stories about </a:t>
            </a:r>
            <a:r>
              <a:rPr lang="en-US" sz="2000" dirty="0">
                <a:solidFill>
                  <a:srgbClr val="FFFFFF"/>
                </a:solidFill>
                <a:latin typeface="Corbel" panose="020B0503020204020204" pitchFamily="34" charset="0"/>
              </a:rPr>
              <a:t>ourselves, our societies and our universe.</a:t>
            </a:r>
            <a:r>
              <a:rPr lang="en-CA" sz="2000" dirty="0">
                <a:solidFill>
                  <a:srgbClr val="FFFFFF"/>
                </a:solidFill>
                <a:latin typeface="Corbel" panose="020B0503020204020204" pitchFamily="34" charset="0"/>
              </a:rPr>
              <a:t> </a:t>
            </a:r>
          </a:p>
          <a:p>
            <a:pPr marL="283464" indent="-283464">
              <a:buFont typeface="Arial" panose="020B0604020202020204" pitchFamily="34" charset="0"/>
              <a:buChar char="•"/>
            </a:pPr>
            <a:endParaRPr lang="en-CA"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latin typeface="+mj-lt"/>
              </a:rPr>
              <a:t>“Searching for meaning”</a:t>
            </a:r>
            <a:r>
              <a:rPr lang="en-US" sz="2000" dirty="0">
                <a:effectLst/>
                <a:latin typeface="+mj-lt"/>
              </a:rPr>
              <a:t> invites us</a:t>
            </a:r>
            <a:r>
              <a:rPr lang="en-US" sz="2000" dirty="0">
                <a:latin typeface="+mj-lt"/>
              </a:rPr>
              <a:t> to</a:t>
            </a:r>
            <a:r>
              <a:rPr lang="en-US" sz="2000" dirty="0">
                <a:effectLst/>
                <a:latin typeface="+mj-lt"/>
              </a:rPr>
              <a:t> </a:t>
            </a:r>
            <a:r>
              <a:rPr lang="en-US" sz="2000" dirty="0">
                <a:latin typeface="+mj-lt"/>
              </a:rPr>
              <a:t>explore</a:t>
            </a:r>
            <a:r>
              <a:rPr lang="en-US" sz="2000" dirty="0">
                <a:effectLst/>
                <a:latin typeface="+mj-lt"/>
              </a:rPr>
              <a:t> </a:t>
            </a:r>
            <a:r>
              <a:rPr lang="en-US" sz="2000" dirty="0">
                <a:latin typeface="+mj-lt"/>
              </a:rPr>
              <a:t>our</a:t>
            </a:r>
            <a:r>
              <a:rPr lang="en-US" sz="2000" dirty="0">
                <a:effectLst/>
                <a:latin typeface="+mj-lt"/>
              </a:rPr>
              <a:t> minds</a:t>
            </a:r>
            <a:r>
              <a:rPr lang="en-US" sz="2000" dirty="0">
                <a:latin typeface="+mj-lt"/>
              </a:rPr>
              <a:t>, our society and the universe looking for answers.</a:t>
            </a:r>
            <a:r>
              <a:rPr lang="en-US" sz="2000" dirty="0">
                <a:effectLst/>
                <a:latin typeface="+mj-lt"/>
              </a:rPr>
              <a:t> </a:t>
            </a:r>
            <a:r>
              <a:rPr lang="en-US" sz="2000" dirty="0">
                <a:latin typeface="+mj-lt"/>
              </a:rPr>
              <a:t>S</a:t>
            </a:r>
            <a:r>
              <a:rPr lang="en-US" sz="2000" dirty="0">
                <a:effectLst/>
                <a:latin typeface="+mj-lt"/>
              </a:rPr>
              <a:t>ome of us may have already found them. If that’s you, you don’t need to read any further. If, however, you’re looking for meaning in your life and in existence then you’re welcomed to join me on this search</a:t>
            </a:r>
            <a:r>
              <a:rPr lang="en-US" sz="2000" dirty="0">
                <a:latin typeface="+mj-lt"/>
              </a:rPr>
              <a:t>.</a:t>
            </a:r>
          </a:p>
          <a:p>
            <a:pPr marL="283464" indent="-283464" algn="l" rtl="0" eaLnBrk="1" latinLnBrk="0" hangingPunct="1">
              <a:buFont typeface="Arial" panose="020B0604020202020204" pitchFamily="34" charset="0"/>
              <a:buChar char="•"/>
            </a:pPr>
            <a:endParaRPr lang="en-US" sz="2000" dirty="0">
              <a:latin typeface="+mj-lt"/>
            </a:endParaRPr>
          </a:p>
          <a:p>
            <a:pPr marL="283464" indent="-283464" algn="l" rtl="0" eaLnBrk="1" latinLnBrk="0" hangingPunct="1">
              <a:buFont typeface="Arial" panose="020B0604020202020204" pitchFamily="34" charset="0"/>
              <a:buChar char="•"/>
            </a:pPr>
            <a:endParaRPr lang="en-US" sz="2000" dirty="0">
              <a:solidFill>
                <a:srgbClr val="FFFFFF"/>
              </a:solidFill>
              <a:latin typeface="+mj-lt"/>
            </a:endParaRPr>
          </a:p>
        </p:txBody>
      </p:sp>
      <p:sp>
        <p:nvSpPr>
          <p:cNvPr id="2" name="Slide Number Placeholder 1">
            <a:extLst>
              <a:ext uri="{FF2B5EF4-FFF2-40B4-BE49-F238E27FC236}">
                <a16:creationId xmlns:a16="http://schemas.microsoft.com/office/drawing/2014/main" id="{307FD792-E684-DB34-8790-949CD474951E}"/>
              </a:ext>
            </a:extLst>
          </p:cNvPr>
          <p:cNvSpPr>
            <a:spLocks noGrp="1"/>
          </p:cNvSpPr>
          <p:nvPr>
            <p:ph type="sldNum" sz="quarter" idx="12"/>
          </p:nvPr>
        </p:nvSpPr>
        <p:spPr/>
        <p:txBody>
          <a:bodyPr/>
          <a:lstStyle/>
          <a:p>
            <a:fld id="{B2DC25EE-239B-4C5F-AAD1-255A7D5F1EE2}" type="slidenum">
              <a:rPr lang="en-US" smtClean="0"/>
              <a:t>106</a:t>
            </a:fld>
            <a:endParaRPr lang="en-US"/>
          </a:p>
        </p:txBody>
      </p:sp>
      <p:sp>
        <p:nvSpPr>
          <p:cNvPr id="4" name="TextBox 3">
            <a:extLst>
              <a:ext uri="{FF2B5EF4-FFF2-40B4-BE49-F238E27FC236}">
                <a16:creationId xmlns:a16="http://schemas.microsoft.com/office/drawing/2014/main" id="{C03680BF-797B-E66D-2C9E-266FA6984F90}"/>
              </a:ext>
            </a:extLst>
          </p:cNvPr>
          <p:cNvSpPr txBox="1"/>
          <p:nvPr/>
        </p:nvSpPr>
        <p:spPr>
          <a:xfrm>
            <a:off x="4091666" y="0"/>
            <a:ext cx="4117522" cy="646331"/>
          </a:xfrm>
          <a:prstGeom prst="rect">
            <a:avLst/>
          </a:prstGeom>
          <a:noFill/>
        </p:spPr>
        <p:txBody>
          <a:bodyPr wrap="square">
            <a:spAutoFit/>
          </a:bodyPr>
          <a:lstStyle/>
          <a:p>
            <a:r>
              <a:rPr lang="en-US" sz="3600" dirty="0">
                <a:solidFill>
                  <a:srgbClr val="FFFFFF"/>
                </a:solidFill>
                <a:effectLst/>
                <a:latin typeface="Corbel" panose="020B0503020204020204" pitchFamily="34" charset="0"/>
              </a:rPr>
              <a:t> </a:t>
            </a:r>
            <a:endParaRPr lang="en-CA" sz="3600" dirty="0"/>
          </a:p>
        </p:txBody>
      </p:sp>
    </p:spTree>
    <p:extLst>
      <p:ext uri="{BB962C8B-B14F-4D97-AF65-F5344CB8AC3E}">
        <p14:creationId xmlns:p14="http://schemas.microsoft.com/office/powerpoint/2010/main" val="153711850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Story” — Center for Action and Contemplation">
            <a:extLst>
              <a:ext uri="{FF2B5EF4-FFF2-40B4-BE49-F238E27FC236}">
                <a16:creationId xmlns:a16="http://schemas.microsoft.com/office/drawing/2014/main" id="{A02B3D86-4264-9DA6-3AF4-642CE607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00" y="734647"/>
            <a:ext cx="6603199" cy="6035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C5422-7F12-F31D-CA8F-98FF6535C7B5}"/>
              </a:ext>
            </a:extLst>
          </p:cNvPr>
          <p:cNvSpPr txBox="1"/>
          <p:nvPr/>
        </p:nvSpPr>
        <p:spPr>
          <a:xfrm>
            <a:off x="87085" y="88316"/>
            <a:ext cx="12104915" cy="646331"/>
          </a:xfrm>
          <a:prstGeom prst="rect">
            <a:avLst/>
          </a:prstGeom>
          <a:noFill/>
        </p:spPr>
        <p:txBody>
          <a:bodyPr wrap="square">
            <a:spAutoFit/>
          </a:bodyPr>
          <a:lstStyle/>
          <a:p>
            <a:pPr algn="ctr"/>
            <a:r>
              <a:rPr lang="en-CA" sz="3600" dirty="0">
                <a:solidFill>
                  <a:schemeClr val="bg1"/>
                </a:solidFill>
              </a:rPr>
              <a:t>THREE LEVELS OF MEANING: MY, OURS AND THE STORIES</a:t>
            </a:r>
          </a:p>
        </p:txBody>
      </p:sp>
      <p:sp>
        <p:nvSpPr>
          <p:cNvPr id="3" name="Slide Number Placeholder 2">
            <a:extLst>
              <a:ext uri="{FF2B5EF4-FFF2-40B4-BE49-F238E27FC236}">
                <a16:creationId xmlns:a16="http://schemas.microsoft.com/office/drawing/2014/main" id="{9C9CDB14-A17E-2034-3449-A7F6EE01DA3D}"/>
              </a:ext>
            </a:extLst>
          </p:cNvPr>
          <p:cNvSpPr>
            <a:spLocks noGrp="1"/>
          </p:cNvSpPr>
          <p:nvPr>
            <p:ph type="sldNum" sz="quarter" idx="12"/>
          </p:nvPr>
        </p:nvSpPr>
        <p:spPr/>
        <p:txBody>
          <a:bodyPr/>
          <a:lstStyle/>
          <a:p>
            <a:fld id="{B2DC25EE-239B-4C5F-AAD1-255A7D5F1EE2}" type="slidenum">
              <a:rPr lang="en-US" smtClean="0"/>
              <a:t>107</a:t>
            </a:fld>
            <a:endParaRPr lang="en-US"/>
          </a:p>
        </p:txBody>
      </p:sp>
    </p:spTree>
    <p:extLst>
      <p:ext uri="{BB962C8B-B14F-4D97-AF65-F5344CB8AC3E}">
        <p14:creationId xmlns:p14="http://schemas.microsoft.com/office/powerpoint/2010/main" val="35276377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D7D25-367D-EDDE-2FEE-621045CE7438}"/>
              </a:ext>
            </a:extLst>
          </p:cNvPr>
          <p:cNvSpPr txBox="1"/>
          <p:nvPr/>
        </p:nvSpPr>
        <p:spPr>
          <a:xfrm>
            <a:off x="73742" y="70021"/>
            <a:ext cx="12044516" cy="5940088"/>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 A healthy psyche lives within at least three levels of meaning… that is  within three sets of  stories: “my”, “ours”, and “The” story.”  Richard Rohr</a:t>
            </a:r>
          </a:p>
          <a:p>
            <a:endParaRPr lang="en-CA" sz="2000" dirty="0">
              <a:latin typeface="+mj-lt"/>
            </a:endParaRPr>
          </a:p>
          <a:p>
            <a:endParaRPr lang="en-CA" sz="2000" dirty="0">
              <a:latin typeface="+mj-lt"/>
            </a:endParaRPr>
          </a:p>
          <a:p>
            <a:pPr marL="285750" indent="-285750">
              <a:buFont typeface="Arial" panose="020B0604020202020204" pitchFamily="34" charset="0"/>
              <a:buChar char="•"/>
            </a:pPr>
            <a:r>
              <a:rPr lang="en-CA" sz="2000" dirty="0">
                <a:latin typeface="+mj-lt"/>
              </a:rPr>
              <a:t>The human cognitive revolution 70,000 years ago, transformed curiosity, which we share with other animals, into a search for meaning.</a:t>
            </a:r>
          </a:p>
          <a:p>
            <a:pPr marL="285750" indent="-285750">
              <a:buFont typeface="Arial" panose="020B0604020202020204" pitchFamily="34" charset="0"/>
              <a:buChar char="•"/>
            </a:pPr>
            <a:r>
              <a:rPr lang="en-CA" sz="2000" dirty="0">
                <a:latin typeface="+mj-lt"/>
              </a:rPr>
              <a:t>In our search for meaning or to make sense of our lives we turn to three interconnected stories. Like Russian dolls, these three stories are embedded or nestled within each other.</a:t>
            </a:r>
          </a:p>
          <a:p>
            <a:r>
              <a:rPr lang="en-CA" sz="2000" dirty="0">
                <a:latin typeface="+mj-lt"/>
              </a:rPr>
              <a:t> </a:t>
            </a:r>
          </a:p>
          <a:p>
            <a:pPr marL="285750" indent="-285750">
              <a:buFont typeface="Arial" panose="020B0604020202020204" pitchFamily="34" charset="0"/>
              <a:buChar char="•"/>
            </a:pPr>
            <a:r>
              <a:rPr lang="en-CA" sz="2000" dirty="0">
                <a:latin typeface="+mj-lt"/>
              </a:rPr>
              <a:t>The largest stories that envelop all others are “The stories” within which are  “Our stories” which in turn envelop  “My stories”. </a:t>
            </a:r>
          </a:p>
          <a:p>
            <a:pPr marL="285750" indent="-285750">
              <a:buFont typeface="Arial" panose="020B0604020202020204" pitchFamily="34" charset="0"/>
              <a:buChar char="•"/>
            </a:pPr>
            <a:r>
              <a:rPr lang="en-CA" sz="2000" dirty="0">
                <a:latin typeface="+mj-lt"/>
              </a:rPr>
              <a:t>“The stories” describe the universe, all that exists and the origins of existence. They describe the great patterns that are thought to always be true. “The stories” can save us from the smallness of “My stories” and the illusions of “Our stories”.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solidFill>
                  <a:srgbClr val="FFFFFF"/>
                </a:solidFill>
                <a:effectLst/>
                <a:latin typeface="+mj-lt"/>
              </a:rPr>
              <a:t>"Our stories" are the collective narratives </a:t>
            </a:r>
            <a:r>
              <a:rPr lang="en-US" sz="2000" dirty="0">
                <a:solidFill>
                  <a:srgbClr val="FFFFFF"/>
                </a:solidFill>
                <a:latin typeface="+mj-lt"/>
              </a:rPr>
              <a:t>shared by </a:t>
            </a:r>
            <a:r>
              <a:rPr lang="en-US" sz="2000" dirty="0">
                <a:solidFill>
                  <a:srgbClr val="FFFFFF"/>
                </a:solidFill>
                <a:effectLst/>
                <a:latin typeface="+mj-lt"/>
              </a:rPr>
              <a:t>families, cultural or ethnic communities, and nations. In Western cultures, there are various unique subcultures, each with a different  version of "Our story." These narratives enhance our understanding of identity.</a:t>
            </a:r>
          </a:p>
          <a:p>
            <a:r>
              <a:rPr lang="en-CA" sz="2000" dirty="0">
                <a:latin typeface="+mj-lt"/>
              </a:rPr>
              <a:t> </a:t>
            </a:r>
          </a:p>
        </p:txBody>
      </p:sp>
      <p:sp>
        <p:nvSpPr>
          <p:cNvPr id="2" name="Slide Number Placeholder 1">
            <a:extLst>
              <a:ext uri="{FF2B5EF4-FFF2-40B4-BE49-F238E27FC236}">
                <a16:creationId xmlns:a16="http://schemas.microsoft.com/office/drawing/2014/main" id="{13C4E641-234C-E70D-E21E-610C2B6DE172}"/>
              </a:ext>
            </a:extLst>
          </p:cNvPr>
          <p:cNvSpPr>
            <a:spLocks noGrp="1"/>
          </p:cNvSpPr>
          <p:nvPr>
            <p:ph type="sldNum" sz="quarter" idx="12"/>
          </p:nvPr>
        </p:nvSpPr>
        <p:spPr/>
        <p:txBody>
          <a:bodyPr/>
          <a:lstStyle/>
          <a:p>
            <a:fld id="{B2DC25EE-239B-4C5F-AAD1-255A7D5F1EE2}" type="slidenum">
              <a:rPr lang="en-US" smtClean="0"/>
              <a:t>108</a:t>
            </a:fld>
            <a:endParaRPr lang="en-US"/>
          </a:p>
        </p:txBody>
      </p:sp>
    </p:spTree>
    <p:extLst>
      <p:ext uri="{BB962C8B-B14F-4D97-AF65-F5344CB8AC3E}">
        <p14:creationId xmlns:p14="http://schemas.microsoft.com/office/powerpoint/2010/main" val="6459221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10605A-D285-41DB-8E8E-701563864039}"/>
              </a:ext>
            </a:extLst>
          </p:cNvPr>
          <p:cNvSpPr txBox="1"/>
          <p:nvPr/>
        </p:nvSpPr>
        <p:spPr>
          <a:xfrm>
            <a:off x="80476" y="147484"/>
            <a:ext cx="12031047" cy="5262979"/>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“My story” is my individual story. It describes who I am and how I may or not be significant. It guides me in my everyday life. Psychology and psychotherapy encourages the exploration of  “My stories”.</a:t>
            </a:r>
          </a:p>
          <a:p>
            <a:r>
              <a:rPr lang="en-US" sz="2000" dirty="0">
                <a:solidFill>
                  <a:srgbClr val="FFFFFF"/>
                </a:solidFill>
                <a:latin typeface="+mj-lt"/>
              </a:rPr>
              <a:t> </a:t>
            </a:r>
          </a:p>
          <a:p>
            <a:pPr marL="285750" indent="-285750">
              <a:buFont typeface="Arial" panose="020B0604020202020204" pitchFamily="34" charset="0"/>
              <a:buChar char="•"/>
            </a:pPr>
            <a:r>
              <a:rPr lang="en-US" sz="2000" dirty="0">
                <a:solidFill>
                  <a:srgbClr val="FFFFFF"/>
                </a:solidFill>
                <a:latin typeface="+mj-lt"/>
              </a:rPr>
              <a:t>Having</a:t>
            </a:r>
            <a:r>
              <a:rPr lang="en-US" sz="2000" dirty="0">
                <a:solidFill>
                  <a:srgbClr val="FFFFFF"/>
                </a:solidFill>
                <a:effectLst/>
                <a:latin typeface="+mj-lt"/>
              </a:rPr>
              <a:t> meaning in our lives is closely tied to our perception of having purpose and value.</a:t>
            </a:r>
            <a:r>
              <a:rPr lang="en-US" sz="2000" dirty="0">
                <a:latin typeface="+mj-lt"/>
              </a:rPr>
              <a:t> Having purpose is having an important reason for being alive</a:t>
            </a:r>
            <a:r>
              <a:rPr lang="en-US" sz="2000" dirty="0">
                <a:solidFill>
                  <a:srgbClr val="FFFFFF"/>
                </a:solidFill>
                <a:latin typeface="+mj-lt"/>
              </a:rPr>
              <a:t>,</a:t>
            </a:r>
            <a:r>
              <a:rPr lang="en-US" sz="2000" dirty="0">
                <a:solidFill>
                  <a:srgbClr val="FFFFFF"/>
                </a:solidFill>
                <a:effectLst/>
                <a:latin typeface="+mj-lt"/>
              </a:rPr>
              <a:t> while feeling valued </a:t>
            </a:r>
            <a:r>
              <a:rPr lang="en-US" sz="2000" dirty="0">
                <a:latin typeface="+mj-lt"/>
              </a:rPr>
              <a:t>is having the feeling that we are important, worthy or usefulness.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Purpose and value don’t exist in isolation but in healthy connections with ourselves, others, nature, a meaningful occupation and the universe.  </a:t>
            </a:r>
          </a:p>
          <a:p>
            <a:pPr marL="285750" indent="-285750">
              <a:buFont typeface="Arial" panose="020B0604020202020204" pitchFamily="34" charset="0"/>
              <a:buChar char="•"/>
            </a:pPr>
            <a:r>
              <a:rPr lang="en-US" sz="2000" dirty="0">
                <a:latin typeface="+mj-lt"/>
              </a:rPr>
              <a:t>If as children, we are well loved, we are shown, by the way we are seen by loving parental figures, that we have purpose and value. When we are loved as children, we are more likely to develop a healthy “My story”.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CA" sz="2000" dirty="0">
                <a:latin typeface="+mj-lt"/>
              </a:rPr>
              <a:t>Our sense of meaning depends not only on having a healthy “My story” and sense of self, but also on being part of  communities with healthy “Our stories” and “The stories”.  All these stories then guide our lives.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41AEB57-91E8-9430-EE6F-F6C586941B1B}"/>
              </a:ext>
            </a:extLst>
          </p:cNvPr>
          <p:cNvSpPr>
            <a:spLocks noGrp="1"/>
          </p:cNvSpPr>
          <p:nvPr>
            <p:ph type="sldNum" sz="quarter" idx="12"/>
          </p:nvPr>
        </p:nvSpPr>
        <p:spPr/>
        <p:txBody>
          <a:bodyPr/>
          <a:lstStyle/>
          <a:p>
            <a:fld id="{B2DC25EE-239B-4C5F-AAD1-255A7D5F1EE2}" type="slidenum">
              <a:rPr lang="en-US" smtClean="0"/>
              <a:t>109</a:t>
            </a:fld>
            <a:endParaRPr lang="en-US"/>
          </a:p>
        </p:txBody>
      </p:sp>
    </p:spTree>
    <p:extLst>
      <p:ext uri="{BB962C8B-B14F-4D97-AF65-F5344CB8AC3E}">
        <p14:creationId xmlns:p14="http://schemas.microsoft.com/office/powerpoint/2010/main" val="1144538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E50E70-5EA2-0110-7310-C10496C9F9FB}"/>
              </a:ext>
            </a:extLst>
          </p:cNvPr>
          <p:cNvSpPr txBox="1"/>
          <p:nvPr/>
        </p:nvSpPr>
        <p:spPr>
          <a:xfrm>
            <a:off x="112014" y="0"/>
            <a:ext cx="6094476" cy="6186309"/>
          </a:xfrm>
          <a:prstGeom prst="rect">
            <a:avLst/>
          </a:prstGeom>
          <a:noFill/>
        </p:spPr>
        <p:txBody>
          <a:bodyPr wrap="square">
            <a:spAutoFit/>
          </a:bodyPr>
          <a:lstStyle/>
          <a:p>
            <a:pPr algn="l">
              <a:buNone/>
            </a:pPr>
            <a:r>
              <a:rPr lang="en-US" b="0" i="0" dirty="0">
                <a:effectLst/>
                <a:latin typeface="Arial" panose="020B0604020202020204" pitchFamily="34" charset="0"/>
                <a:cs typeface="Arial" panose="020B0604020202020204" pitchFamily="34" charset="0"/>
              </a:rPr>
              <a:t>And perhaps beneath all the fragmentation of life, there remains something unbroken.</a:t>
            </a:r>
          </a:p>
          <a:p>
            <a:pPr algn="l">
              <a:buNone/>
            </a:pPr>
            <a:r>
              <a:rPr lang="en-US" b="0" i="0" dirty="0">
                <a:effectLst/>
                <a:latin typeface="Arial" panose="020B0604020202020204" pitchFamily="34" charset="0"/>
                <a:cs typeface="Arial" panose="020B0604020202020204" pitchFamily="34" charset="0"/>
              </a:rPr>
              <a:t>A deeper ground of being.</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A deeper connection.</a:t>
            </a:r>
          </a:p>
          <a:p>
            <a:pPr algn="l">
              <a:buNone/>
            </a:pPr>
            <a:r>
              <a:rPr lang="en-US" b="0" i="0" dirty="0">
                <a:effectLst/>
                <a:latin typeface="Arial" panose="020B0604020202020204" pitchFamily="34" charset="0"/>
                <a:cs typeface="Arial" panose="020B0604020202020204" pitchFamily="34" charset="0"/>
              </a:rPr>
              <a:t>Something that can hold all of our stories with compassion.</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As we prepare to enter our circle of meaning together today, perhaps we can do so with curiosity rather than certainty…</a:t>
            </a:r>
          </a:p>
          <a:p>
            <a:pPr algn="l">
              <a:buNone/>
            </a:pPr>
            <a:r>
              <a:rPr lang="en-US" b="0" i="0" dirty="0">
                <a:effectLst/>
                <a:latin typeface="Arial" panose="020B0604020202020204" pitchFamily="34" charset="0"/>
                <a:cs typeface="Arial" panose="020B0604020202020204" pitchFamily="34" charset="0"/>
              </a:rPr>
              <a:t>With openness rather than performance…</a:t>
            </a:r>
          </a:p>
          <a:p>
            <a:pPr algn="l">
              <a:buNone/>
            </a:pPr>
            <a:r>
              <a:rPr lang="en-US" b="0" i="0" dirty="0">
                <a:effectLst/>
                <a:latin typeface="Arial" panose="020B0604020202020204" pitchFamily="34" charset="0"/>
                <a:cs typeface="Arial" panose="020B0604020202020204" pitchFamily="34" charset="0"/>
              </a:rPr>
              <a:t>And with the willingness to listen:</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to ourselves,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to one another,</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and perhaps to the deeper Story moving quietly beneath all our lives.</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Now gently returning attention to the room…</a:t>
            </a:r>
          </a:p>
          <a:p>
            <a:pPr algn="l">
              <a:buNone/>
            </a:pPr>
            <a:r>
              <a:rPr lang="en-US" b="0" i="0" dirty="0">
                <a:effectLst/>
                <a:latin typeface="Arial" panose="020B0604020202020204" pitchFamily="34" charset="0"/>
                <a:cs typeface="Arial" panose="020B0604020202020204" pitchFamily="34" charset="0"/>
              </a:rPr>
              <a:t>Noticing the breath again…</a:t>
            </a:r>
          </a:p>
          <a:p>
            <a:pPr algn="l">
              <a:buNone/>
            </a:pPr>
            <a:r>
              <a:rPr lang="en-US" b="0" i="0" dirty="0">
                <a:effectLst/>
                <a:latin typeface="Arial" panose="020B0604020202020204" pitchFamily="34" charset="0"/>
                <a:cs typeface="Arial" panose="020B0604020202020204" pitchFamily="34" charset="0"/>
              </a:rPr>
              <a:t>The body again…</a:t>
            </a:r>
          </a:p>
          <a:p>
            <a:pPr algn="l">
              <a:buNone/>
            </a:pPr>
            <a:r>
              <a:rPr lang="en-US" b="0" i="0" dirty="0">
                <a:effectLst/>
                <a:latin typeface="Arial" panose="020B0604020202020204" pitchFamily="34" charset="0"/>
                <a:cs typeface="Arial" panose="020B0604020202020204" pitchFamily="34" charset="0"/>
              </a:rPr>
              <a:t>The people around you again.</a:t>
            </a:r>
          </a:p>
          <a:p>
            <a:pPr algn="l">
              <a:buNone/>
            </a:pPr>
            <a:r>
              <a:rPr lang="en-US" b="0" i="0" dirty="0">
                <a:effectLst/>
                <a:latin typeface="Arial" panose="020B0604020202020204" pitchFamily="34" charset="0"/>
                <a:cs typeface="Arial" panose="020B0604020202020204" pitchFamily="34" charset="0"/>
              </a:rPr>
              <a:t>And when you are ready, gently opening your eyes.</a:t>
            </a:r>
          </a:p>
        </p:txBody>
      </p:sp>
    </p:spTree>
    <p:extLst>
      <p:ext uri="{BB962C8B-B14F-4D97-AF65-F5344CB8AC3E}">
        <p14:creationId xmlns:p14="http://schemas.microsoft.com/office/powerpoint/2010/main" val="10895965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FF7A15A-A606-4446-89F5-116367C8A2AC}"/>
              </a:ext>
            </a:extLst>
          </p:cNvPr>
          <p:cNvSpPr>
            <a:spLocks noGrp="1"/>
          </p:cNvSpPr>
          <p:nvPr>
            <p:ph type="title" idx="4294967295"/>
          </p:nvPr>
        </p:nvSpPr>
        <p:spPr>
          <a:xfrm>
            <a:off x="0" y="706349"/>
            <a:ext cx="5081222" cy="830263"/>
          </a:xfrm>
        </p:spPr>
        <p:txBody>
          <a:bodyPr>
            <a:noAutofit/>
          </a:bodyPr>
          <a:lstStyle/>
          <a:p>
            <a:pPr algn="ctr"/>
            <a:r>
              <a:rPr lang="en-CA" sz="3600" dirty="0">
                <a:solidFill>
                  <a:schemeClr val="bg1"/>
                </a:solidFill>
              </a:rPr>
              <a:t> Aligning  Meaningful Stories  </a:t>
            </a:r>
          </a:p>
        </p:txBody>
      </p:sp>
      <p:graphicFrame>
        <p:nvGraphicFramePr>
          <p:cNvPr id="6" name="Diagram 5">
            <a:extLst>
              <a:ext uri="{FF2B5EF4-FFF2-40B4-BE49-F238E27FC236}">
                <a16:creationId xmlns:a16="http://schemas.microsoft.com/office/drawing/2014/main" id="{B55627A6-D2D4-4F0A-B5E0-CBFB613FC480}"/>
              </a:ext>
            </a:extLst>
          </p:cNvPr>
          <p:cNvGraphicFramePr/>
          <p:nvPr/>
        </p:nvGraphicFramePr>
        <p:xfrm>
          <a:off x="5869858" y="108155"/>
          <a:ext cx="565914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Down 8">
            <a:extLst>
              <a:ext uri="{FF2B5EF4-FFF2-40B4-BE49-F238E27FC236}">
                <a16:creationId xmlns:a16="http://schemas.microsoft.com/office/drawing/2014/main" id="{EBC3EED5-B42F-4A9A-AB2E-7E3928DE402D}"/>
              </a:ext>
            </a:extLst>
          </p:cNvPr>
          <p:cNvSpPr/>
          <p:nvPr/>
        </p:nvSpPr>
        <p:spPr>
          <a:xfrm flipV="1">
            <a:off x="8446367" y="3924906"/>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Down 9">
            <a:extLst>
              <a:ext uri="{FF2B5EF4-FFF2-40B4-BE49-F238E27FC236}">
                <a16:creationId xmlns:a16="http://schemas.microsoft.com/office/drawing/2014/main" id="{884D8949-E3C1-4ADA-B151-168B9AC17686}"/>
              </a:ext>
            </a:extLst>
          </p:cNvPr>
          <p:cNvSpPr/>
          <p:nvPr/>
        </p:nvSpPr>
        <p:spPr>
          <a:xfrm flipH="1" flipV="1">
            <a:off x="8452308" y="1593707"/>
            <a:ext cx="631352" cy="822385"/>
          </a:xfrm>
          <a:prstGeom prst="downArrow">
            <a:avLst>
              <a:gd name="adj1" fmla="val 50000"/>
              <a:gd name="adj2" fmla="val 4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Arrow: Down 1">
            <a:extLst>
              <a:ext uri="{FF2B5EF4-FFF2-40B4-BE49-F238E27FC236}">
                <a16:creationId xmlns:a16="http://schemas.microsoft.com/office/drawing/2014/main" id="{3D41DF8D-1754-4468-8136-8C6CA623CB0F}"/>
              </a:ext>
            </a:extLst>
          </p:cNvPr>
          <p:cNvSpPr/>
          <p:nvPr/>
        </p:nvSpPr>
        <p:spPr>
          <a:xfrm>
            <a:off x="7120675" y="1593708"/>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Down 11">
            <a:extLst>
              <a:ext uri="{FF2B5EF4-FFF2-40B4-BE49-F238E27FC236}">
                <a16:creationId xmlns:a16="http://schemas.microsoft.com/office/drawing/2014/main" id="{C6A06AC4-C5D1-402F-87A4-5CCD752C2200}"/>
              </a:ext>
            </a:extLst>
          </p:cNvPr>
          <p:cNvSpPr/>
          <p:nvPr/>
        </p:nvSpPr>
        <p:spPr>
          <a:xfrm>
            <a:off x="7120674" y="3982002"/>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A9BC6A67-E6D7-4F26-92E1-44075B309A3E}"/>
              </a:ext>
            </a:extLst>
          </p:cNvPr>
          <p:cNvSpPr txBox="1"/>
          <p:nvPr/>
        </p:nvSpPr>
        <p:spPr>
          <a:xfrm>
            <a:off x="4863166" y="1820234"/>
            <a:ext cx="3462301" cy="369332"/>
          </a:xfrm>
          <a:prstGeom prst="rect">
            <a:avLst/>
          </a:prstGeom>
          <a:noFill/>
        </p:spPr>
        <p:txBody>
          <a:bodyPr wrap="square">
            <a:spAutoFit/>
          </a:bodyPr>
          <a:lstStyle/>
          <a:p>
            <a:r>
              <a:rPr lang="en-US"/>
              <a:t>Information flow</a:t>
            </a:r>
            <a:endParaRPr lang="en-CA"/>
          </a:p>
        </p:txBody>
      </p:sp>
      <p:sp>
        <p:nvSpPr>
          <p:cNvPr id="16" name="TextBox 15">
            <a:extLst>
              <a:ext uri="{FF2B5EF4-FFF2-40B4-BE49-F238E27FC236}">
                <a16:creationId xmlns:a16="http://schemas.microsoft.com/office/drawing/2014/main" id="{313DA1D5-668C-4440-BF9D-CB8C2A2C4AE3}"/>
              </a:ext>
            </a:extLst>
          </p:cNvPr>
          <p:cNvSpPr txBox="1"/>
          <p:nvPr/>
        </p:nvSpPr>
        <p:spPr>
          <a:xfrm>
            <a:off x="4945617" y="4151433"/>
            <a:ext cx="2300766" cy="369332"/>
          </a:xfrm>
          <a:prstGeom prst="rect">
            <a:avLst/>
          </a:prstGeom>
          <a:noFill/>
        </p:spPr>
        <p:txBody>
          <a:bodyPr wrap="square">
            <a:spAutoFit/>
          </a:bodyPr>
          <a:lstStyle/>
          <a:p>
            <a:r>
              <a:rPr lang="en-US"/>
              <a:t>Information flow</a:t>
            </a:r>
            <a:endParaRPr lang="en-CA"/>
          </a:p>
        </p:txBody>
      </p:sp>
      <p:sp>
        <p:nvSpPr>
          <p:cNvPr id="3" name="Slide Number Placeholder 2">
            <a:extLst>
              <a:ext uri="{FF2B5EF4-FFF2-40B4-BE49-F238E27FC236}">
                <a16:creationId xmlns:a16="http://schemas.microsoft.com/office/drawing/2014/main" id="{D1558158-1200-6A9B-C2EF-E5AB68CFEEFB}"/>
              </a:ext>
            </a:extLst>
          </p:cNvPr>
          <p:cNvSpPr>
            <a:spLocks noGrp="1"/>
          </p:cNvSpPr>
          <p:nvPr>
            <p:ph type="sldNum" sz="quarter" idx="12"/>
          </p:nvPr>
        </p:nvSpPr>
        <p:spPr/>
        <p:txBody>
          <a:bodyPr/>
          <a:lstStyle/>
          <a:p>
            <a:fld id="{B2DC25EE-239B-4C5F-AAD1-255A7D5F1EE2}" type="slidenum">
              <a:rPr lang="en-US" smtClean="0"/>
              <a:t>110</a:t>
            </a:fld>
            <a:endParaRPr lang="en-US"/>
          </a:p>
        </p:txBody>
      </p:sp>
    </p:spTree>
    <p:extLst>
      <p:ext uri="{BB962C8B-B14F-4D97-AF65-F5344CB8AC3E}">
        <p14:creationId xmlns:p14="http://schemas.microsoft.com/office/powerpoint/2010/main" val="17357364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DE75AB-2D3E-F2A3-9079-93F59026F474}"/>
              </a:ext>
            </a:extLst>
          </p:cNvPr>
          <p:cNvSpPr txBox="1"/>
          <p:nvPr/>
        </p:nvSpPr>
        <p:spPr>
          <a:xfrm>
            <a:off x="0" y="0"/>
            <a:ext cx="12083845" cy="6247864"/>
          </a:xfrm>
          <a:prstGeom prst="rect">
            <a:avLst/>
          </a:prstGeom>
          <a:noFill/>
        </p:spPr>
        <p:txBody>
          <a:bodyPr wrap="square">
            <a:spAutoFit/>
          </a:bodyPr>
          <a:lstStyle/>
          <a:p>
            <a:pPr marL="285750" indent="-285750">
              <a:buFont typeface="Arial" panose="020B0604020202020204" pitchFamily="34" charset="0"/>
              <a:buChar char="•"/>
            </a:pPr>
            <a:r>
              <a:rPr lang="en-CA" sz="2000" dirty="0"/>
              <a:t>Attachment theorist’s Patricia Crittenden’s “dynamic maturational model of attachment and adaptation” describes how humans have evolved three parallel survival strategies; cognitive, emotional, and somatic. Each of these strategies is involved in the development of  attachment adaptations and is associated with an anatomical information center, respectively the cerebral cortex, the limbic system and the enteric/autonomic nervous system.</a:t>
            </a:r>
          </a:p>
          <a:p>
            <a:endParaRPr lang="en-CA" sz="2000" dirty="0"/>
          </a:p>
          <a:p>
            <a:pPr marL="285750" indent="-285750">
              <a:buFont typeface="Arial" panose="020B0604020202020204" pitchFamily="34" charset="0"/>
              <a:buChar char="•"/>
            </a:pPr>
            <a:r>
              <a:rPr lang="en-CA" sz="2000" dirty="0"/>
              <a:t>Crittenden explores how, in securely attached emotionally healthy people, there is  free, unhindered, exchange of true information between these three information centers.</a:t>
            </a:r>
          </a:p>
          <a:p>
            <a:pPr marL="285750" indent="-285750">
              <a:buFont typeface="Arial" panose="020B0604020202020204" pitchFamily="34" charset="0"/>
              <a:buChar char="•"/>
            </a:pPr>
            <a:r>
              <a:rPr lang="en-CA" sz="2000" dirty="0"/>
              <a:t>In insecure attachment, which arises from unfavourable rearing circumstances, in contrast, to maintain some form of attachment to a caretaker, the information exchanged between the somatic, emotional, and cognitive centers is unconsciously distorted and its flow impaired.</a:t>
            </a:r>
          </a:p>
          <a:p>
            <a:r>
              <a:rPr lang="en-CA" sz="2000" dirty="0"/>
              <a:t> </a:t>
            </a:r>
          </a:p>
          <a:p>
            <a:pPr marL="285750" indent="-285750">
              <a:buFont typeface="Arial" panose="020B0604020202020204" pitchFamily="34" charset="0"/>
              <a:buChar char="•"/>
            </a:pPr>
            <a:r>
              <a:rPr lang="en-CA" sz="2000" dirty="0"/>
              <a:t>This same information exchange occurs between “My” “Ours” and “The” levels of stories. In healthy individuals living in healthy societies with a healthy narrative about the universe, there is a highly meaningful free flow of information between the My, Our and The levels of stories. As any of these levels of stories lose meaning individuals and societies become less healthy.</a:t>
            </a:r>
          </a:p>
          <a:p>
            <a:endParaRPr lang="en-CA" sz="2000" dirty="0"/>
          </a:p>
          <a:p>
            <a:pPr marL="285750" indent="-285750">
              <a:buFont typeface="Arial" panose="020B0604020202020204" pitchFamily="34" charset="0"/>
              <a:buChar char="•"/>
            </a:pPr>
            <a:r>
              <a:rPr lang="en-CA" sz="2000" dirty="0"/>
              <a:t>By giving us purpose and making us feel we have value healthy “My”, “Our”, and “The” stories make life meaningful. In unhealthy My, Our and The stories tell we lose the sense of purpose and value.  </a:t>
            </a:r>
          </a:p>
          <a:p>
            <a:endParaRPr lang="en-CA" sz="2000" dirty="0"/>
          </a:p>
        </p:txBody>
      </p:sp>
      <p:sp>
        <p:nvSpPr>
          <p:cNvPr id="2" name="Slide Number Placeholder 1">
            <a:extLst>
              <a:ext uri="{FF2B5EF4-FFF2-40B4-BE49-F238E27FC236}">
                <a16:creationId xmlns:a16="http://schemas.microsoft.com/office/drawing/2014/main" id="{1B4D79F5-E89C-DC81-D031-6DDD7FA70120}"/>
              </a:ext>
            </a:extLst>
          </p:cNvPr>
          <p:cNvSpPr>
            <a:spLocks noGrp="1"/>
          </p:cNvSpPr>
          <p:nvPr>
            <p:ph type="sldNum" sz="quarter" idx="12"/>
          </p:nvPr>
        </p:nvSpPr>
        <p:spPr/>
        <p:txBody>
          <a:bodyPr/>
          <a:lstStyle/>
          <a:p>
            <a:fld id="{B2DC25EE-239B-4C5F-AAD1-255A7D5F1EE2}" type="slidenum">
              <a:rPr lang="en-US" smtClean="0"/>
              <a:t>111</a:t>
            </a:fld>
            <a:endParaRPr lang="en-US"/>
          </a:p>
        </p:txBody>
      </p:sp>
    </p:spTree>
    <p:extLst>
      <p:ext uri="{BB962C8B-B14F-4D97-AF65-F5344CB8AC3E}">
        <p14:creationId xmlns:p14="http://schemas.microsoft.com/office/powerpoint/2010/main" val="864435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D49A99-E9F2-1BEA-07D8-7808A158DA25}"/>
              </a:ext>
            </a:extLst>
          </p:cNvPr>
          <p:cNvSpPr txBox="1"/>
          <p:nvPr/>
        </p:nvSpPr>
        <p:spPr>
          <a:xfrm>
            <a:off x="0" y="70021"/>
            <a:ext cx="11995355" cy="7786747"/>
          </a:xfrm>
          <a:prstGeom prst="rect">
            <a:avLst/>
          </a:prstGeom>
          <a:noFill/>
        </p:spPr>
        <p:txBody>
          <a:bodyPr wrap="square">
            <a:spAutoFit/>
          </a:bodyPr>
          <a:lstStyle/>
          <a:p>
            <a:pPr marL="342900" indent="-342900">
              <a:buFont typeface="Arial" panose="020B0604020202020204" pitchFamily="34" charset="0"/>
              <a:buChar char="•"/>
            </a:pPr>
            <a:r>
              <a:rPr lang="en-CA" sz="2000" dirty="0"/>
              <a:t>Unhealthy stories at one level affect the stories at the other levels. For example, the modern scientific “The” story that holds that the universe is without meaning or purpose fosters an  “Our” story which encourages the selfish pursuit of material resources because life is short life and there’s no accountability. These unhealthy “The and Our” stories, then in turn, can have a profoundly negative effect on “My” stories leaving us feeling that existence is meaningless and that the best we can hope is experiencing some pleasure for its short duration.</a:t>
            </a:r>
          </a:p>
          <a:p>
            <a:r>
              <a:rPr lang="en-US" sz="2000" dirty="0"/>
              <a:t> </a:t>
            </a:r>
          </a:p>
          <a:p>
            <a:pPr marL="285750" indent="-285750">
              <a:buFont typeface="Arial" panose="020B0604020202020204" pitchFamily="34" charset="0"/>
              <a:buChar char="•"/>
            </a:pPr>
            <a:r>
              <a:rPr lang="en-CA" sz="2000" dirty="0"/>
              <a:t>Unhealthy “My”, “Our” and “The” stories are also major contributors to physical, psychological, social and spiritual illnesses.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Finding meaning in our lives and in existence, means aligning ourselves with or reclaiming healthy “My”, “Our” and  “The” stories. This process is a  lifelong journey that involves spending time contemplating our lives, our societies and our narratives about the universe and existence. It involves being critical of and challenging the dominant culture that surrounds us today, its values and priorities. It involves finding and aligning our lives with healthy philosophical, spiritual, and scientific perspectives that resonate for 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Meaningful aligning “My”, “Our” and “The” stories involves:</a:t>
            </a:r>
          </a:p>
          <a:p>
            <a:pPr marL="285750" indent="-285750">
              <a:buFont typeface="Arial" panose="020B0604020202020204" pitchFamily="34" charset="0"/>
              <a:buChar char="•"/>
            </a:pPr>
            <a:r>
              <a:rPr lang="en-US" sz="2000" dirty="0"/>
              <a:t>1) fostering in ourselves healthy values including compassion, integrity, creativity, and community.</a:t>
            </a:r>
          </a:p>
          <a:p>
            <a:r>
              <a:rPr lang="en-US" sz="2000" dirty="0"/>
              <a:t> </a:t>
            </a:r>
          </a:p>
          <a:p>
            <a:pPr marL="285750" indent="-285750">
              <a:buFont typeface="Arial" panose="020B0604020202020204" pitchFamily="34" charset="0"/>
              <a:buChar char="•"/>
            </a:pPr>
            <a:r>
              <a:rPr lang="en-US" sz="2000" dirty="0"/>
              <a:t>2) setting meaningful goals that align with these values and our broader understanding of existence. These goals can be related to personal growth, relationships, career, or contributions to society.</a:t>
            </a:r>
          </a:p>
          <a:p>
            <a:pPr marL="285750" indent="-285750">
              <a:buFont typeface="Arial" panose="020B0604020202020204" pitchFamily="34" charset="0"/>
              <a:buChar char="•"/>
            </a:pPr>
            <a:endParaRPr lang="en-US" sz="2000" dirty="0"/>
          </a:p>
          <a:p>
            <a:r>
              <a:rPr lang="en-US" sz="2000" dirty="0"/>
              <a:t> </a:t>
            </a:r>
          </a:p>
          <a:p>
            <a:r>
              <a:rPr lang="en-US" sz="2000" dirty="0"/>
              <a:t> </a:t>
            </a:r>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A53ADE86-F079-8437-92A6-6F644ECC5FB5}"/>
              </a:ext>
            </a:extLst>
          </p:cNvPr>
          <p:cNvSpPr>
            <a:spLocks noGrp="1"/>
          </p:cNvSpPr>
          <p:nvPr>
            <p:ph type="sldNum" sz="quarter" idx="12"/>
          </p:nvPr>
        </p:nvSpPr>
        <p:spPr/>
        <p:txBody>
          <a:bodyPr/>
          <a:lstStyle/>
          <a:p>
            <a:fld id="{B2DC25EE-239B-4C5F-AAD1-255A7D5F1EE2}" type="slidenum">
              <a:rPr lang="en-US" smtClean="0"/>
              <a:t>112</a:t>
            </a:fld>
            <a:endParaRPr lang="en-US"/>
          </a:p>
        </p:txBody>
      </p:sp>
    </p:spTree>
    <p:extLst>
      <p:ext uri="{BB962C8B-B14F-4D97-AF65-F5344CB8AC3E}">
        <p14:creationId xmlns:p14="http://schemas.microsoft.com/office/powerpoint/2010/main" val="4098142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1EE07-36DE-039F-AEC4-6E21F8CE34E2}"/>
              </a:ext>
            </a:extLst>
          </p:cNvPr>
          <p:cNvSpPr>
            <a:spLocks noGrp="1"/>
          </p:cNvSpPr>
          <p:nvPr>
            <p:ph type="sldNum" sz="quarter" idx="12"/>
          </p:nvPr>
        </p:nvSpPr>
        <p:spPr/>
        <p:txBody>
          <a:bodyPr/>
          <a:lstStyle/>
          <a:p>
            <a:fld id="{B2DC25EE-239B-4C5F-AAD1-255A7D5F1EE2}" type="slidenum">
              <a:rPr lang="en-US" smtClean="0"/>
              <a:t>113</a:t>
            </a:fld>
            <a:endParaRPr lang="en-US"/>
          </a:p>
        </p:txBody>
      </p:sp>
      <p:sp>
        <p:nvSpPr>
          <p:cNvPr id="4" name="TextBox 3">
            <a:extLst>
              <a:ext uri="{FF2B5EF4-FFF2-40B4-BE49-F238E27FC236}">
                <a16:creationId xmlns:a16="http://schemas.microsoft.com/office/drawing/2014/main" id="{06578B62-FCCB-3F88-9936-2775BD18BD9D}"/>
              </a:ext>
            </a:extLst>
          </p:cNvPr>
          <p:cNvSpPr txBox="1"/>
          <p:nvPr/>
        </p:nvSpPr>
        <p:spPr>
          <a:xfrm>
            <a:off x="10886" y="70021"/>
            <a:ext cx="12192000" cy="5909310"/>
          </a:xfrm>
          <a:prstGeom prst="rect">
            <a:avLst/>
          </a:prstGeom>
          <a:noFill/>
        </p:spPr>
        <p:txBody>
          <a:bodyPr wrap="square">
            <a:spAutoFit/>
          </a:bodyPr>
          <a:lstStyle/>
          <a:p>
            <a:pPr marL="342900" indent="-342900">
              <a:buFont typeface="Arial" panose="020B0604020202020204" pitchFamily="34" charset="0"/>
              <a:buChar char="•"/>
            </a:pPr>
            <a:r>
              <a:rPr lang="en-US" sz="2000" dirty="0"/>
              <a:t>3) taking time to reflect on our lives and whether they align with our values and beliefs.</a:t>
            </a:r>
          </a:p>
          <a:p>
            <a:r>
              <a:rPr lang="en-US" sz="2000" dirty="0"/>
              <a:t> </a:t>
            </a:r>
          </a:p>
          <a:p>
            <a:pPr marL="285750" indent="-285750">
              <a:buFont typeface="Arial" panose="020B0604020202020204" pitchFamily="34" charset="0"/>
              <a:buChar char="•"/>
            </a:pPr>
            <a:r>
              <a:rPr lang="en-US" sz="2000" dirty="0"/>
              <a:t>4) seeking community and support by surrounding ourselves with people who share similar values or who inspire us and engaging in meaningful conversations and activities.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5) exploring different perspectives by reading, listening to, and engaging with diverse viewpoints on the meaning of life.</a:t>
            </a:r>
          </a:p>
          <a:p>
            <a:r>
              <a:rPr lang="en-US" sz="2000" dirty="0"/>
              <a:t> </a:t>
            </a:r>
          </a:p>
          <a:p>
            <a:pPr marL="285750" indent="-285750">
              <a:buFont typeface="Arial" panose="020B0604020202020204" pitchFamily="34" charset="0"/>
              <a:buChar char="•"/>
            </a:pPr>
            <a:r>
              <a:rPr lang="en-US" sz="2000" dirty="0"/>
              <a:t>6) embracing lifelong learning by staying curious and open. This may involve formal education, travel, or simply being open to new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7) engaging in practices that foster connection such as meditation, mindfulness, or spending time in nature 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8) contributing to something larger than ourselves by engaging in activities that contribute to the well-being of others or the planet. This could be through volunteering, activism, or simply being a supportive friend or family member.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Compare the following meaningful and meaningless My, Our, and The stories: </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7387385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26FE-D392-D498-F11C-DD8C71AE5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EE241-6E87-CDFE-070C-1ECB337BE4EE}"/>
              </a:ext>
            </a:extLst>
          </p:cNvPr>
          <p:cNvSpPr>
            <a:spLocks noGrp="1"/>
          </p:cNvSpPr>
          <p:nvPr>
            <p:ph type="title" idx="4294967295"/>
          </p:nvPr>
        </p:nvSpPr>
        <p:spPr>
          <a:xfrm>
            <a:off x="1384916" y="88854"/>
            <a:ext cx="10289220" cy="674625"/>
          </a:xfrm>
        </p:spPr>
        <p:txBody>
          <a:bodyPr>
            <a:normAutofit/>
          </a:bodyPr>
          <a:lstStyle/>
          <a:p>
            <a:r>
              <a:rPr lang="en-CA" sz="2400" dirty="0">
                <a:solidFill>
                  <a:schemeClr val="bg1"/>
                </a:solidFill>
              </a:rPr>
              <a:t>Meaningful stories                    &amp;                 stories lacking meaning</a:t>
            </a:r>
          </a:p>
        </p:txBody>
      </p:sp>
      <p:sp>
        <p:nvSpPr>
          <p:cNvPr id="3" name="Content Placeholder 2">
            <a:extLst>
              <a:ext uri="{FF2B5EF4-FFF2-40B4-BE49-F238E27FC236}">
                <a16:creationId xmlns:a16="http://schemas.microsoft.com/office/drawing/2014/main" id="{F81A116F-D854-0F5F-C681-0B44D909329F}"/>
              </a:ext>
            </a:extLst>
          </p:cNvPr>
          <p:cNvSpPr>
            <a:spLocks noGrp="1"/>
          </p:cNvSpPr>
          <p:nvPr>
            <p:ph sz="half" idx="4294967295"/>
          </p:nvPr>
        </p:nvSpPr>
        <p:spPr>
          <a:xfrm>
            <a:off x="12472" y="758216"/>
            <a:ext cx="5912529" cy="5341568"/>
          </a:xfrm>
        </p:spPr>
        <p:txBody>
          <a:bodyPr>
            <a:noAutofit/>
          </a:bodyPr>
          <a:lstStyle/>
          <a:p>
            <a:r>
              <a:rPr lang="en-CA" sz="1800" dirty="0">
                <a:solidFill>
                  <a:schemeClr val="bg1"/>
                </a:solidFill>
              </a:rPr>
              <a:t>My story: </a:t>
            </a:r>
            <a:r>
              <a:rPr lang="en-CA" sz="1800" dirty="0"/>
              <a:t>I have a healthy sense of self, healthy relationships, and I’m able to self-sooth. There is free flow of information between my somatic, emotional and rational information centers. My attachment style is secure. I feel I’m basically OK and there is hope for the world.</a:t>
            </a:r>
          </a:p>
          <a:p>
            <a:r>
              <a:rPr lang="en-CA" sz="1800" dirty="0">
                <a:solidFill>
                  <a:schemeClr val="bg1"/>
                </a:solidFill>
              </a:rPr>
              <a:t>Our story: </a:t>
            </a:r>
            <a:r>
              <a:rPr lang="en-CA" sz="1800" dirty="0"/>
              <a:t>I live in communities with ethical values that hold that I, and everyone else, is inherently important and valuable. These communities prioritize and promote the conditions necessary for everyone to thrive. Ex. Social democracies with less inequality and good social programs who value people above corporations and profits such as the Scandinavian countries which always score the highest on the world happiness index. Religious communities that rather than preach, practice their beliefs. </a:t>
            </a:r>
          </a:p>
          <a:p>
            <a:r>
              <a:rPr lang="en-CA" sz="1800" dirty="0">
                <a:solidFill>
                  <a:schemeClr val="bg1"/>
                </a:solidFill>
              </a:rPr>
              <a:t>The story: </a:t>
            </a:r>
            <a:r>
              <a:rPr lang="en-CA" sz="1800" dirty="0"/>
              <a:t>the universe has meaning and purpose and everything in it, including human beings, also has purpose and value. Ex. Most theistic doctrines.</a:t>
            </a:r>
            <a:r>
              <a:rPr lang="en-US" sz="1800" dirty="0"/>
              <a:t> Isaac Newton statement "this most beautiful system of the sun, planets and comets only proceed from the Council and Dominion of an intelligent and powerful being"</a:t>
            </a:r>
            <a:endParaRPr lang="en-CA" sz="1800" dirty="0"/>
          </a:p>
        </p:txBody>
      </p:sp>
      <p:sp>
        <p:nvSpPr>
          <p:cNvPr id="4" name="Content Placeholder 3">
            <a:extLst>
              <a:ext uri="{FF2B5EF4-FFF2-40B4-BE49-F238E27FC236}">
                <a16:creationId xmlns:a16="http://schemas.microsoft.com/office/drawing/2014/main" id="{C49799F7-A419-DB71-43C4-8591A1657717}"/>
              </a:ext>
            </a:extLst>
          </p:cNvPr>
          <p:cNvSpPr>
            <a:spLocks noGrp="1"/>
          </p:cNvSpPr>
          <p:nvPr>
            <p:ph sz="half" idx="4294967295"/>
          </p:nvPr>
        </p:nvSpPr>
        <p:spPr>
          <a:xfrm>
            <a:off x="6096000" y="763479"/>
            <a:ext cx="5912529" cy="5659375"/>
          </a:xfrm>
        </p:spPr>
        <p:txBody>
          <a:bodyPr>
            <a:normAutofit/>
          </a:bodyPr>
          <a:lstStyle/>
          <a:p>
            <a:r>
              <a:rPr lang="en-CA" sz="1800" dirty="0">
                <a:solidFill>
                  <a:schemeClr val="bg1"/>
                </a:solidFill>
              </a:rPr>
              <a:t>My story:</a:t>
            </a:r>
            <a:r>
              <a:rPr lang="en-CA" sz="1800" dirty="0"/>
              <a:t> I have an unhealthy sense of self; I struggle with relationships and with self-soothing. There is distorted information flow between my somatic, emotional and rational information centers. My attachment style is insecure and or I have unprocessed trauma. I believe there is something fundamentally wrong with me and or with the world. </a:t>
            </a:r>
          </a:p>
          <a:p>
            <a:r>
              <a:rPr lang="en-CA" sz="1800" dirty="0">
                <a:solidFill>
                  <a:schemeClr val="bg1"/>
                </a:solidFill>
              </a:rPr>
              <a:t>Our story: </a:t>
            </a:r>
            <a:r>
              <a:rPr lang="en-CA" sz="1800" dirty="0"/>
              <a:t>the communities in which I live value some people more than others based on their wealth, power, fame, or physical features such as thinness. The interests of the “market”, and profit, are held to be more important than the promotion of the conditions required for everyone to thrive. Ex. The American society created by neo-liberalism with its free-market creed which places the market above people. </a:t>
            </a:r>
          </a:p>
          <a:p>
            <a:r>
              <a:rPr lang="en-CA" sz="1800" dirty="0">
                <a:solidFill>
                  <a:schemeClr val="bg1"/>
                </a:solidFill>
              </a:rPr>
              <a:t>The story: </a:t>
            </a:r>
            <a:r>
              <a:rPr lang="en-CA" sz="1800" dirty="0"/>
              <a:t>the universe has no purpose or meaning. Life arose randomly. One day the universe will end, and all will be done. Ex. Nobel Prize laureate physicist Steven Weinberg</a:t>
            </a:r>
            <a:r>
              <a:rPr lang="en-US" sz="1800" dirty="0"/>
              <a:t> who famously stated "the more the universe seems comprehensible the more it also seems pointless"</a:t>
            </a:r>
            <a:endParaRPr lang="en-CA" sz="1800" dirty="0"/>
          </a:p>
        </p:txBody>
      </p:sp>
      <p:sp>
        <p:nvSpPr>
          <p:cNvPr id="5" name="Slide Number Placeholder 4">
            <a:extLst>
              <a:ext uri="{FF2B5EF4-FFF2-40B4-BE49-F238E27FC236}">
                <a16:creationId xmlns:a16="http://schemas.microsoft.com/office/drawing/2014/main" id="{158FFB7D-309B-198C-A2AD-DFBF4CF98B53}"/>
              </a:ext>
            </a:extLst>
          </p:cNvPr>
          <p:cNvSpPr>
            <a:spLocks noGrp="1"/>
          </p:cNvSpPr>
          <p:nvPr>
            <p:ph type="sldNum" sz="quarter" idx="12"/>
          </p:nvPr>
        </p:nvSpPr>
        <p:spPr/>
        <p:txBody>
          <a:bodyPr/>
          <a:lstStyle/>
          <a:p>
            <a:fld id="{B2DC25EE-239B-4C5F-AAD1-255A7D5F1EE2}" type="slidenum">
              <a:rPr lang="en-US" smtClean="0"/>
              <a:t>114</a:t>
            </a:fld>
            <a:endParaRPr lang="en-US"/>
          </a:p>
        </p:txBody>
      </p:sp>
    </p:spTree>
    <p:extLst>
      <p:ext uri="{BB962C8B-B14F-4D97-AF65-F5344CB8AC3E}">
        <p14:creationId xmlns:p14="http://schemas.microsoft.com/office/powerpoint/2010/main" val="42371908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230AC4-186D-AA5A-677E-2D1CEE8EA103}"/>
              </a:ext>
            </a:extLst>
          </p:cNvPr>
          <p:cNvSpPr>
            <a:spLocks noGrp="1"/>
          </p:cNvSpPr>
          <p:nvPr>
            <p:ph type="sldNum" sz="quarter" idx="12"/>
          </p:nvPr>
        </p:nvSpPr>
        <p:spPr/>
        <p:txBody>
          <a:bodyPr/>
          <a:lstStyle/>
          <a:p>
            <a:fld id="{B2DC25EE-239B-4C5F-AAD1-255A7D5F1EE2}" type="slidenum">
              <a:rPr lang="en-US" smtClean="0"/>
              <a:t>115</a:t>
            </a:fld>
            <a:endParaRPr lang="en-US"/>
          </a:p>
        </p:txBody>
      </p:sp>
      <p:sp>
        <p:nvSpPr>
          <p:cNvPr id="4" name="TextBox 3">
            <a:extLst>
              <a:ext uri="{FF2B5EF4-FFF2-40B4-BE49-F238E27FC236}">
                <a16:creationId xmlns:a16="http://schemas.microsoft.com/office/drawing/2014/main" id="{C67E5A69-CDDC-6CFE-E20C-0A49AEEA47C0}"/>
              </a:ext>
            </a:extLst>
          </p:cNvPr>
          <p:cNvSpPr txBox="1"/>
          <p:nvPr/>
        </p:nvSpPr>
        <p:spPr>
          <a:xfrm>
            <a:off x="-54429" y="45330"/>
            <a:ext cx="12028714" cy="1323439"/>
          </a:xfrm>
          <a:prstGeom prst="rect">
            <a:avLst/>
          </a:prstGeom>
          <a:noFill/>
        </p:spPr>
        <p:txBody>
          <a:bodyPr wrap="square">
            <a:spAutoFit/>
          </a:bodyPr>
          <a:lstStyle/>
          <a:p>
            <a:pPr marL="285750" indent="-285750">
              <a:buFont typeface="Arial" panose="020B0604020202020204" pitchFamily="34" charset="0"/>
              <a:buChar char="•"/>
            </a:pPr>
            <a:r>
              <a:rPr lang="en-CA" sz="2000" dirty="0"/>
              <a:t>Meaningful My, Our, and The stories give us purpose and value. Meaningful stories help us connect and feel a part of something larger than ourselves. Meaningful stories help us see that our contribution is important and valuable. Human flourishing requires a free flow of true information between the somatic, emotional and rational centers but also between healthy, coherent and meaningful  My, Ours, and The stories.   </a:t>
            </a:r>
          </a:p>
        </p:txBody>
      </p:sp>
    </p:spTree>
    <p:extLst>
      <p:ext uri="{BB962C8B-B14F-4D97-AF65-F5344CB8AC3E}">
        <p14:creationId xmlns:p14="http://schemas.microsoft.com/office/powerpoint/2010/main" val="3988875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2FCDF-88A7-757D-80FE-69AB4E1B4774}"/>
              </a:ext>
            </a:extLst>
          </p:cNvPr>
          <p:cNvSpPr>
            <a:spLocks noGrp="1"/>
          </p:cNvSpPr>
          <p:nvPr>
            <p:ph type="sldNum" sz="quarter" idx="12"/>
          </p:nvPr>
        </p:nvSpPr>
        <p:spPr/>
        <p:txBody>
          <a:bodyPr/>
          <a:lstStyle/>
          <a:p>
            <a:fld id="{B2DC25EE-239B-4C5F-AAD1-255A7D5F1EE2}" type="slidenum">
              <a:rPr lang="en-US" smtClean="0"/>
              <a:t>116</a:t>
            </a:fld>
            <a:endParaRPr lang="en-US"/>
          </a:p>
        </p:txBody>
      </p:sp>
      <p:pic>
        <p:nvPicPr>
          <p:cNvPr id="3" name="Picture 2" descr="A close-up of a dictionary&#10;&#10;Description automatically generated">
            <a:extLst>
              <a:ext uri="{FF2B5EF4-FFF2-40B4-BE49-F238E27FC236}">
                <a16:creationId xmlns:a16="http://schemas.microsoft.com/office/drawing/2014/main" id="{E216C2A3-E82D-F017-D78A-679015ED8EBE}"/>
              </a:ext>
            </a:extLst>
          </p:cNvPr>
          <p:cNvPicPr>
            <a:picLocks noChangeAspect="1"/>
          </p:cNvPicPr>
          <p:nvPr/>
        </p:nvPicPr>
        <p:blipFill>
          <a:blip r:embed="rId2">
            <a:extLst>
              <a:ext uri="{28A0092B-C50C-407E-A947-70E740481C1C}">
                <a14:useLocalDpi xmlns:a14="http://schemas.microsoft.com/office/drawing/2010/main" val="0"/>
              </a:ext>
            </a:extLst>
          </a:blip>
          <a:srcRect t="30407" b="27405"/>
          <a:stretch/>
        </p:blipFill>
        <p:spPr>
          <a:xfrm>
            <a:off x="647189" y="960843"/>
            <a:ext cx="10897621" cy="5356054"/>
          </a:xfrm>
          <a:prstGeom prst="rect">
            <a:avLst/>
          </a:prstGeom>
        </p:spPr>
      </p:pic>
      <p:sp>
        <p:nvSpPr>
          <p:cNvPr id="5" name="TextBox 4">
            <a:extLst>
              <a:ext uri="{FF2B5EF4-FFF2-40B4-BE49-F238E27FC236}">
                <a16:creationId xmlns:a16="http://schemas.microsoft.com/office/drawing/2014/main" id="{BE08BC84-5A97-AEC6-2DE9-E678712491C1}"/>
              </a:ext>
            </a:extLst>
          </p:cNvPr>
          <p:cNvSpPr txBox="1"/>
          <p:nvPr/>
        </p:nvSpPr>
        <p:spPr>
          <a:xfrm>
            <a:off x="370115" y="-345443"/>
            <a:ext cx="12017828" cy="1200329"/>
          </a:xfrm>
          <a:prstGeom prst="rect">
            <a:avLst/>
          </a:prstGeom>
          <a:noFill/>
        </p:spPr>
        <p:txBody>
          <a:bodyPr wrap="square">
            <a:spAutoFit/>
          </a:bodyPr>
          <a:lstStyle/>
          <a:p>
            <a:br>
              <a:rPr lang="en-US" sz="3600" spc="150" dirty="0">
                <a:solidFill>
                  <a:schemeClr val="bg1"/>
                </a:solidFill>
              </a:rPr>
            </a:br>
            <a:r>
              <a:rPr lang="en-US" sz="3600" spc="150" dirty="0">
                <a:solidFill>
                  <a:schemeClr val="bg1"/>
                </a:solidFill>
              </a:rPr>
              <a:t>UNDERSTANDING MEANING: THREE KEY QUESTIONS</a:t>
            </a:r>
            <a:endParaRPr lang="en-CA" sz="3600" dirty="0">
              <a:solidFill>
                <a:schemeClr val="bg1"/>
              </a:solidFill>
            </a:endParaRPr>
          </a:p>
        </p:txBody>
      </p:sp>
    </p:spTree>
    <p:extLst>
      <p:ext uri="{BB962C8B-B14F-4D97-AF65-F5344CB8AC3E}">
        <p14:creationId xmlns:p14="http://schemas.microsoft.com/office/powerpoint/2010/main" val="6700051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25928-B0A4-61B7-86AD-5451C98D61AB}"/>
              </a:ext>
            </a:extLst>
          </p:cNvPr>
          <p:cNvSpPr>
            <a:spLocks noGrp="1"/>
          </p:cNvSpPr>
          <p:nvPr>
            <p:ph idx="4294967295"/>
          </p:nvPr>
        </p:nvSpPr>
        <p:spPr>
          <a:xfrm>
            <a:off x="0" y="0"/>
            <a:ext cx="12093575" cy="7515911"/>
          </a:xfrm>
        </p:spPr>
        <p:txBody>
          <a:bodyPr>
            <a:noAutofit/>
          </a:bodyPr>
          <a:lstStyle/>
          <a:p>
            <a:pPr>
              <a:spcBef>
                <a:spcPts val="0"/>
              </a:spcBef>
              <a:spcAft>
                <a:spcPts val="0"/>
              </a:spcAft>
            </a:pPr>
            <a:r>
              <a:rPr lang="en-US" sz="2000" dirty="0">
                <a:solidFill>
                  <a:srgbClr val="FFFFFF"/>
                </a:solidFill>
                <a:latin typeface="Corbel" panose="020B0503020204020204" pitchFamily="34" charset="0"/>
              </a:rPr>
              <a:t>As we embark on this exploration of meaning there are three questions that we have to try to answer:</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1) is meaning a personal or universal concept?</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2) is meaning a subjective experience or an objective reality?</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3) is meaning to be found or to be lived?  </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1) is meaning a personal or universal concept?</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When we consider the concept of “meaning” we are usually referring to two distinct but related questions:</a:t>
            </a:r>
          </a:p>
          <a:p>
            <a:pPr marL="0" indent="0">
              <a:spcBef>
                <a:spcPts val="0"/>
              </a:spcBef>
              <a:spcAft>
                <a:spcPts val="0"/>
              </a:spcAft>
              <a:buNone/>
            </a:pPr>
            <a:r>
              <a:rPr lang="en-US" sz="2000" dirty="0">
                <a:solidFill>
                  <a:srgbClr val="FFFFFF"/>
                </a:solidFill>
                <a:latin typeface="Corbel" panose="020B0503020204020204" pitchFamily="34" charset="0"/>
              </a:rPr>
              <a:t> </a:t>
            </a:r>
          </a:p>
          <a:p>
            <a:pPr>
              <a:spcBef>
                <a:spcPts val="0"/>
              </a:spcBef>
              <a:spcAft>
                <a:spcPts val="0"/>
              </a:spcAft>
            </a:pP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Is there meaning to the universe and</a:t>
            </a:r>
            <a:r>
              <a:rPr lang="en-US" sz="2000" dirty="0">
                <a:solidFill>
                  <a:srgbClr val="FFFFFF"/>
                </a:solidFill>
                <a:effectLst/>
                <a:latin typeface="Corbel" panose="020B0503020204020204" pitchFamily="34" charset="0"/>
              </a:rPr>
              <a:t> existence? a</a:t>
            </a:r>
            <a:r>
              <a:rPr lang="en-US" sz="2000" dirty="0">
                <a:solidFill>
                  <a:srgbClr val="FFFFFF"/>
                </a:solidFill>
                <a:latin typeface="Corbel" panose="020B0503020204020204" pitchFamily="34" charset="0"/>
              </a:rPr>
              <a:t>nd</a:t>
            </a:r>
            <a:r>
              <a:rPr lang="en-US" sz="2000" dirty="0">
                <a:solidFill>
                  <a:srgbClr val="FFFFFF"/>
                </a:solidFill>
                <a:effectLst/>
                <a:latin typeface="Corbel" panose="020B0503020204020204" pitchFamily="34" charset="0"/>
              </a:rPr>
              <a:t> Is my own life meaningful?</a:t>
            </a:r>
          </a:p>
          <a:p>
            <a:pPr marL="0" indent="0">
              <a:spcBef>
                <a:spcPts val="0"/>
              </a:spcBef>
              <a:spcAft>
                <a:spcPts val="0"/>
              </a:spcAft>
              <a:buNone/>
            </a:pPr>
            <a:endParaRPr lang="en-US" sz="2000" dirty="0">
              <a:solidFill>
                <a:srgbClr val="FFFFFF"/>
              </a:solidFill>
              <a:effectLst/>
              <a:latin typeface="Corbel" panose="020B0503020204020204" pitchFamily="34" charset="0"/>
            </a:endParaRPr>
          </a:p>
          <a:p>
            <a:pPr>
              <a:spcBef>
                <a:spcPts val="0"/>
              </a:spcBef>
              <a:spcAft>
                <a:spcPts val="0"/>
              </a:spcAft>
            </a:pPr>
            <a:r>
              <a:rPr lang="en-US" sz="2000" dirty="0">
                <a:solidFill>
                  <a:srgbClr val="FFFFFF"/>
                </a:solidFill>
                <a:effectLst/>
                <a:latin typeface="Corbel" panose="020B0503020204020204" pitchFamily="34" charset="0"/>
              </a:rPr>
              <a:t>The concept of existence's meaning takes a Universal Perspective, which addresses broader philosophical </a:t>
            </a:r>
            <a:r>
              <a:rPr lang="en-US" sz="2000" dirty="0">
                <a:solidFill>
                  <a:srgbClr val="FFFFFF"/>
                </a:solidFill>
                <a:latin typeface="Corbel" panose="020B0503020204020204" pitchFamily="34" charset="0"/>
              </a:rPr>
              <a:t>and</a:t>
            </a:r>
            <a:r>
              <a:rPr lang="en-US" sz="2000" dirty="0">
                <a:solidFill>
                  <a:srgbClr val="FFFFFF"/>
                </a:solidFill>
                <a:effectLst/>
                <a:latin typeface="Corbel" panose="020B0503020204020204" pitchFamily="34" charset="0"/>
              </a:rPr>
              <a:t> existential inquiries regarding the significance of life and of the universe itself. This perspective </a:t>
            </a:r>
            <a:r>
              <a:rPr lang="en-US" sz="2000" dirty="0">
                <a:solidFill>
                  <a:srgbClr val="FFFFFF"/>
                </a:solidFill>
                <a:latin typeface="Corbel" panose="020B0503020204020204" pitchFamily="34" charset="0"/>
              </a:rPr>
              <a:t>asks</a:t>
            </a:r>
            <a:r>
              <a:rPr lang="en-US" sz="2000" dirty="0">
                <a:solidFill>
                  <a:srgbClr val="FFFFFF"/>
                </a:solidFill>
                <a:effectLst/>
                <a:latin typeface="Corbel" panose="020B0503020204020204" pitchFamily="34" charset="0"/>
              </a:rPr>
              <a:t> whether life possesses inherent value or purpose.</a:t>
            </a:r>
            <a:endParaRPr lang="en-US" sz="2000" dirty="0">
              <a:solidFill>
                <a:srgbClr val="FFFFFF"/>
              </a:solidFill>
              <a:latin typeface="Corbel" panose="020B0503020204020204" pitchFamily="34" charset="0"/>
            </a:endParaRPr>
          </a:p>
          <a:p>
            <a:pPr>
              <a:spcBef>
                <a:spcPts val="0"/>
              </a:spcBef>
              <a:spcAft>
                <a:spcPts val="0"/>
              </a:spcAft>
            </a:pPr>
            <a:endParaRPr lang="en-US" sz="2000" dirty="0">
              <a:solidFill>
                <a:srgbClr val="FFFFFF"/>
              </a:solidFill>
              <a:effectLst/>
              <a:latin typeface="Corbel" panose="020B0503020204020204" pitchFamily="34" charset="0"/>
            </a:endParaRPr>
          </a:p>
          <a:p>
            <a:pPr>
              <a:spcBef>
                <a:spcPts val="0"/>
              </a:spcBef>
              <a:spcAft>
                <a:spcPts val="0"/>
              </a:spcAft>
            </a:pPr>
            <a:r>
              <a:rPr lang="en-US" sz="2000" dirty="0">
                <a:solidFill>
                  <a:srgbClr val="FFFFFF"/>
                </a:solidFill>
                <a:effectLst/>
                <a:latin typeface="Corbel" panose="020B0503020204020204" pitchFamily="34" charset="0"/>
              </a:rPr>
              <a:t>Various philosophical, religious, and scientific viewpoints offer different answers to this profound question. Some contend that the universe carries an intrinsic purpose or value, while others believe that it arose randomly and is devoid of inherent meaning.</a:t>
            </a:r>
          </a:p>
        </p:txBody>
      </p:sp>
      <p:sp>
        <p:nvSpPr>
          <p:cNvPr id="2" name="Slide Number Placeholder 1">
            <a:extLst>
              <a:ext uri="{FF2B5EF4-FFF2-40B4-BE49-F238E27FC236}">
                <a16:creationId xmlns:a16="http://schemas.microsoft.com/office/drawing/2014/main" id="{DEE01618-01C9-4E89-614A-D63FFFEE92CE}"/>
              </a:ext>
            </a:extLst>
          </p:cNvPr>
          <p:cNvSpPr>
            <a:spLocks noGrp="1"/>
          </p:cNvSpPr>
          <p:nvPr>
            <p:ph type="sldNum" sz="quarter" idx="12"/>
          </p:nvPr>
        </p:nvSpPr>
        <p:spPr/>
        <p:txBody>
          <a:bodyPr/>
          <a:lstStyle/>
          <a:p>
            <a:fld id="{B2DC25EE-239B-4C5F-AAD1-255A7D5F1EE2}" type="slidenum">
              <a:rPr lang="en-US" smtClean="0"/>
              <a:t>117</a:t>
            </a:fld>
            <a:endParaRPr lang="en-US"/>
          </a:p>
        </p:txBody>
      </p:sp>
    </p:spTree>
    <p:extLst>
      <p:ext uri="{BB962C8B-B14F-4D97-AF65-F5344CB8AC3E}">
        <p14:creationId xmlns:p14="http://schemas.microsoft.com/office/powerpoint/2010/main" val="32252051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C528E-78EE-1B37-D431-FD34B6F0FEF1}"/>
              </a:ext>
            </a:extLst>
          </p:cNvPr>
          <p:cNvSpPr>
            <a:spLocks noGrp="1"/>
          </p:cNvSpPr>
          <p:nvPr>
            <p:ph type="sldNum" sz="quarter" idx="12"/>
          </p:nvPr>
        </p:nvSpPr>
        <p:spPr/>
        <p:txBody>
          <a:bodyPr/>
          <a:lstStyle/>
          <a:p>
            <a:fld id="{B2DC25EE-239B-4C5F-AAD1-255A7D5F1EE2}" type="slidenum">
              <a:rPr lang="en-US" smtClean="0"/>
              <a:t>118</a:t>
            </a:fld>
            <a:endParaRPr lang="en-US"/>
          </a:p>
        </p:txBody>
      </p:sp>
      <p:sp>
        <p:nvSpPr>
          <p:cNvPr id="4" name="TextBox 3">
            <a:extLst>
              <a:ext uri="{FF2B5EF4-FFF2-40B4-BE49-F238E27FC236}">
                <a16:creationId xmlns:a16="http://schemas.microsoft.com/office/drawing/2014/main" id="{240D1A8C-CF42-750F-9133-9CB8B763BCBD}"/>
              </a:ext>
            </a:extLst>
          </p:cNvPr>
          <p:cNvSpPr txBox="1"/>
          <p:nvPr/>
        </p:nvSpPr>
        <p:spPr>
          <a:xfrm>
            <a:off x="0" y="70021"/>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concept of a "meaningful universe" refers to the idea that the universe has inherent significance, purpose, or order beyond mere existence or randomness. This concept can be approached from various perspectives, each offering different interpretations: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universe can be seen as having a purpose or direction, often suggesting a design or end goal. This view is common in theistic beliefs, where the universe's meaning is attributed to a creator or higher power with a divine plan.</a:t>
            </a:r>
            <a:r>
              <a:rPr lang="en-US" sz="2000" dirty="0">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The belief that the universe holds significance that can be uncovered through scientific exploration and understanding, is tied to the idea that humans and other forms of life have roles to play in a larger cosmic order.</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universe is meaningful due to the intricate connections and interactions among all its components, from galaxies to ecosystems, suggesting a harmony and balance that reflects a larger pattern or design.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Some philosophies propose that while the universe does not have inherent meaning, humans give it meaning through their observations, interactions, and the pursuit of knowledge and understanding.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some spiritual and mystical traditions, the universe is perceived as a living entity with its own consciousness and purpose, offering meaning through its spiritual or energetic dimensions.</a:t>
            </a:r>
            <a:r>
              <a:rPr lang="en-US" sz="2000" dirty="0">
                <a:solidFill>
                  <a:srgbClr val="FFFFFF"/>
                </a:solidFill>
                <a:latin typeface="+mj-lt"/>
              </a:rPr>
              <a:t> </a:t>
            </a:r>
          </a:p>
          <a:p>
            <a:pPr marL="285750" indent="-285750">
              <a:buFont typeface="Arial" panose="020B0604020202020204" pitchFamily="34" charset="0"/>
              <a:buChar char="•"/>
            </a:pPr>
            <a:endParaRPr lang="en-US" sz="2000" dirty="0">
              <a:solidFill>
                <a:srgbClr val="FFFFFF"/>
              </a:solidFill>
              <a:latin typeface="+mj-lt"/>
            </a:endParaRPr>
          </a:p>
        </p:txBody>
      </p:sp>
    </p:spTree>
    <p:extLst>
      <p:ext uri="{BB962C8B-B14F-4D97-AF65-F5344CB8AC3E}">
        <p14:creationId xmlns:p14="http://schemas.microsoft.com/office/powerpoint/2010/main" val="41694231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60A009-1704-E5AA-88AB-DF6EEFF66ECD}"/>
              </a:ext>
            </a:extLst>
          </p:cNvPr>
          <p:cNvSpPr>
            <a:spLocks noGrp="1"/>
          </p:cNvSpPr>
          <p:nvPr>
            <p:ph type="sldNum" sz="quarter" idx="12"/>
          </p:nvPr>
        </p:nvSpPr>
        <p:spPr/>
        <p:txBody>
          <a:bodyPr/>
          <a:lstStyle/>
          <a:p>
            <a:fld id="{B2DC25EE-239B-4C5F-AAD1-255A7D5F1EE2}" type="slidenum">
              <a:rPr lang="en-US" smtClean="0"/>
              <a:t>119</a:t>
            </a:fld>
            <a:endParaRPr lang="en-US"/>
          </a:p>
        </p:txBody>
      </p:sp>
      <p:sp>
        <p:nvSpPr>
          <p:cNvPr id="4" name="TextBox 3">
            <a:extLst>
              <a:ext uri="{FF2B5EF4-FFF2-40B4-BE49-F238E27FC236}">
                <a16:creationId xmlns:a16="http://schemas.microsoft.com/office/drawing/2014/main" id="{4B4741D9-9436-E255-82FC-FC8ADFF8A170}"/>
              </a:ext>
            </a:extLst>
          </p:cNvPr>
          <p:cNvSpPr txBox="1"/>
          <p:nvPr/>
        </p:nvSpPr>
        <p:spPr>
          <a:xfrm>
            <a:off x="0" y="113564"/>
            <a:ext cx="12192000" cy="824841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FFFFFF"/>
                </a:solidFill>
                <a:latin typeface="+mj-lt"/>
              </a:rPr>
              <a:t>In contrast</a:t>
            </a:r>
            <a:r>
              <a:rPr lang="en-US" sz="2000" dirty="0">
                <a:solidFill>
                  <a:srgbClr val="FFFFFF"/>
                </a:solidFill>
                <a:effectLst/>
                <a:latin typeface="+mj-lt"/>
              </a:rPr>
              <a:t>, to the universal perspective, meaning in an individual’s life refers to the significance and value that people attribute to their own existence. It considers their goals, passions, relationships, and beliefs. </a:t>
            </a:r>
          </a:p>
          <a:p>
            <a:pPr marL="342900" indent="-342900">
              <a:buFont typeface="Arial" panose="020B0604020202020204" pitchFamily="34" charset="0"/>
              <a:buChar char="•"/>
            </a:pPr>
            <a:r>
              <a:rPr lang="en-US" sz="2000" dirty="0">
                <a:solidFill>
                  <a:srgbClr val="FFFFFF"/>
                </a:solidFill>
                <a:effectLst/>
                <a:latin typeface="+mj-lt"/>
              </a:rPr>
              <a:t>Personal meaning is shaped by individual experiences, values, and aspirations, reflecting what provides a sense of direction and fulfillment.</a:t>
            </a:r>
          </a:p>
          <a:p>
            <a:pPr marL="285750" indent="-285750">
              <a:buFont typeface="Arial" panose="020B0604020202020204" pitchFamily="34" charset="0"/>
              <a:buChar char="•"/>
            </a:pPr>
            <a:endParaRPr lang="en-US" sz="2000" dirty="0">
              <a:solidFill>
                <a:srgbClr val="FFFFFF"/>
              </a:solidFill>
              <a:latin typeface="+mj-lt"/>
            </a:endParaRPr>
          </a:p>
          <a:p>
            <a:pPr marL="285750" indent="-285750">
              <a:buFont typeface="Arial" panose="020B0604020202020204" pitchFamily="34" charset="0"/>
              <a:buChar char="•"/>
            </a:pPr>
            <a:r>
              <a:rPr lang="en-US" sz="2000" dirty="0"/>
              <a:t>A meaningful life is one that is rich in purpose, satisfaction, and significance. People who feel their lives are meaningful often report having a clear purpose or a sense of direction that aligns with their values and aspirations. </a:t>
            </a:r>
          </a:p>
          <a:p>
            <a:pPr marL="285750" indent="-285750">
              <a:buFont typeface="Arial" panose="020B0604020202020204" pitchFamily="34" charset="0"/>
              <a:buChar char="•"/>
            </a:pPr>
            <a:r>
              <a:rPr lang="en-US" sz="2000" dirty="0"/>
              <a:t>Having deep, fulfilling connections with others. </a:t>
            </a:r>
          </a:p>
          <a:p>
            <a:pPr marL="285750" indent="-285750">
              <a:buFont typeface="Arial" panose="020B0604020202020204" pitchFamily="34" charset="0"/>
              <a:buChar char="•"/>
            </a:pPr>
            <a:r>
              <a:rPr lang="en-US" sz="2000" dirty="0"/>
              <a:t>Feeling they’ve made or are making a positive contribution to the world. </a:t>
            </a:r>
          </a:p>
          <a:p>
            <a:pPr marL="285750" indent="-285750">
              <a:buFont typeface="Arial" panose="020B0604020202020204" pitchFamily="34" charset="0"/>
              <a:buChar char="•"/>
            </a:pPr>
            <a:r>
              <a:rPr lang="en-US" sz="2000" dirty="0"/>
              <a:t>Having a sense that they are continuing to grow and achieve personal goals. </a:t>
            </a:r>
          </a:p>
          <a:p>
            <a:pPr marL="285750" indent="-285750">
              <a:buFont typeface="Arial" panose="020B0604020202020204" pitchFamily="34" charset="0"/>
              <a:buChar char="•"/>
            </a:pPr>
            <a:r>
              <a:rPr lang="en-US" sz="2000" dirty="0"/>
              <a:t>Having a sense of self-worth and accomplishment. </a:t>
            </a:r>
          </a:p>
          <a:p>
            <a:pPr marL="285750" indent="-285750">
              <a:buFont typeface="Arial" panose="020B0604020202020204" pitchFamily="34" charset="0"/>
              <a:buChar char="•"/>
            </a:pPr>
            <a:r>
              <a:rPr lang="en-US" sz="2000" dirty="0"/>
              <a:t>Engaging in self-reflection and seeking a deeper understanding of life, themselves, and the larger universe.</a:t>
            </a:r>
          </a:p>
          <a:p>
            <a:pPr marL="285750" indent="-285750">
              <a:buFont typeface="Arial" panose="020B0604020202020204" pitchFamily="34" charset="0"/>
              <a:buChar char="•"/>
            </a:pPr>
            <a:r>
              <a:rPr lang="en-US" sz="2000" dirty="0"/>
              <a:t>And finding joy in everyday experiences and appreciating life's simple pleasures.</a:t>
            </a:r>
            <a:r>
              <a:rPr lang="en-US" sz="1800" dirty="0">
                <a:solidFill>
                  <a:srgbClr val="FFFFFF"/>
                </a:solidFill>
                <a:latin typeface="+mj-lt"/>
              </a:rPr>
              <a:t> </a:t>
            </a:r>
          </a:p>
          <a:p>
            <a:pPr marL="285750" indent="-285750">
              <a:buFont typeface="Arial" panose="020B0604020202020204" pitchFamily="34" charset="0"/>
              <a:buChar char="•"/>
            </a:pPr>
            <a:endParaRPr lang="en-US" sz="2000" dirty="0">
              <a:solidFill>
                <a:srgbClr val="FFFFFF"/>
              </a:solidFill>
              <a:latin typeface="+mj-lt"/>
            </a:endParaRPr>
          </a:p>
          <a:p>
            <a:pPr marL="285750" indent="-285750">
              <a:buFont typeface="Arial" panose="020B0604020202020204" pitchFamily="34" charset="0"/>
              <a:buChar char="•"/>
            </a:pPr>
            <a:r>
              <a:rPr lang="en-US" sz="2000" dirty="0">
                <a:solidFill>
                  <a:srgbClr val="FFFFFF"/>
                </a:solidFill>
                <a:latin typeface="+mj-lt"/>
              </a:rPr>
              <a:t>P</a:t>
            </a:r>
            <a:r>
              <a:rPr lang="en-US" sz="2000" dirty="0">
                <a:solidFill>
                  <a:srgbClr val="FFFFFF"/>
                </a:solidFill>
                <a:effectLst/>
                <a:latin typeface="+mj-lt"/>
              </a:rPr>
              <a:t>ersonal value and purpose are profoundly subjective</a:t>
            </a:r>
            <a:r>
              <a:rPr lang="en-US" sz="2000" dirty="0">
                <a:solidFill>
                  <a:srgbClr val="FFFFFF"/>
                </a:solidFill>
                <a:latin typeface="+mj-lt"/>
              </a:rPr>
              <a:t>, w</a:t>
            </a:r>
            <a:r>
              <a:rPr lang="en-US" sz="2000" dirty="0">
                <a:solidFill>
                  <a:srgbClr val="FFFFFF"/>
                </a:solidFill>
                <a:effectLst/>
                <a:latin typeface="+mj-lt"/>
              </a:rPr>
              <a:t>hat one individual and another find meaningful may differ significantly.</a:t>
            </a:r>
          </a:p>
          <a:p>
            <a:pPr marL="285750" indent="-285750">
              <a:buFont typeface="Arial" panose="020B0604020202020204" pitchFamily="34" charset="0"/>
              <a:buChar char="•"/>
            </a:pPr>
            <a:endParaRPr lang="en-US" sz="1800" dirty="0">
              <a:solidFill>
                <a:srgbClr val="FFFFFF"/>
              </a:solidFill>
              <a:latin typeface="+mj-lt"/>
            </a:endParaRPr>
          </a:p>
          <a:p>
            <a:pPr marL="285750" indent="-285750">
              <a:spcBef>
                <a:spcPts val="0"/>
              </a:spcBef>
              <a:spcAft>
                <a:spcPts val="0"/>
              </a:spcAft>
              <a:buFont typeface="Arial" panose="020B0604020202020204" pitchFamily="34" charset="0"/>
              <a:buChar char="•"/>
            </a:pPr>
            <a:r>
              <a:rPr lang="en-US" sz="2000" dirty="0">
                <a:solidFill>
                  <a:srgbClr val="FFFFFF"/>
                </a:solidFill>
                <a:effectLst/>
                <a:latin typeface="+mj-lt"/>
              </a:rPr>
              <a:t>These personal and universal viewpoints interact and influence one another; for example, a person's sense of purpose may be shaped by their beliefs regarding broader existence, and conversely, their understanding of existence may be informed by their personal experiences. </a:t>
            </a:r>
          </a:p>
          <a:p>
            <a:pPr marL="285750" indent="-285750">
              <a:buFont typeface="Arial" panose="020B0604020202020204" pitchFamily="34" charset="0"/>
              <a:buChar char="•"/>
            </a:pPr>
            <a:endParaRPr lang="en-US" sz="2000" dirty="0"/>
          </a:p>
          <a:p>
            <a:r>
              <a:rPr lang="en-US" sz="2000" dirty="0"/>
              <a:t> </a:t>
            </a:r>
          </a:p>
          <a:p>
            <a:br>
              <a:rPr lang="en-US" dirty="0"/>
            </a:br>
            <a:br>
              <a:rPr lang="en-US" dirty="0"/>
            </a:br>
            <a:br>
              <a:rPr lang="en-US" dirty="0"/>
            </a:br>
            <a:endParaRPr lang="en-CA" dirty="0"/>
          </a:p>
        </p:txBody>
      </p:sp>
    </p:spTree>
    <p:extLst>
      <p:ext uri="{BB962C8B-B14F-4D97-AF65-F5344CB8AC3E}">
        <p14:creationId xmlns:p14="http://schemas.microsoft.com/office/powerpoint/2010/main" val="1321815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4AB88F-AC06-F5D6-69AE-DD1BA0943EE0}"/>
              </a:ext>
            </a:extLst>
          </p:cNvPr>
          <p:cNvSpPr>
            <a:spLocks noChangeArrowheads="1"/>
          </p:cNvSpPr>
          <p:nvPr/>
        </p:nvSpPr>
        <p:spPr bwMode="auto">
          <a:xfrm>
            <a:off x="64008" y="0"/>
            <a:ext cx="9246955"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As you settle into your chair, allow yourself to arrive here fully.</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You do not need to perform, explain, or solve anything right now.</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Just arrive.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If it feels comfortable, allow your eyes to close, or soften your gaze.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Take a slow breath in…</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…and a gentle breath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Again… breathing in…</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…and breathing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Notice the support beneath you.</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chair holding you.</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floor beneath your feet.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simple fact that, in this moment, you are held by something larger than yourself.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Allow your attention to move inward with curiosity rather than judgment.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Notice thoughts moving through the mind.</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Stories. Memories. Plans. Worries. Hopes.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You do not need to push them away.</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Simply notice them… like clouds moving across a wide sky.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Now bring awareness to your own life…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your “my stories.”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small and large moments that have shaped you.</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struggles you have carried.</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relationships that formed you.</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moments of joy, heartbreak, courage, confusion, tenderness, loss, or healing.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Perhaps notice one image, one moment, or one feeling that represents part of your story.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lowchart: Connector 2">
            <a:extLst>
              <a:ext uri="{FF2B5EF4-FFF2-40B4-BE49-F238E27FC236}">
                <a16:creationId xmlns:a16="http://schemas.microsoft.com/office/drawing/2014/main" id="{C88380D7-9E1A-81C5-4791-4AF6CE4A1413}"/>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369145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9130F6-550F-9640-8AFE-F833FD6902C4}"/>
              </a:ext>
            </a:extLst>
          </p:cNvPr>
          <p:cNvSpPr>
            <a:spLocks noGrp="1"/>
          </p:cNvSpPr>
          <p:nvPr>
            <p:ph type="sldNum" sz="quarter" idx="12"/>
          </p:nvPr>
        </p:nvSpPr>
        <p:spPr/>
        <p:txBody>
          <a:bodyPr/>
          <a:lstStyle/>
          <a:p>
            <a:fld id="{B2DC25EE-239B-4C5F-AAD1-255A7D5F1EE2}" type="slidenum">
              <a:rPr lang="en-US" smtClean="0"/>
              <a:t>120</a:t>
            </a:fld>
            <a:endParaRPr lang="en-US"/>
          </a:p>
        </p:txBody>
      </p:sp>
      <p:sp>
        <p:nvSpPr>
          <p:cNvPr id="4" name="TextBox 3">
            <a:extLst>
              <a:ext uri="{FF2B5EF4-FFF2-40B4-BE49-F238E27FC236}">
                <a16:creationId xmlns:a16="http://schemas.microsoft.com/office/drawing/2014/main" id="{D9165089-679A-1292-FD75-C9B9C520C2C7}"/>
              </a:ext>
            </a:extLst>
          </p:cNvPr>
          <p:cNvSpPr txBox="1"/>
          <p:nvPr/>
        </p:nvSpPr>
        <p:spPr>
          <a:xfrm>
            <a:off x="0" y="70021"/>
            <a:ext cx="12192000" cy="8002191"/>
          </a:xfrm>
          <a:prstGeom prst="rect">
            <a:avLst/>
          </a:prstGeom>
          <a:noFill/>
        </p:spPr>
        <p:txBody>
          <a:bodyPr wrap="square">
            <a:spAutoFit/>
          </a:bodyPr>
          <a:lstStyle/>
          <a:p>
            <a:pPr marL="342900" indent="-342900">
              <a:spcBef>
                <a:spcPts val="0"/>
              </a:spcBef>
              <a:spcAft>
                <a:spcPts val="0"/>
              </a:spcAft>
              <a:buFont typeface="Arial" panose="020B0604020202020204" pitchFamily="34" charset="0"/>
              <a:buChar char="•"/>
            </a:pPr>
            <a:r>
              <a:rPr lang="en-US" sz="2000" dirty="0">
                <a:solidFill>
                  <a:srgbClr val="FFFFFF"/>
                </a:solidFill>
                <a:latin typeface="Corbel" panose="020B0503020204020204" pitchFamily="34" charset="0"/>
              </a:rPr>
              <a:t>2) is meaning a subjective experience or an objective reality?</a:t>
            </a:r>
          </a:p>
          <a:p>
            <a:pPr marL="342900" indent="-342900">
              <a:spcBef>
                <a:spcPts val="0"/>
              </a:spcBef>
              <a:spcAft>
                <a:spcPts val="0"/>
              </a:spcAft>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Another important question we may ask is whether our sense that our lives and the universe are meaningful is just a psychological state, making it an entirely subjective experience, or </a:t>
            </a:r>
            <a:r>
              <a:rPr lang="en-US" sz="2000" dirty="0">
                <a:solidFill>
                  <a:srgbClr val="FFFFFF"/>
                </a:solidFill>
                <a:latin typeface="Corbel" panose="020B0503020204020204" pitchFamily="34" charset="0"/>
              </a:rPr>
              <a:t>whether</a:t>
            </a: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that sense</a:t>
            </a:r>
            <a:r>
              <a:rPr lang="en-US" sz="2000" dirty="0">
                <a:solidFill>
                  <a:srgbClr val="FFFFFF"/>
                </a:solidFill>
                <a:effectLst/>
                <a:latin typeface="Corbel" panose="020B0503020204020204" pitchFamily="34" charset="0"/>
              </a:rPr>
              <a:t> reflects an objective reality. In other words, is meaning just the product of our thoughts, emotions, and interpretations of experiences o</a:t>
            </a:r>
            <a:r>
              <a:rPr lang="en-US" sz="2000" dirty="0">
                <a:solidFill>
                  <a:srgbClr val="FFFFFF"/>
                </a:solidFill>
                <a:latin typeface="Corbel" panose="020B0503020204020204" pitchFamily="34" charset="0"/>
              </a:rPr>
              <a:t>r </a:t>
            </a:r>
            <a:r>
              <a:rPr lang="en-US" sz="2000" dirty="0">
                <a:solidFill>
                  <a:srgbClr val="FFFFFF"/>
                </a:solidFill>
                <a:effectLst/>
                <a:latin typeface="Corbel" panose="020B0503020204020204" pitchFamily="34" charset="0"/>
              </a:rPr>
              <a:t>do life and existence possess inherent, objective meaning and purpose?</a:t>
            </a:r>
            <a:r>
              <a:rPr lang="en-US" sz="2000" dirty="0"/>
              <a:t> </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As we will see, how we answer this question depends whether we lean towards a physicalist or idealist metaphysics. These philosophical perspectives offer different foundations for understanding reality.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Physicalism is the position that everything that exists is fundamentally physical, suggesting that reality is made up of matter and energy, governed by physical laws. Minds and consciousness are seen as products of physical processes.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this view, meaning is a psychological experience derived from observable, measurable phenomena in the universe. Human experiences, accomplishments, and the beauty of the natural world provide significance. Meaning is constructed through our interactions with the material world and is understood in terms of human goals, values, and societal contributions.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Meaning can be found through scientific discovery and understanding the universe's workings. Knowledge and progress in science can deepen our appreciation of existence and help create narratives that provide purpose.</a:t>
            </a:r>
          </a:p>
          <a:p>
            <a:pPr marL="285750" indent="-285750">
              <a:buFont typeface="Arial" panose="020B0604020202020204" pitchFamily="34" charset="0"/>
              <a:buChar char="•"/>
            </a:pPr>
            <a:endParaRPr lang="en-US" sz="2000" dirty="0"/>
          </a:p>
          <a:p>
            <a:pPr marL="285750" indent="-285750">
              <a:spcBef>
                <a:spcPts val="0"/>
              </a:spcBef>
              <a:spcAft>
                <a:spcPts val="0"/>
              </a:spcAft>
              <a:buFont typeface="Arial" panose="020B0604020202020204" pitchFamily="34" charset="0"/>
              <a:buChar char="•"/>
            </a:pPr>
            <a:endParaRPr lang="en-US" sz="2000" dirty="0">
              <a:solidFill>
                <a:srgbClr val="FFFFFF"/>
              </a:solidFill>
              <a:effectLst/>
              <a:latin typeface="Corbel" panose="020B0503020204020204" pitchFamily="34" charset="0"/>
            </a:endParaRPr>
          </a:p>
          <a:p>
            <a:br>
              <a:rPr lang="en-US" dirty="0"/>
            </a:br>
            <a:br>
              <a:rPr lang="en-US" dirty="0"/>
            </a:br>
            <a:endParaRPr lang="en-CA" dirty="0"/>
          </a:p>
        </p:txBody>
      </p:sp>
    </p:spTree>
    <p:extLst>
      <p:ext uri="{BB962C8B-B14F-4D97-AF65-F5344CB8AC3E}">
        <p14:creationId xmlns:p14="http://schemas.microsoft.com/office/powerpoint/2010/main" val="25350530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2D72BB-31ED-9418-D2C8-67B34AA8D19A}"/>
              </a:ext>
            </a:extLst>
          </p:cNvPr>
          <p:cNvSpPr>
            <a:spLocks noGrp="1"/>
          </p:cNvSpPr>
          <p:nvPr>
            <p:ph type="sldNum" sz="quarter" idx="12"/>
          </p:nvPr>
        </p:nvSpPr>
        <p:spPr/>
        <p:txBody>
          <a:bodyPr/>
          <a:lstStyle/>
          <a:p>
            <a:fld id="{B2DC25EE-239B-4C5F-AAD1-255A7D5F1EE2}" type="slidenum">
              <a:rPr lang="en-US" smtClean="0"/>
              <a:t>121</a:t>
            </a:fld>
            <a:endParaRPr lang="en-US"/>
          </a:p>
        </p:txBody>
      </p:sp>
      <p:sp>
        <p:nvSpPr>
          <p:cNvPr id="4" name="TextBox 3">
            <a:extLst>
              <a:ext uri="{FF2B5EF4-FFF2-40B4-BE49-F238E27FC236}">
                <a16:creationId xmlns:a16="http://schemas.microsoft.com/office/drawing/2014/main" id="{73232E22-97A4-FD7D-A5E6-5F3D1CC27940}"/>
              </a:ext>
            </a:extLst>
          </p:cNvPr>
          <p:cNvSpPr txBox="1"/>
          <p:nvPr/>
        </p:nvSpPr>
        <p:spPr>
          <a:xfrm>
            <a:off x="0" y="174171"/>
            <a:ext cx="12115800" cy="7171194"/>
          </a:xfrm>
          <a:prstGeom prst="rect">
            <a:avLst/>
          </a:prstGeom>
          <a:noFill/>
        </p:spPr>
        <p:txBody>
          <a:bodyPr wrap="square">
            <a:spAutoFit/>
          </a:bodyPr>
          <a:lstStyle/>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Evolutionary biology supports the notion that meaning is a psychological experience, positing that behaviors and psychological traits that promote survival and reproductive success are likely to be favored by evolution.</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Social biologists offer </a:t>
            </a:r>
            <a:r>
              <a:rPr lang="en-US" sz="2000" dirty="0">
                <a:solidFill>
                  <a:srgbClr val="FFFFFF"/>
                </a:solidFill>
                <a:latin typeface="Corbel" panose="020B0503020204020204" pitchFamily="34" charset="0"/>
              </a:rPr>
              <a:t>s</a:t>
            </a:r>
            <a:r>
              <a:rPr lang="en-US" sz="2000" dirty="0">
                <a:solidFill>
                  <a:srgbClr val="FFFFFF"/>
                </a:solidFill>
                <a:effectLst/>
                <a:latin typeface="Corbel" panose="020B0503020204020204" pitchFamily="34" charset="0"/>
              </a:rPr>
              <a:t>everal theories to explain how a sense of meaning may enhance survival: </a:t>
            </a: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1) a sense of meaning can foster mental well-being, resilience, and motivation, thus improving an individual’s capacity to tackle challenges and pursue goals that enhance survival and reproduction. </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2) Being inherently social beings, humans benefit from a shared sense of meaning or purpose, which can strengthen social bonds and cooperation within groups. This unity can enhance group survival, as individuals collaborate to achieve common objectives, share resources, and protect one another from potential threats.</a:t>
            </a:r>
          </a:p>
          <a:p>
            <a:r>
              <a:rPr lang="en-US" sz="2000" dirty="0"/>
              <a:t> </a:t>
            </a:r>
          </a:p>
          <a:p>
            <a:pPr marL="283464" indent="-283464">
              <a:buFont typeface="Arial" panose="020B0604020202020204" pitchFamily="34" charset="0"/>
              <a:buChar char="•"/>
            </a:pPr>
            <a:r>
              <a:rPr lang="en-US" sz="2000" dirty="0"/>
              <a:t>3) A sense of meaning can provide motivation and direction, encouraging individuals to set and pursue goals. This goal-oriented behavior can lead to personal achievements and innovations that benefit both the individual and the group, contributing to evolutionary success.</a:t>
            </a:r>
          </a:p>
          <a:p>
            <a:pPr marL="283464" indent="-283464">
              <a:buFont typeface="Arial" panose="020B0604020202020204" pitchFamily="34" charset="0"/>
              <a:buChar char="•"/>
            </a:pPr>
            <a:endParaRPr lang="en-US" sz="2000" dirty="0"/>
          </a:p>
          <a:p>
            <a:pPr marL="342900" indent="-342900" algn="l" rtl="0" eaLnBrk="1" latinLnBrk="0" hangingPunct="1">
              <a:buFont typeface="Arial" panose="020B0604020202020204" pitchFamily="34" charset="0"/>
              <a:buChar char="•"/>
            </a:pPr>
            <a:r>
              <a:rPr lang="en-US" sz="2000" dirty="0">
                <a:solidFill>
                  <a:srgbClr val="FFFFFF"/>
                </a:solidFill>
                <a:latin typeface="Corbel" panose="020B0503020204020204" pitchFamily="34" charset="0"/>
              </a:rPr>
              <a:t>Existentialist philosophers align with this view. T</a:t>
            </a:r>
            <a:r>
              <a:rPr lang="en-US" sz="2000" dirty="0">
                <a:solidFill>
                  <a:srgbClr val="FFFFFF"/>
                </a:solidFill>
                <a:effectLst/>
                <a:latin typeface="Corbel" panose="020B0503020204020204" pitchFamily="34" charset="0"/>
              </a:rPr>
              <a:t>heories such as that proposed by Viktor Frankl, assert that the pursuit of meaning is a fundamental human motivation, allowing individuals to discover meaning even in challenging situations through their attitudes and choices. </a:t>
            </a: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Humans naturally craft narratives and stories about their lives that help them form a coherent identity and sense of self. These narratives offer individuals a sense of continuity and purpose, which is advantageous for mental health and social interactions.</a:t>
            </a:r>
            <a:r>
              <a:rPr lang="en-US" sz="2000" dirty="0"/>
              <a:t> </a:t>
            </a:r>
          </a:p>
          <a:p>
            <a:r>
              <a:rPr lang="en-US" sz="2000" dirty="0">
                <a:solidFill>
                  <a:srgbClr val="FFFFFF"/>
                </a:solidFill>
                <a:effectLst/>
                <a:latin typeface="Corbel" panose="020B0503020204020204" pitchFamily="34" charset="0"/>
              </a:rPr>
              <a: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7143219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D3EA7-FB0B-E5FE-F89B-A853F7D771E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F75EB7A-AF53-0E7C-317B-10C2BB283682}"/>
              </a:ext>
            </a:extLst>
          </p:cNvPr>
          <p:cNvSpPr txBox="1"/>
          <p:nvPr/>
        </p:nvSpPr>
        <p:spPr>
          <a:xfrm>
            <a:off x="113071" y="70021"/>
            <a:ext cx="11965858" cy="6555641"/>
          </a:xfrm>
          <a:prstGeom prst="rect">
            <a:avLst/>
          </a:prstGeom>
          <a:noFill/>
        </p:spPr>
        <p:txBody>
          <a:bodyPr wrap="square">
            <a:spAutoFit/>
          </a:bodyPr>
          <a:lstStyle/>
          <a:p>
            <a:pPr marL="342900" indent="-342900">
              <a:buFont typeface="Arial" panose="020B0604020202020204" pitchFamily="34" charset="0"/>
              <a:buChar char="•"/>
            </a:pPr>
            <a:r>
              <a:rPr lang="en-US" sz="2000" dirty="0"/>
              <a:t>Philosophical idealism, in contrast to physicalism,  holds that reality is fundamentally mental or spiritual. The physical world is a manifestation of a deeper, non-physical reality, a universal consciousness or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idealists, meaning is intrinsic to the fabric of reality itself. The universe has an underlying purpose or consciousness, giving life a deeper, predefined significance. Individual and collective experiences are part of a larger, meaningful narrative.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Meaning is discovered through introspection, spiritual practices, and exploring the mind's capabilities. Inner awareness and connection to a higher reality provide a framework for understanding life's purpose.</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Our metaphysical perspective, idealism or physicalism deeply influences how we seek and define meaning in their lives. Many people find a balance between these two views, believing that while there may be elements of objective truth, which Humans may or may not have access to, our personal experiences and interpretations play a significant role in how we perceive and live out that meaning.</a:t>
            </a:r>
          </a:p>
          <a:p>
            <a:pPr marL="342900" indent="-342900">
              <a:buFont typeface="Arial" panose="020B0604020202020204" pitchFamily="34" charset="0"/>
              <a:buChar char="•"/>
            </a:pPr>
            <a:endParaRPr lang="en-US" sz="2000" dirty="0">
              <a:solidFill>
                <a:srgbClr val="FFFFFF"/>
              </a:solidFill>
              <a:latin typeface="Corbel" panose="020B0503020204020204" pitchFamily="34" charset="0"/>
            </a:endParaRPr>
          </a:p>
          <a:p>
            <a:pPr marL="342900" indent="-342900">
              <a:buFont typeface="Arial" panose="020B0604020202020204" pitchFamily="34" charset="0"/>
              <a:buChar char="•"/>
            </a:pPr>
            <a:r>
              <a:rPr lang="en-US" sz="2000" dirty="0">
                <a:solidFill>
                  <a:srgbClr val="FFFFFF"/>
                </a:solidFill>
                <a:latin typeface="Corbel" panose="020B0503020204020204" pitchFamily="34" charset="0"/>
              </a:rPr>
              <a:t> 3) is meaning to be found or to be lived?</a:t>
            </a:r>
          </a:p>
          <a:p>
            <a:r>
              <a:rPr lang="en-US" sz="2000" dirty="0">
                <a:solidFill>
                  <a:srgbClr val="FFFFFF"/>
                </a:solidFill>
                <a:latin typeface="Corbel" panose="020B0503020204020204" pitchFamily="34" charset="0"/>
              </a:rPr>
              <a:t>  </a:t>
            </a:r>
          </a:p>
          <a:p>
            <a:pPr marL="342900" indent="-342900">
              <a:buFont typeface="Arial" panose="020B0604020202020204" pitchFamily="34" charset="0"/>
              <a:buChar char="•"/>
            </a:pPr>
            <a:r>
              <a:rPr lang="en-US" sz="2000" dirty="0"/>
              <a:t>Another key question to consider that we should consider is whether meaning is something to be found or to be lived.</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90040ACE-A54D-71B5-C004-3D250C681691}"/>
              </a:ext>
            </a:extLst>
          </p:cNvPr>
          <p:cNvSpPr>
            <a:spLocks noGrp="1"/>
          </p:cNvSpPr>
          <p:nvPr>
            <p:ph type="sldNum" sz="quarter" idx="12"/>
          </p:nvPr>
        </p:nvSpPr>
        <p:spPr/>
        <p:txBody>
          <a:bodyPr/>
          <a:lstStyle/>
          <a:p>
            <a:fld id="{B2DC25EE-239B-4C5F-AAD1-255A7D5F1EE2}" type="slidenum">
              <a:rPr lang="en-US" smtClean="0"/>
              <a:t>122</a:t>
            </a:fld>
            <a:endParaRPr lang="en-US"/>
          </a:p>
        </p:txBody>
      </p:sp>
    </p:spTree>
    <p:extLst>
      <p:ext uri="{BB962C8B-B14F-4D97-AF65-F5344CB8AC3E}">
        <p14:creationId xmlns:p14="http://schemas.microsoft.com/office/powerpoint/2010/main" val="19564893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2DC34-81A0-3289-4B9E-BE6A83E0DD66}"/>
              </a:ext>
            </a:extLst>
          </p:cNvPr>
          <p:cNvSpPr txBox="1"/>
          <p:nvPr/>
        </p:nvSpPr>
        <p:spPr>
          <a:xfrm>
            <a:off x="0" y="0"/>
            <a:ext cx="12192000" cy="5632311"/>
          </a:xfrm>
          <a:prstGeom prst="rect">
            <a:avLst/>
          </a:prstGeom>
          <a:noFill/>
        </p:spPr>
        <p:txBody>
          <a:bodyPr wrap="square">
            <a:spAutoFit/>
          </a:bodyPr>
          <a:lstStyle/>
          <a:p>
            <a:pPr marL="342900" indent="-342900">
              <a:buFont typeface="Arial" panose="020B0604020202020204" pitchFamily="34" charset="0"/>
              <a:buChar char="•"/>
            </a:pPr>
            <a:r>
              <a:rPr lang="en-US" sz="2000" dirty="0"/>
              <a:t> “Finding meaning” implies an exploratory process involving introspection, questioning, and seeking to understand one's purpose, values, and what gives life significance. This process is deeply personal and can vary greatly from person to person. It might involve exploring different philosophies, spiritual beliefs, or life experiences to discover what resonates most for us.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“Finding meaning” is not a one-time event but an ongoing journey. As people grow and change, their understanding of what is meaningful evolves. Often, people search for meaning during times of crisis or transition, when their existing beliefs and assumptions are challenged.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Once a person has a sense of what is meaningful, “living a meaningful life” involves applying that understanding to everyday actions and decisions. Living a meaningful life involves aligning our life with our values and purpose. This requires a commitment to living in a way that reflects our sense of meaning and making choices that are congruent with our values and purpose, even when it's challenging.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finding meaning is about discovery, living a meaningful life is about experiencing fulfillment and satisfaction through living in accordance with that meaning.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4E4F8C87-BE8D-31E8-1658-EA0A06B1B71F}"/>
              </a:ext>
            </a:extLst>
          </p:cNvPr>
          <p:cNvSpPr>
            <a:spLocks noGrp="1"/>
          </p:cNvSpPr>
          <p:nvPr>
            <p:ph type="sldNum" sz="quarter" idx="12"/>
          </p:nvPr>
        </p:nvSpPr>
        <p:spPr/>
        <p:txBody>
          <a:bodyPr/>
          <a:lstStyle/>
          <a:p>
            <a:fld id="{B2DC25EE-239B-4C5F-AAD1-255A7D5F1EE2}" type="slidenum">
              <a:rPr lang="en-US" smtClean="0"/>
              <a:t>123</a:t>
            </a:fld>
            <a:endParaRPr lang="en-US"/>
          </a:p>
        </p:txBody>
      </p:sp>
    </p:spTree>
    <p:extLst>
      <p:ext uri="{BB962C8B-B14F-4D97-AF65-F5344CB8AC3E}">
        <p14:creationId xmlns:p14="http://schemas.microsoft.com/office/powerpoint/2010/main" val="405233911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92EBD7-8DFC-871F-A7C9-3BE4DCF843E9}"/>
              </a:ext>
            </a:extLst>
          </p:cNvPr>
          <p:cNvSpPr>
            <a:spLocks noGrp="1"/>
          </p:cNvSpPr>
          <p:nvPr>
            <p:ph type="sldNum" sz="quarter" idx="12"/>
          </p:nvPr>
        </p:nvSpPr>
        <p:spPr/>
        <p:txBody>
          <a:bodyPr/>
          <a:lstStyle/>
          <a:p>
            <a:fld id="{B2DC25EE-239B-4C5F-AAD1-255A7D5F1EE2}" type="slidenum">
              <a:rPr lang="en-US" smtClean="0"/>
              <a:t>124</a:t>
            </a:fld>
            <a:endParaRPr lang="en-US" dirty="0"/>
          </a:p>
        </p:txBody>
      </p:sp>
      <p:sp>
        <p:nvSpPr>
          <p:cNvPr id="2" name="Title 1">
            <a:extLst>
              <a:ext uri="{FF2B5EF4-FFF2-40B4-BE49-F238E27FC236}">
                <a16:creationId xmlns:a16="http://schemas.microsoft.com/office/drawing/2014/main" id="{3932EC50-876F-7892-D0EE-0776EC63754A}"/>
              </a:ext>
            </a:extLst>
          </p:cNvPr>
          <p:cNvSpPr>
            <a:spLocks noGrp="1"/>
          </p:cNvSpPr>
          <p:nvPr>
            <p:ph type="ctrTitle" idx="4294967295"/>
          </p:nvPr>
        </p:nvSpPr>
        <p:spPr>
          <a:xfrm flipV="1">
            <a:off x="719138" y="331788"/>
            <a:ext cx="11472862" cy="1835150"/>
          </a:xfrm>
        </p:spPr>
        <p:txBody>
          <a:bodyPr/>
          <a:lstStyle/>
          <a:p>
            <a:r>
              <a:rPr lang="en-CA" dirty="0"/>
              <a:t>Why meaning is important</a:t>
            </a:r>
          </a:p>
        </p:txBody>
      </p:sp>
      <p:pic>
        <p:nvPicPr>
          <p:cNvPr id="5" name="Picture 4" descr="A person sitting on a bench looking at a lake&#10;&#10;Description automatically generated">
            <a:extLst>
              <a:ext uri="{FF2B5EF4-FFF2-40B4-BE49-F238E27FC236}">
                <a16:creationId xmlns:a16="http://schemas.microsoft.com/office/drawing/2014/main" id="{6AFAC935-AAD8-3AF7-6F6D-24E61C7BF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676" y="886689"/>
            <a:ext cx="11482648" cy="5639714"/>
          </a:xfrm>
          <a:prstGeom prst="rect">
            <a:avLst/>
          </a:prstGeom>
        </p:spPr>
      </p:pic>
      <p:sp>
        <p:nvSpPr>
          <p:cNvPr id="7" name="TextBox 6">
            <a:extLst>
              <a:ext uri="{FF2B5EF4-FFF2-40B4-BE49-F238E27FC236}">
                <a16:creationId xmlns:a16="http://schemas.microsoft.com/office/drawing/2014/main" id="{7349D74F-7699-E194-295C-00BD4D787BAE}"/>
              </a:ext>
            </a:extLst>
          </p:cNvPr>
          <p:cNvSpPr txBox="1"/>
          <p:nvPr/>
        </p:nvSpPr>
        <p:spPr>
          <a:xfrm>
            <a:off x="2565619" y="106017"/>
            <a:ext cx="7451392" cy="646331"/>
          </a:xfrm>
          <a:prstGeom prst="rect">
            <a:avLst/>
          </a:prstGeom>
          <a:noFill/>
        </p:spPr>
        <p:txBody>
          <a:bodyPr wrap="square">
            <a:spAutoFit/>
          </a:bodyPr>
          <a:lstStyle/>
          <a:p>
            <a:r>
              <a:rPr lang="en-CA" sz="3600" dirty="0">
                <a:solidFill>
                  <a:schemeClr val="bg1"/>
                </a:solidFill>
              </a:rPr>
              <a:t>WHY IS MEANING IMPORTANT?</a:t>
            </a:r>
          </a:p>
        </p:txBody>
      </p:sp>
    </p:spTree>
    <p:extLst>
      <p:ext uri="{BB962C8B-B14F-4D97-AF65-F5344CB8AC3E}">
        <p14:creationId xmlns:p14="http://schemas.microsoft.com/office/powerpoint/2010/main" val="20900396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77E6A3-711D-AB85-F5EA-23F071E453B9}"/>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Finding meaning and living a meaningful life are among the most important Human pursuits as they deeply impact our well-being, motivation, and overall sense of fulfillment. Studies show that individuals who perceive their lives as meaningful experience higher levels of happiness, life satisfaction, and psychological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Finding life meaningful is a vital aspect of mental health. Meaning</a:t>
            </a:r>
            <a:r>
              <a:rPr lang="en-US" sz="2000" dirty="0">
                <a:solidFill>
                  <a:srgbClr val="FFFFFF"/>
                </a:solidFill>
                <a:effectLst/>
                <a:latin typeface="Corbel" panose="020B0503020204020204" pitchFamily="34" charset="0"/>
              </a:rPr>
              <a:t> serves as a protective factor against stress, anxiety, and depression, providing resilience during difficult times and assisting individuals in navigating challenges and loss.</a:t>
            </a:r>
            <a:r>
              <a:rPr lang="en-US" sz="2000" dirty="0"/>
              <a:t> Meaning</a:t>
            </a:r>
            <a:r>
              <a:rPr lang="en-US" sz="2000" dirty="0">
                <a:solidFill>
                  <a:srgbClr val="FFFFFF"/>
                </a:solidFill>
                <a:effectLst/>
                <a:latin typeface="Corbel" panose="020B0503020204020204" pitchFamily="34" charset="0"/>
              </a:rPr>
              <a:t> creates a framework for processing and integrating challenging experiences, thereby fostering personal growth.</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 sense of purpose also positively influences physical health, potentially contributing to a longer and healthier life.</a:t>
            </a: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t>A sense of meaning provides us with direction and purpose, guiding our decisions and actions. It helps us set goals and pursue them with intention, this leads to a more focused and driven life.</a:t>
            </a:r>
            <a:r>
              <a:rPr lang="en-US" sz="2000" dirty="0">
                <a:solidFill>
                  <a:srgbClr val="FFFFFF"/>
                </a:solidFill>
                <a:effectLst/>
                <a:latin typeface="Corbel" panose="020B0503020204020204" pitchFamily="34" charset="0"/>
              </a:rPr>
              <a:t> </a:t>
            </a:r>
            <a:r>
              <a:rPr lang="en-US" sz="2000" dirty="0"/>
              <a:t>A life that is lived meaningfully is often a more engaged and motivated one. When people find meaning in their work, relationships, or activities, they are more likely to be passionate, committed, and productive.</a:t>
            </a:r>
          </a:p>
          <a:p>
            <a:endParaRPr lang="en-US" sz="2000" dirty="0"/>
          </a:p>
          <a:p>
            <a:pPr marL="285750" indent="-285750">
              <a:buFont typeface="Arial" panose="020B0604020202020204" pitchFamily="34" charset="0"/>
              <a:buChar char="•"/>
            </a:pPr>
            <a:r>
              <a:rPr lang="en-US" sz="2000" dirty="0"/>
              <a:t>Meaning often arises from connections with others and a sense of belonging to something larger than oneself, whether it's a community, cause, or belief system. These connections can provide support, companionship, and a shared sense of purpose. Many people find meaning in contributing to the well-being of others or leaving a positive legacy. This desire to make a difference can foster a sense of fulfillment and significance. </a:t>
            </a:r>
            <a:endParaRPr lang="en-CA" sz="2000" dirty="0"/>
          </a:p>
          <a:p>
            <a:pPr marL="285750" indent="-285750">
              <a:buFont typeface="Arial" panose="020B0604020202020204" pitchFamily="34" charset="0"/>
              <a:buChar char="•"/>
            </a:pPr>
            <a:r>
              <a:rPr lang="en-US" sz="2000" dirty="0"/>
              <a:t>Exploring what gives life meaning can lead to a deeper understanding of one's identity, values, and beliefs. This self-awareness can enhance personal authenticity and integrity.</a:t>
            </a:r>
          </a:p>
        </p:txBody>
      </p:sp>
      <p:sp>
        <p:nvSpPr>
          <p:cNvPr id="2" name="Slide Number Placeholder 1">
            <a:extLst>
              <a:ext uri="{FF2B5EF4-FFF2-40B4-BE49-F238E27FC236}">
                <a16:creationId xmlns:a16="http://schemas.microsoft.com/office/drawing/2014/main" id="{01490474-3170-A5F6-F136-C14223823766}"/>
              </a:ext>
            </a:extLst>
          </p:cNvPr>
          <p:cNvSpPr>
            <a:spLocks noGrp="1"/>
          </p:cNvSpPr>
          <p:nvPr>
            <p:ph type="sldNum" sz="quarter" idx="12"/>
          </p:nvPr>
        </p:nvSpPr>
        <p:spPr/>
        <p:txBody>
          <a:bodyPr/>
          <a:lstStyle/>
          <a:p>
            <a:fld id="{B2DC25EE-239B-4C5F-AAD1-255A7D5F1EE2}" type="slidenum">
              <a:rPr lang="en-US" smtClean="0"/>
              <a:t>125</a:t>
            </a:fld>
            <a:endParaRPr lang="en-US"/>
          </a:p>
        </p:txBody>
      </p:sp>
    </p:spTree>
    <p:extLst>
      <p:ext uri="{BB962C8B-B14F-4D97-AF65-F5344CB8AC3E}">
        <p14:creationId xmlns:p14="http://schemas.microsoft.com/office/powerpoint/2010/main" val="39619154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3133E4-8C24-FBD9-0060-CB8678B5E40C}"/>
              </a:ext>
            </a:extLst>
          </p:cNvPr>
          <p:cNvSpPr txBox="1"/>
          <p:nvPr/>
        </p:nvSpPr>
        <p:spPr>
          <a:xfrm>
            <a:off x="76200" y="0"/>
            <a:ext cx="12006942" cy="3385542"/>
          </a:xfrm>
          <a:prstGeom prst="rect">
            <a:avLst/>
          </a:prstGeom>
          <a:noFill/>
        </p:spPr>
        <p:txBody>
          <a:bodyPr wrap="square">
            <a:spAutoFit/>
          </a:bodyPr>
          <a:lstStyle/>
          <a:p>
            <a:pPr marL="285750" indent="-285750">
              <a:buFont typeface="Arial" panose="020B0604020202020204" pitchFamily="34" charset="0"/>
              <a:buChar char="•"/>
            </a:pPr>
            <a:r>
              <a:rPr lang="en-US" sz="2000" dirty="0"/>
              <a:t>At a deeper existential level, finding meaning addresses fundamental questions about life, existence, and one's place in the universe. It can provide a sense of coherence and understanding in the face of life's uncertainties.</a:t>
            </a:r>
          </a:p>
          <a:p>
            <a:r>
              <a:rPr lang="en-US" sz="2000" dirty="0"/>
              <a:t> </a:t>
            </a:r>
          </a:p>
          <a:p>
            <a:pPr marL="283464" indent="-283464" algn="l" rtl="0" eaLnBrk="1" latinLnBrk="0" hangingPunct="1">
              <a:buFont typeface="Arial" panose="020B0604020202020204" pitchFamily="34" charset="0"/>
              <a:buChar char="•"/>
            </a:pPr>
            <a:r>
              <a:rPr lang="en-US" sz="2000" dirty="0"/>
              <a:t>The search for meaning is a deeply personal journey that reflects the human desire to make sense of our experiences and to live a life that feels significant and worthwhile. This pursuit can lead to profound insights, personal transformation, and a richer, more satisfying life.</a:t>
            </a:r>
            <a:r>
              <a:rPr lang="en-US" sz="2000" dirty="0">
                <a:solidFill>
                  <a:srgbClr val="FFFFFF"/>
                </a:solidFill>
                <a:effectLst/>
                <a:latin typeface="Corbel" panose="020B0503020204020204" pitchFamily="34" charset="0"/>
              </a:rPr>
              <a:t> </a:t>
            </a:r>
          </a:p>
          <a:p>
            <a:pPr algn="l" rtl="0" eaLnBrk="1" latinLnBrk="0" hangingPunct="1"/>
            <a:endParaRPr lang="en-US" sz="2000" dirty="0"/>
          </a:p>
          <a:p>
            <a:pPr marL="285750" indent="-285750">
              <a:buFont typeface="Arial" panose="020B0604020202020204" pitchFamily="34" charset="0"/>
              <a:buChar char="•"/>
            </a:pPr>
            <a:endParaRPr lang="en-US" dirty="0"/>
          </a:p>
          <a:p>
            <a:br>
              <a:rPr lang="en-US" dirty="0"/>
            </a:br>
            <a:endParaRPr lang="en-CA" dirty="0"/>
          </a:p>
        </p:txBody>
      </p:sp>
      <p:sp>
        <p:nvSpPr>
          <p:cNvPr id="2" name="Slide Number Placeholder 1">
            <a:extLst>
              <a:ext uri="{FF2B5EF4-FFF2-40B4-BE49-F238E27FC236}">
                <a16:creationId xmlns:a16="http://schemas.microsoft.com/office/drawing/2014/main" id="{F52FF616-D7FD-F725-868A-3421456EA9DE}"/>
              </a:ext>
            </a:extLst>
          </p:cNvPr>
          <p:cNvSpPr>
            <a:spLocks noGrp="1"/>
          </p:cNvSpPr>
          <p:nvPr>
            <p:ph type="sldNum" sz="quarter" idx="12"/>
          </p:nvPr>
        </p:nvSpPr>
        <p:spPr/>
        <p:txBody>
          <a:bodyPr/>
          <a:lstStyle/>
          <a:p>
            <a:fld id="{B2DC25EE-239B-4C5F-AAD1-255A7D5F1EE2}" type="slidenum">
              <a:rPr lang="en-US" smtClean="0"/>
              <a:t>126</a:t>
            </a:fld>
            <a:endParaRPr lang="en-US"/>
          </a:p>
        </p:txBody>
      </p:sp>
    </p:spTree>
    <p:extLst>
      <p:ext uri="{BB962C8B-B14F-4D97-AF65-F5344CB8AC3E}">
        <p14:creationId xmlns:p14="http://schemas.microsoft.com/office/powerpoint/2010/main" val="5800635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16020-45E1-A0FA-C4FB-FF4155B972FB}"/>
              </a:ext>
            </a:extLst>
          </p:cNvPr>
          <p:cNvSpPr txBox="1"/>
          <p:nvPr/>
        </p:nvSpPr>
        <p:spPr>
          <a:xfrm>
            <a:off x="3048000" y="3246792"/>
            <a:ext cx="6096000" cy="369332"/>
          </a:xfrm>
          <a:prstGeom prst="rect">
            <a:avLst/>
          </a:prstGeom>
          <a:noFill/>
        </p:spPr>
        <p:txBody>
          <a:bodyPr wrap="square">
            <a:spAutoFit/>
          </a:bodyPr>
          <a:lstStyle/>
          <a:p>
            <a:r>
              <a:rPr lang="en-CA" dirty="0"/>
              <a:t>Is meaning a personal experience or a universal truth?</a:t>
            </a:r>
          </a:p>
        </p:txBody>
      </p:sp>
      <p:pic>
        <p:nvPicPr>
          <p:cNvPr id="5" name="Picture 4" descr="A person standing on a rock in front of a starry sky&#10;&#10;Description automatically generated">
            <a:extLst>
              <a:ext uri="{FF2B5EF4-FFF2-40B4-BE49-F238E27FC236}">
                <a16:creationId xmlns:a16="http://schemas.microsoft.com/office/drawing/2014/main" id="{D1030E1E-8C2B-DB6D-79EC-ACE16F939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9" y="1262743"/>
            <a:ext cx="10843192" cy="5251686"/>
          </a:xfrm>
          <a:prstGeom prst="rect">
            <a:avLst/>
          </a:prstGeom>
        </p:spPr>
      </p:pic>
      <p:sp>
        <p:nvSpPr>
          <p:cNvPr id="7" name="TextBox 6">
            <a:extLst>
              <a:ext uri="{FF2B5EF4-FFF2-40B4-BE49-F238E27FC236}">
                <a16:creationId xmlns:a16="http://schemas.microsoft.com/office/drawing/2014/main" id="{CE1E7A64-75FC-4F16-BE30-2C86C6941B0A}"/>
              </a:ext>
            </a:extLst>
          </p:cNvPr>
          <p:cNvSpPr txBox="1"/>
          <p:nvPr/>
        </p:nvSpPr>
        <p:spPr>
          <a:xfrm>
            <a:off x="357320" y="343571"/>
            <a:ext cx="10691680" cy="646331"/>
          </a:xfrm>
          <a:prstGeom prst="rect">
            <a:avLst/>
          </a:prstGeom>
          <a:noFill/>
        </p:spPr>
        <p:txBody>
          <a:bodyPr wrap="square">
            <a:spAutoFit/>
          </a:bodyPr>
          <a:lstStyle/>
          <a:p>
            <a:pPr algn="ctr"/>
            <a:r>
              <a:rPr lang="en-US" sz="3600" dirty="0">
                <a:solidFill>
                  <a:schemeClr val="bg1"/>
                </a:solidFill>
              </a:rPr>
              <a:t>MEANING GOODNESS  TRUTH AND BEAUTY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65749AB1-A5D8-BA8B-8247-2F6CC6457AEB}"/>
              </a:ext>
            </a:extLst>
          </p:cNvPr>
          <p:cNvSpPr>
            <a:spLocks noGrp="1"/>
          </p:cNvSpPr>
          <p:nvPr>
            <p:ph type="sldNum" sz="quarter" idx="12"/>
          </p:nvPr>
        </p:nvSpPr>
        <p:spPr/>
        <p:txBody>
          <a:bodyPr/>
          <a:lstStyle/>
          <a:p>
            <a:fld id="{B2DC25EE-239B-4C5F-AAD1-255A7D5F1EE2}" type="slidenum">
              <a:rPr lang="en-US" smtClean="0"/>
              <a:t>127</a:t>
            </a:fld>
            <a:endParaRPr lang="en-US"/>
          </a:p>
        </p:txBody>
      </p:sp>
    </p:spTree>
    <p:extLst>
      <p:ext uri="{BB962C8B-B14F-4D97-AF65-F5344CB8AC3E}">
        <p14:creationId xmlns:p14="http://schemas.microsoft.com/office/powerpoint/2010/main" val="333601168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B502C0-A24E-2156-BAC8-3A489C19A9E7}"/>
              </a:ext>
            </a:extLst>
          </p:cNvPr>
          <p:cNvSpPr txBox="1"/>
          <p:nvPr/>
        </p:nvSpPr>
        <p:spPr>
          <a:xfrm>
            <a:off x="32657" y="-5417"/>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Philosophers refer to truth, goodness, and beauty as the "transcendentals". These are considered fundamental properties of being and are thought to be interconnected aspects of reality. </a:t>
            </a:r>
            <a:r>
              <a:rPr lang="en-US" sz="2000" b="0" i="0" dirty="0">
                <a:effectLst/>
                <a:latin typeface="+mj-lt"/>
              </a:rPr>
              <a:t>The relationship between truth, goodness</a:t>
            </a:r>
            <a:r>
              <a:rPr lang="en-US" sz="2000" dirty="0">
                <a:latin typeface="+mj-lt"/>
              </a:rPr>
              <a:t>,</a:t>
            </a:r>
            <a:r>
              <a:rPr lang="en-US" sz="2000" b="0" i="0" dirty="0">
                <a:effectLst/>
                <a:latin typeface="+mj-lt"/>
              </a:rPr>
              <a:t> beauty and meaning is a classic topic in philosophy</a:t>
            </a:r>
            <a:r>
              <a:rPr lang="en-US" sz="2000" dirty="0">
                <a:latin typeface="+mj-lt"/>
              </a:rPr>
              <a:t>.</a:t>
            </a:r>
          </a:p>
          <a:p>
            <a:r>
              <a:rPr lang="en-US" sz="2000" b="0" i="0" dirty="0">
                <a:effectLst/>
                <a:latin typeface="+mj-lt"/>
              </a:rPr>
              <a:t> </a:t>
            </a:r>
            <a:endParaRPr lang="en-US" sz="2000" dirty="0">
              <a:latin typeface="+mj-lt"/>
            </a:endParaRPr>
          </a:p>
          <a:p>
            <a:pPr marL="285750" indent="-285750">
              <a:buFont typeface="Arial" panose="020B0604020202020204" pitchFamily="34" charset="0"/>
              <a:buChar char="•"/>
            </a:pPr>
            <a:r>
              <a:rPr lang="en-US" sz="2000" dirty="0">
                <a:latin typeface="+mj-lt"/>
              </a:rPr>
              <a:t>Philosophy typically understands truth as the property of statements or beliefs that accurately reflect reality. </a:t>
            </a:r>
            <a:r>
              <a:rPr lang="en-US" sz="2000" b="0" i="0" dirty="0">
                <a:effectLst/>
                <a:latin typeface="+mj-lt"/>
              </a:rPr>
              <a:t>Meaning is  tied to truth because understanding the meaning of something involves grasping its true nature or essence. Truth is about correspondence to reality, and meaningful statements or actions are those that accurately reflect or convey reality.</a:t>
            </a:r>
          </a:p>
          <a:p>
            <a:endParaRPr lang="en-US" sz="2000" b="0" i="0" dirty="0">
              <a:effectLst/>
              <a:latin typeface="+mj-lt"/>
            </a:endParaRPr>
          </a:p>
          <a:p>
            <a:pPr marL="285750" indent="-285750">
              <a:buFont typeface="Arial" panose="020B0604020202020204" pitchFamily="34" charset="0"/>
              <a:buChar char="•"/>
            </a:pPr>
            <a:r>
              <a:rPr lang="en-US" sz="2000" dirty="0">
                <a:latin typeface="+mj-lt"/>
              </a:rPr>
              <a:t>Goodness is associated with morality and ethics. In philosophical terms, it is the quality of being desirable or having value. Goodness is also linked to the idea of the "good life," which involves living in accordance with moral virtues and achieving personal and communal well-being.</a:t>
            </a:r>
          </a:p>
          <a:p>
            <a:pPr marL="285750" indent="-285750">
              <a:buFont typeface="Arial" panose="020B0604020202020204" pitchFamily="34" charset="0"/>
              <a:buChar char="•"/>
            </a:pPr>
            <a:r>
              <a:rPr lang="en-US" sz="2000" b="0" i="0" dirty="0">
                <a:effectLst/>
                <a:latin typeface="+mj-lt"/>
              </a:rPr>
              <a:t>Meaning is connected to goodness in the sense that actions or lives imbued with meaning are aligned with what is considered good or virtuous. A meaningful life is one that pursues or embodies moral values, contributing to the well-being of oneself and others.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Beauty is a central topic in aesthetics, the branch of philosophy concerned with art and perception. Beauty is seen as a source of pleasure and inspiration, and it plays a role in shaping our understanding of harmony, proportion, and order.</a:t>
            </a:r>
          </a:p>
          <a:p>
            <a:pPr marL="285750" indent="-285750">
              <a:buFont typeface="Arial" panose="020B0604020202020204" pitchFamily="34" charset="0"/>
              <a:buChar char="•"/>
            </a:pPr>
            <a:r>
              <a:rPr lang="en-US" sz="2000" b="0" i="0" dirty="0">
                <a:effectLst/>
                <a:latin typeface="+mj-lt"/>
              </a:rPr>
              <a:t>Beauty is an expression of harmony and order, which can be deeply meaningful. The experience of beauty can evoke a sense of wonder and connection, providing insights into the nature of reality and our place within it. Meaningful experiences often have an aesthetic dimension, where beauty plays a crucial role.</a:t>
            </a:r>
            <a:endParaRPr lang="en-US" sz="2000" dirty="0">
              <a:latin typeface="+mj-lt"/>
            </a:endParaRPr>
          </a:p>
        </p:txBody>
      </p:sp>
      <p:sp>
        <p:nvSpPr>
          <p:cNvPr id="2" name="Slide Number Placeholder 1">
            <a:extLst>
              <a:ext uri="{FF2B5EF4-FFF2-40B4-BE49-F238E27FC236}">
                <a16:creationId xmlns:a16="http://schemas.microsoft.com/office/drawing/2014/main" id="{A500EF0F-4015-DA9C-9029-05357A9CADAE}"/>
              </a:ext>
            </a:extLst>
          </p:cNvPr>
          <p:cNvSpPr>
            <a:spLocks noGrp="1"/>
          </p:cNvSpPr>
          <p:nvPr>
            <p:ph type="sldNum" sz="quarter" idx="12"/>
          </p:nvPr>
        </p:nvSpPr>
        <p:spPr/>
        <p:txBody>
          <a:bodyPr/>
          <a:lstStyle/>
          <a:p>
            <a:fld id="{B2DC25EE-239B-4C5F-AAD1-255A7D5F1EE2}" type="slidenum">
              <a:rPr lang="en-US" smtClean="0"/>
              <a:t>128</a:t>
            </a:fld>
            <a:endParaRPr lang="en-US"/>
          </a:p>
        </p:txBody>
      </p:sp>
    </p:spTree>
    <p:extLst>
      <p:ext uri="{BB962C8B-B14F-4D97-AF65-F5344CB8AC3E}">
        <p14:creationId xmlns:p14="http://schemas.microsoft.com/office/powerpoint/2010/main" val="38262702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AC192D-2DB0-EC30-BF21-CCE1E4B86465}"/>
              </a:ext>
            </a:extLst>
          </p:cNvPr>
          <p:cNvSpPr>
            <a:spLocks noGrp="1"/>
          </p:cNvSpPr>
          <p:nvPr>
            <p:ph type="sldNum" sz="quarter" idx="12"/>
          </p:nvPr>
        </p:nvSpPr>
        <p:spPr/>
        <p:txBody>
          <a:bodyPr/>
          <a:lstStyle/>
          <a:p>
            <a:fld id="{B2DC25EE-239B-4C5F-AAD1-255A7D5F1EE2}" type="slidenum">
              <a:rPr lang="en-US" smtClean="0"/>
              <a:t>129</a:t>
            </a:fld>
            <a:endParaRPr lang="en-US"/>
          </a:p>
        </p:txBody>
      </p:sp>
      <p:sp>
        <p:nvSpPr>
          <p:cNvPr id="4" name="TextBox 3">
            <a:extLst>
              <a:ext uri="{FF2B5EF4-FFF2-40B4-BE49-F238E27FC236}">
                <a16:creationId xmlns:a16="http://schemas.microsoft.com/office/drawing/2014/main" id="{106F6C8E-9FA2-1726-B90C-ADF755676A18}"/>
              </a:ext>
            </a:extLst>
          </p:cNvPr>
          <p:cNvSpPr txBox="1"/>
          <p:nvPr/>
        </p:nvSpPr>
        <p:spPr>
          <a:xfrm>
            <a:off x="0" y="0"/>
            <a:ext cx="12192000" cy="156966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interplay between truth, goodness, and beauty has been a subject of philosophical inquiry for centuries. Truth, goodness and beauty have been seen as guiding principles that help us navigate and make sense of the world, offering insights into the nature of reality and human experience.</a:t>
            </a:r>
          </a:p>
          <a:p>
            <a:br>
              <a:rPr lang="en-US" dirty="0"/>
            </a:br>
            <a:endParaRPr lang="en-CA" dirty="0"/>
          </a:p>
        </p:txBody>
      </p:sp>
    </p:spTree>
    <p:extLst>
      <p:ext uri="{BB962C8B-B14F-4D97-AF65-F5344CB8AC3E}">
        <p14:creationId xmlns:p14="http://schemas.microsoft.com/office/powerpoint/2010/main" val="319395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CED77-638A-CDAD-247B-A9F4290DE4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1793FF5-9B6B-8D34-E7F0-3EEB8F4E5429}"/>
              </a:ext>
            </a:extLst>
          </p:cNvPr>
          <p:cNvSpPr>
            <a:spLocks noChangeArrowheads="1"/>
          </p:cNvSpPr>
          <p:nvPr/>
        </p:nvSpPr>
        <p:spPr bwMode="auto">
          <a:xfrm>
            <a:off x="82296" y="-90136"/>
            <a:ext cx="7866256"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And gently reflect: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What has mattered deeply to me?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has wounded me?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has called me forward?</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gives my life meaning?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Pause.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Now widen the circle a little further.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Beyond “my stories” are “our stories.”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families we come from.</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communities that shaped us.</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The cultures, traditions, songs, values, myths, and beliefs that we inherited.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stories of being human together.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Reflect gently: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What larger stories have shaped my understanding of myself?</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stories have I embraced?</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stories have I struggled against?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Where have I felt belonging?</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Where have I longed to belong?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Pause again.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And now widen the circle further still.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Beyond our stories are “the stories.”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great human questions.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Why are we here?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is this all about?</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does it mean to love?</a:t>
            </a: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lowchart: Connector 2">
            <a:extLst>
              <a:ext uri="{FF2B5EF4-FFF2-40B4-BE49-F238E27FC236}">
                <a16:creationId xmlns:a16="http://schemas.microsoft.com/office/drawing/2014/main" id="{24BBF273-9CE0-C58B-FF72-6261E44E0CF9}"/>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473049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ld person holding a baby&#10;&#10;Description automatically generated">
            <a:extLst>
              <a:ext uri="{FF2B5EF4-FFF2-40B4-BE49-F238E27FC236}">
                <a16:creationId xmlns:a16="http://schemas.microsoft.com/office/drawing/2014/main" id="{0E05B0F7-82D5-F573-F4EC-1D55BE20C024}"/>
              </a:ext>
            </a:extLst>
          </p:cNvPr>
          <p:cNvPicPr>
            <a:picLocks noChangeAspect="1"/>
          </p:cNvPicPr>
          <p:nvPr/>
        </p:nvPicPr>
        <p:blipFill>
          <a:blip r:embed="rId2">
            <a:extLst>
              <a:ext uri="{28A0092B-C50C-407E-A947-70E740481C1C}">
                <a14:useLocalDpi xmlns:a14="http://schemas.microsoft.com/office/drawing/2010/main" val="0"/>
              </a:ext>
            </a:extLst>
          </a:blip>
          <a:srcRect t="45766" b="6141"/>
          <a:stretch/>
        </p:blipFill>
        <p:spPr>
          <a:xfrm>
            <a:off x="586809" y="729342"/>
            <a:ext cx="10919392" cy="5802087"/>
          </a:xfrm>
          <a:prstGeom prst="rect">
            <a:avLst/>
          </a:prstGeom>
        </p:spPr>
      </p:pic>
      <p:sp>
        <p:nvSpPr>
          <p:cNvPr id="4" name="TextBox 3">
            <a:extLst>
              <a:ext uri="{FF2B5EF4-FFF2-40B4-BE49-F238E27FC236}">
                <a16:creationId xmlns:a16="http://schemas.microsoft.com/office/drawing/2014/main" id="{99B3F71B-9984-5399-2723-B0D8ED52ABFA}"/>
              </a:ext>
            </a:extLst>
          </p:cNvPr>
          <p:cNvSpPr txBox="1"/>
          <p:nvPr/>
        </p:nvSpPr>
        <p:spPr>
          <a:xfrm>
            <a:off x="0" y="87718"/>
            <a:ext cx="11812000" cy="646331"/>
          </a:xfrm>
          <a:prstGeom prst="rect">
            <a:avLst/>
          </a:prstGeom>
          <a:noFill/>
        </p:spPr>
        <p:txBody>
          <a:bodyPr wrap="square">
            <a:spAutoFit/>
          </a:bodyPr>
          <a:lstStyle/>
          <a:p>
            <a:pPr algn="ctr"/>
            <a:r>
              <a:rPr lang="en-CA" sz="3600" dirty="0">
                <a:solidFill>
                  <a:schemeClr val="bg1"/>
                </a:solidFill>
              </a:rPr>
              <a:t>HAPPINESS, MEANING AND THE STAGES OF LIFE</a:t>
            </a:r>
          </a:p>
        </p:txBody>
      </p:sp>
      <p:sp>
        <p:nvSpPr>
          <p:cNvPr id="3" name="Slide Number Placeholder 2">
            <a:extLst>
              <a:ext uri="{FF2B5EF4-FFF2-40B4-BE49-F238E27FC236}">
                <a16:creationId xmlns:a16="http://schemas.microsoft.com/office/drawing/2014/main" id="{EB6C6EC2-B98E-B93C-9BA5-4CC5BE26674F}"/>
              </a:ext>
            </a:extLst>
          </p:cNvPr>
          <p:cNvSpPr>
            <a:spLocks noGrp="1"/>
          </p:cNvSpPr>
          <p:nvPr>
            <p:ph type="sldNum" sz="quarter" idx="12"/>
          </p:nvPr>
        </p:nvSpPr>
        <p:spPr/>
        <p:txBody>
          <a:bodyPr/>
          <a:lstStyle/>
          <a:p>
            <a:fld id="{B2DC25EE-239B-4C5F-AAD1-255A7D5F1EE2}" type="slidenum">
              <a:rPr lang="en-US" smtClean="0"/>
              <a:t>130</a:t>
            </a:fld>
            <a:endParaRPr lang="en-US"/>
          </a:p>
        </p:txBody>
      </p:sp>
    </p:spTree>
    <p:extLst>
      <p:ext uri="{BB962C8B-B14F-4D97-AF65-F5344CB8AC3E}">
        <p14:creationId xmlns:p14="http://schemas.microsoft.com/office/powerpoint/2010/main" val="26963921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F32CA-EF57-CDAE-2C4D-A7AF06A5BE7D}"/>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difference between a happy life and a meaningful life is a subject that has intrigued philosophers, psychologists, and thinkers for centuries. While the ideas of a </a:t>
            </a:r>
            <a:r>
              <a:rPr lang="en-US" sz="2000" dirty="0">
                <a:solidFill>
                  <a:srgbClr val="FFFFFF"/>
                </a:solidFill>
                <a:latin typeface="Corbel" panose="020B0503020204020204" pitchFamily="34" charset="0"/>
              </a:rPr>
              <a:t>happy and a meaningful life</a:t>
            </a:r>
            <a:r>
              <a:rPr lang="en-US" sz="2000" dirty="0">
                <a:solidFill>
                  <a:srgbClr val="FFFFFF"/>
                </a:solidFill>
                <a:effectLst/>
                <a:latin typeface="Corbel" panose="020B0503020204020204" pitchFamily="34" charset="0"/>
              </a:rPr>
              <a:t> are interconnected, there are distinctions between two.</a:t>
            </a:r>
          </a:p>
          <a:p>
            <a:pPr marL="285750" indent="-285750">
              <a:buFont typeface="Arial" panose="020B0604020202020204" pitchFamily="34" charset="0"/>
              <a:buChar char="•"/>
            </a:pPr>
            <a:r>
              <a:rPr lang="en-US" sz="2000" dirty="0"/>
              <a:t>A happy life emphasizes personal satisfaction and pleasure. It's about experiencing positive emotions, minimizing discomfort, and achieving personal desires. A meaningful life, in contrast, involves contributing to something larger than oneself.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Happiness is often associated with the present moment. It’s about feeling good now and enjoying life’s pleasures. Meaningfulness tends to have a broader time perspective, incorporating past, present, and future. It involves understanding how life fits into a larger narrative.</a:t>
            </a:r>
          </a:p>
          <a:p>
            <a:pPr marL="285750" indent="-285750">
              <a:buFont typeface="Arial" panose="020B0604020202020204" pitchFamily="34" charset="0"/>
              <a:buChar char="•"/>
            </a:pPr>
            <a:r>
              <a:rPr lang="en-US" sz="2000" dirty="0"/>
              <a:t>Happiness can come from external sources, such as material possessions, social status, or pleasurable experiences. Meaning is derived from internal sources, such as personal growth, relationships, and a sense of purpose.</a:t>
            </a:r>
          </a:p>
          <a:p>
            <a:endParaRPr lang="en-US" sz="2000" dirty="0"/>
          </a:p>
          <a:p>
            <a:pPr marL="285750" indent="-285750">
              <a:buFont typeface="Arial" panose="020B0604020202020204" pitchFamily="34" charset="0"/>
              <a:buChar char="•"/>
            </a:pPr>
            <a:r>
              <a:rPr lang="en-US" sz="2000" dirty="0"/>
              <a:t>A happy life is generally characterized by positive emotions and the absence of negative emotions. A meaningful life can include a wider range of emotions, including negative ones, as challenges and struggles can contribute to a sense of purpose and fulfillment.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Happiness can be fleeting and dependent on circumstances. Meaning tends to be more enduring, providing a stable foundation that can sustain a person through life's ups and downs.</a:t>
            </a:r>
          </a:p>
          <a:p>
            <a:endParaRPr lang="en-US" sz="2000" dirty="0"/>
          </a:p>
        </p:txBody>
      </p:sp>
      <p:sp>
        <p:nvSpPr>
          <p:cNvPr id="2" name="Slide Number Placeholder 1">
            <a:extLst>
              <a:ext uri="{FF2B5EF4-FFF2-40B4-BE49-F238E27FC236}">
                <a16:creationId xmlns:a16="http://schemas.microsoft.com/office/drawing/2014/main" id="{A89A75BE-0D07-65CC-4E4D-C63921351EBD}"/>
              </a:ext>
            </a:extLst>
          </p:cNvPr>
          <p:cNvSpPr>
            <a:spLocks noGrp="1"/>
          </p:cNvSpPr>
          <p:nvPr>
            <p:ph type="sldNum" sz="quarter" idx="12"/>
          </p:nvPr>
        </p:nvSpPr>
        <p:spPr/>
        <p:txBody>
          <a:bodyPr/>
          <a:lstStyle/>
          <a:p>
            <a:fld id="{B2DC25EE-239B-4C5F-AAD1-255A7D5F1EE2}" type="slidenum">
              <a:rPr lang="en-US" smtClean="0"/>
              <a:t>131</a:t>
            </a:fld>
            <a:endParaRPr lang="en-US"/>
          </a:p>
        </p:txBody>
      </p:sp>
    </p:spTree>
    <p:extLst>
      <p:ext uri="{BB962C8B-B14F-4D97-AF65-F5344CB8AC3E}">
        <p14:creationId xmlns:p14="http://schemas.microsoft.com/office/powerpoint/2010/main" val="6850048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856904-C1D2-77BB-BDD5-2A35E7D7466E}"/>
              </a:ext>
            </a:extLst>
          </p:cNvPr>
          <p:cNvSpPr txBox="1"/>
          <p:nvPr/>
        </p:nvSpPr>
        <p:spPr>
          <a:xfrm>
            <a:off x="68826" y="0"/>
            <a:ext cx="12054348" cy="6863417"/>
          </a:xfrm>
          <a:prstGeom prst="rect">
            <a:avLst/>
          </a:prstGeom>
          <a:noFill/>
        </p:spPr>
        <p:txBody>
          <a:bodyPr wrap="square">
            <a:spAutoFit/>
          </a:bodyPr>
          <a:lstStyle/>
          <a:p>
            <a:pPr marL="285750" indent="-285750">
              <a:buFont typeface="Arial" panose="020B0604020202020204" pitchFamily="34" charset="0"/>
              <a:buChar char="•"/>
            </a:pPr>
            <a:r>
              <a:rPr lang="en-US" sz="2000" dirty="0"/>
              <a:t>Happiness is more self-focused and is considered a healthy first half of life pursuit as in our early years, we tend to focus on personal fulfillment, pleasure, and the pursuit of joy. The first half of life is characterized by exploration, self-discovery, and the pursuit of experiences that bring immediate satisfaction.</a:t>
            </a:r>
          </a:p>
          <a:p>
            <a:r>
              <a:rPr lang="en-US" sz="2000" dirty="0"/>
              <a:t> </a:t>
            </a:r>
          </a:p>
          <a:p>
            <a:pPr marL="285750" indent="-285750">
              <a:buFont typeface="Arial" panose="020B0604020202020204" pitchFamily="34" charset="0"/>
              <a:buChar char="•"/>
            </a:pPr>
            <a:r>
              <a:rPr lang="en-US" sz="2000" dirty="0"/>
              <a:t>Meaning transcends the self and is often associated with second half of life.  As individuals age, they sometimes gain a deeper understanding of life’s complexities. This wisdom can shift priorities from seeking transient happiness to embracing a more nuanced view of fulfillment that includes acceptance, gratitude, and inner peace.</a:t>
            </a:r>
          </a:p>
          <a:p>
            <a:r>
              <a:rPr lang="en-US" sz="2000" dirty="0"/>
              <a:t> </a:t>
            </a:r>
          </a:p>
          <a:p>
            <a:pPr marL="285750" indent="-285750">
              <a:buFont typeface="Arial" panose="020B0604020202020204" pitchFamily="34" charset="0"/>
              <a:buChar char="•"/>
            </a:pPr>
            <a:r>
              <a:rPr lang="en-US" sz="2000" dirty="0"/>
              <a:t>The second half of life can be a time for personal growth, during which individuals reassess their values and priorities. This can lead to new pursuits that align more closely with their evolving sense of self and purpose.</a:t>
            </a:r>
          </a:p>
          <a:p>
            <a:pPr marL="285750" indent="-285750">
              <a:buFont typeface="Arial" panose="020B0604020202020204" pitchFamily="34" charset="0"/>
              <a:buChar char="•"/>
            </a:pPr>
            <a:r>
              <a:rPr lang="en-US" sz="2000" dirty="0"/>
              <a:t>In the second half of life healthy developmental goals typically shift toward making positive contributions to the world and leaving a legacy. There’s also a greater emphasis on how one’s actions impact others and the world. This can lead to a greater focus on relationships, and community involvement.</a:t>
            </a:r>
          </a:p>
          <a:p>
            <a:r>
              <a:rPr lang="en-US" sz="2000" dirty="0"/>
              <a:t> </a:t>
            </a:r>
          </a:p>
          <a:p>
            <a:pPr marL="285750" indent="-285750">
              <a:buFont typeface="Arial" panose="020B0604020202020204" pitchFamily="34" charset="0"/>
              <a:buChar char="•"/>
            </a:pPr>
            <a:r>
              <a:rPr lang="en-US" sz="2000" dirty="0"/>
              <a:t>In a healthy second half of life people seek fulfillment through purpose-driven activities, such as mentoring, volunteering, or pursuing passions that contribute to the greater good. They don’t abandon the pursuit of happiness; rather, they seek to balance happiness and meaning. </a:t>
            </a:r>
          </a:p>
          <a:p>
            <a:pPr marL="285750" indent="-285750">
              <a:buFont typeface="Arial" panose="020B0604020202020204" pitchFamily="34" charset="0"/>
              <a:buChar char="•"/>
            </a:pPr>
            <a:r>
              <a:rPr lang="en-US" sz="2000" dirty="0"/>
              <a:t>The second half of life is a time for individuals to align with a purpose that transcends the self and resonates on a larger scale. This can bring a sense of fulfillment and direction.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AF67705B-4E3E-6474-D73B-F2430ED4034E}"/>
              </a:ext>
            </a:extLst>
          </p:cNvPr>
          <p:cNvSpPr>
            <a:spLocks noGrp="1"/>
          </p:cNvSpPr>
          <p:nvPr>
            <p:ph type="sldNum" sz="quarter" idx="12"/>
          </p:nvPr>
        </p:nvSpPr>
        <p:spPr/>
        <p:txBody>
          <a:bodyPr/>
          <a:lstStyle/>
          <a:p>
            <a:fld id="{B2DC25EE-239B-4C5F-AAD1-255A7D5F1EE2}" type="slidenum">
              <a:rPr lang="en-US" smtClean="0"/>
              <a:t>132</a:t>
            </a:fld>
            <a:endParaRPr lang="en-US"/>
          </a:p>
        </p:txBody>
      </p:sp>
    </p:spTree>
    <p:extLst>
      <p:ext uri="{BB962C8B-B14F-4D97-AF65-F5344CB8AC3E}">
        <p14:creationId xmlns:p14="http://schemas.microsoft.com/office/powerpoint/2010/main" val="35056172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7AF4A-7FDA-E16B-56A2-177D5E676E85}"/>
              </a:ext>
            </a:extLst>
          </p:cNvPr>
          <p:cNvSpPr>
            <a:spLocks noGrp="1"/>
          </p:cNvSpPr>
          <p:nvPr>
            <p:ph type="sldNum" sz="quarter" idx="12"/>
          </p:nvPr>
        </p:nvSpPr>
        <p:spPr/>
        <p:txBody>
          <a:bodyPr/>
          <a:lstStyle/>
          <a:p>
            <a:fld id="{B2DC25EE-239B-4C5F-AAD1-255A7D5F1EE2}" type="slidenum">
              <a:rPr lang="en-US" smtClean="0"/>
              <a:t>133</a:t>
            </a:fld>
            <a:endParaRPr lang="en-US"/>
          </a:p>
        </p:txBody>
      </p:sp>
      <p:sp>
        <p:nvSpPr>
          <p:cNvPr id="4" name="TextBox 3">
            <a:extLst>
              <a:ext uri="{FF2B5EF4-FFF2-40B4-BE49-F238E27FC236}">
                <a16:creationId xmlns:a16="http://schemas.microsoft.com/office/drawing/2014/main" id="{BAB26DF0-C35A-71F6-1E77-87716DA7F4CF}"/>
              </a:ext>
            </a:extLst>
          </p:cNvPr>
          <p:cNvSpPr txBox="1"/>
          <p:nvPr/>
        </p:nvSpPr>
        <p:spPr>
          <a:xfrm>
            <a:off x="0" y="70021"/>
            <a:ext cx="12192000" cy="1938992"/>
          </a:xfrm>
          <a:prstGeom prst="rect">
            <a:avLst/>
          </a:prstGeom>
          <a:noFill/>
        </p:spPr>
        <p:txBody>
          <a:bodyPr wrap="square">
            <a:spAutoFit/>
          </a:bodyPr>
          <a:lstStyle/>
          <a:p>
            <a:pPr marL="285750" indent="-285750">
              <a:buFont typeface="Arial" panose="020B0604020202020204" pitchFamily="34" charset="0"/>
              <a:buChar char="•"/>
            </a:pPr>
            <a:r>
              <a:rPr lang="en-US" sz="2000" dirty="0"/>
              <a:t>Engaging with a purpose that transcends personal interests provides a deeper sense of meaning in life by helping individuals feel connected to something greater than themselves. Having a  purpose, helps guide our choices and priorities and focus on what truly matters, avoiding distractions that do not align with our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Happiness and a meaningful life are not mutually exclusive but overlap. Many people find that a meaningful life enhances their overall happiness, while happiness can contribute to a sense of meaning.</a:t>
            </a:r>
          </a:p>
        </p:txBody>
      </p:sp>
    </p:spTree>
    <p:extLst>
      <p:ext uri="{BB962C8B-B14F-4D97-AF65-F5344CB8AC3E}">
        <p14:creationId xmlns:p14="http://schemas.microsoft.com/office/powerpoint/2010/main" val="7503305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lice on a rock&#10;&#10;Description automatically generated">
            <a:extLst>
              <a:ext uri="{FF2B5EF4-FFF2-40B4-BE49-F238E27FC236}">
                <a16:creationId xmlns:a16="http://schemas.microsoft.com/office/drawing/2014/main" id="{73A4FDFE-DF08-639E-4392-1BACF7BE6022}"/>
              </a:ext>
            </a:extLst>
          </p:cNvPr>
          <p:cNvPicPr>
            <a:picLocks noChangeAspect="1"/>
          </p:cNvPicPr>
          <p:nvPr/>
        </p:nvPicPr>
        <p:blipFill>
          <a:blip r:embed="rId2">
            <a:extLst>
              <a:ext uri="{28A0092B-C50C-407E-A947-70E740481C1C}">
                <a14:useLocalDpi xmlns:a14="http://schemas.microsoft.com/office/drawing/2010/main" val="0"/>
              </a:ext>
            </a:extLst>
          </a:blip>
          <a:srcRect t="13235" b="1860"/>
          <a:stretch/>
        </p:blipFill>
        <p:spPr>
          <a:xfrm>
            <a:off x="435428" y="979714"/>
            <a:ext cx="11169763" cy="5443140"/>
          </a:xfrm>
          <a:prstGeom prst="rect">
            <a:avLst/>
          </a:prstGeom>
        </p:spPr>
      </p:pic>
      <p:sp>
        <p:nvSpPr>
          <p:cNvPr id="5" name="TextBox 4">
            <a:extLst>
              <a:ext uri="{FF2B5EF4-FFF2-40B4-BE49-F238E27FC236}">
                <a16:creationId xmlns:a16="http://schemas.microsoft.com/office/drawing/2014/main" id="{1406D7F3-5717-2269-57BF-26F7283F19D9}"/>
              </a:ext>
            </a:extLst>
          </p:cNvPr>
          <p:cNvSpPr txBox="1"/>
          <p:nvPr/>
        </p:nvSpPr>
        <p:spPr>
          <a:xfrm>
            <a:off x="961911" y="195943"/>
            <a:ext cx="11654631" cy="646331"/>
          </a:xfrm>
          <a:prstGeom prst="rect">
            <a:avLst/>
          </a:prstGeom>
          <a:noFill/>
        </p:spPr>
        <p:txBody>
          <a:bodyPr wrap="square">
            <a:spAutoFit/>
          </a:bodyPr>
          <a:lstStyle/>
          <a:p>
            <a:r>
              <a:rPr lang="en-US" sz="3600" dirty="0">
                <a:solidFill>
                  <a:schemeClr val="bg1"/>
                </a:solidFill>
              </a:rPr>
              <a:t>A BRIEF HISTORY OF THE SEARCH FOR MEANING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098E4DE2-3BA6-9727-1DA5-978E42F1160F}"/>
              </a:ext>
            </a:extLst>
          </p:cNvPr>
          <p:cNvSpPr>
            <a:spLocks noGrp="1"/>
          </p:cNvSpPr>
          <p:nvPr>
            <p:ph type="sldNum" sz="quarter" idx="12"/>
          </p:nvPr>
        </p:nvSpPr>
        <p:spPr/>
        <p:txBody>
          <a:bodyPr/>
          <a:lstStyle/>
          <a:p>
            <a:fld id="{B2DC25EE-239B-4C5F-AAD1-255A7D5F1EE2}" type="slidenum">
              <a:rPr lang="en-US" smtClean="0"/>
              <a:t>134</a:t>
            </a:fld>
            <a:endParaRPr lang="en-US"/>
          </a:p>
        </p:txBody>
      </p:sp>
    </p:spTree>
    <p:extLst>
      <p:ext uri="{BB962C8B-B14F-4D97-AF65-F5344CB8AC3E}">
        <p14:creationId xmlns:p14="http://schemas.microsoft.com/office/powerpoint/2010/main" val="1769991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1BB73-E5E9-0E0F-AE2B-C77D023ED0F8}"/>
              </a:ext>
            </a:extLst>
          </p:cNvPr>
          <p:cNvSpPr>
            <a:spLocks noGrp="1"/>
          </p:cNvSpPr>
          <p:nvPr>
            <p:ph type="sldNum" sz="quarter" idx="12"/>
          </p:nvPr>
        </p:nvSpPr>
        <p:spPr/>
        <p:txBody>
          <a:bodyPr/>
          <a:lstStyle/>
          <a:p>
            <a:fld id="{B2DC25EE-239B-4C5F-AAD1-255A7D5F1EE2}" type="slidenum">
              <a:rPr lang="en-US" smtClean="0"/>
              <a:t>135</a:t>
            </a:fld>
            <a:endParaRPr lang="en-US"/>
          </a:p>
        </p:txBody>
      </p:sp>
      <p:sp>
        <p:nvSpPr>
          <p:cNvPr id="4" name="TextBox 3">
            <a:extLst>
              <a:ext uri="{FF2B5EF4-FFF2-40B4-BE49-F238E27FC236}">
                <a16:creationId xmlns:a16="http://schemas.microsoft.com/office/drawing/2014/main" id="{B7E03AD4-BF8D-B392-417B-A3325C5824B6}"/>
              </a:ext>
            </a:extLst>
          </p:cNvPr>
          <p:cNvSpPr txBox="1"/>
          <p:nvPr/>
        </p:nvSpPr>
        <p:spPr>
          <a:xfrm>
            <a:off x="0" y="0"/>
            <a:ext cx="12292361"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cognitive revolution which occurred approximately 70,000 years ago was a period when Homo sapiens experienced significant changes in brain function, leading to enhanced language capabilities, abstract thinking, and complex social structures. These cognitive advancements laid the groundwork for our search for meaning.</a:t>
            </a:r>
          </a:p>
          <a:p>
            <a:endParaRPr lang="en-US" sz="2000" dirty="0"/>
          </a:p>
          <a:p>
            <a:pPr marL="285750" indent="-285750">
              <a:buFont typeface="Arial" panose="020B0604020202020204" pitchFamily="34" charset="0"/>
              <a:buChar char="•"/>
            </a:pPr>
            <a:r>
              <a:rPr lang="en-US" sz="2000" dirty="0"/>
              <a:t>The development of complex language allowed humans to share ideas, stories, and cultural practices. This ability to communicate abstract concepts enabled humans to ponder existential questions, share beliefs, and create shared narratives about the world and their place in it.</a:t>
            </a:r>
          </a:p>
          <a:p>
            <a:pPr marL="285750" indent="-285750">
              <a:buFont typeface="Arial" panose="020B0604020202020204" pitchFamily="34" charset="0"/>
              <a:buChar char="•"/>
            </a:pPr>
            <a:r>
              <a:rPr lang="en-US" sz="2000" dirty="0"/>
              <a:t>The cognitive revolution brought about the ability to think abstractly, which is essential for contemplating concepts such as purpose, morality, and the afterlife. This capacity for abstract thought allowed humans to develop religions, philosophies, and cultural myths that address the search for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humans began to form larger and more complex social groups, they developed shared beliefs and cultural practices that helped to unify communities. These shared systems of meaning provided individuals with a sense of belonging and purpose within their social groups.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cognitive revolution enhanced humans' ability to imagine possibilities beyond immediate reality. This imaginative capacity allowed for the creation of art, rituals, and symbols, all of which play a role in expressing and exploring the human search for meaning.</a:t>
            </a:r>
          </a:p>
          <a:p>
            <a:endParaRPr lang="en-US" sz="2000" dirty="0"/>
          </a:p>
          <a:p>
            <a:pPr marL="285750" indent="-285750">
              <a:buFont typeface="Arial" panose="020B0604020202020204" pitchFamily="34" charset="0"/>
              <a:buChar char="•"/>
            </a:pPr>
            <a:r>
              <a:rPr lang="en-US" sz="2000" dirty="0"/>
              <a:t>Advanced cognitive abilities enabled humans to plan for the future and solve complex problems. This foresight and strategic thinking contributed to the development of long-term goals and aspirations, further fueling the search for meaning in life.</a:t>
            </a:r>
          </a:p>
        </p:txBody>
      </p:sp>
    </p:spTree>
    <p:extLst>
      <p:ext uri="{BB962C8B-B14F-4D97-AF65-F5344CB8AC3E}">
        <p14:creationId xmlns:p14="http://schemas.microsoft.com/office/powerpoint/2010/main" val="25378126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3D2728-62CB-E8DF-3F03-86E2D9DA8453}"/>
              </a:ext>
            </a:extLst>
          </p:cNvPr>
          <p:cNvSpPr txBox="1"/>
          <p:nvPr/>
        </p:nvSpPr>
        <p:spPr>
          <a:xfrm>
            <a:off x="-7620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cognitive revolution provided humans with the mental tools necessary to explore and articulate their search for meaning. It set the stage for the development of culture, religion, and philosophy, all of which are central to how humans understand and interpret their existence.</a:t>
            </a:r>
          </a:p>
          <a:p>
            <a:endParaRPr lang="en-US" sz="2000" dirty="0"/>
          </a:p>
          <a:p>
            <a:pPr marL="285750" indent="-285750">
              <a:buFont typeface="Arial" panose="020B0604020202020204" pitchFamily="34" charset="0"/>
              <a:buChar char="•"/>
            </a:pPr>
            <a:r>
              <a:rPr lang="en-US" sz="2000" dirty="0"/>
              <a:t>The use of symbols in art and ritual demonstrates the development of abstract thinking, a key aspect of searching for deeper meaning beyond immediate physical experiences. Prehistorical customs like art and rituals provide fascinating insights into the cognitive and cultural development of early humans. Their study suggests that early humans were deeply engaged in the search for meaning and understanding of their world.</a:t>
            </a:r>
          </a:p>
          <a:p>
            <a:r>
              <a:rPr lang="en-US" sz="2000" dirty="0"/>
              <a:t> </a:t>
            </a:r>
          </a:p>
          <a:p>
            <a:pPr marL="285750" indent="-285750">
              <a:buFont typeface="Arial" panose="020B0604020202020204" pitchFamily="34" charset="0"/>
              <a:buChar char="•"/>
            </a:pPr>
            <a:r>
              <a:rPr lang="en-US" sz="2000" dirty="0"/>
              <a:t>Pre-historic art, such as cave paintings and carvings, served as a form of communication and expression. Art was used to convey stories, record events, and express beliefs and emotions, indicating a desire to understand and share experiences. Many works of art and rituals were centered around animals, the seasons, and natural phenomena, indicating an attempt to make sense of and influence the natural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Rituals had spiritual or religious significance, suggesting that through them, early humans, were exploring concepts of life, death, and the afterlife. Burial practices, for example, hint at beliefs in an existence beyond death.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Engaging in shared rituals and creating art strengthened social bonds and community identity. This reflects an understanding of the importance of cooperation and collective meaning-making.</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9277A351-380B-AF4D-37D0-22A3170BA4DC}"/>
              </a:ext>
            </a:extLst>
          </p:cNvPr>
          <p:cNvSpPr>
            <a:spLocks noGrp="1"/>
          </p:cNvSpPr>
          <p:nvPr>
            <p:ph type="sldNum" sz="quarter" idx="12"/>
          </p:nvPr>
        </p:nvSpPr>
        <p:spPr/>
        <p:txBody>
          <a:bodyPr/>
          <a:lstStyle/>
          <a:p>
            <a:fld id="{B2DC25EE-239B-4C5F-AAD1-255A7D5F1EE2}" type="slidenum">
              <a:rPr lang="en-US" smtClean="0"/>
              <a:t>136</a:t>
            </a:fld>
            <a:endParaRPr lang="en-US"/>
          </a:p>
        </p:txBody>
      </p:sp>
    </p:spTree>
    <p:extLst>
      <p:ext uri="{BB962C8B-B14F-4D97-AF65-F5344CB8AC3E}">
        <p14:creationId xmlns:p14="http://schemas.microsoft.com/office/powerpoint/2010/main" val="12555990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78053E-2437-04E9-B4B2-FA2B70DBCE71}"/>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Archaeological findings and studies of contemporary indigenous cultures strongly suggest that our prehistoric ancestors believed in a sacred realm. Such beliefs are thought to have been a common aspect of early human societies.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Our ancestors found evidence for these beliefs in  a variety of sources. Prehistoric people frequently encountered natural phenomena that were difficult to explain, such as thunderstorms, eclipses, and the changing seasons. These events were interpreted as manifestations of a hidden, powerful realm or the actions of unseen forces.</a:t>
            </a:r>
          </a:p>
          <a:p>
            <a:pPr marL="285750" indent="-285750">
              <a:buFont typeface="Arial" panose="020B0604020202020204" pitchFamily="34" charset="0"/>
              <a:buChar char="•"/>
            </a:pPr>
            <a:r>
              <a:rPr lang="en-US" sz="2000" dirty="0"/>
              <a:t>Experiences such as dreams, visions, and altered states of consciousness, potentially induced by fasting, meditation, or the use of psychoactive substances, also contributed to beliefs in an unseen realm. These experiences felt, as they still do today, vivid and real, providing a sense of contact with that other realm.</a:t>
            </a:r>
          </a:p>
          <a:p>
            <a:endParaRPr lang="en-US" sz="2000" dirty="0"/>
          </a:p>
          <a:p>
            <a:pPr marL="285750" indent="-285750">
              <a:buFont typeface="Arial" panose="020B0604020202020204" pitchFamily="34" charset="0"/>
              <a:buChar char="•"/>
            </a:pPr>
            <a:r>
              <a:rPr lang="en-US" sz="2000" dirty="0"/>
              <a:t>Archaeological evidence of ritualistic behavior, such as burial practices, cave paintings, and the construction of megalithic structures, suggests that prehistoric people engaged in activities that had spiritual and symbolic significance. These practices reinforced beliefs in a sacred realm.</a:t>
            </a:r>
          </a:p>
          <a:p>
            <a:r>
              <a:rPr lang="en-US" sz="2000" dirty="0"/>
              <a:t> </a:t>
            </a:r>
          </a:p>
          <a:p>
            <a:pPr marL="285750" indent="-285750">
              <a:buFont typeface="Arial" panose="020B0604020202020204" pitchFamily="34" charset="0"/>
              <a:buChar char="•"/>
            </a:pPr>
            <a:r>
              <a:rPr lang="en-US" sz="2000" dirty="0"/>
              <a:t>Many prehistoric societies practiced animism, the belief that natural objects and phenomena possess a spiritual essence. Observing the interconnectedness of life and the environment led to the belief in a spiritual dimension that permeates the natural world.</a:t>
            </a:r>
          </a:p>
          <a:p>
            <a:pPr marL="285750" indent="-285750">
              <a:buFont typeface="Arial" panose="020B0604020202020204" pitchFamily="34" charset="0"/>
              <a:buChar char="•"/>
            </a:pPr>
            <a:r>
              <a:rPr lang="en-US" sz="2000" dirty="0"/>
              <a:t> Beliefs in unseen realms were passed down through generations via oral traditions, myths, and stories. These narratives helped to explain the world and provided a shared understanding of existence, reinforcing the belief in a sacred realm.</a:t>
            </a:r>
          </a:p>
          <a:p>
            <a:r>
              <a:rPr lang="en-US" sz="2000" dirty="0"/>
              <a:t> </a:t>
            </a:r>
          </a:p>
        </p:txBody>
      </p:sp>
      <p:sp>
        <p:nvSpPr>
          <p:cNvPr id="2" name="Slide Number Placeholder 1">
            <a:extLst>
              <a:ext uri="{FF2B5EF4-FFF2-40B4-BE49-F238E27FC236}">
                <a16:creationId xmlns:a16="http://schemas.microsoft.com/office/drawing/2014/main" id="{05C44746-5517-3E09-1C7A-68F0AB95C07E}"/>
              </a:ext>
            </a:extLst>
          </p:cNvPr>
          <p:cNvSpPr>
            <a:spLocks noGrp="1"/>
          </p:cNvSpPr>
          <p:nvPr>
            <p:ph type="sldNum" sz="quarter" idx="12"/>
          </p:nvPr>
        </p:nvSpPr>
        <p:spPr/>
        <p:txBody>
          <a:bodyPr/>
          <a:lstStyle/>
          <a:p>
            <a:fld id="{B2DC25EE-239B-4C5F-AAD1-255A7D5F1EE2}" type="slidenum">
              <a:rPr lang="en-US" smtClean="0"/>
              <a:t>137</a:t>
            </a:fld>
            <a:endParaRPr lang="en-US"/>
          </a:p>
        </p:txBody>
      </p:sp>
    </p:spTree>
    <p:extLst>
      <p:ext uri="{BB962C8B-B14F-4D97-AF65-F5344CB8AC3E}">
        <p14:creationId xmlns:p14="http://schemas.microsoft.com/office/powerpoint/2010/main" val="108887129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35E1A-7473-336C-55FC-A00F61833900}"/>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Prehistoric humans tried to connect with this sacred realm, reflecting their deep-seated quest for meaning and understanding of the universe.</a:t>
            </a:r>
          </a:p>
          <a:p>
            <a:pPr marL="285750" indent="-285750">
              <a:buFont typeface="Arial" panose="020B0604020202020204" pitchFamily="34" charset="0"/>
              <a:buChar char="•"/>
            </a:pPr>
            <a:r>
              <a:rPr lang="en-US" sz="2000" dirty="0"/>
              <a:t>Prehistoric communities engaged in rituals and ceremonies, involving dance, music, and chanting. It’s thought that these activities were designed to invoke spiritual experiences or communicate with deities or spirits.</a:t>
            </a:r>
          </a:p>
          <a:p>
            <a:pPr marL="285750" indent="-285750">
              <a:buFont typeface="Arial" panose="020B0604020202020204" pitchFamily="34" charset="0"/>
              <a:buChar char="•"/>
            </a:pPr>
            <a:r>
              <a:rPr lang="en-US" sz="2000" dirty="0"/>
              <a:t>Certain locations, such as caves, mountains, or bodies of water, were  regarded as sacred. These spaces were used for rituals or as places of worship.</a:t>
            </a:r>
          </a:p>
          <a:p>
            <a:endParaRPr lang="en-US" sz="2000" dirty="0"/>
          </a:p>
          <a:p>
            <a:pPr marL="285750" indent="-285750">
              <a:buFont typeface="Arial" panose="020B0604020202020204" pitchFamily="34" charset="0"/>
              <a:buChar char="•"/>
            </a:pPr>
            <a:r>
              <a:rPr lang="en-US" sz="2000" dirty="0"/>
              <a:t>Evidence suggests that shamans or spiritual leaders played a role in mediating between the human and sacred realms. Through trance states or altered consciousness, shamans sought guidance or healing from spiritual entities.</a:t>
            </a:r>
          </a:p>
          <a:p>
            <a:r>
              <a:rPr lang="en-US" sz="2000" dirty="0"/>
              <a:t> </a:t>
            </a:r>
          </a:p>
          <a:p>
            <a:pPr marL="285750" indent="-285750">
              <a:buFont typeface="Arial" panose="020B0604020202020204" pitchFamily="34" charset="0"/>
              <a:buChar char="•"/>
            </a:pPr>
            <a:r>
              <a:rPr lang="en-US" sz="2000" dirty="0"/>
              <a:t>The care taken in burial practices, including the inclusion of grave goods and the positioning of bodies, suggests beliefs in an afterlife or spiritual journey. This reflects a concern with existence beyond death and the continuation of the soul.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practices demonstrate that prehistoric humans were not only aware of the mysteries of life and death but were also actively seeking to understand and engage with them. Their efforts to connect with a sacred realm highlight a profound search for meaning, purpose, and a sense of belonging in a vast and mysterious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ancient cultures, such as the Egyptians, Mesopotamians, and Celts, used myths to explain the mysteries of life and the cosmos. These myths were intertwined with religious beliefs and rituals.</a:t>
            </a:r>
          </a:p>
          <a:p>
            <a:pPr marL="285750" indent="-285750">
              <a:buFont typeface="Arial" panose="020B0604020202020204" pitchFamily="34" charset="0"/>
              <a:buChar char="•"/>
            </a:pPr>
            <a:endParaRPr lang="en-US" sz="2000" dirty="0"/>
          </a:p>
          <a:p>
            <a:r>
              <a:rPr lang="en-US" sz="2000" dirty="0"/>
              <a:t> </a:t>
            </a:r>
          </a:p>
        </p:txBody>
      </p:sp>
      <p:sp>
        <p:nvSpPr>
          <p:cNvPr id="2" name="Slide Number Placeholder 1">
            <a:extLst>
              <a:ext uri="{FF2B5EF4-FFF2-40B4-BE49-F238E27FC236}">
                <a16:creationId xmlns:a16="http://schemas.microsoft.com/office/drawing/2014/main" id="{23B2C237-4DB3-5CE8-FF43-429E0568EAA3}"/>
              </a:ext>
            </a:extLst>
          </p:cNvPr>
          <p:cNvSpPr>
            <a:spLocks noGrp="1"/>
          </p:cNvSpPr>
          <p:nvPr>
            <p:ph type="sldNum" sz="quarter" idx="12"/>
          </p:nvPr>
        </p:nvSpPr>
        <p:spPr/>
        <p:txBody>
          <a:bodyPr/>
          <a:lstStyle/>
          <a:p>
            <a:fld id="{B2DC25EE-239B-4C5F-AAD1-255A7D5F1EE2}" type="slidenum">
              <a:rPr lang="en-US" smtClean="0"/>
              <a:t>138</a:t>
            </a:fld>
            <a:endParaRPr lang="en-US"/>
          </a:p>
        </p:txBody>
      </p:sp>
    </p:spTree>
    <p:extLst>
      <p:ext uri="{BB962C8B-B14F-4D97-AF65-F5344CB8AC3E}">
        <p14:creationId xmlns:p14="http://schemas.microsoft.com/office/powerpoint/2010/main" val="22290151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6D1BF-6A63-A40A-254E-E605D3575D18}"/>
              </a:ext>
            </a:extLst>
          </p:cNvPr>
          <p:cNvSpPr txBox="1"/>
          <p:nvPr/>
        </p:nvSpPr>
        <p:spPr>
          <a:xfrm>
            <a:off x="32657"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Ancient Western cultures, before the development of formal philosophy, relied heavily on myths to make sense of the world. These myths served as foundational narratives that explained natural phenomena, human behavior, and the origins of the universe.</a:t>
            </a:r>
          </a:p>
          <a:p>
            <a:r>
              <a:rPr lang="en-US" sz="2000" dirty="0"/>
              <a:t> </a:t>
            </a:r>
          </a:p>
          <a:p>
            <a:pPr marL="285750" indent="-285750">
              <a:buFont typeface="Arial" panose="020B0604020202020204" pitchFamily="34" charset="0"/>
              <a:buChar char="•"/>
            </a:pPr>
            <a:r>
              <a:rPr lang="en-US" sz="2000" dirty="0"/>
              <a:t>In ancient Greece myths were central to understanding the world. The Greeks had a rich tapestry of myths involving gods, goddesses, and heroes, which explained everything from the changing seasons to human virtues and vices. Greek myths were central to religious practices and cultural identity.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Romans, like the Ancient Greek empire they conquered starting in the 3</a:t>
            </a:r>
            <a:r>
              <a:rPr lang="en-US" sz="2000" baseline="30000" dirty="0"/>
              <a:t>rd</a:t>
            </a:r>
            <a:r>
              <a:rPr lang="en-US" sz="2000" dirty="0"/>
              <a:t> century BCE, also relied on myths, many of which were adaptations of Greek stories. Roman mythology provided explanations for the founding of Rome, the nature of the gods, and moral lessons.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Ancient mythology played an important role in giving meaning to the world. Myths provided explanations for natural events and phenomena that were otherwise mysterious. For example, the changing seasons, weather patterns, and celestial events were attributed to the actions of gods and goddesses. This helped people understand and predict their environment.</a:t>
            </a:r>
          </a:p>
          <a:p>
            <a:endParaRPr lang="en-US" sz="2000" dirty="0"/>
          </a:p>
          <a:p>
            <a:pPr marL="285750" indent="-285750">
              <a:buFont typeface="Arial" panose="020B0604020202020204" pitchFamily="34" charset="0"/>
              <a:buChar char="•"/>
            </a:pPr>
            <a:r>
              <a:rPr lang="en-US" sz="2000" dirty="0"/>
              <a:t>Myths also explored themes of human nature, morality, and behavior. Through stories of gods, heroes, and mythical creatures, people could reflect on virtues, vices, and the complexities of human emotions and relationships. </a:t>
            </a:r>
          </a:p>
          <a:p>
            <a:pPr marL="285750" indent="-285750">
              <a:buFont typeface="Arial" panose="020B0604020202020204" pitchFamily="34" charset="0"/>
              <a:buChar char="•"/>
            </a:pPr>
            <a:r>
              <a:rPr lang="en-US" sz="2000" dirty="0"/>
              <a:t>Creation myths addressed fundamental questions about the origins of the universe and humanity. These stories provided a sense of purpose and place within the larger cosmos.</a:t>
            </a:r>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BBF3D186-FA71-65EE-8AAF-5380C9AA40FA}"/>
              </a:ext>
            </a:extLst>
          </p:cNvPr>
          <p:cNvSpPr>
            <a:spLocks noGrp="1"/>
          </p:cNvSpPr>
          <p:nvPr>
            <p:ph type="sldNum" sz="quarter" idx="12"/>
          </p:nvPr>
        </p:nvSpPr>
        <p:spPr/>
        <p:txBody>
          <a:bodyPr/>
          <a:lstStyle/>
          <a:p>
            <a:fld id="{B2DC25EE-239B-4C5F-AAD1-255A7D5F1EE2}" type="slidenum">
              <a:rPr lang="en-US" smtClean="0"/>
              <a:t>139</a:t>
            </a:fld>
            <a:endParaRPr lang="en-US"/>
          </a:p>
        </p:txBody>
      </p:sp>
    </p:spTree>
    <p:extLst>
      <p:ext uri="{BB962C8B-B14F-4D97-AF65-F5344CB8AC3E}">
        <p14:creationId xmlns:p14="http://schemas.microsoft.com/office/powerpoint/2010/main" val="340778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6216D-ADF5-4AFA-5F82-396F5C2E65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7E7FE6E-240D-B1B7-671F-4C2FB37D5ACB}"/>
              </a:ext>
            </a:extLst>
          </p:cNvPr>
          <p:cNvSpPr>
            <a:spLocks noChangeArrowheads="1"/>
          </p:cNvSpPr>
          <p:nvPr/>
        </p:nvSpPr>
        <p:spPr bwMode="auto">
          <a:xfrm>
            <a:off x="73152" y="-359330"/>
            <a:ext cx="7836312" cy="8125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To suffer?</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To heal?</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To become whole?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connects us to one another?</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What, if anything, carries us beyond ourselves?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You do not need answers.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Simply allow yourself to stand with humility and wonder before the mystery.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Perhaps imagine yourself within Richard Rohr’s cosmic egg:</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your personal story resting inside the larger human story,</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which itself rests inside the vast mystery of existence itself.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And notice:</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you are not separate from it.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Your life matters within these circles.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Your joys matter.</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Your wounds matter.</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Your presence matters.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You are part of the human story.</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And the human story is part of something larger still.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Take one more slow breath in…</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…and out.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As we move into our circle today, may we listen deeply —</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to ourselves,</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to one another,</a:t>
            </a: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and perhaps even to the deeper story unfolding beneath all stories.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And when you are ready, gently return your awareness to the room.</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lowchart: Connector 2">
            <a:extLst>
              <a:ext uri="{FF2B5EF4-FFF2-40B4-BE49-F238E27FC236}">
                <a16:creationId xmlns:a16="http://schemas.microsoft.com/office/drawing/2014/main" id="{EA8A76AD-6D75-9384-6804-B79C7FFD83ED}"/>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1627456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748D3-FA1E-EA37-2909-986D2226A512}"/>
              </a:ext>
            </a:extLst>
          </p:cNvPr>
          <p:cNvSpPr txBox="1"/>
          <p:nvPr/>
        </p:nvSpPr>
        <p:spPr>
          <a:xfrm>
            <a:off x="38100" y="0"/>
            <a:ext cx="12115800" cy="7478970"/>
          </a:xfrm>
          <a:prstGeom prst="rect">
            <a:avLst/>
          </a:prstGeom>
          <a:noFill/>
        </p:spPr>
        <p:txBody>
          <a:bodyPr wrap="square">
            <a:spAutoFit/>
          </a:bodyPr>
          <a:lstStyle/>
          <a:p>
            <a:pPr marL="285750" indent="-285750">
              <a:buFont typeface="Arial" panose="020B0604020202020204" pitchFamily="34" charset="0"/>
              <a:buChar char="•"/>
            </a:pPr>
            <a:r>
              <a:rPr lang="en-US" sz="2000" dirty="0"/>
              <a:t>Mythology was closely tied to religious practices and rituals. Myths provided the narratives behind religious ceremonies, festivals, and rites of passage, giving them deeper meaning and significance.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Myths offered comfort and guidance in dealing with life's uncertainties and challenges. They also provided narratives of resilience, transformation, and hope, helping people navigate difficult times.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Mythology served as a comprehensive framework through which people understood their world, their place in it, and the forces that shaped their lives. Myths were a key part of cultural identity, encapsulating the values, beliefs, and traditions of a society. They reinforced social norms and provided models of ideal behavior, helping to maintain social cohesion.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gradual transition from mythology to philosophy as a way of explaining the world, began in ancient Greece around the 6th century BCE with thinkers like Thales, Anaximander, and Pythagoras. These early philosophers sought natural explanations for the world, moving away from mythological narratives. This shift marked the beginning of a more systematic and rational approach to understanding existence, leading to the development of Western philosophy.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influential philosophers have reflected on the meaning of life, each offering unique perspectives shaped by their cultural and philosophical contexts.</a:t>
            </a:r>
          </a:p>
          <a:p>
            <a:pPr marL="285750" indent="-285750">
              <a:buFont typeface="Arial" panose="020B0604020202020204" pitchFamily="34" charset="0"/>
              <a:buChar char="•"/>
            </a:pPr>
            <a:r>
              <a:rPr lang="en-US" sz="2000" dirty="0"/>
              <a:t>Known for his method of inquiry, Socrates (c. 470–399 BCE) emphasized the importance of self-examination and the pursuit of virtue. He believed that living a virtuous life was key to finding meaning and happiness.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96C6BD0-C0D6-CDA7-B6E5-601D3BC4E101}"/>
              </a:ext>
            </a:extLst>
          </p:cNvPr>
          <p:cNvSpPr>
            <a:spLocks noGrp="1"/>
          </p:cNvSpPr>
          <p:nvPr>
            <p:ph type="sldNum" sz="quarter" idx="12"/>
          </p:nvPr>
        </p:nvSpPr>
        <p:spPr/>
        <p:txBody>
          <a:bodyPr/>
          <a:lstStyle/>
          <a:p>
            <a:fld id="{B2DC25EE-239B-4C5F-AAD1-255A7D5F1EE2}" type="slidenum">
              <a:rPr lang="en-US" smtClean="0"/>
              <a:t>140</a:t>
            </a:fld>
            <a:endParaRPr lang="en-US"/>
          </a:p>
        </p:txBody>
      </p:sp>
    </p:spTree>
    <p:extLst>
      <p:ext uri="{BB962C8B-B14F-4D97-AF65-F5344CB8AC3E}">
        <p14:creationId xmlns:p14="http://schemas.microsoft.com/office/powerpoint/2010/main" val="28820551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825E4-54BA-9CF0-C0CF-6223ADFD20D7}"/>
              </a:ext>
            </a:extLst>
          </p:cNvPr>
          <p:cNvSpPr txBox="1"/>
          <p:nvPr/>
        </p:nvSpPr>
        <p:spPr>
          <a:xfrm>
            <a:off x="76200" y="87498"/>
            <a:ext cx="12115800" cy="7448193"/>
          </a:xfrm>
          <a:prstGeom prst="rect">
            <a:avLst/>
          </a:prstGeom>
          <a:noFill/>
        </p:spPr>
        <p:txBody>
          <a:bodyPr wrap="square">
            <a:spAutoFit/>
          </a:bodyPr>
          <a:lstStyle/>
          <a:p>
            <a:pPr marL="285750" indent="-285750">
              <a:buFont typeface="Arial" panose="020B0604020202020204" pitchFamily="34" charset="0"/>
              <a:buChar char="•"/>
            </a:pPr>
            <a:r>
              <a:rPr lang="en-US" sz="2000" dirty="0"/>
              <a:t>Socrates’ most famous student, Plato (c. 427–347 BCE) explored the idea of an ideal realm of forms, where true meaning and knowledge reside. He believed that understanding these forms, especially the form of the Good, was essential to finding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Plato’s student, Aristotle(384–322 BCE) focused on the concept of eudaimonia, which translates as "flourishing" or "well-being." He argued that the meaning of life is found in living virtuously and fulfilling one's potential through rational activity.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Epicurus (341–270 BCE) taught that the meaning of life is to seek pleasure and avoid pain, emphasizing the importance of simple pleasures, friendship, and a tranquil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Stoicism (e.g., Seneca, Epictetus, Marcus Aurelius) teaches that meaning is found in living in accordance with nature and accepting what is beyond our control. Virtue and wisdom are central to a meaningful life.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medieval period, scholars like Thomas Aquinas debated the nature of meaning, particularly how language relates to reality and divine truth. His focus was on reconciling classical philosophy with religious doctrine. </a:t>
            </a:r>
          </a:p>
          <a:p>
            <a:pPr marL="285750" indent="-285750">
              <a:buFont typeface="Arial" panose="020B0604020202020204" pitchFamily="34" charset="0"/>
              <a:buChar char="•"/>
            </a:pPr>
            <a:r>
              <a:rPr lang="en-US" sz="2000" dirty="0"/>
              <a:t>For Aquinas, the meaning of life was fundamentally about achieving eternal happiness through union with God. This was accomplished by living a virtuous life, guided by both reason and faith, and by cultivating a deep love for God and for other people. </a:t>
            </a:r>
          </a:p>
          <a:p>
            <a:pPr marL="285750" indent="-285750">
              <a:buFont typeface="Arial" panose="020B0604020202020204" pitchFamily="34" charset="0"/>
              <a:buChar char="•"/>
            </a:pPr>
            <a:r>
              <a:rPr lang="en-US" sz="2000" dirty="0"/>
              <a:t>His synthesis of Christian theology and Aristotelian philosophy provided a framework that influenced Western thought for centuries.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04F71FC6-C981-2498-6BED-AAEAF9F33AC7}"/>
              </a:ext>
            </a:extLst>
          </p:cNvPr>
          <p:cNvSpPr>
            <a:spLocks noGrp="1"/>
          </p:cNvSpPr>
          <p:nvPr>
            <p:ph type="sldNum" sz="quarter" idx="12"/>
          </p:nvPr>
        </p:nvSpPr>
        <p:spPr/>
        <p:txBody>
          <a:bodyPr/>
          <a:lstStyle/>
          <a:p>
            <a:fld id="{B2DC25EE-239B-4C5F-AAD1-255A7D5F1EE2}" type="slidenum">
              <a:rPr lang="en-US" smtClean="0"/>
              <a:t>141</a:t>
            </a:fld>
            <a:endParaRPr lang="en-US"/>
          </a:p>
        </p:txBody>
      </p:sp>
    </p:spTree>
    <p:extLst>
      <p:ext uri="{BB962C8B-B14F-4D97-AF65-F5344CB8AC3E}">
        <p14:creationId xmlns:p14="http://schemas.microsoft.com/office/powerpoint/2010/main" val="40601029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389B7-41F7-6528-46F9-B334AE33BF92}"/>
              </a:ext>
            </a:extLst>
          </p:cNvPr>
          <p:cNvSpPr txBox="1"/>
          <p:nvPr/>
        </p:nvSpPr>
        <p:spPr>
          <a:xfrm>
            <a:off x="43543" y="0"/>
            <a:ext cx="12104914" cy="6555641"/>
          </a:xfrm>
          <a:prstGeom prst="rect">
            <a:avLst/>
          </a:prstGeom>
          <a:noFill/>
        </p:spPr>
        <p:txBody>
          <a:bodyPr wrap="square">
            <a:spAutoFit/>
          </a:bodyPr>
          <a:lstStyle/>
          <a:p>
            <a:pPr marL="285750" indent="-285750">
              <a:buFont typeface="Arial" panose="020B0604020202020204" pitchFamily="34" charset="0"/>
              <a:buChar char="•"/>
            </a:pPr>
            <a:r>
              <a:rPr lang="en-US" sz="2000" dirty="0"/>
              <a:t>In the modern era, philosophers such as John Locke and Immanuel Kant examined meaning through the lens of human perception and cognition. </a:t>
            </a:r>
          </a:p>
          <a:p>
            <a:pPr marL="285750" indent="-285750">
              <a:buFont typeface="Arial" panose="020B0604020202020204" pitchFamily="34" charset="0"/>
              <a:buChar char="•"/>
            </a:pPr>
            <a:r>
              <a:rPr lang="en-US" sz="2000" dirty="0"/>
              <a:t>Immanuel Kant (1724–1804) emphasized the role of duty and moral law in finding meaning. He believed that living according to the categorical imperative and striving for the highest good were essential to a meaningful life. Kant's categorical imperative is a principle that suggests an action is morally right if it can be universally applied as a law that everyone should follow. Essentially, one should act only according to maxims that could be accepted as universal laws, treating others as ends in themselves and not merely as means to an end.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Kant's views on the meaning of life are deeply connected to living a moral life guided by reason and duty. This involves striving for a just and ethical society, where individuals respect each other's autonomy and work towards the highest good. </a:t>
            </a:r>
          </a:p>
          <a:p>
            <a:r>
              <a:rPr lang="en-US" sz="2000" dirty="0"/>
              <a:t> </a:t>
            </a:r>
          </a:p>
          <a:p>
            <a:pPr marL="285750" indent="-285750">
              <a:buFont typeface="Arial" panose="020B0604020202020204" pitchFamily="34" charset="0"/>
              <a:buChar char="•"/>
            </a:pPr>
            <a:r>
              <a:rPr lang="en-US" sz="2000" dirty="0"/>
              <a:t>Philosophers like Ludwig Wittgenstein and Bertrand Russell explored meaning through language analysis. Wittgenstein's later work, particularly his "Philosophical Investigations," suggests that meaning arises from language use within specific life forms or "language games.“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Existentialism argues that life does not have a predetermined meaning, and it is up to each individual to create their own meaning through choices, actions, and authentic living. Existentialists emphasize the importance of embracing freedom, responsibility, and the inherent challenges of the human condition. Sartre, Camus and Frankl were prominent existentialists.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2C27CA26-0575-4AA6-6376-36E132B836C1}"/>
              </a:ext>
            </a:extLst>
          </p:cNvPr>
          <p:cNvSpPr>
            <a:spLocks noGrp="1"/>
          </p:cNvSpPr>
          <p:nvPr>
            <p:ph type="sldNum" sz="quarter" idx="12"/>
          </p:nvPr>
        </p:nvSpPr>
        <p:spPr/>
        <p:txBody>
          <a:bodyPr/>
          <a:lstStyle/>
          <a:p>
            <a:fld id="{B2DC25EE-239B-4C5F-AAD1-255A7D5F1EE2}" type="slidenum">
              <a:rPr lang="en-US" smtClean="0"/>
              <a:t>142</a:t>
            </a:fld>
            <a:endParaRPr lang="en-US"/>
          </a:p>
        </p:txBody>
      </p:sp>
    </p:spTree>
    <p:extLst>
      <p:ext uri="{BB962C8B-B14F-4D97-AF65-F5344CB8AC3E}">
        <p14:creationId xmlns:p14="http://schemas.microsoft.com/office/powerpoint/2010/main" val="36501394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38191-F40D-14B8-4344-CAB8F19B66AA}"/>
              </a:ext>
            </a:extLst>
          </p:cNvPr>
          <p:cNvSpPr>
            <a:spLocks noGrp="1"/>
          </p:cNvSpPr>
          <p:nvPr>
            <p:ph type="sldNum" sz="quarter" idx="12"/>
          </p:nvPr>
        </p:nvSpPr>
        <p:spPr/>
        <p:txBody>
          <a:bodyPr/>
          <a:lstStyle/>
          <a:p>
            <a:fld id="{B2DC25EE-239B-4C5F-AAD1-255A7D5F1EE2}" type="slidenum">
              <a:rPr lang="en-US" smtClean="0"/>
              <a:t>143</a:t>
            </a:fld>
            <a:endParaRPr lang="en-US"/>
          </a:p>
        </p:txBody>
      </p:sp>
      <p:sp>
        <p:nvSpPr>
          <p:cNvPr id="4" name="TextBox 3">
            <a:extLst>
              <a:ext uri="{FF2B5EF4-FFF2-40B4-BE49-F238E27FC236}">
                <a16:creationId xmlns:a16="http://schemas.microsoft.com/office/drawing/2014/main" id="{7D585895-4538-A601-70D1-79D038F9FFFA}"/>
              </a:ext>
            </a:extLst>
          </p:cNvPr>
          <p:cNvSpPr txBox="1"/>
          <p:nvPr/>
        </p:nvSpPr>
        <p:spPr>
          <a:xfrm>
            <a:off x="-32657" y="0"/>
            <a:ext cx="12192000" cy="5909310"/>
          </a:xfrm>
          <a:prstGeom prst="rect">
            <a:avLst/>
          </a:prstGeom>
          <a:noFill/>
        </p:spPr>
        <p:txBody>
          <a:bodyPr wrap="square">
            <a:spAutoFit/>
          </a:bodyPr>
          <a:lstStyle/>
          <a:p>
            <a:pPr marL="285750" indent="-285750">
              <a:buFont typeface="Arial" panose="020B0604020202020204" pitchFamily="34" charset="0"/>
              <a:buChar char="•"/>
            </a:pPr>
            <a:r>
              <a:rPr lang="en-US" sz="2000" dirty="0"/>
              <a:t>Jean-Paul Sartre (1905–1980) argued that life has no inherent meaning and that individuals must create their own purpose through choices and actions. He emphasized the importance of living authentically.</a:t>
            </a:r>
          </a:p>
          <a:p>
            <a:r>
              <a:rPr lang="en-US" sz="2000" dirty="0"/>
              <a:t> </a:t>
            </a:r>
          </a:p>
          <a:p>
            <a:pPr marL="285750" indent="-285750">
              <a:buFont typeface="Arial" panose="020B0604020202020204" pitchFamily="34" charset="0"/>
              <a:buChar char="•"/>
            </a:pPr>
            <a:r>
              <a:rPr lang="en-US" sz="2000" dirty="0"/>
              <a:t>Albert Camus (1913–1960) explored the concept of the absurd, the conflict between humans' search for meaning and the indifferent universe. He argued that one can find meaning by embracing the absurd and living with passion.</a:t>
            </a:r>
          </a:p>
          <a:p>
            <a:endParaRPr lang="en-US" sz="2000" dirty="0"/>
          </a:p>
          <a:p>
            <a:pPr marL="285750" indent="-285750">
              <a:buFont typeface="Arial" panose="020B0604020202020204" pitchFamily="34" charset="0"/>
              <a:buChar char="•"/>
            </a:pPr>
            <a:r>
              <a:rPr lang="en-US" sz="2000" dirty="0"/>
              <a:t>Viktor Frankl (1905–1997) a psychiatrist and Holocaust survivor, developed logotherapy, which posits that finding meaning in life is a primary motivational force. He emphasized the importance of purpose, especially in the face of suffering.</a:t>
            </a:r>
          </a:p>
          <a:p>
            <a:endParaRPr lang="en-US" sz="2000" dirty="0"/>
          </a:p>
          <a:p>
            <a:pPr marL="285750" indent="-285750">
              <a:buFont typeface="Arial" panose="020B0604020202020204" pitchFamily="34" charset="0"/>
              <a:buChar char="•"/>
            </a:pPr>
            <a:r>
              <a:rPr lang="en-US" sz="2000" dirty="0"/>
              <a:t>Modern Western secular culture offers a variety of ways to approach the meaning of life, emphasizing personal autonomy, human connections, and empirical understanding. It encourages individuals to find their own paths to fulfillment and purpose, drawing on a blend of philosophical, scientific, and personal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Throughout pre-history and history, the concept of meaning has evolved, reflecting shifts in culture thought and understanding. The idea of meaning remains a central topic of inquiry across multiple disciplines, as scholars continue to explore how it is constructed, communicated, and understood.</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09002274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3FCD7-1F13-BC61-D752-9C687AA039AB}"/>
              </a:ext>
            </a:extLst>
          </p:cNvPr>
          <p:cNvSpPr>
            <a:spLocks noGrp="1"/>
          </p:cNvSpPr>
          <p:nvPr>
            <p:ph type="sldNum" sz="quarter" idx="12"/>
          </p:nvPr>
        </p:nvSpPr>
        <p:spPr/>
        <p:txBody>
          <a:bodyPr/>
          <a:lstStyle/>
          <a:p>
            <a:fld id="{B2DC25EE-239B-4C5F-AAD1-255A7D5F1EE2}" type="slidenum">
              <a:rPr lang="en-US" smtClean="0"/>
              <a:t>144</a:t>
            </a:fld>
            <a:endParaRPr lang="en-US"/>
          </a:p>
        </p:txBody>
      </p:sp>
      <p:pic>
        <p:nvPicPr>
          <p:cNvPr id="3" name="Picture 2" descr="Cathedral ceiling in yellow sunlight design">
            <a:extLst>
              <a:ext uri="{FF2B5EF4-FFF2-40B4-BE49-F238E27FC236}">
                <a16:creationId xmlns:a16="http://schemas.microsoft.com/office/drawing/2014/main" id="{F571A520-0B8C-CB5C-9AA6-C9F8896D3AFE}"/>
              </a:ext>
            </a:extLst>
          </p:cNvPr>
          <p:cNvPicPr>
            <a:picLocks noChangeAspect="1"/>
          </p:cNvPicPr>
          <p:nvPr/>
        </p:nvPicPr>
        <p:blipFill>
          <a:blip r:embed="rId2"/>
          <a:srcRect t="14173" b="10827"/>
          <a:stretch/>
        </p:blipFill>
        <p:spPr>
          <a:xfrm>
            <a:off x="473188" y="762000"/>
            <a:ext cx="11245623" cy="5660854"/>
          </a:xfrm>
          <a:prstGeom prst="rect">
            <a:avLst/>
          </a:prstGeom>
        </p:spPr>
      </p:pic>
      <p:sp>
        <p:nvSpPr>
          <p:cNvPr id="5" name="TextBox 4">
            <a:extLst>
              <a:ext uri="{FF2B5EF4-FFF2-40B4-BE49-F238E27FC236}">
                <a16:creationId xmlns:a16="http://schemas.microsoft.com/office/drawing/2014/main" id="{F9098F2B-DCCA-A1D8-96DA-55CEF8DE3E6D}"/>
              </a:ext>
            </a:extLst>
          </p:cNvPr>
          <p:cNvSpPr txBox="1"/>
          <p:nvPr/>
        </p:nvSpPr>
        <p:spPr>
          <a:xfrm>
            <a:off x="2939143" y="0"/>
            <a:ext cx="6096000" cy="646331"/>
          </a:xfrm>
          <a:prstGeom prst="rect">
            <a:avLst/>
          </a:prstGeom>
          <a:noFill/>
        </p:spPr>
        <p:txBody>
          <a:bodyPr wrap="square">
            <a:spAutoFit/>
          </a:bodyPr>
          <a:lstStyle/>
          <a:p>
            <a:r>
              <a:rPr lang="en-CA" sz="3600" dirty="0">
                <a:solidFill>
                  <a:schemeClr val="bg1"/>
                </a:solidFill>
              </a:rPr>
              <a:t>PERSPECTIVES ON MEANING</a:t>
            </a:r>
          </a:p>
        </p:txBody>
      </p:sp>
    </p:spTree>
    <p:extLst>
      <p:ext uri="{BB962C8B-B14F-4D97-AF65-F5344CB8AC3E}">
        <p14:creationId xmlns:p14="http://schemas.microsoft.com/office/powerpoint/2010/main" val="15055984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A29C30-4AFD-D5BD-4AD6-DF8E697E52EB}"/>
              </a:ext>
            </a:extLst>
          </p:cNvPr>
          <p:cNvSpPr txBox="1"/>
          <p:nvPr/>
        </p:nvSpPr>
        <p:spPr>
          <a:xfrm>
            <a:off x="0" y="0"/>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Many disciplines </a:t>
            </a:r>
            <a:r>
              <a:rPr lang="en-US" sz="2000" dirty="0">
                <a:latin typeface="+mj-lt"/>
              </a:rPr>
              <a:t>have contributed to our search for</a:t>
            </a:r>
            <a:r>
              <a:rPr lang="en-US" sz="2000" b="0" i="0" dirty="0">
                <a:effectLst/>
                <a:latin typeface="+mj-lt"/>
              </a:rPr>
              <a:t> meanin</a:t>
            </a:r>
            <a:r>
              <a:rPr lang="en-US" sz="2000" dirty="0">
                <a:latin typeface="+mj-lt"/>
              </a:rPr>
              <a:t>g and for how to live a</a:t>
            </a:r>
            <a:r>
              <a:rPr lang="en-US" sz="2000" b="0" i="0" dirty="0">
                <a:effectLst/>
                <a:latin typeface="+mj-lt"/>
              </a:rPr>
              <a:t> meaningful life. Each has offered unique insights.</a:t>
            </a:r>
            <a:endParaRPr lang="en-CA" sz="2000" dirty="0">
              <a:latin typeface="+mj-lt"/>
            </a:endParaRPr>
          </a:p>
          <a:p>
            <a:pPr marL="285750" indent="-285750">
              <a:buFont typeface="Arial" panose="020B0604020202020204" pitchFamily="34" charset="0"/>
              <a:buChar char="•"/>
            </a:pPr>
            <a:r>
              <a:rPr lang="en-US" sz="2000" b="0" i="0" dirty="0">
                <a:effectLst/>
                <a:latin typeface="+mj-lt"/>
              </a:rPr>
              <a:t>Philosophy explore</a:t>
            </a:r>
            <a:r>
              <a:rPr lang="en-US" sz="2000" dirty="0">
                <a:latin typeface="+mj-lt"/>
              </a:rPr>
              <a:t>s</a:t>
            </a:r>
            <a:r>
              <a:rPr lang="en-US" sz="2000" b="0" i="0" dirty="0">
                <a:effectLst/>
                <a:latin typeface="+mj-lt"/>
              </a:rPr>
              <a:t> the fundamental nature of existence, reality, and purpose.</a:t>
            </a:r>
            <a:r>
              <a:rPr lang="en-US" sz="2000" dirty="0"/>
              <a:t> It encourages deep reflection and critical thinking about what constitutes a meaningful life and provides a framework for examining the ethical and existential dimensions of meaning.</a:t>
            </a:r>
            <a:r>
              <a:rPr lang="en-US" sz="2000" b="0" i="0" dirty="0">
                <a:effectLst/>
                <a:latin typeface="+mj-lt"/>
              </a:rPr>
              <a:t> </a:t>
            </a:r>
          </a:p>
          <a:p>
            <a:r>
              <a:rPr lang="en-US" sz="2000" dirty="0">
                <a:solidFill>
                  <a:srgbClr val="FFFFFF"/>
                </a:solidFill>
                <a:effectLst/>
                <a:latin typeface="Corbel" panose="020B0503020204020204" pitchFamily="34" charset="0"/>
              </a:rPr>
              <a:t> </a:t>
            </a: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Politics concerns itself with how society is structured and how power and resources are allocated. </a:t>
            </a:r>
            <a:r>
              <a:rPr lang="en-US" sz="2000" dirty="0">
                <a:solidFill>
                  <a:srgbClr val="FFFFFF"/>
                </a:solidFill>
                <a:latin typeface="Corbel" panose="020B0503020204020204" pitchFamily="34" charset="0"/>
              </a:rPr>
              <a:t>Political philosophers and</a:t>
            </a:r>
            <a:r>
              <a:rPr lang="en-US" sz="2000" dirty="0">
                <a:solidFill>
                  <a:srgbClr val="FFFFFF"/>
                </a:solidFill>
                <a:effectLst/>
                <a:latin typeface="Corbel" panose="020B0503020204020204" pitchFamily="34" charset="0"/>
              </a:rPr>
              <a:t> political movements engage with meaning by asking what is a fairer and more just society and working towards it.</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latin typeface="+mj-lt"/>
              </a:rPr>
              <a:t>Psychology</a:t>
            </a:r>
            <a:r>
              <a:rPr lang="en-US" sz="2000" b="0" i="0" dirty="0">
                <a:effectLst/>
                <a:latin typeface="+mj-lt"/>
              </a:rPr>
              <a:t> studies the mental processes and behaviors that contribute to a sense of purpose, such as resilience, motivation, and personal growth. It has</a:t>
            </a:r>
            <a:r>
              <a:rPr lang="en-US" sz="2000" dirty="0"/>
              <a:t> provided insights into how individuals perceive and construct meaning in their lives.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scientific disciplines have contributed to the search for meaning by expanding our understanding of the universe and our place within it. Through the study of cosmology, biology, and psychology, science offers insights into the origins of life, the nature of consciousness, and the interconnectedness of all things.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While none of these disciplines </a:t>
            </a:r>
            <a:r>
              <a:rPr lang="en-US" sz="2000" dirty="0">
                <a:latin typeface="+mj-lt"/>
              </a:rPr>
              <a:t>offer</a:t>
            </a:r>
            <a:r>
              <a:rPr lang="en-US" sz="2000" b="0" i="0" dirty="0">
                <a:effectLst/>
                <a:latin typeface="+mj-lt"/>
              </a:rPr>
              <a:t> conclusive answers to what is the meaning of life or how to live a meaningful life, many of the major traditional religions </a:t>
            </a:r>
            <a:r>
              <a:rPr lang="en-US" sz="2000" dirty="0">
                <a:latin typeface="+mj-lt"/>
              </a:rPr>
              <a:t>offer</a:t>
            </a:r>
            <a:r>
              <a:rPr lang="en-US" sz="2000" b="0" i="0" dirty="0">
                <a:effectLst/>
                <a:latin typeface="+mj-lt"/>
              </a:rPr>
              <a:t> teachings tha</a:t>
            </a:r>
            <a:r>
              <a:rPr lang="en-US" sz="2000" dirty="0">
                <a:latin typeface="+mj-lt"/>
              </a:rPr>
              <a:t>t purport to reveal both</a:t>
            </a:r>
            <a:r>
              <a:rPr lang="en-US" sz="2000" b="0" i="0" dirty="0">
                <a:effectLst/>
                <a:latin typeface="+mj-lt"/>
              </a:rPr>
              <a:t>.</a:t>
            </a:r>
            <a:r>
              <a:rPr lang="en-US" sz="2000" dirty="0">
                <a:latin typeface="+mj-lt"/>
              </a:rPr>
              <a:t> </a:t>
            </a:r>
          </a:p>
          <a:p>
            <a:r>
              <a:rPr lang="en-US" sz="2000" dirty="0"/>
              <a:t> </a:t>
            </a:r>
          </a:p>
          <a:p>
            <a:endParaRPr lang="en-CA" dirty="0"/>
          </a:p>
        </p:txBody>
      </p:sp>
      <p:sp>
        <p:nvSpPr>
          <p:cNvPr id="2" name="Slide Number Placeholder 1">
            <a:extLst>
              <a:ext uri="{FF2B5EF4-FFF2-40B4-BE49-F238E27FC236}">
                <a16:creationId xmlns:a16="http://schemas.microsoft.com/office/drawing/2014/main" id="{0737A522-52DE-E1E7-221C-765E1B765A2B}"/>
              </a:ext>
            </a:extLst>
          </p:cNvPr>
          <p:cNvSpPr>
            <a:spLocks noGrp="1"/>
          </p:cNvSpPr>
          <p:nvPr>
            <p:ph type="sldNum" sz="quarter" idx="12"/>
          </p:nvPr>
        </p:nvSpPr>
        <p:spPr/>
        <p:txBody>
          <a:bodyPr/>
          <a:lstStyle/>
          <a:p>
            <a:fld id="{B2DC25EE-239B-4C5F-AAD1-255A7D5F1EE2}" type="slidenum">
              <a:rPr lang="en-US" smtClean="0"/>
              <a:t>145</a:t>
            </a:fld>
            <a:endParaRPr lang="en-US"/>
          </a:p>
        </p:txBody>
      </p:sp>
    </p:spTree>
    <p:extLst>
      <p:ext uri="{BB962C8B-B14F-4D97-AF65-F5344CB8AC3E}">
        <p14:creationId xmlns:p14="http://schemas.microsoft.com/office/powerpoint/2010/main" val="33712633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24AC42-018C-E4CA-635A-3D97296628F6}"/>
              </a:ext>
            </a:extLst>
          </p:cNvPr>
          <p:cNvSpPr txBox="1"/>
          <p:nvPr/>
        </p:nvSpPr>
        <p:spPr>
          <a:xfrm>
            <a:off x="78658" y="121667"/>
            <a:ext cx="12113342"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Typically, religions associate a sense of purpose and meaning</a:t>
            </a:r>
            <a:r>
              <a:rPr lang="en-US" sz="2000" dirty="0">
                <a:latin typeface="+mj-lt"/>
              </a:rPr>
              <a:t> with</a:t>
            </a:r>
            <a:r>
              <a:rPr lang="en-US" sz="2000" b="0" i="0" dirty="0">
                <a:effectLst/>
                <a:latin typeface="+mj-lt"/>
              </a:rPr>
              <a:t> a divine plan. This </a:t>
            </a:r>
            <a:r>
              <a:rPr lang="en-US" sz="2000" dirty="0">
                <a:latin typeface="+mj-lt"/>
              </a:rPr>
              <a:t>plan</a:t>
            </a:r>
            <a:r>
              <a:rPr lang="en-US" sz="2000" b="0" i="0" dirty="0">
                <a:effectLst/>
                <a:latin typeface="+mj-lt"/>
              </a:rPr>
              <a:t> gives believers a sense of direction and motivation in their lives.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Religion often addresses fundamental questions about existence, such as the nature of life and death, the origin of the universe, and the purpose of human life, providing answers that can bring comfort and understanding</a:t>
            </a:r>
            <a:r>
              <a:rPr lang="en-US" sz="2000" dirty="0">
                <a:latin typeface="+mj-lt"/>
              </a:rPr>
              <a:t>. For believers these</a:t>
            </a:r>
            <a:r>
              <a:rPr lang="en-US" sz="2000" b="0" i="0" dirty="0">
                <a:effectLst/>
                <a:latin typeface="+mj-lt"/>
              </a:rPr>
              <a:t> answers contribute to a sense of fulfillment and meaning, helping </a:t>
            </a:r>
            <a:r>
              <a:rPr lang="en-US" sz="2000" dirty="0">
                <a:latin typeface="+mj-lt"/>
              </a:rPr>
              <a:t>them</a:t>
            </a:r>
            <a:r>
              <a:rPr lang="en-US" sz="2000" b="0" i="0" dirty="0">
                <a:effectLst/>
                <a:latin typeface="+mj-lt"/>
              </a:rPr>
              <a:t> navigate the complexities of life with a sense of purpose and belonging.</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b="0" i="0" dirty="0">
                <a:effectLst/>
                <a:latin typeface="+mj-lt"/>
              </a:rPr>
              <a:t>Religions </a:t>
            </a:r>
            <a:r>
              <a:rPr lang="en-US" sz="2000" dirty="0">
                <a:latin typeface="+mj-lt"/>
              </a:rPr>
              <a:t>also</a:t>
            </a:r>
            <a:r>
              <a:rPr lang="en-US" sz="2000" b="0" i="0" dirty="0">
                <a:effectLst/>
                <a:latin typeface="+mj-lt"/>
              </a:rPr>
              <a:t> lay out guidelines for how to live a good and moral life</a:t>
            </a:r>
            <a:r>
              <a:rPr lang="en-US" sz="2000" dirty="0">
                <a:latin typeface="+mj-lt"/>
              </a:rPr>
              <a:t> which</a:t>
            </a:r>
            <a:r>
              <a:rPr lang="en-US" sz="2000" b="0" i="0" dirty="0">
                <a:effectLst/>
                <a:latin typeface="+mj-lt"/>
              </a:rPr>
              <a:t> can help individuals make decisions and find meaning in their actions.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Religious beliefs offer hope and comfort, particularly in times of suffering or uncertainty. The belief in an afterlife, divine justice, or a benevolent deity can provide solace and reassurance.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Religious rituals and traditions can create a sense of continuity and connection to the past. They mark significant life events, providing structure and meaning to different stages of life.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Engaging with the divine or sacred, whether through prayer, meditation, or other practices, can offer a sense of transcendence and connection to something greater than oneself. </a:t>
            </a:r>
          </a:p>
          <a:p>
            <a:pPr marL="285750" indent="-285750">
              <a:buFont typeface="Arial" panose="020B0604020202020204" pitchFamily="34" charset="0"/>
              <a:buChar char="•"/>
            </a:pPr>
            <a:r>
              <a:rPr lang="en-US" sz="2000" b="0" i="0" dirty="0">
                <a:effectLst/>
                <a:latin typeface="+mj-lt"/>
              </a:rPr>
              <a:t>Religious congregations also often provide a strong sense of belonging and support. Being part of a community with shared beliefs can foster deep connections and a sense of identity.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b="0" i="0" dirty="0">
              <a:effectLst/>
              <a:latin typeface="+mj-lt"/>
            </a:endParaRPr>
          </a:p>
          <a:p>
            <a:r>
              <a:rPr lang="en-US" sz="2000" dirty="0"/>
              <a:t> </a:t>
            </a:r>
          </a:p>
        </p:txBody>
      </p:sp>
      <p:sp>
        <p:nvSpPr>
          <p:cNvPr id="2" name="Slide Number Placeholder 1">
            <a:extLst>
              <a:ext uri="{FF2B5EF4-FFF2-40B4-BE49-F238E27FC236}">
                <a16:creationId xmlns:a16="http://schemas.microsoft.com/office/drawing/2014/main" id="{FF9F67FB-60C4-0A80-3622-9D15BC531782}"/>
              </a:ext>
            </a:extLst>
          </p:cNvPr>
          <p:cNvSpPr>
            <a:spLocks noGrp="1"/>
          </p:cNvSpPr>
          <p:nvPr>
            <p:ph type="sldNum" sz="quarter" idx="12"/>
          </p:nvPr>
        </p:nvSpPr>
        <p:spPr/>
        <p:txBody>
          <a:bodyPr/>
          <a:lstStyle/>
          <a:p>
            <a:fld id="{B2DC25EE-239B-4C5F-AAD1-255A7D5F1EE2}" type="slidenum">
              <a:rPr lang="en-US" smtClean="0"/>
              <a:t>146</a:t>
            </a:fld>
            <a:endParaRPr lang="en-US"/>
          </a:p>
        </p:txBody>
      </p:sp>
    </p:spTree>
    <p:extLst>
      <p:ext uri="{BB962C8B-B14F-4D97-AF65-F5344CB8AC3E}">
        <p14:creationId xmlns:p14="http://schemas.microsoft.com/office/powerpoint/2010/main" val="4436005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3ED1DE-504B-D554-D621-993B7970F075}"/>
              </a:ext>
            </a:extLst>
          </p:cNvPr>
          <p:cNvSpPr txBox="1"/>
          <p:nvPr/>
        </p:nvSpPr>
        <p:spPr>
          <a:xfrm>
            <a:off x="0" y="0"/>
            <a:ext cx="122682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Religion and spirituality are related but distinct concepts. Religion is typically defined as an organized system of beliefs, practices, rituals, and symbols designed to facilitate closeness to the divine or the sacred. Religion involves a community of believers and is characterized by established doctrines and institutions.</a:t>
            </a:r>
          </a:p>
          <a:p>
            <a:r>
              <a:rPr lang="en-US" sz="2000" dirty="0"/>
              <a:t> </a:t>
            </a:r>
          </a:p>
          <a:p>
            <a:pPr marL="285750" indent="-285750">
              <a:buFont typeface="Arial" panose="020B0604020202020204" pitchFamily="34" charset="0"/>
              <a:buChar char="•"/>
            </a:pPr>
            <a:r>
              <a:rPr lang="en-US" sz="2000" dirty="0"/>
              <a:t>Spirituality, on the other hand, is more personal and individualistic. It refers to a sense of connection to something greater than oneself, which can involve a search for meaning in life, a connection to the universe, or a sense of inner peace and purpose. Spirituality is more fluid and less structured than religion.</a:t>
            </a:r>
          </a:p>
          <a:p>
            <a:r>
              <a:rPr lang="en-US" sz="1800" dirty="0"/>
              <a:t> </a:t>
            </a:r>
          </a:p>
          <a:p>
            <a:pPr marL="285750" indent="-285750">
              <a:buFont typeface="Arial" panose="020B0604020202020204" pitchFamily="34" charset="0"/>
              <a:buChar char="•"/>
            </a:pPr>
            <a:r>
              <a:rPr lang="en-US" sz="2000" dirty="0"/>
              <a:t>Many spiritual practices focus on universal themes such as love, compassion, and interconnectedness, which are also common across various religious traditions. This universality allows spirituality to resonate with people from diverse backgrounds.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Spirituality often embraces inclusivity, welcoming insights and practices from multiple traditions. This openness allows individuals to draw from a wide range of beliefs and practices, creating a more holistic spiritual path.</a:t>
            </a:r>
          </a:p>
          <a:p>
            <a:pPr marL="285750" indent="-285750">
              <a:buFont typeface="Arial" panose="020B0604020202020204" pitchFamily="34" charset="0"/>
              <a:buChar char="•"/>
            </a:pPr>
            <a:r>
              <a:rPr lang="en-US" sz="2000" dirty="0"/>
              <a:t>Spirituality’s focus is on inner transformation and self-discovery rather than external rituals or adherence to specific religious laws. This inward journey can lead to personal growth and a deeper understanding of oneself and one's place in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Spirituality is often more flexible and adaptable than traditional religions, allowing individuals to explore and incorporate practices that resonate with them personally, such as meditation, mindfulness, or yoga.</a:t>
            </a:r>
          </a:p>
          <a:p>
            <a:pPr marL="285750" indent="-285750">
              <a:buFont typeface="Arial" panose="020B0604020202020204" pitchFamily="34" charset="0"/>
              <a:buChar char="•"/>
            </a:pPr>
            <a:r>
              <a:rPr lang="en-US" sz="2000" dirty="0"/>
              <a:t>Many spiritual paths emphasize a deep connection with nature and the universe, fostering a sense of awe and reverence that transcends specific religious narratives.</a:t>
            </a:r>
          </a:p>
        </p:txBody>
      </p:sp>
      <p:sp>
        <p:nvSpPr>
          <p:cNvPr id="2" name="Slide Number Placeholder 1">
            <a:extLst>
              <a:ext uri="{FF2B5EF4-FFF2-40B4-BE49-F238E27FC236}">
                <a16:creationId xmlns:a16="http://schemas.microsoft.com/office/drawing/2014/main" id="{657D0577-78FC-8AAA-0557-2BD83C35251A}"/>
              </a:ext>
            </a:extLst>
          </p:cNvPr>
          <p:cNvSpPr>
            <a:spLocks noGrp="1"/>
          </p:cNvSpPr>
          <p:nvPr>
            <p:ph type="sldNum" sz="quarter" idx="12"/>
          </p:nvPr>
        </p:nvSpPr>
        <p:spPr/>
        <p:txBody>
          <a:bodyPr/>
          <a:lstStyle/>
          <a:p>
            <a:fld id="{B2DC25EE-239B-4C5F-AAD1-255A7D5F1EE2}" type="slidenum">
              <a:rPr lang="en-US" smtClean="0"/>
              <a:t>147</a:t>
            </a:fld>
            <a:endParaRPr lang="en-US"/>
          </a:p>
        </p:txBody>
      </p:sp>
    </p:spTree>
    <p:extLst>
      <p:ext uri="{BB962C8B-B14F-4D97-AF65-F5344CB8AC3E}">
        <p14:creationId xmlns:p14="http://schemas.microsoft.com/office/powerpoint/2010/main" val="27432584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0B4695-D326-7645-3FFF-02482896006E}"/>
              </a:ext>
            </a:extLst>
          </p:cNvPr>
          <p:cNvSpPr>
            <a:spLocks noGrp="1"/>
          </p:cNvSpPr>
          <p:nvPr>
            <p:ph type="sldNum" sz="quarter" idx="12"/>
          </p:nvPr>
        </p:nvSpPr>
        <p:spPr/>
        <p:txBody>
          <a:bodyPr/>
          <a:lstStyle/>
          <a:p>
            <a:fld id="{B2DC25EE-239B-4C5F-AAD1-255A7D5F1EE2}" type="slidenum">
              <a:rPr lang="en-US" smtClean="0"/>
              <a:t>148</a:t>
            </a:fld>
            <a:endParaRPr lang="en-US"/>
          </a:p>
        </p:txBody>
      </p:sp>
      <p:sp>
        <p:nvSpPr>
          <p:cNvPr id="4" name="TextBox 3">
            <a:extLst>
              <a:ext uri="{FF2B5EF4-FFF2-40B4-BE49-F238E27FC236}">
                <a16:creationId xmlns:a16="http://schemas.microsoft.com/office/drawing/2014/main" id="{EDAF68BE-4F0D-CC63-7E01-C9258486687B}"/>
              </a:ext>
            </a:extLst>
          </p:cNvPr>
          <p:cNvSpPr txBox="1"/>
          <p:nvPr/>
        </p:nvSpPr>
        <p:spPr>
          <a:xfrm>
            <a:off x="0" y="70021"/>
            <a:ext cx="12192000" cy="1877437"/>
          </a:xfrm>
          <a:prstGeom prst="rect">
            <a:avLst/>
          </a:prstGeom>
          <a:noFill/>
        </p:spPr>
        <p:txBody>
          <a:bodyPr wrap="square">
            <a:spAutoFit/>
          </a:bodyPr>
          <a:lstStyle/>
          <a:p>
            <a:pPr marL="285750" indent="-285750">
              <a:buFont typeface="Arial" panose="020B0604020202020204" pitchFamily="34" charset="0"/>
              <a:buChar char="•"/>
            </a:pPr>
            <a:r>
              <a:rPr lang="en-US" sz="2000" dirty="0"/>
              <a:t>Spirituality often values mystical experiences and direct encounters with the divine, which can occur outside the framework of organized religion.</a:t>
            </a:r>
          </a:p>
          <a:p>
            <a:pPr marL="285750" indent="-285750">
              <a:buFont typeface="Arial" panose="020B0604020202020204" pitchFamily="34" charset="0"/>
              <a:buChar char="•"/>
            </a:pPr>
            <a:r>
              <a:rPr lang="en-US" sz="2000" dirty="0"/>
              <a:t>By focusing on these aspects, spirituality can provide a path for individuals seeking meaning and connection beyond the constraints of traditional religious structures.</a:t>
            </a:r>
          </a:p>
          <a:p>
            <a:br>
              <a:rPr lang="en-US" dirty="0"/>
            </a:br>
            <a:endParaRPr lang="en-CA" dirty="0"/>
          </a:p>
        </p:txBody>
      </p:sp>
    </p:spTree>
    <p:extLst>
      <p:ext uri="{BB962C8B-B14F-4D97-AF65-F5344CB8AC3E}">
        <p14:creationId xmlns:p14="http://schemas.microsoft.com/office/powerpoint/2010/main" val="16117362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colors with text&#10;&#10;Description automatically generated with medium confidence">
            <a:extLst>
              <a:ext uri="{FF2B5EF4-FFF2-40B4-BE49-F238E27FC236}">
                <a16:creationId xmlns:a16="http://schemas.microsoft.com/office/drawing/2014/main" id="{BC82CEB6-7A26-7D9C-AAF0-21BCFFB91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016" y="980660"/>
            <a:ext cx="5723644" cy="5442194"/>
          </a:xfrm>
          <a:prstGeom prst="rect">
            <a:avLst/>
          </a:prstGeom>
        </p:spPr>
      </p:pic>
      <p:sp>
        <p:nvSpPr>
          <p:cNvPr id="4" name="TextBox 3">
            <a:extLst>
              <a:ext uri="{FF2B5EF4-FFF2-40B4-BE49-F238E27FC236}">
                <a16:creationId xmlns:a16="http://schemas.microsoft.com/office/drawing/2014/main" id="{A4DD8AEE-3256-C9EC-BF0F-0E4E35E83733}"/>
              </a:ext>
            </a:extLst>
          </p:cNvPr>
          <p:cNvSpPr txBox="1"/>
          <p:nvPr/>
        </p:nvSpPr>
        <p:spPr>
          <a:xfrm>
            <a:off x="1751978" y="111980"/>
            <a:ext cx="8226909" cy="646331"/>
          </a:xfrm>
          <a:prstGeom prst="rect">
            <a:avLst/>
          </a:prstGeom>
          <a:noFill/>
        </p:spPr>
        <p:txBody>
          <a:bodyPr wrap="square">
            <a:spAutoFit/>
          </a:bodyPr>
          <a:lstStyle/>
          <a:p>
            <a:pPr algn="ctr"/>
            <a:r>
              <a:rPr lang="en-US" sz="3600" dirty="0">
                <a:solidFill>
                  <a:schemeClr val="bg1"/>
                </a:solidFill>
                <a:latin typeface="+mj-lt"/>
              </a:rPr>
              <a:t>INTEGRAL THEORY AND MEANING</a:t>
            </a:r>
            <a:endParaRPr lang="en-CA" sz="3600" dirty="0"/>
          </a:p>
        </p:txBody>
      </p:sp>
      <p:sp>
        <p:nvSpPr>
          <p:cNvPr id="2" name="Slide Number Placeholder 1">
            <a:extLst>
              <a:ext uri="{FF2B5EF4-FFF2-40B4-BE49-F238E27FC236}">
                <a16:creationId xmlns:a16="http://schemas.microsoft.com/office/drawing/2014/main" id="{3728011A-499E-F416-5CFE-889E0FA697C1}"/>
              </a:ext>
            </a:extLst>
          </p:cNvPr>
          <p:cNvSpPr>
            <a:spLocks noGrp="1"/>
          </p:cNvSpPr>
          <p:nvPr>
            <p:ph type="sldNum" sz="quarter" idx="12"/>
          </p:nvPr>
        </p:nvSpPr>
        <p:spPr/>
        <p:txBody>
          <a:bodyPr/>
          <a:lstStyle/>
          <a:p>
            <a:fld id="{B2DC25EE-239B-4C5F-AAD1-255A7D5F1EE2}" type="slidenum">
              <a:rPr lang="en-US" smtClean="0"/>
              <a:t>149</a:t>
            </a:fld>
            <a:endParaRPr lang="en-US"/>
          </a:p>
        </p:txBody>
      </p:sp>
      <p:pic>
        <p:nvPicPr>
          <p:cNvPr id="6" name="Picture 5" descr="A diagram of the different types of objects&#10;&#10;AI-generated content may be incorrect.">
            <a:extLst>
              <a:ext uri="{FF2B5EF4-FFF2-40B4-BE49-F238E27FC236}">
                <a16:creationId xmlns:a16="http://schemas.microsoft.com/office/drawing/2014/main" id="{01181B42-4D48-7246-8EBB-3EE8CCCE1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87" y="980661"/>
            <a:ext cx="5405590" cy="5442193"/>
          </a:xfrm>
          <a:prstGeom prst="rect">
            <a:avLst/>
          </a:prstGeom>
        </p:spPr>
      </p:pic>
    </p:spTree>
    <p:extLst>
      <p:ext uri="{BB962C8B-B14F-4D97-AF65-F5344CB8AC3E}">
        <p14:creationId xmlns:p14="http://schemas.microsoft.com/office/powerpoint/2010/main" val="444410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15</a:t>
            </a:fld>
            <a:endParaRPr lang="en-CA"/>
          </a:p>
        </p:txBody>
      </p:sp>
    </p:spTree>
    <p:extLst>
      <p:ext uri="{BB962C8B-B14F-4D97-AF65-F5344CB8AC3E}">
        <p14:creationId xmlns:p14="http://schemas.microsoft.com/office/powerpoint/2010/main" val="29670469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B209EF-F1A3-30FC-AF5A-EE94CFE509CF}"/>
              </a:ext>
            </a:extLst>
          </p:cNvPr>
          <p:cNvSpPr txBox="1"/>
          <p:nvPr/>
        </p:nvSpPr>
        <p:spPr>
          <a:xfrm>
            <a:off x="10886" y="174172"/>
            <a:ext cx="12024851"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concept of meaning is</a:t>
            </a:r>
            <a:r>
              <a:rPr lang="en-US" sz="2000" dirty="0">
                <a:solidFill>
                  <a:srgbClr val="FFFFFF"/>
                </a:solidFill>
                <a:effectLst/>
                <a:latin typeface="+mj-lt"/>
              </a:rPr>
              <a:t> a profoundly </a:t>
            </a:r>
            <a:r>
              <a:rPr lang="en-US" sz="2000" dirty="0">
                <a:solidFill>
                  <a:srgbClr val="FFFFFF"/>
                </a:solidFill>
                <a:latin typeface="+mj-lt"/>
              </a:rPr>
              <a:t>important</a:t>
            </a:r>
            <a:r>
              <a:rPr lang="en-US" sz="2000" dirty="0">
                <a:solidFill>
                  <a:srgbClr val="FFFFFF"/>
                </a:solidFill>
                <a:effectLst/>
                <a:latin typeface="+mj-lt"/>
              </a:rPr>
              <a:t> topic</a:t>
            </a:r>
            <a:r>
              <a:rPr lang="en-US" sz="2000" dirty="0">
                <a:latin typeface="+mj-lt"/>
              </a:rPr>
              <a:t> to which many disciplines and some of history’s most influential thinkers have contributed. Given the vastness of the subject, it’s difficult for someone setting out to explore it  to know where to begin. Fortunately, there is an approach that offers us a gateway into our exploration.</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latin typeface="+mj-lt"/>
              </a:rPr>
              <a:t>Integral theory is a comprehensive framework, developed by philosopher Ken Wilber, that helps us understand and integrate various dimensions of human experience and knowledge. It aims to bring together insights from different disciplines, including psychology, philosophy, science, and spirituality, into a cohesive holistic model. We will explore meaning through the lens of integral theory.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Integral theory has five main concepts.</a:t>
            </a:r>
          </a:p>
          <a:p>
            <a:endParaRPr lang="en-US" sz="2000" dirty="0">
              <a:latin typeface="+mj-lt"/>
            </a:endParaRPr>
          </a:p>
          <a:p>
            <a:pPr marL="285750" indent="-285750">
              <a:buFont typeface="Arial" panose="020B0604020202020204" pitchFamily="34" charset="0"/>
              <a:buChar char="•"/>
            </a:pPr>
            <a:r>
              <a:rPr lang="en-US" sz="2000" dirty="0">
                <a:latin typeface="+mj-lt"/>
              </a:rPr>
              <a:t>1. The AQAL (All Quadrants, All Levels) concept describes four quadrants that represent different perspectives on reality:</a:t>
            </a:r>
            <a:br>
              <a:rPr lang="en-US" sz="2000" dirty="0">
                <a:latin typeface="+mj-lt"/>
              </a:rPr>
            </a:br>
            <a:r>
              <a:rPr lang="en-US" sz="2000" dirty="0">
                <a:latin typeface="+mj-lt"/>
              </a:rPr>
              <a:t>-The Interior-Individual quadrant focuses on personal, subjective experiences.</a:t>
            </a:r>
            <a:br>
              <a:rPr lang="en-US" sz="2000" dirty="0">
                <a:latin typeface="+mj-lt"/>
              </a:rPr>
            </a:br>
            <a:r>
              <a:rPr lang="en-US" sz="2000" dirty="0">
                <a:latin typeface="+mj-lt"/>
              </a:rPr>
              <a:t>-The Exterior-Individual quadrant looks at observable, objective aspects of individuals.</a:t>
            </a:r>
            <a:br>
              <a:rPr lang="en-US" sz="2000" dirty="0">
                <a:latin typeface="+mj-lt"/>
              </a:rPr>
            </a:br>
            <a:r>
              <a:rPr lang="en-US" sz="2000" dirty="0">
                <a:latin typeface="+mj-lt"/>
              </a:rPr>
              <a:t>-The Interior-Collective quadrant centers on shared cultural values and beliefs.</a:t>
            </a:r>
            <a:br>
              <a:rPr lang="en-US" sz="2000" dirty="0">
                <a:latin typeface="+mj-lt"/>
              </a:rPr>
            </a:br>
            <a:r>
              <a:rPr lang="en-US" sz="2000" dirty="0">
                <a:latin typeface="+mj-lt"/>
              </a:rPr>
              <a:t>-The Exterior-Collective quadrant examines social systems and structures.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AQAL model provides a framework for examining any phenomenon from multiple perspectives to achieve a more comprehensive understanding.</a:t>
            </a:r>
          </a:p>
          <a:p>
            <a:r>
              <a:rPr lang="en-US" sz="2000" dirty="0"/>
              <a:t> </a:t>
            </a:r>
          </a:p>
        </p:txBody>
      </p:sp>
      <p:sp>
        <p:nvSpPr>
          <p:cNvPr id="2" name="Slide Number Placeholder 1">
            <a:extLst>
              <a:ext uri="{FF2B5EF4-FFF2-40B4-BE49-F238E27FC236}">
                <a16:creationId xmlns:a16="http://schemas.microsoft.com/office/drawing/2014/main" id="{74944B65-CBF9-BED3-1B99-AD4103B229BE}"/>
              </a:ext>
            </a:extLst>
          </p:cNvPr>
          <p:cNvSpPr>
            <a:spLocks noGrp="1"/>
          </p:cNvSpPr>
          <p:nvPr>
            <p:ph type="sldNum" sz="quarter" idx="12"/>
          </p:nvPr>
        </p:nvSpPr>
        <p:spPr/>
        <p:txBody>
          <a:bodyPr/>
          <a:lstStyle/>
          <a:p>
            <a:fld id="{B2DC25EE-239B-4C5F-AAD1-255A7D5F1EE2}" type="slidenum">
              <a:rPr lang="en-US" smtClean="0"/>
              <a:t>150</a:t>
            </a:fld>
            <a:endParaRPr lang="en-US"/>
          </a:p>
        </p:txBody>
      </p:sp>
    </p:spTree>
    <p:extLst>
      <p:ext uri="{BB962C8B-B14F-4D97-AF65-F5344CB8AC3E}">
        <p14:creationId xmlns:p14="http://schemas.microsoft.com/office/powerpoint/2010/main" val="13850987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8D2AF3-AA8F-6043-3D52-F6C6AC2D1EEA}"/>
              </a:ext>
            </a:extLst>
          </p:cNvPr>
          <p:cNvSpPr>
            <a:spLocks noGrp="1"/>
          </p:cNvSpPr>
          <p:nvPr>
            <p:ph type="sldNum" sz="quarter" idx="12"/>
          </p:nvPr>
        </p:nvSpPr>
        <p:spPr/>
        <p:txBody>
          <a:bodyPr/>
          <a:lstStyle/>
          <a:p>
            <a:fld id="{B2DC25EE-239B-4C5F-AAD1-255A7D5F1EE2}" type="slidenum">
              <a:rPr lang="en-US" smtClean="0"/>
              <a:t>151</a:t>
            </a:fld>
            <a:endParaRPr lang="en-US"/>
          </a:p>
        </p:txBody>
      </p:sp>
      <p:sp>
        <p:nvSpPr>
          <p:cNvPr id="4" name="TextBox 3">
            <a:extLst>
              <a:ext uri="{FF2B5EF4-FFF2-40B4-BE49-F238E27FC236}">
                <a16:creationId xmlns:a16="http://schemas.microsoft.com/office/drawing/2014/main" id="{683A0077-526E-5D7B-790C-48AF25174FB0}"/>
              </a:ext>
            </a:extLst>
          </p:cNvPr>
          <p:cNvSpPr txBox="1"/>
          <p:nvPr/>
        </p:nvSpPr>
        <p:spPr>
          <a:xfrm>
            <a:off x="0" y="-239486"/>
            <a:ext cx="11974285" cy="7171194"/>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The levels (or Stages) concept describes the developmental stages through which individuals and cultures evolve. Various models of development are used in integral theory to describe stages in areas such as cognitive, moral, and spiritual development. The stages of development represent increasing levels of complexity and integration. Developmental stages help us understand how individuals and societies evolve over time and how different stages of development influence our perspectives and behaviors.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The lines concept refers to the different areas or lines of development, such as cognitive, emotional, moral, interpersonal, and spiritual intelligence. The lines model recognizes that people can develop differently across these lines, excelling in some areas while being less developed in others. This model also provides insight into the multifaceted nature of growth and highlights that development is not uniform across all areas of life.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4. The states concept refers to temporary states of consciousness that individuals may experience. These states includes waking, dreaming, meditative, and altered states of awareness. The states model differentiates between temporary peak experiences and permanent stages of development, recognizing that states can offer glimpses of stages yet to be achieved.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5. The types concept acknowledges the variety of personality types and differences in individual orientations. Examples include the Myers-Briggs Type Indicator typology, gender differences, and other personality frameworks. The types model ensures that the integral approach is flexible and inclusive, taking into account the rich diversity of human expression and orientation.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1430335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2A389-502C-0A8B-6705-48F9DF01CAD7}"/>
              </a:ext>
            </a:extLst>
          </p:cNvPr>
          <p:cNvSpPr>
            <a:spLocks noGrp="1"/>
          </p:cNvSpPr>
          <p:nvPr>
            <p:ph type="sldNum" sz="quarter" idx="12"/>
          </p:nvPr>
        </p:nvSpPr>
        <p:spPr/>
        <p:txBody>
          <a:bodyPr/>
          <a:lstStyle/>
          <a:p>
            <a:fld id="{B2DC25EE-239B-4C5F-AAD1-255A7D5F1EE2}" type="slidenum">
              <a:rPr lang="en-US" smtClean="0"/>
              <a:t>152</a:t>
            </a:fld>
            <a:endParaRPr lang="en-US"/>
          </a:p>
        </p:txBody>
      </p:sp>
      <p:sp>
        <p:nvSpPr>
          <p:cNvPr id="4" name="TextBox 3">
            <a:extLst>
              <a:ext uri="{FF2B5EF4-FFF2-40B4-BE49-F238E27FC236}">
                <a16:creationId xmlns:a16="http://schemas.microsoft.com/office/drawing/2014/main" id="{E241F68E-AC84-F5C5-84E2-A74295F85881}"/>
              </a:ext>
            </a:extLst>
          </p:cNvPr>
          <p:cNvSpPr txBox="1"/>
          <p:nvPr/>
        </p:nvSpPr>
        <p:spPr>
          <a:xfrm>
            <a:off x="0" y="70021"/>
            <a:ext cx="12192000" cy="7786747"/>
          </a:xfrm>
          <a:prstGeom prst="rect">
            <a:avLst/>
          </a:prstGeom>
          <a:noFill/>
        </p:spPr>
        <p:txBody>
          <a:bodyPr wrap="square">
            <a:spAutoFit/>
          </a:bodyPr>
          <a:lstStyle/>
          <a:p>
            <a:pPr marL="285750" indent="-285750">
              <a:buFont typeface="Arial" panose="020B0604020202020204" pitchFamily="34" charset="0"/>
              <a:buChar char="•"/>
            </a:pPr>
            <a:r>
              <a:rPr lang="en-US" sz="2000" dirty="0"/>
              <a:t>These five concepts are interwoven to provide a nuanced and versatile framework. They offer tools for engaging with the complexity of human experience and the intricacies of both personal and collective development.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AQAL:</a:t>
            </a:r>
          </a:p>
          <a:p>
            <a:pPr marL="285750" indent="-285750">
              <a:buFont typeface="Arial" panose="020B0604020202020204" pitchFamily="34" charset="0"/>
              <a:buChar char="•"/>
            </a:pPr>
            <a:r>
              <a:rPr lang="en-US" sz="2000" b="0" i="0" dirty="0">
                <a:effectLst/>
                <a:latin typeface="+mj-lt"/>
              </a:rPr>
              <a:t>Integral Theory's four quadrants offer a comprehensive framework for understanding complex issues by examining them from multiple perspectives. This approach is particularly relevant in addressing contemporary global and individual challenges.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Interior-Individual quadrant highlights the importance of personal experiences, thoughts, and emotions. It is crucial in fields like psychology, personal development, and education</a:t>
            </a:r>
            <a:r>
              <a:rPr lang="en-US" sz="2000" dirty="0">
                <a:latin typeface="+mj-lt"/>
              </a:rPr>
              <a:t>. </a:t>
            </a:r>
            <a:r>
              <a:rPr lang="en-US" sz="2000" b="0" i="0" dirty="0">
                <a:effectLst/>
                <a:latin typeface="+mj-lt"/>
              </a:rPr>
              <a:t>In mental health, understanding a </a:t>
            </a:r>
            <a:r>
              <a:rPr lang="en-US" sz="2000" dirty="0">
                <a:latin typeface="+mj-lt"/>
              </a:rPr>
              <a:t>person’s</a:t>
            </a:r>
            <a:r>
              <a:rPr lang="en-US" sz="2000" b="0" i="0" dirty="0">
                <a:effectLst/>
                <a:latin typeface="+mj-lt"/>
              </a:rPr>
              <a:t> subjective experiences and personal narratives is key to effective therapy and healing. In education, catering to individual learning styles and fostering self-awareness can enhance student engagement and success.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Exterior-Individual quadrant focuses on the biological and behavioral aspects of individuals. It is an essential perspective in the natural sciences and healthcare</a:t>
            </a:r>
            <a:r>
              <a:rPr lang="en-US" sz="2000" dirty="0">
                <a:latin typeface="+mj-lt"/>
              </a:rPr>
              <a:t>. </a:t>
            </a:r>
            <a:r>
              <a:rPr lang="en-US" sz="2000" b="0" i="0" dirty="0">
                <a:effectLst/>
                <a:latin typeface="+mj-lt"/>
              </a:rPr>
              <a:t>In medicine, this perspective emphasizes diagnosing and treating physical conditions through observable data and medical interventions.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Interior-Collective quadrant encompasses cultural norms, shared values, and worldviews, which are critical in understanding societal dynamics and cultural interactions</a:t>
            </a:r>
            <a:r>
              <a:rPr lang="en-US" sz="2000" dirty="0">
                <a:latin typeface="+mj-lt"/>
              </a:rPr>
              <a:t>. </a:t>
            </a:r>
            <a:r>
              <a:rPr lang="en-US" sz="2000" b="0" i="0" dirty="0">
                <a:effectLst/>
                <a:latin typeface="+mj-lt"/>
              </a:rPr>
              <a:t>In multicultural settings, appreciating diverse cultural perspectives can foster inclusivity and mutual understanding. In organizational development, aligning company culture with shared values can enhance collaboration and morale.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5201965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3542D9-D957-9469-11F7-298F19B0DD70}"/>
              </a:ext>
            </a:extLst>
          </p:cNvPr>
          <p:cNvSpPr>
            <a:spLocks noGrp="1"/>
          </p:cNvSpPr>
          <p:nvPr>
            <p:ph type="sldNum" sz="quarter" idx="12"/>
          </p:nvPr>
        </p:nvSpPr>
        <p:spPr/>
        <p:txBody>
          <a:bodyPr/>
          <a:lstStyle/>
          <a:p>
            <a:fld id="{B2DC25EE-239B-4C5F-AAD1-255A7D5F1EE2}" type="slidenum">
              <a:rPr lang="en-US" smtClean="0"/>
              <a:t>153</a:t>
            </a:fld>
            <a:endParaRPr lang="en-US"/>
          </a:p>
        </p:txBody>
      </p:sp>
      <p:sp>
        <p:nvSpPr>
          <p:cNvPr id="4" name="TextBox 3">
            <a:extLst>
              <a:ext uri="{FF2B5EF4-FFF2-40B4-BE49-F238E27FC236}">
                <a16:creationId xmlns:a16="http://schemas.microsoft.com/office/drawing/2014/main" id="{5162B05F-9B31-EFEB-6D2F-92F43A573550}"/>
              </a:ext>
            </a:extLst>
          </p:cNvPr>
          <p:cNvSpPr txBox="1"/>
          <p:nvPr/>
        </p:nvSpPr>
        <p:spPr>
          <a:xfrm>
            <a:off x="43543" y="0"/>
            <a:ext cx="12104914" cy="747897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 </a:t>
            </a:r>
            <a:r>
              <a:rPr lang="en-US" sz="2000" b="0" i="0" dirty="0">
                <a:effectLst/>
                <a:latin typeface="+mj-lt"/>
              </a:rPr>
              <a:t>Exterior-Collective quadrant examines social systems, structures, and environments. It is key in sociology, political sciences, and environmental studies. In urban planning, considering infrastructure and systems helps design sustainable cities. In policy making, understanding socio-economic structures and their impacts can guide effective legislation and governance.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By incorporating insights from all four quadrants, Integral Theory facilitates a holistic approach to problem-solving. For instance, addressing climate change requires:</a:t>
            </a:r>
          </a:p>
          <a:p>
            <a:pPr marL="285750" indent="-285750">
              <a:buFont typeface="Arial" panose="020B0604020202020204" pitchFamily="34" charset="0"/>
              <a:buChar char="•"/>
            </a:pPr>
            <a:r>
              <a:rPr lang="en-US" sz="2000" b="0" i="0" dirty="0">
                <a:effectLst/>
                <a:latin typeface="+mj-lt"/>
              </a:rPr>
              <a:t>Understanding individual perceptions and values about the environment (Interior-Individual quadrant).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Assessing technological innovations and their impacts (Exterior-Individual quadrant).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Fostering global cultural shifts towards sustainability (Interior-Collective quadrant).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Implementing systemic changes in policies and infrastructure (Exterior-Collective quadrant).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four quadrants provide a structured way to integrate diverse perspectives, making this model a valuable tool for developing more comprehensive and inclusive solutions in a complex world.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levels or stages:</a:t>
            </a:r>
          </a:p>
          <a:p>
            <a:pPr marL="285750" indent="-285750">
              <a:buFont typeface="Arial" panose="020B0604020202020204" pitchFamily="34" charset="0"/>
              <a:buChar char="•"/>
            </a:pPr>
            <a:r>
              <a:rPr lang="en-US" sz="2000" dirty="0"/>
              <a:t>Integral theory’s stages of  development, growth, or consciousness, describe the evolution of individual and collective awareness. These stages are part of Wilber's developmental model, which outlines how human consciousness evolves over time. </a:t>
            </a:r>
          </a:p>
          <a:p>
            <a:endParaRPr lang="en-CA" sz="2000" dirty="0">
              <a:latin typeface="+mj-lt"/>
            </a:endParaRP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308175586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9FAF5-873B-642D-5D33-E9F9DACD30CC}"/>
              </a:ext>
            </a:extLst>
          </p:cNvPr>
          <p:cNvSpPr>
            <a:spLocks noGrp="1"/>
          </p:cNvSpPr>
          <p:nvPr>
            <p:ph type="sldNum" sz="quarter" idx="12"/>
          </p:nvPr>
        </p:nvSpPr>
        <p:spPr/>
        <p:txBody>
          <a:bodyPr/>
          <a:lstStyle/>
          <a:p>
            <a:fld id="{B2DC25EE-239B-4C5F-AAD1-255A7D5F1EE2}" type="slidenum">
              <a:rPr lang="en-US" smtClean="0"/>
              <a:t>154</a:t>
            </a:fld>
            <a:endParaRPr lang="en-US"/>
          </a:p>
        </p:txBody>
      </p:sp>
      <p:sp>
        <p:nvSpPr>
          <p:cNvPr id="4" name="TextBox 3">
            <a:extLst>
              <a:ext uri="{FF2B5EF4-FFF2-40B4-BE49-F238E27FC236}">
                <a16:creationId xmlns:a16="http://schemas.microsoft.com/office/drawing/2014/main" id="{A3D4DE3D-D0FB-680F-5979-E438B8659F49}"/>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Integral stages of development apply both at a personal and a cultural level. </a:t>
            </a:r>
          </a:p>
          <a:p>
            <a:pPr marL="285750" indent="-285750">
              <a:buFont typeface="Arial" panose="020B0604020202020204" pitchFamily="34" charset="0"/>
              <a:buChar char="•"/>
            </a:pPr>
            <a:r>
              <a:rPr lang="en-US" sz="2000" dirty="0"/>
              <a:t>On a personal level, individuals go through various developmental stages throughout their lives. These stages include cognitive, emotional, and moral development, as described by theorists like Jean Piaget, Erik Erikson, and Lawrence Kohlberg. Each stage of development represents a new level of understanding and capability, allowing individuals to navigate the world with increasing sophistication.</a:t>
            </a:r>
          </a:p>
          <a:p>
            <a:endParaRPr lang="en-US" sz="2000" dirty="0"/>
          </a:p>
          <a:p>
            <a:pPr marL="285750" indent="-285750">
              <a:buFont typeface="Arial" panose="020B0604020202020204" pitchFamily="34" charset="0"/>
              <a:buChar char="•"/>
            </a:pPr>
            <a:r>
              <a:rPr lang="en-US" sz="2000" dirty="0"/>
              <a:t>Culturally, societies can also be seen as progressing through stages of development. This idea is explored in theories like those of anthropologist Jean Gebser, who suggests that cultures evolve through stages that reflect increasing complexity in worldviews, values, and social structures.</a:t>
            </a:r>
          </a:p>
          <a:p>
            <a:r>
              <a:rPr lang="en-US" sz="2000" dirty="0"/>
              <a:t> </a:t>
            </a:r>
          </a:p>
          <a:p>
            <a:pPr marL="285750" indent="-285750">
              <a:buFont typeface="Arial" panose="020B0604020202020204" pitchFamily="34" charset="0"/>
              <a:buChar char="•"/>
            </a:pPr>
            <a:r>
              <a:rPr lang="en-US" sz="2000" dirty="0"/>
              <a:t>The development of individuals and cultures is interconnected. As individuals within a society develop, they contribute to cultural evolution by introducing new ideas, technologies, and social norms. Conversely, the cultural context influences personal development by providing the environment and resources necessary for growth.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theory’s stages of development are not strictly linear or uniform. Different individuals and cultures may experience development in unique ways, influenced by historical, environmental, and social factors.</a:t>
            </a:r>
          </a:p>
          <a:p>
            <a:pPr marL="285750" indent="-285750">
              <a:buFont typeface="Arial" panose="020B0604020202020204" pitchFamily="34" charset="0"/>
              <a:buChar char="•"/>
            </a:pPr>
            <a:r>
              <a:rPr lang="en-US" sz="2000" dirty="0"/>
              <a:t>Additionally, the concept of stages is a framework to help us understand complexity and growth, but it doesn't imply that one stage is inherently better than another. Each stage has its own strengths and limitations, and the goal according to integral theory, is to integrate the best aspects of each stage.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09366029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7A61C-CD4E-41D0-D94B-A74012EA2E24}"/>
              </a:ext>
            </a:extLst>
          </p:cNvPr>
          <p:cNvSpPr txBox="1"/>
          <p:nvPr/>
        </p:nvSpPr>
        <p:spPr>
          <a:xfrm>
            <a:off x="0" y="-7620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 Integral theory describes several stages of cultural evolution:</a:t>
            </a:r>
          </a:p>
          <a:p>
            <a:pPr marL="342900" indent="-342900">
              <a:buFont typeface="Arial" panose="020B0604020202020204" pitchFamily="34" charset="0"/>
              <a:buChar char="•"/>
            </a:pPr>
            <a:r>
              <a:rPr lang="en-US" sz="2000" dirty="0"/>
              <a:t>Archaic is the earliest stage. It was common among the earliest Homo Sapiens. It is characterized by basic survival instincts and a focus on immediate physical needs.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Next is the Magic stage. At this stage individuals see the world through a lens of magic and myth, often attributing supernatural qualities to natural phenomena. At this stage individuals are animists believing everything has a soul.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Traditional or Mythic stage is next and is marked by the emergence of organized religion and mythological narratives that provide meaning and structure to life. This is Western culture from ancient Greece, to the Roman empire through to the 18</a:t>
            </a:r>
            <a:r>
              <a:rPr lang="en-US" sz="2000" baseline="30000" dirty="0"/>
              <a:t>th</a:t>
            </a:r>
            <a:r>
              <a:rPr lang="en-US" sz="2000" dirty="0"/>
              <a:t> century. A significant percentage of people today are at this level.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At the Modern or Rational stage individuals begin to rely on reason, logic, and empirical evidence. This stage is associated with the Enlightenment and the rise of science. It is the dominant stage in our culture.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the Post-modern or Pluralistic stage there is an appreciation for diversity, relativism, and multiple perspectives. This stage emphasizes social justice and equality. This equity, diversity and inclusion. People who identify as progressives are at this stage.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leading edge of cultural evolution is the integral stage which seeks to integrate the insights of all previous stages, recognizing the value and limitations of each. It aims for a holistic understanding that transcends and includes earlier perspectives. Less than 5% of the population today is at this stage.</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ED08F43-D286-78F6-DBA2-DDA2B09B7F86}"/>
              </a:ext>
            </a:extLst>
          </p:cNvPr>
          <p:cNvSpPr>
            <a:spLocks noGrp="1"/>
          </p:cNvSpPr>
          <p:nvPr>
            <p:ph type="sldNum" sz="quarter" idx="12"/>
          </p:nvPr>
        </p:nvSpPr>
        <p:spPr/>
        <p:txBody>
          <a:bodyPr/>
          <a:lstStyle/>
          <a:p>
            <a:fld id="{B2DC25EE-239B-4C5F-AAD1-255A7D5F1EE2}" type="slidenum">
              <a:rPr lang="en-US" smtClean="0"/>
              <a:t>155</a:t>
            </a:fld>
            <a:endParaRPr lang="en-US"/>
          </a:p>
        </p:txBody>
      </p:sp>
    </p:spTree>
    <p:extLst>
      <p:ext uri="{BB962C8B-B14F-4D97-AF65-F5344CB8AC3E}">
        <p14:creationId xmlns:p14="http://schemas.microsoft.com/office/powerpoint/2010/main" val="14798560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ED300-07D2-C640-EDB9-E8180B24DFC1}"/>
              </a:ext>
            </a:extLst>
          </p:cNvPr>
          <p:cNvSpPr>
            <a:spLocks noGrp="1"/>
          </p:cNvSpPr>
          <p:nvPr>
            <p:ph type="sldNum" sz="quarter" idx="12"/>
          </p:nvPr>
        </p:nvSpPr>
        <p:spPr/>
        <p:txBody>
          <a:bodyPr/>
          <a:lstStyle/>
          <a:p>
            <a:fld id="{B2DC25EE-239B-4C5F-AAD1-255A7D5F1EE2}" type="slidenum">
              <a:rPr lang="en-US" smtClean="0"/>
              <a:t>156</a:t>
            </a:fld>
            <a:endParaRPr lang="en-US"/>
          </a:p>
        </p:txBody>
      </p:sp>
      <p:sp>
        <p:nvSpPr>
          <p:cNvPr id="4" name="TextBox 3">
            <a:extLst>
              <a:ext uri="{FF2B5EF4-FFF2-40B4-BE49-F238E27FC236}">
                <a16:creationId xmlns:a16="http://schemas.microsoft.com/office/drawing/2014/main" id="{C459056C-0E07-749C-53F5-D40465B1D7BB}"/>
              </a:ext>
            </a:extLst>
          </p:cNvPr>
          <p:cNvSpPr txBox="1"/>
          <p:nvPr/>
        </p:nvSpPr>
        <p:spPr>
          <a:xfrm>
            <a:off x="0" y="0"/>
            <a:ext cx="12083143" cy="7171194"/>
          </a:xfrm>
          <a:prstGeom prst="rect">
            <a:avLst/>
          </a:prstGeom>
          <a:noFill/>
        </p:spPr>
        <p:txBody>
          <a:bodyPr wrap="square">
            <a:spAutoFit/>
          </a:bodyPr>
          <a:lstStyle/>
          <a:p>
            <a:pPr marL="285750" indent="-285750">
              <a:buFont typeface="Arial" panose="020B0604020202020204" pitchFamily="34" charset="0"/>
              <a:buChar char="•"/>
            </a:pPr>
            <a:r>
              <a:rPr lang="en-US" sz="2000" dirty="0"/>
              <a:t>Figures that might be considered “enlightened” such as Jesus, The Buddha, Ghandi and Mandela had views.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encourages the development of ever more inclusive and comprehensive worldviews that acknowledge the complexity and interconnectedness of all aspects of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Within integral theory’s  framework, Wilber also outlines four processes associated with psychological growth that he calls "Cleaning Up," "Growing Up," "Showing Up," and "Waking Up."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of these processes addresses different aspects of personal and spiritual development. Each pertains to a unique dimension of growth and awareness, offering a comprehensive roadmap for holistic human development.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Cleaning up involves addressing and healing one's shadow aspects, or those parts of ourselves that are repressed or denied such as unresolved traumas, and unconscious biases. This is done as we become more aware of and integrate these parts. Cleaning up is crucial because without it, these shadow aspects distort our perception and hinder our overall growth and realization of potential. </a:t>
            </a:r>
          </a:p>
          <a:p>
            <a:pPr marL="285750" indent="-285750">
              <a:buFont typeface="Arial" panose="020B0604020202020204" pitchFamily="34" charset="0"/>
              <a:buChar char="•"/>
            </a:pPr>
            <a:r>
              <a:rPr lang="en-US" sz="2000" dirty="0"/>
              <a:t>Techniques such as psychotherapy, shadow work, and self-reflection are used in this aspect of development. This process helps individuals confront unresolved issues, traumas, and subconscious patterns.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cleaning up, individuals develop healthier psyches, reducing internal conflicts and fostering emotional resilience.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5805671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E7D68A-F49A-F595-5C66-C39355CE0F4B}"/>
              </a:ext>
            </a:extLst>
          </p:cNvPr>
          <p:cNvSpPr>
            <a:spLocks noGrp="1"/>
          </p:cNvSpPr>
          <p:nvPr>
            <p:ph type="sldNum" sz="quarter" idx="12"/>
          </p:nvPr>
        </p:nvSpPr>
        <p:spPr/>
        <p:txBody>
          <a:bodyPr/>
          <a:lstStyle/>
          <a:p>
            <a:fld id="{B2DC25EE-239B-4C5F-AAD1-255A7D5F1EE2}" type="slidenum">
              <a:rPr lang="en-US" smtClean="0"/>
              <a:t>157</a:t>
            </a:fld>
            <a:endParaRPr lang="en-US"/>
          </a:p>
        </p:txBody>
      </p:sp>
      <p:sp>
        <p:nvSpPr>
          <p:cNvPr id="6" name="TextBox 5">
            <a:extLst>
              <a:ext uri="{FF2B5EF4-FFF2-40B4-BE49-F238E27FC236}">
                <a16:creationId xmlns:a16="http://schemas.microsoft.com/office/drawing/2014/main" id="{0C13C06A-7799-AB52-C4F6-BA4163E0D2EE}"/>
              </a:ext>
            </a:extLst>
          </p:cNvPr>
          <p:cNvSpPr txBox="1"/>
          <p:nvPr/>
        </p:nvSpPr>
        <p:spPr>
          <a:xfrm>
            <a:off x="0" y="-261257"/>
            <a:ext cx="12192000" cy="7478970"/>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Growing up refers to the maturation process in terms of psychological and moral development. As we grow up, we progress through various levels of maturity and complexity, such as Jean Piaget's stages of cognitive development, Lawrence Kohlberg's stages of moral development, or Robert Kegan's stages of adult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is a process of moving through developmental stages where one's understanding of self, others, and the world becomes more complex and integrated. Growing up is about, over time, developing a more inclusive and sophisticated worldview. Growing up involves expanding our perspective-taking, empathy, and problem-solving abilities, allowing us to navigate the world with greater sophistication.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Showing Up involves being present and fully engaged with the world in all of its complexity. It includes understanding and participating in multiple aspects of life and acknowledging their interrelatedness. It involves activism, social responsibility, and fostering connections across different cultural, social, and ecological contexts.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Showing up is about applying our resources and insights to contribute positively to the world around us. Showing up encourages active participation in life, embracing one's roles and responsibilities across various domains, from personal to professional and societal.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Showing up means being accountable for one's actions and contributions, promoting integrity and effective collaboration with others. </a:t>
            </a:r>
          </a:p>
          <a:p>
            <a:pPr marL="285750" indent="-285750">
              <a:buFont typeface="Arial" panose="020B0604020202020204" pitchFamily="34" charset="0"/>
              <a:buChar char="•"/>
            </a:pPr>
            <a:endParaRPr lang="en-US" sz="2000" dirty="0"/>
          </a:p>
          <a:p>
            <a:endParaRPr lang="en-CA" sz="2000" dirty="0"/>
          </a:p>
        </p:txBody>
      </p:sp>
    </p:spTree>
    <p:extLst>
      <p:ext uri="{BB962C8B-B14F-4D97-AF65-F5344CB8AC3E}">
        <p14:creationId xmlns:p14="http://schemas.microsoft.com/office/powerpoint/2010/main" val="95510324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847B59-75A1-1394-CDFA-C186697226FA}"/>
              </a:ext>
            </a:extLst>
          </p:cNvPr>
          <p:cNvSpPr>
            <a:spLocks noGrp="1"/>
          </p:cNvSpPr>
          <p:nvPr>
            <p:ph type="sldNum" sz="quarter" idx="12"/>
          </p:nvPr>
        </p:nvSpPr>
        <p:spPr/>
        <p:txBody>
          <a:bodyPr/>
          <a:lstStyle/>
          <a:p>
            <a:fld id="{B2DC25EE-239B-4C5F-AAD1-255A7D5F1EE2}" type="slidenum">
              <a:rPr lang="en-US" smtClean="0"/>
              <a:t>158</a:t>
            </a:fld>
            <a:endParaRPr lang="en-US"/>
          </a:p>
        </p:txBody>
      </p:sp>
      <p:sp>
        <p:nvSpPr>
          <p:cNvPr id="4" name="TextBox 3">
            <a:extLst>
              <a:ext uri="{FF2B5EF4-FFF2-40B4-BE49-F238E27FC236}">
                <a16:creationId xmlns:a16="http://schemas.microsoft.com/office/drawing/2014/main" id="{B103C541-1E64-3C35-36DE-C80BCDA8D736}"/>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Waking up  is about experiencing spiritual awakening or enlightenment. It involves transcending the ego and realizing the deeper states of consciousness and connection to a greater whole, that are described in mystical and spiritual traditions.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Waking up focuses on attaining awareness of the interconnectedness of all things and the nature of reality beyond individual identity. Waking up involves practices like meditation, mindfulness, and other spiritual disciplines that facilitate shifts in consciousness toward enlightenment or non-dual awareness. </a:t>
            </a:r>
          </a:p>
          <a:p>
            <a:pPr marL="285750" indent="-285750">
              <a:buFont typeface="Arial" panose="020B0604020202020204" pitchFamily="34" charset="0"/>
              <a:buChar char="•"/>
            </a:pPr>
            <a:r>
              <a:rPr lang="en-US" sz="2000" dirty="0"/>
              <a:t>Waking up enables individuals to transcend ordinary awareness, fostering a sense of unity, peace, and compassion that profoundly impacts their outlook and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proposes that well-rounded personal and spiritual development includes balancing psychological health (cleaning up), societal engagement (showing up), cognitive and emotional maturity (growing up), and spiritual insight (waking up).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By cleaning up shadow aspects, growing up developmentally, showing up in the world, and waking up spiritually, we can achieve a more holistic and integrated life, a benefit not only to ourselves but also to our communities.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Another</a:t>
            </a:r>
            <a:r>
              <a:rPr lang="en-US" sz="2000" b="0" i="0" dirty="0">
                <a:effectLst/>
                <a:latin typeface="+mj-lt"/>
              </a:rPr>
              <a:t> of </a:t>
            </a:r>
            <a:r>
              <a:rPr lang="en-US" sz="2000" dirty="0">
                <a:latin typeface="+mj-lt"/>
              </a:rPr>
              <a:t>Integral theory’s</a:t>
            </a:r>
            <a:r>
              <a:rPr lang="en-US" sz="2000" b="0" i="0" dirty="0">
                <a:effectLst/>
                <a:latin typeface="+mj-lt"/>
              </a:rPr>
              <a:t> core principles is the idea of "transcend and include”. Transcend and </a:t>
            </a:r>
            <a:r>
              <a:rPr lang="en-US" sz="2000" dirty="0">
                <a:latin typeface="+mj-lt"/>
              </a:rPr>
              <a:t>i</a:t>
            </a:r>
            <a:r>
              <a:rPr lang="en-US" sz="2000" b="0" i="0" dirty="0">
                <a:effectLst/>
                <a:latin typeface="+mj-lt"/>
              </a:rPr>
              <a:t>nclude</a:t>
            </a:r>
            <a:r>
              <a:rPr lang="en-US" sz="2000" dirty="0">
                <a:latin typeface="+mj-lt"/>
              </a:rPr>
              <a:t> </a:t>
            </a:r>
            <a:r>
              <a:rPr lang="en-US" sz="2000" b="0" i="0" dirty="0">
                <a:effectLst/>
                <a:latin typeface="+mj-lt"/>
              </a:rPr>
              <a:t>refers to the notion that as individuals or systems evolve, they move to higher levels of development by transcending the limitations of previous stages while also integrating essential aspects of those earlier stages.</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93662809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A2A62-ECFB-7986-3469-BB2650FD53F7}"/>
              </a:ext>
            </a:extLst>
          </p:cNvPr>
          <p:cNvSpPr>
            <a:spLocks noGrp="1"/>
          </p:cNvSpPr>
          <p:nvPr>
            <p:ph type="sldNum" sz="quarter" idx="12"/>
          </p:nvPr>
        </p:nvSpPr>
        <p:spPr/>
        <p:txBody>
          <a:bodyPr/>
          <a:lstStyle/>
          <a:p>
            <a:fld id="{B2DC25EE-239B-4C5F-AAD1-255A7D5F1EE2}" type="slidenum">
              <a:rPr lang="en-US" smtClean="0"/>
              <a:t>159</a:t>
            </a:fld>
            <a:endParaRPr lang="en-US"/>
          </a:p>
        </p:txBody>
      </p:sp>
      <p:sp>
        <p:nvSpPr>
          <p:cNvPr id="4" name="TextBox 3">
            <a:extLst>
              <a:ext uri="{FF2B5EF4-FFF2-40B4-BE49-F238E27FC236}">
                <a16:creationId xmlns:a16="http://schemas.microsoft.com/office/drawing/2014/main" id="{CB9ED132-A143-1953-25EF-92860EC0223A}"/>
              </a:ext>
            </a:extLst>
          </p:cNvPr>
          <p:cNvSpPr txBox="1"/>
          <p:nvPr/>
        </p:nvSpPr>
        <p:spPr>
          <a:xfrm>
            <a:off x="0" y="63703"/>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To transcend a stage means to move beyond it, achieving a more sophisticated and expansive perspective or capability. This involves leaving behind certain limitations and constraints associated with an earlier way of thinking or being. For example, a person might transcend a self-centered (egocentric) viewpoint as they develop a greater capacity for empathy and concern for others (ethnocentric or world-centric).</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Include means retaining valuable lessons, skills, and insights from previous stages in a way that enriches the new, more complex stage. The strengths and positive attributes of earlier stages are integrated into a more comprehensive understanding. For instance, while a person might move beyond purely self-oriented motivations, they still include healthy self-care and self-awareness developed in earlier stages.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 the context of personal development or spiritual growth, "transcend and include" emphasizes that each stage of growth builds upon its predecessors. Rather than wholly discarding previous stages, individuals carry forward and integrate what is beneficial as they grow into new levels of understanding and awareness.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This principle rejects the idea of simply replacing old stages with new ones; instead, it promotes a holistic development path where all phases of growth are respected as necessary components of an individual's evolving consciousness. This approach helps in maintaining continuity and coherence in development, fostering a balanced and integrated progression.</a:t>
            </a:r>
            <a:endParaRPr lang="en-CA" sz="2000" dirty="0">
              <a:latin typeface="+mj-lt"/>
            </a:endParaRPr>
          </a:p>
        </p:txBody>
      </p:sp>
    </p:spTree>
    <p:extLst>
      <p:ext uri="{BB962C8B-B14F-4D97-AF65-F5344CB8AC3E}">
        <p14:creationId xmlns:p14="http://schemas.microsoft.com/office/powerpoint/2010/main" val="1767193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162102" y="353943"/>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5157625" y="579358"/>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solidFill>
                  <a:schemeClr val="bg1"/>
                </a:solidFill>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16</a:t>
            </a:fld>
            <a:endParaRPr lang="en-CA"/>
          </a:p>
        </p:txBody>
      </p:sp>
      <p:sp>
        <p:nvSpPr>
          <p:cNvPr id="6" name="TextBox 5">
            <a:extLst>
              <a:ext uri="{FF2B5EF4-FFF2-40B4-BE49-F238E27FC236}">
                <a16:creationId xmlns:a16="http://schemas.microsoft.com/office/drawing/2014/main" id="{FC9F9451-9793-3294-8101-9942BD87F461}"/>
              </a:ext>
            </a:extLst>
          </p:cNvPr>
          <p:cNvSpPr txBox="1"/>
          <p:nvPr/>
        </p:nvSpPr>
        <p:spPr>
          <a:xfrm>
            <a:off x="8730754" y="707886"/>
            <a:ext cx="6094476" cy="461665"/>
          </a:xfrm>
          <a:prstGeom prst="rect">
            <a:avLst/>
          </a:prstGeom>
          <a:noFill/>
        </p:spPr>
        <p:txBody>
          <a:bodyPr wrap="square">
            <a:spAutoFit/>
          </a:bodyPr>
          <a:lstStyle/>
          <a:p>
            <a:r>
              <a:rPr lang="en-US" sz="2400" dirty="0">
                <a:latin typeface="Corbel" panose="020B0503020204020204" pitchFamily="34" charset="0"/>
              </a:rPr>
              <a:t>Week 33- June 10</a:t>
            </a:r>
          </a:p>
        </p:txBody>
      </p:sp>
    </p:spTree>
    <p:extLst>
      <p:ext uri="{BB962C8B-B14F-4D97-AF65-F5344CB8AC3E}">
        <p14:creationId xmlns:p14="http://schemas.microsoft.com/office/powerpoint/2010/main" val="4550777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555CC-62A7-1DE3-0CB4-3253251C4717}"/>
              </a:ext>
            </a:extLst>
          </p:cNvPr>
          <p:cNvSpPr>
            <a:spLocks noGrp="1"/>
          </p:cNvSpPr>
          <p:nvPr>
            <p:ph type="sldNum" sz="quarter" idx="12"/>
          </p:nvPr>
        </p:nvSpPr>
        <p:spPr/>
        <p:txBody>
          <a:bodyPr/>
          <a:lstStyle/>
          <a:p>
            <a:fld id="{B2DC25EE-239B-4C5F-AAD1-255A7D5F1EE2}" type="slidenum">
              <a:rPr lang="en-US" smtClean="0"/>
              <a:t>160</a:t>
            </a:fld>
            <a:endParaRPr lang="en-US"/>
          </a:p>
        </p:txBody>
      </p:sp>
      <p:sp>
        <p:nvSpPr>
          <p:cNvPr id="4" name="TextBox 3">
            <a:extLst>
              <a:ext uri="{FF2B5EF4-FFF2-40B4-BE49-F238E27FC236}">
                <a16:creationId xmlns:a16="http://schemas.microsoft.com/office/drawing/2014/main" id="{7A054AAD-2D0F-CA18-27A4-F447A6235D1F}"/>
              </a:ext>
            </a:extLst>
          </p:cNvPr>
          <p:cNvSpPr txBox="1"/>
          <p:nvPr/>
        </p:nvSpPr>
        <p:spPr>
          <a:xfrm>
            <a:off x="849085" y="2066837"/>
            <a:ext cx="6096000" cy="3046988"/>
          </a:xfrm>
          <a:prstGeom prst="rect">
            <a:avLst/>
          </a:prstGeom>
          <a:noFill/>
        </p:spPr>
        <p:txBody>
          <a:bodyPr wrap="square">
            <a:spAutoFit/>
          </a:bodyPr>
          <a:lstStyle/>
          <a:p>
            <a:pPr marL="342900" indent="-342900">
              <a:buFont typeface="Arial" panose="020B0604020202020204" pitchFamily="34" charset="0"/>
              <a:buChar char="•"/>
            </a:pPr>
            <a:r>
              <a:rPr lang="en-CA" sz="2400" dirty="0"/>
              <a:t>How “My” stories lose meaning.</a:t>
            </a:r>
          </a:p>
          <a:p>
            <a:pPr marL="342900" indent="-342900">
              <a:buFont typeface="Arial" panose="020B0604020202020204" pitchFamily="34" charset="0"/>
              <a:buChar char="•"/>
            </a:pPr>
            <a:r>
              <a:rPr lang="en-CA" sz="2400" dirty="0"/>
              <a:t>Meaningful traditional stories.</a:t>
            </a:r>
          </a:p>
          <a:p>
            <a:pPr marL="342900" indent="-342900">
              <a:buFont typeface="Arial" panose="020B0604020202020204" pitchFamily="34" charset="0"/>
              <a:buChar char="•"/>
            </a:pPr>
            <a:r>
              <a:rPr lang="en-CA" sz="2400" dirty="0"/>
              <a:t>Paradigm shifts.</a:t>
            </a:r>
          </a:p>
          <a:p>
            <a:pPr marL="342900" indent="-342900">
              <a:buFont typeface="Arial" panose="020B0604020202020204" pitchFamily="34" charset="0"/>
              <a:buChar char="•"/>
            </a:pPr>
            <a:r>
              <a:rPr lang="en-CA" sz="2400" dirty="0"/>
              <a:t>The shift from a traditional to a modern story. </a:t>
            </a:r>
          </a:p>
          <a:p>
            <a:pPr marL="342900" indent="-342900">
              <a:buFont typeface="Arial" panose="020B0604020202020204" pitchFamily="34" charset="0"/>
              <a:buChar char="•"/>
            </a:pPr>
            <a:r>
              <a:rPr lang="en-CA" sz="2400" dirty="0"/>
              <a:t>“Our” and “The” stories lose meaning.</a:t>
            </a:r>
          </a:p>
          <a:p>
            <a:pPr marL="342900" indent="-342900">
              <a:buFont typeface="Arial" panose="020B0604020202020204" pitchFamily="34" charset="0"/>
              <a:buChar char="•"/>
            </a:pPr>
            <a:r>
              <a:rPr lang="en-CA" sz="2400" dirty="0"/>
              <a:t>The postmodern stage</a:t>
            </a:r>
          </a:p>
          <a:p>
            <a:pPr marL="342900" indent="-342900">
              <a:buFont typeface="Arial" panose="020B0604020202020204" pitchFamily="34" charset="0"/>
              <a:buChar char="•"/>
            </a:pPr>
            <a:endParaRPr lang="en-CA" sz="2400" dirty="0"/>
          </a:p>
        </p:txBody>
      </p:sp>
      <p:sp>
        <p:nvSpPr>
          <p:cNvPr id="6" name="TextBox 5">
            <a:extLst>
              <a:ext uri="{FF2B5EF4-FFF2-40B4-BE49-F238E27FC236}">
                <a16:creationId xmlns:a16="http://schemas.microsoft.com/office/drawing/2014/main" id="{83FAB2BE-E5E8-E608-49DC-8622DA53C3D5}"/>
              </a:ext>
            </a:extLst>
          </p:cNvPr>
          <p:cNvSpPr txBox="1"/>
          <p:nvPr/>
        </p:nvSpPr>
        <p:spPr>
          <a:xfrm>
            <a:off x="2373085" y="446705"/>
            <a:ext cx="8196943" cy="830997"/>
          </a:xfrm>
          <a:prstGeom prst="rect">
            <a:avLst/>
          </a:prstGeom>
          <a:noFill/>
        </p:spPr>
        <p:txBody>
          <a:bodyPr wrap="square">
            <a:spAutoFit/>
          </a:bodyPr>
          <a:lstStyle/>
          <a:p>
            <a:r>
              <a:rPr lang="en-CA" sz="4800" dirty="0"/>
              <a:t>PART II-LOSING MEANING</a:t>
            </a:r>
          </a:p>
        </p:txBody>
      </p:sp>
    </p:spTree>
    <p:extLst>
      <p:ext uri="{BB962C8B-B14F-4D97-AF65-F5344CB8AC3E}">
        <p14:creationId xmlns:p14="http://schemas.microsoft.com/office/powerpoint/2010/main" val="18420330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person with his mouth open&#10;&#10;Description automatically generated">
            <a:extLst>
              <a:ext uri="{FF2B5EF4-FFF2-40B4-BE49-F238E27FC236}">
                <a16:creationId xmlns:a16="http://schemas.microsoft.com/office/drawing/2014/main" id="{E9628327-67F2-EE51-7C5B-8B8D5397589B}"/>
              </a:ext>
            </a:extLst>
          </p:cNvPr>
          <p:cNvPicPr>
            <a:picLocks noChangeAspect="1"/>
          </p:cNvPicPr>
          <p:nvPr/>
        </p:nvPicPr>
        <p:blipFill>
          <a:blip r:embed="rId2">
            <a:extLst>
              <a:ext uri="{28A0092B-C50C-407E-A947-70E740481C1C}">
                <a14:useLocalDpi xmlns:a14="http://schemas.microsoft.com/office/drawing/2010/main" val="0"/>
              </a:ext>
            </a:extLst>
          </a:blip>
          <a:srcRect t="27534" r="-1" b="28028"/>
          <a:stretch/>
        </p:blipFill>
        <p:spPr>
          <a:xfrm>
            <a:off x="381000" y="511629"/>
            <a:ext cx="11451771" cy="5998029"/>
          </a:xfrm>
          <a:prstGeom prst="rect">
            <a:avLst/>
          </a:prstGeom>
        </p:spPr>
      </p:pic>
      <p:sp>
        <p:nvSpPr>
          <p:cNvPr id="2" name="Slide Number Placeholder 1">
            <a:extLst>
              <a:ext uri="{FF2B5EF4-FFF2-40B4-BE49-F238E27FC236}">
                <a16:creationId xmlns:a16="http://schemas.microsoft.com/office/drawing/2014/main" id="{FDE62E31-0996-BC0F-7168-7659DED46625}"/>
              </a:ext>
            </a:extLst>
          </p:cNvPr>
          <p:cNvSpPr>
            <a:spLocks noGrp="1"/>
          </p:cNvSpPr>
          <p:nvPr>
            <p:ph type="sldNum" sz="quarter" idx="12"/>
          </p:nvPr>
        </p:nvSpPr>
        <p:spPr/>
        <p:txBody>
          <a:bodyPr/>
          <a:lstStyle/>
          <a:p>
            <a:fld id="{B2DC25EE-239B-4C5F-AAD1-255A7D5F1EE2}" type="slidenum">
              <a:rPr lang="en-US" smtClean="0"/>
              <a:t>161</a:t>
            </a:fld>
            <a:endParaRPr lang="en-US"/>
          </a:p>
        </p:txBody>
      </p:sp>
    </p:spTree>
    <p:extLst>
      <p:ext uri="{BB962C8B-B14F-4D97-AF65-F5344CB8AC3E}">
        <p14:creationId xmlns:p14="http://schemas.microsoft.com/office/powerpoint/2010/main" val="1796407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different colored child trauma&#10;&#10;Description automatically generated">
            <a:extLst>
              <a:ext uri="{FF2B5EF4-FFF2-40B4-BE49-F238E27FC236}">
                <a16:creationId xmlns:a16="http://schemas.microsoft.com/office/drawing/2014/main" id="{4C1F720A-BC3D-0C43-F9EC-E71D88793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14" y="1001486"/>
            <a:ext cx="10406743" cy="5477459"/>
          </a:xfrm>
          <a:prstGeom prst="rect">
            <a:avLst/>
          </a:prstGeom>
        </p:spPr>
      </p:pic>
      <p:sp>
        <p:nvSpPr>
          <p:cNvPr id="5" name="TextBox 4">
            <a:extLst>
              <a:ext uri="{FF2B5EF4-FFF2-40B4-BE49-F238E27FC236}">
                <a16:creationId xmlns:a16="http://schemas.microsoft.com/office/drawing/2014/main" id="{2B87A517-D308-39AA-7DDA-4115DD3E2922}"/>
              </a:ext>
            </a:extLst>
          </p:cNvPr>
          <p:cNvSpPr txBox="1"/>
          <p:nvPr/>
        </p:nvSpPr>
        <p:spPr>
          <a:xfrm>
            <a:off x="119743" y="155655"/>
            <a:ext cx="11865428" cy="646331"/>
          </a:xfrm>
          <a:prstGeom prst="rect">
            <a:avLst/>
          </a:prstGeom>
          <a:noFill/>
        </p:spPr>
        <p:txBody>
          <a:bodyPr wrap="square">
            <a:spAutoFit/>
          </a:bodyPr>
          <a:lstStyle/>
          <a:p>
            <a:pPr algn="ctr"/>
            <a:r>
              <a:rPr lang="en-CA" sz="3600" dirty="0">
                <a:solidFill>
                  <a:schemeClr val="bg1"/>
                </a:solidFill>
              </a:rPr>
              <a:t>HOW “MY STORIES” LOSE MEANING </a:t>
            </a:r>
          </a:p>
        </p:txBody>
      </p:sp>
      <p:sp>
        <p:nvSpPr>
          <p:cNvPr id="2" name="Slide Number Placeholder 1">
            <a:extLst>
              <a:ext uri="{FF2B5EF4-FFF2-40B4-BE49-F238E27FC236}">
                <a16:creationId xmlns:a16="http://schemas.microsoft.com/office/drawing/2014/main" id="{4C96224E-31D9-9A84-9F5F-B5C9AF02918D}"/>
              </a:ext>
            </a:extLst>
          </p:cNvPr>
          <p:cNvSpPr>
            <a:spLocks noGrp="1"/>
          </p:cNvSpPr>
          <p:nvPr>
            <p:ph type="sldNum" sz="quarter" idx="12"/>
          </p:nvPr>
        </p:nvSpPr>
        <p:spPr/>
        <p:txBody>
          <a:bodyPr/>
          <a:lstStyle/>
          <a:p>
            <a:fld id="{B2DC25EE-239B-4C5F-AAD1-255A7D5F1EE2}" type="slidenum">
              <a:rPr lang="en-US" smtClean="0"/>
              <a:t>162</a:t>
            </a:fld>
            <a:endParaRPr lang="en-US"/>
          </a:p>
        </p:txBody>
      </p:sp>
    </p:spTree>
    <p:extLst>
      <p:ext uri="{BB962C8B-B14F-4D97-AF65-F5344CB8AC3E}">
        <p14:creationId xmlns:p14="http://schemas.microsoft.com/office/powerpoint/2010/main" val="393191412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C9BA-286F-7619-43FA-67927D53FD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611FDE-A958-8C27-1A7A-114C690844D7}"/>
              </a:ext>
            </a:extLst>
          </p:cNvPr>
          <p:cNvSpPr txBox="1"/>
          <p:nvPr/>
        </p:nvSpPr>
        <p:spPr>
          <a:xfrm>
            <a:off x="0" y="0"/>
            <a:ext cx="12192000" cy="5632311"/>
          </a:xfrm>
          <a:prstGeom prst="rect">
            <a:avLst/>
          </a:prstGeom>
          <a:noFill/>
        </p:spPr>
        <p:txBody>
          <a:bodyPr wrap="square">
            <a:spAutoFit/>
          </a:bodyPr>
          <a:lstStyle/>
          <a:p>
            <a:pPr marL="285750" indent="-285750">
              <a:buFont typeface="Arial" panose="020B0604020202020204" pitchFamily="34" charset="0"/>
              <a:buChar char="•"/>
            </a:pPr>
            <a:r>
              <a:rPr lang="en-CA" sz="2000" dirty="0"/>
              <a:t>“My story”  describes who I am and how I may or not be significant. It guides me in my everyday life. Psychology and psychotherapy encourages us to explore  “My stories”.</a:t>
            </a:r>
            <a:r>
              <a:rPr lang="en-US" sz="2000" dirty="0">
                <a:solidFill>
                  <a:srgbClr val="FFFFFF"/>
                </a:solidFill>
                <a:latin typeface="+mj-lt"/>
              </a:rPr>
              <a:t>  </a:t>
            </a:r>
            <a:r>
              <a:rPr lang="en-US" sz="2000" dirty="0">
                <a:latin typeface="+mj-lt"/>
              </a:rPr>
              <a:t>“My stories” significantly contribute to our sense of meaning. “My stories” are shaped by our psychosocial development and therefor by the temperament we’re born with, and by our experiences.</a:t>
            </a:r>
          </a:p>
          <a:p>
            <a:r>
              <a:rPr lang="en-US" sz="2000" dirty="0">
                <a:latin typeface="+mj-lt"/>
              </a:rPr>
              <a:t> </a:t>
            </a:r>
          </a:p>
          <a:p>
            <a:pPr marL="285750" indent="-285750">
              <a:buFont typeface="Arial" panose="020B0604020202020204" pitchFamily="34" charset="0"/>
              <a:buChar char="•"/>
            </a:pPr>
            <a:r>
              <a:rPr lang="en-US" sz="2000" dirty="0">
                <a:latin typeface="+mj-lt"/>
              </a:rPr>
              <a:t>Trauma and Attachment issues are two important factors affecting psychosocial development, personality and “My stories”. Both can lead to difficulties  forming trusting and meaningful relationships resulting in a sense of isolation and disconnection, emotional dysregulation, and a negative and fearful view of the world.  These difficulties make it challenging to find stability and meaning in everyday life.</a:t>
            </a:r>
          </a:p>
          <a:p>
            <a:endParaRPr lang="en-US" sz="2000" dirty="0">
              <a:latin typeface="+mj-lt"/>
            </a:endParaRPr>
          </a:p>
          <a:p>
            <a:pPr marL="285750" indent="-285750">
              <a:buFont typeface="Arial" panose="020B0604020202020204" pitchFamily="34" charset="0"/>
              <a:buChar char="•"/>
            </a:pPr>
            <a:r>
              <a:rPr lang="en-US" sz="2000" dirty="0">
                <a:latin typeface="+mj-lt"/>
              </a:rPr>
              <a:t>Attachment </a:t>
            </a:r>
            <a:r>
              <a:rPr lang="en-US" sz="2000" b="0" i="0" dirty="0">
                <a:effectLst/>
                <a:latin typeface="+mj-lt"/>
              </a:rPr>
              <a:t>patterns formed in early relationships with our main caregivers, </a:t>
            </a:r>
            <a:r>
              <a:rPr lang="en-US" sz="2000" dirty="0">
                <a:latin typeface="+mj-lt"/>
              </a:rPr>
              <a:t>affect</a:t>
            </a:r>
            <a:r>
              <a:rPr lang="en-US" sz="2000" b="0" i="0" dirty="0">
                <a:effectLst/>
                <a:latin typeface="+mj-lt"/>
              </a:rPr>
              <a:t> a person’s views of themse</a:t>
            </a:r>
            <a:r>
              <a:rPr lang="en-US" sz="2000" dirty="0">
                <a:latin typeface="+mj-lt"/>
              </a:rPr>
              <a:t>lves and others. </a:t>
            </a:r>
            <a:r>
              <a:rPr lang="en-US" sz="2000" b="0" i="0" dirty="0">
                <a:effectLst/>
                <a:latin typeface="+mj-lt"/>
              </a:rPr>
              <a:t>Individuals with secure attachment styles </a:t>
            </a:r>
            <a:r>
              <a:rPr lang="en-US" sz="2000" dirty="0">
                <a:latin typeface="+mj-lt"/>
              </a:rPr>
              <a:t>are more likely</a:t>
            </a:r>
            <a:r>
              <a:rPr lang="en-US" sz="2000" b="0" i="0" dirty="0">
                <a:effectLst/>
                <a:latin typeface="+mj-lt"/>
              </a:rPr>
              <a:t> have a positive view of themselves and others. They are generally more capable of forming healthy, supportive, trusting relationships from which they derive a sense of meaning and purpose.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Those with an anxious attachment styles struggle with feelings of insecurity and a constant need for reassurance. This can lead to difficulties in finding meaning, as their focus might be more on seeking validation from others rather than exploring personal values and goals.</a:t>
            </a:r>
          </a:p>
        </p:txBody>
      </p:sp>
      <p:sp>
        <p:nvSpPr>
          <p:cNvPr id="2" name="Slide Number Placeholder 1">
            <a:extLst>
              <a:ext uri="{FF2B5EF4-FFF2-40B4-BE49-F238E27FC236}">
                <a16:creationId xmlns:a16="http://schemas.microsoft.com/office/drawing/2014/main" id="{CB2BDC7A-14ED-7E2C-693B-6DC120554404}"/>
              </a:ext>
            </a:extLst>
          </p:cNvPr>
          <p:cNvSpPr>
            <a:spLocks noGrp="1"/>
          </p:cNvSpPr>
          <p:nvPr>
            <p:ph type="sldNum" sz="quarter" idx="12"/>
          </p:nvPr>
        </p:nvSpPr>
        <p:spPr/>
        <p:txBody>
          <a:bodyPr/>
          <a:lstStyle/>
          <a:p>
            <a:fld id="{B2DC25EE-239B-4C5F-AAD1-255A7D5F1EE2}" type="slidenum">
              <a:rPr lang="en-US" smtClean="0"/>
              <a:t>163</a:t>
            </a:fld>
            <a:endParaRPr lang="en-US"/>
          </a:p>
        </p:txBody>
      </p:sp>
    </p:spTree>
    <p:extLst>
      <p:ext uri="{BB962C8B-B14F-4D97-AF65-F5344CB8AC3E}">
        <p14:creationId xmlns:p14="http://schemas.microsoft.com/office/powerpoint/2010/main" val="301727300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B73792-40DE-284A-8EBB-B31292CF6B40}"/>
              </a:ext>
            </a:extLst>
          </p:cNvPr>
          <p:cNvSpPr txBox="1"/>
          <p:nvPr/>
        </p:nvSpPr>
        <p:spPr>
          <a:xfrm>
            <a:off x="0" y="239485"/>
            <a:ext cx="12061371" cy="560153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People with avoidant attachment styles prioritize independence and self-reliance, sometimes at the expense of close relationships. This can result in a more solitary search for meaning, which might be challenging if they avoid deep connections that could provide insight and support.</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Individuals with a disorganized attachment styles may experience confusion and fear in relationships, making it difficult to find a stable sense of meaning. Their internal conflict can hinder the development of a coherent life narrative, which is essential for perceiving meaning in life.</a:t>
            </a:r>
          </a:p>
          <a:p>
            <a:endParaRPr lang="en-US" sz="2000" b="0" i="0" dirty="0">
              <a:effectLst/>
              <a:latin typeface="+mj-lt"/>
            </a:endParaRPr>
          </a:p>
          <a:p>
            <a:pPr marL="285750" indent="-285750">
              <a:buFont typeface="Arial" panose="020B0604020202020204" pitchFamily="34" charset="0"/>
              <a:buChar char="•"/>
            </a:pPr>
            <a:r>
              <a:rPr lang="en-US" sz="2000" dirty="0">
                <a:latin typeface="+mj-lt"/>
              </a:rPr>
              <a:t>W</a:t>
            </a:r>
            <a:r>
              <a:rPr lang="en-US" sz="2000" b="0" i="0" dirty="0">
                <a:effectLst/>
                <a:latin typeface="+mj-lt"/>
              </a:rPr>
              <a:t>hile attachment styles influence how individuals </a:t>
            </a:r>
            <a:r>
              <a:rPr lang="en-US" sz="2000" dirty="0">
                <a:latin typeface="+mj-lt"/>
              </a:rPr>
              <a:t>experience</a:t>
            </a:r>
            <a:r>
              <a:rPr lang="en-US" sz="2000" b="0" i="0" dirty="0">
                <a:effectLst/>
                <a:latin typeface="+mj-lt"/>
              </a:rPr>
              <a:t> and pursue meaning in life, they are not deterministic. People can work towards understanding and potentially altering their attachment </a:t>
            </a:r>
            <a:r>
              <a:rPr lang="en-US" sz="2000" dirty="0">
                <a:latin typeface="+mj-lt"/>
              </a:rPr>
              <a:t>styles</a:t>
            </a:r>
            <a:r>
              <a:rPr lang="en-US" sz="2000" b="0" i="0" dirty="0">
                <a:effectLst/>
                <a:latin typeface="+mj-lt"/>
              </a:rPr>
              <a:t> through therapy, self-reflection, and building healthy relationships, which can, in turn, enhance their sense of meaning and purpose.</a:t>
            </a:r>
          </a:p>
          <a:p>
            <a:pPr marL="285750" indent="-285750">
              <a:buFont typeface="Arial" panose="020B0604020202020204" pitchFamily="34" charset="0"/>
              <a:buChar char="•"/>
            </a:pPr>
            <a:endParaRPr lang="en-CA" sz="2000" b="0" i="0" dirty="0">
              <a:effectLst/>
              <a:latin typeface="+mj-lt"/>
            </a:endParaRPr>
          </a:p>
          <a:p>
            <a:pPr marL="285750" indent="-285750">
              <a:buFont typeface="Arial" panose="020B0604020202020204" pitchFamily="34" charset="0"/>
              <a:buChar char="•"/>
            </a:pPr>
            <a:r>
              <a:rPr lang="en-US" sz="2000" dirty="0"/>
              <a:t>Conditions such as depression and anxiety that frequently result from significant trauma and attachment disorders also disrupt a person’s ability to perceive meaning and purpose in life.</a:t>
            </a:r>
            <a:r>
              <a:rPr lang="en-US" sz="1800" dirty="0">
                <a:latin typeface="+mj-lt"/>
              </a:rPr>
              <a:t>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sz="2000" dirty="0">
                <a:latin typeface="+mj-lt"/>
              </a:rPr>
              <a:t>To </a:t>
            </a:r>
            <a:r>
              <a:rPr lang="en-US" sz="2000" b="0" i="0" dirty="0">
                <a:effectLst/>
                <a:latin typeface="+mj-lt"/>
              </a:rPr>
              <a:t>understand how trauma and attachment issues affect people’s sense of meaning </a:t>
            </a:r>
            <a:r>
              <a:rPr lang="en-US" sz="2000" dirty="0">
                <a:latin typeface="+mj-lt"/>
              </a:rPr>
              <a:t>it’s helpful to</a:t>
            </a:r>
            <a:r>
              <a:rPr lang="en-US" sz="2000" b="0" i="0" dirty="0">
                <a:effectLst/>
                <a:latin typeface="+mj-lt"/>
              </a:rPr>
              <a:t> consider how they affect </a:t>
            </a:r>
            <a:r>
              <a:rPr lang="en-US" sz="2000" dirty="0">
                <a:latin typeface="+mj-lt"/>
              </a:rPr>
              <a:t>personality</a:t>
            </a:r>
            <a:r>
              <a:rPr lang="en-US" sz="2000" b="0" i="0" dirty="0">
                <a:effectLst/>
                <a:latin typeface="+mj-lt"/>
              </a:rPr>
              <a:t> development. </a:t>
            </a:r>
          </a:p>
        </p:txBody>
      </p:sp>
      <p:sp>
        <p:nvSpPr>
          <p:cNvPr id="2" name="Slide Number Placeholder 1">
            <a:extLst>
              <a:ext uri="{FF2B5EF4-FFF2-40B4-BE49-F238E27FC236}">
                <a16:creationId xmlns:a16="http://schemas.microsoft.com/office/drawing/2014/main" id="{685E6D1B-60A2-D722-C8E8-2E1404AC73C9}"/>
              </a:ext>
            </a:extLst>
          </p:cNvPr>
          <p:cNvSpPr>
            <a:spLocks noGrp="1"/>
          </p:cNvSpPr>
          <p:nvPr>
            <p:ph type="sldNum" sz="quarter" idx="12"/>
          </p:nvPr>
        </p:nvSpPr>
        <p:spPr/>
        <p:txBody>
          <a:bodyPr/>
          <a:lstStyle/>
          <a:p>
            <a:fld id="{B2DC25EE-239B-4C5F-AAD1-255A7D5F1EE2}" type="slidenum">
              <a:rPr lang="en-US" smtClean="0"/>
              <a:t>164</a:t>
            </a:fld>
            <a:endParaRPr lang="en-US"/>
          </a:p>
        </p:txBody>
      </p:sp>
    </p:spTree>
    <p:extLst>
      <p:ext uri="{BB962C8B-B14F-4D97-AF65-F5344CB8AC3E}">
        <p14:creationId xmlns:p14="http://schemas.microsoft.com/office/powerpoint/2010/main" val="11175897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25D834-8EB3-58BC-66B4-2C8AFF4928C2}"/>
              </a:ext>
            </a:extLst>
          </p:cNvPr>
          <p:cNvSpPr txBox="1"/>
          <p:nvPr/>
        </p:nvSpPr>
        <p:spPr>
          <a:xfrm>
            <a:off x="-29497" y="91792"/>
            <a:ext cx="12221497"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Erik Erikson's stages of psychosocial development provide a framework for understanding how </a:t>
            </a:r>
            <a:r>
              <a:rPr lang="en-US" sz="2000" dirty="0">
                <a:latin typeface="+mj-lt"/>
              </a:rPr>
              <a:t>personality</a:t>
            </a:r>
            <a:r>
              <a:rPr lang="en-US" sz="2000" b="0" i="0" dirty="0">
                <a:effectLst/>
                <a:latin typeface="+mj-lt"/>
              </a:rPr>
              <a:t> evolves and how individuals find meaning throughout their lives. Each of </a:t>
            </a:r>
            <a:r>
              <a:rPr lang="en-US" sz="2000" dirty="0">
                <a:latin typeface="+mj-lt"/>
              </a:rPr>
              <a:t>Erikson’s</a:t>
            </a:r>
            <a:r>
              <a:rPr lang="en-US" sz="2000" b="0" i="0" dirty="0">
                <a:effectLst/>
                <a:latin typeface="+mj-lt"/>
              </a:rPr>
              <a:t> eight stages presents a specific conflict or challenge that must be resolved for healthy psychosocial development to occur. </a:t>
            </a:r>
          </a:p>
          <a:p>
            <a:pPr marL="285750" indent="-285750">
              <a:buFont typeface="Arial" panose="020B0604020202020204" pitchFamily="34" charset="0"/>
              <a:buChar char="•"/>
            </a:pPr>
            <a:r>
              <a:rPr lang="en-US" sz="2000" b="0" i="0" dirty="0">
                <a:effectLst/>
                <a:latin typeface="+mj-lt"/>
              </a:rPr>
              <a:t>Successfully navigating these stages can contribute to a person's sense of meaning and purpose, failure to do so can </a:t>
            </a:r>
            <a:r>
              <a:rPr lang="en-US" sz="2000" dirty="0">
                <a:latin typeface="+mj-lt"/>
              </a:rPr>
              <a:t>lead</a:t>
            </a:r>
            <a:r>
              <a:rPr lang="en-US" sz="2000" b="0" i="0" dirty="0">
                <a:effectLst/>
                <a:latin typeface="+mj-lt"/>
              </a:rPr>
              <a:t> to a loss of meaning.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Erikson called his first stage Trust vs. Mistrust (Infancy). In this stage, developing a sense of trust in caregivers and the environment lays the foundation for feeling secure and valued, which is essential for finding meaning in relationships and the world.</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Autonomy vs. Shame and Doubt (Early Childhood). As children gain independence, they learn to make choices and develop self-confidence. This autonomy fosters a sense of control and agency, contributing to a meaningful sense of self.</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Initiative vs. Guilt (Preschool Age). Children begin to assert power and control through directing play and social interactions. Successfully taking initiative helps them develop a sense of purpose and the ability to set and pursue goals.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Industry vs. Inferiority (School Age). Mastering new skills and tasks leads to a sense of competence and achievement. Feeling industrious contributes to self-esteem and a sense of contribution, which are important for finding meaning in work and accomplishments.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CC97630C-FD6A-81D4-461B-437807006A21}"/>
              </a:ext>
            </a:extLst>
          </p:cNvPr>
          <p:cNvSpPr>
            <a:spLocks noGrp="1"/>
          </p:cNvSpPr>
          <p:nvPr>
            <p:ph type="sldNum" sz="quarter" idx="12"/>
          </p:nvPr>
        </p:nvSpPr>
        <p:spPr/>
        <p:txBody>
          <a:bodyPr/>
          <a:lstStyle/>
          <a:p>
            <a:fld id="{B2DC25EE-239B-4C5F-AAD1-255A7D5F1EE2}" type="slidenum">
              <a:rPr lang="en-US" smtClean="0"/>
              <a:t>165</a:t>
            </a:fld>
            <a:endParaRPr lang="en-US"/>
          </a:p>
        </p:txBody>
      </p:sp>
    </p:spTree>
    <p:extLst>
      <p:ext uri="{BB962C8B-B14F-4D97-AF65-F5344CB8AC3E}">
        <p14:creationId xmlns:p14="http://schemas.microsoft.com/office/powerpoint/2010/main" val="429488699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81D59-7882-5776-6E38-571B411F54C5}"/>
              </a:ext>
            </a:extLst>
          </p:cNvPr>
          <p:cNvSpPr>
            <a:spLocks noGrp="1"/>
          </p:cNvSpPr>
          <p:nvPr>
            <p:ph type="sldNum" sz="quarter" idx="12"/>
          </p:nvPr>
        </p:nvSpPr>
        <p:spPr/>
        <p:txBody>
          <a:bodyPr/>
          <a:lstStyle/>
          <a:p>
            <a:fld id="{B2DC25EE-239B-4C5F-AAD1-255A7D5F1EE2}" type="slidenum">
              <a:rPr lang="en-US" smtClean="0"/>
              <a:t>166</a:t>
            </a:fld>
            <a:endParaRPr lang="en-US"/>
          </a:p>
        </p:txBody>
      </p:sp>
      <p:sp>
        <p:nvSpPr>
          <p:cNvPr id="4" name="TextBox 3">
            <a:extLst>
              <a:ext uri="{FF2B5EF4-FFF2-40B4-BE49-F238E27FC236}">
                <a16:creationId xmlns:a16="http://schemas.microsoft.com/office/drawing/2014/main" id="{BA74A509-A0B5-E067-CCF4-B6A34FA5F302}"/>
              </a:ext>
            </a:extLst>
          </p:cNvPr>
          <p:cNvSpPr txBox="1"/>
          <p:nvPr/>
        </p:nvSpPr>
        <p:spPr>
          <a:xfrm>
            <a:off x="0" y="1268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Identity vs. Role Confusion (Adolescence). This stage involves exploring personal identity and values. Successfully forming a coherent identity helps individuals understand their place in the world and what gives their life meaning.</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Intimacy vs. Isolation (Young Adulthood). Building deep, meaningful relationships is central to this stage. The ability to form intimate connections contributes to a sense of belonging and fulfillment, which are key components of life's meaning.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Generativity vs. Stagnation (Middle Adulthood). This stage focuses on contributing to society and helping the next generation. Generativity, or the desire to create and nurture, provides a sense of purpose and legacy.</a:t>
            </a:r>
          </a:p>
          <a:p>
            <a:endParaRPr lang="en-US" sz="2000" b="0" i="0" dirty="0">
              <a:effectLst/>
              <a:latin typeface="+mj-lt"/>
            </a:endParaRPr>
          </a:p>
          <a:p>
            <a:pPr marL="285750" indent="-285750">
              <a:buFont typeface="Arial" panose="020B0604020202020204" pitchFamily="34" charset="0"/>
              <a:buChar char="•"/>
            </a:pPr>
            <a:r>
              <a:rPr lang="en-US" sz="2000" dirty="0"/>
              <a:t>The final stage, which occurs in late adulthood, known as "Integrity vs. Despair“, involves reflecting on the entirety of one's life and assessing if it was meaningful and fulfilling. When individuals find coherence, purpose, and significance in their lives, they experience a sense of integrity accepting life as it was lived. They acknowledge both successes and failures and feel a sense of completeness and satisfaction. This involves understanding and integrating their life story into a broader context, finding meaning in relationships, achievements, and even in challenges faced.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on the other hand, individuals struggle to find meaning in their past, they may experience despair. This can manifest as feelings of regret, bitterness, or a sense of wasted opportunities. Despair arises when individuals perceive their lives as lacking purpose or when they are unable to reconcile their past with their present sense of self.</a:t>
            </a:r>
          </a:p>
          <a:p>
            <a:pPr marL="285750" indent="-285750">
              <a:buFont typeface="Arial" panose="020B0604020202020204" pitchFamily="34" charset="0"/>
              <a:buChar char="•"/>
            </a:pPr>
            <a:endParaRPr lang="en-US" sz="2000" dirty="0">
              <a:latin typeface="+mj-lt"/>
            </a:endParaRPr>
          </a:p>
          <a:p>
            <a:endParaRPr lang="en-US" sz="2000" b="0" i="0" dirty="0">
              <a:effectLst/>
              <a:latin typeface="+mj-lt"/>
            </a:endParaRPr>
          </a:p>
        </p:txBody>
      </p:sp>
    </p:spTree>
    <p:extLst>
      <p:ext uri="{BB962C8B-B14F-4D97-AF65-F5344CB8AC3E}">
        <p14:creationId xmlns:p14="http://schemas.microsoft.com/office/powerpoint/2010/main" val="281015137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16732E-7EC1-DC76-FFD7-AA6AB29CC4D8}"/>
              </a:ext>
            </a:extLst>
          </p:cNvPr>
          <p:cNvSpPr txBox="1"/>
          <p:nvPr/>
        </p:nvSpPr>
        <p:spPr>
          <a:xfrm>
            <a:off x="-1" y="0"/>
            <a:ext cx="12094029"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As we progress through</a:t>
            </a:r>
            <a:r>
              <a:rPr lang="en-US" sz="2000" b="0" i="0" dirty="0">
                <a:effectLst/>
                <a:latin typeface="+mj-lt"/>
              </a:rPr>
              <a:t> these stages, </a:t>
            </a:r>
            <a:r>
              <a:rPr lang="en-US" sz="2000" dirty="0">
                <a:latin typeface="+mj-lt"/>
              </a:rPr>
              <a:t>we</a:t>
            </a:r>
            <a:r>
              <a:rPr lang="en-US" sz="2000" b="0" i="0" dirty="0">
                <a:effectLst/>
                <a:latin typeface="+mj-lt"/>
              </a:rPr>
              <a:t> confront and resolve conflicts that shape </a:t>
            </a:r>
            <a:r>
              <a:rPr lang="en-US" sz="2000" dirty="0">
                <a:latin typeface="+mj-lt"/>
              </a:rPr>
              <a:t>our</a:t>
            </a:r>
            <a:r>
              <a:rPr lang="en-US" sz="2000" b="0" i="0" dirty="0">
                <a:effectLst/>
                <a:latin typeface="+mj-lt"/>
              </a:rPr>
              <a:t> understanding of </a:t>
            </a:r>
            <a:r>
              <a:rPr lang="en-US" sz="2000" dirty="0">
                <a:latin typeface="+mj-lt"/>
              </a:rPr>
              <a:t>our</a:t>
            </a:r>
            <a:r>
              <a:rPr lang="en-US" sz="2000" b="0" i="0" dirty="0">
                <a:effectLst/>
                <a:latin typeface="+mj-lt"/>
              </a:rPr>
              <a:t>selves and </a:t>
            </a:r>
            <a:r>
              <a:rPr lang="en-US" sz="2000" dirty="0">
                <a:latin typeface="+mj-lt"/>
              </a:rPr>
              <a:t>our</a:t>
            </a:r>
            <a:r>
              <a:rPr lang="en-US" sz="2000" b="0" i="0" dirty="0">
                <a:effectLst/>
                <a:latin typeface="+mj-lt"/>
              </a:rPr>
              <a:t> place in the world. Successfully navigating these stages, Erikson suggests, leads to a deeper sense of meaning and fulfillment in life.</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John Bowlby, the father of attachment theory, studied how parental absence, abandonment and neglect led to insecure attachment styles. Attachment theory describes the disastrous effects unattuned, neglectful, abusive or inappropriately responsive parenting can have on individuals and their “My story.” </a:t>
            </a:r>
          </a:p>
          <a:p>
            <a:pPr marL="342900" indent="-342900">
              <a:buFont typeface="Arial" panose="020B0604020202020204" pitchFamily="34" charset="0"/>
              <a:buChar char="•"/>
            </a:pPr>
            <a:r>
              <a:rPr lang="en-US" sz="2000" dirty="0"/>
              <a:t>Secure attachment is necessary for optimal psychosocial development. Secure attachment is about healthy trust in ourselves, society and the world.</a:t>
            </a:r>
          </a:p>
          <a:p>
            <a:r>
              <a:rPr lang="en-US" sz="2000" dirty="0"/>
              <a:t>  </a:t>
            </a:r>
          </a:p>
          <a:p>
            <a:pPr marL="342900" indent="-342900">
              <a:buFont typeface="Arial" panose="020B0604020202020204" pitchFamily="34" charset="0"/>
              <a:buChar char="•"/>
            </a:pPr>
            <a:r>
              <a:rPr lang="en-US" sz="2000" dirty="0"/>
              <a:t>Just as attachment issues with parental figures affects personality and our sense of meaning, the lack of healthy and meaningful “Our” and "The stories” in today’s modern and postmodern stages dominated culture make us “social” and "cosmic” neglected, abandoned or orphaned “children” who as a result develop insecure attachments to our communities, culture and to the universe we inhabit.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consequences of this insecure attachment to our communities and to a meaningful story about the universe, albeit not as well studied, may be as damaging as insecure attachment to parental figures.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which for many of us must take place before we’re able to feel that our lives are meaningful, has to take into account not only our unhealthy “My stories” but must also contend with problematic “Our and The stories.” Let’s now consider such stories.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0F71D6C3-1D2E-BB18-FF95-1F8E102568D0}"/>
              </a:ext>
            </a:extLst>
          </p:cNvPr>
          <p:cNvSpPr>
            <a:spLocks noGrp="1"/>
          </p:cNvSpPr>
          <p:nvPr>
            <p:ph type="sldNum" sz="quarter" idx="12"/>
          </p:nvPr>
        </p:nvSpPr>
        <p:spPr/>
        <p:txBody>
          <a:bodyPr/>
          <a:lstStyle/>
          <a:p>
            <a:fld id="{B2DC25EE-239B-4C5F-AAD1-255A7D5F1EE2}" type="slidenum">
              <a:rPr lang="en-US" smtClean="0"/>
              <a:t>167</a:t>
            </a:fld>
            <a:endParaRPr lang="en-US"/>
          </a:p>
        </p:txBody>
      </p:sp>
    </p:spTree>
    <p:extLst>
      <p:ext uri="{BB962C8B-B14F-4D97-AF65-F5344CB8AC3E}">
        <p14:creationId xmlns:p14="http://schemas.microsoft.com/office/powerpoint/2010/main" val="150854949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religious scene&#10;&#10;Description automatically generated">
            <a:extLst>
              <a:ext uri="{FF2B5EF4-FFF2-40B4-BE49-F238E27FC236}">
                <a16:creationId xmlns:a16="http://schemas.microsoft.com/office/drawing/2014/main" id="{417E8152-2F77-C571-A5B9-D2672969CD27}"/>
              </a:ext>
            </a:extLst>
          </p:cNvPr>
          <p:cNvPicPr>
            <a:picLocks noChangeAspect="1"/>
          </p:cNvPicPr>
          <p:nvPr/>
        </p:nvPicPr>
        <p:blipFill>
          <a:blip r:embed="rId2">
            <a:extLst>
              <a:ext uri="{28A0092B-C50C-407E-A947-70E740481C1C}">
                <a14:useLocalDpi xmlns:a14="http://schemas.microsoft.com/office/drawing/2010/main" val="0"/>
              </a:ext>
            </a:extLst>
          </a:blip>
          <a:srcRect b="5462"/>
          <a:stretch/>
        </p:blipFill>
        <p:spPr>
          <a:xfrm>
            <a:off x="586809" y="805543"/>
            <a:ext cx="11018382" cy="5758544"/>
          </a:xfrm>
          <a:prstGeom prst="rect">
            <a:avLst/>
          </a:prstGeom>
        </p:spPr>
      </p:pic>
      <p:sp>
        <p:nvSpPr>
          <p:cNvPr id="5" name="TextBox 4">
            <a:extLst>
              <a:ext uri="{FF2B5EF4-FFF2-40B4-BE49-F238E27FC236}">
                <a16:creationId xmlns:a16="http://schemas.microsoft.com/office/drawing/2014/main" id="{03D45C1D-A910-F305-7C98-C6A8487FCF69}"/>
              </a:ext>
            </a:extLst>
          </p:cNvPr>
          <p:cNvSpPr txBox="1"/>
          <p:nvPr/>
        </p:nvSpPr>
        <p:spPr>
          <a:xfrm>
            <a:off x="664030" y="0"/>
            <a:ext cx="10570028" cy="646331"/>
          </a:xfrm>
          <a:prstGeom prst="rect">
            <a:avLst/>
          </a:prstGeom>
          <a:noFill/>
        </p:spPr>
        <p:txBody>
          <a:bodyPr wrap="square">
            <a:spAutoFit/>
          </a:bodyPr>
          <a:lstStyle/>
          <a:p>
            <a:pPr algn="ctr"/>
            <a:r>
              <a:rPr lang="en-CA" sz="3600" dirty="0">
                <a:solidFill>
                  <a:schemeClr val="bg1"/>
                </a:solidFill>
              </a:rPr>
              <a:t>MEANINGFUL TRADITIONAL STORIES</a:t>
            </a:r>
          </a:p>
        </p:txBody>
      </p:sp>
      <p:sp>
        <p:nvSpPr>
          <p:cNvPr id="2" name="Slide Number Placeholder 1">
            <a:extLst>
              <a:ext uri="{FF2B5EF4-FFF2-40B4-BE49-F238E27FC236}">
                <a16:creationId xmlns:a16="http://schemas.microsoft.com/office/drawing/2014/main" id="{4A90AE1D-9A1E-029D-2BE3-225D5D601BAA}"/>
              </a:ext>
            </a:extLst>
          </p:cNvPr>
          <p:cNvSpPr>
            <a:spLocks noGrp="1"/>
          </p:cNvSpPr>
          <p:nvPr>
            <p:ph type="sldNum" sz="quarter" idx="12"/>
          </p:nvPr>
        </p:nvSpPr>
        <p:spPr/>
        <p:txBody>
          <a:bodyPr/>
          <a:lstStyle/>
          <a:p>
            <a:fld id="{B2DC25EE-239B-4C5F-AAD1-255A7D5F1EE2}" type="slidenum">
              <a:rPr lang="en-US" smtClean="0"/>
              <a:t>168</a:t>
            </a:fld>
            <a:endParaRPr lang="en-US"/>
          </a:p>
        </p:txBody>
      </p:sp>
    </p:spTree>
    <p:extLst>
      <p:ext uri="{BB962C8B-B14F-4D97-AF65-F5344CB8AC3E}">
        <p14:creationId xmlns:p14="http://schemas.microsoft.com/office/powerpoint/2010/main" val="27908602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F4467-6E47-AAFF-030B-55F0CADF7610}"/>
              </a:ext>
            </a:extLst>
          </p:cNvPr>
          <p:cNvSpPr txBox="1"/>
          <p:nvPr/>
        </p:nvSpPr>
        <p:spPr>
          <a:xfrm>
            <a:off x="0" y="0"/>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rPr>
              <a:t>Integral theory</a:t>
            </a:r>
            <a:r>
              <a:rPr lang="en-US" sz="2000" dirty="0"/>
              <a:t>’s</a:t>
            </a:r>
            <a:r>
              <a:rPr lang="en-US" sz="2000" b="0" i="0" dirty="0">
                <a:effectLst/>
              </a:rPr>
              <a:t> traditional stage</a:t>
            </a:r>
            <a:r>
              <a:rPr lang="en-US" sz="2000" dirty="0"/>
              <a:t> dominated Western culture from the fall of the Roman Empire in the 5th century through the Renaissance in the 14</a:t>
            </a:r>
            <a:r>
              <a:rPr lang="en-US" sz="2000" baseline="30000" dirty="0"/>
              <a:t>th</a:t>
            </a:r>
            <a:r>
              <a:rPr lang="en-US" sz="2000" dirty="0"/>
              <a:t>  century and into the modern period in the 18</a:t>
            </a:r>
            <a:r>
              <a:rPr lang="en-US" sz="2000" baseline="30000" dirty="0"/>
              <a:t>th</a:t>
            </a:r>
            <a:r>
              <a:rPr lang="en-US" sz="2000" dirty="0"/>
              <a:t> and 19</a:t>
            </a:r>
            <a:r>
              <a:rPr lang="en-US" sz="2000" baseline="30000" dirty="0"/>
              <a:t>th</a:t>
            </a:r>
            <a:r>
              <a:rPr lang="en-US" sz="2000" dirty="0"/>
              <a:t>  centuries. During this time, societies were largely agrarian, and social structures were heavily influenced by religion and feudal systems.</a:t>
            </a:r>
          </a:p>
          <a:p>
            <a:r>
              <a:rPr lang="en-US" sz="2000" dirty="0"/>
              <a:t> </a:t>
            </a:r>
          </a:p>
          <a:p>
            <a:pPr marL="342900" indent="-342900">
              <a:buFont typeface="Arial" panose="020B0604020202020204" pitchFamily="34" charset="0"/>
              <a:buChar char="•"/>
            </a:pPr>
            <a:r>
              <a:rPr lang="en-US" sz="2000" dirty="0"/>
              <a:t>The traditional stage</a:t>
            </a:r>
            <a:r>
              <a:rPr lang="en-US" sz="2000" b="0" i="0" dirty="0">
                <a:effectLst/>
              </a:rPr>
              <a:t> is characterized by narratives about the world and the universe that </a:t>
            </a:r>
            <a:r>
              <a:rPr lang="en-US" sz="2000" dirty="0"/>
              <a:t>are</a:t>
            </a:r>
            <a:r>
              <a:rPr lang="en-US" sz="2000" b="0" i="0" dirty="0">
                <a:effectLst/>
              </a:rPr>
              <a:t> deeply rooted in order, meaning, and a sense of divine or cosmic purpose. People a</a:t>
            </a:r>
            <a:r>
              <a:rPr lang="en-US" sz="2000" dirty="0"/>
              <a:t>t the traditional stage see the</a:t>
            </a:r>
            <a:r>
              <a:rPr lang="en-US" sz="2000" b="0" i="0" dirty="0">
                <a:effectLst/>
              </a:rPr>
              <a:t> universe as ordered, purposeful, and guided by a divine will or cosmic plan. Everything has its place and functions according to a grand design</a:t>
            </a:r>
            <a:r>
              <a:rPr lang="en-US" sz="2000" dirty="0"/>
              <a:t> decreed by</a:t>
            </a:r>
            <a:r>
              <a:rPr lang="en-US" sz="2000" b="0" i="0" dirty="0">
                <a:effectLst/>
              </a:rPr>
              <a:t> a higher power governing the universe.</a:t>
            </a:r>
          </a:p>
          <a:p>
            <a:pPr marL="342900" indent="-34290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b="0" i="0" dirty="0">
                <a:effectLst/>
              </a:rPr>
              <a:t>At this stage, people understand the world through the lens of religious beliefs. A divine authority, such as God or gods, is believed to be actively involved in the world, providing moral guidance and purpose to human life.</a:t>
            </a:r>
          </a:p>
          <a:p>
            <a:pPr marL="285750" indent="-285750">
              <a:buFont typeface="Arial" panose="020B0604020202020204" pitchFamily="34" charset="0"/>
              <a:buChar char="•"/>
            </a:pPr>
            <a:r>
              <a:rPr lang="en-US" sz="2000" b="0" i="0" dirty="0">
                <a:effectLst/>
              </a:rPr>
              <a:t>The universe is explained and understood through mythic narratives and symbols that convey deep truths and moral lessons. These stories often involve archetypal figures and events that illustrate the struggle between good and evil, order and chaos.</a:t>
            </a:r>
          </a:p>
          <a:p>
            <a:endParaRPr lang="en-US" sz="2000" b="0" i="0" dirty="0">
              <a:effectLst/>
            </a:endParaRPr>
          </a:p>
          <a:p>
            <a:pPr marL="285750" indent="-285750">
              <a:buFont typeface="Arial" panose="020B0604020202020204" pitchFamily="34" charset="0"/>
              <a:buChar char="•"/>
            </a:pPr>
            <a:r>
              <a:rPr lang="en-US" sz="2000" dirty="0"/>
              <a:t>At the traditional stage t</a:t>
            </a:r>
            <a:r>
              <a:rPr lang="en-US" sz="2000" b="0" i="0" dirty="0">
                <a:effectLst/>
              </a:rPr>
              <a:t>here is a belief in fixed, eternal truths that are revealed through sacred texts, traditions, or religious teachings. These truths are seen as unchanging and provide a stable foundation for understanding the world.</a:t>
            </a:r>
          </a:p>
          <a:p>
            <a:pPr marL="285750" indent="-285750">
              <a:buFont typeface="Arial" panose="020B0604020202020204" pitchFamily="34" charset="0"/>
              <a:buChar char="•"/>
            </a:pPr>
            <a:r>
              <a:rPr lang="en-US" sz="2000" b="0" i="0" dirty="0">
                <a:effectLst/>
              </a:rPr>
              <a:t>The universe is perceived as having a hierarchical structure, with a clear order of beings and entities, from the divine down to humans and other creatures. This hierarchy, known as “the great chain of being”, is mirrored in social structures, which reinforce the importance of authority and tradition.</a:t>
            </a:r>
          </a:p>
        </p:txBody>
      </p:sp>
      <p:sp>
        <p:nvSpPr>
          <p:cNvPr id="2" name="Slide Number Placeholder 1">
            <a:extLst>
              <a:ext uri="{FF2B5EF4-FFF2-40B4-BE49-F238E27FC236}">
                <a16:creationId xmlns:a16="http://schemas.microsoft.com/office/drawing/2014/main" id="{100F93F7-1602-548F-1032-35A5D377661A}"/>
              </a:ext>
            </a:extLst>
          </p:cNvPr>
          <p:cNvSpPr>
            <a:spLocks noGrp="1"/>
          </p:cNvSpPr>
          <p:nvPr>
            <p:ph type="sldNum" sz="quarter" idx="12"/>
          </p:nvPr>
        </p:nvSpPr>
        <p:spPr/>
        <p:txBody>
          <a:bodyPr/>
          <a:lstStyle/>
          <a:p>
            <a:fld id="{B2DC25EE-239B-4C5F-AAD1-255A7D5F1EE2}" type="slidenum">
              <a:rPr lang="en-US" smtClean="0"/>
              <a:t>169</a:t>
            </a:fld>
            <a:endParaRPr lang="en-US"/>
          </a:p>
        </p:txBody>
      </p:sp>
    </p:spTree>
    <p:extLst>
      <p:ext uri="{BB962C8B-B14F-4D97-AF65-F5344CB8AC3E}">
        <p14:creationId xmlns:p14="http://schemas.microsoft.com/office/powerpoint/2010/main" val="1125269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28941-A458-DB5E-EA0D-00916F1B9E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FD0E21-4A23-2200-CC7D-249EE71F1DDB}"/>
              </a:ext>
            </a:extLst>
          </p:cNvPr>
          <p:cNvSpPr txBox="1"/>
          <p:nvPr/>
        </p:nvSpPr>
        <p:spPr>
          <a:xfrm>
            <a:off x="216966" y="579358"/>
            <a:ext cx="4520631" cy="738664"/>
          </a:xfrm>
          <a:prstGeom prst="rect">
            <a:avLst/>
          </a:prstGeom>
          <a:noFill/>
        </p:spPr>
        <p:txBody>
          <a:bodyPr wrap="square">
            <a:spAutoFit/>
          </a:bodyPr>
          <a:lstStyle/>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047D25F1-145A-6ED2-99D4-6C039B5FB7E5}"/>
              </a:ext>
            </a:extLst>
          </p:cNvPr>
          <p:cNvSpPr txBox="1"/>
          <p:nvPr/>
        </p:nvSpPr>
        <p:spPr>
          <a:xfrm>
            <a:off x="91440" y="765810"/>
            <a:ext cx="12192000" cy="2677656"/>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Week 32- </a:t>
            </a:r>
            <a:r>
              <a:rPr lang="en-US" sz="3600" dirty="0">
                <a:latin typeface="Arial" panose="020B0604020202020204" pitchFamily="34" charset="0"/>
                <a:cs typeface="Arial" panose="020B0604020202020204" pitchFamily="34" charset="0"/>
              </a:rPr>
              <a:t>June 3- Joan and Nicole’s end of the year special- course highlights- Feedback- Brunch</a:t>
            </a:r>
          </a:p>
          <a:p>
            <a:r>
              <a:rPr lang="en-US" sz="3600" dirty="0">
                <a:solidFill>
                  <a:schemeClr val="bg1"/>
                </a:solidFill>
                <a:latin typeface="Arial" panose="020B0604020202020204" pitchFamily="34" charset="0"/>
                <a:cs typeface="Arial" panose="020B0604020202020204" pitchFamily="34" charset="0"/>
              </a:rPr>
              <a:t>Week 33- </a:t>
            </a:r>
            <a:r>
              <a:rPr lang="en-US" sz="3600" dirty="0">
                <a:latin typeface="Arial" panose="020B0604020202020204" pitchFamily="34" charset="0"/>
                <a:cs typeface="Arial" panose="020B0604020202020204" pitchFamily="34" charset="0"/>
              </a:rPr>
              <a:t>June 10- Sexuality and bonding pilot session.</a:t>
            </a:r>
          </a:p>
          <a:p>
            <a:endParaRPr lang="en-US" sz="2400" dirty="0">
              <a:latin typeface="Corbel" panose="020B0503020204020204" pitchFamily="34" charset="0"/>
            </a:endParaRP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25D0DE4-9A4F-CF3E-71B1-6C9604BA9144}"/>
              </a:ext>
            </a:extLst>
          </p:cNvPr>
          <p:cNvSpPr txBox="1"/>
          <p:nvPr/>
        </p:nvSpPr>
        <p:spPr>
          <a:xfrm>
            <a:off x="2980263" y="-128528"/>
            <a:ext cx="5750283" cy="707886"/>
          </a:xfrm>
          <a:prstGeom prst="rect">
            <a:avLst/>
          </a:prstGeom>
          <a:noFill/>
        </p:spPr>
        <p:txBody>
          <a:bodyPr wrap="square">
            <a:spAutoFit/>
          </a:bodyPr>
          <a:lstStyle/>
          <a:p>
            <a:r>
              <a:rPr lang="en-US" sz="4000" dirty="0">
                <a:solidFill>
                  <a:schemeClr val="bg1"/>
                </a:solidFill>
                <a:latin typeface="Corbel" panose="020B0503020204020204" pitchFamily="34" charset="0"/>
              </a:rPr>
              <a:t>THE NEXT  TWO WEEKS</a:t>
            </a:r>
          </a:p>
        </p:txBody>
      </p:sp>
      <p:sp>
        <p:nvSpPr>
          <p:cNvPr id="2" name="Slide Number Placeholder 1">
            <a:extLst>
              <a:ext uri="{FF2B5EF4-FFF2-40B4-BE49-F238E27FC236}">
                <a16:creationId xmlns:a16="http://schemas.microsoft.com/office/drawing/2014/main" id="{CF74229E-75CF-7131-6E28-C81A2EF4E8FD}"/>
              </a:ext>
            </a:extLst>
          </p:cNvPr>
          <p:cNvSpPr>
            <a:spLocks noGrp="1"/>
          </p:cNvSpPr>
          <p:nvPr>
            <p:ph type="sldNum" sz="quarter" idx="12"/>
          </p:nvPr>
        </p:nvSpPr>
        <p:spPr/>
        <p:txBody>
          <a:bodyPr/>
          <a:lstStyle/>
          <a:p>
            <a:fld id="{5B621ED0-B45F-441E-93E9-023E2B55C8A5}" type="slidenum">
              <a:rPr lang="en-CA" smtClean="0"/>
              <a:t>17</a:t>
            </a:fld>
            <a:endParaRPr lang="en-CA" dirty="0"/>
          </a:p>
        </p:txBody>
      </p:sp>
    </p:spTree>
    <p:extLst>
      <p:ext uri="{BB962C8B-B14F-4D97-AF65-F5344CB8AC3E}">
        <p14:creationId xmlns:p14="http://schemas.microsoft.com/office/powerpoint/2010/main" val="4766625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9E8A7-062E-8A37-F12F-5CABAE0C5786}"/>
              </a:ext>
            </a:extLst>
          </p:cNvPr>
          <p:cNvSpPr txBox="1"/>
          <p:nvPr/>
        </p:nvSpPr>
        <p:spPr>
          <a:xfrm>
            <a:off x="0" y="0"/>
            <a:ext cx="1212317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traditional stage emphasizes order, stability, and structure. Traditional societies value hierarchy and clear roles within social structures, which are seen as necessary for maintaining social cohesion and continuity. Respect for authority and tradition is paramount. Leaders, whether religious, political, or familial, are often seen as embodying the wisdom and values of the culture, and their guidance is considered essential.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rPr>
              <a:t>There is a strong emphasis on community and belonging, with individuals finding meaning and identity through their roles within a larger collective, often defined by religious, ethnic, or cultural affiliations. </a:t>
            </a:r>
            <a:r>
              <a:rPr lang="en-US" sz="2000" dirty="0">
                <a:latin typeface="+mj-lt"/>
              </a:rPr>
              <a:t>Cultural narratives emphasize belonging to a group and adhering to its norms and traditions.</a:t>
            </a:r>
          </a:p>
          <a:p>
            <a:r>
              <a:rPr lang="en-US" sz="2000" dirty="0">
                <a:latin typeface="+mj-lt"/>
              </a:rPr>
              <a:t> </a:t>
            </a:r>
          </a:p>
          <a:p>
            <a:pPr marL="285750" indent="-285750">
              <a:buFont typeface="Arial" panose="020B0604020202020204" pitchFamily="34" charset="0"/>
              <a:buChar char="•"/>
            </a:pPr>
            <a:r>
              <a:rPr lang="en-US" sz="2000" dirty="0">
                <a:latin typeface="+mj-lt"/>
              </a:rPr>
              <a:t>At the traditional stage there can be a strong distinction between in-groups and out-groups, with a focus on loyalty to one's own group and skepticism or hostility toward outsiders. This can manifest in nationalism, religious exclusivity, or cultural conservatism.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Rituals and ceremonies are important for reinforcing cultural values and social bonds providing a sense of continuity and connection to the past.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Ethical and moral codes are often viewed as absolute and divinely ordained. Traditional narratives stress adherence to established moral laws and customs as a way to maintain social order and righteousness. In this</a:t>
            </a:r>
            <a:r>
              <a:rPr lang="en-US" sz="2000" b="0" i="0" dirty="0">
                <a:effectLst/>
              </a:rPr>
              <a:t> moral universe actions have consequences, and there is a clear distinction between right and wrong.</a:t>
            </a:r>
          </a:p>
          <a:p>
            <a:r>
              <a:rPr lang="en-US" sz="2000" b="0" i="0" dirty="0">
                <a:effectLst/>
              </a:rPr>
              <a:t> </a:t>
            </a:r>
            <a:endParaRPr lang="en-US" sz="2000" dirty="0">
              <a:latin typeface="+mj-lt"/>
            </a:endParaRPr>
          </a:p>
          <a:p>
            <a:pPr marL="285750" indent="-285750">
              <a:buFont typeface="Arial" panose="020B0604020202020204" pitchFamily="34" charset="0"/>
              <a:buChar char="•"/>
            </a:pPr>
            <a:r>
              <a:rPr lang="en-US" sz="2000" dirty="0">
                <a:latin typeface="+mj-lt"/>
              </a:rPr>
              <a:t>Stories and myths play a central role in conveying cultural values and explaining the world. These narratives involve religious themes and are used to instill a sense of meaning and purpose.</a:t>
            </a:r>
          </a:p>
        </p:txBody>
      </p:sp>
      <p:sp>
        <p:nvSpPr>
          <p:cNvPr id="2" name="Slide Number Placeholder 1">
            <a:extLst>
              <a:ext uri="{FF2B5EF4-FFF2-40B4-BE49-F238E27FC236}">
                <a16:creationId xmlns:a16="http://schemas.microsoft.com/office/drawing/2014/main" id="{9BFB69F4-E538-53DF-17CE-29836CC9E734}"/>
              </a:ext>
            </a:extLst>
          </p:cNvPr>
          <p:cNvSpPr>
            <a:spLocks noGrp="1"/>
          </p:cNvSpPr>
          <p:nvPr>
            <p:ph type="sldNum" sz="quarter" idx="12"/>
          </p:nvPr>
        </p:nvSpPr>
        <p:spPr/>
        <p:txBody>
          <a:bodyPr/>
          <a:lstStyle/>
          <a:p>
            <a:fld id="{B2DC25EE-239B-4C5F-AAD1-255A7D5F1EE2}" type="slidenum">
              <a:rPr lang="en-US" smtClean="0"/>
              <a:t>170</a:t>
            </a:fld>
            <a:endParaRPr lang="en-US"/>
          </a:p>
        </p:txBody>
      </p:sp>
    </p:spTree>
    <p:extLst>
      <p:ext uri="{BB962C8B-B14F-4D97-AF65-F5344CB8AC3E}">
        <p14:creationId xmlns:p14="http://schemas.microsoft.com/office/powerpoint/2010/main" val="23109276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301F6B-E600-3EED-3927-DBD184A44E18}"/>
              </a:ext>
            </a:extLst>
          </p:cNvPr>
          <p:cNvSpPr>
            <a:spLocks noGrp="1"/>
          </p:cNvSpPr>
          <p:nvPr>
            <p:ph type="sldNum" sz="quarter" idx="12"/>
          </p:nvPr>
        </p:nvSpPr>
        <p:spPr/>
        <p:txBody>
          <a:bodyPr/>
          <a:lstStyle/>
          <a:p>
            <a:fld id="{B2DC25EE-239B-4C5F-AAD1-255A7D5F1EE2}" type="slidenum">
              <a:rPr lang="en-US" smtClean="0"/>
              <a:t>171</a:t>
            </a:fld>
            <a:endParaRPr lang="en-US"/>
          </a:p>
        </p:txBody>
      </p:sp>
      <p:sp>
        <p:nvSpPr>
          <p:cNvPr id="4" name="TextBox 3">
            <a:extLst>
              <a:ext uri="{FF2B5EF4-FFF2-40B4-BE49-F238E27FC236}">
                <a16:creationId xmlns:a16="http://schemas.microsoft.com/office/drawing/2014/main" id="{FEE71244-B10E-5635-07C8-BB8F505F061D}"/>
              </a:ext>
            </a:extLst>
          </p:cNvPr>
          <p:cNvSpPr txBox="1"/>
          <p:nvPr/>
        </p:nvSpPr>
        <p:spPr>
          <a:xfrm>
            <a:off x="217714" y="0"/>
            <a:ext cx="11887200" cy="252376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Traditional narratives serve to provide a sense of meaning, purpose, and belonging within a stable social framework, they can, however, be rigid and resistance to change, as the emphasis on maintaining established norms limits openness to new ideas and perspectives.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While the best aspects of the traditional stage do provide a strong sense of meaning, throughout the period dominated by this stage life, for most people, was as described by Thomas Hobbes “solitary, poor, nasty brutish and short.” </a:t>
            </a:r>
            <a:r>
              <a:rPr lang="en-US" sz="2000" b="0" i="0" dirty="0">
                <a:effectLst/>
                <a:latin typeface="+mj-lt"/>
              </a:rPr>
              <a:t> </a:t>
            </a:r>
            <a:br>
              <a:rPr lang="en-US" dirty="0"/>
            </a:br>
            <a:endParaRPr lang="en-CA" dirty="0"/>
          </a:p>
        </p:txBody>
      </p:sp>
    </p:spTree>
    <p:extLst>
      <p:ext uri="{BB962C8B-B14F-4D97-AF65-F5344CB8AC3E}">
        <p14:creationId xmlns:p14="http://schemas.microsoft.com/office/powerpoint/2010/main" val="378494903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6C2579-5D57-CD96-08CA-31866B70D763}"/>
              </a:ext>
            </a:extLst>
          </p:cNvPr>
          <p:cNvSpPr>
            <a:spLocks noGrp="1"/>
          </p:cNvSpPr>
          <p:nvPr>
            <p:ph type="ctrTitle" idx="4294967295"/>
          </p:nvPr>
        </p:nvSpPr>
        <p:spPr>
          <a:xfrm>
            <a:off x="1540400" y="4829753"/>
            <a:ext cx="9108150" cy="1739900"/>
          </a:xfrm>
        </p:spPr>
        <p:txBody>
          <a:bodyPr>
            <a:normAutofit fontScale="90000"/>
          </a:bodyPr>
          <a:lstStyle/>
          <a:p>
            <a:pPr algn="ctr"/>
            <a:r>
              <a:rPr lang="en-CA" sz="4900" dirty="0">
                <a:solidFill>
                  <a:schemeClr val="bg1"/>
                </a:solidFill>
              </a:rPr>
              <a:t>Loss of meaning in My, Ours and The stories</a:t>
            </a:r>
            <a:br>
              <a:rPr lang="en-CA" sz="3600" dirty="0">
                <a:solidFill>
                  <a:schemeClr val="bg1"/>
                </a:solidFill>
              </a:rPr>
            </a:br>
            <a:br>
              <a:rPr lang="en-CA" sz="3600" dirty="0">
                <a:solidFill>
                  <a:schemeClr val="bg1"/>
                </a:solidFill>
              </a:rPr>
            </a:br>
            <a:endParaRPr lang="en-CA" sz="6600" dirty="0">
              <a:solidFill>
                <a:schemeClr val="bg1"/>
              </a:solidFill>
            </a:endParaRPr>
          </a:p>
        </p:txBody>
      </p:sp>
      <p:pic>
        <p:nvPicPr>
          <p:cNvPr id="5" name="Picture 4" descr="A person climbing on a gear&#10;&#10;Description automatically generated">
            <a:extLst>
              <a:ext uri="{FF2B5EF4-FFF2-40B4-BE49-F238E27FC236}">
                <a16:creationId xmlns:a16="http://schemas.microsoft.com/office/drawing/2014/main" id="{E009F054-5AAF-E13E-FB28-04BE332DF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 y="778020"/>
            <a:ext cx="10264141" cy="5791633"/>
          </a:xfrm>
          <a:prstGeom prst="rect">
            <a:avLst/>
          </a:prstGeom>
        </p:spPr>
      </p:pic>
      <p:sp>
        <p:nvSpPr>
          <p:cNvPr id="3" name="TextBox 2">
            <a:extLst>
              <a:ext uri="{FF2B5EF4-FFF2-40B4-BE49-F238E27FC236}">
                <a16:creationId xmlns:a16="http://schemas.microsoft.com/office/drawing/2014/main" id="{2E8D97FC-FACF-4F93-E92D-1106EBB2E92D}"/>
              </a:ext>
            </a:extLst>
          </p:cNvPr>
          <p:cNvSpPr txBox="1"/>
          <p:nvPr/>
        </p:nvSpPr>
        <p:spPr>
          <a:xfrm>
            <a:off x="1842515" y="0"/>
            <a:ext cx="7708612" cy="646331"/>
          </a:xfrm>
          <a:prstGeom prst="rect">
            <a:avLst/>
          </a:prstGeom>
          <a:noFill/>
        </p:spPr>
        <p:txBody>
          <a:bodyPr wrap="square">
            <a:spAutoFit/>
          </a:bodyPr>
          <a:lstStyle/>
          <a:p>
            <a:pPr algn="ctr"/>
            <a:r>
              <a:rPr lang="en-CA" sz="3600" dirty="0">
                <a:solidFill>
                  <a:schemeClr val="bg1"/>
                </a:solidFill>
              </a:rPr>
              <a:t>PARADIGM SHIFTS</a:t>
            </a:r>
          </a:p>
        </p:txBody>
      </p:sp>
      <p:sp>
        <p:nvSpPr>
          <p:cNvPr id="2" name="Slide Number Placeholder 1">
            <a:extLst>
              <a:ext uri="{FF2B5EF4-FFF2-40B4-BE49-F238E27FC236}">
                <a16:creationId xmlns:a16="http://schemas.microsoft.com/office/drawing/2014/main" id="{2D6CD514-4921-83CE-8A5D-90845C728E0B}"/>
              </a:ext>
            </a:extLst>
          </p:cNvPr>
          <p:cNvSpPr>
            <a:spLocks noGrp="1"/>
          </p:cNvSpPr>
          <p:nvPr>
            <p:ph type="sldNum" sz="quarter" idx="12"/>
          </p:nvPr>
        </p:nvSpPr>
        <p:spPr/>
        <p:txBody>
          <a:bodyPr/>
          <a:lstStyle/>
          <a:p>
            <a:fld id="{B2DC25EE-239B-4C5F-AAD1-255A7D5F1EE2}" type="slidenum">
              <a:rPr lang="en-US" smtClean="0"/>
              <a:t>172</a:t>
            </a:fld>
            <a:endParaRPr lang="en-US"/>
          </a:p>
        </p:txBody>
      </p:sp>
    </p:spTree>
    <p:extLst>
      <p:ext uri="{BB962C8B-B14F-4D97-AF65-F5344CB8AC3E}">
        <p14:creationId xmlns:p14="http://schemas.microsoft.com/office/powerpoint/2010/main" val="29900548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6ADAF9-ACF3-3DB1-61E3-DFB21F9DD152}"/>
              </a:ext>
            </a:extLst>
          </p:cNvPr>
          <p:cNvSpPr txBox="1"/>
          <p:nvPr/>
        </p:nvSpPr>
        <p:spPr>
          <a:xfrm>
            <a:off x="97735" y="0"/>
            <a:ext cx="11996530"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Philosopher of science Thomas Kuhn, in his seminal 1962 book "The Structure of Scientific Revolutions," describes a paradigm shift as a fundamental change in the basic concepts and experimental practices of a scientific discipline.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According to Kuhn, a paradigm shift occurs when the existing scientific framework or paradigm becomes inadequate to explain anomalies or new data, leading to a crisis. During this crisis, new ideas and theories emerge, eventually leading to a shift in the prevailing paradigm. For a paradigm shift to occur, Kuhn argues that the following are generally required: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1. Anomalies: Persistent problems or anomalies that cannot be explained by the current paradigm.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2. Crisis: Recognition of these anomalies leads to a crisis in confidence in the existing paradigm.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3. New Ideas: The development of new theories or ideas that better explain the anomalies.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4. Adoption: Gradual acceptance of the new paradigm by the scientific community, often involving a generational shift as new scientists adopt the new framework.</a:t>
            </a:r>
          </a:p>
          <a:p>
            <a:endParaRPr lang="en-US" sz="2000" b="0" i="0" dirty="0">
              <a:effectLst/>
              <a:latin typeface="+mj-lt"/>
            </a:endParaRPr>
          </a:p>
          <a:p>
            <a:pPr marL="285750" indent="-285750">
              <a:buFont typeface="Arial" panose="020B0604020202020204" pitchFamily="34" charset="0"/>
              <a:buChar char="•"/>
            </a:pPr>
            <a:r>
              <a:rPr lang="en-US" sz="2000" dirty="0">
                <a:latin typeface="+mj-lt"/>
              </a:rPr>
              <a:t>T</a:t>
            </a:r>
            <a:r>
              <a:rPr lang="en-US" sz="2000" b="0" i="0" dirty="0">
                <a:effectLst/>
                <a:latin typeface="+mj-lt"/>
              </a:rPr>
              <a:t>here are many similarities between the cultural stage shifts described in integral theory and Kuhnian scientific paradigm shifts</a:t>
            </a:r>
            <a:r>
              <a:rPr lang="en-US" sz="2000" dirty="0">
                <a:latin typeface="+mj-lt"/>
              </a:rPr>
              <a:t>. </a:t>
            </a:r>
            <a:r>
              <a:rPr lang="en-US" sz="2000" b="0" i="0" dirty="0">
                <a:effectLst/>
                <a:latin typeface="+mj-lt"/>
              </a:rPr>
              <a:t>Both types of shifts involve a transformation in worldviews and require a reorganization of existing knowledge.</a:t>
            </a:r>
          </a:p>
          <a:p>
            <a:r>
              <a:rPr lang="en-US" sz="2000" b="0" i="0" dirty="0">
                <a:effectLst/>
                <a:latin typeface="+mj-lt"/>
              </a:rPr>
              <a:t> </a:t>
            </a:r>
          </a:p>
          <a:p>
            <a:endParaRPr lang="en-CA" dirty="0"/>
          </a:p>
        </p:txBody>
      </p:sp>
      <p:sp>
        <p:nvSpPr>
          <p:cNvPr id="2" name="Slide Number Placeholder 1">
            <a:extLst>
              <a:ext uri="{FF2B5EF4-FFF2-40B4-BE49-F238E27FC236}">
                <a16:creationId xmlns:a16="http://schemas.microsoft.com/office/drawing/2014/main" id="{9A3E334E-468C-8184-3F41-4A0183190D0D}"/>
              </a:ext>
            </a:extLst>
          </p:cNvPr>
          <p:cNvSpPr>
            <a:spLocks noGrp="1"/>
          </p:cNvSpPr>
          <p:nvPr>
            <p:ph type="sldNum" sz="quarter" idx="12"/>
          </p:nvPr>
        </p:nvSpPr>
        <p:spPr/>
        <p:txBody>
          <a:bodyPr/>
          <a:lstStyle/>
          <a:p>
            <a:fld id="{B2DC25EE-239B-4C5F-AAD1-255A7D5F1EE2}" type="slidenum">
              <a:rPr lang="en-US" smtClean="0"/>
              <a:t>173</a:t>
            </a:fld>
            <a:endParaRPr lang="en-US"/>
          </a:p>
        </p:txBody>
      </p:sp>
    </p:spTree>
    <p:extLst>
      <p:ext uri="{BB962C8B-B14F-4D97-AF65-F5344CB8AC3E}">
        <p14:creationId xmlns:p14="http://schemas.microsoft.com/office/powerpoint/2010/main" val="228106290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96CCE1-C869-F234-7415-9713D7EA1FD6}"/>
              </a:ext>
            </a:extLst>
          </p:cNvPr>
          <p:cNvSpPr txBox="1"/>
          <p:nvPr/>
        </p:nvSpPr>
        <p:spPr>
          <a:xfrm>
            <a:off x="78658" y="0"/>
            <a:ext cx="12113342" cy="587853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In both integral theory and Kuhn's philosophy of science, paradigm shifts involve a fundamental change in understanding and interpretation, whether it be in personal consciousness or scientific frameworks.</a:t>
            </a:r>
            <a:r>
              <a:rPr lang="en-US" sz="2000" dirty="0">
                <a:latin typeface="+mj-lt"/>
              </a:rPr>
              <a:t> New stages or scientific paradigms</a:t>
            </a:r>
            <a:r>
              <a:rPr lang="en-US" sz="2000" b="0" i="0" dirty="0">
                <a:effectLst/>
                <a:latin typeface="+mj-lt"/>
              </a:rPr>
              <a:t> face resistance from those invested in the current </a:t>
            </a:r>
            <a:r>
              <a:rPr lang="en-US" sz="2000" dirty="0">
                <a:latin typeface="+mj-lt"/>
              </a:rPr>
              <a:t>ones</a:t>
            </a:r>
            <a:r>
              <a:rPr lang="en-US" sz="2000" b="0" i="0" dirty="0">
                <a:effectLst/>
                <a:latin typeface="+mj-lt"/>
              </a:rPr>
              <a:t>, but when adopted they </a:t>
            </a:r>
            <a:r>
              <a:rPr lang="en-US" sz="2000" dirty="0">
                <a:latin typeface="+mj-lt"/>
              </a:rPr>
              <a:t>provide</a:t>
            </a:r>
            <a:r>
              <a:rPr lang="en-US" sz="2000" b="0" i="0" dirty="0">
                <a:effectLst/>
                <a:latin typeface="+mj-lt"/>
              </a:rPr>
              <a:t> a more comprehensive understanding of reality.</a:t>
            </a:r>
          </a:p>
          <a:p>
            <a:r>
              <a:rPr lang="en-US" sz="2000" b="0" i="0" dirty="0">
                <a:effectLst/>
                <a:latin typeface="+mj-lt"/>
              </a:rPr>
              <a:t> </a:t>
            </a:r>
            <a:endParaRPr lang="en-US" sz="2000" dirty="0">
              <a:latin typeface="+mj-lt"/>
            </a:endParaRPr>
          </a:p>
          <a:p>
            <a:pPr marL="285750" indent="-285750">
              <a:buFont typeface="Arial" panose="020B0604020202020204" pitchFamily="34" charset="0"/>
              <a:buChar char="•"/>
            </a:pPr>
            <a:r>
              <a:rPr lang="en-US" sz="2000" dirty="0"/>
              <a:t>The modern and postmodern worldviews have been the dominant frameworks for Western culture which, it is now clear, is in a serious crisis. This crisis points to the limitations and contradictions in these worldviews.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modern and post-modern worldviews can also not explain a wide range of spiritual phenomena which have been part of the human experience from time immemorial, but which are now label “anomalous”.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crisis we’re facing, and the anomalies the modern and post-modern stages cannot explain, result from their physicalist metaphysics which reduces complex phenomena to their simplest components, leading to a fragmented understanding of reality which overlooks the interconnectedness and holistic aspects of reality.</a:t>
            </a:r>
          </a:p>
          <a:p>
            <a:endParaRPr lang="en-US" sz="2000" dirty="0"/>
          </a:p>
          <a:p>
            <a:r>
              <a:rPr lang="en-US" sz="2000" dirty="0"/>
              <a:t> </a:t>
            </a: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2F09E9CE-B870-2199-14D6-304D350F7700}"/>
              </a:ext>
            </a:extLst>
          </p:cNvPr>
          <p:cNvSpPr>
            <a:spLocks noGrp="1"/>
          </p:cNvSpPr>
          <p:nvPr>
            <p:ph type="sldNum" sz="quarter" idx="12"/>
          </p:nvPr>
        </p:nvSpPr>
        <p:spPr/>
        <p:txBody>
          <a:bodyPr/>
          <a:lstStyle/>
          <a:p>
            <a:fld id="{B2DC25EE-239B-4C5F-AAD1-255A7D5F1EE2}" type="slidenum">
              <a:rPr lang="en-US" smtClean="0"/>
              <a:t>174</a:t>
            </a:fld>
            <a:endParaRPr lang="en-US"/>
          </a:p>
        </p:txBody>
      </p:sp>
    </p:spTree>
    <p:extLst>
      <p:ext uri="{BB962C8B-B14F-4D97-AF65-F5344CB8AC3E}">
        <p14:creationId xmlns:p14="http://schemas.microsoft.com/office/powerpoint/2010/main" val="397747406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ing next to a building&#10;&#10;Description automatically generated">
            <a:extLst>
              <a:ext uri="{FF2B5EF4-FFF2-40B4-BE49-F238E27FC236}">
                <a16:creationId xmlns:a16="http://schemas.microsoft.com/office/drawing/2014/main" id="{21766334-0699-ED3C-267B-8F63ECA9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186" y="909694"/>
            <a:ext cx="5557628" cy="5780314"/>
          </a:xfrm>
          <a:prstGeom prst="rect">
            <a:avLst/>
          </a:prstGeom>
        </p:spPr>
      </p:pic>
      <p:sp>
        <p:nvSpPr>
          <p:cNvPr id="5" name="TextBox 4">
            <a:extLst>
              <a:ext uri="{FF2B5EF4-FFF2-40B4-BE49-F238E27FC236}">
                <a16:creationId xmlns:a16="http://schemas.microsoft.com/office/drawing/2014/main" id="{79535DE4-7882-6187-5E1B-D8BE419ED6FF}"/>
              </a:ext>
            </a:extLst>
          </p:cNvPr>
          <p:cNvSpPr txBox="1"/>
          <p:nvPr/>
        </p:nvSpPr>
        <p:spPr>
          <a:xfrm>
            <a:off x="0" y="244192"/>
            <a:ext cx="12518571" cy="584775"/>
          </a:xfrm>
          <a:prstGeom prst="rect">
            <a:avLst/>
          </a:prstGeom>
          <a:noFill/>
        </p:spPr>
        <p:txBody>
          <a:bodyPr wrap="square">
            <a:spAutoFit/>
          </a:bodyPr>
          <a:lstStyle/>
          <a:p>
            <a:pPr algn="ctr"/>
            <a:r>
              <a:rPr lang="en-CA" sz="3200" dirty="0">
                <a:solidFill>
                  <a:schemeClr val="bg1"/>
                </a:solidFill>
              </a:rPr>
              <a:t>THE SHIFT FROM A TRADITIONAL TO A MODERN STORY</a:t>
            </a:r>
          </a:p>
        </p:txBody>
      </p:sp>
      <p:sp>
        <p:nvSpPr>
          <p:cNvPr id="2" name="Slide Number Placeholder 1">
            <a:extLst>
              <a:ext uri="{FF2B5EF4-FFF2-40B4-BE49-F238E27FC236}">
                <a16:creationId xmlns:a16="http://schemas.microsoft.com/office/drawing/2014/main" id="{7C2B099E-6F5F-45D7-7F6A-976A6A2740BC}"/>
              </a:ext>
            </a:extLst>
          </p:cNvPr>
          <p:cNvSpPr>
            <a:spLocks noGrp="1"/>
          </p:cNvSpPr>
          <p:nvPr>
            <p:ph type="sldNum" sz="quarter" idx="12"/>
          </p:nvPr>
        </p:nvSpPr>
        <p:spPr/>
        <p:txBody>
          <a:bodyPr/>
          <a:lstStyle/>
          <a:p>
            <a:fld id="{B2DC25EE-239B-4C5F-AAD1-255A7D5F1EE2}" type="slidenum">
              <a:rPr lang="en-US" smtClean="0"/>
              <a:t>175</a:t>
            </a:fld>
            <a:endParaRPr lang="en-US"/>
          </a:p>
        </p:txBody>
      </p:sp>
    </p:spTree>
    <p:extLst>
      <p:ext uri="{BB962C8B-B14F-4D97-AF65-F5344CB8AC3E}">
        <p14:creationId xmlns:p14="http://schemas.microsoft.com/office/powerpoint/2010/main" val="427130219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AA1A2-B400-F3A6-D344-DAEE833FCDED}"/>
              </a:ext>
            </a:extLst>
          </p:cNvPr>
          <p:cNvSpPr txBox="1"/>
          <p:nvPr/>
        </p:nvSpPr>
        <p:spPr>
          <a:xfrm>
            <a:off x="-83575" y="70021"/>
            <a:ext cx="12275575" cy="6555641"/>
          </a:xfrm>
          <a:prstGeom prst="rect">
            <a:avLst/>
          </a:prstGeom>
          <a:noFill/>
        </p:spPr>
        <p:txBody>
          <a:bodyPr wrap="square">
            <a:spAutoFit/>
          </a:bodyPr>
          <a:lstStyle/>
          <a:p>
            <a:pPr marL="285750" indent="-285750">
              <a:buFont typeface="Arial" panose="020B0604020202020204" pitchFamily="34" charset="0"/>
              <a:buChar char="•"/>
            </a:pPr>
            <a:r>
              <a:rPr lang="en-US" sz="2000" dirty="0"/>
              <a:t>Up until the 16</a:t>
            </a:r>
            <a:r>
              <a:rPr lang="en-US" sz="2000" baseline="30000" dirty="0"/>
              <a:t>th</a:t>
            </a:r>
            <a:r>
              <a:rPr lang="en-US" sz="2000" dirty="0"/>
              <a:t> century, Western beliefs about cosmology, biology, and physics were heavily influenced by medieval scholars like Thomas Aquinas. Aquinas and the Scholastic tradition, which sought to reconcile faith and reason, played a crucial role in integrating ancient Greek philosophy with Christian theology, creating a synthesis that dominated Western thought until the Scientific Revolution.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Prior to the scientific revolution, the geocentric model of the universe, which placed Earth at the center of creation, was widely accepted. This model was largely based on the work of Claudius Ptolemy, an ancient Greek astronomer. The Ptolemaic system was also influenced by Aristotle, who believed in a finite, spherical universe with Earth at its center. The geocentric view was in harmony with the teachings of the Catholic Church, which saw it as consistent with scriptural interpretations.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Before the scientific revolution biological understanding was primarily based on the works of Aristotle and Galen. Aristotle's classification of living organisms and his ideas about the "Great Chain of Being," which ranked all forms of life in a hierarchical order, were influential.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Galen, a Roman physician, contributed significantly to the understanding of human anatomy and physiology, although many of his ideas were based on animal dissection and were later found to be incorrect.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physics, Aristotle's ideas dominated, particularly his belief that all matter was a combination, in varying proportions, of four elements: earth, water, air, and fire.</a:t>
            </a:r>
          </a:p>
          <a:p>
            <a:endParaRPr lang="en-US" sz="2000" dirty="0"/>
          </a:p>
        </p:txBody>
      </p:sp>
      <p:sp>
        <p:nvSpPr>
          <p:cNvPr id="2" name="Slide Number Placeholder 1">
            <a:extLst>
              <a:ext uri="{FF2B5EF4-FFF2-40B4-BE49-F238E27FC236}">
                <a16:creationId xmlns:a16="http://schemas.microsoft.com/office/drawing/2014/main" id="{F8C54B22-3D0B-1E9F-5337-6467ADF891EA}"/>
              </a:ext>
            </a:extLst>
          </p:cNvPr>
          <p:cNvSpPr>
            <a:spLocks noGrp="1"/>
          </p:cNvSpPr>
          <p:nvPr>
            <p:ph type="sldNum" sz="quarter" idx="12"/>
          </p:nvPr>
        </p:nvSpPr>
        <p:spPr/>
        <p:txBody>
          <a:bodyPr/>
          <a:lstStyle/>
          <a:p>
            <a:fld id="{B2DC25EE-239B-4C5F-AAD1-255A7D5F1EE2}" type="slidenum">
              <a:rPr lang="en-US" smtClean="0"/>
              <a:t>176</a:t>
            </a:fld>
            <a:endParaRPr lang="en-US"/>
          </a:p>
        </p:txBody>
      </p:sp>
    </p:spTree>
    <p:extLst>
      <p:ext uri="{BB962C8B-B14F-4D97-AF65-F5344CB8AC3E}">
        <p14:creationId xmlns:p14="http://schemas.microsoft.com/office/powerpoint/2010/main" val="20100067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37F5E-DCCE-683B-D553-A7DB137A7580}"/>
              </a:ext>
            </a:extLst>
          </p:cNvPr>
          <p:cNvSpPr>
            <a:spLocks noGrp="1"/>
          </p:cNvSpPr>
          <p:nvPr>
            <p:ph type="sldNum" sz="quarter" idx="12"/>
          </p:nvPr>
        </p:nvSpPr>
        <p:spPr/>
        <p:txBody>
          <a:bodyPr/>
          <a:lstStyle/>
          <a:p>
            <a:fld id="{B2DC25EE-239B-4C5F-AAD1-255A7D5F1EE2}" type="slidenum">
              <a:rPr lang="en-US" smtClean="0"/>
              <a:t>177</a:t>
            </a:fld>
            <a:endParaRPr lang="en-US"/>
          </a:p>
        </p:txBody>
      </p:sp>
      <p:sp>
        <p:nvSpPr>
          <p:cNvPr id="4" name="TextBox 3">
            <a:extLst>
              <a:ext uri="{FF2B5EF4-FFF2-40B4-BE49-F238E27FC236}">
                <a16:creationId xmlns:a16="http://schemas.microsoft.com/office/drawing/2014/main" id="{FD678D28-4D47-FEB7-E5E7-49219119C5BF}"/>
              </a:ext>
            </a:extLst>
          </p:cNvPr>
          <p:cNvSpPr txBox="1"/>
          <p:nvPr/>
        </p:nvSpPr>
        <p:spPr>
          <a:xfrm>
            <a:off x="0" y="70021"/>
            <a:ext cx="12094029" cy="8156079"/>
          </a:xfrm>
          <a:prstGeom prst="rect">
            <a:avLst/>
          </a:prstGeom>
          <a:noFill/>
        </p:spPr>
        <p:txBody>
          <a:bodyPr wrap="square">
            <a:spAutoFit/>
          </a:bodyPr>
          <a:lstStyle/>
          <a:p>
            <a:pPr marL="285750" indent="-182880" defTabSz="914400">
              <a:spcAft>
                <a:spcPts val="600"/>
              </a:spcAft>
              <a:buClr>
                <a:schemeClr val="tx1"/>
              </a:buClr>
              <a:buFont typeface="Wingdings" pitchFamily="2" charset="2"/>
              <a:buChar char=""/>
            </a:pPr>
            <a:r>
              <a:rPr lang="en-US" sz="2000" dirty="0"/>
              <a:t>Alchemy and astrology were very influential, blending mystical and empirical approaches to understanding the natural world.</a:t>
            </a:r>
          </a:p>
          <a:p>
            <a:pPr marL="285750" indent="-182880" defTabSz="914400">
              <a:spcAft>
                <a:spcPts val="600"/>
              </a:spcAft>
              <a:buClr>
                <a:schemeClr val="tx1"/>
              </a:buClr>
              <a:buFont typeface="Wingdings" pitchFamily="2" charset="2"/>
              <a:buChar char=""/>
            </a:pPr>
            <a:endParaRPr lang="en-US" sz="2000" dirty="0"/>
          </a:p>
          <a:p>
            <a:pPr marL="285750" indent="-182880" defTabSz="914400">
              <a:spcAft>
                <a:spcPts val="600"/>
              </a:spcAft>
              <a:buClr>
                <a:schemeClr val="tx1"/>
              </a:buClr>
              <a:buFont typeface="Wingdings" pitchFamily="2" charset="2"/>
              <a:buChar char=""/>
            </a:pPr>
            <a:r>
              <a:rPr lang="en-US" sz="2000" dirty="0"/>
              <a:t>Before the scientific revolution, theories about the natural world were in harmony with the Catholic church’s views. The Scientific Revolution, which began in the 16th century, heralded the transition from traditional to modern science, challenging and eventually transforming the previously long-held beliefs about the world. Figures such as Copernicus, Galileo, Kepler, and Newton were key to this transition.</a:t>
            </a:r>
          </a:p>
          <a:p>
            <a:pPr marL="102870" defTabSz="914400">
              <a:spcAft>
                <a:spcPts val="600"/>
              </a:spcAft>
              <a:buClr>
                <a:schemeClr val="tx1"/>
              </a:buClr>
            </a:pPr>
            <a:endParaRPr lang="en-US" sz="2000" dirty="0"/>
          </a:p>
          <a:p>
            <a:pPr marL="285750" indent="-182880" defTabSz="914400">
              <a:spcAft>
                <a:spcPts val="600"/>
              </a:spcAft>
              <a:buClr>
                <a:schemeClr val="tx1"/>
              </a:buClr>
              <a:buFont typeface="Wingdings" pitchFamily="2" charset="2"/>
              <a:buChar char=""/>
            </a:pPr>
            <a:r>
              <a:rPr lang="en-US" sz="2000" dirty="0"/>
              <a:t>The Scientific Revolution began in Europe at the end  of the Renaissance. Its birth is generally dated to the year 1543 and more specifically to the post-humous publication of Nicolaus Copernicus’s “On the revolutions of the heavenly spheres.“ Copernicus’ heliocentric model would eventually overturn Ptolemy's geocentric universe.</a:t>
            </a:r>
          </a:p>
          <a:p>
            <a:pPr marL="102870" defTabSz="914400">
              <a:spcAft>
                <a:spcPts val="600"/>
              </a:spcAft>
              <a:buClr>
                <a:schemeClr val="tx1"/>
              </a:buClr>
            </a:pPr>
            <a:endParaRPr lang="en-US" sz="2000" dirty="0"/>
          </a:p>
          <a:p>
            <a:pPr marL="285750" indent="-182880" defTabSz="914400">
              <a:spcAft>
                <a:spcPts val="600"/>
              </a:spcAft>
              <a:buClr>
                <a:schemeClr val="tx1"/>
              </a:buClr>
              <a:buFont typeface="Wingdings" pitchFamily="2" charset="2"/>
              <a:buChar char=""/>
            </a:pPr>
            <a:r>
              <a:rPr lang="en-US" sz="2000" dirty="0"/>
              <a:t>The Scientific revolution was a series of events that marked the emergence of modern science in which developments in mathematics, physics, astronomy, biology and chemistry transformed our views of nature and the world.</a:t>
            </a:r>
          </a:p>
          <a:p>
            <a:pPr marL="102870" defTabSz="914400">
              <a:spcAft>
                <a:spcPts val="600"/>
              </a:spcAft>
              <a:buClr>
                <a:schemeClr val="tx1"/>
              </a:buClr>
            </a:pPr>
            <a:endParaRPr lang="en-US" sz="2000" dirty="0"/>
          </a:p>
          <a:p>
            <a:pPr marL="285750" indent="-182880" defTabSz="914400">
              <a:spcAft>
                <a:spcPts val="600"/>
              </a:spcAft>
              <a:buClr>
                <a:schemeClr val="tx1"/>
              </a:buClr>
              <a:buFont typeface="Wingdings" pitchFamily="2" charset="2"/>
              <a:buChar char=""/>
            </a:pPr>
            <a:r>
              <a:rPr lang="en-US" sz="2000" dirty="0"/>
              <a:t>The scientific revolution and the ideas it generated slowly displaced  the Catholic church endorsed 2000-year-old Aristotelian/Ptolemaic classical view of the world replacing it with the scientific method an approach based on deductive reasoning in which knowledge is sought by abandoning assumptions and attempting to observe nature with an open mind.</a:t>
            </a:r>
          </a:p>
          <a:p>
            <a:pPr marL="285750" indent="-182880" defTabSz="914400">
              <a:spcAft>
                <a:spcPts val="600"/>
              </a:spcAft>
              <a:buClr>
                <a:schemeClr val="tx1"/>
              </a:buClr>
              <a:buFont typeface="Wingdings" pitchFamily="2" charset="2"/>
              <a:buChar char=""/>
            </a:pPr>
            <a:endParaRPr lang="en-US" sz="2000" dirty="0"/>
          </a:p>
          <a:p>
            <a:r>
              <a:rPr lang="en-US" sz="1800" dirty="0"/>
              <a:t> </a:t>
            </a:r>
          </a:p>
          <a:p>
            <a:br>
              <a:rPr lang="en-US" dirty="0"/>
            </a:br>
            <a:endParaRPr lang="en-CA" dirty="0"/>
          </a:p>
        </p:txBody>
      </p:sp>
    </p:spTree>
    <p:extLst>
      <p:ext uri="{BB962C8B-B14F-4D97-AF65-F5344CB8AC3E}">
        <p14:creationId xmlns:p14="http://schemas.microsoft.com/office/powerpoint/2010/main" val="401567463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BAD49E-438C-6948-19FD-FC8850CABCBB}"/>
              </a:ext>
            </a:extLst>
          </p:cNvPr>
          <p:cNvSpPr txBox="1"/>
          <p:nvPr/>
        </p:nvSpPr>
        <p:spPr>
          <a:xfrm>
            <a:off x="-1" y="71157"/>
            <a:ext cx="11906865"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The Scientific Revolution was a transformative period in history, roughly spanning from the late 16th to the 18th centuries, during which significant advancements were made in scientific thought and practice. This era marked a departure from medieval and ancient explanations of the natural world, emphasizing observation, experimentation, and the application of reason. </a:t>
            </a:r>
            <a:r>
              <a:rPr lang="en-US" sz="2000" dirty="0"/>
              <a:t>T</a:t>
            </a:r>
            <a:r>
              <a:rPr lang="en-US" sz="2000" b="0" i="0" dirty="0">
                <a:effectLst/>
              </a:rPr>
              <a:t>he scientific revolution </a:t>
            </a:r>
            <a:r>
              <a:rPr lang="en-US" sz="2000" dirty="0"/>
              <a:t>transformed human thought.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a:t>
            </a:r>
            <a:r>
              <a:rPr lang="en-US" sz="2000" b="0" i="0" dirty="0">
                <a:effectLst/>
              </a:rPr>
              <a:t> factors</a:t>
            </a:r>
            <a:r>
              <a:rPr lang="en-US" sz="2000" dirty="0"/>
              <a:t> contributed</a:t>
            </a:r>
            <a:r>
              <a:rPr lang="en-US" sz="2000" b="0" i="0" dirty="0">
                <a:effectLst/>
              </a:rPr>
              <a:t> to </a:t>
            </a:r>
            <a:r>
              <a:rPr lang="en-US" sz="2000" dirty="0"/>
              <a:t>the Scientific revolution including  t</a:t>
            </a:r>
            <a:r>
              <a:rPr lang="en-US" sz="2000" b="0" i="0" dirty="0">
                <a:effectLst/>
              </a:rPr>
              <a:t>he Renaissance’s revival of classical learning, innovations such as the printing press, improvements in instruments like the telescope and microscope,</a:t>
            </a:r>
            <a:r>
              <a:rPr lang="en-US" sz="2000" dirty="0"/>
              <a:t> t</a:t>
            </a:r>
            <a:r>
              <a:rPr lang="en-US" sz="2000" b="0" i="0" dirty="0">
                <a:effectLst/>
              </a:rPr>
              <a:t>he increasing importance of mathematics as a tool for understanding nature, </a:t>
            </a:r>
            <a:r>
              <a:rPr lang="en-US" sz="2000" dirty="0"/>
              <a:t>and t</a:t>
            </a:r>
            <a:r>
              <a:rPr lang="en-US" sz="2000" b="0" i="0" dirty="0">
                <a:effectLst/>
              </a:rPr>
              <a:t>he questioning of traditional authorities, including the Church and ancient philosophers like Aristotle.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rPr>
              <a:t>The Age of Exploration also expanded people’s knowledge of the world and introduced new phenomena that required explanation. The study of new plants, animals, and cultures encouraged a more empirical approach to science.</a:t>
            </a:r>
          </a:p>
          <a:p>
            <a:r>
              <a:rPr lang="en-US" sz="2000" b="0" i="0" dirty="0">
                <a:effectLst/>
              </a:rPr>
              <a:t> </a:t>
            </a:r>
          </a:p>
          <a:p>
            <a:pPr marL="285750" indent="-285750">
              <a:buFont typeface="Arial" panose="020B0604020202020204" pitchFamily="34" charset="0"/>
              <a:buChar char="•"/>
            </a:pPr>
            <a:r>
              <a:rPr lang="en-US" sz="2000" b="0" i="0" dirty="0">
                <a:effectLst/>
              </a:rPr>
              <a:t>The establishment of scientific societies and institutions, such as the Royal Society in England, provided a platform for collaboration, communication, and validation of new ideas.</a:t>
            </a:r>
          </a:p>
          <a:p>
            <a:pPr marL="285750" indent="-28575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dirty="0"/>
              <a:t>All t</a:t>
            </a:r>
            <a:r>
              <a:rPr lang="en-US" sz="2000" b="0" i="0" dirty="0">
                <a:effectLst/>
              </a:rPr>
              <a:t>hese factors created an environment ripe for scientific inquiry and innovation, leading to groundbreaking discoveries and the establishment of modern scientific principles.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182880" defTabSz="914400">
              <a:spcAft>
                <a:spcPts val="600"/>
              </a:spcAft>
              <a:buClr>
                <a:schemeClr val="tx1"/>
              </a:buClr>
              <a:buFont typeface="Wingdings" pitchFamily="2" charset="2"/>
              <a:buChar char=""/>
            </a:pPr>
            <a:endParaRPr lang="en-US" sz="2000" b="0" i="0" dirty="0">
              <a:effectLst/>
            </a:endParaRPr>
          </a:p>
        </p:txBody>
      </p:sp>
      <p:sp>
        <p:nvSpPr>
          <p:cNvPr id="2" name="Slide Number Placeholder 1">
            <a:extLst>
              <a:ext uri="{FF2B5EF4-FFF2-40B4-BE49-F238E27FC236}">
                <a16:creationId xmlns:a16="http://schemas.microsoft.com/office/drawing/2014/main" id="{67E7719B-8F2B-176B-5E90-E14C3069C739}"/>
              </a:ext>
            </a:extLst>
          </p:cNvPr>
          <p:cNvSpPr>
            <a:spLocks noGrp="1"/>
          </p:cNvSpPr>
          <p:nvPr>
            <p:ph type="sldNum" sz="quarter" idx="12"/>
          </p:nvPr>
        </p:nvSpPr>
        <p:spPr/>
        <p:txBody>
          <a:bodyPr/>
          <a:lstStyle/>
          <a:p>
            <a:fld id="{B2DC25EE-239B-4C5F-AAD1-255A7D5F1EE2}" type="slidenum">
              <a:rPr lang="en-US" smtClean="0"/>
              <a:t>178</a:t>
            </a:fld>
            <a:endParaRPr lang="en-US"/>
          </a:p>
        </p:txBody>
      </p:sp>
    </p:spTree>
    <p:extLst>
      <p:ext uri="{BB962C8B-B14F-4D97-AF65-F5344CB8AC3E}">
        <p14:creationId xmlns:p14="http://schemas.microsoft.com/office/powerpoint/2010/main" val="423849224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77FFD2-7BAC-ABE8-779C-989904714656}"/>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Scientific Revolution was marked by the contributions of several key figures who made significant advancements in various fields of science. </a:t>
            </a:r>
            <a:r>
              <a:rPr lang="en-US" sz="2000" dirty="0">
                <a:latin typeface="+mj-lt"/>
              </a:rPr>
              <a:t>S</a:t>
            </a:r>
            <a:r>
              <a:rPr lang="en-US" sz="2000" b="0" i="0" dirty="0">
                <a:effectLst/>
                <a:latin typeface="+mj-lt"/>
              </a:rPr>
              <a:t>ome of the most influential scientists and thinkers from this period include:</a:t>
            </a:r>
          </a:p>
          <a:p>
            <a:endParaRPr lang="en-US" sz="2000" b="0" i="0" dirty="0">
              <a:effectLst/>
              <a:latin typeface="+mj-lt"/>
            </a:endParaRPr>
          </a:p>
          <a:p>
            <a:pPr marL="285750" indent="-285750">
              <a:buFont typeface="Arial" panose="020B0604020202020204" pitchFamily="34" charset="0"/>
              <a:buChar char="•"/>
            </a:pPr>
            <a:r>
              <a:rPr lang="en-US" sz="2000" dirty="0"/>
              <a:t>Nicholas Copernicus (1473 – 1543) – Copernicus was a mathematician and astronomer who formulated a heliocentric  model of the universe which eventually replaced the Ptolemaic geocentric model. </a:t>
            </a: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Andreas Vesalius (1514–1564) was a Flemish physician and anatomist, Vesalius is considered the founder of modern human anatomy. His work, “On the Fabric of the Human Body”, provided detailed descriptions and illustrations of human anatomy based on dissections, challenging many of the misconceptions held since antiquity.</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CA" sz="2000" dirty="0"/>
              <a:t>Francis Bacon (1561-1626-)</a:t>
            </a:r>
            <a:r>
              <a:rPr lang="en-US" sz="2000" dirty="0"/>
              <a:t> Bacon criticized scholars for relying too heavily on Aristotle and other ancient thinkers. He emphasized empiricism or doing experiments from which conclusions could then be drawn. Bacon laid the foundations of the scientific method.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Johannes Kepler (1571–1630) was </a:t>
            </a:r>
            <a:r>
              <a:rPr lang="en-US" sz="2000" dirty="0">
                <a:latin typeface="+mj-lt"/>
              </a:rPr>
              <a:t>a</a:t>
            </a:r>
            <a:r>
              <a:rPr lang="en-US" sz="2000" b="0" i="0" dirty="0">
                <a:effectLst/>
                <a:latin typeface="+mj-lt"/>
              </a:rPr>
              <a:t> German mathematician and astronomer, Kepler is best known for formulating the laws of planetary motion. His three laws described the elliptical orbits of planets and provided a mathematical framework for understanding celestial mechanics.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DC1CD36F-B851-FF75-A186-D47D6C0EE983}"/>
              </a:ext>
            </a:extLst>
          </p:cNvPr>
          <p:cNvSpPr>
            <a:spLocks noGrp="1"/>
          </p:cNvSpPr>
          <p:nvPr>
            <p:ph type="sldNum" sz="quarter" idx="12"/>
          </p:nvPr>
        </p:nvSpPr>
        <p:spPr/>
        <p:txBody>
          <a:bodyPr/>
          <a:lstStyle/>
          <a:p>
            <a:fld id="{B2DC25EE-239B-4C5F-AAD1-255A7D5F1EE2}" type="slidenum">
              <a:rPr lang="en-US" smtClean="0"/>
              <a:t>179</a:t>
            </a:fld>
            <a:endParaRPr lang="en-US"/>
          </a:p>
        </p:txBody>
      </p:sp>
    </p:spTree>
    <p:extLst>
      <p:ext uri="{BB962C8B-B14F-4D97-AF65-F5344CB8AC3E}">
        <p14:creationId xmlns:p14="http://schemas.microsoft.com/office/powerpoint/2010/main" val="183807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3A26D-F840-64A7-153C-230B6BBFC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AA6849-621D-9794-0405-AED6E372CCD8}"/>
              </a:ext>
            </a:extLst>
          </p:cNvPr>
          <p:cNvSpPr>
            <a:spLocks noGrp="1"/>
          </p:cNvSpPr>
          <p:nvPr>
            <p:ph type="title" idx="4294967295"/>
          </p:nvPr>
        </p:nvSpPr>
        <p:spPr>
          <a:xfrm>
            <a:off x="567812" y="671254"/>
            <a:ext cx="5219700" cy="1457325"/>
          </a:xfrm>
        </p:spPr>
        <p:txBody>
          <a:bodyPr>
            <a:normAutofit/>
          </a:bodyPr>
          <a:lstStyle/>
          <a:p>
            <a:pPr algn="ctr"/>
            <a:r>
              <a:rPr lang="en-CA" dirty="0">
                <a:solidFill>
                  <a:schemeClr val="bg1"/>
                </a:solidFill>
              </a:rPr>
              <a:t>Homework from LAST week</a:t>
            </a:r>
          </a:p>
        </p:txBody>
      </p:sp>
      <p:sp>
        <p:nvSpPr>
          <p:cNvPr id="3" name="Content Placeholder 2">
            <a:extLst>
              <a:ext uri="{FF2B5EF4-FFF2-40B4-BE49-F238E27FC236}">
                <a16:creationId xmlns:a16="http://schemas.microsoft.com/office/drawing/2014/main" id="{15616E7C-DE9E-DC61-A98E-C0CED201E53A}"/>
              </a:ext>
            </a:extLst>
          </p:cNvPr>
          <p:cNvSpPr>
            <a:spLocks noGrp="1"/>
          </p:cNvSpPr>
          <p:nvPr>
            <p:ph idx="4294967295"/>
          </p:nvPr>
        </p:nvSpPr>
        <p:spPr>
          <a:xfrm>
            <a:off x="773471" y="2128579"/>
            <a:ext cx="5219700" cy="3649663"/>
          </a:xfrm>
        </p:spPr>
        <p:txBody>
          <a:bodyPr>
            <a:noAutofit/>
          </a:bodyPr>
          <a:lstStyle/>
          <a:p>
            <a:r>
              <a:rPr lang="en-CA" sz="3200" dirty="0">
                <a:latin typeface="Arial" panose="020B0604020202020204" pitchFamily="34" charset="0"/>
                <a:cs typeface="Arial" panose="020B0604020202020204" pitchFamily="34" charset="0"/>
              </a:rPr>
              <a:t>Submit questions or comments to </a:t>
            </a:r>
            <a:r>
              <a:rPr lang="en-CA" sz="3200" dirty="0">
                <a:latin typeface="Arial" panose="020B0604020202020204" pitchFamily="34" charset="0"/>
                <a:cs typeface="Arial" panose="020B0604020202020204" pitchFamily="34" charset="0"/>
                <a:hlinkClick r:id="rId2"/>
              </a:rPr>
              <a:t>itssimple2023@gmail.com</a:t>
            </a:r>
            <a:endParaRPr lang="en-CA" sz="3200" dirty="0">
              <a:latin typeface="Arial" panose="020B0604020202020204" pitchFamily="34" charset="0"/>
              <a:cs typeface="Arial" panose="020B0604020202020204" pitchFamily="34" charset="0"/>
            </a:endParaRPr>
          </a:p>
          <a:p>
            <a:r>
              <a:rPr lang="en-CA" sz="3200" dirty="0">
                <a:latin typeface="Arial" panose="020B0604020202020204" pitchFamily="34" charset="0"/>
                <a:cs typeface="Arial" panose="020B0604020202020204" pitchFamily="34" charset="0"/>
              </a:rPr>
              <a:t>Use all tools and all skills</a:t>
            </a:r>
          </a:p>
          <a:p>
            <a:r>
              <a:rPr lang="en-CA" sz="3200" dirty="0">
                <a:latin typeface="Arial" panose="020B0604020202020204" pitchFamily="34" charset="0"/>
                <a:cs typeface="Arial" panose="020B0604020202020204" pitchFamily="34" charset="0"/>
              </a:rPr>
              <a:t>Start thinking about and giving us your feed back for the course. Complete the online feedback form.</a:t>
            </a:r>
          </a:p>
        </p:txBody>
      </p:sp>
      <p:pic>
        <p:nvPicPr>
          <p:cNvPr id="7" name="Picture 6" descr="Work tools on a red background">
            <a:extLst>
              <a:ext uri="{FF2B5EF4-FFF2-40B4-BE49-F238E27FC236}">
                <a16:creationId xmlns:a16="http://schemas.microsoft.com/office/drawing/2014/main" id="{7B026AD6-0851-48AB-E3D4-87749B658127}"/>
              </a:ext>
            </a:extLst>
          </p:cNvPr>
          <p:cNvPicPr>
            <a:picLocks noChangeAspect="1"/>
          </p:cNvPicPr>
          <p:nvPr/>
        </p:nvPicPr>
        <p:blipFill rotWithShape="1">
          <a:blip r:embed="rId3"/>
          <a:srcRect l="10487" r="20265" b="2"/>
          <a:stretch/>
        </p:blipFill>
        <p:spPr>
          <a:xfrm>
            <a:off x="6269950" y="954057"/>
            <a:ext cx="5447070" cy="5250425"/>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436036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D911F6-30F7-13B1-1645-613B58E46287}"/>
              </a:ext>
            </a:extLst>
          </p:cNvPr>
          <p:cNvSpPr txBox="1"/>
          <p:nvPr/>
        </p:nvSpPr>
        <p:spPr>
          <a:xfrm>
            <a:off x="0" y="70021"/>
            <a:ext cx="12260826" cy="7448193"/>
          </a:xfrm>
          <a:prstGeom prst="rect">
            <a:avLst/>
          </a:prstGeom>
          <a:noFill/>
        </p:spPr>
        <p:txBody>
          <a:bodyPr wrap="square">
            <a:spAutoFit/>
          </a:bodyPr>
          <a:lstStyle/>
          <a:p>
            <a:pPr marL="285750" indent="-285750">
              <a:buFont typeface="Arial" panose="020B0604020202020204" pitchFamily="34" charset="0"/>
              <a:buChar char="•"/>
            </a:pPr>
            <a:r>
              <a:rPr lang="en-US" sz="2000" dirty="0"/>
              <a:t>Galileo Galilei (1564 – 1642) – Galileo was a philosopher, astronomer, and mathematician who made fundamental contributions to the sciences of motion, astronomy, and to the development of the scientific method. He was the first to use a telescope to make celestial observations. Infamously, church official Cesare Cremonini, refused to look through Galileo’s telescope at the moon choosing to believe it was a perfect sphere as doctrine had it, rather than riddled with craters.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William Harvey (1578–1657) was an English physician, Harvey is best known for his discovery of the circulation of blood in the human body. His work, “On the Motion of the Heart”, provided a groundbreaking understanding of the cardiovascular system.</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cs typeface="Arial" panose="020B0604020202020204" pitchFamily="34" charset="0"/>
              </a:rPr>
              <a:t>Robert Boyle (1627–1691) was an Anglo-Irish chemist and physicist, Boyle is often referred to as the "father of modern chemistry." He is known for Boyle's Law, which describes the relationship between the pressure and volume of a gas. His work emphasized the importance of experimentation and the scientific method in chemistry.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Isaac Newton (1642 – 1726) – Newton is considered one of the greatest scientists of all time. His work laid the foundations for classical mechanics, and he made seminal contributions to optics. With Leibniz he shares credit for the development of calculus.</a:t>
            </a:r>
          </a:p>
          <a:p>
            <a:pPr marL="285750" indent="-28575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r>
              <a:rPr lang="en-US" sz="2000" dirty="0">
                <a:cs typeface="Arial" panose="020B0604020202020204" pitchFamily="34" charset="0"/>
              </a:rPr>
              <a:t>Gottfried Wilhelm Leibniz (1646–1716) was  a German mathematician and philosopher, Leibniz contributed to calculus (independently of Newton) and made significant advances in mathematics and philosophy. His work laid the groundwork for later developments in both fields.</a:t>
            </a:r>
          </a:p>
          <a:p>
            <a:pPr marL="285750" indent="-28575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endParaRPr lang="en-US" b="0" i="0" dirty="0">
              <a:effectLst/>
              <a:latin typeface="+mj-lt"/>
            </a:endParaRPr>
          </a:p>
        </p:txBody>
      </p:sp>
      <p:sp>
        <p:nvSpPr>
          <p:cNvPr id="2" name="Slide Number Placeholder 1">
            <a:extLst>
              <a:ext uri="{FF2B5EF4-FFF2-40B4-BE49-F238E27FC236}">
                <a16:creationId xmlns:a16="http://schemas.microsoft.com/office/drawing/2014/main" id="{5770F55F-A1A3-1AAC-64DA-DE07E5970F80}"/>
              </a:ext>
            </a:extLst>
          </p:cNvPr>
          <p:cNvSpPr>
            <a:spLocks noGrp="1"/>
          </p:cNvSpPr>
          <p:nvPr>
            <p:ph type="sldNum" sz="quarter" idx="12"/>
          </p:nvPr>
        </p:nvSpPr>
        <p:spPr/>
        <p:txBody>
          <a:bodyPr/>
          <a:lstStyle/>
          <a:p>
            <a:fld id="{B2DC25EE-239B-4C5F-AAD1-255A7D5F1EE2}" type="slidenum">
              <a:rPr lang="en-US" smtClean="0"/>
              <a:t>180</a:t>
            </a:fld>
            <a:endParaRPr lang="en-US"/>
          </a:p>
        </p:txBody>
      </p:sp>
    </p:spTree>
    <p:extLst>
      <p:ext uri="{BB962C8B-B14F-4D97-AF65-F5344CB8AC3E}">
        <p14:creationId xmlns:p14="http://schemas.microsoft.com/office/powerpoint/2010/main" val="191560198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D7AC1C-1F13-FAEC-3D83-4EF94C8618C9}"/>
              </a:ext>
            </a:extLst>
          </p:cNvPr>
          <p:cNvSpPr txBox="1"/>
          <p:nvPr/>
        </p:nvSpPr>
        <p:spPr>
          <a:xfrm>
            <a:off x="130628" y="99536"/>
            <a:ext cx="12061372" cy="717119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 </a:t>
            </a:r>
            <a:r>
              <a:rPr lang="en-US" sz="2000" dirty="0">
                <a:cs typeface="Arial" panose="020B0604020202020204" pitchFamily="34" charset="0"/>
              </a:rPr>
              <a:t>These and many other great scientists played pivotal roles in shaping the landscape of the Scientific Revolution, contributing to the development of new ideas, methodologies, and technologies that continue to influence modern science today.</a:t>
            </a:r>
            <a:r>
              <a:rPr lang="en-US" sz="2000" dirty="0">
                <a:latin typeface="+mj-lt"/>
                <a:cs typeface="Arial" panose="020B0604020202020204" pitchFamily="34" charset="0"/>
              </a:rPr>
              <a:t> </a:t>
            </a:r>
          </a:p>
          <a:p>
            <a:r>
              <a:rPr lang="en-US" sz="2000" dirty="0">
                <a:cs typeface="Arial" panose="020B0604020202020204" pitchFamily="34" charset="0"/>
              </a:rPr>
              <a:t> </a:t>
            </a:r>
          </a:p>
          <a:p>
            <a:pPr marL="342900" indent="-342900">
              <a:buFont typeface="Arial" panose="020B0604020202020204" pitchFamily="34" charset="0"/>
              <a:buChar char="•"/>
            </a:pPr>
            <a:r>
              <a:rPr lang="en-US" sz="2000" b="0" i="0" dirty="0">
                <a:effectLst/>
                <a:latin typeface="+mj-lt"/>
              </a:rPr>
              <a:t>The scientific method of inquiry developed during the scientific revolution </a:t>
            </a:r>
            <a:r>
              <a:rPr lang="en-US" sz="2000" dirty="0">
                <a:latin typeface="+mj-lt"/>
              </a:rPr>
              <a:t>is</a:t>
            </a:r>
            <a:r>
              <a:rPr lang="en-US" sz="2000" b="0" i="0" dirty="0">
                <a:effectLst/>
                <a:latin typeface="+mj-lt"/>
              </a:rPr>
              <a:t> still used today. It is a systematic approach to inquiry used to investigate phenomena, acquire new knowledge, and correct and integrate previous knowledge. </a:t>
            </a:r>
            <a:r>
              <a:rPr lang="en-US" sz="2000" dirty="0">
                <a:latin typeface="+mj-lt"/>
              </a:rPr>
              <a:t>The scientific method</a:t>
            </a:r>
            <a:r>
              <a:rPr lang="en-US" sz="2000" b="0" i="0" dirty="0">
                <a:effectLst/>
                <a:latin typeface="+mj-lt"/>
              </a:rPr>
              <a:t> is characterized by a series of steps that help ensure that its findings are reliable and valid. While the exact steps can vary, the scientific method generally includes </a:t>
            </a:r>
            <a:r>
              <a:rPr lang="en-US" sz="2000" dirty="0">
                <a:latin typeface="+mj-lt"/>
              </a:rPr>
              <a:t>several</a:t>
            </a:r>
            <a:r>
              <a:rPr lang="en-US" sz="2000" b="0" i="0" dirty="0">
                <a:effectLst/>
                <a:latin typeface="+mj-lt"/>
              </a:rPr>
              <a:t> components</a:t>
            </a:r>
            <a:r>
              <a:rPr lang="en-US" sz="2000" dirty="0">
                <a:latin typeface="+mj-lt"/>
              </a:rPr>
              <a:t>:</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1) Observing the world… (for example the planets and stars and their movements)</a:t>
            </a:r>
            <a:r>
              <a:rPr lang="en-US" sz="2000" dirty="0">
                <a:latin typeface="+mj-lt"/>
              </a:rPr>
              <a:t> </a:t>
            </a:r>
          </a:p>
          <a:p>
            <a:pPr marL="285750" indent="-285750">
              <a:buFont typeface="Arial" panose="020B0604020202020204" pitchFamily="34" charset="0"/>
              <a:buChar char="•"/>
            </a:pPr>
            <a:r>
              <a:rPr lang="en-US" sz="2000" dirty="0">
                <a:latin typeface="+mj-lt"/>
              </a:rPr>
              <a:t>2) </a:t>
            </a:r>
            <a:r>
              <a:rPr lang="en-US" sz="2000" b="0" i="0" dirty="0">
                <a:effectLst/>
                <a:latin typeface="+mj-lt"/>
              </a:rPr>
              <a:t>Based on these observations a specific question is formulated and…( what is the structure of the Universe?)</a:t>
            </a:r>
            <a:r>
              <a:rPr lang="en-US" sz="2000" dirty="0">
                <a:latin typeface="+mj-lt"/>
              </a:rPr>
              <a:t> </a:t>
            </a:r>
          </a:p>
          <a:p>
            <a:pPr marL="285750" indent="-285750">
              <a:buFont typeface="Arial" panose="020B0604020202020204" pitchFamily="34" charset="0"/>
              <a:buChar char="•"/>
            </a:pPr>
            <a:r>
              <a:rPr lang="en-US" sz="2000" dirty="0">
                <a:latin typeface="+mj-lt"/>
              </a:rPr>
              <a:t>3) </a:t>
            </a:r>
            <a:r>
              <a:rPr lang="en-US" sz="2000" b="0" i="0" dirty="0">
                <a:effectLst/>
                <a:latin typeface="+mj-lt"/>
              </a:rPr>
              <a:t>A hypothesis is proposed as a tentative explanation for the observed phenomenon...  ( Heliocentric universe)</a:t>
            </a:r>
          </a:p>
          <a:p>
            <a:pPr marL="285750" indent="-285750">
              <a:buFont typeface="Arial" panose="020B0604020202020204" pitchFamily="34" charset="0"/>
              <a:buChar char="•"/>
            </a:pPr>
            <a:r>
              <a:rPr lang="en-US" sz="2000" b="0" i="0" dirty="0">
                <a:effectLst/>
                <a:latin typeface="+mj-lt"/>
              </a:rPr>
              <a:t>4) Experiments are designed and conducted to test the hypothesis… </a:t>
            </a:r>
          </a:p>
          <a:p>
            <a:pPr marL="285750" indent="-285750">
              <a:buFont typeface="Arial" panose="020B0604020202020204" pitchFamily="34" charset="0"/>
              <a:buChar char="•"/>
            </a:pPr>
            <a:r>
              <a:rPr lang="en-US" sz="2000" b="0" i="0" dirty="0">
                <a:effectLst/>
                <a:latin typeface="+mj-lt"/>
              </a:rPr>
              <a:t>5) Data is then collected and analyzed to determine whether it supports or refutes the hypothesis…</a:t>
            </a:r>
            <a:r>
              <a:rPr lang="en-US" sz="2000" dirty="0">
                <a:latin typeface="+mj-lt"/>
              </a:rPr>
              <a:t> </a:t>
            </a:r>
          </a:p>
          <a:p>
            <a:pPr marL="285750" indent="-285750">
              <a:buFont typeface="Arial" panose="020B0604020202020204" pitchFamily="34" charset="0"/>
              <a:buChar char="•"/>
            </a:pPr>
            <a:r>
              <a:rPr lang="en-US" sz="2000" dirty="0">
                <a:latin typeface="+mj-lt"/>
              </a:rPr>
              <a:t>6) </a:t>
            </a:r>
            <a:r>
              <a:rPr lang="en-US" sz="2000" b="0" i="0" dirty="0">
                <a:effectLst/>
                <a:latin typeface="+mj-lt"/>
              </a:rPr>
              <a:t>Based on </a:t>
            </a:r>
            <a:r>
              <a:rPr lang="en-US" sz="2000" dirty="0">
                <a:latin typeface="+mj-lt"/>
              </a:rPr>
              <a:t>an</a:t>
            </a:r>
            <a:r>
              <a:rPr lang="en-US" sz="2000" b="0" i="0" dirty="0">
                <a:effectLst/>
                <a:latin typeface="+mj-lt"/>
              </a:rPr>
              <a:t> analysis of the data, a conclusion is drawn… </a:t>
            </a:r>
          </a:p>
          <a:p>
            <a:pPr marL="285750" indent="-285750">
              <a:buFont typeface="Arial" panose="020B0604020202020204" pitchFamily="34" charset="0"/>
              <a:buChar char="•"/>
            </a:pPr>
            <a:r>
              <a:rPr lang="en-US" sz="2000" b="0" i="0" dirty="0">
                <a:effectLst/>
                <a:latin typeface="+mj-lt"/>
              </a:rPr>
              <a:t>7) The results of the research are shared with the scientific community through publications, presentations, </a:t>
            </a:r>
            <a:r>
              <a:rPr lang="en-US" sz="2000" dirty="0">
                <a:latin typeface="+mj-lt"/>
              </a:rPr>
              <a:t>and</a:t>
            </a:r>
            <a:r>
              <a:rPr lang="en-US" sz="2000" b="0" i="0" dirty="0">
                <a:effectLst/>
                <a:latin typeface="+mj-lt"/>
              </a:rPr>
              <a:t> discussions… </a:t>
            </a:r>
          </a:p>
          <a:p>
            <a:pPr marL="285750" indent="-285750">
              <a:buFont typeface="Arial" panose="020B0604020202020204" pitchFamily="34" charset="0"/>
              <a:buChar char="•"/>
            </a:pPr>
            <a:r>
              <a:rPr lang="en-US" sz="2000" b="0" i="0" dirty="0">
                <a:effectLst/>
                <a:latin typeface="+mj-lt"/>
              </a:rPr>
              <a:t>8)This allows other scientists to review, replicate, refute and build upon the findings.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Scientific inquiry is ongoing. New questions may arise from </a:t>
            </a:r>
            <a:r>
              <a:rPr lang="en-US" sz="2000" dirty="0">
                <a:latin typeface="+mj-lt"/>
              </a:rPr>
              <a:t>previous</a:t>
            </a:r>
            <a:r>
              <a:rPr lang="en-US" sz="2000" b="0" i="0" dirty="0">
                <a:effectLst/>
                <a:latin typeface="+mj-lt"/>
              </a:rPr>
              <a:t> conclusions, leading to further investigation and refinement of knowledge.</a:t>
            </a:r>
          </a:p>
          <a:p>
            <a:pPr marL="285750" indent="-285750">
              <a:buFont typeface="Arial" panose="020B0604020202020204" pitchFamily="34" charset="0"/>
              <a:buChar char="•"/>
            </a:pPr>
            <a:endParaRPr lang="en-US" sz="2000" dirty="0">
              <a:cs typeface="Arial" panose="020B0604020202020204" pitchFamily="34" charset="0"/>
            </a:endParaRPr>
          </a:p>
        </p:txBody>
      </p:sp>
      <p:sp>
        <p:nvSpPr>
          <p:cNvPr id="2" name="Slide Number Placeholder 1">
            <a:extLst>
              <a:ext uri="{FF2B5EF4-FFF2-40B4-BE49-F238E27FC236}">
                <a16:creationId xmlns:a16="http://schemas.microsoft.com/office/drawing/2014/main" id="{FD07F1F2-661A-7CD2-9D52-AC4B202208F1}"/>
              </a:ext>
            </a:extLst>
          </p:cNvPr>
          <p:cNvSpPr>
            <a:spLocks noGrp="1"/>
          </p:cNvSpPr>
          <p:nvPr>
            <p:ph type="sldNum" sz="quarter" idx="12"/>
          </p:nvPr>
        </p:nvSpPr>
        <p:spPr/>
        <p:txBody>
          <a:bodyPr/>
          <a:lstStyle/>
          <a:p>
            <a:fld id="{B2DC25EE-239B-4C5F-AAD1-255A7D5F1EE2}" type="slidenum">
              <a:rPr lang="en-US" smtClean="0"/>
              <a:t>181</a:t>
            </a:fld>
            <a:endParaRPr lang="en-US"/>
          </a:p>
        </p:txBody>
      </p:sp>
    </p:spTree>
    <p:extLst>
      <p:ext uri="{BB962C8B-B14F-4D97-AF65-F5344CB8AC3E}">
        <p14:creationId xmlns:p14="http://schemas.microsoft.com/office/powerpoint/2010/main" val="39766063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468369-2C66-5952-AB6F-51D2187ED6F8}"/>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As a scientific outlook became well established, there came to be two divergent</a:t>
            </a:r>
            <a:r>
              <a:rPr lang="en-US" sz="2000" b="0" i="0" dirty="0">
                <a:effectLst/>
                <a:latin typeface="+mj-lt"/>
              </a:rPr>
              <a:t> and increasingly distinct ways of understanding the world; the scientific and the religious.</a:t>
            </a:r>
          </a:p>
          <a:p>
            <a:r>
              <a:rPr lang="en-US" sz="2000" dirty="0">
                <a:latin typeface="+mj-lt"/>
              </a:rPr>
              <a:t> </a:t>
            </a:r>
          </a:p>
          <a:p>
            <a:pPr marL="285750" indent="-285750">
              <a:buFont typeface="Arial" panose="020B0604020202020204" pitchFamily="34" charset="0"/>
              <a:buChar char="•"/>
            </a:pPr>
            <a:r>
              <a:rPr lang="en-US" sz="2000" b="0" i="0" dirty="0">
                <a:effectLst/>
                <a:latin typeface="+mj-lt"/>
              </a:rPr>
              <a:t>Science uses the scientific method and relies on empirical evidence, experimentation, and observation to draw conclusions.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Religion, on the other hand, relies on faith, personal spiritual experiences, divine revelations, sacred texts, rituals and teachings as sources of knowledge and understanding.</a:t>
            </a:r>
          </a:p>
          <a:p>
            <a:r>
              <a:rPr lang="en-US" sz="2000" b="0" i="0" dirty="0">
                <a:effectLst/>
                <a:latin typeface="+mj-lt"/>
              </a:rPr>
              <a:t> </a:t>
            </a:r>
          </a:p>
          <a:p>
            <a:pPr marL="285750" indent="-285750">
              <a:buFont typeface="Arial" panose="020B0604020202020204" pitchFamily="34" charset="0"/>
              <a:buChar char="•"/>
            </a:pPr>
            <a:r>
              <a:rPr lang="en-US" sz="2000" dirty="0">
                <a:latin typeface="+mj-lt"/>
                <a:cs typeface="Arial" panose="020B0604020202020204" pitchFamily="34" charset="0"/>
              </a:rPr>
              <a:t>The relationship between science and religion evolved over centuries. The shift from the geocentric to the heliocentric model proposed by Copernicus and later supported by Galileo challenged the Church's teachings, which were based on biblical texts that adopted a geocentric Ptolemaic view of the Universe. This challenge to the established dogma initially led to a suppression of the scientific enterprise by the church authorities.</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Infamously, in 1600, Giordano Bruno was burned at the stake for questioning the church’s dogma.</a:t>
            </a:r>
            <a:r>
              <a:rPr lang="en-US" sz="2000" b="0" i="0" dirty="0">
                <a:effectLst/>
                <a:latin typeface="+mj-lt"/>
              </a:rPr>
              <a:t> Bruno (1548-1600) was an Italian philosopher, mathematician, and cosmological theorist. </a:t>
            </a:r>
            <a:r>
              <a:rPr lang="en-US" sz="2000" dirty="0">
                <a:latin typeface="+mj-lt"/>
              </a:rPr>
              <a:t>Bruno</a:t>
            </a:r>
            <a:r>
              <a:rPr lang="en-US" sz="2000" b="0" i="0" dirty="0">
                <a:effectLst/>
                <a:latin typeface="+mj-lt"/>
              </a:rPr>
              <a:t> joined the Dominican Order at a young age and studied theology and philosophy. However, his unorthodox views soon led to his conflicts with the Church.</a:t>
            </a:r>
          </a:p>
          <a:p>
            <a:pPr marL="285750" indent="-285750">
              <a:buFont typeface="Arial" panose="020B0604020202020204" pitchFamily="34" charset="0"/>
              <a:buChar char="•"/>
            </a:pPr>
            <a:endParaRPr lang="en-US" sz="2000" b="0" i="0" dirty="0">
              <a:effectLst/>
              <a:latin typeface="+mj-lt"/>
            </a:endParaRPr>
          </a:p>
          <a:p>
            <a:endParaRPr lang="en-US" sz="2000" b="0" i="0" dirty="0">
              <a:effectLst/>
              <a:latin typeface="+mj-lt"/>
            </a:endParaRPr>
          </a:p>
        </p:txBody>
      </p:sp>
      <p:sp>
        <p:nvSpPr>
          <p:cNvPr id="2" name="Slide Number Placeholder 1">
            <a:extLst>
              <a:ext uri="{FF2B5EF4-FFF2-40B4-BE49-F238E27FC236}">
                <a16:creationId xmlns:a16="http://schemas.microsoft.com/office/drawing/2014/main" id="{FC77E836-50C9-2DFC-5B9D-3DBF3EA3CB32}"/>
              </a:ext>
            </a:extLst>
          </p:cNvPr>
          <p:cNvSpPr>
            <a:spLocks noGrp="1"/>
          </p:cNvSpPr>
          <p:nvPr>
            <p:ph type="sldNum" sz="quarter" idx="12"/>
          </p:nvPr>
        </p:nvSpPr>
        <p:spPr/>
        <p:txBody>
          <a:bodyPr/>
          <a:lstStyle/>
          <a:p>
            <a:fld id="{B2DC25EE-239B-4C5F-AAD1-255A7D5F1EE2}" type="slidenum">
              <a:rPr lang="en-US" smtClean="0"/>
              <a:t>182</a:t>
            </a:fld>
            <a:endParaRPr lang="en-US"/>
          </a:p>
        </p:txBody>
      </p:sp>
    </p:spTree>
    <p:extLst>
      <p:ext uri="{BB962C8B-B14F-4D97-AF65-F5344CB8AC3E}">
        <p14:creationId xmlns:p14="http://schemas.microsoft.com/office/powerpoint/2010/main" val="37700479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CA7933-7496-E4D6-03EE-58DA2AF14A8B}"/>
              </a:ext>
            </a:extLst>
          </p:cNvPr>
          <p:cNvSpPr>
            <a:spLocks noGrp="1"/>
          </p:cNvSpPr>
          <p:nvPr>
            <p:ph type="sldNum" sz="quarter" idx="12"/>
          </p:nvPr>
        </p:nvSpPr>
        <p:spPr/>
        <p:txBody>
          <a:bodyPr/>
          <a:lstStyle/>
          <a:p>
            <a:fld id="{B2DC25EE-239B-4C5F-AAD1-255A7D5F1EE2}" type="slidenum">
              <a:rPr lang="en-US" smtClean="0"/>
              <a:t>183</a:t>
            </a:fld>
            <a:endParaRPr lang="en-US"/>
          </a:p>
        </p:txBody>
      </p:sp>
      <p:sp>
        <p:nvSpPr>
          <p:cNvPr id="4" name="TextBox 3">
            <a:extLst>
              <a:ext uri="{FF2B5EF4-FFF2-40B4-BE49-F238E27FC236}">
                <a16:creationId xmlns:a16="http://schemas.microsoft.com/office/drawing/2014/main" id="{40469F45-C6AC-D3F6-8910-E411D1909658}"/>
              </a:ext>
            </a:extLst>
          </p:cNvPr>
          <p:cNvSpPr txBox="1"/>
          <p:nvPr/>
        </p:nvSpPr>
        <p:spPr>
          <a:xfrm>
            <a:off x="0" y="72145"/>
            <a:ext cx="12192000" cy="621708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Bruno is renowned for his cosmological theories, which went beyond the Copernican model of the solar system. He proposed that the universe was infinite and contained numerous worlds similar to Earth, challenging the geocentric model and the notion of a finite universe. These views were considered heretical by the Catholic Church. In 1592, Bruno was arrested </a:t>
            </a:r>
            <a:r>
              <a:rPr lang="en-US" sz="2000" dirty="0">
                <a:latin typeface="+mj-lt"/>
              </a:rPr>
              <a:t>and</a:t>
            </a:r>
            <a:r>
              <a:rPr lang="en-US" sz="2000" b="0" i="0" dirty="0">
                <a:effectLst/>
                <a:latin typeface="+mj-lt"/>
              </a:rPr>
              <a:t> tried for heresy by the Roman Catholic Church. Despite being given opportunities to recant, Bruno refused to renounce his beliefs.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After a prolonged trial, Bruno was declared a heretic and sentenced to death. He was burned at the stake in Rome on February 17, 1600. His execution is often cited as a stark example of the suppression of free thought and the clash between science and religious authority.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Giordano Bruno is remembered as a martyr for free thought and intellectual freedom. His ideas</a:t>
            </a:r>
            <a:r>
              <a:rPr lang="en-US" sz="2000" dirty="0">
                <a:latin typeface="+mj-lt"/>
              </a:rPr>
              <a:t> </a:t>
            </a:r>
            <a:r>
              <a:rPr lang="en-US" sz="2000" b="0" i="0" dirty="0">
                <a:effectLst/>
                <a:latin typeface="+mj-lt"/>
              </a:rPr>
              <a:t>were ahead of his time and influenced later scientific and philosophical developments. Today, he is celebrated as a pioneer of modern cosmology and a symbol of the struggle for intellectual liberty.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relationship between Galileo Galilei, René Descartes, and the Church played out as the church progressively lost and science gained influence over the Western worldview. This period saw the gradual development of a clearer distinction between science and religion, where science focused on understanding the physical universe through observation and experimentation, while religion addressed spiritual and moral questions.</a:t>
            </a:r>
          </a:p>
          <a:p>
            <a:r>
              <a:rPr lang="en-US" sz="2000" dirty="0"/>
              <a:t> </a:t>
            </a:r>
          </a:p>
          <a:p>
            <a:pPr marL="285750" indent="-285750">
              <a:buFont typeface="Arial" panose="020B0604020202020204" pitchFamily="34" charset="0"/>
              <a:buChar char="•"/>
            </a:pPr>
            <a:endParaRPr lang="en-US" sz="1800" b="0" i="0" dirty="0">
              <a:effectLst/>
              <a:latin typeface="+mj-lt"/>
            </a:endParaRPr>
          </a:p>
        </p:txBody>
      </p:sp>
    </p:spTree>
    <p:extLst>
      <p:ext uri="{BB962C8B-B14F-4D97-AF65-F5344CB8AC3E}">
        <p14:creationId xmlns:p14="http://schemas.microsoft.com/office/powerpoint/2010/main" val="365668173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59F5C-4BF3-A772-4E8D-A44E5B97AC74}"/>
              </a:ext>
            </a:extLst>
          </p:cNvPr>
          <p:cNvSpPr txBox="1"/>
          <p:nvPr/>
        </p:nvSpPr>
        <p:spPr>
          <a:xfrm>
            <a:off x="65314" y="0"/>
            <a:ext cx="12202886" cy="7171194"/>
          </a:xfrm>
          <a:prstGeom prst="rect">
            <a:avLst/>
          </a:prstGeom>
          <a:noFill/>
        </p:spPr>
        <p:txBody>
          <a:bodyPr wrap="square">
            <a:spAutoFit/>
          </a:bodyPr>
          <a:lstStyle/>
          <a:p>
            <a:pPr marL="285750" indent="-285750">
              <a:buFont typeface="Arial" panose="020B0604020202020204" pitchFamily="34" charset="0"/>
              <a:buChar char="•"/>
            </a:pPr>
            <a:r>
              <a:rPr lang="en-US" sz="2000" dirty="0"/>
              <a:t>Galileo's support for the heliocentric model brought him into conflict with the Catholic Church. In 1633, Galileo was tried by the Roman Catholic Inquisition and found guilty of heresy for advocating heliocentrism. He was forced to recant his views and spent the rest of his life under house arrest.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Galileo's trial highlighted the tensions between scientific inquiry and religious doctrine, underscoring the need for a clearer distinction between scientific explanations based on observation and experimentation and religious beliefs based on faith and scripture.</a:t>
            </a:r>
          </a:p>
          <a:p>
            <a:endParaRPr lang="en-US" sz="2000" dirty="0"/>
          </a:p>
          <a:p>
            <a:pPr marL="285750" indent="-285750">
              <a:buFont typeface="Arial" panose="020B0604020202020204" pitchFamily="34" charset="0"/>
              <a:buChar char="•"/>
            </a:pPr>
            <a:r>
              <a:rPr lang="en-US" sz="2000" dirty="0"/>
              <a:t>René Descartes (1596-1650) is known for his philosophical approach that emphasized doubt and reason. His famous dictum, "Cogito, ergo sum" ("I think, therefore I am"), reflects his method of systematic doubt and emphasis on the mind as the foundation of knowledge.</a:t>
            </a:r>
          </a:p>
          <a:p>
            <a:endParaRPr lang="en-US" sz="2000" dirty="0"/>
          </a:p>
          <a:p>
            <a:pPr marL="285750" indent="-285750">
              <a:buFont typeface="Arial" panose="020B0604020202020204" pitchFamily="34" charset="0"/>
              <a:buChar char="•"/>
            </a:pPr>
            <a:r>
              <a:rPr lang="en-US" sz="2000" dirty="0"/>
              <a:t>Descartes was very aware of Galileo's conflict with the Church and took a more cautious approach in his own work. He delayed the publication of some of his writings that could be seen as controversial, such as "The World," which supported heliocentrism.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Descartes proposed a form of dualism that separated the mind and the body. Today many see dualism as an attempt to delineate the realms of science (the physical world) and religion (the spiritual or mental realm).</a:t>
            </a:r>
          </a:p>
          <a:p>
            <a:r>
              <a:rPr lang="en-US" sz="2000"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n-US" sz="2000" dirty="0"/>
              <a:t>This  separation of spheres of inquiry</a:t>
            </a:r>
            <a:r>
              <a:rPr lang="en-US" sz="2000" dirty="0">
                <a:latin typeface="Corbel" panose="020B0503020204020204" pitchFamily="34" charset="0"/>
              </a:rPr>
              <a:t> worked well at first with science and religion temporarily peacefully co-existing.</a:t>
            </a:r>
          </a:p>
          <a:p>
            <a:pPr marL="285750" indent="-285750">
              <a:buFont typeface="Arial" panose="020B0604020202020204" pitchFamily="34" charset="0"/>
              <a:buChar char="•"/>
            </a:pPr>
            <a:endParaRPr lang="en-US" sz="2000" b="0" i="0" dirty="0">
              <a:effectLst/>
              <a:latin typeface="Corbel" panose="020B0503020204020204" pitchFamily="34" charset="0"/>
            </a:endParaRPr>
          </a:p>
          <a:p>
            <a:pPr marL="285750" indent="-285750">
              <a:buFont typeface="Arial" panose="020B0604020202020204" pitchFamily="34" charset="0"/>
              <a:buChar char="•"/>
            </a:pPr>
            <a:endParaRPr lang="en-US" sz="2000" dirty="0">
              <a:latin typeface="Corbel" panose="020B0503020204020204" pitchFamily="34" charset="0"/>
            </a:endParaRPr>
          </a:p>
        </p:txBody>
      </p:sp>
      <p:sp>
        <p:nvSpPr>
          <p:cNvPr id="2" name="Slide Number Placeholder 1">
            <a:extLst>
              <a:ext uri="{FF2B5EF4-FFF2-40B4-BE49-F238E27FC236}">
                <a16:creationId xmlns:a16="http://schemas.microsoft.com/office/drawing/2014/main" id="{E9451D90-56CD-4145-064D-4CF7D00647BF}"/>
              </a:ext>
            </a:extLst>
          </p:cNvPr>
          <p:cNvSpPr>
            <a:spLocks noGrp="1"/>
          </p:cNvSpPr>
          <p:nvPr>
            <p:ph type="sldNum" sz="quarter" idx="12"/>
          </p:nvPr>
        </p:nvSpPr>
        <p:spPr/>
        <p:txBody>
          <a:bodyPr/>
          <a:lstStyle/>
          <a:p>
            <a:fld id="{B2DC25EE-239B-4C5F-AAD1-255A7D5F1EE2}" type="slidenum">
              <a:rPr lang="en-US" smtClean="0"/>
              <a:t>184</a:t>
            </a:fld>
            <a:endParaRPr lang="en-US"/>
          </a:p>
        </p:txBody>
      </p:sp>
    </p:spTree>
    <p:extLst>
      <p:ext uri="{BB962C8B-B14F-4D97-AF65-F5344CB8AC3E}">
        <p14:creationId xmlns:p14="http://schemas.microsoft.com/office/powerpoint/2010/main" val="286786209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9BD15-4C73-38DD-8621-C375191A2714}"/>
              </a:ext>
            </a:extLst>
          </p:cNvPr>
          <p:cNvSpPr txBox="1"/>
          <p:nvPr/>
        </p:nvSpPr>
        <p:spPr>
          <a:xfrm>
            <a:off x="0" y="46970"/>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The ideas and discoveries of the Scientific Revolution increasingly started to contribute to a broader cultural shift, which promoted secularism and challenged religious </a:t>
            </a:r>
            <a:r>
              <a:rPr lang="en-US" sz="2000" dirty="0"/>
              <a:t>doctrine</a:t>
            </a:r>
            <a:r>
              <a:rPr lang="en-US" sz="2000" b="0" i="0" dirty="0">
                <a:effectLst/>
              </a:rPr>
              <a:t>. This cultural shift soon affected all aspects of  Western thought and paved the way for the Enlightenment.</a:t>
            </a:r>
          </a:p>
          <a:p>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effectLst/>
                <a:latin typeface="+mj-lt"/>
              </a:rPr>
              <a:t>The Enlightenment, also known as the Age of Reason, was an intellectual and cultural movement that emerged in Europe during the late 17th and 18th centuries. It emphasized reason, individualism, and skepticism of traditional authority, advocating for the application of scientific methods to understand and reform society. Enlightenment thinkers championed ideas such as liberty, progress, tolerance, fraternity, constitutional government, and the separation of church and state.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a:t>
            </a:r>
            <a:r>
              <a:rPr lang="en-US" sz="2000" b="0" i="0" dirty="0">
                <a:effectLst/>
                <a:latin typeface="+mj-lt"/>
              </a:rPr>
              <a:t> Scientific Revolution laid the groundwork for the Enlightenment by challenging traditional views of the cosmos and nature, demonstrating the power of human reason and observation. Enlightenment thinkers were inspired by scientific advances and sought to apply similar principles of rational inquiry and empirical evidence to philosophy, politics, and society.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This led to a broader questioning of established norms and institutions, ultimately influencing revolutions and reforms across Europe and the Americas.</a:t>
            </a:r>
            <a:r>
              <a:rPr lang="en-US" sz="2000" b="0" i="0" dirty="0">
                <a:effectLst/>
              </a:rPr>
              <a:t> The ideas and discoveries of the Scientific Revolution increasingly started to contribute to a broader cultural shift, which promoted secularism and challenged religious </a:t>
            </a:r>
            <a:r>
              <a:rPr lang="en-US" sz="2000" dirty="0"/>
              <a:t>doctrine</a:t>
            </a:r>
            <a:r>
              <a:rPr lang="en-US" sz="2000" b="0" i="0" dirty="0">
                <a:effectLs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75B6D347-0C9B-48B5-8D9E-269F1A3C4793}"/>
              </a:ext>
            </a:extLst>
          </p:cNvPr>
          <p:cNvSpPr>
            <a:spLocks noGrp="1"/>
          </p:cNvSpPr>
          <p:nvPr>
            <p:ph type="sldNum" sz="quarter" idx="12"/>
          </p:nvPr>
        </p:nvSpPr>
        <p:spPr/>
        <p:txBody>
          <a:bodyPr/>
          <a:lstStyle/>
          <a:p>
            <a:fld id="{B2DC25EE-239B-4C5F-AAD1-255A7D5F1EE2}" type="slidenum">
              <a:rPr lang="en-US" smtClean="0"/>
              <a:t>185</a:t>
            </a:fld>
            <a:endParaRPr lang="en-US"/>
          </a:p>
        </p:txBody>
      </p:sp>
    </p:spTree>
    <p:extLst>
      <p:ext uri="{BB962C8B-B14F-4D97-AF65-F5344CB8AC3E}">
        <p14:creationId xmlns:p14="http://schemas.microsoft.com/office/powerpoint/2010/main" val="32604730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E1D1B9-C650-E734-EE2D-10A3145513E6}"/>
              </a:ext>
            </a:extLst>
          </p:cNvPr>
          <p:cNvSpPr>
            <a:spLocks noGrp="1"/>
          </p:cNvSpPr>
          <p:nvPr>
            <p:ph type="sldNum" sz="quarter" idx="12"/>
          </p:nvPr>
        </p:nvSpPr>
        <p:spPr/>
        <p:txBody>
          <a:bodyPr/>
          <a:lstStyle/>
          <a:p>
            <a:fld id="{B2DC25EE-239B-4C5F-AAD1-255A7D5F1EE2}" type="slidenum">
              <a:rPr lang="en-US" smtClean="0"/>
              <a:t>186</a:t>
            </a:fld>
            <a:endParaRPr lang="en-US"/>
          </a:p>
        </p:txBody>
      </p:sp>
      <p:sp>
        <p:nvSpPr>
          <p:cNvPr id="4" name="TextBox 3">
            <a:extLst>
              <a:ext uri="{FF2B5EF4-FFF2-40B4-BE49-F238E27FC236}">
                <a16:creationId xmlns:a16="http://schemas.microsoft.com/office/drawing/2014/main" id="{76751D5D-5AEE-F90A-AB33-B485BD117E7E}"/>
              </a:ext>
            </a:extLst>
          </p:cNvPr>
          <p:cNvSpPr txBox="1"/>
          <p:nvPr/>
        </p:nvSpPr>
        <p:spPr>
          <a:xfrm>
            <a:off x="10886" y="-217715"/>
            <a:ext cx="12192000" cy="4708981"/>
          </a:xfrm>
          <a:prstGeom prst="rect">
            <a:avLst/>
          </a:prstGeom>
          <a:noFill/>
        </p:spPr>
        <p:txBody>
          <a:bodyPr wrap="square">
            <a:spAutoFit/>
          </a:bodyPr>
          <a:lstStyle/>
          <a:p>
            <a:endParaRPr lang="en-US" sz="2000" b="0" i="0" dirty="0">
              <a:effectLst/>
              <a:latin typeface="Arial" panose="020B0604020202020204" pitchFamily="34" charset="0"/>
            </a:endParaRPr>
          </a:p>
          <a:p>
            <a:pPr marL="342900" indent="-342900">
              <a:buFont typeface="Arial" panose="020B0604020202020204" pitchFamily="34" charset="0"/>
              <a:buChar char="•"/>
            </a:pPr>
            <a:r>
              <a:rPr lang="en-US" sz="2000" b="0" i="0" dirty="0">
                <a:effectLst/>
                <a:latin typeface="+mj-lt"/>
              </a:rPr>
              <a:t>The enlightened was a watershed in the transition from the traditional to the modern stages of development.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the Scientific Revolution provided the knowledge and methods that made technological advancements possible, the Enlightenment fostered a cultural and intellectual climate that encouraged innovation and the application of science to industry. Together, these movements set the stage for the profound changes brought about by the Industrial Revolution.</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Middle Ages and the early Renaissance, the height of the traditional stage, the Church was the dominant force in Western culture. It wielded significant influence over various aspects of life, including politics, education, and morality. The Church was a central institution that provided spiritual guidance, and it played a key role in governance, with church leaders holding substantial power and authority. The Church was also a major patron of the arts.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1167168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86C3F9-5A57-8817-8490-8D22A3A8F799}"/>
              </a:ext>
            </a:extLst>
          </p:cNvPr>
          <p:cNvSpPr txBox="1"/>
          <p:nvPr/>
        </p:nvSpPr>
        <p:spPr>
          <a:xfrm>
            <a:off x="-43543" y="139465"/>
            <a:ext cx="12279086" cy="7171194"/>
          </a:xfrm>
          <a:prstGeom prst="rect">
            <a:avLst/>
          </a:prstGeom>
          <a:noFill/>
        </p:spPr>
        <p:txBody>
          <a:bodyPr wrap="square">
            <a:spAutoFit/>
          </a:bodyPr>
          <a:lstStyle/>
          <a:p>
            <a:pPr marL="342900" indent="-342900">
              <a:buFont typeface="Arial" panose="020B0604020202020204" pitchFamily="34" charset="0"/>
              <a:buChar char="•"/>
            </a:pPr>
            <a:r>
              <a:rPr lang="en-US" sz="2000" dirty="0"/>
              <a:t>The transition to the modern stage led to the separation of church and state. This was driven by the enlightenment thinkers desire for religious freedom, scientific progress, and political reform.  Thinkers such as Locke, Voltaire, Rousseau, Diderot and Hume advocated for reason, individual rights, and secular governance, which led to a decline in the Church's direct political power.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separation of church and state became more pronounced, allowing for greater religious diversity and the development of secular institutions. This shift paved the way for modern democratic societies where religious and governmental powers are distinct.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modern stage is characterized by a rational, scientific, and individualistic worldview. The universe is primarily seen through a scientific lens. People at this stage value reason, evidence, and objective analysis. Progress, innovation, and the power of human reason to solve problems and improve the human condition are key ideas.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the modern worldview the universe is seen as a vast, mechanistic system governed by natural laws that can be understood through scientific inquiry.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Individuals are seen as rational agents capable of independent thought and decision-making whose focus is on personal achievement, self-improvement, and the pursuit of individual goals. There is a strong emphasis on meritocracy, where individuals are valued based on their abilities, accomplishments, and contributions. Success is measured by material wealth, career advancement, and social status.</a:t>
            </a:r>
          </a:p>
          <a:p>
            <a:endParaRPr lang="en-US" sz="2000" dirty="0"/>
          </a:p>
          <a:p>
            <a:endParaRPr lang="en-US" sz="2000" dirty="0">
              <a:cs typeface="Arial" panose="020B0604020202020204" pitchFamily="34" charset="0"/>
            </a:endParaRPr>
          </a:p>
        </p:txBody>
      </p:sp>
      <p:sp>
        <p:nvSpPr>
          <p:cNvPr id="2" name="Slide Number Placeholder 1">
            <a:extLst>
              <a:ext uri="{FF2B5EF4-FFF2-40B4-BE49-F238E27FC236}">
                <a16:creationId xmlns:a16="http://schemas.microsoft.com/office/drawing/2014/main" id="{DC7DEC93-B658-4A91-7699-97CE543F5892}"/>
              </a:ext>
            </a:extLst>
          </p:cNvPr>
          <p:cNvSpPr>
            <a:spLocks noGrp="1"/>
          </p:cNvSpPr>
          <p:nvPr>
            <p:ph type="sldNum" sz="quarter" idx="12"/>
          </p:nvPr>
        </p:nvSpPr>
        <p:spPr/>
        <p:txBody>
          <a:bodyPr/>
          <a:lstStyle/>
          <a:p>
            <a:fld id="{B2DC25EE-239B-4C5F-AAD1-255A7D5F1EE2}" type="slidenum">
              <a:rPr lang="en-US" smtClean="0"/>
              <a:t>187</a:t>
            </a:fld>
            <a:endParaRPr lang="en-US"/>
          </a:p>
        </p:txBody>
      </p:sp>
    </p:spTree>
    <p:extLst>
      <p:ext uri="{BB962C8B-B14F-4D97-AF65-F5344CB8AC3E}">
        <p14:creationId xmlns:p14="http://schemas.microsoft.com/office/powerpoint/2010/main" val="16544587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E0EBBF-D1CD-A3F9-F53A-E4397A2023F9}"/>
              </a:ext>
            </a:extLst>
          </p:cNvPr>
          <p:cNvSpPr txBox="1"/>
          <p:nvPr/>
        </p:nvSpPr>
        <p:spPr>
          <a:xfrm>
            <a:off x="19665" y="75882"/>
            <a:ext cx="12192000" cy="6832640"/>
          </a:xfrm>
          <a:prstGeom prst="rect">
            <a:avLst/>
          </a:prstGeom>
          <a:noFill/>
        </p:spPr>
        <p:txBody>
          <a:bodyPr wrap="square">
            <a:spAutoFit/>
          </a:bodyPr>
          <a:lstStyle/>
          <a:p>
            <a:pPr marL="342900" indent="-342900">
              <a:buFont typeface="Arial" panose="020B0604020202020204" pitchFamily="34" charset="0"/>
              <a:buChar char="•"/>
            </a:pPr>
            <a:r>
              <a:rPr lang="en-US" sz="2000" dirty="0"/>
              <a:t>Human nature and behavior are also understood through scientific methods. Psychology, biology, and other sciences are used to explain human actions and motivations.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Society is viewed as a platform for progress and innovation. Technological advancements and scientific discoveries are seen as key drivers of societal improvement and economic growth.</a:t>
            </a:r>
          </a:p>
          <a:p>
            <a:endParaRPr lang="en-US" sz="2000" dirty="0"/>
          </a:p>
          <a:p>
            <a:pPr marL="285750" indent="-285750">
              <a:buFont typeface="Arial" panose="020B0604020202020204" pitchFamily="34" charset="0"/>
              <a:buChar char="•"/>
            </a:pPr>
            <a:r>
              <a:rPr lang="en-US" sz="2000" dirty="0"/>
              <a:t>The modern stage often aligns with capitalist economic systems and democratic governance. These systems are valued for promoting individual freedom, competition, and the efficient allocation of resources.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At the modern stage there is a strong emphasis on the rule of law, individual rights, and equality of opportunity. Legal systems are designed to protect individual freedoms and ensure fairness.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By the middle of the 19</a:t>
            </a:r>
            <a:r>
              <a:rPr lang="en-US" sz="2000" baseline="30000" dirty="0"/>
              <a:t>th</a:t>
            </a:r>
            <a:r>
              <a:rPr lang="en-US" sz="2000" dirty="0"/>
              <a:t> century scientific progress had led to such enormous progress in knowledge and technology that the scientific community began to believe that they had arrived at a final and complete picture of the universe. Matter, it was thought, was the fundamental substance in the Universe. Mind was the result of complex arrangement of matter. This physicalist metaphysics had no place or need for the human Soul, the Spirit, or for God.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hubris of this era was evident in Lord Kelvin's pronouncement “There is nothing new to be discovered in physics now. All that remains is to make more and more precise measurements.“ The 19th-century picture of a machine-like universe was reinforced by the mechanization that accompanied the Industrial Revolution.</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B1AB3BB-A691-F1E3-1A28-4496AC704ED1}"/>
              </a:ext>
            </a:extLst>
          </p:cNvPr>
          <p:cNvSpPr>
            <a:spLocks noGrp="1"/>
          </p:cNvSpPr>
          <p:nvPr>
            <p:ph type="sldNum" sz="quarter" idx="12"/>
          </p:nvPr>
        </p:nvSpPr>
        <p:spPr/>
        <p:txBody>
          <a:bodyPr/>
          <a:lstStyle/>
          <a:p>
            <a:fld id="{B2DC25EE-239B-4C5F-AAD1-255A7D5F1EE2}" type="slidenum">
              <a:rPr lang="en-US" smtClean="0"/>
              <a:t>188</a:t>
            </a:fld>
            <a:endParaRPr lang="en-US"/>
          </a:p>
        </p:txBody>
      </p:sp>
    </p:spTree>
    <p:extLst>
      <p:ext uri="{BB962C8B-B14F-4D97-AF65-F5344CB8AC3E}">
        <p14:creationId xmlns:p14="http://schemas.microsoft.com/office/powerpoint/2010/main" val="183912520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10A7-5508-0996-C009-B70B0D7B1591}"/>
              </a:ext>
            </a:extLst>
          </p:cNvPr>
          <p:cNvSpPr>
            <a:spLocks noGrp="1"/>
          </p:cNvSpPr>
          <p:nvPr>
            <p:ph type="sldNum" sz="quarter" idx="12"/>
          </p:nvPr>
        </p:nvSpPr>
        <p:spPr/>
        <p:txBody>
          <a:bodyPr/>
          <a:lstStyle/>
          <a:p>
            <a:fld id="{B2DC25EE-239B-4C5F-AAD1-255A7D5F1EE2}" type="slidenum">
              <a:rPr lang="en-US" smtClean="0"/>
              <a:t>189</a:t>
            </a:fld>
            <a:endParaRPr lang="en-US"/>
          </a:p>
        </p:txBody>
      </p:sp>
      <p:sp>
        <p:nvSpPr>
          <p:cNvPr id="4" name="TextBox 3">
            <a:extLst>
              <a:ext uri="{FF2B5EF4-FFF2-40B4-BE49-F238E27FC236}">
                <a16:creationId xmlns:a16="http://schemas.microsoft.com/office/drawing/2014/main" id="{7DA1519C-F40C-1673-57CF-18F5D4A462C2}"/>
              </a:ext>
            </a:extLst>
          </p:cNvPr>
          <p:cNvSpPr txBox="1"/>
          <p:nvPr/>
        </p:nvSpPr>
        <p:spPr>
          <a:xfrm>
            <a:off x="0" y="0"/>
            <a:ext cx="12115800" cy="341632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orbel" panose="020B0503020204020204" pitchFamily="34" charset="0"/>
              </a:rPr>
              <a:t>People at the traditional stage believed in the existence of two realms:</a:t>
            </a:r>
          </a:p>
          <a:p>
            <a:pPr marL="342900" indent="-342900">
              <a:buFont typeface="Arial" panose="020B0604020202020204" pitchFamily="34" charset="0"/>
              <a:buChar char="•"/>
            </a:pPr>
            <a:r>
              <a:rPr lang="en-US" sz="2000" dirty="0">
                <a:latin typeface="Corbel" panose="020B0503020204020204" pitchFamily="34" charset="0"/>
              </a:rPr>
              <a:t> 1. The visible, this worldly, material, mundane realm and </a:t>
            </a:r>
          </a:p>
          <a:p>
            <a:pPr marL="342900" indent="-342900">
              <a:buFont typeface="Arial" panose="020B0604020202020204" pitchFamily="34" charset="0"/>
              <a:buChar char="•"/>
            </a:pPr>
            <a:r>
              <a:rPr lang="en-US" sz="2000" dirty="0">
                <a:latin typeface="Corbel" panose="020B0503020204020204" pitchFamily="34" charset="0"/>
              </a:rPr>
              <a:t>2. the more important invisible, other worldly, immaterial, sacred realm.</a:t>
            </a:r>
          </a:p>
          <a:p>
            <a:pPr marL="285750" indent="-285750">
              <a:buFont typeface="Arial" panose="020B0604020202020204" pitchFamily="34" charset="0"/>
              <a:buChar char="•"/>
            </a:pPr>
            <a:endParaRPr lang="en-US" sz="2000" dirty="0">
              <a:latin typeface="Corbel" panose="020B0503020204020204" pitchFamily="34" charset="0"/>
            </a:endParaRPr>
          </a:p>
          <a:p>
            <a:pPr marL="285750" indent="-285750">
              <a:buFont typeface="Arial" panose="020B0604020202020204" pitchFamily="34" charset="0"/>
              <a:buChar char="•"/>
            </a:pPr>
            <a:r>
              <a:rPr lang="en-US" sz="2000" dirty="0">
                <a:latin typeface="Corbel" panose="020B0503020204020204" pitchFamily="34" charset="0"/>
                <a:cs typeface="Arial" panose="020B0604020202020204" pitchFamily="34" charset="0"/>
              </a:rPr>
              <a:t>Gradually, however, with the transition to the modern stage and as science helped us understand the natural world, people increasingly adopted a secular worldview and the authority of religion, and its institutions began to decrease. The other worldly, immaterial, sacred realm was no longer thought to be real. Its disappearance produced a crisis of meaning. </a:t>
            </a:r>
          </a:p>
          <a:p>
            <a:r>
              <a:rPr lang="en-US" sz="2000" dirty="0">
                <a:latin typeface="Corbel" panose="020B0503020204020204" pitchFamily="34" charset="0"/>
              </a:rPr>
              <a:t> </a:t>
            </a:r>
          </a:p>
          <a:p>
            <a:br>
              <a:rPr lang="en-US" dirty="0"/>
            </a:br>
            <a:endParaRPr lang="en-CA" dirty="0"/>
          </a:p>
        </p:txBody>
      </p:sp>
    </p:spTree>
    <p:extLst>
      <p:ext uri="{BB962C8B-B14F-4D97-AF65-F5344CB8AC3E}">
        <p14:creationId xmlns:p14="http://schemas.microsoft.com/office/powerpoint/2010/main" val="390681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458166" y="87272"/>
            <a:ext cx="5024437" cy="1209675"/>
          </a:xfrm>
        </p:spPr>
        <p:txBody>
          <a:bodyPr>
            <a:normAutofit/>
          </a:bodyPr>
          <a:lstStyle/>
          <a:p>
            <a:pPr algn="ctr"/>
            <a:r>
              <a:rPr lang="en-US">
                <a:solidFill>
                  <a:schemeClr val="bg1"/>
                </a:solidFill>
              </a:rPr>
              <a:t>Homework for the COMING week</a:t>
            </a:r>
            <a:endParaRPr lang="en-CA">
              <a:solidFill>
                <a:schemeClr val="bg1"/>
              </a:solidFill>
            </a:endParaRP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6058522" y="616617"/>
            <a:ext cx="5675312" cy="6392862"/>
          </a:xfrm>
        </p:spPr>
        <p:txBody>
          <a:bodyPr>
            <a:normAutofit/>
          </a:bodyPr>
          <a:lstStyle/>
          <a:p>
            <a:pPr marL="45720" indent="0">
              <a:lnSpc>
                <a:spcPct val="90000"/>
              </a:lnSpc>
              <a:buNone/>
            </a:pPr>
            <a:endParaRPr lang="en-US" sz="2800" dirty="0"/>
          </a:p>
          <a:p>
            <a:pPr>
              <a:lnSpc>
                <a:spcPct val="90000"/>
              </a:lnSpc>
            </a:pPr>
            <a:r>
              <a:rPr lang="en-US" sz="2800" dirty="0">
                <a:latin typeface="Arial" panose="020B0604020202020204" pitchFamily="34" charset="0"/>
                <a:cs typeface="Arial" panose="020B0604020202020204" pitchFamily="34" charset="0"/>
              </a:rPr>
              <a:t>Submit questions or comments to </a:t>
            </a:r>
            <a:r>
              <a:rPr lang="en-US" sz="2800" dirty="0">
                <a:latin typeface="Arial" panose="020B0604020202020204" pitchFamily="34" charset="0"/>
                <a:cs typeface="Arial" panose="020B0604020202020204" pitchFamily="34" charset="0"/>
                <a:hlinkClick r:id="rId3"/>
              </a:rPr>
              <a:t>itssimple2023@gmail.com</a:t>
            </a:r>
            <a:r>
              <a:rPr lang="en-US" sz="2800" dirty="0">
                <a:latin typeface="Arial" panose="020B0604020202020204" pitchFamily="34" charset="0"/>
                <a:cs typeface="Arial" panose="020B0604020202020204" pitchFamily="34" charset="0"/>
              </a:rPr>
              <a:t>  </a:t>
            </a:r>
          </a:p>
          <a:p>
            <a:r>
              <a:rPr lang="en-US" sz="2800" dirty="0">
                <a:latin typeface="Arial" panose="020B0604020202020204" pitchFamily="34" charset="0"/>
                <a:cs typeface="Arial" panose="020B0604020202020204" pitchFamily="34" charset="0"/>
              </a:rPr>
              <a:t>If you’d like to do the course again next year, please send us your registration form</a:t>
            </a:r>
          </a:p>
          <a:p>
            <a:r>
              <a:rPr lang="en-CA" sz="2800" dirty="0">
                <a:latin typeface="Arial" panose="020B0604020202020204" pitchFamily="34" charset="0"/>
                <a:cs typeface="Arial" panose="020B0604020202020204" pitchFamily="34" charset="0"/>
              </a:rPr>
              <a:t>Think about the feed back on want to give us on the course. Complete the online feedback form.</a:t>
            </a:r>
          </a:p>
          <a:p>
            <a:pPr>
              <a:lnSpc>
                <a:spcPct val="90000"/>
              </a:lnSpc>
            </a:pPr>
            <a:endParaRPr lang="en-US" sz="2800" dirty="0"/>
          </a:p>
          <a:p>
            <a:pPr marL="0" indent="0">
              <a:lnSpc>
                <a:spcPct val="90000"/>
              </a:lnSpc>
              <a:buNone/>
            </a:pPr>
            <a:r>
              <a:rPr lang="en-US" sz="700" dirty="0"/>
              <a:t> </a:t>
            </a:r>
          </a:p>
          <a:p>
            <a:pPr marL="0" indent="0">
              <a:lnSpc>
                <a:spcPct val="90000"/>
              </a:lnSpc>
              <a:buNone/>
            </a:pPr>
            <a:endParaRPr lang="en-CA"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a:p>
            <a:pPr>
              <a:lnSpc>
                <a:spcPct val="90000"/>
              </a:lnSpc>
            </a:pPr>
            <a:endParaRPr lang="en-US" sz="700" dirty="0"/>
          </a:p>
        </p:txBody>
      </p:sp>
      <p:pic>
        <p:nvPicPr>
          <p:cNvPr id="4" name="Picture 3">
            <a:extLst>
              <a:ext uri="{FF2B5EF4-FFF2-40B4-BE49-F238E27FC236}">
                <a16:creationId xmlns:a16="http://schemas.microsoft.com/office/drawing/2014/main" id="{AAAF45CA-7CDB-4BC6-A1A7-B7565DC45C18}"/>
              </a:ext>
            </a:extLst>
          </p:cNvPr>
          <p:cNvPicPr/>
          <p:nvPr/>
        </p:nvPicPr>
        <p:blipFill rotWithShape="1">
          <a:blip r:embed="rId4" r:link="rId5">
            <a:extLst>
              <a:ext uri="{28A0092B-C50C-407E-A947-70E740481C1C}">
                <a14:useLocalDpi xmlns:a14="http://schemas.microsoft.com/office/drawing/2010/main" val="0"/>
              </a:ext>
            </a:extLst>
          </a:blip>
          <a:srcRect l="12396" r="33397" b="1"/>
          <a:stretch>
            <a:fillRect/>
          </a:stretch>
        </p:blipFill>
        <p:spPr bwMode="auto">
          <a:xfrm>
            <a:off x="246850" y="1296947"/>
            <a:ext cx="5447070" cy="5250425"/>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1463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170D06-5CCC-B420-FCEB-B89EF4112637}"/>
              </a:ext>
            </a:extLst>
          </p:cNvPr>
          <p:cNvSpPr>
            <a:spLocks noGrp="1"/>
          </p:cNvSpPr>
          <p:nvPr>
            <p:ph type="sldNum" sz="quarter" idx="12"/>
          </p:nvPr>
        </p:nvSpPr>
        <p:spPr/>
        <p:txBody>
          <a:bodyPr/>
          <a:lstStyle/>
          <a:p>
            <a:fld id="{B2DC25EE-239B-4C5F-AAD1-255A7D5F1EE2}" type="slidenum">
              <a:rPr lang="en-US" smtClean="0"/>
              <a:t>190</a:t>
            </a:fld>
            <a:endParaRPr lang="en-US"/>
          </a:p>
        </p:txBody>
      </p:sp>
      <p:sp>
        <p:nvSpPr>
          <p:cNvPr id="4" name="TextBox 3">
            <a:extLst>
              <a:ext uri="{FF2B5EF4-FFF2-40B4-BE49-F238E27FC236}">
                <a16:creationId xmlns:a16="http://schemas.microsoft.com/office/drawing/2014/main" id="{CCE1AB0A-19E9-F35A-1984-09711C41908F}"/>
              </a:ext>
            </a:extLst>
          </p:cNvPr>
          <p:cNvSpPr txBox="1"/>
          <p:nvPr/>
        </p:nvSpPr>
        <p:spPr>
          <a:xfrm>
            <a:off x="1143001" y="185449"/>
            <a:ext cx="10657113" cy="646331"/>
          </a:xfrm>
          <a:prstGeom prst="rect">
            <a:avLst/>
          </a:prstGeom>
          <a:noFill/>
        </p:spPr>
        <p:txBody>
          <a:bodyPr wrap="square">
            <a:spAutoFit/>
          </a:bodyPr>
          <a:lstStyle/>
          <a:p>
            <a:r>
              <a:rPr lang="en-US" sz="3600" dirty="0">
                <a:solidFill>
                  <a:schemeClr val="bg1"/>
                </a:solidFill>
                <a:latin typeface="Corbel" panose="020B0503020204020204" pitchFamily="34" charset="0"/>
                <a:cs typeface="Arial" panose="020B0604020202020204" pitchFamily="34" charset="0"/>
              </a:rPr>
              <a:t>HOW “OUR” AND “THE” </a:t>
            </a:r>
            <a:r>
              <a:rPr lang="en-US" sz="3600">
                <a:solidFill>
                  <a:schemeClr val="bg1"/>
                </a:solidFill>
                <a:latin typeface="Corbel" panose="020B0503020204020204" pitchFamily="34" charset="0"/>
                <a:cs typeface="Arial" panose="020B0604020202020204" pitchFamily="34" charset="0"/>
              </a:rPr>
              <a:t>STORIES LOST </a:t>
            </a:r>
            <a:r>
              <a:rPr lang="en-US" sz="3600" dirty="0">
                <a:solidFill>
                  <a:schemeClr val="bg1"/>
                </a:solidFill>
                <a:latin typeface="Corbel" panose="020B0503020204020204" pitchFamily="34" charset="0"/>
                <a:cs typeface="Arial" panose="020B0604020202020204" pitchFamily="34" charset="0"/>
              </a:rPr>
              <a:t>MEANING</a:t>
            </a:r>
            <a:endParaRPr lang="en-CA" sz="3600" dirty="0">
              <a:solidFill>
                <a:schemeClr val="bg1"/>
              </a:solidFill>
            </a:endParaRPr>
          </a:p>
        </p:txBody>
      </p:sp>
      <p:pic>
        <p:nvPicPr>
          <p:cNvPr id="6" name="Picture 5" descr="A child standing in a factory&#10;&#10;AI-generated content may be incorrect.">
            <a:extLst>
              <a:ext uri="{FF2B5EF4-FFF2-40B4-BE49-F238E27FC236}">
                <a16:creationId xmlns:a16="http://schemas.microsoft.com/office/drawing/2014/main" id="{61CBEE13-A54A-46DF-508F-88F627BAB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1" y="1033670"/>
            <a:ext cx="8730342" cy="5754309"/>
          </a:xfrm>
          <a:prstGeom prst="rect">
            <a:avLst/>
          </a:prstGeom>
        </p:spPr>
      </p:pic>
    </p:spTree>
    <p:extLst>
      <p:ext uri="{BB962C8B-B14F-4D97-AF65-F5344CB8AC3E}">
        <p14:creationId xmlns:p14="http://schemas.microsoft.com/office/powerpoint/2010/main" val="107935940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1AE53-F83A-F6E1-02D1-CC6F554AF6AC}"/>
              </a:ext>
            </a:extLst>
          </p:cNvPr>
          <p:cNvSpPr>
            <a:spLocks noGrp="1"/>
          </p:cNvSpPr>
          <p:nvPr>
            <p:ph type="sldNum" sz="quarter" idx="12"/>
          </p:nvPr>
        </p:nvSpPr>
        <p:spPr/>
        <p:txBody>
          <a:bodyPr/>
          <a:lstStyle/>
          <a:p>
            <a:fld id="{B2DC25EE-239B-4C5F-AAD1-255A7D5F1EE2}" type="slidenum">
              <a:rPr lang="en-US" smtClean="0"/>
              <a:t>191</a:t>
            </a:fld>
            <a:endParaRPr lang="en-US"/>
          </a:p>
        </p:txBody>
      </p:sp>
      <p:sp>
        <p:nvSpPr>
          <p:cNvPr id="4" name="TextBox 3">
            <a:extLst>
              <a:ext uri="{FF2B5EF4-FFF2-40B4-BE49-F238E27FC236}">
                <a16:creationId xmlns:a16="http://schemas.microsoft.com/office/drawing/2014/main" id="{AFBEBEAF-1EFB-8004-D494-F4DF3C88E33D}"/>
              </a:ext>
            </a:extLst>
          </p:cNvPr>
          <p:cNvSpPr txBox="1"/>
          <p:nvPr/>
        </p:nvSpPr>
        <p:spPr>
          <a:xfrm>
            <a:off x="0" y="70021"/>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modern worldview brought </a:t>
            </a:r>
            <a:r>
              <a:rPr lang="en-US" sz="2000" dirty="0">
                <a:latin typeface="+mj-lt"/>
              </a:rPr>
              <a:t>immense</a:t>
            </a:r>
            <a:r>
              <a:rPr lang="en-US" sz="2000" b="0" i="0" dirty="0">
                <a:effectLst/>
                <a:latin typeface="+mj-lt"/>
              </a:rPr>
              <a:t> progress in terms of  scientific knowledge, technological advancement, and increased personal freedoms. However, by </a:t>
            </a:r>
            <a:r>
              <a:rPr lang="en-US" sz="2000" dirty="0">
                <a:latin typeface="+mj-lt"/>
              </a:rPr>
              <a:t>overthrowing the</a:t>
            </a:r>
            <a:r>
              <a:rPr lang="en-US" sz="2000" b="0" i="0" dirty="0">
                <a:effectLst/>
                <a:latin typeface="+mj-lt"/>
              </a:rPr>
              <a:t> religious absolute truths which provided a deep sense of meaning and community, it also set the stage for a growing sense of disenchantment.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modern stage is characterized by an emphasis on rationality, science, and empirical evidence as a primary means of understanding the world. This way of understanding the world dismisses and undervalues subjective experiences, such as spirituality and the sacred realm that are intangible but give us meaning.</a:t>
            </a:r>
          </a:p>
          <a:p>
            <a:r>
              <a:rPr lang="en-US" sz="2000" dirty="0"/>
              <a:t> </a:t>
            </a:r>
          </a:p>
          <a:p>
            <a:pPr marL="285750" indent="-285750">
              <a:buFont typeface="Arial" panose="020B0604020202020204" pitchFamily="34" charset="0"/>
              <a:buChar char="•"/>
            </a:pPr>
            <a:r>
              <a:rPr lang="en-US" sz="2000" b="0" i="0" dirty="0">
                <a:effectLst/>
                <a:latin typeface="+mj-lt"/>
              </a:rPr>
              <a:t>The expression "disenchantment of the world" refers to a process described by sociologist Max Weber (1864-1920), which denotes the decline of mystical and religious explanations of the world in favor of rational, scientific understanding. The concept suggests that as societies modernize, they move away from the traditional religious interpretations of reality to more secular worldviews.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t>
            </a:r>
            <a:r>
              <a:rPr lang="en-US" sz="2000" dirty="0">
                <a:latin typeface="+mj-lt"/>
              </a:rPr>
              <a:t>D</a:t>
            </a:r>
            <a:r>
              <a:rPr lang="en-US" sz="2000" b="0" i="0" dirty="0">
                <a:effectLst/>
                <a:latin typeface="+mj-lt"/>
              </a:rPr>
              <a:t>isenchantment" also implies a loss of the wonder and meaning that was associated with pre-modern belief systems. Instead, the focus shifts to empirical evidence and rational thought, which </a:t>
            </a:r>
            <a:r>
              <a:rPr lang="en-US" sz="2000" dirty="0">
                <a:latin typeface="+mj-lt"/>
              </a:rPr>
              <a:t>while</a:t>
            </a:r>
            <a:r>
              <a:rPr lang="en-US" sz="2000" b="0" i="0" dirty="0">
                <a:effectLst/>
                <a:latin typeface="+mj-lt"/>
              </a:rPr>
              <a:t> leading to a more systematic and predictable understanding of the universe, also results in feelings of alienation or a lack of purpose for individuals and whole cultures. </a:t>
            </a:r>
            <a:r>
              <a:rPr lang="en-US" sz="2000" dirty="0">
                <a:latin typeface="+mj-lt"/>
              </a:rPr>
              <a:t>Disenchantment is an important component of the meaning crisis.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transition from the traditional to modern stages involved a shift from collective, religiously anchored meaning to a more individualistic and rational perspective.</a:t>
            </a:r>
            <a:endParaRPr lang="en-CA" sz="2000" dirty="0"/>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US" sz="1800" dirty="0">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382828114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DEF803-60E5-3222-10C1-D5B678739FBE}"/>
              </a:ext>
            </a:extLst>
          </p:cNvPr>
          <p:cNvSpPr txBox="1"/>
          <p:nvPr/>
        </p:nvSpPr>
        <p:spPr>
          <a:xfrm>
            <a:off x="0" y="93851"/>
            <a:ext cx="12061371" cy="7478970"/>
          </a:xfrm>
          <a:prstGeom prst="rect">
            <a:avLst/>
          </a:prstGeom>
          <a:noFill/>
        </p:spPr>
        <p:txBody>
          <a:bodyPr wrap="square">
            <a:spAutoFit/>
          </a:bodyPr>
          <a:lstStyle/>
          <a:p>
            <a:pPr marL="285750" indent="-285750">
              <a:buFont typeface="Arial" panose="020B0604020202020204" pitchFamily="34" charset="0"/>
              <a:buChar char="•"/>
            </a:pPr>
            <a:r>
              <a:rPr lang="en-US" sz="2000" dirty="0"/>
              <a:t>While traditional communities were often close-knit, with shared values and practices, modernity placed a strong emphasis on individualism and personal freedom which empowered personal growth and self-expression.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Individualism however led to isolation and a lack of communal support while the focus on the self resulted in a fragmented sense of identity and purpose. The modern stage’s individualism and mobility weakened communal bonds and created feelings of isolation, and the loss of community support and shared identity contributed to a sense of meaninglessness.</a:t>
            </a:r>
          </a:p>
          <a:p>
            <a:r>
              <a:rPr lang="en-US" sz="2000" dirty="0"/>
              <a:t> </a:t>
            </a:r>
          </a:p>
          <a:p>
            <a:pPr marL="285750" indent="-285750">
              <a:buFont typeface="Arial" panose="020B0604020202020204" pitchFamily="34" charset="0"/>
              <a:buChar char="•"/>
            </a:pPr>
            <a:r>
              <a:rPr lang="en-US" sz="2000" dirty="0"/>
              <a:t>The modern era equates progress with material success and consumerism. This focus on external achievements is associated with a neglect of inner fulfillment and purpose, resulting in a sense of emptiness when material possessions and status fail to provide lasting satisfaction.</a:t>
            </a:r>
          </a:p>
          <a:p>
            <a:r>
              <a:rPr lang="en-US" sz="2000" dirty="0"/>
              <a:t> </a:t>
            </a:r>
          </a:p>
          <a:p>
            <a:pPr marL="285750" indent="-285750">
              <a:buFont typeface="Arial" panose="020B0604020202020204" pitchFamily="34" charset="0"/>
              <a:buChar char="•"/>
            </a:pPr>
            <a:r>
              <a:rPr lang="en-US" sz="2000" dirty="0"/>
              <a:t>Modernity has been marked by rapid technological advancement, which has both connected and alienated individuals. While technology offers unprecedented access to information and communication, it also leads to information overload and superficial interactions, detracting from deeper, more meaningful connections.</a:t>
            </a:r>
          </a:p>
          <a:p>
            <a:endParaRPr lang="en-US" sz="2000" dirty="0"/>
          </a:p>
          <a:p>
            <a:pPr marL="285750" indent="-285750">
              <a:buFont typeface="Arial" panose="020B0604020202020204" pitchFamily="34" charset="0"/>
              <a:buChar char="•"/>
            </a:pPr>
            <a:r>
              <a:rPr lang="en-US" sz="2000" dirty="0"/>
              <a:t>Traditional philosophy focuses on metaphysical and moral absolutes. The modern stage introduces skepticism and empiricism, emphasizing reason and evidence. While this shift advanced critical thinking and scientific inquiry, it also led to existential questions about the nature of truth and meaning, as absolute answers become less tenable.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0C7FF657-D0A6-B7AD-7F17-3B99FC4E480B}"/>
              </a:ext>
            </a:extLst>
          </p:cNvPr>
          <p:cNvSpPr>
            <a:spLocks noGrp="1"/>
          </p:cNvSpPr>
          <p:nvPr>
            <p:ph type="sldNum" sz="quarter" idx="12"/>
          </p:nvPr>
        </p:nvSpPr>
        <p:spPr/>
        <p:txBody>
          <a:bodyPr/>
          <a:lstStyle/>
          <a:p>
            <a:fld id="{B2DC25EE-239B-4C5F-AAD1-255A7D5F1EE2}" type="slidenum">
              <a:rPr lang="en-US" smtClean="0"/>
              <a:t>192</a:t>
            </a:fld>
            <a:endParaRPr lang="en-US"/>
          </a:p>
        </p:txBody>
      </p:sp>
    </p:spTree>
    <p:extLst>
      <p:ext uri="{BB962C8B-B14F-4D97-AF65-F5344CB8AC3E}">
        <p14:creationId xmlns:p14="http://schemas.microsoft.com/office/powerpoint/2010/main" val="391290215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8AFB7-B2EA-1357-0D39-298A99541089}"/>
              </a:ext>
            </a:extLst>
          </p:cNvPr>
          <p:cNvSpPr txBox="1"/>
          <p:nvPr/>
        </p:nvSpPr>
        <p:spPr>
          <a:xfrm>
            <a:off x="0" y="86647"/>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dirty="0"/>
              <a:t>At the traditional stage, meaning is derived from established structures such as religion, family, and community. These structures provide a shared narrative and a sense of belonging. As society moved into the modern stage, these structures began to be questioned and challenged, leading to a loss of the shared meaning they provided.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the traditional stage, religion provides a central source of meaning, offering a shared narrative and moral framework. As societies transitioned to the modern stage, there was a move towards secularism and a questioning of religious authority. This led to a decline in religious participation and a sense of loss for those who relied on religious structures for meaning and community.</a:t>
            </a:r>
          </a:p>
          <a:p>
            <a:r>
              <a:rPr lang="en-US" sz="2000" dirty="0"/>
              <a:t> </a:t>
            </a:r>
          </a:p>
          <a:p>
            <a:pPr marL="285750" indent="-285750">
              <a:buFont typeface="Arial" panose="020B0604020202020204" pitchFamily="34" charset="0"/>
              <a:buChar char="•"/>
            </a:pPr>
            <a:r>
              <a:rPr lang="en-US" sz="2000" dirty="0"/>
              <a:t>Traditional morality was typically based on established norms and religious teachings. The modern stage encouraged moral relativism and personal autonomy, which led to ethical ambiguity. While this allowed for greater personal freedom, it also resulted in confusion about right and wrong, contributing to a sense of moral disorientation.</a:t>
            </a:r>
          </a:p>
          <a:p>
            <a:r>
              <a:rPr lang="en-US" sz="2000" dirty="0"/>
              <a:t> </a:t>
            </a:r>
          </a:p>
          <a:p>
            <a:pPr marL="285750" indent="-285750">
              <a:buFont typeface="Arial" panose="020B0604020202020204" pitchFamily="34" charset="0"/>
              <a:buChar char="•"/>
            </a:pPr>
            <a:r>
              <a:rPr lang="en-US" sz="2000" dirty="0"/>
              <a:t>In traditional societies, political systems were intertwined with religious and cultural narratives. The modern stage introduced secular governance and democratic ideals, which led to political fragmentation and polarization as diverse perspectives vied for influence. This created uncertainty and a lack of a cohesive national identity.</a:t>
            </a:r>
          </a:p>
          <a:p>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Witnessing that the moral frameworks provided by religion were being challenged by the forces of modernity, in 1882 Friedrich Nietzsche famously pronounced "God is dead" a commentary on the decline of traditional religious and metaphysical beliefs.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B561136E-8273-21E2-2A54-58FC5F2E0771}"/>
              </a:ext>
            </a:extLst>
          </p:cNvPr>
          <p:cNvSpPr>
            <a:spLocks noGrp="1"/>
          </p:cNvSpPr>
          <p:nvPr>
            <p:ph type="sldNum" sz="quarter" idx="12"/>
          </p:nvPr>
        </p:nvSpPr>
        <p:spPr/>
        <p:txBody>
          <a:bodyPr/>
          <a:lstStyle/>
          <a:p>
            <a:fld id="{B2DC25EE-239B-4C5F-AAD1-255A7D5F1EE2}" type="slidenum">
              <a:rPr lang="en-US" smtClean="0"/>
              <a:t>193</a:t>
            </a:fld>
            <a:endParaRPr lang="en-US"/>
          </a:p>
        </p:txBody>
      </p:sp>
    </p:spTree>
    <p:extLst>
      <p:ext uri="{BB962C8B-B14F-4D97-AF65-F5344CB8AC3E}">
        <p14:creationId xmlns:p14="http://schemas.microsoft.com/office/powerpoint/2010/main" val="240136468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AB7C96-54F2-C0A0-A2F5-8B14E5D49E76}"/>
              </a:ext>
            </a:extLst>
          </p:cNvPr>
          <p:cNvSpPr txBox="1"/>
          <p:nvPr/>
        </p:nvSpPr>
        <p:spPr>
          <a:xfrm>
            <a:off x="-58994" y="0"/>
            <a:ext cx="12309987" cy="3754874"/>
          </a:xfrm>
          <a:prstGeom prst="rect">
            <a:avLst/>
          </a:prstGeom>
          <a:noFill/>
        </p:spPr>
        <p:txBody>
          <a:bodyPr wrap="square">
            <a:spAutoFit/>
          </a:bodyPr>
          <a:lstStyle/>
          <a:p>
            <a:pPr marL="285750" indent="-285750">
              <a:buFont typeface="Arial" panose="020B0604020202020204" pitchFamily="34" charset="0"/>
              <a:buChar char="•"/>
            </a:pPr>
            <a:r>
              <a:rPr lang="en-US" sz="2000" dirty="0">
                <a:cs typeface="Arial" panose="020B0604020202020204" pitchFamily="34" charset="0"/>
              </a:rPr>
              <a:t>Nietzsche's statement was not a literal claim about the existence of God but rather a metaphorical expression of the cultural and philosophical changes of his time. He believed that the "death" of traditional beliefs could lead to both challenges and opportunities for humanity to redefine itself.</a:t>
            </a:r>
          </a:p>
          <a:p>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Nietzsche saw the rise of secularism and the questioning of religious institutions as a necessary but painful transition, in which humanity would have to create its own values and meanings in a world without apparent divine oversight.</a:t>
            </a:r>
          </a:p>
          <a:p>
            <a:r>
              <a:rPr lang="en-US" sz="2000"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n-US" sz="2000" b="0" i="0" dirty="0">
                <a:effectLst/>
                <a:latin typeface="+mj-lt"/>
              </a:rPr>
              <a:t>Nietzsche explored ideas about the meaning of life, the nature of existence, and the concept of individual freedom. His critiques of traditional morality and religion, as well as his emphasis on the creation of one's own values paved the way for 20</a:t>
            </a:r>
            <a:r>
              <a:rPr lang="en-US" sz="2000" b="0" i="0" baseline="30000" dirty="0">
                <a:effectLst/>
                <a:latin typeface="+mj-lt"/>
              </a:rPr>
              <a:t>th</a:t>
            </a:r>
            <a:r>
              <a:rPr lang="en-US" sz="2000" b="0" i="0" dirty="0">
                <a:effectLst/>
                <a:latin typeface="+mj-lt"/>
              </a:rPr>
              <a:t> century’s existentialist movement.</a:t>
            </a:r>
            <a:endParaRPr lang="en-US" sz="2000" dirty="0">
              <a:latin typeface="+mj-lt"/>
              <a:cs typeface="Arial" panose="020B0604020202020204" pitchFamily="34" charset="0"/>
            </a:endParaRPr>
          </a:p>
          <a:p>
            <a:endParaRPr lang="en-CA" dirty="0"/>
          </a:p>
        </p:txBody>
      </p:sp>
      <p:sp>
        <p:nvSpPr>
          <p:cNvPr id="2" name="Slide Number Placeholder 1">
            <a:extLst>
              <a:ext uri="{FF2B5EF4-FFF2-40B4-BE49-F238E27FC236}">
                <a16:creationId xmlns:a16="http://schemas.microsoft.com/office/drawing/2014/main" id="{9533A00F-D16A-8BB0-F17A-648CDBF3E707}"/>
              </a:ext>
            </a:extLst>
          </p:cNvPr>
          <p:cNvSpPr>
            <a:spLocks noGrp="1"/>
          </p:cNvSpPr>
          <p:nvPr>
            <p:ph type="sldNum" sz="quarter" idx="12"/>
          </p:nvPr>
        </p:nvSpPr>
        <p:spPr/>
        <p:txBody>
          <a:bodyPr/>
          <a:lstStyle/>
          <a:p>
            <a:fld id="{B2DC25EE-239B-4C5F-AAD1-255A7D5F1EE2}" type="slidenum">
              <a:rPr lang="en-US" smtClean="0"/>
              <a:t>194</a:t>
            </a:fld>
            <a:endParaRPr lang="en-US"/>
          </a:p>
        </p:txBody>
      </p:sp>
    </p:spTree>
    <p:extLst>
      <p:ext uri="{BB962C8B-B14F-4D97-AF65-F5344CB8AC3E}">
        <p14:creationId xmlns:p14="http://schemas.microsoft.com/office/powerpoint/2010/main" val="24355073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urinal in a museum&#10;&#10;Description automatically generated">
            <a:extLst>
              <a:ext uri="{FF2B5EF4-FFF2-40B4-BE49-F238E27FC236}">
                <a16:creationId xmlns:a16="http://schemas.microsoft.com/office/drawing/2014/main" id="{05077930-B086-00BE-5332-56A703505F06}"/>
              </a:ext>
            </a:extLst>
          </p:cNvPr>
          <p:cNvPicPr>
            <a:picLocks noChangeAspect="1"/>
          </p:cNvPicPr>
          <p:nvPr/>
        </p:nvPicPr>
        <p:blipFill>
          <a:blip r:embed="rId2">
            <a:extLst>
              <a:ext uri="{28A0092B-C50C-407E-A947-70E740481C1C}">
                <a14:useLocalDpi xmlns:a14="http://schemas.microsoft.com/office/drawing/2010/main" val="0"/>
              </a:ext>
            </a:extLst>
          </a:blip>
          <a:srcRect r="-1" b="1828"/>
          <a:stretch/>
        </p:blipFill>
        <p:spPr>
          <a:xfrm>
            <a:off x="643466" y="819576"/>
            <a:ext cx="10902501" cy="5244501"/>
          </a:xfrm>
          <a:prstGeom prst="rect">
            <a:avLst/>
          </a:prstGeom>
        </p:spPr>
      </p:pic>
      <p:sp>
        <p:nvSpPr>
          <p:cNvPr id="5" name="TextBox 4">
            <a:extLst>
              <a:ext uri="{FF2B5EF4-FFF2-40B4-BE49-F238E27FC236}">
                <a16:creationId xmlns:a16="http://schemas.microsoft.com/office/drawing/2014/main" id="{9E4AA61F-64D1-B98C-CA7C-BAC7BEB441B6}"/>
              </a:ext>
            </a:extLst>
          </p:cNvPr>
          <p:cNvSpPr txBox="1"/>
          <p:nvPr/>
        </p:nvSpPr>
        <p:spPr>
          <a:xfrm>
            <a:off x="2099749" y="24482"/>
            <a:ext cx="7559459" cy="769441"/>
          </a:xfrm>
          <a:prstGeom prst="rect">
            <a:avLst/>
          </a:prstGeom>
          <a:noFill/>
        </p:spPr>
        <p:txBody>
          <a:bodyPr wrap="square">
            <a:spAutoFit/>
          </a:bodyPr>
          <a:lstStyle/>
          <a:p>
            <a:r>
              <a:rPr lang="en-CA" sz="4400" dirty="0">
                <a:solidFill>
                  <a:schemeClr val="bg1"/>
                </a:solidFill>
              </a:rPr>
              <a:t> THE POSTMODERN STAGE </a:t>
            </a:r>
          </a:p>
        </p:txBody>
      </p:sp>
      <p:sp>
        <p:nvSpPr>
          <p:cNvPr id="2" name="Slide Number Placeholder 1">
            <a:extLst>
              <a:ext uri="{FF2B5EF4-FFF2-40B4-BE49-F238E27FC236}">
                <a16:creationId xmlns:a16="http://schemas.microsoft.com/office/drawing/2014/main" id="{5A4F35F1-A0FB-5DF7-FA71-D290DAE30F26}"/>
              </a:ext>
            </a:extLst>
          </p:cNvPr>
          <p:cNvSpPr>
            <a:spLocks noGrp="1"/>
          </p:cNvSpPr>
          <p:nvPr>
            <p:ph type="sldNum" sz="quarter" idx="12"/>
          </p:nvPr>
        </p:nvSpPr>
        <p:spPr/>
        <p:txBody>
          <a:bodyPr/>
          <a:lstStyle/>
          <a:p>
            <a:fld id="{B2DC25EE-239B-4C5F-AAD1-255A7D5F1EE2}" type="slidenum">
              <a:rPr lang="en-US" smtClean="0"/>
              <a:t>195</a:t>
            </a:fld>
            <a:endParaRPr lang="en-US"/>
          </a:p>
        </p:txBody>
      </p:sp>
    </p:spTree>
    <p:extLst>
      <p:ext uri="{BB962C8B-B14F-4D97-AF65-F5344CB8AC3E}">
        <p14:creationId xmlns:p14="http://schemas.microsoft.com/office/powerpoint/2010/main" val="29040355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349098-402B-1A45-D7FF-323E5EE7BA65}"/>
              </a:ext>
            </a:extLst>
          </p:cNvPr>
          <p:cNvSpPr txBox="1"/>
          <p:nvPr/>
        </p:nvSpPr>
        <p:spPr>
          <a:xfrm>
            <a:off x="34413" y="0"/>
            <a:ext cx="1212317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By the middle of the 20</a:t>
            </a:r>
            <a:r>
              <a:rPr lang="en-US" sz="2000" baseline="30000" dirty="0">
                <a:latin typeface="+mj-lt"/>
              </a:rPr>
              <a:t>th</a:t>
            </a:r>
            <a:r>
              <a:rPr lang="en-US" sz="2000" dirty="0">
                <a:latin typeface="+mj-lt"/>
              </a:rPr>
              <a:t> century, the problems inherent in the modern worldview were becoming evident and the post-modern stage emerged critiquing and attempting to address these problems.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latin typeface="+mj-lt"/>
              </a:rPr>
              <a:t>T</a:t>
            </a:r>
            <a:r>
              <a:rPr lang="en-US" sz="2000" b="0" i="0" dirty="0">
                <a:effectLst/>
                <a:latin typeface="+mj-lt"/>
              </a:rPr>
              <a:t>he postmodern stage of development, often referred to in integral theory as the "Green" stage, follows the modern stage and presents a worldview that emphasizes pluralism, relativism, and a deep appreciation for diversity and interconnectedness.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Some of the most influential post-modern thinkers include:</a:t>
            </a:r>
          </a:p>
          <a:p>
            <a:pPr marL="285750" indent="-285750">
              <a:buFont typeface="Arial" panose="020B0604020202020204" pitchFamily="34" charset="0"/>
              <a:buChar char="•"/>
            </a:pPr>
            <a:r>
              <a:rPr lang="en-US" sz="2000" b="0" i="0" dirty="0">
                <a:effectLst/>
                <a:latin typeface="+mj-lt"/>
              </a:rPr>
              <a:t>Jean-François Lyotard who is best known for his work "The Postmodern Condition," in which he describes postmodernity as characterized by a skepticism toward grand narratives and overarching theories.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Michel Foucault a French philosopher and social theorist known for his studies on power, knowledge, and discourse, particularly how they are used to control and define societal norms, as explored in works like "Discipline and Punish" and "The History of Sexuality.“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Jacques Derrida, the founder of deconstruction, focused on the instability of language and the concept that meanings are always deferred, as discussed in "Of Grammatology.“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Jean Baudrillard a French sociologist and philosopher known for his concepts of hyperreality and simulation, particularly in his work "Simulacra and Simulation," which examines how reality is constructed and experienced in the modern world.</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A5573487-C6D2-9EF9-20EC-74ADE615000F}"/>
              </a:ext>
            </a:extLst>
          </p:cNvPr>
          <p:cNvSpPr>
            <a:spLocks noGrp="1"/>
          </p:cNvSpPr>
          <p:nvPr>
            <p:ph type="sldNum" sz="quarter" idx="12"/>
          </p:nvPr>
        </p:nvSpPr>
        <p:spPr/>
        <p:txBody>
          <a:bodyPr/>
          <a:lstStyle/>
          <a:p>
            <a:fld id="{B2DC25EE-239B-4C5F-AAD1-255A7D5F1EE2}" type="slidenum">
              <a:rPr lang="en-US" smtClean="0"/>
              <a:t>196</a:t>
            </a:fld>
            <a:endParaRPr lang="en-US"/>
          </a:p>
        </p:txBody>
      </p:sp>
    </p:spTree>
    <p:extLst>
      <p:ext uri="{BB962C8B-B14F-4D97-AF65-F5344CB8AC3E}">
        <p14:creationId xmlns:p14="http://schemas.microsoft.com/office/powerpoint/2010/main" val="133902455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7B8F1-9ECE-E632-0E2C-2AA193B1A57C}"/>
              </a:ext>
            </a:extLst>
          </p:cNvPr>
          <p:cNvSpPr>
            <a:spLocks noGrp="1"/>
          </p:cNvSpPr>
          <p:nvPr>
            <p:ph type="sldNum" sz="quarter" idx="12"/>
          </p:nvPr>
        </p:nvSpPr>
        <p:spPr/>
        <p:txBody>
          <a:bodyPr/>
          <a:lstStyle/>
          <a:p>
            <a:fld id="{B2DC25EE-239B-4C5F-AAD1-255A7D5F1EE2}" type="slidenum">
              <a:rPr lang="en-US" smtClean="0"/>
              <a:t>197</a:t>
            </a:fld>
            <a:endParaRPr lang="en-US"/>
          </a:p>
        </p:txBody>
      </p:sp>
      <p:sp>
        <p:nvSpPr>
          <p:cNvPr id="4" name="TextBox 3">
            <a:extLst>
              <a:ext uri="{FF2B5EF4-FFF2-40B4-BE49-F238E27FC236}">
                <a16:creationId xmlns:a16="http://schemas.microsoft.com/office/drawing/2014/main" id="{DEFD61F0-EBAA-3D22-0001-90AF1CFB8647}"/>
              </a:ext>
            </a:extLst>
          </p:cNvPr>
          <p:cNvSpPr txBox="1"/>
          <p:nvPr/>
        </p:nvSpPr>
        <p:spPr>
          <a:xfrm>
            <a:off x="97971" y="70021"/>
            <a:ext cx="12094029" cy="7109639"/>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Fredric Jameson an American literary critic and theorist who analyzed postmodernism as the cultural logic of late capitalism in works like "Postmodernism, or The Cultural Logic of Late Capitalism.“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Richard Rorty</a:t>
            </a:r>
            <a:r>
              <a:rPr lang="en-US" sz="2000" dirty="0">
                <a:latin typeface="+mj-lt"/>
              </a:rPr>
              <a:t> a</a:t>
            </a:r>
            <a:r>
              <a:rPr lang="en-US" sz="2000" b="0" i="0" dirty="0">
                <a:effectLst/>
                <a:latin typeface="+mj-lt"/>
              </a:rPr>
              <a:t>n American philosopher who contributed to the development of pragmatic philosophy in a postmodern context, emphasizing cultural and contingency narratives over a quest for absolute truths.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Judith Butler known for her work on gender theory, particularly "Gender Trouble," Butler explored the performative nature of gender and identity, challenging traditional binary classifications.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Encouraging a focus on diversity, pluralism, and the questioning of established norms and authorities, postmodern views have influenced a wide range of disciplines, including sociology, anthropology, and political science.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worldview </a:t>
            </a:r>
            <a:r>
              <a:rPr lang="en-US" sz="2000" b="0" i="0" dirty="0">
                <a:effectLst/>
                <a:latin typeface="+mj-lt"/>
              </a:rPr>
              <a:t>values diversity and inclusivity, recognizing the importance of multiple perspectives and voices. It emphasizes social justice, equality, and the empowerment of marginalized groups. </a:t>
            </a:r>
            <a:r>
              <a:rPr lang="en-US" sz="2000" dirty="0">
                <a:latin typeface="+mj-lt"/>
              </a:rPr>
              <a:t>It takes a</a:t>
            </a:r>
            <a:r>
              <a:rPr lang="en-US" sz="2000" b="0" i="0" dirty="0">
                <a:effectLst/>
                <a:latin typeface="+mj-lt"/>
              </a:rPr>
              <a:t> critical stance toward traditional hierarchies and power structures challenging established norms and opposing systems of oppression and privilege</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stage</a:t>
            </a:r>
            <a:r>
              <a:rPr lang="en-US" sz="2000" b="0" i="0" dirty="0">
                <a:effectLst/>
                <a:latin typeface="+mj-lt"/>
              </a:rPr>
              <a:t> sees society as a tapestry of interconnected communities where collaboration and consensus-building are prioritized over competition and individualism.</a:t>
            </a:r>
          </a:p>
          <a:p>
            <a:pPr marL="285750" indent="-285750">
              <a:buFont typeface="Arial" panose="020B0604020202020204" pitchFamily="34" charset="0"/>
              <a:buChar char="•"/>
            </a:pPr>
            <a:endParaRPr lang="en-US" sz="2000" dirty="0">
              <a:latin typeface="+mj-lt"/>
            </a:endParaRPr>
          </a:p>
          <a:p>
            <a:br>
              <a:rPr lang="en-US" sz="1800" dirty="0">
                <a:latin typeface="+mj-lt"/>
              </a:rPr>
            </a:br>
            <a:endParaRPr lang="en-US" sz="1800" dirty="0">
              <a:latin typeface="+mj-lt"/>
            </a:endParaRPr>
          </a:p>
        </p:txBody>
      </p:sp>
    </p:spTree>
    <p:extLst>
      <p:ext uri="{BB962C8B-B14F-4D97-AF65-F5344CB8AC3E}">
        <p14:creationId xmlns:p14="http://schemas.microsoft.com/office/powerpoint/2010/main" val="15794800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FECBD3-350A-EA55-321F-71B24D8935C5}"/>
              </a:ext>
            </a:extLst>
          </p:cNvPr>
          <p:cNvSpPr>
            <a:spLocks noGrp="1"/>
          </p:cNvSpPr>
          <p:nvPr>
            <p:ph type="sldNum" sz="quarter" idx="12"/>
          </p:nvPr>
        </p:nvSpPr>
        <p:spPr/>
        <p:txBody>
          <a:bodyPr/>
          <a:lstStyle/>
          <a:p>
            <a:fld id="{B2DC25EE-239B-4C5F-AAD1-255A7D5F1EE2}" type="slidenum">
              <a:rPr lang="en-US" smtClean="0"/>
              <a:t>198</a:t>
            </a:fld>
            <a:endParaRPr lang="en-US"/>
          </a:p>
        </p:txBody>
      </p:sp>
      <p:sp>
        <p:nvSpPr>
          <p:cNvPr id="4" name="TextBox 3">
            <a:extLst>
              <a:ext uri="{FF2B5EF4-FFF2-40B4-BE49-F238E27FC236}">
                <a16:creationId xmlns:a16="http://schemas.microsoft.com/office/drawing/2014/main" id="{38123192-2906-EB24-1A26-2BB9EFCEB8E9}"/>
              </a:ext>
            </a:extLst>
          </p:cNvPr>
          <p:cNvSpPr txBox="1"/>
          <p:nvPr/>
        </p:nvSpPr>
        <p:spPr>
          <a:xfrm>
            <a:off x="0" y="70021"/>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Cultural relativism is a key feature of the postmodern stage</a:t>
            </a:r>
            <a:r>
              <a:rPr lang="en-US" sz="2000" dirty="0">
                <a:latin typeface="+mj-lt"/>
              </a:rPr>
              <a:t> which views</a:t>
            </a:r>
            <a:r>
              <a:rPr lang="en-US" sz="2000" b="0" i="0" dirty="0">
                <a:effectLst/>
                <a:latin typeface="+mj-lt"/>
              </a:rPr>
              <a:t> cultural norms and values as context-dependent and </a:t>
            </a:r>
            <a:r>
              <a:rPr lang="en-US" sz="2000" dirty="0">
                <a:latin typeface="+mj-lt"/>
              </a:rPr>
              <a:t>to</a:t>
            </a:r>
            <a:r>
              <a:rPr lang="en-US" sz="2000" b="0" i="0" dirty="0">
                <a:effectLst/>
                <a:latin typeface="+mj-lt"/>
              </a:rPr>
              <a:t> be respected in their own right.</a:t>
            </a:r>
          </a:p>
          <a:p>
            <a:r>
              <a:rPr lang="en-US" sz="2000" b="0" i="0" dirty="0">
                <a:effectLst/>
                <a:latin typeface="+mj-lt"/>
              </a:rPr>
              <a:t> </a:t>
            </a:r>
            <a:endParaRPr lang="en-US" sz="2000" dirty="0">
              <a:latin typeface="+mj-lt"/>
            </a:endParaRPr>
          </a:p>
          <a:p>
            <a:pPr marL="285750" indent="-285750">
              <a:buFont typeface="Arial" panose="020B0604020202020204" pitchFamily="34" charset="0"/>
              <a:buChar char="•"/>
            </a:pPr>
            <a:r>
              <a:rPr lang="en-US" sz="2000" dirty="0">
                <a:latin typeface="+mj-lt"/>
              </a:rPr>
              <a:t>Postmodern relativism questions the existence of universal or objective truths positing that what we consider "truth" is shaped by social, cultural, and linguistic contexts, and therefore, multiple, equally valid truths can coexist.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stage is skeptical of grand narratives or overarching explanations that claim to provide comprehensive accounts of history, culture, or human experience. Instead, it emphasizes local, fragmented, and diverse narratives.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Language is seen as a central element in shaping our understanding of reality. Postmodern relativism suggests that meaning is not fixed but is constructed through language and discourse, which are influenced by power dynamics and cultural contexts. This perspective holds that cultural norms and moral values are not absolute but are relative to specific societies or communities. What is considered right or true in one culture may not be so in another.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stage</a:t>
            </a:r>
            <a:r>
              <a:rPr lang="en-US" sz="2000" b="0" i="0" dirty="0">
                <a:effectLst/>
                <a:latin typeface="+mj-lt"/>
              </a:rPr>
              <a:t> celebrates cultural differences, with an emphasis on the richness that diverse traditions, languages, and artistic expressions bring to the human experience. It values narratives and stories as essential ways of understanding human experience, often highlighting the subjective and constructed nature of reality. </a:t>
            </a:r>
            <a:r>
              <a:rPr lang="en-US" sz="2000" dirty="0">
                <a:latin typeface="+mj-lt"/>
              </a:rPr>
              <a:t>It sees the</a:t>
            </a:r>
            <a:r>
              <a:rPr lang="en-US" sz="2000" b="0" i="0" dirty="0">
                <a:effectLst/>
                <a:latin typeface="+mj-lt"/>
              </a:rPr>
              <a:t> universe as an interconnected web of relationships, where everything is interdependent. This perspective aligns with ecological awareness and a commitment to sustainability.</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3708508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CC32E6-9A2E-8825-10C1-1BF07403FD3D}"/>
              </a:ext>
            </a:extLst>
          </p:cNvPr>
          <p:cNvSpPr txBox="1"/>
          <p:nvPr/>
        </p:nvSpPr>
        <p:spPr>
          <a:xfrm>
            <a:off x="44245" y="70021"/>
            <a:ext cx="12103510" cy="655564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 post-modern stage takes</a:t>
            </a:r>
            <a:r>
              <a:rPr lang="en-US" sz="2000" b="0" i="0" dirty="0">
                <a:effectLst/>
                <a:latin typeface="+mj-lt"/>
              </a:rPr>
              <a:t> a holistic approach to understanding the universe, integrating scientific, spiritual, and indigenous knowledge systems to appreciate the complexity and mystery of existence. </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challenges traditional metaphysical concepts, such as objective reality, fixed essences, and universal truths. Instead, it emphasizes the contingent, constructed, and subjective nature of reality. Postmodern thinkers tend to argue that what we understand as "reality" is mediated through language, culture, and social practices, making it relative rather than absolute.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approaches metaphysical idealism and physicalism with skepticism. It rejects grand narratives and absolute truths, including those proposed by metaphysical idealism. Instead of asserting an overarching reality grounded in the mind or consciousness, postmodernism emphasizes the relativity of experience and interpretation.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approaches religion with a critical eye, questioning the authority and universality of religious narratives. It tends to highlight the diversity of religious experiences and beliefs, focusing on how they are socially and culturally constructed. Postmodern thinkers might see religious texts and practices as open to interpretation and reinterpretation, without a single, overarching truth. This perspective can lead to a more pluralistic and tolerant view of different religious traditions.</a:t>
            </a:r>
          </a:p>
          <a:p>
            <a:pPr marL="285750" indent="-285750">
              <a:buFont typeface="Arial" panose="020B0604020202020204" pitchFamily="34" charset="0"/>
              <a:buChar char="•"/>
            </a:pPr>
            <a:endParaRPr lang="en-US" sz="2000" b="0" i="0" dirty="0">
              <a:effectLst/>
              <a:latin typeface="+mj-lt"/>
            </a:endParaRPr>
          </a:p>
          <a:p>
            <a:r>
              <a:rPr lang="en-US" sz="2000" dirty="0"/>
              <a:t>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1D770B58-BC53-150E-81CB-F521D3A06C17}"/>
              </a:ext>
            </a:extLst>
          </p:cNvPr>
          <p:cNvSpPr>
            <a:spLocks noGrp="1"/>
          </p:cNvSpPr>
          <p:nvPr>
            <p:ph type="sldNum" sz="quarter" idx="12"/>
          </p:nvPr>
        </p:nvSpPr>
        <p:spPr/>
        <p:txBody>
          <a:bodyPr/>
          <a:lstStyle/>
          <a:p>
            <a:fld id="{B2DC25EE-239B-4C5F-AAD1-255A7D5F1EE2}" type="slidenum">
              <a:rPr lang="en-US" smtClean="0"/>
              <a:t>199</a:t>
            </a:fld>
            <a:endParaRPr lang="en-US"/>
          </a:p>
        </p:txBody>
      </p:sp>
    </p:spTree>
    <p:extLst>
      <p:ext uri="{BB962C8B-B14F-4D97-AF65-F5344CB8AC3E}">
        <p14:creationId xmlns:p14="http://schemas.microsoft.com/office/powerpoint/2010/main" val="1705859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5A79A-71D7-9A61-B214-E4A9E9554FDD}"/>
              </a:ext>
            </a:extLst>
          </p:cNvPr>
          <p:cNvSpPr txBox="1"/>
          <p:nvPr/>
        </p:nvSpPr>
        <p:spPr>
          <a:xfrm>
            <a:off x="94488" y="58846"/>
            <a:ext cx="12097512" cy="7094250"/>
          </a:xfrm>
          <a:prstGeom prst="rect">
            <a:avLst/>
          </a:prstGeom>
          <a:noFill/>
        </p:spPr>
        <p:txBody>
          <a:bodyPr wrap="square">
            <a:spAutoFit/>
          </a:bodyPr>
          <a:lstStyle/>
          <a:p>
            <a:pPr marL="285750" indent="-285750" algn="l">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As we near the end of the simple course, I’d like to invite you to step back and reflect on the larger arc of what we’ve been exploring together.</a:t>
            </a:r>
          </a:p>
          <a:p>
            <a:pPr marL="285750" indent="-285750" algn="l">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Over the past 30 weeks, we’ve explored numerous topics: attachment theory, DBT, polyvagal theory, trauma, dissociation, Internal Family Systems, spirituality, and meaning. These may seem like different maps, models</a:t>
            </a:r>
            <a:r>
              <a:rPr lang="en-US" sz="1900" dirty="0">
                <a:latin typeface="Arial" panose="020B0604020202020204" pitchFamily="34" charset="0"/>
                <a:cs typeface="Arial" panose="020B0604020202020204" pitchFamily="34" charset="0"/>
              </a:rPr>
              <a:t> or</a:t>
            </a:r>
            <a:r>
              <a:rPr lang="en-US" sz="1900" b="0" i="0" dirty="0">
                <a:effectLst/>
                <a:latin typeface="Arial" panose="020B0604020202020204" pitchFamily="34" charset="0"/>
                <a:cs typeface="Arial" panose="020B0604020202020204" pitchFamily="34" charset="0"/>
              </a:rPr>
              <a:t> languages</a:t>
            </a:r>
            <a:r>
              <a:rPr lang="en-US" sz="1900" dirty="0">
                <a:latin typeface="Arial" panose="020B0604020202020204" pitchFamily="34" charset="0"/>
                <a:cs typeface="Arial" panose="020B0604020202020204" pitchFamily="34" charset="0"/>
              </a:rPr>
              <a:t> b</a:t>
            </a:r>
            <a:r>
              <a:rPr lang="en-US" sz="1900" b="0" i="0" dirty="0">
                <a:effectLst/>
                <a:latin typeface="Arial" panose="020B0604020202020204" pitchFamily="34" charset="0"/>
                <a:cs typeface="Arial" panose="020B0604020202020204" pitchFamily="34" charset="0"/>
              </a:rPr>
              <a:t>ut they all circle around one central human reality: the movement between </a:t>
            </a:r>
            <a:r>
              <a:rPr lang="en-US" sz="1900" b="0" i="0" u="sng" dirty="0">
                <a:effectLst/>
                <a:latin typeface="Arial" panose="020B0604020202020204" pitchFamily="34" charset="0"/>
                <a:cs typeface="Arial" panose="020B0604020202020204" pitchFamily="34" charset="0"/>
              </a:rPr>
              <a:t>connection and disconnection or between association and dissociation.</a:t>
            </a:r>
          </a:p>
          <a:p>
            <a:pPr marL="285750" indent="-285750" algn="l">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Mindfulness, for example, is fundamentally a practice of reconnection. When we become mindful, we reconnect with our thoughts, our feelings, our bodies, and our behaviors. Instead of operating automatically or unconsciously, we begin to become present to ourselves again.</a:t>
            </a:r>
          </a:p>
          <a:p>
            <a:pPr marL="285750" indent="-285750" algn="l">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Trauma theory tells a similar story. Trauma becomes especially painful when experience becomes fragmented</a:t>
            </a:r>
            <a:r>
              <a:rPr lang="en-US" sz="1900" dirty="0">
                <a:latin typeface="Arial" panose="020B0604020202020204" pitchFamily="34" charset="0"/>
                <a:cs typeface="Arial" panose="020B0604020202020204" pitchFamily="34" charset="0"/>
              </a:rPr>
              <a:t> and</a:t>
            </a:r>
            <a:r>
              <a:rPr lang="en-US" sz="1900" b="0" i="0" dirty="0">
                <a:effectLst/>
                <a:latin typeface="Arial" panose="020B0604020202020204" pitchFamily="34" charset="0"/>
                <a:cs typeface="Arial" panose="020B0604020202020204" pitchFamily="34" charset="0"/>
              </a:rPr>
              <a:t> parts of ourselves become disconnected from one another. Structural dissociation theory suggests that overwhelming experiences can separate thoughts from feelings, memories from awareness, vulnerable parts from everyday functioning. </a:t>
            </a:r>
          </a:p>
          <a:p>
            <a:pPr marL="285750" indent="-285750" algn="l">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Healing, as we learned, involves not getting rid of parts of ourselves but reconnecting them. Re-establishing relationship within ourselves. IFS expresses this beautifully. It suggests that healing occurs as disconnected parts begin to reconnect with Self, a deeper center characterized by compassion, curiosity, calmness, courage, clarity, and connection.</a:t>
            </a:r>
          </a:p>
          <a:p>
            <a:pPr marL="285750" indent="-285750" algn="l">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Polyvagal theory also points us toward this same truth. When we move into dorsal vagal collapse, we become profoundly disconnected, from others, from hope, from vitality, from meaning, and even from ourselves. Healing involves movement back toward ventral vagal connection. But how do we move from collapse toward engagement, aliveness, or healing? </a:t>
            </a:r>
            <a:r>
              <a:rPr lang="en-US" sz="1900" dirty="0">
                <a:latin typeface="Arial" panose="020B0604020202020204" pitchFamily="34" charset="0"/>
                <a:cs typeface="Arial" panose="020B0604020202020204" pitchFamily="34" charset="0"/>
              </a:rPr>
              <a:t>Through reconnection. We reconnect with another person, with nature, with meaningful work, with creativity, with the body, with community, with spirituality, with purpose. Connection becomes the bridge out of collapse.</a:t>
            </a:r>
          </a:p>
          <a:p>
            <a:pPr algn="l">
              <a:buNone/>
            </a:pP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11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20</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35618D-AB41-4DC7-7050-C46AF4921F29}"/>
              </a:ext>
            </a:extLst>
          </p:cNvPr>
          <p:cNvSpPr>
            <a:spLocks noGrp="1"/>
          </p:cNvSpPr>
          <p:nvPr>
            <p:ph type="sldNum" sz="quarter" idx="12"/>
          </p:nvPr>
        </p:nvSpPr>
        <p:spPr/>
        <p:txBody>
          <a:bodyPr/>
          <a:lstStyle/>
          <a:p>
            <a:fld id="{B2DC25EE-239B-4C5F-AAD1-255A7D5F1EE2}" type="slidenum">
              <a:rPr lang="en-US" smtClean="0"/>
              <a:t>200</a:t>
            </a:fld>
            <a:endParaRPr lang="en-US"/>
          </a:p>
        </p:txBody>
      </p:sp>
      <p:sp>
        <p:nvSpPr>
          <p:cNvPr id="4" name="TextBox 3">
            <a:extLst>
              <a:ext uri="{FF2B5EF4-FFF2-40B4-BE49-F238E27FC236}">
                <a16:creationId xmlns:a16="http://schemas.microsoft.com/office/drawing/2014/main" id="{2066E4C7-B66C-17E1-27D2-47B0E8581AB0}"/>
              </a:ext>
            </a:extLst>
          </p:cNvPr>
          <p:cNvSpPr txBox="1"/>
          <p:nvPr/>
        </p:nvSpPr>
        <p:spPr>
          <a:xfrm>
            <a:off x="0" y="70021"/>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In the realm of spirituality, postmodernism often embraces a more individualized and eclectic approach. It encourages personal exploration and the blending of various spiritual traditions, practices, and beliefs. This can result in a focus on personal meaning and experience rather than adherence to a rigid set of doctrines. Postmodern spirituality is often less concerned with seeking absolute answers and more focused on personal fulfillment and transformation.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values plurality and diversity over singular explanations. In contrast to metaphysical idealism's potential claim of a unified immaterial reality, postmodern thought tends to emphasize fragmentation and the multiplicity of perspectives, suggesting that no single metaphysical account can encompass the complexity of human experience.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Postmodernists focus on the contingent nature of knowledge and the importance of context. They argue that what might be considered "reality" is profoundly shaped by historical, cultural, and social contexts, in contrast to the more static accounts of reality often posited by metaphysical idealism and physicalism.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 Postmodern relativism has significantly impacted contemporary thought by encouraging a more nuanced understanding of knowledge, culture, and identity, highlighting the importance of context and perspective in shaping our realities. </a:t>
            </a:r>
          </a:p>
          <a:p>
            <a:pPr marL="285750" indent="-285750">
              <a:buFont typeface="Arial" panose="020B0604020202020204" pitchFamily="34" charset="0"/>
              <a:buChar char="•"/>
            </a:pPr>
            <a:endParaRPr lang="en-US" sz="2000" b="0" i="0" dirty="0">
              <a:effectLst/>
              <a:latin typeface="+mj-lt"/>
            </a:endParaRPr>
          </a:p>
          <a:p>
            <a:br>
              <a:rPr lang="en-US" sz="2000" dirty="0">
                <a:latin typeface="+mj-lt"/>
              </a:rPr>
            </a:br>
            <a:br>
              <a:rPr lang="en-US" sz="2000" dirty="0">
                <a:latin typeface="+mj-lt"/>
              </a:rPr>
            </a:br>
            <a:endParaRPr lang="en-CA" sz="2000" dirty="0">
              <a:latin typeface="+mj-lt"/>
            </a:endParaRPr>
          </a:p>
        </p:txBody>
      </p:sp>
    </p:spTree>
    <p:extLst>
      <p:ext uri="{BB962C8B-B14F-4D97-AF65-F5344CB8AC3E}">
        <p14:creationId xmlns:p14="http://schemas.microsoft.com/office/powerpoint/2010/main" val="1769639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C91F3-D3F7-FF7E-3302-E967E90864BD}"/>
              </a:ext>
            </a:extLst>
          </p:cNvPr>
          <p:cNvSpPr>
            <a:spLocks noGrp="1"/>
          </p:cNvSpPr>
          <p:nvPr>
            <p:ph type="sldNum" sz="quarter" idx="12"/>
          </p:nvPr>
        </p:nvSpPr>
        <p:spPr/>
        <p:txBody>
          <a:bodyPr/>
          <a:lstStyle/>
          <a:p>
            <a:fld id="{B2DC25EE-239B-4C5F-AAD1-255A7D5F1EE2}" type="slidenum">
              <a:rPr lang="en-US" smtClean="0"/>
              <a:t>201</a:t>
            </a:fld>
            <a:endParaRPr lang="en-US"/>
          </a:p>
        </p:txBody>
      </p:sp>
      <p:sp>
        <p:nvSpPr>
          <p:cNvPr id="4" name="TextBox 3">
            <a:extLst>
              <a:ext uri="{FF2B5EF4-FFF2-40B4-BE49-F238E27FC236}">
                <a16:creationId xmlns:a16="http://schemas.microsoft.com/office/drawing/2014/main" id="{CDD35A43-2778-24B9-7A19-57C88A992946}"/>
              </a:ext>
            </a:extLst>
          </p:cNvPr>
          <p:cNvSpPr txBox="1"/>
          <p:nvPr/>
        </p:nvSpPr>
        <p:spPr>
          <a:xfrm>
            <a:off x="163285" y="70021"/>
            <a:ext cx="12094029" cy="6555641"/>
          </a:xfrm>
          <a:prstGeom prst="rect">
            <a:avLst/>
          </a:prstGeom>
          <a:noFill/>
        </p:spPr>
        <p:txBody>
          <a:bodyPr wrap="square">
            <a:spAutoFit/>
          </a:bodyPr>
          <a:lstStyle/>
          <a:p>
            <a:pPr marL="342900" indent="-342900">
              <a:buFont typeface="Arial" panose="020B0604020202020204" pitchFamily="34" charset="0"/>
              <a:buChar char="•"/>
            </a:pPr>
            <a:r>
              <a:rPr lang="en-US" sz="2000" dirty="0"/>
              <a:t>Although, as with every other stage, post-modernism has contributed significantly to contemporary thought and our understanding of the world, some of its aspects are quite pernicious. Postmodern relativism has led to nihilism, whereby the rejection of objective truths results in a lack of meaning or value. </a:t>
            </a:r>
          </a:p>
          <a:p>
            <a:pPr marL="285750" indent="-285750">
              <a:buFont typeface="Arial" panose="020B0604020202020204" pitchFamily="34" charset="0"/>
              <a:buChar char="•"/>
            </a:pPr>
            <a:r>
              <a:rPr lang="en-US" sz="2000" dirty="0"/>
              <a:t>This rejection extends to the objectivity and reliability of scientific knowledge with the post-modern claim that scientific truths are merely social constructs.</a:t>
            </a:r>
          </a:p>
          <a:p>
            <a:r>
              <a:rPr lang="en-US" sz="2000" dirty="0"/>
              <a:t> </a:t>
            </a:r>
          </a:p>
          <a:p>
            <a:pPr marL="285750" indent="-285750">
              <a:buFont typeface="Arial" panose="020B0604020202020204" pitchFamily="34" charset="0"/>
              <a:buChar char="•"/>
            </a:pPr>
            <a:r>
              <a:rPr lang="en-US" sz="2000" dirty="0"/>
              <a:t>The postmodern critique of grand narratives such as those offered by science, religion, or political ideologies has undermined the overarching stories that have traditionally provided people with a sense of purpose and direction.  While this critique is valuable in highlighting the limitations and biases of these narratives, it has also left individuals without a clear sense of belonging or purpose as no alternative narratives are offered.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Postmodernism highlights the fragmented and constructed nature of reality, emphasizing the multiplicity of perspectives and experiences. While this enriches our understanding of complexity, it has also led to a fragmented sense of self and society. Without a unifying framework, individuals struggle to integrate these diverse perspectives into a coherent sense of identity and purpose.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relativistic view of morality leads to ethical ambiguity, where it becomes difficult to critique harmful practices or defend human rights universally.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69009642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B1441-15B4-4236-DE2E-1C4493D7DEA0}"/>
              </a:ext>
            </a:extLst>
          </p:cNvPr>
          <p:cNvSpPr>
            <a:spLocks noGrp="1"/>
          </p:cNvSpPr>
          <p:nvPr>
            <p:ph type="sldNum" sz="quarter" idx="12"/>
          </p:nvPr>
        </p:nvSpPr>
        <p:spPr/>
        <p:txBody>
          <a:bodyPr/>
          <a:lstStyle/>
          <a:p>
            <a:fld id="{B2DC25EE-239B-4C5F-AAD1-255A7D5F1EE2}" type="slidenum">
              <a:rPr lang="en-US" smtClean="0"/>
              <a:t>202</a:t>
            </a:fld>
            <a:endParaRPr lang="en-US"/>
          </a:p>
        </p:txBody>
      </p:sp>
      <p:sp>
        <p:nvSpPr>
          <p:cNvPr id="4" name="TextBox 3">
            <a:extLst>
              <a:ext uri="{FF2B5EF4-FFF2-40B4-BE49-F238E27FC236}">
                <a16:creationId xmlns:a16="http://schemas.microsoft.com/office/drawing/2014/main" id="{616CB1B7-4785-A361-D990-5DDBFD8A69BD}"/>
              </a:ext>
            </a:extLst>
          </p:cNvPr>
          <p:cNvSpPr txBox="1"/>
          <p:nvPr/>
        </p:nvSpPr>
        <p:spPr>
          <a:xfrm>
            <a:off x="54429" y="70021"/>
            <a:ext cx="12192000" cy="2246769"/>
          </a:xfrm>
          <a:prstGeom prst="rect">
            <a:avLst/>
          </a:prstGeom>
          <a:noFill/>
        </p:spPr>
        <p:txBody>
          <a:bodyPr wrap="square">
            <a:spAutoFit/>
          </a:bodyPr>
          <a:lstStyle/>
          <a:p>
            <a:pPr marL="342900" indent="-342900">
              <a:buFont typeface="Arial" panose="020B0604020202020204" pitchFamily="34" charset="0"/>
              <a:buChar char="•"/>
            </a:pPr>
            <a:r>
              <a:rPr lang="en-US" sz="2000" dirty="0"/>
              <a:t>The postmodern emphasis on questioning authority and established norms has fostered skepticism and cynicism, leading to a distrust of institutions and traditional sources of meaning. This skepticism, while valuable in promoting critical thinking, also contributes to feelings of disillusionment and alienation.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postmodern worldview, while offering valuable insights into diversity, pluralism, and the critique of power structures, accelerated the loss of meaning that began with the modern stage.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759293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8EB1-606F-A07B-1210-129011E60D3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44686E-9863-19A6-2007-123232E98913}"/>
              </a:ext>
            </a:extLst>
          </p:cNvPr>
          <p:cNvSpPr>
            <a:spLocks noGrp="1"/>
          </p:cNvSpPr>
          <p:nvPr>
            <p:ph type="sldNum" sz="quarter" idx="12"/>
          </p:nvPr>
        </p:nvSpPr>
        <p:spPr/>
        <p:txBody>
          <a:bodyPr/>
          <a:lstStyle/>
          <a:p>
            <a:fld id="{B2DC25EE-239B-4C5F-AAD1-255A7D5F1EE2}" type="slidenum">
              <a:rPr lang="en-US" smtClean="0"/>
              <a:t>203</a:t>
            </a:fld>
            <a:endParaRPr lang="en-US"/>
          </a:p>
        </p:txBody>
      </p:sp>
      <p:sp>
        <p:nvSpPr>
          <p:cNvPr id="4" name="TextBox 3">
            <a:extLst>
              <a:ext uri="{FF2B5EF4-FFF2-40B4-BE49-F238E27FC236}">
                <a16:creationId xmlns:a16="http://schemas.microsoft.com/office/drawing/2014/main" id="{2F2F1CD7-BCE1-2C7D-63C7-6E0D948EFCD3}"/>
              </a:ext>
            </a:extLst>
          </p:cNvPr>
          <p:cNvSpPr txBox="1"/>
          <p:nvPr/>
        </p:nvSpPr>
        <p:spPr>
          <a:xfrm>
            <a:off x="3635829" y="697078"/>
            <a:ext cx="4365172" cy="830997"/>
          </a:xfrm>
          <a:prstGeom prst="rect">
            <a:avLst/>
          </a:prstGeom>
          <a:noFill/>
        </p:spPr>
        <p:txBody>
          <a:bodyPr wrap="square">
            <a:spAutoFit/>
          </a:bodyPr>
          <a:lstStyle/>
          <a:p>
            <a:r>
              <a:rPr lang="en-US" sz="4800" dirty="0">
                <a:solidFill>
                  <a:schemeClr val="bg1"/>
                </a:solidFill>
                <a:latin typeface="+mj-lt"/>
              </a:rPr>
              <a:t>PART III- CRISIS </a:t>
            </a:r>
            <a:endParaRPr lang="en-CA" sz="4800" dirty="0">
              <a:solidFill>
                <a:schemeClr val="bg1"/>
              </a:solidFill>
            </a:endParaRPr>
          </a:p>
        </p:txBody>
      </p:sp>
      <p:sp>
        <p:nvSpPr>
          <p:cNvPr id="5" name="TextBox 4">
            <a:extLst>
              <a:ext uri="{FF2B5EF4-FFF2-40B4-BE49-F238E27FC236}">
                <a16:creationId xmlns:a16="http://schemas.microsoft.com/office/drawing/2014/main" id="{5DA5B5A5-325D-1591-DB4B-CD3B5A895AAC}"/>
              </a:ext>
            </a:extLst>
          </p:cNvPr>
          <p:cNvSpPr txBox="1"/>
          <p:nvPr/>
        </p:nvSpPr>
        <p:spPr>
          <a:xfrm>
            <a:off x="587829" y="1720840"/>
            <a:ext cx="6096000" cy="3416320"/>
          </a:xfrm>
          <a:prstGeom prst="rect">
            <a:avLst/>
          </a:prstGeom>
          <a:noFill/>
        </p:spPr>
        <p:txBody>
          <a:bodyPr wrap="square">
            <a:spAutoFit/>
          </a:bodyPr>
          <a:lstStyle/>
          <a:p>
            <a:pPr marL="342900" indent="-342900">
              <a:buFont typeface="Arial" panose="020B0604020202020204" pitchFamily="34" charset="0"/>
              <a:buChar char="•"/>
            </a:pPr>
            <a:r>
              <a:rPr lang="en-CA" sz="2400" dirty="0"/>
              <a:t>The polycrisis</a:t>
            </a:r>
          </a:p>
          <a:p>
            <a:pPr marL="285750" indent="-285750">
              <a:buFont typeface="Arial" panose="020B0604020202020204" pitchFamily="34" charset="0"/>
              <a:buChar char="•"/>
            </a:pPr>
            <a:r>
              <a:rPr lang="en-CA" sz="2400" dirty="0"/>
              <a:t>A brief economic history</a:t>
            </a:r>
          </a:p>
          <a:p>
            <a:pPr marL="285750" indent="-285750">
              <a:buFont typeface="Arial" panose="020B0604020202020204" pitchFamily="34" charset="0"/>
              <a:buChar char="•"/>
            </a:pPr>
            <a:r>
              <a:rPr lang="en-CA" sz="2400" dirty="0"/>
              <a:t>The gilded age</a:t>
            </a:r>
          </a:p>
          <a:p>
            <a:pPr marL="285750" indent="-285750">
              <a:buFont typeface="Arial" panose="020B0604020202020204" pitchFamily="34" charset="0"/>
              <a:buChar char="•"/>
            </a:pPr>
            <a:r>
              <a:rPr lang="en-CA" sz="2400" dirty="0"/>
              <a:t>The great depression</a:t>
            </a:r>
          </a:p>
          <a:p>
            <a:pPr marL="285750" indent="-285750">
              <a:buFont typeface="Arial" panose="020B0604020202020204" pitchFamily="34" charset="0"/>
              <a:buChar char="•"/>
            </a:pPr>
            <a:r>
              <a:rPr lang="en-CA" sz="2400" dirty="0"/>
              <a:t>The new deal</a:t>
            </a:r>
          </a:p>
          <a:p>
            <a:pPr marL="285750" indent="-285750">
              <a:buFont typeface="Arial" panose="020B0604020202020204" pitchFamily="34" charset="0"/>
              <a:buChar char="•"/>
            </a:pPr>
            <a:r>
              <a:rPr lang="en-CA" sz="2400" dirty="0"/>
              <a:t>Neo-liberalism</a:t>
            </a:r>
          </a:p>
          <a:p>
            <a:pPr marL="285750" indent="-285750">
              <a:buFont typeface="Arial" panose="020B0604020202020204" pitchFamily="34" charset="0"/>
              <a:buChar char="•"/>
            </a:pPr>
            <a:r>
              <a:rPr lang="en-CA" sz="2400" dirty="0"/>
              <a:t>The 2008 financial crisis</a:t>
            </a:r>
          </a:p>
          <a:p>
            <a:pPr marL="285750" indent="-285750">
              <a:buFont typeface="Arial" panose="020B0604020202020204" pitchFamily="34" charset="0"/>
              <a:buChar char="•"/>
            </a:pPr>
            <a:r>
              <a:rPr lang="en-CA" sz="2400" dirty="0"/>
              <a:t>The decline of the American empire</a:t>
            </a:r>
          </a:p>
          <a:p>
            <a:pPr marL="285750" indent="-285750">
              <a:buFont typeface="Arial" panose="020B0604020202020204" pitchFamily="34" charset="0"/>
              <a:buChar char="•"/>
            </a:pPr>
            <a:r>
              <a:rPr lang="en-CA" sz="2400" dirty="0"/>
              <a:t>Fake News</a:t>
            </a:r>
          </a:p>
        </p:txBody>
      </p:sp>
    </p:spTree>
    <p:extLst>
      <p:ext uri="{BB962C8B-B14F-4D97-AF65-F5344CB8AC3E}">
        <p14:creationId xmlns:p14="http://schemas.microsoft.com/office/powerpoint/2010/main" val="40719863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hoodie holding a sign&#10;&#10;Description automatically generated">
            <a:extLst>
              <a:ext uri="{FF2B5EF4-FFF2-40B4-BE49-F238E27FC236}">
                <a16:creationId xmlns:a16="http://schemas.microsoft.com/office/drawing/2014/main" id="{81DEF11F-6D43-018A-60F4-27491357DDCC}"/>
              </a:ext>
            </a:extLst>
          </p:cNvPr>
          <p:cNvPicPr>
            <a:picLocks noChangeAspect="1"/>
          </p:cNvPicPr>
          <p:nvPr/>
        </p:nvPicPr>
        <p:blipFill>
          <a:blip r:embed="rId2">
            <a:extLst>
              <a:ext uri="{28A0092B-C50C-407E-A947-70E740481C1C}">
                <a14:useLocalDpi xmlns:a14="http://schemas.microsoft.com/office/drawing/2010/main" val="0"/>
              </a:ext>
            </a:extLst>
          </a:blip>
          <a:srcRect t="4717" r="-1" b="16746"/>
          <a:stretch/>
        </p:blipFill>
        <p:spPr>
          <a:xfrm>
            <a:off x="675275" y="1253328"/>
            <a:ext cx="10902501" cy="5081302"/>
          </a:xfrm>
          <a:prstGeom prst="rect">
            <a:avLst/>
          </a:prstGeom>
        </p:spPr>
      </p:pic>
      <p:sp>
        <p:nvSpPr>
          <p:cNvPr id="5" name="TextBox 4">
            <a:extLst>
              <a:ext uri="{FF2B5EF4-FFF2-40B4-BE49-F238E27FC236}">
                <a16:creationId xmlns:a16="http://schemas.microsoft.com/office/drawing/2014/main" id="{38CFBF42-BCC9-40C0-5F1A-795A6082099E}"/>
              </a:ext>
            </a:extLst>
          </p:cNvPr>
          <p:cNvSpPr txBox="1"/>
          <p:nvPr/>
        </p:nvSpPr>
        <p:spPr>
          <a:xfrm>
            <a:off x="588069" y="334107"/>
            <a:ext cx="11015862" cy="830997"/>
          </a:xfrm>
          <a:prstGeom prst="rect">
            <a:avLst/>
          </a:prstGeom>
          <a:noFill/>
        </p:spPr>
        <p:txBody>
          <a:bodyPr wrap="square">
            <a:spAutoFit/>
          </a:bodyPr>
          <a:lstStyle/>
          <a:p>
            <a:pPr algn="ctr"/>
            <a:r>
              <a:rPr lang="en-CA" sz="4800" dirty="0">
                <a:solidFill>
                  <a:schemeClr val="bg1"/>
                </a:solidFill>
              </a:rPr>
              <a:t>THE POLYCRISIS</a:t>
            </a:r>
          </a:p>
        </p:txBody>
      </p:sp>
      <p:sp>
        <p:nvSpPr>
          <p:cNvPr id="2" name="Slide Number Placeholder 1">
            <a:extLst>
              <a:ext uri="{FF2B5EF4-FFF2-40B4-BE49-F238E27FC236}">
                <a16:creationId xmlns:a16="http://schemas.microsoft.com/office/drawing/2014/main" id="{D20326AA-CB5A-CD1E-1D7D-4BBB9DA701E5}"/>
              </a:ext>
            </a:extLst>
          </p:cNvPr>
          <p:cNvSpPr>
            <a:spLocks noGrp="1"/>
          </p:cNvSpPr>
          <p:nvPr>
            <p:ph type="sldNum" sz="quarter" idx="12"/>
          </p:nvPr>
        </p:nvSpPr>
        <p:spPr/>
        <p:txBody>
          <a:bodyPr/>
          <a:lstStyle/>
          <a:p>
            <a:fld id="{B2DC25EE-239B-4C5F-AAD1-255A7D5F1EE2}" type="slidenum">
              <a:rPr lang="en-US" smtClean="0"/>
              <a:t>204</a:t>
            </a:fld>
            <a:endParaRPr lang="en-US"/>
          </a:p>
        </p:txBody>
      </p:sp>
    </p:spTree>
    <p:extLst>
      <p:ext uri="{BB962C8B-B14F-4D97-AF65-F5344CB8AC3E}">
        <p14:creationId xmlns:p14="http://schemas.microsoft.com/office/powerpoint/2010/main" val="34504356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271489-A109-88D4-1F20-77C06792F4A2}"/>
              </a:ext>
            </a:extLst>
          </p:cNvPr>
          <p:cNvSpPr txBox="1"/>
          <p:nvPr/>
        </p:nvSpPr>
        <p:spPr>
          <a:xfrm>
            <a:off x="0" y="103519"/>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 loss of meaning that individuals and societies are experiencing in the early decades of the 21</a:t>
            </a:r>
            <a:r>
              <a:rPr lang="en-US" sz="2000" baseline="30000" dirty="0">
                <a:latin typeface="+mj-lt"/>
              </a:rPr>
              <a:t>st</a:t>
            </a:r>
            <a:r>
              <a:rPr lang="en-US" sz="2000" dirty="0">
                <a:latin typeface="+mj-lt"/>
              </a:rPr>
              <a:t> century has been called “the meaning crisis”. </a:t>
            </a:r>
          </a:p>
          <a:p>
            <a:pPr marL="342900" indent="-342900">
              <a:buFont typeface="Arial" panose="020B0604020202020204" pitchFamily="34" charset="0"/>
              <a:buChar char="•"/>
            </a:pPr>
            <a:r>
              <a:rPr lang="en-US" sz="2000" dirty="0">
                <a:latin typeface="+mj-lt"/>
              </a:rPr>
              <a:t>The meaning crisis is characterized by a pervasive sense of disconnection, lack of purpose, and existential uncertainty. Traditional belief systems that once provided a sense of coherence and direction are increasingly being questioned and abandoned in the face of rapid technological, social, and cultural changes.</a:t>
            </a:r>
          </a:p>
          <a:p>
            <a:endParaRPr lang="en-US" sz="2000" dirty="0"/>
          </a:p>
          <a:p>
            <a:pPr marL="342900" indent="-342900">
              <a:buFont typeface="Arial" panose="020B0604020202020204" pitchFamily="34" charset="0"/>
              <a:buChar char="•"/>
            </a:pPr>
            <a:r>
              <a:rPr lang="en-US" sz="2000" dirty="0"/>
              <a:t>The meaning crisis isn’t, however, the only crisis we’re facing today. The term "polycrisis" was coined to describe the multiple crises we’re simultaneously confronting. Our era has not only lost meaning but also faces economic instability, climate change, political unrest, and more frequent public health emergencies.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multiple crisis interact with and exacerbate each other, leading to a complex and unpredictable set of challenges. For example, economic inequity and loss of trust in government limit resources available for addressing climate change. Climate-related disasters in turn strain economies and exacerbate social and political tensions further eroding trust in experts and institutions. Public health crisis like the COVID pandemic disrupt economies and deepen existing inequalities, which in turn fuels more political instability. One crisis feeds another in a vicious cycle.</a:t>
            </a:r>
          </a:p>
          <a:p>
            <a:r>
              <a:rPr lang="en-US" sz="2000" dirty="0"/>
              <a:t> </a:t>
            </a:r>
          </a:p>
          <a:p>
            <a:pPr marL="285750" indent="-285750">
              <a:buFont typeface="Arial" panose="020B0604020202020204" pitchFamily="34" charset="0"/>
              <a:buChar char="•"/>
            </a:pPr>
            <a:r>
              <a:rPr lang="en-US" sz="2000" dirty="0"/>
              <a:t>The polycrisis, with its interconnected and compounding challenges, has significantly impacted mental health, particularly among the most vulnerable populations, which are always the first to be affected by societal stressors. The uncertainty, unpredictability and stress associated with the multiple crises has caused the rates of mental health issues to skyrocket and people who face economic, social, or health-related insecurities experience these effects more intensely. </a:t>
            </a:r>
          </a:p>
        </p:txBody>
      </p:sp>
      <p:sp>
        <p:nvSpPr>
          <p:cNvPr id="2" name="Slide Number Placeholder 1">
            <a:extLst>
              <a:ext uri="{FF2B5EF4-FFF2-40B4-BE49-F238E27FC236}">
                <a16:creationId xmlns:a16="http://schemas.microsoft.com/office/drawing/2014/main" id="{4154825B-CF7D-8DC6-B34C-79B20FBD1808}"/>
              </a:ext>
            </a:extLst>
          </p:cNvPr>
          <p:cNvSpPr>
            <a:spLocks noGrp="1"/>
          </p:cNvSpPr>
          <p:nvPr>
            <p:ph type="sldNum" sz="quarter" idx="12"/>
          </p:nvPr>
        </p:nvSpPr>
        <p:spPr/>
        <p:txBody>
          <a:bodyPr/>
          <a:lstStyle/>
          <a:p>
            <a:fld id="{B2DC25EE-239B-4C5F-AAD1-255A7D5F1EE2}" type="slidenum">
              <a:rPr lang="en-US" smtClean="0"/>
              <a:t>205</a:t>
            </a:fld>
            <a:endParaRPr lang="en-US"/>
          </a:p>
        </p:txBody>
      </p:sp>
    </p:spTree>
    <p:extLst>
      <p:ext uri="{BB962C8B-B14F-4D97-AF65-F5344CB8AC3E}">
        <p14:creationId xmlns:p14="http://schemas.microsoft.com/office/powerpoint/2010/main" val="32983791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581112-1983-BCBB-DF20-AD3ACD587C8C}"/>
              </a:ext>
            </a:extLst>
          </p:cNvPr>
          <p:cNvSpPr txBox="1"/>
          <p:nvPr/>
        </p:nvSpPr>
        <p:spPr>
          <a:xfrm>
            <a:off x="-9832" y="0"/>
            <a:ext cx="12083845" cy="7694414"/>
          </a:xfrm>
          <a:prstGeom prst="rect">
            <a:avLst/>
          </a:prstGeom>
          <a:noFill/>
        </p:spPr>
        <p:txBody>
          <a:bodyPr wrap="square">
            <a:spAutoFit/>
          </a:bodyPr>
          <a:lstStyle/>
          <a:p>
            <a:pPr marL="285750" indent="-285750">
              <a:buFont typeface="Arial" panose="020B0604020202020204" pitchFamily="34" charset="0"/>
              <a:buChar char="•"/>
            </a:pPr>
            <a:r>
              <a:rPr lang="en-US" sz="2000" dirty="0"/>
              <a:t>Exposure to crises such as natural disasters, conflict, or pandemics increases the rates of stress related conditions including post-traumatic stress disorder (PTSD). Vulnerable groups, including refugees, low-income communities, and those with pre-existing mental health conditions, are particularly susceptible.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Crises disrupt social networks and community support systems, leading people to feel isolated and lonely. Vulnerable individuals, such as the elderly or those with disabilities, find it more challenging to maintain social connections.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Financial instability and its associated stresses, job loss, housing insecurity, and lack of access to basic needs which is becoming widespread, also greatly exacerbate mental health issues. </a:t>
            </a:r>
          </a:p>
          <a:p>
            <a:pPr marL="285750" indent="-285750">
              <a:buFont typeface="Arial" panose="020B0604020202020204" pitchFamily="34" charset="0"/>
              <a:buChar char="•"/>
            </a:pPr>
            <a:r>
              <a:rPr lang="en-US" sz="2000" dirty="0"/>
              <a:t>Vulnerable populations have always faced barriers accessing mental health care, but lack of access has become worse as healthcare systems become ever more underfunded and overwhelmed.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population that has been the most affected by the polycrisis are children and youth. Disruptions to education, increasingly stressed families, and intense exposure to new emotionally dysregulating digital technologies and algorithms whose effects are just beginning to be studied, have resulted in a catastrophic rise in mental health problems in the young.</a:t>
            </a:r>
          </a:p>
          <a:p>
            <a:endParaRPr lang="en-US" sz="2000" dirty="0"/>
          </a:p>
          <a:p>
            <a:pPr marL="285750" indent="-285750">
              <a:buFont typeface="Arial" panose="020B0604020202020204" pitchFamily="34" charset="0"/>
              <a:buChar char="•"/>
            </a:pPr>
            <a:r>
              <a:rPr lang="en-US" sz="2000" dirty="0"/>
              <a:t>The root cause of the polycrisis is the global modern economic and political system known as “end stage capitalism”. This system is designed to protect the interests of the wealthy and corporations even as it greatly damages the environment, society and 99% of the world’s population. Let’s now consider how this situation came to be.</a:t>
            </a:r>
            <a:r>
              <a:rPr lang="en-US" sz="2000" dirty="0">
                <a:latin typeface="+mj-lt"/>
              </a:rPr>
              <a:t> </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A6E278F0-F0CF-DF31-1EA9-DA3FCA6AE31C}"/>
              </a:ext>
            </a:extLst>
          </p:cNvPr>
          <p:cNvSpPr>
            <a:spLocks noGrp="1"/>
          </p:cNvSpPr>
          <p:nvPr>
            <p:ph type="sldNum" sz="quarter" idx="12"/>
          </p:nvPr>
        </p:nvSpPr>
        <p:spPr/>
        <p:txBody>
          <a:bodyPr/>
          <a:lstStyle/>
          <a:p>
            <a:fld id="{B2DC25EE-239B-4C5F-AAD1-255A7D5F1EE2}" type="slidenum">
              <a:rPr lang="en-US" smtClean="0"/>
              <a:t>206</a:t>
            </a:fld>
            <a:endParaRPr lang="en-US"/>
          </a:p>
        </p:txBody>
      </p:sp>
    </p:spTree>
    <p:extLst>
      <p:ext uri="{BB962C8B-B14F-4D97-AF65-F5344CB8AC3E}">
        <p14:creationId xmlns:p14="http://schemas.microsoft.com/office/powerpoint/2010/main" val="77947513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CDBE2851-1C3D-A889-9A44-F2AD42831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542" y="1264700"/>
            <a:ext cx="9649621" cy="5158154"/>
          </a:xfrm>
          <a:prstGeom prst="rect">
            <a:avLst/>
          </a:prstGeom>
        </p:spPr>
      </p:pic>
      <p:sp>
        <p:nvSpPr>
          <p:cNvPr id="4" name="TextBox 3">
            <a:extLst>
              <a:ext uri="{FF2B5EF4-FFF2-40B4-BE49-F238E27FC236}">
                <a16:creationId xmlns:a16="http://schemas.microsoft.com/office/drawing/2014/main" id="{32419EF5-93AE-3905-0FF9-385FF9BE2D56}"/>
              </a:ext>
            </a:extLst>
          </p:cNvPr>
          <p:cNvSpPr txBox="1"/>
          <p:nvPr/>
        </p:nvSpPr>
        <p:spPr>
          <a:xfrm>
            <a:off x="1572964" y="253244"/>
            <a:ext cx="11001056" cy="646331"/>
          </a:xfrm>
          <a:prstGeom prst="rect">
            <a:avLst/>
          </a:prstGeom>
          <a:noFill/>
        </p:spPr>
        <p:txBody>
          <a:bodyPr wrap="square">
            <a:spAutoFit/>
          </a:bodyPr>
          <a:lstStyle/>
          <a:p>
            <a:r>
              <a:rPr lang="en-CA" sz="3600" dirty="0">
                <a:solidFill>
                  <a:schemeClr val="bg1"/>
                </a:solidFill>
              </a:rPr>
              <a:t>A BRIEF HISTORY OF THE ECONOMIC CRISIS</a:t>
            </a:r>
          </a:p>
        </p:txBody>
      </p:sp>
      <p:sp>
        <p:nvSpPr>
          <p:cNvPr id="2" name="Slide Number Placeholder 1">
            <a:extLst>
              <a:ext uri="{FF2B5EF4-FFF2-40B4-BE49-F238E27FC236}">
                <a16:creationId xmlns:a16="http://schemas.microsoft.com/office/drawing/2014/main" id="{F8C82226-2E11-B074-9739-B71F37069BE7}"/>
              </a:ext>
            </a:extLst>
          </p:cNvPr>
          <p:cNvSpPr>
            <a:spLocks noGrp="1"/>
          </p:cNvSpPr>
          <p:nvPr>
            <p:ph type="sldNum" sz="quarter" idx="12"/>
          </p:nvPr>
        </p:nvSpPr>
        <p:spPr/>
        <p:txBody>
          <a:bodyPr/>
          <a:lstStyle/>
          <a:p>
            <a:fld id="{B2DC25EE-239B-4C5F-AAD1-255A7D5F1EE2}" type="slidenum">
              <a:rPr lang="en-US" smtClean="0"/>
              <a:t>207</a:t>
            </a:fld>
            <a:endParaRPr lang="en-US"/>
          </a:p>
        </p:txBody>
      </p:sp>
    </p:spTree>
    <p:extLst>
      <p:ext uri="{BB962C8B-B14F-4D97-AF65-F5344CB8AC3E}">
        <p14:creationId xmlns:p14="http://schemas.microsoft.com/office/powerpoint/2010/main" val="233092525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715D2E7-AB13-80A2-DC8A-FB4DE563F80C}"/>
              </a:ext>
            </a:extLst>
          </p:cNvPr>
          <p:cNvSpPr txBox="1"/>
          <p:nvPr/>
        </p:nvSpPr>
        <p:spPr>
          <a:xfrm>
            <a:off x="76200" y="-195943"/>
            <a:ext cx="12115800" cy="8925520"/>
          </a:xfrm>
          <a:prstGeom prst="rect">
            <a:avLst/>
          </a:prstGeom>
          <a:noFill/>
        </p:spPr>
        <p:txBody>
          <a:bodyPr wrap="square">
            <a:spAutoFit/>
          </a:bodyPr>
          <a:lstStyle/>
          <a:p>
            <a:endParaRPr lang="en-US" sz="2400" dirty="0"/>
          </a:p>
          <a:p>
            <a:pPr marL="342900" indent="-342900">
              <a:buFont typeface="Arial" panose="020B0604020202020204" pitchFamily="34" charset="0"/>
              <a:buChar char="•"/>
            </a:pPr>
            <a:r>
              <a:rPr lang="en-CA" sz="2400" dirty="0"/>
              <a:t>“Political language…is designed to make lies sound truthful, murder respectable, and to give an appearance of solidity to pure wind”.                        George Orwell</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“The things you own end up owning you”          Anon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“All experience has shown that mankind is more disposed to suffer while evils are sufferable than to right themselves by abolishing the forms to which they are accustomed.”      The U.S. declaration of independence</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CA" sz="2400" dirty="0"/>
              <a:t>“When plunder becomes a way of life for a group of men living together in society, they create for themselves in the course of time a legal system that authorizes it and a moral code that  glorifies it.”      Frederic Bastiat</a:t>
            </a:r>
          </a:p>
          <a:p>
            <a:pPr marL="342900" indent="-342900">
              <a:buFont typeface="Arial" panose="020B0604020202020204" pitchFamily="34" charset="0"/>
              <a:buChar char="•"/>
            </a:pPr>
            <a:endParaRPr lang="en-CA" sz="2400" cap="none" dirty="0"/>
          </a:p>
          <a:p>
            <a:pPr marL="342900" indent="-342900">
              <a:buFont typeface="Arial" panose="020B0604020202020204" pitchFamily="34" charset="0"/>
              <a:buChar char="•"/>
            </a:pPr>
            <a:r>
              <a:rPr lang="en-CA" sz="2400" cap="none" dirty="0"/>
              <a:t>“</a:t>
            </a:r>
            <a:r>
              <a:rPr lang="en-CA" sz="2400" dirty="0"/>
              <a:t>T</a:t>
            </a:r>
            <a:r>
              <a:rPr lang="en-CA" sz="2400" cap="none" dirty="0"/>
              <a:t>o understand something is to be liberated from it”        Anon</a:t>
            </a:r>
            <a:r>
              <a:rPr lang="en-CA" sz="2400" dirty="0"/>
              <a:t>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“There’s enough in the world for everybody but not for everybody’s greed”      Mahatma Ghandi </a:t>
            </a:r>
          </a:p>
          <a:p>
            <a:endParaRPr lang="en-CA" sz="2000" dirty="0">
              <a:solidFill>
                <a:schemeClr val="bg1"/>
              </a:solidFill>
            </a:endParaRPr>
          </a:p>
          <a:p>
            <a:endParaRPr lang="en-CA" sz="2000" dirty="0">
              <a:solidFill>
                <a:schemeClr val="bg1"/>
              </a:solidFill>
            </a:endParaRPr>
          </a:p>
          <a:p>
            <a:br>
              <a:rPr lang="en-US" sz="2400" dirty="0"/>
            </a:br>
            <a:endParaRPr lang="en-CA" sz="2400" dirty="0"/>
          </a:p>
          <a:p>
            <a:endParaRPr lang="en-CA" dirty="0">
              <a:solidFill>
                <a:schemeClr val="bg1"/>
              </a:solidFill>
            </a:endParaRPr>
          </a:p>
          <a:p>
            <a:endParaRPr lang="en-CA" dirty="0">
              <a:solidFill>
                <a:schemeClr val="bg1"/>
              </a:solidFill>
            </a:endParaRPr>
          </a:p>
          <a:p>
            <a:r>
              <a:rPr lang="en-CA" dirty="0">
                <a:solidFill>
                  <a:schemeClr val="bg1"/>
                </a:solidFill>
              </a:rPr>
              <a:t>  </a:t>
            </a:r>
            <a:endParaRPr lang="en-CA" dirty="0"/>
          </a:p>
        </p:txBody>
      </p:sp>
      <p:sp>
        <p:nvSpPr>
          <p:cNvPr id="13" name="TextBox 12">
            <a:extLst>
              <a:ext uri="{FF2B5EF4-FFF2-40B4-BE49-F238E27FC236}">
                <a16:creationId xmlns:a16="http://schemas.microsoft.com/office/drawing/2014/main" id="{3E0AA62D-7F6B-2531-9AC5-40852A28427D}"/>
              </a:ext>
            </a:extLst>
          </p:cNvPr>
          <p:cNvSpPr txBox="1"/>
          <p:nvPr/>
        </p:nvSpPr>
        <p:spPr>
          <a:xfrm>
            <a:off x="925285" y="1347795"/>
            <a:ext cx="6096000" cy="369332"/>
          </a:xfrm>
          <a:prstGeom prst="rect">
            <a:avLst/>
          </a:prstGeom>
          <a:noFill/>
        </p:spPr>
        <p:txBody>
          <a:bodyPr wrap="square">
            <a:spAutoFit/>
          </a:bodyPr>
          <a:lstStyle/>
          <a:p>
            <a:r>
              <a:rPr lang="en-CA" dirty="0">
                <a:solidFill>
                  <a:schemeClr val="bg1"/>
                </a:solidFill>
              </a:rPr>
              <a:t> </a:t>
            </a:r>
            <a:endParaRPr lang="en-CA" dirty="0"/>
          </a:p>
        </p:txBody>
      </p:sp>
      <p:sp>
        <p:nvSpPr>
          <p:cNvPr id="2" name="Slide Number Placeholder 1">
            <a:extLst>
              <a:ext uri="{FF2B5EF4-FFF2-40B4-BE49-F238E27FC236}">
                <a16:creationId xmlns:a16="http://schemas.microsoft.com/office/drawing/2014/main" id="{2E72BB4A-D049-1277-DF1A-7D13A6959814}"/>
              </a:ext>
            </a:extLst>
          </p:cNvPr>
          <p:cNvSpPr>
            <a:spLocks noGrp="1"/>
          </p:cNvSpPr>
          <p:nvPr>
            <p:ph type="sldNum" sz="quarter" idx="12"/>
          </p:nvPr>
        </p:nvSpPr>
        <p:spPr/>
        <p:txBody>
          <a:bodyPr/>
          <a:lstStyle/>
          <a:p>
            <a:fld id="{B2DC25EE-239B-4C5F-AAD1-255A7D5F1EE2}" type="slidenum">
              <a:rPr lang="en-US" smtClean="0"/>
              <a:t>208</a:t>
            </a:fld>
            <a:endParaRPr lang="en-US"/>
          </a:p>
        </p:txBody>
      </p:sp>
    </p:spTree>
    <p:extLst>
      <p:ext uri="{BB962C8B-B14F-4D97-AF65-F5344CB8AC3E}">
        <p14:creationId xmlns:p14="http://schemas.microsoft.com/office/powerpoint/2010/main" val="365809195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A6529A-CF53-056B-F7FA-E8BEAD13E22F}"/>
              </a:ext>
            </a:extLst>
          </p:cNvPr>
          <p:cNvSpPr txBox="1"/>
          <p:nvPr/>
        </p:nvSpPr>
        <p:spPr>
          <a:xfrm>
            <a:off x="0" y="612844"/>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000" dirty="0"/>
              <a:t>The concept of the six ages that define the lifespan of an empire is a theoretical framework that describes the rise and fall of civilizations through distinct stages. This model is used by historians to analyze and understand the patterns and dynamics of empires.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initial stage of an empire, the  age of pioneers, is characterized by exploration and expansion. Pioneers, often driven by the search for resources, land, or religious freedom establish new territories. During this period, the foundations of the empire are laid. The focus is on survival, settlement, and establishing a foothold in new regions.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second stage, the age of conquests, the empire aggressively expands its borders through military conquest and strategic alliances. The focus is on building a powerful military, subjugating neighboring territories, and consolidating power. This age often sees significant territorial gains and the establishment of a dominant presence in a region.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With established territories, the empire shifts its focus to economic growth and trade which the model calls the age of commerce. Commerce flourishes as trade routes are developed, and markets expand. The emphasis during the age of commerce, is on building infrastructure, fostering trade relationships, and accumulating wealth. This period typically sees the rise of a merchant class and increased urbanization.</a:t>
            </a:r>
          </a:p>
        </p:txBody>
      </p:sp>
      <p:sp>
        <p:nvSpPr>
          <p:cNvPr id="2" name="Slide Number Placeholder 1">
            <a:extLst>
              <a:ext uri="{FF2B5EF4-FFF2-40B4-BE49-F238E27FC236}">
                <a16:creationId xmlns:a16="http://schemas.microsoft.com/office/drawing/2014/main" id="{9E3AC275-9CAF-AE29-EE2E-C59DEA3C71E1}"/>
              </a:ext>
            </a:extLst>
          </p:cNvPr>
          <p:cNvSpPr>
            <a:spLocks noGrp="1"/>
          </p:cNvSpPr>
          <p:nvPr>
            <p:ph type="sldNum" sz="quarter" idx="12"/>
          </p:nvPr>
        </p:nvSpPr>
        <p:spPr/>
        <p:txBody>
          <a:bodyPr/>
          <a:lstStyle/>
          <a:p>
            <a:fld id="{B2DC25EE-239B-4C5F-AAD1-255A7D5F1EE2}" type="slidenum">
              <a:rPr lang="en-US" smtClean="0"/>
              <a:t>209</a:t>
            </a:fld>
            <a:endParaRPr lang="en-US"/>
          </a:p>
        </p:txBody>
      </p:sp>
      <p:sp>
        <p:nvSpPr>
          <p:cNvPr id="5" name="TextBox 4">
            <a:extLst>
              <a:ext uri="{FF2B5EF4-FFF2-40B4-BE49-F238E27FC236}">
                <a16:creationId xmlns:a16="http://schemas.microsoft.com/office/drawing/2014/main" id="{4D252DF3-DFF1-EFD3-FE33-61205A364377}"/>
              </a:ext>
            </a:extLst>
          </p:cNvPr>
          <p:cNvSpPr txBox="1"/>
          <p:nvPr/>
        </p:nvSpPr>
        <p:spPr>
          <a:xfrm>
            <a:off x="4451280" y="0"/>
            <a:ext cx="6128534" cy="461665"/>
          </a:xfrm>
          <a:prstGeom prst="rect">
            <a:avLst/>
          </a:prstGeom>
          <a:noFill/>
        </p:spPr>
        <p:txBody>
          <a:bodyPr wrap="square">
            <a:spAutoFit/>
          </a:bodyPr>
          <a:lstStyle/>
          <a:p>
            <a:r>
              <a:rPr lang="en-US" sz="2400" dirty="0">
                <a:solidFill>
                  <a:schemeClr val="bg1"/>
                </a:solidFill>
              </a:rPr>
              <a:t>The six ages of Empire </a:t>
            </a:r>
            <a:endParaRPr lang="en-CA" sz="2400" dirty="0">
              <a:solidFill>
                <a:schemeClr val="bg1"/>
              </a:solidFill>
            </a:endParaRPr>
          </a:p>
        </p:txBody>
      </p:sp>
    </p:spTree>
    <p:extLst>
      <p:ext uri="{BB962C8B-B14F-4D97-AF65-F5344CB8AC3E}">
        <p14:creationId xmlns:p14="http://schemas.microsoft.com/office/powerpoint/2010/main" val="3019564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21</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A02762-3C67-167E-2008-B8B4194EC296}"/>
              </a:ext>
            </a:extLst>
          </p:cNvPr>
          <p:cNvSpPr txBox="1"/>
          <p:nvPr/>
        </p:nvSpPr>
        <p:spPr>
          <a:xfrm>
            <a:off x="555171" y="289450"/>
            <a:ext cx="10929258" cy="646331"/>
          </a:xfrm>
          <a:prstGeom prst="rect">
            <a:avLst/>
          </a:prstGeom>
          <a:noFill/>
        </p:spPr>
        <p:txBody>
          <a:bodyPr wrap="square">
            <a:spAutoFit/>
          </a:bodyPr>
          <a:lstStyle/>
          <a:p>
            <a:br>
              <a:rPr lang="en-US" dirty="0"/>
            </a:br>
            <a:endParaRPr lang="en-CA" dirty="0"/>
          </a:p>
        </p:txBody>
      </p:sp>
      <p:sp>
        <p:nvSpPr>
          <p:cNvPr id="4" name="TextBox 3">
            <a:extLst>
              <a:ext uri="{FF2B5EF4-FFF2-40B4-BE49-F238E27FC236}">
                <a16:creationId xmlns:a16="http://schemas.microsoft.com/office/drawing/2014/main" id="{CB2F9638-0645-CDEB-F341-DD0D890CE01F}"/>
              </a:ext>
            </a:extLst>
          </p:cNvPr>
          <p:cNvSpPr txBox="1"/>
          <p:nvPr/>
        </p:nvSpPr>
        <p:spPr>
          <a:xfrm>
            <a:off x="54428" y="0"/>
            <a:ext cx="12083143" cy="6863417"/>
          </a:xfrm>
          <a:prstGeom prst="rect">
            <a:avLst/>
          </a:prstGeom>
          <a:noFill/>
        </p:spPr>
        <p:txBody>
          <a:bodyPr wrap="square">
            <a:spAutoFit/>
          </a:bodyPr>
          <a:lstStyle/>
          <a:p>
            <a:pPr marL="285750" indent="-285750">
              <a:buFont typeface="Arial" panose="020B0604020202020204" pitchFamily="34" charset="0"/>
              <a:buChar char="•"/>
            </a:pPr>
            <a:r>
              <a:rPr lang="en-US" sz="2000" dirty="0"/>
              <a:t>In the age of affluence, the empire reaches a peak of wealth and prosperity. Cultural and artistic achievements flourish, and there is an emphasis on luxury and leisure. The society enjoys a high standard of living, and there is often a focus on monumental architecture and public works. This age is marked by stability and confidence in the empire's power.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age of intellect, intellectual and cultural pursuits become the focus, with advancements in science, philosophy, and the arts. Education and knowledge are highly valued, and there is a flourishing of ideas and innovation. This period often sees the establishment of universities, libraries, and centers of learning, contributing to a rich cultural legacy.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final stage is characterized by decline and decay. It is the age of decadence. A decadent empire becomes complacent and overextended, facing internal corruption, social unrest, and economic stagnation. There is often a loss of civic virtue and a focus on personal gain over the common good.</a:t>
            </a:r>
          </a:p>
          <a:p>
            <a:r>
              <a:rPr lang="en-US" sz="2000" dirty="0"/>
              <a:t> </a:t>
            </a:r>
          </a:p>
          <a:p>
            <a:pPr marL="285750" indent="-285750">
              <a:buFont typeface="Arial" panose="020B0604020202020204" pitchFamily="34" charset="0"/>
              <a:buChar char="•"/>
            </a:pPr>
            <a:r>
              <a:rPr lang="en-US" sz="2000" dirty="0"/>
              <a:t>External pressures, such as invasions or competition, exacerbate the decline, ultimately leading to the empire's fall. Common features to every age of decadence are an undisciplined overextended military, a conspicuous display of wealth, a massive disparity between rich and poor, a desire to live off a bloated State, an obsession with sex and a debasement of the currency.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Though not every empire follows this exact pattern, these stages provide a well accepted historical framework for understanding the lifecycle of empires.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B1133352-1658-F0CC-EA0C-42A5FA97CD93}"/>
              </a:ext>
            </a:extLst>
          </p:cNvPr>
          <p:cNvSpPr>
            <a:spLocks noGrp="1"/>
          </p:cNvSpPr>
          <p:nvPr>
            <p:ph type="sldNum" sz="quarter" idx="12"/>
          </p:nvPr>
        </p:nvSpPr>
        <p:spPr/>
        <p:txBody>
          <a:bodyPr/>
          <a:lstStyle/>
          <a:p>
            <a:fld id="{B2DC25EE-239B-4C5F-AAD1-255A7D5F1EE2}" type="slidenum">
              <a:rPr lang="en-US" smtClean="0"/>
              <a:t>210</a:t>
            </a:fld>
            <a:endParaRPr lang="en-US"/>
          </a:p>
        </p:txBody>
      </p:sp>
    </p:spTree>
    <p:extLst>
      <p:ext uri="{BB962C8B-B14F-4D97-AF65-F5344CB8AC3E}">
        <p14:creationId xmlns:p14="http://schemas.microsoft.com/office/powerpoint/2010/main" val="263484029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8265BE-DC11-6085-26C7-66F2821E4017}"/>
              </a:ext>
            </a:extLst>
          </p:cNvPr>
          <p:cNvSpPr>
            <a:spLocks noGrp="1"/>
          </p:cNvSpPr>
          <p:nvPr>
            <p:ph type="sldNum" sz="quarter" idx="12"/>
          </p:nvPr>
        </p:nvSpPr>
        <p:spPr/>
        <p:txBody>
          <a:bodyPr/>
          <a:lstStyle/>
          <a:p>
            <a:fld id="{B2DC25EE-239B-4C5F-AAD1-255A7D5F1EE2}" type="slidenum">
              <a:rPr lang="en-US" smtClean="0"/>
              <a:t>211</a:t>
            </a:fld>
            <a:endParaRPr lang="en-US"/>
          </a:p>
        </p:txBody>
      </p:sp>
      <p:sp>
        <p:nvSpPr>
          <p:cNvPr id="4" name="TextBox 3">
            <a:extLst>
              <a:ext uri="{FF2B5EF4-FFF2-40B4-BE49-F238E27FC236}">
                <a16:creationId xmlns:a16="http://schemas.microsoft.com/office/drawing/2014/main" id="{8816A4A4-F0B7-CBA9-0266-A95E5645E8EA}"/>
              </a:ext>
            </a:extLst>
          </p:cNvPr>
          <p:cNvSpPr txBox="1"/>
          <p:nvPr/>
        </p:nvSpPr>
        <p:spPr>
          <a:xfrm>
            <a:off x="0" y="0"/>
            <a:ext cx="12192000" cy="8248412"/>
          </a:xfrm>
          <a:prstGeom prst="rect">
            <a:avLst/>
          </a:prstGeom>
          <a:noFill/>
        </p:spPr>
        <p:txBody>
          <a:bodyPr wrap="square">
            <a:spAutoFit/>
          </a:bodyPr>
          <a:lstStyle/>
          <a:p>
            <a:pPr marL="285750" indent="-285750">
              <a:buFont typeface="Arial" panose="020B0604020202020204" pitchFamily="34" charset="0"/>
              <a:buChar char="•"/>
            </a:pPr>
            <a:r>
              <a:rPr lang="en-US" sz="2000" dirty="0"/>
              <a:t>Today’s Empire is not confined to a territory such as the U.S. or China. The empire we see today is international global capitalism which shares many characteristics of historical empires. Like empires of the past, global capitalism exerts significant influence across the world shaping economies, cultures, and politics in numerous countries, and transcending national borders.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Instead of territorial control, global capitalism is about economic dominance. Multinational corporations, financial institutions, and global markets play roles similar to those of imperial powers, driving economic policies and practices worldwide.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Just as empires spread their cultures, global capitalism promotes certain cultural values, such as consumerism, individualism, and the pursuit of profit. This has led to a form of cultural homogenization, where local traditions and practices are influenced by global capitalist norms.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power dynamics in global capitalism resembles those of empires, with wealth and decision-making concentrated in a few powerful corporations, people, and regions whose monopoly on power creates enormous inequality.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Unlike traditional empires that relied on physical territory, global capitalism is more adaptable to change, using technology and innovation to maintain and expand its influence.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many indications that the global capitalist empire has entered its age of decadence. To understand how this has happened let’s consider some economic trends seen over the last 150 years.</a:t>
            </a:r>
          </a:p>
          <a:p>
            <a:endParaRPr lang="en-US" sz="2000" dirty="0"/>
          </a:p>
          <a:p>
            <a:pPr marL="285750" indent="-285750">
              <a:buFont typeface="Arial" panose="020B0604020202020204" pitchFamily="34" charset="0"/>
              <a:buChar char="•"/>
            </a:pPr>
            <a:endParaRPr lang="en-US" sz="1800" dirty="0"/>
          </a:p>
          <a:p>
            <a:br>
              <a:rPr lang="en-US" sz="1600" dirty="0"/>
            </a:br>
            <a:endParaRPr lang="en-CA" sz="1600" dirty="0"/>
          </a:p>
        </p:txBody>
      </p:sp>
    </p:spTree>
    <p:extLst>
      <p:ext uri="{BB962C8B-B14F-4D97-AF65-F5344CB8AC3E}">
        <p14:creationId xmlns:p14="http://schemas.microsoft.com/office/powerpoint/2010/main" val="86633040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DCED7F-0D6D-859B-7680-C34E90E949F3}"/>
              </a:ext>
            </a:extLst>
          </p:cNvPr>
          <p:cNvSpPr txBox="1"/>
          <p:nvPr/>
        </p:nvSpPr>
        <p:spPr>
          <a:xfrm>
            <a:off x="855406" y="621579"/>
            <a:ext cx="4375355" cy="646331"/>
          </a:xfrm>
          <a:prstGeom prst="rect">
            <a:avLst/>
          </a:prstGeom>
          <a:noFill/>
        </p:spPr>
        <p:txBody>
          <a:bodyPr wrap="square">
            <a:spAutoFit/>
          </a:bodyPr>
          <a:lstStyle/>
          <a:p>
            <a:r>
              <a:rPr lang="en-US" sz="3600" b="0" i="0" dirty="0">
                <a:effectLst/>
                <a:latin typeface="+mj-lt"/>
              </a:rPr>
              <a:t>THE GILDED AGE </a:t>
            </a:r>
            <a:endParaRPr lang="en-CA" sz="3600" dirty="0"/>
          </a:p>
        </p:txBody>
      </p:sp>
      <p:pic>
        <p:nvPicPr>
          <p:cNvPr id="4" name="Picture 3" descr="A gold letter s with smoke coming out of it&#10;&#10;Description automatically generated">
            <a:extLst>
              <a:ext uri="{FF2B5EF4-FFF2-40B4-BE49-F238E27FC236}">
                <a16:creationId xmlns:a16="http://schemas.microsoft.com/office/drawing/2014/main" id="{C69CB065-F428-B145-D62A-0748CF74C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932174D-15B8-993E-1CF2-FE1545E6A20D}"/>
              </a:ext>
            </a:extLst>
          </p:cNvPr>
          <p:cNvSpPr>
            <a:spLocks noGrp="1"/>
          </p:cNvSpPr>
          <p:nvPr>
            <p:ph type="sldNum" sz="quarter" idx="12"/>
          </p:nvPr>
        </p:nvSpPr>
        <p:spPr/>
        <p:txBody>
          <a:bodyPr/>
          <a:lstStyle/>
          <a:p>
            <a:fld id="{B2DC25EE-239B-4C5F-AAD1-255A7D5F1EE2}" type="slidenum">
              <a:rPr lang="en-US" smtClean="0"/>
              <a:t>212</a:t>
            </a:fld>
            <a:endParaRPr lang="en-US"/>
          </a:p>
        </p:txBody>
      </p:sp>
    </p:spTree>
    <p:extLst>
      <p:ext uri="{BB962C8B-B14F-4D97-AF65-F5344CB8AC3E}">
        <p14:creationId xmlns:p14="http://schemas.microsoft.com/office/powerpoint/2010/main" val="146127792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3D63C4-0558-9254-9C8A-621DDF6E7D1D}"/>
              </a:ext>
            </a:extLst>
          </p:cNvPr>
          <p:cNvSpPr txBox="1"/>
          <p:nvPr/>
        </p:nvSpPr>
        <p:spPr>
          <a:xfrm>
            <a:off x="58994" y="129106"/>
            <a:ext cx="11965858"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Gilded Age </a:t>
            </a:r>
            <a:r>
              <a:rPr lang="en-US" sz="2000" dirty="0">
                <a:latin typeface="+mj-lt"/>
              </a:rPr>
              <a:t>refers to</a:t>
            </a:r>
            <a:r>
              <a:rPr lang="en-US" sz="2000" b="0" i="0" dirty="0">
                <a:effectLst/>
                <a:latin typeface="+mj-lt"/>
              </a:rPr>
              <a:t> a period in U.S. history from roughly the 1870s to about 1900, characterized by rapid economic growth, industrialization, and significant social changes. The term "Gilded Age" was coined by Mark Twain and Charles Dudley Warner in their 1873 novel “The Gilded Age: A Tale of Today”, which satirized the era as one of serious social problems masked by a thin gold gilding.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Gilded Age saw the expansion of production capabilities and industries such as steel, railroads, oil, and manufacturing. This period was also marked by significant technological advancements including the telephone, electric light, and the expansion of the railroad network.</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Rapid industrialization led to the growth of cities as people moved from rural areas to urban centers in search of jobs. This urbanization brought about significant changes in living conditions and social dynamics.</a:t>
            </a:r>
          </a:p>
          <a:p>
            <a:pPr marL="285750" indent="-285750">
              <a:buFont typeface="Arial" panose="020B0604020202020204" pitchFamily="34" charset="0"/>
              <a:buChar char="•"/>
            </a:pPr>
            <a:r>
              <a:rPr lang="en-US" sz="2000" dirty="0">
                <a:latin typeface="+mj-lt"/>
              </a:rPr>
              <a:t>During this period, the</a:t>
            </a:r>
            <a:r>
              <a:rPr lang="en-US" sz="2000" b="0" i="0" dirty="0">
                <a:effectLst/>
                <a:latin typeface="+mj-lt"/>
              </a:rPr>
              <a:t> United States experienced a massive influx of immigrants, primarily from Europe, who provided labor for factories and contributed to the cultural diversity of the nation.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era was also notorious for political corruption and patronage. Political machines, such as Tammany Hall in New York City, wielded significant influence and engaged in corrupt practices. </a:t>
            </a:r>
          </a:p>
          <a:p>
            <a:pPr marL="285750" indent="-285750">
              <a:buFont typeface="Arial" panose="020B0604020202020204" pitchFamily="34" charset="0"/>
              <a:buChar char="•"/>
            </a:pPr>
            <a:r>
              <a:rPr lang="en-US" sz="2000" b="0" i="0" dirty="0">
                <a:effectLst/>
                <a:latin typeface="+mj-lt"/>
              </a:rPr>
              <a:t>While the gilded age produced immense wealth for industrialists and entrepreneurs, it also led to stark income inequality. A small elite amassed vast fortunes, while </a:t>
            </a:r>
            <a:r>
              <a:rPr lang="en-US" sz="2000" dirty="0">
                <a:latin typeface="+mj-lt"/>
              </a:rPr>
              <a:t>most</a:t>
            </a:r>
            <a:r>
              <a:rPr lang="en-US" sz="2000" b="0" i="0" dirty="0">
                <a:effectLst/>
                <a:latin typeface="+mj-lt"/>
              </a:rPr>
              <a:t> workers lived in poverty.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harsh working conditions and low wages led to the rise of labor unions and frequent strikes. Notable labor conflicts included the Haymarket Riot, the Homestead Strike, and the Pullman Strike.</a:t>
            </a:r>
            <a:r>
              <a:rPr lang="en-US" sz="2000" dirty="0"/>
              <a:t> </a:t>
            </a:r>
          </a:p>
        </p:txBody>
      </p:sp>
      <p:sp>
        <p:nvSpPr>
          <p:cNvPr id="2" name="Slide Number Placeholder 1">
            <a:extLst>
              <a:ext uri="{FF2B5EF4-FFF2-40B4-BE49-F238E27FC236}">
                <a16:creationId xmlns:a16="http://schemas.microsoft.com/office/drawing/2014/main" id="{BE919165-6703-484D-1066-F55F86C83882}"/>
              </a:ext>
            </a:extLst>
          </p:cNvPr>
          <p:cNvSpPr>
            <a:spLocks noGrp="1"/>
          </p:cNvSpPr>
          <p:nvPr>
            <p:ph type="sldNum" sz="quarter" idx="12"/>
          </p:nvPr>
        </p:nvSpPr>
        <p:spPr/>
        <p:txBody>
          <a:bodyPr/>
          <a:lstStyle/>
          <a:p>
            <a:fld id="{B2DC25EE-239B-4C5F-AAD1-255A7D5F1EE2}" type="slidenum">
              <a:rPr lang="en-US" smtClean="0"/>
              <a:t>213</a:t>
            </a:fld>
            <a:endParaRPr lang="en-US"/>
          </a:p>
        </p:txBody>
      </p:sp>
    </p:spTree>
    <p:extLst>
      <p:ext uri="{BB962C8B-B14F-4D97-AF65-F5344CB8AC3E}">
        <p14:creationId xmlns:p14="http://schemas.microsoft.com/office/powerpoint/2010/main" val="34400998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BD73E-D459-6441-962F-551ED4C6E048}"/>
              </a:ext>
            </a:extLst>
          </p:cNvPr>
          <p:cNvSpPr txBox="1"/>
          <p:nvPr/>
        </p:nvSpPr>
        <p:spPr>
          <a:xfrm>
            <a:off x="-63910" y="0"/>
            <a:ext cx="12319819"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gilded age was known for its “robber barons” a group of U.S. industrialists and financiers that amassed vast wealth and power over the economy and politics through their unscrupulous exploitative and monopolistic business practices.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Industrial Revolution brought about significant technological innovations, such as the steam engine, railroads, and mechanized manufacturing. These advancements created new industries and opportunities for entrepreneurs to capitalize on.</a:t>
            </a:r>
          </a:p>
          <a:p>
            <a:pPr marL="285750" indent="-285750">
              <a:buFont typeface="Arial" panose="020B0604020202020204" pitchFamily="34" charset="0"/>
              <a:buChar char="•"/>
            </a:pPr>
            <a:r>
              <a:rPr lang="en-US" sz="2000" dirty="0"/>
              <a:t>The rapid industrialization led to unprecedented economic growth and the expansion of markets. This environment allowed ambitious individuals to build large enterprises and accumulate wealth.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people moved to cities for work, there was a growing demand for goods and services, which further fueled industrial expansion and the rise of large corporations.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this period, the U.S. government largely adhered to laissez-faire economic policies, which meant minimal interference in business activities. This lack of regulation allowed business leaders to engage in practices that prioritized profit over fair competition and worker rights.</a:t>
            </a:r>
          </a:p>
          <a:p>
            <a:pPr marL="285750" indent="-285750">
              <a:buFont typeface="Arial" panose="020B0604020202020204" pitchFamily="34" charset="0"/>
              <a:buChar char="•"/>
            </a:pPr>
            <a:r>
              <a:rPr lang="en-US" sz="2000" dirty="0"/>
              <a:t>Without antitrust laws, many of these industrialists were able to establish monopolies or near-monopolies in their industries. They often used tactics like predatory pricing, buying out competitors, and forming trusts to control markets.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absence of labor laws allowed for poor working conditions, low wages, and long hours. Workers had little recourse against exploitation, which contributed to the industrialists' ability to maximize profits. </a:t>
            </a:r>
          </a:p>
          <a:p>
            <a:endParaRPr lang="en-US" sz="2000" dirty="0"/>
          </a:p>
        </p:txBody>
      </p:sp>
      <p:sp>
        <p:nvSpPr>
          <p:cNvPr id="2" name="Slide Number Placeholder 1">
            <a:extLst>
              <a:ext uri="{FF2B5EF4-FFF2-40B4-BE49-F238E27FC236}">
                <a16:creationId xmlns:a16="http://schemas.microsoft.com/office/drawing/2014/main" id="{F958454B-3FB6-372A-117A-C0019306FB8A}"/>
              </a:ext>
            </a:extLst>
          </p:cNvPr>
          <p:cNvSpPr>
            <a:spLocks noGrp="1"/>
          </p:cNvSpPr>
          <p:nvPr>
            <p:ph type="sldNum" sz="quarter" idx="12"/>
          </p:nvPr>
        </p:nvSpPr>
        <p:spPr/>
        <p:txBody>
          <a:bodyPr/>
          <a:lstStyle/>
          <a:p>
            <a:fld id="{B2DC25EE-239B-4C5F-AAD1-255A7D5F1EE2}" type="slidenum">
              <a:rPr lang="en-US" smtClean="0"/>
              <a:t>214</a:t>
            </a:fld>
            <a:endParaRPr lang="en-US"/>
          </a:p>
        </p:txBody>
      </p:sp>
    </p:spTree>
    <p:extLst>
      <p:ext uri="{BB962C8B-B14F-4D97-AF65-F5344CB8AC3E}">
        <p14:creationId xmlns:p14="http://schemas.microsoft.com/office/powerpoint/2010/main" val="977473543"/>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048EF-627E-E090-4276-60C7D9BE28FE}"/>
              </a:ext>
            </a:extLst>
          </p:cNvPr>
          <p:cNvSpPr>
            <a:spLocks noGrp="1"/>
          </p:cNvSpPr>
          <p:nvPr>
            <p:ph type="sldNum" sz="quarter" idx="12"/>
          </p:nvPr>
        </p:nvSpPr>
        <p:spPr/>
        <p:txBody>
          <a:bodyPr/>
          <a:lstStyle/>
          <a:p>
            <a:fld id="{B2DC25EE-239B-4C5F-AAD1-255A7D5F1EE2}" type="slidenum">
              <a:rPr lang="en-US" smtClean="0"/>
              <a:t>215</a:t>
            </a:fld>
            <a:endParaRPr lang="en-US"/>
          </a:p>
        </p:txBody>
      </p:sp>
      <p:sp>
        <p:nvSpPr>
          <p:cNvPr id="4" name="TextBox 3">
            <a:extLst>
              <a:ext uri="{FF2B5EF4-FFF2-40B4-BE49-F238E27FC236}">
                <a16:creationId xmlns:a16="http://schemas.microsoft.com/office/drawing/2014/main" id="{9CB32485-D8F7-03F1-2412-795F9F4D4960}"/>
              </a:ext>
            </a:extLst>
          </p:cNvPr>
          <p:cNvSpPr txBox="1"/>
          <p:nvPr/>
        </p:nvSpPr>
        <p:spPr>
          <a:xfrm>
            <a:off x="0" y="151179"/>
            <a:ext cx="11919857"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wealth and power of the robber barons enabled them to exert considerable influence over politics, often through lobbying and corruption. This further entrenched their positions and staved off regulatory efforts.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Notable Robber Barons included: John D. Rockefeller who founded Standard Oil and controlled a significant portion of the oil industry. Andrew Carnegie who led the expansion of the American steel industry. J.P. Morgan a powerful banker who financed and consolidated industries and Cornelius Vanderbilt who built his fortune in railroads and shipping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CA" sz="2000" dirty="0"/>
              <a:t>Emile Durkheim (1858-1917) and Max Weber (1864-1920) who are considered as the fathers of the field of sociology observed and commented on the effects of the industrial revolution.</a:t>
            </a:r>
          </a:p>
          <a:p>
            <a:pPr marL="285750" indent="-285750">
              <a:buFont typeface="Arial" panose="020B0604020202020204" pitchFamily="34" charset="0"/>
              <a:buChar char="•"/>
            </a:pPr>
            <a:r>
              <a:rPr lang="en-CA" sz="2000" dirty="0"/>
              <a:t>Durkheim was intrigued by how suicide rates, an indicator of mental illness, had increased dramatically in his native France, and throughout Europe, in the second half of the 19</a:t>
            </a:r>
            <a:r>
              <a:rPr lang="en-CA" sz="2000" baseline="30000" dirty="0"/>
              <a:t>th</a:t>
            </a:r>
            <a:r>
              <a:rPr lang="en-CA" sz="2000" dirty="0"/>
              <a:t> century as the industrial revolution was occurring.</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In his book “Suicide” Durkheim coined the term “anomie” to describe this phenomenon. Durkheim defined anomie as the uprooting or breakdown of moral values, standards, or guidance for individuals.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He observed that the industrial revolution had caused people to leave their traditional rural  lives in which they were connected to families, communities, their work, the land and traditional religion. In their new roles as labourers in industrial cities they lost connections to old those traditions and ways of living that gave their lives meaning.</a:t>
            </a:r>
          </a:p>
          <a:p>
            <a:endParaRPr lang="en-US" sz="2000" dirty="0"/>
          </a:p>
        </p:txBody>
      </p:sp>
    </p:spTree>
    <p:extLst>
      <p:ext uri="{BB962C8B-B14F-4D97-AF65-F5344CB8AC3E}">
        <p14:creationId xmlns:p14="http://schemas.microsoft.com/office/powerpoint/2010/main" val="1103094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23D9361-D534-4E72-BADD-0D97355BD15C}"/>
              </a:ext>
            </a:extLst>
          </p:cNvPr>
          <p:cNvSpPr>
            <a:spLocks noGrp="1"/>
          </p:cNvSpPr>
          <p:nvPr>
            <p:ph sz="half" idx="4294967295"/>
          </p:nvPr>
        </p:nvSpPr>
        <p:spPr>
          <a:xfrm>
            <a:off x="-15875" y="103188"/>
            <a:ext cx="12207875" cy="7153275"/>
          </a:xfrm>
        </p:spPr>
        <p:txBody>
          <a:bodyPr>
            <a:normAutofit/>
          </a:bodyPr>
          <a:lstStyle/>
          <a:p>
            <a:pPr>
              <a:spcBef>
                <a:spcPts val="0"/>
              </a:spcBef>
              <a:spcAft>
                <a:spcPts val="0"/>
              </a:spcAft>
            </a:pPr>
            <a:r>
              <a:rPr lang="en-CA" sz="2000" dirty="0"/>
              <a:t>Durkheim also noted that the increase in suicide rates was more pronounced among protestants than Catholics. Catholics, he argued, seemed to be more able to stay connected to family and religion than protestants. This, Durkheim thought protected them from  anomie and suicide.</a:t>
            </a:r>
          </a:p>
          <a:p>
            <a:pPr>
              <a:spcBef>
                <a:spcPts val="0"/>
              </a:spcBef>
              <a:spcAft>
                <a:spcPts val="0"/>
              </a:spcAft>
            </a:pPr>
            <a:endParaRPr lang="en-CA" sz="2000" dirty="0"/>
          </a:p>
          <a:p>
            <a:pPr>
              <a:spcBef>
                <a:spcPts val="0"/>
              </a:spcBef>
              <a:spcAft>
                <a:spcPts val="0"/>
              </a:spcAft>
            </a:pPr>
            <a:r>
              <a:rPr lang="en-CA" sz="2000" dirty="0"/>
              <a:t>Anomie, or the loss of meaning as people abandon traditional ways of life, often because of financial pressures, has affected many other communities such as native North Americans, and working-class people living in the American rust belt,  Appalachia, and the Canadian “oil patch”. </a:t>
            </a:r>
          </a:p>
          <a:p>
            <a:pPr>
              <a:spcBef>
                <a:spcPts val="0"/>
              </a:spcBef>
              <a:spcAft>
                <a:spcPts val="0"/>
              </a:spcAft>
            </a:pPr>
            <a:endParaRPr lang="en-CA" sz="2000" dirty="0"/>
          </a:p>
          <a:p>
            <a:pPr>
              <a:spcBef>
                <a:spcPts val="0"/>
              </a:spcBef>
              <a:spcAft>
                <a:spcPts val="0"/>
              </a:spcAft>
            </a:pPr>
            <a:r>
              <a:rPr lang="en-CA" sz="2000" dirty="0"/>
              <a:t>Durkheim’s Anomie and the present-day “deaths of despair” are very similar concepts.</a:t>
            </a:r>
          </a:p>
          <a:p>
            <a:endParaRPr lang="en-CA" dirty="0"/>
          </a:p>
          <a:p>
            <a:endParaRPr lang="en-CA" dirty="0"/>
          </a:p>
        </p:txBody>
      </p:sp>
    </p:spTree>
    <p:extLst>
      <p:ext uri="{BB962C8B-B14F-4D97-AF65-F5344CB8AC3E}">
        <p14:creationId xmlns:p14="http://schemas.microsoft.com/office/powerpoint/2010/main" val="34352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hild&#10;&#10;AI-generated content may be incorrect.">
            <a:extLst>
              <a:ext uri="{FF2B5EF4-FFF2-40B4-BE49-F238E27FC236}">
                <a16:creationId xmlns:a16="http://schemas.microsoft.com/office/drawing/2014/main" id="{72841981-3FD8-0CC1-FBC8-3C280973F11E}"/>
              </a:ext>
            </a:extLst>
          </p:cNvPr>
          <p:cNvPicPr>
            <a:picLocks noChangeAspect="1"/>
          </p:cNvPicPr>
          <p:nvPr/>
        </p:nvPicPr>
        <p:blipFill>
          <a:blip r:embed="rId2">
            <a:extLst>
              <a:ext uri="{28A0092B-C50C-407E-A947-70E740481C1C}">
                <a14:useLocalDpi xmlns:a14="http://schemas.microsoft.com/office/drawing/2010/main" val="0"/>
              </a:ext>
            </a:extLst>
          </a:blip>
          <a:srcRect t="8383" r="1" b="47883"/>
          <a:stretch/>
        </p:blipFill>
        <p:spPr>
          <a:xfrm>
            <a:off x="362508" y="838200"/>
            <a:ext cx="11242683" cy="5769429"/>
          </a:xfrm>
          <a:prstGeom prst="rect">
            <a:avLst/>
          </a:prstGeom>
        </p:spPr>
      </p:pic>
      <p:sp>
        <p:nvSpPr>
          <p:cNvPr id="2" name="Slide Number Placeholder 1">
            <a:extLst>
              <a:ext uri="{FF2B5EF4-FFF2-40B4-BE49-F238E27FC236}">
                <a16:creationId xmlns:a16="http://schemas.microsoft.com/office/drawing/2014/main" id="{4511B767-7CF8-62D1-8106-518DCFD8BE2B}"/>
              </a:ext>
            </a:extLst>
          </p:cNvPr>
          <p:cNvSpPr>
            <a:spLocks noGrp="1"/>
          </p:cNvSpPr>
          <p:nvPr>
            <p:ph type="sldNum" sz="quarter" idx="12"/>
          </p:nvPr>
        </p:nvSpPr>
        <p:spPr>
          <a:xfrm>
            <a:off x="10658927" y="6422854"/>
            <a:ext cx="946264" cy="365125"/>
          </a:xfrm>
        </p:spPr>
        <p:txBody>
          <a:bodyPr>
            <a:normAutofit/>
          </a:bodyPr>
          <a:lstStyle/>
          <a:p>
            <a:pPr>
              <a:spcAft>
                <a:spcPts val="600"/>
              </a:spcAft>
            </a:pPr>
            <a:fld id="{B2DC25EE-239B-4C5F-AAD1-255A7D5F1EE2}" type="slidenum">
              <a:rPr lang="en-US">
                <a:solidFill>
                  <a:srgbClr val="FFFFFF"/>
                </a:solidFill>
              </a:rPr>
              <a:pPr>
                <a:spcAft>
                  <a:spcPts val="600"/>
                </a:spcAft>
              </a:pPr>
              <a:t>217</a:t>
            </a:fld>
            <a:endParaRPr lang="en-US">
              <a:solidFill>
                <a:srgbClr val="FFFFFF"/>
              </a:solidFill>
            </a:endParaRPr>
          </a:p>
        </p:txBody>
      </p:sp>
      <p:sp>
        <p:nvSpPr>
          <p:cNvPr id="6" name="TextBox 5">
            <a:extLst>
              <a:ext uri="{FF2B5EF4-FFF2-40B4-BE49-F238E27FC236}">
                <a16:creationId xmlns:a16="http://schemas.microsoft.com/office/drawing/2014/main" id="{0D77D5E5-73E5-6286-16D5-8A804CF145C3}"/>
              </a:ext>
            </a:extLst>
          </p:cNvPr>
          <p:cNvSpPr txBox="1"/>
          <p:nvPr/>
        </p:nvSpPr>
        <p:spPr>
          <a:xfrm>
            <a:off x="2779137" y="68759"/>
            <a:ext cx="8215434" cy="646331"/>
          </a:xfrm>
          <a:prstGeom prst="rect">
            <a:avLst/>
          </a:prstGeom>
          <a:noFill/>
        </p:spPr>
        <p:txBody>
          <a:bodyPr wrap="square">
            <a:spAutoFit/>
          </a:bodyPr>
          <a:lstStyle/>
          <a:p>
            <a:r>
              <a:rPr lang="en-US" sz="3600" dirty="0">
                <a:solidFill>
                  <a:schemeClr val="bg1"/>
                </a:solidFill>
              </a:rPr>
              <a:t>THE GREAT DEPRESSION </a:t>
            </a:r>
            <a:endParaRPr lang="en-CA" sz="3600" dirty="0">
              <a:solidFill>
                <a:schemeClr val="bg1"/>
              </a:solidFill>
            </a:endParaRPr>
          </a:p>
        </p:txBody>
      </p:sp>
    </p:spTree>
    <p:extLst>
      <p:ext uri="{BB962C8B-B14F-4D97-AF65-F5344CB8AC3E}">
        <p14:creationId xmlns:p14="http://schemas.microsoft.com/office/powerpoint/2010/main" val="298651445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CE0E9-0A01-7802-809F-F85EA0477966}"/>
              </a:ext>
            </a:extLst>
          </p:cNvPr>
          <p:cNvSpPr txBox="1"/>
          <p:nvPr/>
        </p:nvSpPr>
        <p:spPr>
          <a:xfrm>
            <a:off x="130628" y="112769"/>
            <a:ext cx="11985171" cy="7478970"/>
          </a:xfrm>
          <a:prstGeom prst="rect">
            <a:avLst/>
          </a:prstGeom>
          <a:noFill/>
        </p:spPr>
        <p:txBody>
          <a:bodyPr wrap="square">
            <a:spAutoFit/>
          </a:bodyPr>
          <a:lstStyle/>
          <a:p>
            <a:pPr marL="342900" indent="-342900">
              <a:buFont typeface="Arial" panose="020B0604020202020204" pitchFamily="34" charset="0"/>
              <a:buChar char="•"/>
            </a:pPr>
            <a:r>
              <a:rPr lang="en-US" sz="2000" dirty="0"/>
              <a:t>The Gilded Age set the financial conditions that led to  the Great Depression. The income inequality and uneven distribution of the benefits of growth along with the rise of speculative investments and questionable financial practices led to great economic instability. The lack of regulation during the Gilded Age and the subsequent decades allowed risky financial behavior to proliferate, leading to economic vulnerabilities.</a:t>
            </a:r>
          </a:p>
          <a:p>
            <a:endParaRPr lang="en-US" sz="2000" dirty="0"/>
          </a:p>
          <a:p>
            <a:pPr marL="285750" indent="-285750">
              <a:buFont typeface="Arial" panose="020B0604020202020204" pitchFamily="34" charset="0"/>
              <a:buChar char="•"/>
            </a:pPr>
            <a:r>
              <a:rPr lang="en-US" sz="2000" dirty="0"/>
              <a:t>The economic patterns prevalent during the Gilded Age, such as cycles of boom and bust, was enabled by the government’s laissez-faire attitude towards business which continued into the 1920s.  The 1920s, following the great war, saw a soaring stock market that fueled a period of optimism referred to as the "Roaring Twenties“.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lack of banking regulations  resulted in a stock market bubble that burst in 1929. This led to the severe economic downturn. </a:t>
            </a:r>
          </a:p>
          <a:p>
            <a:pPr marL="285750" indent="-285750">
              <a:buFont typeface="Arial" panose="020B0604020202020204" pitchFamily="34" charset="0"/>
              <a:buChar char="•"/>
            </a:pPr>
            <a:r>
              <a:rPr lang="en-US" sz="2000" b="0" i="0" dirty="0">
                <a:effectLst/>
                <a:latin typeface="+mj-lt"/>
              </a:rPr>
              <a:t>The Great Depression was the result of a combination of economic factors</a:t>
            </a:r>
            <a:r>
              <a:rPr lang="en-US" sz="2000" dirty="0">
                <a:latin typeface="+mj-lt"/>
              </a:rPr>
              <a:t>. </a:t>
            </a:r>
            <a:r>
              <a:rPr lang="en-US" sz="2000" b="0" i="0" dirty="0">
                <a:effectLst/>
                <a:latin typeface="+mj-lt"/>
              </a:rPr>
              <a:t>The crash of the stock market led to a dramatic loss of wealth, jobs and confidence in the economy, which in turn caused a reduction in consumer spending and investment.</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Many banks had invested heavily in the stock market or made risky loans. When the market crashed, these banks faced insolvency, leading to widespread bank failures and loss of savings.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As people lost their savings and jobs, consumer spending plummeted, leading to a decline in production and further job losses. The decrease in demand for goods led to massive layoffs, which further reduced consumer spending in a vicious cycle.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CBE8CC34-DAC3-452D-C504-DB4807A8DAB6}"/>
              </a:ext>
            </a:extLst>
          </p:cNvPr>
          <p:cNvSpPr>
            <a:spLocks noGrp="1"/>
          </p:cNvSpPr>
          <p:nvPr>
            <p:ph type="sldNum" sz="quarter" idx="12"/>
          </p:nvPr>
        </p:nvSpPr>
        <p:spPr/>
        <p:txBody>
          <a:bodyPr/>
          <a:lstStyle/>
          <a:p>
            <a:fld id="{B2DC25EE-239B-4C5F-AAD1-255A7D5F1EE2}" type="slidenum">
              <a:rPr lang="en-US" smtClean="0"/>
              <a:t>218</a:t>
            </a:fld>
            <a:endParaRPr lang="en-US"/>
          </a:p>
        </p:txBody>
      </p:sp>
    </p:spTree>
    <p:extLst>
      <p:ext uri="{BB962C8B-B14F-4D97-AF65-F5344CB8AC3E}">
        <p14:creationId xmlns:p14="http://schemas.microsoft.com/office/powerpoint/2010/main" val="383332859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0F673-7D76-C847-3993-CB7F532F3F4F}"/>
              </a:ext>
            </a:extLst>
          </p:cNvPr>
          <p:cNvSpPr txBox="1"/>
          <p:nvPr/>
        </p:nvSpPr>
        <p:spPr>
          <a:xfrm>
            <a:off x="-87085"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Smoot-Hawley Tariff Act of 1930 raised tariffs on imported goods, leading to retaliatory tariffs from other countries and a decrease in international trade.</a:t>
            </a:r>
          </a:p>
          <a:p>
            <a:pPr marL="285750" indent="-285750">
              <a:buFont typeface="Arial" panose="020B0604020202020204" pitchFamily="34" charset="0"/>
              <a:buChar char="•"/>
            </a:pPr>
            <a:r>
              <a:rPr lang="en-US" sz="2000" b="0" i="0" dirty="0">
                <a:effectLst/>
                <a:latin typeface="+mj-lt"/>
              </a:rPr>
              <a:t>The Dust Bowl in the central United States exacerbated the economic situation by devastating agricultural production.</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and following the Great Depression, the influence and fortunes of the robber barons and their successors went through significant changes.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Great Depression led to increased scrutiny and regulation of large corporations. The New Deal policies introduced by President Franklin D. Roosevelt aimed to curb the power of monopolies and prevent the kind of economic practices that had contributed to the financial collapse. This resulted in antitrust actions and regulations that reduced the dominance of some of these large conglomerates.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public perception of the robber barons had already been negative due to their ruthless business practices. The economic hardships of the Great Depression further fueled resentment towards these industrialists and their perceived role in creating economic inequality and instability. This shift in public sentiment supported political and regulatory changes.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of the original robber barons had already passed away by the time of the Great Depression, but their legacies continued through philanthropic efforts. For example, Andrew Carnegie and John D. Rockefeller had established foundations and donated substantial portions of their wealth to various causes. These philanthropic efforts helped to somewhat rehabilitate their public images.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871937C8-66F3-79B7-22D9-96AFF19ED67A}"/>
              </a:ext>
            </a:extLst>
          </p:cNvPr>
          <p:cNvSpPr>
            <a:spLocks noGrp="1"/>
          </p:cNvSpPr>
          <p:nvPr>
            <p:ph type="sldNum" sz="quarter" idx="12"/>
          </p:nvPr>
        </p:nvSpPr>
        <p:spPr/>
        <p:txBody>
          <a:bodyPr/>
          <a:lstStyle/>
          <a:p>
            <a:fld id="{B2DC25EE-239B-4C5F-AAD1-255A7D5F1EE2}" type="slidenum">
              <a:rPr lang="en-US" smtClean="0"/>
              <a:t>219</a:t>
            </a:fld>
            <a:endParaRPr lang="en-US"/>
          </a:p>
        </p:txBody>
      </p:sp>
    </p:spTree>
    <p:extLst>
      <p:ext uri="{BB962C8B-B14F-4D97-AF65-F5344CB8AC3E}">
        <p14:creationId xmlns:p14="http://schemas.microsoft.com/office/powerpoint/2010/main" val="3591701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07D73-9B47-6FF4-4DA4-1844528C41B7}"/>
              </a:ext>
            </a:extLst>
          </p:cNvPr>
          <p:cNvSpPr>
            <a:spLocks noGrp="1"/>
          </p:cNvSpPr>
          <p:nvPr>
            <p:ph type="title"/>
          </p:nvPr>
        </p:nvSpPr>
        <p:spPr>
          <a:xfrm>
            <a:off x="910311" y="229312"/>
            <a:ext cx="9784080" cy="1508760"/>
          </a:xfrm>
        </p:spPr>
        <p:txBody>
          <a:bodyPr>
            <a:normAutofit/>
          </a:bodyPr>
          <a:lstStyle/>
          <a:p>
            <a:r>
              <a:rPr lang="en-CA" sz="8800" dirty="0">
                <a:solidFill>
                  <a:schemeClr val="bg1"/>
                </a:solidFill>
              </a:rPr>
              <a:t>           NEXT WEEK</a:t>
            </a:r>
          </a:p>
        </p:txBody>
      </p:sp>
      <p:sp>
        <p:nvSpPr>
          <p:cNvPr id="3" name="Content Placeholder 2">
            <a:extLst>
              <a:ext uri="{FF2B5EF4-FFF2-40B4-BE49-F238E27FC236}">
                <a16:creationId xmlns:a16="http://schemas.microsoft.com/office/drawing/2014/main" id="{C946123E-B5AD-A897-206A-6CE70E04864F}"/>
              </a:ext>
            </a:extLst>
          </p:cNvPr>
          <p:cNvSpPr>
            <a:spLocks noGrp="1"/>
          </p:cNvSpPr>
          <p:nvPr>
            <p:ph idx="1"/>
          </p:nvPr>
        </p:nvSpPr>
        <p:spPr/>
        <p:txBody>
          <a:bodyPr>
            <a:normAutofit/>
          </a:bodyPr>
          <a:lstStyle/>
          <a:p>
            <a:r>
              <a:rPr lang="en-CA" sz="4000" dirty="0">
                <a:latin typeface="Arial" panose="020B0604020202020204" pitchFamily="34" charset="0"/>
                <a:cs typeface="Arial" panose="020B0604020202020204" pitchFamily="34" charset="0"/>
              </a:rPr>
              <a:t>The following slides will help think about the course and give us feedback in next  week’s session.</a:t>
            </a:r>
          </a:p>
          <a:p>
            <a:r>
              <a:rPr lang="en-CA" sz="4000" dirty="0">
                <a:latin typeface="Arial" panose="020B0604020202020204" pitchFamily="34" charset="0"/>
                <a:cs typeface="Arial" panose="020B0604020202020204" pitchFamily="34" charset="0"/>
              </a:rPr>
              <a:t>We </a:t>
            </a:r>
            <a:r>
              <a:rPr lang="en-CA" sz="4000" u="sng" dirty="0">
                <a:latin typeface="Arial" panose="020B0604020202020204" pitchFamily="34" charset="0"/>
                <a:cs typeface="Arial" panose="020B0604020202020204" pitchFamily="34" charset="0"/>
              </a:rPr>
              <a:t>won’t</a:t>
            </a:r>
            <a:r>
              <a:rPr lang="en-CA" sz="4000" dirty="0">
                <a:latin typeface="Arial" panose="020B0604020202020204" pitchFamily="34" charset="0"/>
                <a:cs typeface="Arial" panose="020B0604020202020204" pitchFamily="34" charset="0"/>
              </a:rPr>
              <a:t> read them today; we just want to make sure you have them.</a:t>
            </a:r>
          </a:p>
        </p:txBody>
      </p:sp>
    </p:spTree>
    <p:extLst>
      <p:ext uri="{BB962C8B-B14F-4D97-AF65-F5344CB8AC3E}">
        <p14:creationId xmlns:p14="http://schemas.microsoft.com/office/powerpoint/2010/main" val="197285917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B6F036-CA3D-F2B4-3B2D-3AE003B87880}"/>
              </a:ext>
            </a:extLst>
          </p:cNvPr>
          <p:cNvSpPr>
            <a:spLocks noGrp="1"/>
          </p:cNvSpPr>
          <p:nvPr>
            <p:ph type="sldNum" sz="quarter" idx="12"/>
          </p:nvPr>
        </p:nvSpPr>
        <p:spPr/>
        <p:txBody>
          <a:bodyPr/>
          <a:lstStyle/>
          <a:p>
            <a:fld id="{B2DC25EE-239B-4C5F-AAD1-255A7D5F1EE2}" type="slidenum">
              <a:rPr lang="en-US" smtClean="0"/>
              <a:t>220</a:t>
            </a:fld>
            <a:endParaRPr lang="en-US"/>
          </a:p>
        </p:txBody>
      </p:sp>
      <p:sp>
        <p:nvSpPr>
          <p:cNvPr id="4" name="TextBox 3">
            <a:extLst>
              <a:ext uri="{FF2B5EF4-FFF2-40B4-BE49-F238E27FC236}">
                <a16:creationId xmlns:a16="http://schemas.microsoft.com/office/drawing/2014/main" id="{B1363A00-0F01-BB2D-4EF5-DA61A0CB6646}"/>
              </a:ext>
            </a:extLst>
          </p:cNvPr>
          <p:cNvSpPr txBox="1"/>
          <p:nvPr/>
        </p:nvSpPr>
        <p:spPr>
          <a:xfrm>
            <a:off x="0" y="70021"/>
            <a:ext cx="121158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Great Depression had profound and far-reaching effects on people and society, both in the United States and around the world.</a:t>
            </a:r>
          </a:p>
          <a:p>
            <a:pPr marL="285750" indent="-285750">
              <a:buFont typeface="Arial" panose="020B0604020202020204" pitchFamily="34" charset="0"/>
              <a:buChar char="•"/>
            </a:pPr>
            <a:r>
              <a:rPr lang="en-US" sz="2000" b="0" i="0" dirty="0">
                <a:effectLst/>
                <a:latin typeface="+mj-lt"/>
              </a:rPr>
              <a:t>Unemployment rates soared reaching as high as 25% in the United States. Millions of people lost their jobs, leading to widespread financial insecurity and hardship.</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With the loss of jobs, many families fell into poverty. Homelessness increased as people were unable to pay their rent or mortgages, leading to the creation of shantytowns</a:t>
            </a:r>
            <a:r>
              <a:rPr lang="en-US" sz="2000" dirty="0">
                <a:latin typeface="+mj-lt"/>
              </a:rPr>
              <a:t>,</a:t>
            </a:r>
            <a:r>
              <a:rPr lang="en-US" sz="2000" b="0" i="0" dirty="0">
                <a:effectLst/>
                <a:latin typeface="+mj-lt"/>
              </a:rPr>
              <a:t> called "Hoovervilles," after President Herbert Hoover, who was blamed by many for the economic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economic downturn led to a significant decline in living standards. Families had to cut back on basic necessities, and malnutrition became a serious issue, particularly among children.</a:t>
            </a:r>
          </a:p>
          <a:p>
            <a:pPr marL="285750" indent="-285750">
              <a:buFont typeface="Arial" panose="020B0604020202020204" pitchFamily="34" charset="0"/>
              <a:buChar char="•"/>
            </a:pPr>
            <a:r>
              <a:rPr lang="en-US" sz="2000" b="0" i="0" dirty="0">
                <a:effectLst/>
                <a:latin typeface="+mj-lt"/>
              </a:rPr>
              <a:t>The Great Depression had a severe psychological impact on those who lived through it. The loss of financial security and the struggle to survive led to increased levels of stress, anxiety, and depression.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Economic hardship forced many families to adapt. Some families broke apart as members left to seek work elsewhere, while others had to take in extended family members to share resources. Traditional gender roles were also challenged as women increasingly sought work to help support their families. Many people migrated in search of work, both within countries and internationally.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 the United States, the Dust Bowl, a severe drought that affected the Great Plains, compounded the economic challenges, leading to mass migrations, particularly to the West Coast.</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331657489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D4681B-8A56-7FEA-944E-E9ED1AE2D4A1}"/>
              </a:ext>
            </a:extLst>
          </p:cNvPr>
          <p:cNvSpPr txBox="1"/>
          <p:nvPr/>
        </p:nvSpPr>
        <p:spPr>
          <a:xfrm>
            <a:off x="0" y="0"/>
            <a:ext cx="12297345"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widespread hardship led to social unrest and increased demand for political change. In many countries, this resulted in the rise of new political movements and leaders who promised economic reform and relief for the suffering population.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Great Depression played a significant role in the rise of totalitarian regimes in several countries, particularly in Europe. The economic turmoil and social instability created fertile ground for radical political movements that promised solutions to the widespread suffering and uncertainty.</a:t>
            </a:r>
          </a:p>
          <a:p>
            <a:r>
              <a:rPr lang="en-US" sz="2000" dirty="0"/>
              <a:t> </a:t>
            </a:r>
          </a:p>
          <a:p>
            <a:pPr marL="285750" indent="-285750">
              <a:buFont typeface="Arial" panose="020B0604020202020204" pitchFamily="34" charset="0"/>
              <a:buChar char="•"/>
            </a:pPr>
            <a:r>
              <a:rPr lang="en-US" sz="2000" dirty="0"/>
              <a:t>The severe economic hardship caused by the Great Depression left many people desperate for change. Unemployment, poverty, and declining living standards made radical political solutions more appealing, as traditional democratic governments seemed unable to address the crisis effectively.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many countries, the inability of democratic governments to effectively respond to the economic crisis led to disillusionment with democratic institutions. This disillusionment made authoritarian and totalitarian ideologies, which promised decisive action and stability, more attractive to the populace.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economic instability provided an opportunity for extremist political parties to gain support. In Germany, for example, the Nazi Party, led by Adolf Hitler, capitalized on public discontent by blaming the economic woes on scapegoats like Jews and communists, and promising to restore Germany's prosperity and national pride.</a:t>
            </a:r>
          </a:p>
          <a:p>
            <a:pPr marL="285750" indent="-285750">
              <a:buFont typeface="Arial" panose="020B0604020202020204" pitchFamily="34" charset="0"/>
              <a:buChar char="•"/>
            </a:pPr>
            <a:r>
              <a:rPr lang="en-US" sz="2000" dirty="0"/>
              <a:t>The economic crisis exacerbated political polarization, with people gravitating towards extreme left or right-wing ideologies. This polarization led to political instability, which authoritarian leaders exploited to consolidate power.</a:t>
            </a:r>
          </a:p>
        </p:txBody>
      </p:sp>
      <p:sp>
        <p:nvSpPr>
          <p:cNvPr id="2" name="Slide Number Placeholder 1">
            <a:extLst>
              <a:ext uri="{FF2B5EF4-FFF2-40B4-BE49-F238E27FC236}">
                <a16:creationId xmlns:a16="http://schemas.microsoft.com/office/drawing/2014/main" id="{8ED1FA1D-ECE1-B8A7-48EB-5519A2D1F08C}"/>
              </a:ext>
            </a:extLst>
          </p:cNvPr>
          <p:cNvSpPr>
            <a:spLocks noGrp="1"/>
          </p:cNvSpPr>
          <p:nvPr>
            <p:ph type="sldNum" sz="quarter" idx="12"/>
          </p:nvPr>
        </p:nvSpPr>
        <p:spPr/>
        <p:txBody>
          <a:bodyPr/>
          <a:lstStyle/>
          <a:p>
            <a:fld id="{B2DC25EE-239B-4C5F-AAD1-255A7D5F1EE2}" type="slidenum">
              <a:rPr lang="en-US" smtClean="0"/>
              <a:t>221</a:t>
            </a:fld>
            <a:endParaRPr lang="en-US"/>
          </a:p>
        </p:txBody>
      </p:sp>
    </p:spTree>
    <p:extLst>
      <p:ext uri="{BB962C8B-B14F-4D97-AF65-F5344CB8AC3E}">
        <p14:creationId xmlns:p14="http://schemas.microsoft.com/office/powerpoint/2010/main" val="200542389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CBEA2-5D8B-53D0-A2C8-0F6E3768D26F}"/>
              </a:ext>
            </a:extLst>
          </p:cNvPr>
          <p:cNvSpPr txBox="1"/>
          <p:nvPr/>
        </p:nvSpPr>
        <p:spPr>
          <a:xfrm>
            <a:off x="-78657" y="0"/>
            <a:ext cx="12192000" cy="5201424"/>
          </a:xfrm>
          <a:prstGeom prst="rect">
            <a:avLst/>
          </a:prstGeom>
          <a:noFill/>
        </p:spPr>
        <p:txBody>
          <a:bodyPr wrap="square">
            <a:spAutoFit/>
          </a:bodyPr>
          <a:lstStyle/>
          <a:p>
            <a:pPr marL="285750" indent="-285750">
              <a:buFont typeface="Arial" panose="020B0604020202020204" pitchFamily="34" charset="0"/>
              <a:buChar char="•"/>
            </a:pPr>
            <a:r>
              <a:rPr lang="en-US" sz="2000" dirty="0"/>
              <a:t>The Great Depression intensified nationalist sentiments, as people sought to blame external forces or other nations for their economic troubles. This nationalism went hand-in-hand with militarism, as regimes like Nazi Germany and Fascist Italy sought to expand their territories as a means of economic recovery and national rejuvenation.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Totalitarian regimes promised swift and effective solutions to economic problems through centralized control and planning. In the Soviet Union, for example, Joseph Stalin implemented aggressive industrialization and collectivization policies, which were presented as necessary for economic recovery and </a:t>
            </a:r>
            <a:r>
              <a:rPr lang="en-US" sz="2000"/>
              <a:t>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Great Depression was not the sole cause of the rise of totalitarian regimes, it created conditions that facilitated their ascent. The combination of economic desperation, political instability, and social unrest provided an environment in which authoritarian leaders could gain power by promising order, stability, and national renewal.</a:t>
            </a:r>
          </a:p>
          <a:p>
            <a:endParaRPr lang="en-US" dirty="0"/>
          </a:p>
          <a:p>
            <a:br>
              <a:rPr lang="en-US" dirty="0"/>
            </a:br>
            <a:br>
              <a:rPr lang="en-US" dirty="0"/>
            </a:br>
            <a:r>
              <a:rPr lang="en-US" b="0" i="0" dirty="0">
                <a:solidFill>
                  <a:srgbClr val="222222"/>
                </a:solidFill>
                <a:effectLst/>
                <a:latin typeface="Arial" panose="020B0604020202020204" pitchFamily="34" charset="0"/>
              </a:rPr>
              <a:t>.</a:t>
            </a:r>
            <a:endParaRPr lang="en-CA" dirty="0"/>
          </a:p>
        </p:txBody>
      </p:sp>
      <p:sp>
        <p:nvSpPr>
          <p:cNvPr id="2" name="Slide Number Placeholder 1">
            <a:extLst>
              <a:ext uri="{FF2B5EF4-FFF2-40B4-BE49-F238E27FC236}">
                <a16:creationId xmlns:a16="http://schemas.microsoft.com/office/drawing/2014/main" id="{011E46A4-E6FD-CB49-54AD-121D055B164F}"/>
              </a:ext>
            </a:extLst>
          </p:cNvPr>
          <p:cNvSpPr>
            <a:spLocks noGrp="1"/>
          </p:cNvSpPr>
          <p:nvPr>
            <p:ph type="sldNum" sz="quarter" idx="12"/>
          </p:nvPr>
        </p:nvSpPr>
        <p:spPr/>
        <p:txBody>
          <a:bodyPr/>
          <a:lstStyle/>
          <a:p>
            <a:fld id="{B2DC25EE-239B-4C5F-AAD1-255A7D5F1EE2}" type="slidenum">
              <a:rPr lang="en-US" smtClean="0"/>
              <a:t>222</a:t>
            </a:fld>
            <a:endParaRPr lang="en-US"/>
          </a:p>
        </p:txBody>
      </p:sp>
    </p:spTree>
    <p:extLst>
      <p:ext uri="{BB962C8B-B14F-4D97-AF65-F5344CB8AC3E}">
        <p14:creationId xmlns:p14="http://schemas.microsoft.com/office/powerpoint/2010/main" val="142362448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2D7BE-9403-4937-5E6F-C14E30ECD7B1}"/>
              </a:ext>
            </a:extLst>
          </p:cNvPr>
          <p:cNvSpPr txBox="1"/>
          <p:nvPr/>
        </p:nvSpPr>
        <p:spPr>
          <a:xfrm>
            <a:off x="4270360" y="229342"/>
            <a:ext cx="6096000" cy="646331"/>
          </a:xfrm>
          <a:prstGeom prst="rect">
            <a:avLst/>
          </a:prstGeom>
          <a:noFill/>
        </p:spPr>
        <p:txBody>
          <a:bodyPr wrap="square">
            <a:spAutoFit/>
          </a:bodyPr>
          <a:lstStyle/>
          <a:p>
            <a:r>
              <a:rPr lang="en-US" sz="3600" b="0" i="0" dirty="0">
                <a:solidFill>
                  <a:schemeClr val="bg1"/>
                </a:solidFill>
                <a:effectLst/>
                <a:latin typeface="+mj-lt"/>
              </a:rPr>
              <a:t>THE NEW DEAL</a:t>
            </a:r>
            <a:endParaRPr lang="en-CA" sz="3600" dirty="0">
              <a:solidFill>
                <a:schemeClr val="bg1"/>
              </a:solidFill>
            </a:endParaRPr>
          </a:p>
        </p:txBody>
      </p:sp>
      <p:pic>
        <p:nvPicPr>
          <p:cNvPr id="4" name="Picture 3" descr="A close-up of a button with a person's face&#10;&#10;Description automatically generated">
            <a:extLst>
              <a:ext uri="{FF2B5EF4-FFF2-40B4-BE49-F238E27FC236}">
                <a16:creationId xmlns:a16="http://schemas.microsoft.com/office/drawing/2014/main" id="{EDEC2672-3251-EEEF-2D69-4C9DCFED1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770" y="1054700"/>
            <a:ext cx="5736773" cy="5383613"/>
          </a:xfrm>
          <a:prstGeom prst="rect">
            <a:avLst/>
          </a:prstGeom>
        </p:spPr>
      </p:pic>
      <p:sp>
        <p:nvSpPr>
          <p:cNvPr id="2" name="Slide Number Placeholder 1">
            <a:extLst>
              <a:ext uri="{FF2B5EF4-FFF2-40B4-BE49-F238E27FC236}">
                <a16:creationId xmlns:a16="http://schemas.microsoft.com/office/drawing/2014/main" id="{50070A30-2D60-931F-7819-20654B4CA47B}"/>
              </a:ext>
            </a:extLst>
          </p:cNvPr>
          <p:cNvSpPr>
            <a:spLocks noGrp="1"/>
          </p:cNvSpPr>
          <p:nvPr>
            <p:ph type="sldNum" sz="quarter" idx="12"/>
          </p:nvPr>
        </p:nvSpPr>
        <p:spPr/>
        <p:txBody>
          <a:bodyPr/>
          <a:lstStyle/>
          <a:p>
            <a:fld id="{B2DC25EE-239B-4C5F-AAD1-255A7D5F1EE2}" type="slidenum">
              <a:rPr lang="en-US" smtClean="0"/>
              <a:t>223</a:t>
            </a:fld>
            <a:endParaRPr lang="en-US"/>
          </a:p>
        </p:txBody>
      </p:sp>
    </p:spTree>
    <p:extLst>
      <p:ext uri="{BB962C8B-B14F-4D97-AF65-F5344CB8AC3E}">
        <p14:creationId xmlns:p14="http://schemas.microsoft.com/office/powerpoint/2010/main" val="2687804117"/>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92BEE7-0902-006B-0E2A-79B4818804C1}"/>
              </a:ext>
            </a:extLst>
          </p:cNvPr>
          <p:cNvSpPr>
            <a:spLocks noGrp="1"/>
          </p:cNvSpPr>
          <p:nvPr>
            <p:ph type="sldNum" sz="quarter" idx="12"/>
          </p:nvPr>
        </p:nvSpPr>
        <p:spPr/>
        <p:txBody>
          <a:bodyPr/>
          <a:lstStyle/>
          <a:p>
            <a:fld id="{B2DC25EE-239B-4C5F-AAD1-255A7D5F1EE2}" type="slidenum">
              <a:rPr lang="en-US" smtClean="0"/>
              <a:t>224</a:t>
            </a:fld>
            <a:endParaRPr lang="en-US"/>
          </a:p>
        </p:txBody>
      </p:sp>
      <p:sp>
        <p:nvSpPr>
          <p:cNvPr id="4" name="TextBox 3">
            <a:extLst>
              <a:ext uri="{FF2B5EF4-FFF2-40B4-BE49-F238E27FC236}">
                <a16:creationId xmlns:a16="http://schemas.microsoft.com/office/drawing/2014/main" id="{1F79D2FB-FB51-D65F-FBC5-7C58D4FC00CD}"/>
              </a:ext>
            </a:extLst>
          </p:cNvPr>
          <p:cNvSpPr txBox="1"/>
          <p:nvPr/>
        </p:nvSpPr>
        <p:spPr>
          <a:xfrm>
            <a:off x="87086" y="70021"/>
            <a:ext cx="11865428" cy="6555641"/>
          </a:xfrm>
          <a:prstGeom prst="rect">
            <a:avLst/>
          </a:prstGeom>
          <a:noFill/>
        </p:spPr>
        <p:txBody>
          <a:bodyPr wrap="square">
            <a:spAutoFit/>
          </a:bodyPr>
          <a:lstStyle/>
          <a:p>
            <a:pPr marL="285750" indent="-285750">
              <a:buFont typeface="Arial" panose="020B0604020202020204" pitchFamily="34" charset="0"/>
              <a:buChar char="•"/>
            </a:pPr>
            <a:r>
              <a:rPr lang="en-US" sz="2000" dirty="0"/>
              <a:t> The hardships of the Great Depression highlighted the need for comprehensive social and economic reforms.</a:t>
            </a:r>
            <a:r>
              <a:rPr lang="en-US" sz="2000" dirty="0">
                <a:latin typeface="+mj-lt"/>
              </a:rPr>
              <a:t> Calls for reform eventually led to the implementation of laws, regulations and protections that improved the conditions of the working class.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Many governments, most notably in the United States under Franklin D. Roosevelt's New Deal, expanded their role in the economy. In the U.S. significant changes in economic policy were implemented, including the development of Keynesian economics, which advocated for increased government intervention to manage economic cycles. This included </a:t>
            </a:r>
            <a:r>
              <a:rPr lang="en-US" sz="2000" dirty="0">
                <a:latin typeface="+mj-lt"/>
              </a:rPr>
              <a:t>providing</a:t>
            </a:r>
            <a:r>
              <a:rPr lang="en-US" sz="2000" b="0" i="0" dirty="0">
                <a:effectLst/>
                <a:latin typeface="+mj-lt"/>
              </a:rPr>
              <a:t> social safety nets like Social Security, unemployment insurance, and various public works programs to create jobs and stimulate economic recovery.</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excesses and inequalities of the Gilded Age </a:t>
            </a:r>
            <a:r>
              <a:rPr lang="en-US" sz="2000" dirty="0">
                <a:latin typeface="+mj-lt"/>
              </a:rPr>
              <a:t>and the calamities of the great depression</a:t>
            </a:r>
            <a:r>
              <a:rPr lang="en-US" sz="2000" b="0" i="0" dirty="0">
                <a:effectLst/>
                <a:latin typeface="+mj-lt"/>
              </a:rPr>
              <a:t> set the stage for the Progressive Era, which sought to address issues like monopolies, corruption, and social injustices through regulatory measures and reforms.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New Deal, introduced by President Franklin D. Roosevelt, aimed to address the economic and political issues that culminated in the great depression through a series of programs and reforms.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The Emergency Banking Relief Act and the Glass-Steagall Act helped stabilize the banking system by providing government support and creating the Federal Deposit Insurance Corporation (FDIC) to insure bank deposits.</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35800734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9962A4-A33B-8B9F-A55F-FB856E1EBE5C}"/>
              </a:ext>
            </a:extLst>
          </p:cNvPr>
          <p:cNvSpPr>
            <a:spLocks noGrp="1"/>
          </p:cNvSpPr>
          <p:nvPr>
            <p:ph type="sldNum" sz="quarter" idx="12"/>
          </p:nvPr>
        </p:nvSpPr>
        <p:spPr/>
        <p:txBody>
          <a:bodyPr/>
          <a:lstStyle/>
          <a:p>
            <a:fld id="{B2DC25EE-239B-4C5F-AAD1-255A7D5F1EE2}" type="slidenum">
              <a:rPr lang="en-US" smtClean="0"/>
              <a:t>225</a:t>
            </a:fld>
            <a:endParaRPr lang="en-US"/>
          </a:p>
        </p:txBody>
      </p:sp>
      <p:sp>
        <p:nvSpPr>
          <p:cNvPr id="4" name="TextBox 3">
            <a:extLst>
              <a:ext uri="{FF2B5EF4-FFF2-40B4-BE49-F238E27FC236}">
                <a16:creationId xmlns:a16="http://schemas.microsoft.com/office/drawing/2014/main" id="{FEF2DB45-9FEB-7AC5-7BE9-F2C517C735C7}"/>
              </a:ext>
            </a:extLst>
          </p:cNvPr>
          <p:cNvSpPr txBox="1"/>
          <p:nvPr/>
        </p:nvSpPr>
        <p:spPr>
          <a:xfrm>
            <a:off x="-7620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Programs like the Civilian Conservation Corps (CCC) and the Works Progress Administration (WPA) created millions of jobs in public works projects, helping to reduce unemployment.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Securities Act of 1933 and the Securities Exchange Act of 1934 established regulations to prevent the kind of speculative practices that led to the stock market crash.</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Agricultural Adjustment Act aimed to raise crop prices by paying farmers to reduce production, addressing the agricultural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The National Industrial Recovery Act sought to stimulate industrial production and improve labor conditions through industry-wide codes.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 The social Security Act of 1935 established a system of old-age benefits, unemployment insurance, and aid to families with dependent children, laying the groundwork for the modern welfare state.</a:t>
            </a:r>
            <a:r>
              <a:rPr lang="en-US" sz="2000" b="0" i="0" dirty="0">
                <a:effectLst/>
                <a:latin typeface="+mj-lt"/>
              </a:rPr>
              <a:t> This act provided financial assistance to the elderly, unemployed, and disabled, helping to stabilize consumer spending.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Wagner Act of 1935 strengthened labor unions by guaranteeing workers the right to collective bargaining and protecting union activities.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Fair Labor Standards Act of 1938 established minimum wage and maximum hour standards, which helped improve the living conditions of low-wage workers. This was a step toward reducing income disparity.</a:t>
            </a:r>
          </a:p>
          <a:p>
            <a:endParaRPr lang="en-US" sz="2000" dirty="0"/>
          </a:p>
          <a:p>
            <a:r>
              <a:rPr lang="en-US" sz="2000" b="0" i="0" dirty="0">
                <a:effectLst/>
                <a:latin typeface="+mj-lt"/>
              </a:rPr>
              <a:t>.</a:t>
            </a:r>
          </a:p>
        </p:txBody>
      </p:sp>
    </p:spTree>
    <p:extLst>
      <p:ext uri="{BB962C8B-B14F-4D97-AF65-F5344CB8AC3E}">
        <p14:creationId xmlns:p14="http://schemas.microsoft.com/office/powerpoint/2010/main" val="313741141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CD62CA-E68D-00AC-98D5-4FE8FBF5DA49}"/>
              </a:ext>
            </a:extLst>
          </p:cNvPr>
          <p:cNvSpPr txBox="1"/>
          <p:nvPr/>
        </p:nvSpPr>
        <p:spPr>
          <a:xfrm>
            <a:off x="68826" y="82159"/>
            <a:ext cx="12123174"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Federal Art Project, Federal Writers' Project, and Federal Theatre Project provided support for artists, writers, and performers, leading to a flourishing of American arts and culture.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Rural Electrification Administration (REA) was created to bring electricity to rural areas, significantly improving the quality of life and economic productivity in those regions.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While the New Deal did not end the Great Depression entirely, it provided critical relief and reforms that helped stabilize the economy and laid the groundwork for </a:t>
            </a:r>
            <a:r>
              <a:rPr lang="en-US" sz="2000" dirty="0">
                <a:latin typeface="+mj-lt"/>
              </a:rPr>
              <a:t>economic</a:t>
            </a:r>
            <a:r>
              <a:rPr lang="en-US" sz="2000" b="0" i="0" dirty="0">
                <a:effectLst/>
                <a:latin typeface="+mj-lt"/>
              </a:rPr>
              <a:t> recovery.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New Deal era, there were significant efforts to address economic inequality and promote social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New Deal's various job creation programs helped reduce unemployment and provided income to millions of Americans. This contributed to a reduction in economic inequality by providing work and wages to those who had been hardest hit by the Great Depression.</a:t>
            </a:r>
          </a:p>
          <a:p>
            <a:endParaRPr lang="en-US" sz="2000" dirty="0"/>
          </a:p>
          <a:p>
            <a:pPr marL="285750" indent="-285750">
              <a:buFont typeface="Arial" panose="020B0604020202020204" pitchFamily="34" charset="0"/>
              <a:buChar char="•"/>
            </a:pPr>
            <a:r>
              <a:rPr lang="en-US" sz="2000" dirty="0"/>
              <a:t>The New Deal's various job creation programs helped reduce unemployment and provided income to millions of Americans. This contributed to a reduction in economic inequality by providing work and wages to those who had been hardest hit by the Great Depression.</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DB1E0D1-1294-1CF8-1A55-5A021DA15443}"/>
              </a:ext>
            </a:extLst>
          </p:cNvPr>
          <p:cNvSpPr>
            <a:spLocks noGrp="1"/>
          </p:cNvSpPr>
          <p:nvPr>
            <p:ph type="sldNum" sz="quarter" idx="12"/>
          </p:nvPr>
        </p:nvSpPr>
        <p:spPr/>
        <p:txBody>
          <a:bodyPr/>
          <a:lstStyle/>
          <a:p>
            <a:fld id="{B2DC25EE-239B-4C5F-AAD1-255A7D5F1EE2}" type="slidenum">
              <a:rPr lang="en-US" smtClean="0"/>
              <a:t>226</a:t>
            </a:fld>
            <a:endParaRPr lang="en-US"/>
          </a:p>
        </p:txBody>
      </p:sp>
    </p:spTree>
    <p:extLst>
      <p:ext uri="{BB962C8B-B14F-4D97-AF65-F5344CB8AC3E}">
        <p14:creationId xmlns:p14="http://schemas.microsoft.com/office/powerpoint/2010/main" val="3825722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B4A9B-6503-2664-73C1-7C4E8B66C2B6}"/>
              </a:ext>
            </a:extLst>
          </p:cNvPr>
          <p:cNvSpPr txBox="1"/>
          <p:nvPr/>
        </p:nvSpPr>
        <p:spPr>
          <a:xfrm>
            <a:off x="0" y="100367"/>
            <a:ext cx="12192000" cy="5940088"/>
          </a:xfrm>
          <a:prstGeom prst="rect">
            <a:avLst/>
          </a:prstGeom>
          <a:noFill/>
        </p:spPr>
        <p:txBody>
          <a:bodyPr wrap="square">
            <a:spAutoFit/>
          </a:bodyPr>
          <a:lstStyle/>
          <a:p>
            <a:pPr marL="342900" indent="-342900">
              <a:buFont typeface="Arial" panose="020B0604020202020204" pitchFamily="34" charset="0"/>
              <a:buChar char="•"/>
            </a:pPr>
            <a:r>
              <a:rPr lang="en-US" sz="2000" dirty="0"/>
              <a:t>The New Deal included efforts to support marginalized groups, such as African Americans, women, and Native Americans, but these efforts were often limited and inconsistent. Programs like the Indian Reorganization Act of 1934 aimed to restore some self-governance to Native American tribes, but racial and gender inequalities persisted. Despite some progress, racial inequality remained a significant issue.</a:t>
            </a:r>
          </a:p>
          <a:p>
            <a:r>
              <a:rPr lang="en-US" sz="2000" dirty="0"/>
              <a:t> </a:t>
            </a:r>
          </a:p>
          <a:p>
            <a:pPr marL="285750" indent="-285750">
              <a:buFont typeface="Arial" panose="020B0604020202020204" pitchFamily="34" charset="0"/>
              <a:buChar char="•"/>
            </a:pPr>
            <a:r>
              <a:rPr lang="en-US" sz="2000" dirty="0"/>
              <a:t>Many New Deal programs were administered locally and discriminated against African Americans, particularly in the South. For example, the exclusion of agricultural and domestic workers from Social Security initially left out many African American workers.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Women gained some new opportunities through New Deal programs, but they too continued to be relegated to lower-paying jobs and faced significant barriers to equality in the workforce.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New Deal made important strides in addressing economic inequality and laying the groundwork for social welfare in the United States but its impact on social justice was uneven, with significant limitations in addressing racial and gender inequalities.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New Deal marked a shift to an era that saw the Democratic Party become the dominant political force, with a strong coalition that included urban workers, ethnic minorities, and the rural poor.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A168F09A-193B-2D53-DC20-38DFF517AE6F}"/>
              </a:ext>
            </a:extLst>
          </p:cNvPr>
          <p:cNvSpPr>
            <a:spLocks noGrp="1"/>
          </p:cNvSpPr>
          <p:nvPr>
            <p:ph type="sldNum" sz="quarter" idx="12"/>
          </p:nvPr>
        </p:nvSpPr>
        <p:spPr/>
        <p:txBody>
          <a:bodyPr/>
          <a:lstStyle/>
          <a:p>
            <a:fld id="{B2DC25EE-239B-4C5F-AAD1-255A7D5F1EE2}" type="slidenum">
              <a:rPr lang="en-US" smtClean="0"/>
              <a:t>227</a:t>
            </a:fld>
            <a:endParaRPr lang="en-US"/>
          </a:p>
        </p:txBody>
      </p:sp>
    </p:spTree>
    <p:extLst>
      <p:ext uri="{BB962C8B-B14F-4D97-AF65-F5344CB8AC3E}">
        <p14:creationId xmlns:p14="http://schemas.microsoft.com/office/powerpoint/2010/main" val="241407488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23324E-3FED-C839-8DF9-77DE629744F3}"/>
              </a:ext>
            </a:extLst>
          </p:cNvPr>
          <p:cNvSpPr txBox="1"/>
          <p:nvPr/>
        </p:nvSpPr>
        <p:spPr>
          <a:xfrm>
            <a:off x="0" y="0"/>
            <a:ext cx="12192000" cy="5016758"/>
          </a:xfrm>
          <a:prstGeom prst="rect">
            <a:avLst/>
          </a:prstGeom>
          <a:noFill/>
        </p:spPr>
        <p:txBody>
          <a:bodyPr wrap="square">
            <a:spAutoFit/>
          </a:bodyPr>
          <a:lstStyle/>
          <a:p>
            <a:pPr marL="342900" indent="-342900">
              <a:buFont typeface="Arial" panose="020B0604020202020204" pitchFamily="34" charset="0"/>
              <a:buChar char="•"/>
            </a:pPr>
            <a:r>
              <a:rPr lang="en-US" sz="2000" dirty="0"/>
              <a:t>As the economy recovered from the Great Depression, many of the industries previously dominated by the robber barons diversified. New industries emerged, and technological advancements shifted the focus away from the traditional sectors like railroads and steel, which had been the foundation of many robber barons' fortunes.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Despite the changes, some of the business empires built by the robber barons continued to wield significant influence. Companies like Standard Oil (which was broken up into several companies) and U.S. Steel remained major players in their respective industries, though under new regulatory constraints.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Great Depression marked the end of the era of the robber barons as they were originally known, the impact of their business practices and the wealth they accumulated continued to shape the American economic and social landscape for decades.</a:t>
            </a:r>
            <a:r>
              <a:rPr lang="en-US" sz="2000" b="0" i="0" dirty="0">
                <a:effectLst/>
                <a:latin typeface="+mj-lt"/>
              </a:rPr>
              <a:t> </a:t>
            </a:r>
          </a:p>
          <a:p>
            <a:pPr marL="342900" indent="-34290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2000" dirty="0"/>
          </a:p>
          <a:p>
            <a:r>
              <a:rPr lang="en-US" sz="2000" dirty="0"/>
              <a:t> </a:t>
            </a:r>
          </a:p>
        </p:txBody>
      </p:sp>
      <p:sp>
        <p:nvSpPr>
          <p:cNvPr id="2" name="Slide Number Placeholder 1">
            <a:extLst>
              <a:ext uri="{FF2B5EF4-FFF2-40B4-BE49-F238E27FC236}">
                <a16:creationId xmlns:a16="http://schemas.microsoft.com/office/drawing/2014/main" id="{BDDE0F50-3E72-5DE2-3B12-C2704217F935}"/>
              </a:ext>
            </a:extLst>
          </p:cNvPr>
          <p:cNvSpPr>
            <a:spLocks noGrp="1"/>
          </p:cNvSpPr>
          <p:nvPr>
            <p:ph type="sldNum" sz="quarter" idx="12"/>
          </p:nvPr>
        </p:nvSpPr>
        <p:spPr/>
        <p:txBody>
          <a:bodyPr/>
          <a:lstStyle/>
          <a:p>
            <a:fld id="{B2DC25EE-239B-4C5F-AAD1-255A7D5F1EE2}" type="slidenum">
              <a:rPr lang="en-US" smtClean="0"/>
              <a:t>228</a:t>
            </a:fld>
            <a:endParaRPr lang="en-US"/>
          </a:p>
        </p:txBody>
      </p:sp>
    </p:spTree>
    <p:extLst>
      <p:ext uri="{BB962C8B-B14F-4D97-AF65-F5344CB8AC3E}">
        <p14:creationId xmlns:p14="http://schemas.microsoft.com/office/powerpoint/2010/main" val="378876124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machine that has a large piece of food coming out of it&#10;&#10;Description automatically generated">
            <a:extLst>
              <a:ext uri="{FF2B5EF4-FFF2-40B4-BE49-F238E27FC236}">
                <a16:creationId xmlns:a16="http://schemas.microsoft.com/office/drawing/2014/main" id="{21C581FE-9C07-6184-9EA3-89CCD588BDF1}"/>
              </a:ext>
            </a:extLst>
          </p:cNvPr>
          <p:cNvPicPr>
            <a:picLocks noChangeAspect="1"/>
          </p:cNvPicPr>
          <p:nvPr/>
        </p:nvPicPr>
        <p:blipFill>
          <a:blip r:embed="rId2">
            <a:extLst>
              <a:ext uri="{28A0092B-C50C-407E-A947-70E740481C1C}">
                <a14:useLocalDpi xmlns:a14="http://schemas.microsoft.com/office/drawing/2010/main" val="0"/>
              </a:ext>
            </a:extLst>
          </a:blip>
          <a:srcRect r="1334"/>
          <a:stretch/>
        </p:blipFill>
        <p:spPr>
          <a:xfrm>
            <a:off x="707570" y="817862"/>
            <a:ext cx="10897621" cy="5713567"/>
          </a:xfrm>
          <a:prstGeom prst="rect">
            <a:avLst/>
          </a:prstGeom>
        </p:spPr>
      </p:pic>
      <p:sp>
        <p:nvSpPr>
          <p:cNvPr id="7" name="TextBox 6">
            <a:extLst>
              <a:ext uri="{FF2B5EF4-FFF2-40B4-BE49-F238E27FC236}">
                <a16:creationId xmlns:a16="http://schemas.microsoft.com/office/drawing/2014/main" id="{859E6B6D-E0B0-57E9-7369-2CBAF5056973}"/>
              </a:ext>
            </a:extLst>
          </p:cNvPr>
          <p:cNvSpPr txBox="1"/>
          <p:nvPr/>
        </p:nvSpPr>
        <p:spPr>
          <a:xfrm>
            <a:off x="3577240" y="100524"/>
            <a:ext cx="4524541" cy="707886"/>
          </a:xfrm>
          <a:prstGeom prst="rect">
            <a:avLst/>
          </a:prstGeom>
          <a:noFill/>
        </p:spPr>
        <p:txBody>
          <a:bodyPr wrap="square">
            <a:spAutoFit/>
          </a:bodyPr>
          <a:lstStyle/>
          <a:p>
            <a:pPr algn="ctr"/>
            <a:r>
              <a:rPr lang="en-CA" sz="3600" dirty="0">
                <a:solidFill>
                  <a:schemeClr val="bg1"/>
                </a:solidFill>
              </a:rPr>
              <a:t>NEO-LIBERALISM</a:t>
            </a:r>
            <a:r>
              <a:rPr lang="en-CA" sz="4000" dirty="0">
                <a:solidFill>
                  <a:schemeClr val="bg1"/>
                </a:solidFill>
              </a:rPr>
              <a:t> </a:t>
            </a:r>
          </a:p>
        </p:txBody>
      </p:sp>
      <p:sp>
        <p:nvSpPr>
          <p:cNvPr id="2" name="Slide Number Placeholder 1">
            <a:extLst>
              <a:ext uri="{FF2B5EF4-FFF2-40B4-BE49-F238E27FC236}">
                <a16:creationId xmlns:a16="http://schemas.microsoft.com/office/drawing/2014/main" id="{5879C0A7-8375-DB1F-FA86-6319043FA844}"/>
              </a:ext>
            </a:extLst>
          </p:cNvPr>
          <p:cNvSpPr>
            <a:spLocks noGrp="1"/>
          </p:cNvSpPr>
          <p:nvPr>
            <p:ph type="sldNum" sz="quarter" idx="12"/>
          </p:nvPr>
        </p:nvSpPr>
        <p:spPr/>
        <p:txBody>
          <a:bodyPr/>
          <a:lstStyle/>
          <a:p>
            <a:fld id="{B2DC25EE-239B-4C5F-AAD1-255A7D5F1EE2}" type="slidenum">
              <a:rPr lang="en-US" smtClean="0"/>
              <a:t>229</a:t>
            </a:fld>
            <a:endParaRPr lang="en-US"/>
          </a:p>
        </p:txBody>
      </p:sp>
    </p:spTree>
    <p:extLst>
      <p:ext uri="{BB962C8B-B14F-4D97-AF65-F5344CB8AC3E}">
        <p14:creationId xmlns:p14="http://schemas.microsoft.com/office/powerpoint/2010/main" val="2218378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888C-8F40-4B83-8D65-B2E2D9F0472F}"/>
              </a:ext>
            </a:extLst>
          </p:cNvPr>
          <p:cNvSpPr>
            <a:spLocks noGrp="1"/>
          </p:cNvSpPr>
          <p:nvPr>
            <p:ph type="title" idx="4294967295"/>
          </p:nvPr>
        </p:nvSpPr>
        <p:spPr>
          <a:xfrm>
            <a:off x="-729091" y="-216694"/>
            <a:ext cx="13126573" cy="1052512"/>
          </a:xfrm>
        </p:spPr>
        <p:txBody>
          <a:bodyPr>
            <a:normAutofit/>
          </a:bodyPr>
          <a:lstStyle/>
          <a:p>
            <a:pPr algn="ctr"/>
            <a:r>
              <a:rPr lang="en-CA" sz="2800" dirty="0">
                <a:solidFill>
                  <a:schemeClr val="bg1"/>
                </a:solidFill>
              </a:rPr>
              <a:t>Simple course survey and end of year rating scales</a:t>
            </a:r>
          </a:p>
        </p:txBody>
      </p:sp>
      <p:pic>
        <p:nvPicPr>
          <p:cNvPr id="5" name="Content Placeholder 4" descr="Table&#10;&#10;Description automatically generated">
            <a:extLst>
              <a:ext uri="{FF2B5EF4-FFF2-40B4-BE49-F238E27FC236}">
                <a16:creationId xmlns:a16="http://schemas.microsoft.com/office/drawing/2014/main" id="{1C84E397-028C-7B93-BF16-E004082D7D3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46062" y="835818"/>
            <a:ext cx="4197922" cy="5712620"/>
          </a:xfrm>
        </p:spPr>
      </p:pic>
      <p:sp>
        <p:nvSpPr>
          <p:cNvPr id="6" name="Content Placeholder 5">
            <a:extLst>
              <a:ext uri="{FF2B5EF4-FFF2-40B4-BE49-F238E27FC236}">
                <a16:creationId xmlns:a16="http://schemas.microsoft.com/office/drawing/2014/main" id="{E8D98327-B5F0-DB9F-E00B-0CBE93A957BB}"/>
              </a:ext>
            </a:extLst>
          </p:cNvPr>
          <p:cNvSpPr>
            <a:spLocks noGrp="1"/>
          </p:cNvSpPr>
          <p:nvPr>
            <p:ph sz="half" idx="4294967295"/>
          </p:nvPr>
        </p:nvSpPr>
        <p:spPr>
          <a:xfrm>
            <a:off x="4632916" y="754948"/>
            <a:ext cx="7575634" cy="4898599"/>
          </a:xfrm>
        </p:spPr>
        <p:txBody>
          <a:bodyPr>
            <a:noAutofit/>
          </a:bodyPr>
          <a:lstStyle/>
          <a:p>
            <a:r>
              <a:rPr lang="en-CA" sz="2800" dirty="0">
                <a:latin typeface="Arial" panose="020B0604020202020204" pitchFamily="34" charset="0"/>
                <a:cs typeface="Arial" panose="020B0604020202020204" pitchFamily="34" charset="0"/>
              </a:rPr>
              <a:t>As we approach the end of the course we’re inviting you to think what kind of experience you had doing the course this year. </a:t>
            </a:r>
          </a:p>
          <a:p>
            <a:r>
              <a:rPr lang="en-CA" sz="2800" dirty="0">
                <a:latin typeface="Arial" panose="020B0604020202020204" pitchFamily="34" charset="0"/>
                <a:cs typeface="Arial" panose="020B0604020202020204" pitchFamily="34" charset="0"/>
              </a:rPr>
              <a:t>In week 32 we’ll have brunch and ask you for feedback on the course. </a:t>
            </a:r>
          </a:p>
          <a:p>
            <a:r>
              <a:rPr lang="en-CA" sz="2800" dirty="0">
                <a:latin typeface="Arial" panose="020B0604020202020204" pitchFamily="34" charset="0"/>
                <a:cs typeface="Arial" panose="020B0604020202020204" pitchFamily="34" charset="0"/>
              </a:rPr>
              <a:t>In addition to that feed back we’d also be very grateful if you clicked on the following link and gave us your feedback on line. </a:t>
            </a:r>
            <a:r>
              <a:rPr lang="en-CA" sz="2800" dirty="0">
                <a:latin typeface="Arial" panose="020B0604020202020204" pitchFamily="34" charset="0"/>
                <a:cs typeface="Arial" panose="020B0604020202020204" pitchFamily="34" charset="0"/>
                <a:hlinkClick r:id="rId3"/>
              </a:rPr>
              <a:t>https://forms.office.com/r/6qFT4dVTUS</a:t>
            </a:r>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Your suggestions and feedback are critical so that we can continue to adapt the course to participants needs</a:t>
            </a:r>
          </a:p>
          <a:p>
            <a:r>
              <a:rPr lang="en-CA" sz="2800" dirty="0">
                <a:latin typeface="Arial" panose="020B0604020202020204" pitchFamily="34" charset="0"/>
                <a:cs typeface="Arial" panose="020B0604020202020204" pitchFamily="34" charset="0"/>
              </a:rPr>
              <a:t>The survey asks the following questions:</a:t>
            </a:r>
          </a:p>
        </p:txBody>
      </p:sp>
    </p:spTree>
    <p:extLst>
      <p:ext uri="{BB962C8B-B14F-4D97-AF65-F5344CB8AC3E}">
        <p14:creationId xmlns:p14="http://schemas.microsoft.com/office/powerpoint/2010/main" val="382251263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09E39-0E76-6D6E-8561-A7FEF9C700B9}"/>
              </a:ext>
            </a:extLst>
          </p:cNvPr>
          <p:cNvSpPr txBox="1"/>
          <p:nvPr/>
        </p:nvSpPr>
        <p:spPr>
          <a:xfrm>
            <a:off x="-97971" y="0"/>
            <a:ext cx="12289971"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classical and neoclassical schools of economics are two influential frameworks that have shaped economic thought and policy since the 1800s.</a:t>
            </a:r>
          </a:p>
          <a:p>
            <a:pPr marL="285750" indent="-285750">
              <a:buFont typeface="Arial" panose="020B0604020202020204" pitchFamily="34" charset="0"/>
              <a:buChar char="•"/>
            </a:pPr>
            <a:r>
              <a:rPr lang="en-US" sz="2000" dirty="0"/>
              <a:t>Classical economics emerged in the late 18th and early 19th centuries through the works of Adam Smith, David Ricardo, Thomas Malthus, and John Stuart Mill. Classical economists advocated for minimal government intervention in the economy, believing that free markets naturally regulate themselves through the forces of supply and demand. The term” invisible hand” coined by Adam Smith  suggested that individuals pursuing their self-interest inadvertently contribute to the overall good of society.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Classical economists, particularly Ricardo, believed that the value of a good is determined by the labor required to produce it. They focused on how wealth is created and distributed in society, with particular emphasis on capital accumulation and land rents. Say’s Law a key principle of classical economics posits that supply creates its own demand, meaning that production inherently leads to consumption.</a:t>
            </a:r>
          </a:p>
          <a:p>
            <a:endParaRPr lang="en-US" sz="2000" dirty="0"/>
          </a:p>
          <a:p>
            <a:pPr marL="285750" indent="-285750">
              <a:buFont typeface="Arial" panose="020B0604020202020204" pitchFamily="34" charset="0"/>
              <a:buChar char="•"/>
            </a:pPr>
            <a:r>
              <a:rPr lang="en-US" sz="2000" dirty="0"/>
              <a:t>Neoclassical economics was developed in the late 19th century and remains influential today. Some of its early proponents included William Stanley Jevons, Carl Menger, and Léon Walras. Neoclassical economics introduced the concept of marginal utility, which suggests that the value of a good is determined by its additional (marginal) utility to consumers. It assumes that individuals make decisions to maximize their utility, and firms make decisions to maximize profits, based on available information.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Neoclassical economics focuses on how supply and demand interact to determine prices and quantities in markets, aiming for a state of equilibrium where supply equals demand and emphasizes the role of consumer preferences in determining what goods and services are produced.</a:t>
            </a:r>
          </a:p>
        </p:txBody>
      </p:sp>
      <p:sp>
        <p:nvSpPr>
          <p:cNvPr id="2" name="Slide Number Placeholder 1">
            <a:extLst>
              <a:ext uri="{FF2B5EF4-FFF2-40B4-BE49-F238E27FC236}">
                <a16:creationId xmlns:a16="http://schemas.microsoft.com/office/drawing/2014/main" id="{573BF27D-F4E0-7437-1FF0-802E6C633639}"/>
              </a:ext>
            </a:extLst>
          </p:cNvPr>
          <p:cNvSpPr>
            <a:spLocks noGrp="1"/>
          </p:cNvSpPr>
          <p:nvPr>
            <p:ph type="sldNum" sz="quarter" idx="12"/>
          </p:nvPr>
        </p:nvSpPr>
        <p:spPr/>
        <p:txBody>
          <a:bodyPr/>
          <a:lstStyle/>
          <a:p>
            <a:fld id="{B2DC25EE-239B-4C5F-AAD1-255A7D5F1EE2}" type="slidenum">
              <a:rPr lang="en-US" smtClean="0"/>
              <a:t>230</a:t>
            </a:fld>
            <a:endParaRPr lang="en-US"/>
          </a:p>
        </p:txBody>
      </p:sp>
    </p:spTree>
    <p:extLst>
      <p:ext uri="{BB962C8B-B14F-4D97-AF65-F5344CB8AC3E}">
        <p14:creationId xmlns:p14="http://schemas.microsoft.com/office/powerpoint/2010/main" val="47497270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209757-484B-4DBC-0075-B59D6FA3E24E}"/>
              </a:ext>
            </a:extLst>
          </p:cNvPr>
          <p:cNvSpPr txBox="1"/>
          <p:nvPr/>
        </p:nvSpPr>
        <p:spPr>
          <a:xfrm>
            <a:off x="10886"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Both the classical and neoclassical schools have significantly contributed to economic theory, influencing how economies are understood and managed. While classical economics laid the groundwork for free-market capitalism, neoclassical economics refined and expanded these ideas, incorporating more sophisticated analyses of consumer behavior and market dynamics.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neoclassical school of economics provided much of the theoretical foundation for neoliberal policies. Neoclassical economics emphasizes the importance of free markets, rational decision-making, and the efficiency of market equilibrium. These principles underpin neoliberal policies, which advocate for minimal government intervention, deregulation, and free trade.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neoclassical economics and neoliberalism assume that individuals and corporations act rationally, seeking to maximize utility and profit, respectively. This assumption supports the neoliberal belief that markets are the best mechanism for allocating resources efficiently.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Neoclassical economics posits that markets, when left to operate freely, lead to efficient outcomes. Neoliberal policies are built on this idea, promoting policies that reduce government intervention, such as privatization and deregulation, to allow markets to function optimally.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Neoclassical economics generally views government intervention as potentially distorting market outcomes. Neoliberalism takes this a step further by advocating for a reduced role of the state in economic affairs, emphasizing the importance of individual freedom and entrepreneurship.</a:t>
            </a:r>
          </a:p>
        </p:txBody>
      </p:sp>
      <p:sp>
        <p:nvSpPr>
          <p:cNvPr id="2" name="Slide Number Placeholder 1">
            <a:extLst>
              <a:ext uri="{FF2B5EF4-FFF2-40B4-BE49-F238E27FC236}">
                <a16:creationId xmlns:a16="http://schemas.microsoft.com/office/drawing/2014/main" id="{E3087A7B-E4C0-1C09-A186-91FFF3A994AF}"/>
              </a:ext>
            </a:extLst>
          </p:cNvPr>
          <p:cNvSpPr>
            <a:spLocks noGrp="1"/>
          </p:cNvSpPr>
          <p:nvPr>
            <p:ph type="sldNum" sz="quarter" idx="12"/>
          </p:nvPr>
        </p:nvSpPr>
        <p:spPr/>
        <p:txBody>
          <a:bodyPr/>
          <a:lstStyle/>
          <a:p>
            <a:fld id="{B2DC25EE-239B-4C5F-AAD1-255A7D5F1EE2}" type="slidenum">
              <a:rPr lang="en-US" smtClean="0"/>
              <a:t>231</a:t>
            </a:fld>
            <a:endParaRPr lang="en-US"/>
          </a:p>
        </p:txBody>
      </p:sp>
    </p:spTree>
    <p:extLst>
      <p:ext uri="{BB962C8B-B14F-4D97-AF65-F5344CB8AC3E}">
        <p14:creationId xmlns:p14="http://schemas.microsoft.com/office/powerpoint/2010/main" val="161369684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C78CC-FE70-B0EC-2E7F-AF7054915369}"/>
              </a:ext>
            </a:extLst>
          </p:cNvPr>
          <p:cNvSpPr txBox="1"/>
          <p:nvPr/>
        </p:nvSpPr>
        <p:spPr>
          <a:xfrm>
            <a:off x="39329" y="0"/>
            <a:ext cx="12113342" cy="7171194"/>
          </a:xfrm>
          <a:prstGeom prst="rect">
            <a:avLst/>
          </a:prstGeom>
          <a:noFill/>
        </p:spPr>
        <p:txBody>
          <a:bodyPr wrap="square">
            <a:spAutoFit/>
          </a:bodyPr>
          <a:lstStyle/>
          <a:p>
            <a:pPr marL="285750" indent="-285750">
              <a:buFont typeface="Arial" panose="020B0604020202020204" pitchFamily="34" charset="0"/>
              <a:buChar char="•"/>
            </a:pPr>
            <a:r>
              <a:rPr lang="en-US" sz="2000" dirty="0"/>
              <a:t>Neoliberal policies promote globalization, which aligns with neoclassical ideas about comparative advantage and the benefits of free trade. Both frameworks support the idea that open markets lead to increased efficiency and economic growth.</a:t>
            </a:r>
          </a:p>
          <a:p>
            <a:pPr marL="285750" indent="-285750">
              <a:buFont typeface="Arial" panose="020B0604020202020204" pitchFamily="34" charset="0"/>
              <a:buChar char="•"/>
            </a:pPr>
            <a:r>
              <a:rPr lang="en-US" sz="2000" dirty="0"/>
              <a:t>While neoclassical economics provides the theoretical basis, neoliberalism is more of a policy orientation that applies these principles in practical governance and economic management. </a:t>
            </a:r>
            <a:br>
              <a:rPr lang="en-US" sz="2000" dirty="0"/>
            </a:br>
            <a:endParaRPr lang="en-CA" sz="2000" dirty="0"/>
          </a:p>
          <a:p>
            <a:pPr marL="285750" indent="-285750">
              <a:buFont typeface="Arial" panose="020B0604020202020204" pitchFamily="34" charset="0"/>
              <a:buChar char="•"/>
            </a:pPr>
            <a:r>
              <a:rPr lang="en-US" sz="2000" b="0" i="0" dirty="0">
                <a:effectLst/>
              </a:rPr>
              <a:t>Neoliberalism is a conservative political and economic philosophy that became popular in the late </a:t>
            </a:r>
            <a:r>
              <a:rPr lang="en-US" sz="2000" dirty="0"/>
              <a:t>1970s. It</a:t>
            </a:r>
            <a:r>
              <a:rPr lang="en-US" sz="2000" b="0" i="0" dirty="0">
                <a:effectLst/>
              </a:rPr>
              <a:t> advocates for free-market capitalism, deregulation, and a reduction in government intervention in the economy. It emphasizes the importance of individual liberty, private property rights, and competitive markets as the primary means </a:t>
            </a:r>
            <a:r>
              <a:rPr lang="en-US" sz="2000" dirty="0"/>
              <a:t>of</a:t>
            </a:r>
            <a:r>
              <a:rPr lang="en-US" sz="2000" b="0" i="0" dirty="0">
                <a:effectLst/>
              </a:rPr>
              <a:t> achieving economic growth and prosperity.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rPr>
              <a:t>Neoliberalism promotes the idea that markets are the most efficient way to allocate resources and that they should be free from government regulation and intervention</a:t>
            </a:r>
            <a:r>
              <a:rPr lang="en-US" sz="2000" dirty="0"/>
              <a:t> in order</a:t>
            </a:r>
            <a:r>
              <a:rPr lang="en-US" sz="2000" b="0" i="0" dirty="0">
                <a:effectLst/>
              </a:rPr>
              <a:t> to encourage entrepreneurship, competition, and economic growth.</a:t>
            </a:r>
          </a:p>
          <a:p>
            <a:pPr marL="285750" indent="-28575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b="0" i="0" dirty="0">
                <a:effectLst/>
              </a:rPr>
              <a:t>It supports the transfer of public services and assets to private ownership, with the belief that private enterprises are more efficient and innovative than government-run entities.</a:t>
            </a:r>
            <a:r>
              <a:rPr lang="en-US" sz="2000" dirty="0">
                <a:latin typeface="+mj-lt"/>
              </a:rPr>
              <a:t> </a:t>
            </a:r>
          </a:p>
          <a:p>
            <a:pPr marL="285750" indent="-285750">
              <a:buFont typeface="Arial" panose="020B0604020202020204" pitchFamily="34" charset="0"/>
              <a:buChar char="•"/>
            </a:pPr>
            <a:r>
              <a:rPr lang="en-US" sz="2000" dirty="0">
                <a:latin typeface="+mj-lt"/>
              </a:rPr>
              <a:t>Neoliberalism promotes “trickle-down economics”</a:t>
            </a:r>
            <a:r>
              <a:rPr lang="en-US" sz="2000" b="0" i="0" dirty="0">
                <a:effectLst/>
                <a:latin typeface="+mj-lt"/>
              </a:rPr>
              <a:t> </a:t>
            </a:r>
            <a:r>
              <a:rPr lang="en-US" sz="2000" dirty="0">
                <a:latin typeface="+mj-lt"/>
              </a:rPr>
              <a:t>the idea</a:t>
            </a:r>
            <a:r>
              <a:rPr lang="en-US" sz="2000" b="0" i="0" dirty="0">
                <a:effectLst/>
                <a:latin typeface="+mj-lt"/>
              </a:rPr>
              <a:t> that suggests that benefits provided to the wealthy or businesses will eventually "trickle down" to the rest of the population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Neoliberalism became popular for several interconnected reasons, reflecting economic, political, and ideological shifts occurring </a:t>
            </a:r>
            <a:r>
              <a:rPr lang="en-US" sz="2000" dirty="0">
                <a:latin typeface="+mj-lt"/>
              </a:rPr>
              <a:t>in the 70s and 80s</a:t>
            </a:r>
            <a:r>
              <a:rPr lang="en-US" sz="2000" b="0" i="0" dirty="0">
                <a:effectLst/>
                <a:latin typeface="+mj-lt"/>
              </a:rPr>
              <a:t>.</a:t>
            </a:r>
          </a:p>
          <a:p>
            <a:endParaRPr lang="en-CA" sz="2000" dirty="0">
              <a:latin typeface="+mj-lt"/>
            </a:endParaRPr>
          </a:p>
        </p:txBody>
      </p:sp>
      <p:sp>
        <p:nvSpPr>
          <p:cNvPr id="2" name="Slide Number Placeholder 1">
            <a:extLst>
              <a:ext uri="{FF2B5EF4-FFF2-40B4-BE49-F238E27FC236}">
                <a16:creationId xmlns:a16="http://schemas.microsoft.com/office/drawing/2014/main" id="{F5790AB5-0207-39E5-D956-DA4BCA86E924}"/>
              </a:ext>
            </a:extLst>
          </p:cNvPr>
          <p:cNvSpPr>
            <a:spLocks noGrp="1"/>
          </p:cNvSpPr>
          <p:nvPr>
            <p:ph type="sldNum" sz="quarter" idx="12"/>
          </p:nvPr>
        </p:nvSpPr>
        <p:spPr/>
        <p:txBody>
          <a:bodyPr/>
          <a:lstStyle/>
          <a:p>
            <a:fld id="{B2DC25EE-239B-4C5F-AAD1-255A7D5F1EE2}" type="slidenum">
              <a:rPr lang="en-US" smtClean="0"/>
              <a:t>232</a:t>
            </a:fld>
            <a:endParaRPr lang="en-US"/>
          </a:p>
        </p:txBody>
      </p:sp>
    </p:spTree>
    <p:extLst>
      <p:ext uri="{BB962C8B-B14F-4D97-AF65-F5344CB8AC3E}">
        <p14:creationId xmlns:p14="http://schemas.microsoft.com/office/powerpoint/2010/main" val="126349025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5B3C5B-24CD-E382-9CB2-0587EC9B0B42}"/>
              </a:ext>
            </a:extLst>
          </p:cNvPr>
          <p:cNvSpPr txBox="1"/>
          <p:nvPr/>
        </p:nvSpPr>
        <p:spPr>
          <a:xfrm>
            <a:off x="152400" y="0"/>
            <a:ext cx="120396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1970s were marked by economic challenges, including stagflation, a combination of stagnant economic growth and high inflation, which traditional Keynesian economic policies struggled to address. Neoliberalism, with its emphasis on free markets, deregulation, and reduced government intervention, was seen as a potential solution to these issues.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Economists like Milton Friedman and Friedrich Hayek were influential in promoting neoliberal ideas. Their critiques of government intervention and advocacy for free-market policies gained traction as policymakers and intellectuals sought alternatives to Keynesianism.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Key political figures, such as Margaret Thatcher in the United Kingdom and Ronald Reagan in the United States, championed neoliberal policies. Their leadership and electoral successes helped mainstream neoliberal ideas, emphasizing tax cuts, deregulation, and privatization as ways to stimulate economic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late 20th century saw increased globalization and technological advancements, which created a more interconnected global economy. Neoliberal policies were seen as a way to enhance competitiveness and adapt to these changes by promoting open markets and reducing trade barriers.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ideological climate of the time shifted towards individualism and away from collective solutions. Neoliberalism's focus on individual responsibility and market-driven solutions resonated with this broader cultural shift, appealing to those who favored personal freedom and entrepreneurial spirit.</a:t>
            </a: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D7C517B1-B07F-2660-FAC6-810F3995E9DC}"/>
              </a:ext>
            </a:extLst>
          </p:cNvPr>
          <p:cNvSpPr>
            <a:spLocks noGrp="1"/>
          </p:cNvSpPr>
          <p:nvPr>
            <p:ph type="sldNum" sz="quarter" idx="12"/>
          </p:nvPr>
        </p:nvSpPr>
        <p:spPr/>
        <p:txBody>
          <a:bodyPr/>
          <a:lstStyle/>
          <a:p>
            <a:fld id="{B2DC25EE-239B-4C5F-AAD1-255A7D5F1EE2}" type="slidenum">
              <a:rPr lang="en-US" smtClean="0"/>
              <a:t>233</a:t>
            </a:fld>
            <a:endParaRPr lang="en-US"/>
          </a:p>
        </p:txBody>
      </p:sp>
    </p:spTree>
    <p:extLst>
      <p:ext uri="{BB962C8B-B14F-4D97-AF65-F5344CB8AC3E}">
        <p14:creationId xmlns:p14="http://schemas.microsoft.com/office/powerpoint/2010/main" val="188411097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767758-B226-963A-8695-AE3E861168D2}"/>
              </a:ext>
            </a:extLst>
          </p:cNvPr>
          <p:cNvSpPr>
            <a:spLocks noGrp="1"/>
          </p:cNvSpPr>
          <p:nvPr>
            <p:ph type="sldNum" sz="quarter" idx="12"/>
          </p:nvPr>
        </p:nvSpPr>
        <p:spPr/>
        <p:txBody>
          <a:bodyPr/>
          <a:lstStyle/>
          <a:p>
            <a:fld id="{B2DC25EE-239B-4C5F-AAD1-255A7D5F1EE2}" type="slidenum">
              <a:rPr lang="en-US" smtClean="0"/>
              <a:t>234</a:t>
            </a:fld>
            <a:endParaRPr lang="en-US"/>
          </a:p>
        </p:txBody>
      </p:sp>
      <p:sp>
        <p:nvSpPr>
          <p:cNvPr id="4" name="TextBox 3">
            <a:extLst>
              <a:ext uri="{FF2B5EF4-FFF2-40B4-BE49-F238E27FC236}">
                <a16:creationId xmlns:a16="http://schemas.microsoft.com/office/drawing/2014/main" id="{33EBC989-4721-7FBB-C486-0E009198FB1E}"/>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perceived inefficiencies and failures of state-controlled economies, particularly in the Soviet Union and other socialist countries, reinforced the appeal of market-oriented reforms. Neoliberalism was seen as a viable alternative that could deliver better economic outcomes.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International institutions like the International Monetary Fund (IMF) and the World Bank began to advocate for neoliberal policies, often tying financial assistance to structural adjustment programs that included neoliberal reforms. This institutional support helped spread neoliberalism globally.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a:t>
            </a:r>
            <a:r>
              <a:rPr lang="en-US" sz="2000" b="0" i="0" dirty="0">
                <a:effectLst/>
                <a:latin typeface="+mj-lt"/>
              </a:rPr>
              <a:t>eoliberalism's rise to prominence in the late 1970s was driven by a combination of economic challenges, influential intellectual and political figures, and a broader ideological shift towards market-based solutions.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Neoliberalism, a feature of the modern stage of growth, has greatly contributed to a loss of meaning in Western society:</a:t>
            </a:r>
          </a:p>
          <a:p>
            <a:pPr marL="285750" indent="-285750">
              <a:buFont typeface="Arial" panose="020B0604020202020204" pitchFamily="34" charset="0"/>
              <a:buChar char="•"/>
            </a:pPr>
            <a:r>
              <a:rPr lang="en-US" sz="2000" dirty="0">
                <a:latin typeface="+mj-lt"/>
              </a:rPr>
              <a:t>By prioritizing individual success and competition over collective well-being and community it has eroded social bonds and communal values, leading to ever greater numbers of people feeling isolated and disconnected.</a:t>
            </a:r>
          </a:p>
          <a:p>
            <a:pPr marL="285750" indent="-285750">
              <a:buFont typeface="Arial" panose="020B0604020202020204" pitchFamily="34" charset="0"/>
              <a:buChar char="•"/>
            </a:pPr>
            <a:r>
              <a:rPr lang="en-US" sz="2000" b="0" i="0" dirty="0">
                <a:effectLst/>
                <a:latin typeface="+mj-lt"/>
              </a:rPr>
              <a:t>Neoliberal policies favoring lower taxes, particularly for corporations and the wealthy have reduced government revenue available for social programs, </a:t>
            </a:r>
            <a:r>
              <a:rPr lang="en-US" sz="2000" dirty="0">
                <a:latin typeface="+mj-lt"/>
              </a:rPr>
              <a:t>public services and institutions. </a:t>
            </a:r>
          </a:p>
          <a:p>
            <a:pPr marL="285750" indent="-285750">
              <a:buFont typeface="Arial" panose="020B0604020202020204" pitchFamily="34" charset="0"/>
              <a:buChar char="•"/>
            </a:pPr>
            <a:r>
              <a:rPr lang="en-US" sz="2000" dirty="0">
                <a:latin typeface="+mj-lt"/>
              </a:rPr>
              <a:t>Public education, healthcare, and social welfare have been weakened. The role of these institutions as sources of community, support, and shared purpose has greatly diminished. As they have been gutted by budget cuts, people’s trust in these institutions has declined as people become skeptical about their value and called for further cuts.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10455105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0E9A8D-C91F-91D1-D3B2-F4C700D94B7C}"/>
              </a:ext>
            </a:extLst>
          </p:cNvPr>
          <p:cNvSpPr txBox="1"/>
          <p:nvPr/>
        </p:nvSpPr>
        <p:spPr>
          <a:xfrm>
            <a:off x="68826" y="0"/>
            <a:ext cx="12123174"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weakening of labor unions and collective bargaining rights associated with neoliberal reforms,  undermined worker protections, contributing to wage stagnation,</a:t>
            </a:r>
            <a:r>
              <a:rPr lang="en-US" sz="2000" dirty="0">
                <a:latin typeface="+mj-lt"/>
              </a:rPr>
              <a:t> job insecurity and widening economic inequality.</a:t>
            </a:r>
          </a:p>
          <a:p>
            <a:pPr marL="285750" indent="-285750">
              <a:buFont typeface="Arial" panose="020B0604020202020204" pitchFamily="34" charset="0"/>
              <a:buChar char="•"/>
            </a:pPr>
            <a:r>
              <a:rPr lang="en-US" sz="2000" dirty="0">
                <a:latin typeface="+mj-lt"/>
              </a:rPr>
              <a:t> This in turn contributed to social fragmentation by creating divisions between different socioeconomic groups. Disparities in wealth and opportunity then create divergent life experiences and priorities among populations, making it challenging to maintain cohesive social narratives.</a:t>
            </a:r>
          </a:p>
          <a:p>
            <a:r>
              <a:rPr lang="en-US" sz="2000" dirty="0">
                <a:latin typeface="+mj-lt"/>
              </a:rPr>
              <a:t> </a:t>
            </a:r>
          </a:p>
          <a:p>
            <a:pPr marL="285750" indent="-285750">
              <a:buFont typeface="Arial" panose="020B0604020202020204" pitchFamily="34" charset="0"/>
              <a:buChar char="•"/>
            </a:pPr>
            <a:r>
              <a:rPr lang="en-US" sz="2000" dirty="0">
                <a:latin typeface="+mj-lt"/>
              </a:rPr>
              <a:t>Economic instability creates stress and uncertainty, making it difficult for individuals to find stability and meaning in their work and lives.</a:t>
            </a:r>
          </a:p>
          <a:p>
            <a:pPr marL="285750" indent="-285750">
              <a:buFont typeface="Arial" panose="020B0604020202020204" pitchFamily="34" charset="0"/>
              <a:buChar char="•"/>
            </a:pPr>
            <a:r>
              <a:rPr lang="en-US" sz="2000" b="0" i="0" dirty="0">
                <a:effectLst/>
                <a:latin typeface="+mj-lt"/>
              </a:rPr>
              <a:t>Neoliberalism</a:t>
            </a:r>
            <a:r>
              <a:rPr lang="en-US" sz="2000" dirty="0">
                <a:latin typeface="+mj-lt"/>
              </a:rPr>
              <a:t> has had an enormous negative effect on society as it weakened the institutions designed to help the most vulnerable and those dealing with adversity.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Neoliberal policies prioritize market efficiency and economic growth over wealth distribution and social justice. This </a:t>
            </a:r>
            <a:r>
              <a:rPr lang="en-US" sz="2000" dirty="0">
                <a:latin typeface="+mj-lt"/>
              </a:rPr>
              <a:t>has</a:t>
            </a:r>
            <a:r>
              <a:rPr lang="en-US" sz="2000" b="0" i="0" dirty="0">
                <a:effectLst/>
                <a:latin typeface="+mj-lt"/>
              </a:rPr>
              <a:t> led to </a:t>
            </a:r>
            <a:r>
              <a:rPr lang="en-US" sz="2000" dirty="0">
                <a:latin typeface="+mj-lt"/>
              </a:rPr>
              <a:t>enormous</a:t>
            </a:r>
            <a:r>
              <a:rPr lang="en-US" sz="2000" b="0" i="0" dirty="0">
                <a:effectLst/>
                <a:latin typeface="+mj-lt"/>
              </a:rPr>
              <a:t> income and wealth disparities. </a:t>
            </a:r>
            <a:r>
              <a:rPr lang="en-US" sz="2000" dirty="0">
                <a:latin typeface="+mj-lt"/>
              </a:rPr>
              <a:t>A</a:t>
            </a:r>
            <a:r>
              <a:rPr lang="en-US" sz="2000" b="0" i="0" dirty="0">
                <a:effectLst/>
                <a:latin typeface="+mj-lt"/>
              </a:rPr>
              <a:t>s the benefits of growth </a:t>
            </a:r>
            <a:r>
              <a:rPr lang="en-US" sz="2000" dirty="0">
                <a:latin typeface="+mj-lt"/>
              </a:rPr>
              <a:t>were</a:t>
            </a:r>
            <a:r>
              <a:rPr lang="en-US" sz="2000" b="0" i="0" dirty="0">
                <a:effectLst/>
                <a:latin typeface="+mj-lt"/>
              </a:rPr>
              <a:t> </a:t>
            </a:r>
            <a:r>
              <a:rPr lang="en-US" sz="2000" dirty="0">
                <a:latin typeface="+mj-lt"/>
              </a:rPr>
              <a:t>un</a:t>
            </a:r>
            <a:r>
              <a:rPr lang="en-US" sz="2000" b="0" i="0" dirty="0">
                <a:effectLst/>
                <a:latin typeface="+mj-lt"/>
              </a:rPr>
              <a:t>evenly distributed, </a:t>
            </a:r>
            <a:r>
              <a:rPr lang="en-US" sz="2000" dirty="0">
                <a:latin typeface="+mj-lt"/>
              </a:rPr>
              <a:t>t</a:t>
            </a:r>
            <a:r>
              <a:rPr lang="en-US" sz="2000" b="0" i="0" dirty="0">
                <a:effectLst/>
                <a:latin typeface="+mj-lt"/>
              </a:rPr>
              <a:t>he rich accumulated a disproportionate amount of wealth, while lower-income groups </a:t>
            </a:r>
            <a:r>
              <a:rPr lang="en-US" sz="2000" dirty="0">
                <a:latin typeface="+mj-lt"/>
              </a:rPr>
              <a:t>saw</a:t>
            </a:r>
            <a:r>
              <a:rPr lang="en-US" sz="2000" b="0" i="0" dirty="0">
                <a:effectLst/>
                <a:latin typeface="+mj-lt"/>
              </a:rPr>
              <a:t> stagnant or declining real wages.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Privatization and reduced government spending on public services led to the erosion of essential services such as healthcare, education, and social welfare. This </a:t>
            </a:r>
            <a:r>
              <a:rPr lang="en-US" sz="2000" dirty="0">
                <a:latin typeface="+mj-lt"/>
              </a:rPr>
              <a:t>too </a:t>
            </a:r>
            <a:r>
              <a:rPr lang="en-US" sz="2000" b="0" i="0" dirty="0">
                <a:effectLst/>
                <a:latin typeface="+mj-lt"/>
              </a:rPr>
              <a:t>disproportionately affected low-income and marginalized communities, who relied more heavily on these services.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b="0" i="0" dirty="0">
              <a:effectLst/>
            </a:endParaRPr>
          </a:p>
        </p:txBody>
      </p:sp>
      <p:sp>
        <p:nvSpPr>
          <p:cNvPr id="2" name="Slide Number Placeholder 1">
            <a:extLst>
              <a:ext uri="{FF2B5EF4-FFF2-40B4-BE49-F238E27FC236}">
                <a16:creationId xmlns:a16="http://schemas.microsoft.com/office/drawing/2014/main" id="{9B7354D5-D62D-EBF5-508E-D44D7B9FCD9B}"/>
              </a:ext>
            </a:extLst>
          </p:cNvPr>
          <p:cNvSpPr>
            <a:spLocks noGrp="1"/>
          </p:cNvSpPr>
          <p:nvPr>
            <p:ph type="sldNum" sz="quarter" idx="12"/>
          </p:nvPr>
        </p:nvSpPr>
        <p:spPr/>
        <p:txBody>
          <a:bodyPr/>
          <a:lstStyle/>
          <a:p>
            <a:fld id="{B2DC25EE-239B-4C5F-AAD1-255A7D5F1EE2}" type="slidenum">
              <a:rPr lang="en-US" smtClean="0"/>
              <a:t>235</a:t>
            </a:fld>
            <a:endParaRPr lang="en-US"/>
          </a:p>
        </p:txBody>
      </p:sp>
    </p:spTree>
    <p:extLst>
      <p:ext uri="{BB962C8B-B14F-4D97-AF65-F5344CB8AC3E}">
        <p14:creationId xmlns:p14="http://schemas.microsoft.com/office/powerpoint/2010/main" val="291592034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459946-1817-D5A9-B2A8-133528903B8A}"/>
              </a:ext>
            </a:extLst>
          </p:cNvPr>
          <p:cNvSpPr txBox="1"/>
          <p:nvPr/>
        </p:nvSpPr>
        <p:spPr>
          <a:xfrm>
            <a:off x="127819" y="0"/>
            <a:ext cx="11936361"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Neoliberalism  promotes “labor market flexibility”, which translates to job insecurity, precarious work conditions, and a decline in workers' rights. The weakening of labor unions and collective bargaining further exacerbated these issues, leaving workers with less power to negotiate for better wages and conditions.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emphasis on deregulation and economic growth </a:t>
            </a:r>
            <a:r>
              <a:rPr lang="en-US" sz="2000" dirty="0">
                <a:latin typeface="+mj-lt"/>
              </a:rPr>
              <a:t>also causes</a:t>
            </a:r>
            <a:r>
              <a:rPr lang="en-US" sz="2000" b="0" i="0" dirty="0">
                <a:effectLst/>
                <a:latin typeface="+mj-lt"/>
              </a:rPr>
              <a:t> environmental harm, as businesses prioritize profit over sustainable practices resulting in increased pollution, resource depletion, and a lack of accountability for environmental impacts.</a:t>
            </a:r>
            <a:r>
              <a:rPr lang="en-US" sz="2000" dirty="0"/>
              <a: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focus on individualism and competition inherent in neoliberal ideology undermined social cohesion and community solidarity. This led to increased social fragmentation and a decline in collective efforts to address societal challenges.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As neoliberal policies emphasize the role of the market over the state, there was a decline in civic engagement and participation in democratic processes. This disengagement  led to a sense of powerlessness and a loss of collective purpose.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emphasis on market efficiency and profit maximization also led to the commodification of various aspects of life, including education, healthcare, and even personal relationships. This shift undermined intrinsic values and reduced complex human experiences to mere economic transactions.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E9738193-CE95-50C9-87CB-C9E14C80832D}"/>
              </a:ext>
            </a:extLst>
          </p:cNvPr>
          <p:cNvSpPr>
            <a:spLocks noGrp="1"/>
          </p:cNvSpPr>
          <p:nvPr>
            <p:ph type="sldNum" sz="quarter" idx="12"/>
          </p:nvPr>
        </p:nvSpPr>
        <p:spPr/>
        <p:txBody>
          <a:bodyPr/>
          <a:lstStyle/>
          <a:p>
            <a:fld id="{B2DC25EE-239B-4C5F-AAD1-255A7D5F1EE2}" type="slidenum">
              <a:rPr lang="en-US" smtClean="0"/>
              <a:t>236</a:t>
            </a:fld>
            <a:endParaRPr lang="en-US"/>
          </a:p>
        </p:txBody>
      </p:sp>
    </p:spTree>
    <p:extLst>
      <p:ext uri="{BB962C8B-B14F-4D97-AF65-F5344CB8AC3E}">
        <p14:creationId xmlns:p14="http://schemas.microsoft.com/office/powerpoint/2010/main" val="392096317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832DF-D266-FAF9-9A0A-112F718589F4}"/>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 Neoliberal policies </a:t>
            </a:r>
            <a:r>
              <a:rPr lang="en-US" sz="2000" dirty="0">
                <a:latin typeface="+mj-lt"/>
              </a:rPr>
              <a:t>were</a:t>
            </a:r>
            <a:r>
              <a:rPr lang="en-US" sz="2000" b="0" i="0" dirty="0">
                <a:effectLst/>
                <a:latin typeface="+mj-lt"/>
              </a:rPr>
              <a:t> implemented globally through institutions like the International Monetary Fund (IMF) and the World Bank, leading to negative impacts on developing countries. Structural adjustment programs, for example, prioritized debt repayment and economic liberalization over social welfare and development.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I</a:t>
            </a:r>
            <a:r>
              <a:rPr lang="en-US" sz="2000" b="0" i="0" dirty="0">
                <a:effectLst/>
              </a:rPr>
              <a:t>ntegration of global markets through free trade led to increased economic opportunities and growth</a:t>
            </a:r>
            <a:r>
              <a:rPr lang="en-US" sz="2000" b="0" i="0" dirty="0">
                <a:effectLst/>
                <a:latin typeface="+mj-lt"/>
              </a:rPr>
              <a:t> lifting many out of poverty worldwide</a:t>
            </a:r>
            <a:r>
              <a:rPr lang="en-US" sz="2000" dirty="0">
                <a:latin typeface="+mj-lt"/>
              </a:rPr>
              <a:t> but</a:t>
            </a:r>
            <a:r>
              <a:rPr lang="en-US" sz="2000" b="0" i="0" dirty="0">
                <a:effectLst/>
                <a:latin typeface="+mj-lt"/>
              </a:rPr>
              <a:t> also contributing to job losses and wage stagnation in </a:t>
            </a:r>
            <a:r>
              <a:rPr lang="en-US" sz="2000" dirty="0">
                <a:latin typeface="+mj-lt"/>
              </a:rPr>
              <a:t>many</a:t>
            </a:r>
            <a:r>
              <a:rPr lang="en-US" sz="2000" b="0" i="0" dirty="0">
                <a:effectLst/>
                <a:latin typeface="+mj-lt"/>
              </a:rPr>
              <a:t> sectors in developed countries, thereby exacerbating inequality.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Globalization is associated with cultural homogenization, where local traditions and identities are overshadowed by global consumer culture. This has resulted in a loss of cultural diversity and a weakening of cultural identity.</a:t>
            </a:r>
            <a:r>
              <a:rPr lang="en-US" sz="2000" b="0" i="0" dirty="0">
                <a:effectLst/>
                <a:latin typeface="+mj-lt"/>
              </a:rPr>
              <a:t> </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dirty="0"/>
              <a:t>Neoliberalism  promotes consumerism as a primary means of identity formation and fulfillment. This has led to a superficial sense of meaning based on material possessions rather than deeper, more enduring sources of purpose.</a:t>
            </a:r>
          </a:p>
          <a:p>
            <a:r>
              <a:rPr lang="en-US" sz="2000" dirty="0"/>
              <a:t> </a:t>
            </a:r>
          </a:p>
          <a:p>
            <a:pPr marL="342900" indent="-342900">
              <a:buFont typeface="Arial" panose="020B0604020202020204" pitchFamily="34" charset="0"/>
              <a:buChar char="•"/>
            </a:pPr>
            <a:r>
              <a:rPr lang="en-US" sz="2000" b="0" i="0" dirty="0">
                <a:effectLst/>
                <a:latin typeface="+mj-lt"/>
              </a:rPr>
              <a:t>Neoliberalism</a:t>
            </a:r>
            <a:r>
              <a:rPr lang="en-US" sz="2000" dirty="0">
                <a:latin typeface="+mj-lt"/>
              </a:rPr>
              <a:t> </a:t>
            </a:r>
            <a:r>
              <a:rPr lang="en-US" sz="2000" b="0" i="0" dirty="0">
                <a:effectLst/>
                <a:latin typeface="+mj-lt"/>
              </a:rPr>
              <a:t>marked a shift away from the economic policies of the New Deal era</a:t>
            </a:r>
            <a:r>
              <a:rPr lang="en-US" sz="2000" dirty="0">
                <a:latin typeface="+mj-lt"/>
              </a:rPr>
              <a:t> which</a:t>
            </a:r>
            <a:r>
              <a:rPr lang="en-US" sz="2000" b="0" i="0" dirty="0">
                <a:effectLst/>
                <a:latin typeface="+mj-lt"/>
              </a:rPr>
              <a:t> focused on government intervention to promote social welfare, reduce inequality, and regulate markets to prevent abuses. Neoliberal policies led to the dismantling of many New Deal-era regulations designed to protect consumers and workers, and to prevent financial excesses.</a:t>
            </a:r>
          </a:p>
          <a:p>
            <a:r>
              <a:rPr lang="en-US" sz="2000" dirty="0">
                <a:latin typeface="+mj-lt"/>
              </a:rPr>
              <a:t>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790F0657-817C-8FC2-3861-47327FCC2926}"/>
              </a:ext>
            </a:extLst>
          </p:cNvPr>
          <p:cNvSpPr>
            <a:spLocks noGrp="1"/>
          </p:cNvSpPr>
          <p:nvPr>
            <p:ph type="sldNum" sz="quarter" idx="12"/>
          </p:nvPr>
        </p:nvSpPr>
        <p:spPr/>
        <p:txBody>
          <a:bodyPr/>
          <a:lstStyle/>
          <a:p>
            <a:fld id="{B2DC25EE-239B-4C5F-AAD1-255A7D5F1EE2}" type="slidenum">
              <a:rPr lang="en-US" smtClean="0"/>
              <a:t>237</a:t>
            </a:fld>
            <a:endParaRPr lang="en-US"/>
          </a:p>
        </p:txBody>
      </p:sp>
    </p:spTree>
    <p:extLst>
      <p:ext uri="{BB962C8B-B14F-4D97-AF65-F5344CB8AC3E}">
        <p14:creationId xmlns:p14="http://schemas.microsoft.com/office/powerpoint/2010/main" val="39798662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31DA3-E707-B960-D52D-A63E864A61F6}"/>
              </a:ext>
            </a:extLst>
          </p:cNvPr>
          <p:cNvSpPr txBox="1"/>
          <p:nvPr/>
        </p:nvSpPr>
        <p:spPr>
          <a:xfrm>
            <a:off x="0" y="0"/>
            <a:ext cx="12322629"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N</a:t>
            </a:r>
            <a:r>
              <a:rPr lang="en-US" sz="2000" b="0" i="0" dirty="0">
                <a:effectLst/>
                <a:latin typeface="+mj-lt"/>
              </a:rPr>
              <a:t>eoliberalism has led to </a:t>
            </a:r>
            <a:r>
              <a:rPr lang="en-US" sz="2000" dirty="0">
                <a:latin typeface="+mj-lt"/>
              </a:rPr>
              <a:t>enormous</a:t>
            </a:r>
            <a:r>
              <a:rPr lang="en-US" sz="2000" b="0" i="0" dirty="0">
                <a:effectLst/>
                <a:latin typeface="+mj-lt"/>
              </a:rPr>
              <a:t> income inequality, social injustice, and environmental degradation. </a:t>
            </a:r>
            <a:r>
              <a:rPr lang="en-US" sz="2000" dirty="0">
                <a:latin typeface="+mj-lt"/>
              </a:rPr>
              <a:t>Its</a:t>
            </a:r>
            <a:r>
              <a:rPr lang="en-US" sz="2000" b="0" i="0" dirty="0">
                <a:effectLst/>
                <a:latin typeface="+mj-lt"/>
              </a:rPr>
              <a:t> emphasis on market efficiency and profit </a:t>
            </a:r>
            <a:r>
              <a:rPr lang="en-US" sz="2000" dirty="0">
                <a:latin typeface="+mj-lt"/>
              </a:rPr>
              <a:t>has</a:t>
            </a:r>
            <a:r>
              <a:rPr lang="en-US" sz="2000" b="0" i="0" dirty="0">
                <a:effectLst/>
                <a:latin typeface="+mj-lt"/>
              </a:rPr>
              <a:t> undermined </a:t>
            </a:r>
            <a:r>
              <a:rPr lang="en-US" sz="2000" dirty="0">
                <a:latin typeface="+mj-lt"/>
              </a:rPr>
              <a:t>government social programs</a:t>
            </a:r>
            <a:r>
              <a:rPr lang="en-US" sz="2000" b="0" i="0" dirty="0">
                <a:effectLst/>
                <a:latin typeface="+mj-lt"/>
              </a:rPr>
              <a:t>, and worker, consumer and environmental protections  leading to negative outcomes for all but the wealthiest segments of society</a:t>
            </a:r>
          </a:p>
          <a:p>
            <a:endParaRPr lang="en-US" sz="2000" b="0" i="0" dirty="0">
              <a:effectLst/>
              <a:latin typeface="+mj-lt"/>
            </a:endParaRPr>
          </a:p>
          <a:p>
            <a:pPr marL="285750" indent="-285750">
              <a:buFont typeface="Arial" panose="020B0604020202020204" pitchFamily="34" charset="0"/>
              <a:buChar char="•"/>
            </a:pPr>
            <a:r>
              <a:rPr lang="en-US" sz="2000" dirty="0">
                <a:latin typeface="+mj-lt"/>
              </a:rPr>
              <a:t>Neoliberalism</a:t>
            </a:r>
            <a:r>
              <a:rPr lang="en-US" sz="2000" b="0" i="0" dirty="0">
                <a:effectLst/>
                <a:latin typeface="+mj-lt"/>
              </a:rPr>
              <a:t> concentrated power in the hands of a </a:t>
            </a:r>
            <a:r>
              <a:rPr lang="en-US" sz="2000" dirty="0">
                <a:latin typeface="+mj-lt"/>
              </a:rPr>
              <a:t>wealthy</a:t>
            </a:r>
            <a:r>
              <a:rPr lang="en-US" sz="2000" b="0" i="0" dirty="0">
                <a:effectLst/>
                <a:latin typeface="+mj-lt"/>
              </a:rPr>
              <a:t> elite who became extremely politically influential. This influence resulted in more policies, such as massive tax cuts for the rich, that further favored the interests of that elite over those of the broader population. This contributed to political disenfranchisement and a decline in democratic accountability. </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b="0" i="0" dirty="0">
                <a:effectLst/>
                <a:latin typeface="+mj-lt"/>
              </a:rPr>
              <a:t>Democracy is government for and by the people, one person one vote. </a:t>
            </a:r>
            <a:r>
              <a:rPr lang="en-US" sz="2000" dirty="0">
                <a:latin typeface="+mj-lt"/>
              </a:rPr>
              <a:t>Capitalism, on the other hand, disproportionately gives power to the wealthy. Democracy and capitalism are therefor in conflict. It is the role of government to balance this conflict. During the gilded age, the balance greatly favored capitalists. The new deal balanced the scales, but neoliberalism has once again heavily tipped them towards the wealthy and corporations.</a:t>
            </a:r>
          </a:p>
          <a:p>
            <a:endParaRPr lang="en-US" sz="2000" dirty="0">
              <a:latin typeface="+mj-lt"/>
            </a:endParaRPr>
          </a:p>
          <a:p>
            <a:pPr marL="285750" indent="-285750">
              <a:buFont typeface="Arial" panose="020B0604020202020204" pitchFamily="34" charset="0"/>
              <a:buChar char="•"/>
            </a:pPr>
            <a:r>
              <a:rPr lang="en-US" sz="2000" b="0" i="0" dirty="0">
                <a:effectLst/>
                <a:latin typeface="+mj-lt"/>
              </a:rPr>
              <a:t>One way this imbalance is legitimized is through the propaganda disseminated by capitalist-controlled media such as X, Fox, and Facebook which echoing conservative political messages use emotion laden issues such as immigration and “the internal enemy” to distract the population from the real issue; a system that overwhelmingly favors the super privileged.</a:t>
            </a: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Many economists argue that neoliberal policies have led to a type of capitalism known as “end stage capitalism”, which describes a phase in capitalist economies where the system is perceived to be reaching its limits or is experiencing significant dysfunction.</a:t>
            </a:r>
          </a:p>
          <a:p>
            <a:endParaRPr lang="en-US" sz="2000" dirty="0">
              <a:latin typeface="+mj-lt"/>
            </a:endParaRPr>
          </a:p>
        </p:txBody>
      </p:sp>
      <p:sp>
        <p:nvSpPr>
          <p:cNvPr id="2" name="Slide Number Placeholder 1">
            <a:extLst>
              <a:ext uri="{FF2B5EF4-FFF2-40B4-BE49-F238E27FC236}">
                <a16:creationId xmlns:a16="http://schemas.microsoft.com/office/drawing/2014/main" id="{457B2991-C7DF-BC74-CA14-8C2DBF006E92}"/>
              </a:ext>
            </a:extLst>
          </p:cNvPr>
          <p:cNvSpPr>
            <a:spLocks noGrp="1"/>
          </p:cNvSpPr>
          <p:nvPr>
            <p:ph type="sldNum" sz="quarter" idx="12"/>
          </p:nvPr>
        </p:nvSpPr>
        <p:spPr/>
        <p:txBody>
          <a:bodyPr/>
          <a:lstStyle/>
          <a:p>
            <a:fld id="{B2DC25EE-239B-4C5F-AAD1-255A7D5F1EE2}" type="slidenum">
              <a:rPr lang="en-US" smtClean="0"/>
              <a:t>238</a:t>
            </a:fld>
            <a:endParaRPr lang="en-US"/>
          </a:p>
        </p:txBody>
      </p:sp>
    </p:spTree>
    <p:extLst>
      <p:ext uri="{BB962C8B-B14F-4D97-AF65-F5344CB8AC3E}">
        <p14:creationId xmlns:p14="http://schemas.microsoft.com/office/powerpoint/2010/main" val="301702492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28CD0F-51BB-7AF0-6422-FB66F0A8BB95}"/>
              </a:ext>
            </a:extLst>
          </p:cNvPr>
          <p:cNvSpPr>
            <a:spLocks noGrp="1"/>
          </p:cNvSpPr>
          <p:nvPr>
            <p:ph type="sldNum" sz="quarter" idx="12"/>
          </p:nvPr>
        </p:nvSpPr>
        <p:spPr/>
        <p:txBody>
          <a:bodyPr/>
          <a:lstStyle/>
          <a:p>
            <a:fld id="{B2DC25EE-239B-4C5F-AAD1-255A7D5F1EE2}" type="slidenum">
              <a:rPr lang="en-US" smtClean="0"/>
              <a:t>239</a:t>
            </a:fld>
            <a:endParaRPr lang="en-US"/>
          </a:p>
        </p:txBody>
      </p:sp>
      <p:sp>
        <p:nvSpPr>
          <p:cNvPr id="4" name="TextBox 3">
            <a:extLst>
              <a:ext uri="{FF2B5EF4-FFF2-40B4-BE49-F238E27FC236}">
                <a16:creationId xmlns:a16="http://schemas.microsoft.com/office/drawing/2014/main" id="{B64BBF34-2D89-6726-F6C4-A7453C00AD1C}"/>
              </a:ext>
            </a:extLst>
          </p:cNvPr>
          <p:cNvSpPr txBox="1"/>
          <p:nvPr/>
        </p:nvSpPr>
        <p:spPr>
          <a:xfrm>
            <a:off x="174171" y="70021"/>
            <a:ext cx="12192000" cy="409342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End stage capitalism is characterized by increasing income inequality, monopolistic practices, environmental degradation, and a focus on short-term profits over long-term sustainability, all of which lead to social unrest and economic instability. End stage capitalism is the decadent stage of the global capitalist empire.</a:t>
            </a:r>
          </a:p>
          <a:p>
            <a:r>
              <a:rPr lang="en-US" sz="2000" dirty="0">
                <a:latin typeface="+mj-lt"/>
              </a:rPr>
              <a:t> </a:t>
            </a:r>
          </a:p>
          <a:p>
            <a:pPr marL="285750" indent="-285750">
              <a:buFont typeface="Arial" panose="020B0604020202020204" pitchFamily="34" charset="0"/>
              <a:buChar char="•"/>
            </a:pPr>
            <a:r>
              <a:rPr lang="en-US" sz="2000" dirty="0">
                <a:latin typeface="+mj-lt"/>
              </a:rPr>
              <a:t>While neoliberal policies have contributed to economic growth and globalization the vast majority of the benefits they produced went to the very wealthy and this has given rise to levels of inequality rivaling those of the gilded age.</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a:t>
            </a:r>
            <a:r>
              <a:rPr lang="en-US" sz="2000" b="0" i="0" dirty="0">
                <a:effectLst/>
                <a:latin typeface="+mj-lt"/>
              </a:rPr>
              <a:t>eoliberalism is a failed ideology that has had an enormous negative impact </a:t>
            </a:r>
            <a:r>
              <a:rPr lang="en-US" sz="2000" dirty="0">
                <a:latin typeface="+mj-lt"/>
              </a:rPr>
              <a:t>on </a:t>
            </a:r>
            <a:r>
              <a:rPr lang="en-US" sz="2000" b="0" i="0" dirty="0">
                <a:effectLst/>
                <a:latin typeface="+mj-lt"/>
              </a:rPr>
              <a:t>social equity, environmental sustainability, and the well-being of all members of society. Deregulation of financial markets, the hallmark of neoliberalism, increased financial volatility resulting in the 2008 global financial crisis.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So go historical cycles…</a:t>
            </a:r>
          </a:p>
        </p:txBody>
      </p:sp>
    </p:spTree>
    <p:extLst>
      <p:ext uri="{BB962C8B-B14F-4D97-AF65-F5344CB8AC3E}">
        <p14:creationId xmlns:p14="http://schemas.microsoft.com/office/powerpoint/2010/main" val="2646135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7A2499-D6AA-86BC-A4AD-CE22CA2037E7}"/>
              </a:ext>
            </a:extLst>
          </p:cNvPr>
          <p:cNvSpPr txBox="1"/>
          <p:nvPr/>
        </p:nvSpPr>
        <p:spPr>
          <a:xfrm>
            <a:off x="3416156" y="0"/>
            <a:ext cx="6097712" cy="646331"/>
          </a:xfrm>
          <a:prstGeom prst="rect">
            <a:avLst/>
          </a:prstGeom>
          <a:noFill/>
        </p:spPr>
        <p:txBody>
          <a:bodyPr wrap="square">
            <a:spAutoFit/>
          </a:bodyPr>
          <a:lstStyle/>
          <a:p>
            <a:r>
              <a:rPr lang="en-CA" sz="3600">
                <a:solidFill>
                  <a:schemeClr val="bg1"/>
                </a:solidFill>
              </a:rPr>
              <a:t>SIMPLE COURSE SURVEY</a:t>
            </a:r>
            <a:endParaRPr lang="en-CA" sz="3600"/>
          </a:p>
        </p:txBody>
      </p:sp>
      <p:sp>
        <p:nvSpPr>
          <p:cNvPr id="5" name="TextBox 4">
            <a:extLst>
              <a:ext uri="{FF2B5EF4-FFF2-40B4-BE49-F238E27FC236}">
                <a16:creationId xmlns:a16="http://schemas.microsoft.com/office/drawing/2014/main" id="{60B9C286-6BA9-5D18-462A-1C758A07AFB4}"/>
              </a:ext>
            </a:extLst>
          </p:cNvPr>
          <p:cNvSpPr txBox="1"/>
          <p:nvPr/>
        </p:nvSpPr>
        <p:spPr>
          <a:xfrm>
            <a:off x="-12843" y="1015663"/>
            <a:ext cx="6097712" cy="369332"/>
          </a:xfrm>
          <a:prstGeom prst="rect">
            <a:avLst/>
          </a:prstGeom>
          <a:noFill/>
        </p:spPr>
        <p:txBody>
          <a:bodyPr wrap="square">
            <a:spAutoFit/>
          </a:bodyPr>
          <a:lstStyle/>
          <a:p>
            <a:r>
              <a:rPr lang="en-CA" sz="1800">
                <a:solidFill>
                  <a:schemeClr val="bg1"/>
                </a:solidFill>
              </a:rPr>
              <a:t>1. THE SIMPLE COURSE: </a:t>
            </a:r>
            <a:endParaRPr lang="en-CA"/>
          </a:p>
        </p:txBody>
      </p:sp>
      <p:sp>
        <p:nvSpPr>
          <p:cNvPr id="7" name="TextBox 6">
            <a:extLst>
              <a:ext uri="{FF2B5EF4-FFF2-40B4-BE49-F238E27FC236}">
                <a16:creationId xmlns:a16="http://schemas.microsoft.com/office/drawing/2014/main" id="{7CE7900F-B460-5B02-A957-C94AE84CC19E}"/>
              </a:ext>
            </a:extLst>
          </p:cNvPr>
          <p:cNvSpPr txBox="1"/>
          <p:nvPr/>
        </p:nvSpPr>
        <p:spPr>
          <a:xfrm>
            <a:off x="3385334" y="923330"/>
            <a:ext cx="9205644" cy="369332"/>
          </a:xfrm>
          <a:prstGeom prst="rect">
            <a:avLst/>
          </a:prstGeom>
          <a:noFill/>
        </p:spPr>
        <p:txBody>
          <a:bodyPr wrap="square">
            <a:spAutoFit/>
          </a:bodyPr>
          <a:lstStyle/>
          <a:p>
            <a:r>
              <a:rPr lang="en-CA" dirty="0"/>
              <a:t>1. agree       agree          neither agree nor disagree          disagree         strongly disagree               </a:t>
            </a:r>
            <a:r>
              <a:rPr lang="en-CA" sz="1800" dirty="0"/>
              <a:t> </a:t>
            </a:r>
            <a:endParaRPr lang="en-CA" dirty="0"/>
          </a:p>
        </p:txBody>
      </p:sp>
      <p:sp>
        <p:nvSpPr>
          <p:cNvPr id="9" name="TextBox 8">
            <a:extLst>
              <a:ext uri="{FF2B5EF4-FFF2-40B4-BE49-F238E27FC236}">
                <a16:creationId xmlns:a16="http://schemas.microsoft.com/office/drawing/2014/main" id="{43211935-298A-A8F5-D7E4-F9D396621661}"/>
              </a:ext>
            </a:extLst>
          </p:cNvPr>
          <p:cNvSpPr txBox="1"/>
          <p:nvPr/>
        </p:nvSpPr>
        <p:spPr>
          <a:xfrm>
            <a:off x="-43665" y="1276818"/>
            <a:ext cx="2670425" cy="1477328"/>
          </a:xfrm>
          <a:prstGeom prst="rect">
            <a:avLst/>
          </a:prstGeom>
          <a:noFill/>
        </p:spPr>
        <p:txBody>
          <a:bodyPr wrap="square">
            <a:spAutoFit/>
          </a:bodyPr>
          <a:lstStyle/>
          <a:p>
            <a:r>
              <a:rPr lang="en-CA" sz="1800"/>
              <a:t>Kept my interest</a:t>
            </a:r>
          </a:p>
          <a:p>
            <a:r>
              <a:rPr lang="en-CA"/>
              <a:t>Was informative</a:t>
            </a:r>
          </a:p>
          <a:p>
            <a:r>
              <a:rPr lang="en-CA" sz="1800"/>
              <a:t>Covered important topics</a:t>
            </a:r>
          </a:p>
          <a:p>
            <a:r>
              <a:rPr lang="en-CA"/>
              <a:t>Was well organized</a:t>
            </a:r>
          </a:p>
          <a:p>
            <a:r>
              <a:rPr lang="en-CA" sz="1800"/>
              <a:t>I would recommend it </a:t>
            </a:r>
            <a:endParaRPr lang="en-CA"/>
          </a:p>
        </p:txBody>
      </p:sp>
      <p:sp>
        <p:nvSpPr>
          <p:cNvPr id="11" name="TextBox 10">
            <a:extLst>
              <a:ext uri="{FF2B5EF4-FFF2-40B4-BE49-F238E27FC236}">
                <a16:creationId xmlns:a16="http://schemas.microsoft.com/office/drawing/2014/main" id="{FDDE33C4-E357-05EA-3FA4-865759B25D63}"/>
              </a:ext>
            </a:extLst>
          </p:cNvPr>
          <p:cNvSpPr txBox="1"/>
          <p:nvPr/>
        </p:nvSpPr>
        <p:spPr>
          <a:xfrm>
            <a:off x="-43665" y="2936583"/>
            <a:ext cx="6123398" cy="369332"/>
          </a:xfrm>
          <a:prstGeom prst="rect">
            <a:avLst/>
          </a:prstGeom>
          <a:noFill/>
        </p:spPr>
        <p:txBody>
          <a:bodyPr wrap="square">
            <a:spAutoFit/>
          </a:bodyPr>
          <a:lstStyle/>
          <a:p>
            <a:r>
              <a:rPr lang="en-CA">
                <a:solidFill>
                  <a:schemeClr val="bg1"/>
                </a:solidFill>
              </a:rPr>
              <a:t>2. THE COURSE HELPED ME</a:t>
            </a:r>
            <a:r>
              <a:rPr lang="en-CA" sz="1800">
                <a:solidFill>
                  <a:schemeClr val="bg1"/>
                </a:solidFill>
              </a:rPr>
              <a:t>: </a:t>
            </a:r>
            <a:endParaRPr lang="en-CA"/>
          </a:p>
        </p:txBody>
      </p:sp>
      <p:sp>
        <p:nvSpPr>
          <p:cNvPr id="13" name="TextBox 12">
            <a:extLst>
              <a:ext uri="{FF2B5EF4-FFF2-40B4-BE49-F238E27FC236}">
                <a16:creationId xmlns:a16="http://schemas.microsoft.com/office/drawing/2014/main" id="{BF54F2AF-AD66-E4CE-9EC7-B398562E3233}"/>
              </a:ext>
            </a:extLst>
          </p:cNvPr>
          <p:cNvSpPr txBox="1"/>
          <p:nvPr/>
        </p:nvSpPr>
        <p:spPr>
          <a:xfrm>
            <a:off x="-12843" y="3173447"/>
            <a:ext cx="3428999" cy="2031325"/>
          </a:xfrm>
          <a:prstGeom prst="rect">
            <a:avLst/>
          </a:prstGeom>
          <a:noFill/>
        </p:spPr>
        <p:txBody>
          <a:bodyPr wrap="square">
            <a:spAutoFit/>
          </a:bodyPr>
          <a:lstStyle/>
          <a:p>
            <a:r>
              <a:rPr lang="en-CA"/>
              <a:t>Expand my window of tolerance</a:t>
            </a:r>
          </a:p>
          <a:p>
            <a:r>
              <a:rPr lang="en-CA"/>
              <a:t>Better understand myself</a:t>
            </a:r>
          </a:p>
          <a:p>
            <a:r>
              <a:rPr lang="en-CA"/>
              <a:t>Better avoid holes</a:t>
            </a:r>
          </a:p>
          <a:p>
            <a:r>
              <a:rPr lang="en-CA"/>
              <a:t>Have better relationships</a:t>
            </a:r>
          </a:p>
          <a:p>
            <a:r>
              <a:rPr lang="en-CA"/>
              <a:t>Have more self-empathy</a:t>
            </a:r>
          </a:p>
          <a:p>
            <a:r>
              <a:rPr lang="en-CA"/>
              <a:t>Feel better overall</a:t>
            </a:r>
          </a:p>
          <a:p>
            <a:r>
              <a:rPr lang="en-CA">
                <a:solidFill>
                  <a:schemeClr val="bg1"/>
                </a:solidFill>
              </a:rPr>
              <a:t> </a:t>
            </a:r>
            <a:endParaRPr lang="en-CA"/>
          </a:p>
        </p:txBody>
      </p:sp>
      <p:sp>
        <p:nvSpPr>
          <p:cNvPr id="15" name="TextBox 14">
            <a:extLst>
              <a:ext uri="{FF2B5EF4-FFF2-40B4-BE49-F238E27FC236}">
                <a16:creationId xmlns:a16="http://schemas.microsoft.com/office/drawing/2014/main" id="{AF84EF4E-0BFB-BED6-AD2B-75681B2F6A72}"/>
              </a:ext>
            </a:extLst>
          </p:cNvPr>
          <p:cNvSpPr txBox="1"/>
          <p:nvPr/>
        </p:nvSpPr>
        <p:spPr>
          <a:xfrm>
            <a:off x="-43665" y="4909701"/>
            <a:ext cx="6447032" cy="369332"/>
          </a:xfrm>
          <a:prstGeom prst="rect">
            <a:avLst/>
          </a:prstGeom>
          <a:noFill/>
        </p:spPr>
        <p:txBody>
          <a:bodyPr wrap="square">
            <a:spAutoFit/>
          </a:bodyPr>
          <a:lstStyle/>
          <a:p>
            <a:r>
              <a:rPr lang="en-US">
                <a:solidFill>
                  <a:schemeClr val="bg1"/>
                </a:solidFill>
              </a:rPr>
              <a:t>3</a:t>
            </a:r>
            <a:r>
              <a:rPr lang="en-CA">
                <a:solidFill>
                  <a:schemeClr val="bg1"/>
                </a:solidFill>
              </a:rPr>
              <a:t>. THE CO-LEADERS WERE:</a:t>
            </a:r>
            <a:endParaRPr lang="en-CA"/>
          </a:p>
        </p:txBody>
      </p:sp>
      <p:sp>
        <p:nvSpPr>
          <p:cNvPr id="17" name="TextBox 16">
            <a:extLst>
              <a:ext uri="{FF2B5EF4-FFF2-40B4-BE49-F238E27FC236}">
                <a16:creationId xmlns:a16="http://schemas.microsoft.com/office/drawing/2014/main" id="{645A2BD4-946B-5CCF-9C63-712750571270}"/>
              </a:ext>
            </a:extLst>
          </p:cNvPr>
          <p:cNvSpPr txBox="1"/>
          <p:nvPr/>
        </p:nvSpPr>
        <p:spPr>
          <a:xfrm>
            <a:off x="0" y="5111766"/>
            <a:ext cx="2756043" cy="2031325"/>
          </a:xfrm>
          <a:prstGeom prst="rect">
            <a:avLst/>
          </a:prstGeom>
          <a:noFill/>
        </p:spPr>
        <p:txBody>
          <a:bodyPr wrap="square">
            <a:spAutoFit/>
          </a:bodyPr>
          <a:lstStyle/>
          <a:p>
            <a:r>
              <a:rPr lang="en-CA"/>
              <a:t>Knowledgeable</a:t>
            </a:r>
          </a:p>
          <a:p>
            <a:r>
              <a:rPr lang="en-CA"/>
              <a:t>Competent/skilled</a:t>
            </a:r>
          </a:p>
          <a:p>
            <a:r>
              <a:rPr lang="en-CA"/>
              <a:t>Friendly/approachable</a:t>
            </a:r>
          </a:p>
          <a:p>
            <a:r>
              <a:rPr lang="en-CA"/>
              <a:t>Attuned to the group</a:t>
            </a:r>
          </a:p>
          <a:p>
            <a:r>
              <a:rPr lang="en-CA"/>
              <a:t>Sensitive</a:t>
            </a:r>
          </a:p>
          <a:p>
            <a:r>
              <a:rPr lang="en-CA"/>
              <a:t>Professional</a:t>
            </a:r>
          </a:p>
          <a:p>
            <a:endParaRPr lang="en-CA"/>
          </a:p>
        </p:txBody>
      </p:sp>
    </p:spTree>
    <p:extLst>
      <p:ext uri="{BB962C8B-B14F-4D97-AF65-F5344CB8AC3E}">
        <p14:creationId xmlns:p14="http://schemas.microsoft.com/office/powerpoint/2010/main" val="44540375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BD68B-6A89-C7D6-586B-08969AF85B77}"/>
              </a:ext>
            </a:extLst>
          </p:cNvPr>
          <p:cNvSpPr txBox="1"/>
          <p:nvPr/>
        </p:nvSpPr>
        <p:spPr>
          <a:xfrm>
            <a:off x="2805320" y="111980"/>
            <a:ext cx="8799871" cy="646331"/>
          </a:xfrm>
          <a:prstGeom prst="rect">
            <a:avLst/>
          </a:prstGeom>
          <a:noFill/>
        </p:spPr>
        <p:txBody>
          <a:bodyPr wrap="square">
            <a:spAutoFit/>
          </a:bodyPr>
          <a:lstStyle/>
          <a:p>
            <a:r>
              <a:rPr lang="en-US" sz="3600" dirty="0">
                <a:solidFill>
                  <a:schemeClr val="bg1"/>
                </a:solidFill>
                <a:latin typeface="+mj-lt"/>
              </a:rPr>
              <a:t>T</a:t>
            </a:r>
            <a:r>
              <a:rPr lang="en-US" sz="3600" b="0" i="0" dirty="0">
                <a:solidFill>
                  <a:schemeClr val="bg1"/>
                </a:solidFill>
                <a:effectLst/>
                <a:latin typeface="+mj-lt"/>
              </a:rPr>
              <a:t>HE 2008 FINANCIAL CRISIS </a:t>
            </a:r>
            <a:endParaRPr lang="en-CA" sz="3600" dirty="0">
              <a:solidFill>
                <a:schemeClr val="bg1"/>
              </a:solidFill>
            </a:endParaRPr>
          </a:p>
        </p:txBody>
      </p:sp>
      <p:pic>
        <p:nvPicPr>
          <p:cNvPr id="4" name="Picture 3" descr="A graph showing the collapse of the american economy&#10;&#10;Description automatically generated">
            <a:extLst>
              <a:ext uri="{FF2B5EF4-FFF2-40B4-BE49-F238E27FC236}">
                <a16:creationId xmlns:a16="http://schemas.microsoft.com/office/drawing/2014/main" id="{42F787F2-8A0D-0ED0-2082-3DF115EAC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43" y="936454"/>
            <a:ext cx="8654143" cy="5486400"/>
          </a:xfrm>
          <a:prstGeom prst="rect">
            <a:avLst/>
          </a:prstGeom>
        </p:spPr>
      </p:pic>
      <p:sp>
        <p:nvSpPr>
          <p:cNvPr id="2" name="Slide Number Placeholder 1">
            <a:extLst>
              <a:ext uri="{FF2B5EF4-FFF2-40B4-BE49-F238E27FC236}">
                <a16:creationId xmlns:a16="http://schemas.microsoft.com/office/drawing/2014/main" id="{0A36B78C-1BEC-B56E-0B51-8F804FF51087}"/>
              </a:ext>
            </a:extLst>
          </p:cNvPr>
          <p:cNvSpPr>
            <a:spLocks noGrp="1"/>
          </p:cNvSpPr>
          <p:nvPr>
            <p:ph type="sldNum" sz="quarter" idx="12"/>
          </p:nvPr>
        </p:nvSpPr>
        <p:spPr/>
        <p:txBody>
          <a:bodyPr/>
          <a:lstStyle/>
          <a:p>
            <a:fld id="{B2DC25EE-239B-4C5F-AAD1-255A7D5F1EE2}" type="slidenum">
              <a:rPr lang="en-US" smtClean="0"/>
              <a:t>240</a:t>
            </a:fld>
            <a:endParaRPr lang="en-US"/>
          </a:p>
        </p:txBody>
      </p:sp>
    </p:spTree>
    <p:extLst>
      <p:ext uri="{BB962C8B-B14F-4D97-AF65-F5344CB8AC3E}">
        <p14:creationId xmlns:p14="http://schemas.microsoft.com/office/powerpoint/2010/main" val="333589730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DE5D0C-7B22-F02B-1E5D-6B4293582358}"/>
              </a:ext>
            </a:extLst>
          </p:cNvPr>
          <p:cNvSpPr txBox="1"/>
          <p:nvPr/>
        </p:nvSpPr>
        <p:spPr>
          <a:xfrm>
            <a:off x="78658" y="74009"/>
            <a:ext cx="12113342"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2008 global financial crisis was the most severe economic downturn since the Great Depression. It was caused by a combination of factors most of which were the result of neoliberal economics. </a:t>
            </a:r>
          </a:p>
          <a:p>
            <a:pPr marL="285750" indent="-285750">
              <a:buFont typeface="Arial" panose="020B0604020202020204" pitchFamily="34" charset="0"/>
              <a:buChar char="•"/>
            </a:pPr>
            <a:r>
              <a:rPr lang="en-US" sz="2000" b="0" i="0" dirty="0">
                <a:effectLst/>
                <a:latin typeface="+mj-lt"/>
              </a:rPr>
              <a:t>In the early 2000s, there was a significant increase in housing prices in the United States, fueled by low interest rates and easy access to credit. This led to a housing bubble. Lenders began offering mortgages to borrowers with poor credit histories, known as subprime mortgages. These </a:t>
            </a:r>
            <a:r>
              <a:rPr lang="en-US" sz="2000" dirty="0">
                <a:latin typeface="+mj-lt"/>
              </a:rPr>
              <a:t>mortgages</a:t>
            </a:r>
            <a:r>
              <a:rPr lang="en-US" sz="2000" b="0" i="0" dirty="0">
                <a:effectLst/>
                <a:latin typeface="+mj-lt"/>
              </a:rPr>
              <a:t> had adjustable rates that initially offered low payments which later increased significantly.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Banks and financial institutions bundled these risky mortgages into mortgage-backed securities (MBS) and collateralized debt obligations (CDOs), which </a:t>
            </a:r>
            <a:r>
              <a:rPr lang="en-US" sz="2000" dirty="0">
                <a:latin typeface="+mj-lt"/>
              </a:rPr>
              <a:t>they</a:t>
            </a:r>
            <a:r>
              <a:rPr lang="en-US" sz="2000" b="0" i="0" dirty="0">
                <a:effectLst/>
                <a:latin typeface="+mj-lt"/>
              </a:rPr>
              <a:t> sold to investors worldwide. </a:t>
            </a:r>
            <a:r>
              <a:rPr lang="en-US" sz="2000" dirty="0">
                <a:latin typeface="+mj-lt"/>
              </a:rPr>
              <a:t>MBS’s and CDO’s were</a:t>
            </a:r>
            <a:r>
              <a:rPr lang="en-US" sz="2000" b="0" i="0" dirty="0">
                <a:effectLst/>
                <a:latin typeface="+mj-lt"/>
              </a:rPr>
              <a:t> complex financial products which, despite their underlying risk, were given high ratings by complicit credit rating agencies.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Many f</a:t>
            </a:r>
            <a:r>
              <a:rPr lang="en-US" sz="2000" b="0" i="0" dirty="0">
                <a:effectLst/>
                <a:latin typeface="+mj-lt"/>
              </a:rPr>
              <a:t>inancial institutions borrowed heavily to invest in these risky securities.</a:t>
            </a:r>
            <a:r>
              <a:rPr lang="en-US" sz="2000" dirty="0">
                <a:latin typeface="+mj-lt"/>
              </a:rPr>
              <a:t> While this was going on, neoliberal deregulation policies had eliminated</a:t>
            </a:r>
            <a:r>
              <a:rPr lang="en-US" sz="2000" b="0" i="0" dirty="0">
                <a:effectLst/>
                <a:latin typeface="+mj-lt"/>
              </a:rPr>
              <a:t> regulation and oversight of financial institutions and markets, </a:t>
            </a:r>
            <a:r>
              <a:rPr lang="en-US" sz="2000" dirty="0">
                <a:latin typeface="+mj-lt"/>
              </a:rPr>
              <a:t>that might have checked these</a:t>
            </a:r>
            <a:r>
              <a:rPr lang="en-US" sz="2000" b="0" i="0" dirty="0">
                <a:effectLst/>
                <a:latin typeface="+mj-lt"/>
              </a:rPr>
              <a:t> risky practices.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F</a:t>
            </a:r>
            <a:r>
              <a:rPr lang="en-US" sz="2000" b="0" i="0" dirty="0">
                <a:effectLst/>
                <a:latin typeface="+mj-lt"/>
              </a:rPr>
              <a:t>inancial institutions took out insurance against defaults on MBS and CDOs but again, because of deregulation, issuers did not have sufficient reserves to cover widespread defaults.</a:t>
            </a:r>
          </a:p>
          <a:p>
            <a:pPr marL="285750" indent="-285750">
              <a:buFont typeface="Arial" panose="020B0604020202020204" pitchFamily="34" charset="0"/>
              <a:buChar char="•"/>
            </a:pPr>
            <a:r>
              <a:rPr lang="en-US" sz="2000" b="0" i="0" dirty="0">
                <a:effectLst/>
                <a:latin typeface="+mj-lt"/>
              </a:rPr>
              <a:t>As interest rates rose and housing prices peaked, many homeowners with adjustable-rate mortgages could no longer afford their payments, leading to a wave of foreclosures.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33EA7BCE-6A35-130E-7001-7ED7A95E359E}"/>
              </a:ext>
            </a:extLst>
          </p:cNvPr>
          <p:cNvSpPr>
            <a:spLocks noGrp="1"/>
          </p:cNvSpPr>
          <p:nvPr>
            <p:ph type="sldNum" sz="quarter" idx="12"/>
          </p:nvPr>
        </p:nvSpPr>
        <p:spPr/>
        <p:txBody>
          <a:bodyPr/>
          <a:lstStyle/>
          <a:p>
            <a:fld id="{B2DC25EE-239B-4C5F-AAD1-255A7D5F1EE2}" type="slidenum">
              <a:rPr lang="en-US" smtClean="0"/>
              <a:t>241</a:t>
            </a:fld>
            <a:endParaRPr lang="en-US"/>
          </a:p>
        </p:txBody>
      </p:sp>
    </p:spTree>
    <p:extLst>
      <p:ext uri="{BB962C8B-B14F-4D97-AF65-F5344CB8AC3E}">
        <p14:creationId xmlns:p14="http://schemas.microsoft.com/office/powerpoint/2010/main" val="16718271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4AE9C-5292-4604-538C-D6171466C8C2}"/>
              </a:ext>
            </a:extLst>
          </p:cNvPr>
          <p:cNvSpPr txBox="1"/>
          <p:nvPr/>
        </p:nvSpPr>
        <p:spPr>
          <a:xfrm>
            <a:off x="0" y="16895"/>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value of MBS and CDOs plummeted, causing massive losses for banks and financial institutions</a:t>
            </a:r>
            <a:r>
              <a:rPr lang="en-US" sz="2000" dirty="0">
                <a:latin typeface="+mj-lt"/>
              </a:rPr>
              <a:t> which insurers could not cover.</a:t>
            </a:r>
            <a:r>
              <a:rPr lang="en-US" sz="2000" b="0" i="0" dirty="0">
                <a:effectLst/>
                <a:latin typeface="+mj-lt"/>
              </a:rPr>
              <a:t> Major institutions like Lehman Brothers collapsed, while others, such as Bear Stearns and AIG, required massive government bailouts to survive.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banking sector's instability led to a severe credit crunch, as banks became unwilling to lend to each other or to businesses and consumers, exacerbating the economic downturn.</a:t>
            </a:r>
          </a:p>
          <a:p>
            <a:pPr marL="285750" indent="-285750">
              <a:buFont typeface="Arial" panose="020B0604020202020204" pitchFamily="34" charset="0"/>
              <a:buChar char="•"/>
            </a:pPr>
            <a:r>
              <a:rPr lang="en-US" sz="2000" b="0" i="0" dirty="0">
                <a:effectLst/>
                <a:latin typeface="+mj-lt"/>
              </a:rPr>
              <a:t>The crisis quickly spread globally, leading to a severe recession. Stock markets plunged, unemployment rose, and in many countries, economic growth stalled.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 In response to this crisis, governments and central banks around the world implemented measures to stabilize the financial system, including massive bailouts, interest rate cuts, and fiscal stimulus packages. In the U.S., the Dodd-Frank Act was enacted to increase financial regulation and oversight to prevent a similar crisis in the future.</a:t>
            </a:r>
          </a:p>
          <a:p>
            <a:r>
              <a:rPr lang="en-US" sz="2000" dirty="0">
                <a:latin typeface="+mj-lt"/>
              </a:rPr>
              <a:t> </a:t>
            </a:r>
          </a:p>
          <a:p>
            <a:pPr marL="285750" indent="-285750">
              <a:buFont typeface="Arial" panose="020B0604020202020204" pitchFamily="34" charset="0"/>
              <a:buChar char="•"/>
            </a:pPr>
            <a:r>
              <a:rPr lang="en-US" sz="2000" dirty="0">
                <a:latin typeface="+mj-lt"/>
              </a:rPr>
              <a:t>T</a:t>
            </a:r>
            <a:r>
              <a:rPr lang="en-US" sz="2000" b="0" i="0" dirty="0">
                <a:effectLst/>
                <a:latin typeface="+mj-lt"/>
              </a:rPr>
              <a:t>he 2008 Financial Crisis was a direct consequence of neoliberal policies and bears many resemblances to the 1929 great depression.</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Key deregulatory measures, such as the repeal of the Glass-Steagall Act in 1999, allowed commercial banks to engage in investment banking activities. This increased risk-taking and contributed to the financial instability that led to the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07D57FEB-694F-9E12-75AC-A26AA2B7A5D4}"/>
              </a:ext>
            </a:extLst>
          </p:cNvPr>
          <p:cNvSpPr>
            <a:spLocks noGrp="1"/>
          </p:cNvSpPr>
          <p:nvPr>
            <p:ph type="sldNum" sz="quarter" idx="12"/>
          </p:nvPr>
        </p:nvSpPr>
        <p:spPr/>
        <p:txBody>
          <a:bodyPr/>
          <a:lstStyle/>
          <a:p>
            <a:fld id="{B2DC25EE-239B-4C5F-AAD1-255A7D5F1EE2}" type="slidenum">
              <a:rPr lang="en-US" smtClean="0"/>
              <a:t>242</a:t>
            </a:fld>
            <a:endParaRPr lang="en-US"/>
          </a:p>
        </p:txBody>
      </p:sp>
    </p:spTree>
    <p:extLst>
      <p:ext uri="{BB962C8B-B14F-4D97-AF65-F5344CB8AC3E}">
        <p14:creationId xmlns:p14="http://schemas.microsoft.com/office/powerpoint/2010/main" val="253469368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9D906E-8A9C-FD2F-85E0-E7530D7CC0D0}"/>
              </a:ext>
            </a:extLst>
          </p:cNvPr>
          <p:cNvSpPr txBox="1"/>
          <p:nvPr/>
        </p:nvSpPr>
        <p:spPr>
          <a:xfrm>
            <a:off x="0" y="-78658"/>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Deregulation in the mortgage industry led to the proliferation of subprime loans, which were high-risk and often given to borrowers with poor credit. These loans were bundled into mortgage-backed securities, spreading risk throughout the financial system.</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lack of adequate regulatory oversight allowed financial institutions to engage in complex and opaque financial practices, such as the trading of derivatives, which amplified systemic risk.</a:t>
            </a:r>
          </a:p>
          <a:p>
            <a:pPr marL="285750" indent="-285750">
              <a:buFont typeface="Arial" panose="020B0604020202020204" pitchFamily="34" charset="0"/>
              <a:buChar char="•"/>
            </a:pPr>
            <a:endParaRPr lang="en-CA" sz="2000" b="0" i="0" dirty="0">
              <a:effectLst/>
              <a:latin typeface="+mj-lt"/>
            </a:endParaRPr>
          </a:p>
          <a:p>
            <a:pPr marL="285750" indent="-285750">
              <a:buFont typeface="Arial" panose="020B0604020202020204" pitchFamily="34" charset="0"/>
              <a:buChar char="•"/>
            </a:pPr>
            <a:r>
              <a:rPr lang="en-US" sz="2000" dirty="0"/>
              <a:t>There were many similarities between the 2008 financial crisis and the Great Depression, and both events had profound impacts on the global economy and subsequent political landscape.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stock market crash of 1929 was a major trigger of the great depression leading to a collapse in confidence and a wave of bank failures. The 2008 collapse of major financial institutions and the bursting of the housing bubble led to a severe banking crisis.</a:t>
            </a:r>
          </a:p>
          <a:p>
            <a:pPr marL="285750" indent="-285750">
              <a:buFont typeface="Arial" panose="020B0604020202020204" pitchFamily="34" charset="0"/>
              <a:buChar char="•"/>
            </a:pPr>
            <a:r>
              <a:rPr lang="en-US" sz="2000" dirty="0"/>
              <a:t>In both cases, there was a significant contraction of credit as banks became insolvent and risk-averse, leading to reduced lending and a slowdown in economic activity.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1920s saw a speculative bubble in stocks, fueled by easy credit and margin buying. In 2008 the housing market bubble, driven by subprime mortgages and speculative investment in mortgage-backed securities, played a similar role.</a:t>
            </a:r>
          </a:p>
          <a:p>
            <a:pPr marL="285750" indent="-285750">
              <a:buFont typeface="Arial" panose="020B0604020202020204" pitchFamily="34" charset="0"/>
              <a:buChar char="•"/>
            </a:pPr>
            <a:r>
              <a:rPr lang="en-US" sz="2000" dirty="0"/>
              <a:t>Both crises had global repercussions, affecting economies worldwide. The interconnectedness of global markets meant that financial turmoil in the U.S. quickly spread to other countries.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7627DD9-36DD-FEB9-71F5-89CE7391BFE9}"/>
              </a:ext>
            </a:extLst>
          </p:cNvPr>
          <p:cNvSpPr>
            <a:spLocks noGrp="1"/>
          </p:cNvSpPr>
          <p:nvPr>
            <p:ph type="sldNum" sz="quarter" idx="12"/>
          </p:nvPr>
        </p:nvSpPr>
        <p:spPr/>
        <p:txBody>
          <a:bodyPr/>
          <a:lstStyle/>
          <a:p>
            <a:fld id="{B2DC25EE-239B-4C5F-AAD1-255A7D5F1EE2}" type="slidenum">
              <a:rPr lang="en-US" smtClean="0"/>
              <a:t>243</a:t>
            </a:fld>
            <a:endParaRPr lang="en-US"/>
          </a:p>
        </p:txBody>
      </p:sp>
    </p:spTree>
    <p:extLst>
      <p:ext uri="{BB962C8B-B14F-4D97-AF65-F5344CB8AC3E}">
        <p14:creationId xmlns:p14="http://schemas.microsoft.com/office/powerpoint/2010/main" val="169903427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2D74CC-0D5E-7F41-AF55-F132219FB0E8}"/>
              </a:ext>
            </a:extLst>
          </p:cNvPr>
          <p:cNvSpPr>
            <a:spLocks noGrp="1"/>
          </p:cNvSpPr>
          <p:nvPr>
            <p:ph type="sldNum" sz="quarter" idx="12"/>
          </p:nvPr>
        </p:nvSpPr>
        <p:spPr/>
        <p:txBody>
          <a:bodyPr/>
          <a:lstStyle/>
          <a:p>
            <a:fld id="{B2DC25EE-239B-4C5F-AAD1-255A7D5F1EE2}" type="slidenum">
              <a:rPr lang="en-US" smtClean="0"/>
              <a:t>244</a:t>
            </a:fld>
            <a:endParaRPr lang="en-US"/>
          </a:p>
        </p:txBody>
      </p:sp>
      <p:sp>
        <p:nvSpPr>
          <p:cNvPr id="4" name="TextBox 3">
            <a:extLst>
              <a:ext uri="{FF2B5EF4-FFF2-40B4-BE49-F238E27FC236}">
                <a16:creationId xmlns:a16="http://schemas.microsoft.com/office/drawing/2014/main" id="{5BB70239-E217-F7F7-4465-900B93657DA0}"/>
              </a:ext>
            </a:extLst>
          </p:cNvPr>
          <p:cNvSpPr txBox="1"/>
          <p:nvPr/>
        </p:nvSpPr>
        <p:spPr>
          <a:xfrm>
            <a:off x="10886"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During the Great Depression unemployment rates soared to about 25% in the United States. In the 2008 financial crisis while not as severe, unemployment rates rose significantly, peaking at around 10% in the U.S.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both instances, governments eventually intervened with significant measures to stabilize the economy. In 2008 this was done through the Emergency Economic Stabilization Act, which included the Troubled Asset Relief Program, or TARP.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crises led to a dramatic loss of confidence among consumers and businesses, resulting in reduced spending and investment, which further deepened the economic downturns.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great depression the lack of effective financial regulation allowed for excessive risk-taking and speculation. In the 2008 financial crisis deregulation and inadequate oversight of financial markets and institutions contributed to the crisis.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these similarities, there are also important differences, such as the speed and nature of government responses, the role of global financial systems, and the underlying economic conditions preceding each crisis. Nonetheless, both events underscored the importance of financial regulation and the potential consequences of unchecked speculative behavior.</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4340101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7E560E-4029-78E1-5736-E8A7F535DA16}"/>
              </a:ext>
            </a:extLst>
          </p:cNvPr>
          <p:cNvSpPr txBox="1"/>
          <p:nvPr/>
        </p:nvSpPr>
        <p:spPr>
          <a:xfrm>
            <a:off x="0" y="0"/>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The prominent American economist Alan Greenspan served as the Chairman of the Federal Reserve of the United States from 1987 to 2006. Appointed by President Ronald Reagan, he was reappointed by subsequent presidents and served as the Fed chairman for nearly two decades. During his tenure, Greenspan was a prominent advocate of free-market policies and was influential in shaping U.S. monetary policy.</a:t>
            </a:r>
          </a:p>
          <a:p>
            <a:pPr marL="285750" indent="-285750">
              <a:buFont typeface="Arial" panose="020B0604020202020204" pitchFamily="34" charset="0"/>
              <a:buChar char="•"/>
            </a:pPr>
            <a:r>
              <a:rPr lang="en-US" sz="2000" b="0" i="0" dirty="0">
                <a:effectLst/>
                <a:latin typeface="+mj-lt"/>
              </a:rPr>
              <a:t>Greenspan was a proponent of neoliberal economic policies, emphasizing deregulation, free markets, and limited government intervention in the economy.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After the 2008 financial crisis, Greenspan faced significant criticism for his role in advocating for deregulation and for not foreseeing the risks posed by the housing bubble and the financial practices that contributed to the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October 2008, Greenspan testified before the US Congress, where he acknowledged a "flaw" in his free-market ideology. He admitted that he had underestimated the self-regulating power of markets, and the risks associated with complex financial instruments like derivatives.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Greenspan did not fully denounce neoliberalism, his admission of a flaw in his economic philosophy was seen as a significant concession. He recognized that his belief in the ability of financial institutions to self-regulate had been misplaced, contributing to the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subsequent interviews and writings, Greenspan has reflected on the limitations of market-based regulation and the need for more robust oversight to prevent future financial crises.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918D0CDE-9C27-1A4C-7DFD-8C277FA0765B}"/>
              </a:ext>
            </a:extLst>
          </p:cNvPr>
          <p:cNvSpPr>
            <a:spLocks noGrp="1"/>
          </p:cNvSpPr>
          <p:nvPr>
            <p:ph type="sldNum" sz="quarter" idx="12"/>
          </p:nvPr>
        </p:nvSpPr>
        <p:spPr/>
        <p:txBody>
          <a:bodyPr/>
          <a:lstStyle/>
          <a:p>
            <a:fld id="{B2DC25EE-239B-4C5F-AAD1-255A7D5F1EE2}" type="slidenum">
              <a:rPr lang="en-US" smtClean="0"/>
              <a:t>245</a:t>
            </a:fld>
            <a:endParaRPr lang="en-US"/>
          </a:p>
        </p:txBody>
      </p:sp>
    </p:spTree>
    <p:extLst>
      <p:ext uri="{BB962C8B-B14F-4D97-AF65-F5344CB8AC3E}">
        <p14:creationId xmlns:p14="http://schemas.microsoft.com/office/powerpoint/2010/main" val="112294583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5FB343-F792-9C37-E88C-39A4E5801C2E}"/>
              </a:ext>
            </a:extLst>
          </p:cNvPr>
          <p:cNvSpPr txBox="1"/>
          <p:nvPr/>
        </p:nvSpPr>
        <p:spPr>
          <a:xfrm>
            <a:off x="108155" y="85030"/>
            <a:ext cx="12103510" cy="6186309"/>
          </a:xfrm>
          <a:prstGeom prst="rect">
            <a:avLst/>
          </a:prstGeom>
          <a:noFill/>
        </p:spPr>
        <p:txBody>
          <a:bodyPr wrap="square">
            <a:spAutoFit/>
          </a:bodyPr>
          <a:lstStyle/>
          <a:p>
            <a:pPr marL="342900" indent="-342900">
              <a:buFont typeface="Arial" panose="020B0604020202020204" pitchFamily="34" charset="0"/>
              <a:buChar char="•"/>
            </a:pPr>
            <a:r>
              <a:rPr lang="en-US" sz="2000" dirty="0"/>
              <a:t>Since the 2008 financial crisis institutions have continued many high-risk financial practices. They have continued to create and trade of complex financial instruments, such as derivatives which obscure true risk levels.</a:t>
            </a:r>
          </a:p>
          <a:p>
            <a:r>
              <a:rPr lang="en-US" sz="2000" dirty="0"/>
              <a:t> </a:t>
            </a:r>
          </a:p>
          <a:p>
            <a:pPr marL="285750" indent="-285750">
              <a:buFont typeface="Arial" panose="020B0604020202020204" pitchFamily="34" charset="0"/>
              <a:buChar char="•"/>
            </a:pPr>
            <a:r>
              <a:rPr lang="en-US" sz="2000" dirty="0"/>
              <a:t>Some provisions of Dodd-Frank have been rolled back, reducing oversight and potentially increasing systemic risk.</a:t>
            </a:r>
          </a:p>
          <a:p>
            <a:pPr marL="285750" indent="-285750">
              <a:buFont typeface="Arial" panose="020B0604020202020204" pitchFamily="34" charset="0"/>
              <a:buChar char="•"/>
            </a:pPr>
            <a:r>
              <a:rPr lang="en-US" sz="2000" dirty="0"/>
              <a:t>Large financial institutions remain critical to the global economy and have become “to large to fail” raising concerns about the systemic impact of their risk-taking behaviors.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both the great depression and the 2008 crisis prompted regulatory responses, the Great Depression led to more foundational changes in financial regulation, whereas the response to the 2008 crisis has been </a:t>
            </a:r>
            <a:r>
              <a:rPr lang="en-US" sz="2000" dirty="0">
                <a:latin typeface="+mj-lt"/>
              </a:rPr>
              <a:t>criticized for not sufficiently addressing systemic risks and accountability.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2008 financial crisis led to significant public outrage over the lack of accountability for major financial institutions and their executives. While some financial institutions faced fines and settlements, </a:t>
            </a:r>
            <a:r>
              <a:rPr lang="en-US" sz="2000" dirty="0">
                <a:latin typeface="+mj-lt"/>
              </a:rPr>
              <a:t>no one</a:t>
            </a:r>
            <a:r>
              <a:rPr lang="en-US" sz="2000" b="0" i="0" dirty="0">
                <a:effectLst/>
                <a:latin typeface="+mj-lt"/>
              </a:rPr>
              <a:t> from the major financial institutions was criminally prosecuted or punished. Most of the penalties were financial in nature but these costs were </a:t>
            </a:r>
            <a:r>
              <a:rPr lang="en-US" sz="2000" dirty="0">
                <a:latin typeface="+mj-lt"/>
              </a:rPr>
              <a:t>easily</a:t>
            </a:r>
            <a:r>
              <a:rPr lang="en-US" sz="2000" b="0" i="0" dirty="0">
                <a:effectLst/>
                <a:latin typeface="+mj-lt"/>
              </a:rPr>
              <a:t> absorbed as part of the institutions operating expenses.</a:t>
            </a:r>
          </a:p>
          <a:p>
            <a:pPr marL="285750" indent="-285750">
              <a:buFont typeface="Arial" panose="020B0604020202020204" pitchFamily="34" charset="0"/>
              <a:buChar char="•"/>
            </a:pPr>
            <a:endParaRPr lang="en-US" sz="2000" dirty="0">
              <a:latin typeface="+mj-lt"/>
            </a:endParaRPr>
          </a:p>
          <a:p>
            <a:br>
              <a:rPr lang="en-US" dirty="0"/>
            </a:br>
            <a:endParaRPr lang="en-CA" dirty="0"/>
          </a:p>
        </p:txBody>
      </p:sp>
      <p:sp>
        <p:nvSpPr>
          <p:cNvPr id="2" name="Slide Number Placeholder 1">
            <a:extLst>
              <a:ext uri="{FF2B5EF4-FFF2-40B4-BE49-F238E27FC236}">
                <a16:creationId xmlns:a16="http://schemas.microsoft.com/office/drawing/2014/main" id="{3E2FD838-BD4D-876C-DB4F-7BBFA82EC7D4}"/>
              </a:ext>
            </a:extLst>
          </p:cNvPr>
          <p:cNvSpPr>
            <a:spLocks noGrp="1"/>
          </p:cNvSpPr>
          <p:nvPr>
            <p:ph type="sldNum" sz="quarter" idx="12"/>
          </p:nvPr>
        </p:nvSpPr>
        <p:spPr/>
        <p:txBody>
          <a:bodyPr/>
          <a:lstStyle/>
          <a:p>
            <a:fld id="{B2DC25EE-239B-4C5F-AAD1-255A7D5F1EE2}" type="slidenum">
              <a:rPr lang="en-US" smtClean="0"/>
              <a:t>246</a:t>
            </a:fld>
            <a:endParaRPr lang="en-US"/>
          </a:p>
        </p:txBody>
      </p:sp>
    </p:spTree>
    <p:extLst>
      <p:ext uri="{BB962C8B-B14F-4D97-AF65-F5344CB8AC3E}">
        <p14:creationId xmlns:p14="http://schemas.microsoft.com/office/powerpoint/2010/main" val="331297818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0945A0-64C6-8EA7-6860-20EFB30B0B33}"/>
              </a:ext>
            </a:extLst>
          </p:cNvPr>
          <p:cNvSpPr txBox="1"/>
          <p:nvPr/>
        </p:nvSpPr>
        <p:spPr>
          <a:xfrm>
            <a:off x="0" y="69442"/>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Despite the crisis, many executives from th</a:t>
            </a:r>
            <a:r>
              <a:rPr lang="en-US" sz="2000" dirty="0">
                <a:latin typeface="+mj-lt"/>
              </a:rPr>
              <a:t>e affected</a:t>
            </a:r>
            <a:r>
              <a:rPr lang="en-US" sz="2000" b="0" i="0" dirty="0">
                <a:effectLst/>
                <a:latin typeface="+mj-lt"/>
              </a:rPr>
              <a:t> institutions continued to earn substantial salaries and bonuses. In </a:t>
            </a:r>
            <a:r>
              <a:rPr lang="en-US" sz="2000" dirty="0">
                <a:latin typeface="+mj-lt"/>
              </a:rPr>
              <a:t>many</a:t>
            </a:r>
            <a:r>
              <a:rPr lang="en-US" sz="2000" b="0" i="0" dirty="0">
                <a:effectLst/>
                <a:latin typeface="+mj-lt"/>
              </a:rPr>
              <a:t> cases, this happened at the very financial institutions that received government bailouts, which helped stabilize them and allowed them to continue operating, sometimes even profiting in the aftermath. This lack of individual accountability and the continued financial success of some of the people involved contributed to widespread criticism and </a:t>
            </a:r>
            <a:r>
              <a:rPr lang="en-US" sz="2000" dirty="0">
                <a:latin typeface="+mj-lt"/>
              </a:rPr>
              <a:t>disillusionment with government and financial institutions</a:t>
            </a:r>
            <a:r>
              <a:rPr lang="en-US" sz="2000" b="0" i="0" dirty="0">
                <a:effectLst/>
                <a:latin typeface="+mj-lt"/>
              </a:rPr>
              <a:t>.</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 despite the few regulatory measures put in place following the 2008 crisis, social and economic conditions in many ways  resemble those present before the Great Depression.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 as in the period preceding the Great Depression, we see significant economic inequality, with wealth concentrated among a small percentage of the population, reduced economic mobility and increased social tensions.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years leading up to the Great Depression saw significant volatility and speculative bubbles in financial markets. Today, we also experience periods of market volatility and concerns about speculative investments, particularly in areas like technology stocks and cryptocurrencies.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periods are marked by rapid technological advancements. In the 1920s, the rise of automobiles, radios, and other technologies transformed society. Today, digital technology, automation, and artificial intelligence are reshaping economies and labor markets, leading to both opportunities and disruptions.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3223E803-C234-E44C-1585-FE084A58938A}"/>
              </a:ext>
            </a:extLst>
          </p:cNvPr>
          <p:cNvSpPr>
            <a:spLocks noGrp="1"/>
          </p:cNvSpPr>
          <p:nvPr>
            <p:ph type="sldNum" sz="quarter" idx="12"/>
          </p:nvPr>
        </p:nvSpPr>
        <p:spPr/>
        <p:txBody>
          <a:bodyPr/>
          <a:lstStyle/>
          <a:p>
            <a:fld id="{B2DC25EE-239B-4C5F-AAD1-255A7D5F1EE2}" type="slidenum">
              <a:rPr lang="en-US" smtClean="0"/>
              <a:t>247</a:t>
            </a:fld>
            <a:endParaRPr lang="en-US"/>
          </a:p>
        </p:txBody>
      </p:sp>
    </p:spTree>
    <p:extLst>
      <p:ext uri="{BB962C8B-B14F-4D97-AF65-F5344CB8AC3E}">
        <p14:creationId xmlns:p14="http://schemas.microsoft.com/office/powerpoint/2010/main" val="201420978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8F3F34-09E1-AE88-4DD1-A4F4167E66B6}"/>
              </a:ext>
            </a:extLst>
          </p:cNvPr>
          <p:cNvSpPr txBox="1"/>
          <p:nvPr/>
        </p:nvSpPr>
        <p:spPr>
          <a:xfrm>
            <a:off x="0" y="25360"/>
            <a:ext cx="12192000" cy="4339650"/>
          </a:xfrm>
          <a:prstGeom prst="rect">
            <a:avLst/>
          </a:prstGeom>
          <a:noFill/>
        </p:spPr>
        <p:txBody>
          <a:bodyPr wrap="square">
            <a:spAutoFit/>
          </a:bodyPr>
          <a:lstStyle/>
          <a:p>
            <a:pPr marL="285750" indent="-285750">
              <a:buFont typeface="Arial" panose="020B0604020202020204" pitchFamily="34" charset="0"/>
              <a:buChar char="•"/>
            </a:pPr>
            <a:r>
              <a:rPr lang="en-US" sz="2000" dirty="0"/>
              <a:t>The global economy in the 1920s was interconnected, much like it is today. Economic troubles in one part of the world will quickly affect other regions, as seen in the global financial crisis of 2008 and the economic impacts of the COVID-19 pandemic.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 as in the 1920s we are experiencing significant political polarization and the rise of populist movements as economic uncertainty and social change lead to increased support for leaders and parties that promise to disrupt the status quo.</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Following President Trump’s re-election in 202</a:t>
            </a:r>
            <a:r>
              <a:rPr lang="en-US" sz="2000" dirty="0">
                <a:latin typeface="+mj-lt"/>
              </a:rPr>
              <a:t>4 we have seen a further massive move towards de-regulation and a flirtation with extremely controversial and volatile cryptocurrencies prompting warnings from many economists of an impending global depression, this time unlike 2008, without anyone in power at least in the U.S., competent to respond to such a catastrophe.</a:t>
            </a:r>
            <a:r>
              <a:rPr lang="en-US" sz="2000" dirty="0">
                <a:solidFill>
                  <a:srgbClr val="222222"/>
                </a:solidFill>
                <a:latin typeface="+mj-lt"/>
              </a:rPr>
              <a:t>.</a:t>
            </a:r>
            <a:r>
              <a:rPr lang="en-US" sz="2000" b="0" i="0" dirty="0">
                <a:solidFill>
                  <a:srgbClr val="222222"/>
                </a:solidFill>
                <a:effectLst/>
                <a:latin typeface="+mj-lt"/>
              </a:rPr>
              <a:t> </a:t>
            </a:r>
          </a:p>
          <a:p>
            <a:br>
              <a:rPr lang="en-US" dirty="0"/>
            </a:br>
            <a:endParaRPr lang="en-CA" dirty="0"/>
          </a:p>
        </p:txBody>
      </p:sp>
      <p:sp>
        <p:nvSpPr>
          <p:cNvPr id="2" name="Slide Number Placeholder 1">
            <a:extLst>
              <a:ext uri="{FF2B5EF4-FFF2-40B4-BE49-F238E27FC236}">
                <a16:creationId xmlns:a16="http://schemas.microsoft.com/office/drawing/2014/main" id="{07D59247-C285-A94E-F3A7-FFC5028C5966}"/>
              </a:ext>
            </a:extLst>
          </p:cNvPr>
          <p:cNvSpPr>
            <a:spLocks noGrp="1"/>
          </p:cNvSpPr>
          <p:nvPr>
            <p:ph type="sldNum" sz="quarter" idx="12"/>
          </p:nvPr>
        </p:nvSpPr>
        <p:spPr/>
        <p:txBody>
          <a:bodyPr/>
          <a:lstStyle/>
          <a:p>
            <a:fld id="{B2DC25EE-239B-4C5F-AAD1-255A7D5F1EE2}" type="slidenum">
              <a:rPr lang="en-US" smtClean="0"/>
              <a:t>248</a:t>
            </a:fld>
            <a:endParaRPr lang="en-US"/>
          </a:p>
        </p:txBody>
      </p:sp>
    </p:spTree>
    <p:extLst>
      <p:ext uri="{BB962C8B-B14F-4D97-AF65-F5344CB8AC3E}">
        <p14:creationId xmlns:p14="http://schemas.microsoft.com/office/powerpoint/2010/main" val="171188330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4ACAB0-8B47-61E9-1082-1D1E8BCBE52E}"/>
              </a:ext>
            </a:extLst>
          </p:cNvPr>
          <p:cNvSpPr>
            <a:spLocks noGrp="1"/>
          </p:cNvSpPr>
          <p:nvPr>
            <p:ph type="sldNum" sz="quarter" idx="12"/>
          </p:nvPr>
        </p:nvSpPr>
        <p:spPr/>
        <p:txBody>
          <a:bodyPr/>
          <a:lstStyle/>
          <a:p>
            <a:fld id="{B2DC25EE-239B-4C5F-AAD1-255A7D5F1EE2}" type="slidenum">
              <a:rPr lang="en-US" smtClean="0"/>
              <a:t>249</a:t>
            </a:fld>
            <a:endParaRPr lang="en-US"/>
          </a:p>
        </p:txBody>
      </p:sp>
      <p:pic>
        <p:nvPicPr>
          <p:cNvPr id="3" name="Picture 2" descr="A person and person reading books&#10;&#10;Description automatically generated">
            <a:extLst>
              <a:ext uri="{FF2B5EF4-FFF2-40B4-BE49-F238E27FC236}">
                <a16:creationId xmlns:a16="http://schemas.microsoft.com/office/drawing/2014/main" id="{E7B2AF98-A94F-CEE5-8F4C-CA5779AB1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213" y="344556"/>
            <a:ext cx="5822788" cy="5923721"/>
          </a:xfrm>
          <a:prstGeom prst="rect">
            <a:avLst/>
          </a:prstGeom>
        </p:spPr>
      </p:pic>
    </p:spTree>
    <p:extLst>
      <p:ext uri="{BB962C8B-B14F-4D97-AF65-F5344CB8AC3E}">
        <p14:creationId xmlns:p14="http://schemas.microsoft.com/office/powerpoint/2010/main" val="2916823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0B408D-F140-257B-E6FB-F96771BF05F1}"/>
              </a:ext>
            </a:extLst>
          </p:cNvPr>
          <p:cNvSpPr txBox="1"/>
          <p:nvPr/>
        </p:nvSpPr>
        <p:spPr>
          <a:xfrm>
            <a:off x="835743" y="287282"/>
            <a:ext cx="11110452"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SIMPLE COURSE FEEDBACK GUIDE FOR WEEK 32</a:t>
            </a:r>
            <a:endParaRPr lang="en-CA" sz="3200" dirty="0"/>
          </a:p>
        </p:txBody>
      </p:sp>
      <p:sp>
        <p:nvSpPr>
          <p:cNvPr id="5" name="TextBox 4">
            <a:extLst>
              <a:ext uri="{FF2B5EF4-FFF2-40B4-BE49-F238E27FC236}">
                <a16:creationId xmlns:a16="http://schemas.microsoft.com/office/drawing/2014/main" id="{B022732E-950D-351F-FE38-4DEBC697148A}"/>
              </a:ext>
            </a:extLst>
          </p:cNvPr>
          <p:cNvSpPr txBox="1"/>
          <p:nvPr/>
        </p:nvSpPr>
        <p:spPr>
          <a:xfrm>
            <a:off x="373625" y="1182018"/>
            <a:ext cx="11700387" cy="830997"/>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Next week we will use the following questions to guide our feed back discussion</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Please reflect on these questions beforehand.</a:t>
            </a:r>
          </a:p>
        </p:txBody>
      </p:sp>
    </p:spTree>
    <p:extLst>
      <p:ext uri="{BB962C8B-B14F-4D97-AF65-F5344CB8AC3E}">
        <p14:creationId xmlns:p14="http://schemas.microsoft.com/office/powerpoint/2010/main" val="318984400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E56325-021E-094B-A81D-ED0C98BFD0C9}"/>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Richard Wolff, a well-known economist and critic of capitalism, offers various arguments to support his assertion that the U.S. and the global capitalist system are in decline or in the decadent stage of empire.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points to the growing wealth gap in the United States, stating that the concentration of wealth among a small elite undermines the economic stability and social cohesion necessary for sustained growth. He highlights the stagnation of real wages for most American workers over the past few decades, arguing that this limits consumer spending and economic dynamism.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shift of manufacturing jobs overseas has led to job losses and economic decline in many American communities, which Wolff sees as a sign of weakening economic power.</a:t>
            </a:r>
          </a:p>
          <a:p>
            <a:pPr marL="285750" indent="-285750">
              <a:buFont typeface="Arial" panose="020B0604020202020204" pitchFamily="34" charset="0"/>
              <a:buChar char="•"/>
            </a:pPr>
            <a:r>
              <a:rPr lang="en-US" sz="2000" dirty="0"/>
              <a:t>He points out the increasing national debt and reliance on borrowing to fund government operations as unsustainable practices that are leading to economic instability.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argues that extreme political polarization and dysfunction hinder effective governance and policy-making, which are crucial for addressing economic challenges.</a:t>
            </a:r>
          </a:p>
          <a:p>
            <a:pPr marL="285750" indent="-285750">
              <a:buFont typeface="Arial" panose="020B0604020202020204" pitchFamily="34" charset="0"/>
              <a:buChar char="•"/>
            </a:pPr>
            <a:r>
              <a:rPr lang="en-US" sz="2000" dirty="0"/>
              <a:t>He sees the rise of other economic powers, particularly China, as a challenge to American economic dominance and influence.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also points to the aging infrastructure in the U.S. as a sign of neglect and underinvestment, which can impede economic growth.</a:t>
            </a:r>
          </a:p>
          <a:p>
            <a:pPr marL="285750" indent="-285750">
              <a:buFont typeface="Arial" panose="020B0604020202020204" pitchFamily="34" charset="0"/>
              <a:buChar char="•"/>
            </a:pPr>
            <a:r>
              <a:rPr lang="en-US" sz="2000" dirty="0"/>
              <a:t>Wolff critiques the extensive military spending and interventions abroad, suggesting that these drain resources from domestic needs and contribute to economic strain.</a:t>
            </a:r>
            <a:r>
              <a:rPr lang="en-US" sz="2000" b="0" i="0" dirty="0">
                <a:effectLst/>
                <a:latin typeface="+mj-lt"/>
              </a:rPr>
              <a:t> </a:t>
            </a:r>
          </a:p>
        </p:txBody>
      </p:sp>
      <p:sp>
        <p:nvSpPr>
          <p:cNvPr id="2" name="Slide Number Placeholder 1">
            <a:extLst>
              <a:ext uri="{FF2B5EF4-FFF2-40B4-BE49-F238E27FC236}">
                <a16:creationId xmlns:a16="http://schemas.microsoft.com/office/drawing/2014/main" id="{61C4A801-23A1-524E-D3C3-763242B0001D}"/>
              </a:ext>
            </a:extLst>
          </p:cNvPr>
          <p:cNvSpPr>
            <a:spLocks noGrp="1"/>
          </p:cNvSpPr>
          <p:nvPr>
            <p:ph type="sldNum" sz="quarter" idx="12"/>
          </p:nvPr>
        </p:nvSpPr>
        <p:spPr/>
        <p:txBody>
          <a:bodyPr/>
          <a:lstStyle/>
          <a:p>
            <a:fld id="{B2DC25EE-239B-4C5F-AAD1-255A7D5F1EE2}" type="slidenum">
              <a:rPr lang="en-US" smtClean="0"/>
              <a:t>250</a:t>
            </a:fld>
            <a:endParaRPr lang="en-US"/>
          </a:p>
        </p:txBody>
      </p:sp>
    </p:spTree>
    <p:extLst>
      <p:ext uri="{BB962C8B-B14F-4D97-AF65-F5344CB8AC3E}">
        <p14:creationId xmlns:p14="http://schemas.microsoft.com/office/powerpoint/2010/main" val="209688791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06117F-FE48-5091-9429-1F0BAD9A0B29}"/>
              </a:ext>
            </a:extLst>
          </p:cNvPr>
          <p:cNvSpPr txBox="1"/>
          <p:nvPr/>
        </p:nvSpPr>
        <p:spPr>
          <a:xfrm>
            <a:off x="0" y="0"/>
            <a:ext cx="12104914"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Wolff also discusses how the working class is being squeezed in the context of the decline.</a:t>
            </a:r>
            <a:r>
              <a:rPr lang="en-US" sz="2000" dirty="0">
                <a:latin typeface="+mj-lt"/>
              </a:rPr>
              <a:t> He</a:t>
            </a:r>
            <a:r>
              <a:rPr lang="en-US" sz="2000" b="0" i="0" dirty="0">
                <a:effectLst/>
                <a:latin typeface="+mj-lt"/>
              </a:rPr>
              <a:t> highlights </a:t>
            </a:r>
            <a:r>
              <a:rPr lang="en-US" sz="2000" dirty="0">
                <a:latin typeface="+mj-lt"/>
              </a:rPr>
              <a:t>how</a:t>
            </a:r>
            <a:r>
              <a:rPr lang="en-US" sz="2000" b="0" i="0" dirty="0">
                <a:effectLst/>
                <a:latin typeface="+mj-lt"/>
              </a:rPr>
              <a:t> while productivity has increased over the decades, wages for the majority of workers have remained relatively stagnant. This disconnect means that workers are not benefiting proportionately from the economic growth they help generate.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rise of gig and contract work, along with the decline of unionized labor, has led to increased job insecurity. Workers face less stable employment, fewer benefits, and reduced bargaining power.</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cost of essential goods and services, such as housing, healthcare, and education, has risen significantly, outpacing wage growth. This puts additional financial pressure on working-class families.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working-class individuals and families rely on credit to make ends meet, leading to high levels of personal debt. This debt </a:t>
            </a:r>
            <a:r>
              <a:rPr lang="en-US" sz="2000" dirty="0">
                <a:latin typeface="+mj-lt"/>
              </a:rPr>
              <a:t>has</a:t>
            </a:r>
            <a:r>
              <a:rPr lang="en-US" sz="2000" b="0" i="0" dirty="0">
                <a:effectLst/>
                <a:latin typeface="+mj-lt"/>
              </a:rPr>
              <a:t> become a significant burden, limiting financial mobility and security.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Wolff points out the reduction in employer-provided benefits, such as healthcare and pensions, which shifts more financial responsibility onto workers.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adoption of automation and the outsourcing of jobs to countries with lower labor costs have reduced the availability of well-paying jobs in certain sectors, further squeezing the working class.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Cuts to social programs and safety nets have left working-class individuals more vulnerable to economic downturns and personal financial crises.</a:t>
            </a:r>
          </a:p>
        </p:txBody>
      </p:sp>
      <p:sp>
        <p:nvSpPr>
          <p:cNvPr id="2" name="Slide Number Placeholder 1">
            <a:extLst>
              <a:ext uri="{FF2B5EF4-FFF2-40B4-BE49-F238E27FC236}">
                <a16:creationId xmlns:a16="http://schemas.microsoft.com/office/drawing/2014/main" id="{2310DE2B-4A59-05D6-AF4A-7136C799F7AD}"/>
              </a:ext>
            </a:extLst>
          </p:cNvPr>
          <p:cNvSpPr>
            <a:spLocks noGrp="1"/>
          </p:cNvSpPr>
          <p:nvPr>
            <p:ph type="sldNum" sz="quarter" idx="12"/>
          </p:nvPr>
        </p:nvSpPr>
        <p:spPr/>
        <p:txBody>
          <a:bodyPr/>
          <a:lstStyle/>
          <a:p>
            <a:fld id="{B2DC25EE-239B-4C5F-AAD1-255A7D5F1EE2}" type="slidenum">
              <a:rPr lang="en-US" smtClean="0"/>
              <a:t>251</a:t>
            </a:fld>
            <a:endParaRPr lang="en-US"/>
          </a:p>
        </p:txBody>
      </p:sp>
    </p:spTree>
    <p:extLst>
      <p:ext uri="{BB962C8B-B14F-4D97-AF65-F5344CB8AC3E}">
        <p14:creationId xmlns:p14="http://schemas.microsoft.com/office/powerpoint/2010/main" val="353033977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2CFBB-3CC2-AF20-8BBC-0163F19BCC79}"/>
              </a:ext>
            </a:extLst>
          </p:cNvPr>
          <p:cNvSpPr>
            <a:spLocks noGrp="1"/>
          </p:cNvSpPr>
          <p:nvPr>
            <p:ph type="sldNum" sz="quarter" idx="12"/>
          </p:nvPr>
        </p:nvSpPr>
        <p:spPr/>
        <p:txBody>
          <a:bodyPr/>
          <a:lstStyle/>
          <a:p>
            <a:fld id="{B2DC25EE-239B-4C5F-AAD1-255A7D5F1EE2}" type="slidenum">
              <a:rPr lang="en-US" smtClean="0"/>
              <a:t>252</a:t>
            </a:fld>
            <a:endParaRPr lang="en-US"/>
          </a:p>
        </p:txBody>
      </p:sp>
      <p:sp>
        <p:nvSpPr>
          <p:cNvPr id="4" name="TextBox 3">
            <a:extLst>
              <a:ext uri="{FF2B5EF4-FFF2-40B4-BE49-F238E27FC236}">
                <a16:creationId xmlns:a16="http://schemas.microsoft.com/office/drawing/2014/main" id="{FDB6BF0D-195C-5B8A-E39A-99FF4AED664F}"/>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Wolff </a:t>
            </a:r>
            <a:r>
              <a:rPr lang="en-US" sz="2000" dirty="0">
                <a:latin typeface="+mj-lt"/>
              </a:rPr>
              <a:t>concludes</a:t>
            </a:r>
            <a:r>
              <a:rPr lang="en-US" sz="2000" b="0" i="0" dirty="0">
                <a:effectLst/>
                <a:latin typeface="+mj-lt"/>
              </a:rPr>
              <a:t> that since the early 1980s the political system has prioritized the interests of the wealthy and corporations over those of ordinary workers, </a:t>
            </a:r>
            <a:r>
              <a:rPr lang="en-US" sz="2000" dirty="0">
                <a:latin typeface="+mj-lt"/>
              </a:rPr>
              <a:t>implementing</a:t>
            </a:r>
            <a:r>
              <a:rPr lang="en-US" sz="2000" b="0" i="0" dirty="0">
                <a:effectLst/>
                <a:latin typeface="+mj-lt"/>
              </a:rPr>
              <a:t> policies that do not adequately address the needs of the working class.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Wolff  critiques the actions and strategies of elites in the context of the economic challenges faced by the working class. He claims that as America collapses elites further enrich themselves by squeezing the working class.</a:t>
            </a:r>
          </a:p>
          <a:p>
            <a:pPr marL="285750" indent="-285750">
              <a:buFont typeface="Arial" panose="020B0604020202020204" pitchFamily="34" charset="0"/>
              <a:buChar char="•"/>
            </a:pPr>
            <a:r>
              <a:rPr lang="en-US" sz="2000" dirty="0">
                <a:latin typeface="+mj-lt"/>
              </a:rPr>
              <a:t>E</a:t>
            </a:r>
            <a:r>
              <a:rPr lang="en-US" sz="2000" b="0" i="0" dirty="0">
                <a:effectLst/>
                <a:latin typeface="+mj-lt"/>
              </a:rPr>
              <a:t>lites are focusing on accumulating wealth, through financial markets, real estate, and other investments, rather than reinvesting in productive enterprises that could create jobs and raise wages.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They </a:t>
            </a:r>
            <a:r>
              <a:rPr lang="en-US" sz="2000" b="0" i="0" dirty="0">
                <a:effectLst/>
                <a:latin typeface="+mj-lt"/>
              </a:rPr>
              <a:t>use their wealth to exert significant influence over the political system. This has resulted in policies that favor them, such as tax cuts for high-income individuals and corporations, deregulation, and weakened labor protections.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Elites engage in lobbying efforts to shape legislation in ways that protect their interests, sometimes at the expense of broader societal needs. Elites </a:t>
            </a:r>
            <a:r>
              <a:rPr lang="en-US" sz="2000" dirty="0">
                <a:latin typeface="+mj-lt"/>
              </a:rPr>
              <a:t>also</a:t>
            </a:r>
            <a:r>
              <a:rPr lang="en-US" sz="2000" b="0" i="0" dirty="0">
                <a:effectLst/>
                <a:latin typeface="+mj-lt"/>
              </a:rPr>
              <a:t> support and benefit from globalization and outsourcing, which leads to cost savings for businesses but also result in job losses and wage suppression for domestic workers.</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Wolff discusses how elites have increasingly focused on financial activities, such as stock buybacks and speculative investments, which can boost short-term profits but do not necessarily contribute to long-term economic growth or job creation.</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414057948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422E37-4487-132B-FC82-9EE97F29AE6D}"/>
              </a:ext>
            </a:extLst>
          </p:cNvPr>
          <p:cNvSpPr txBox="1"/>
          <p:nvPr/>
        </p:nvSpPr>
        <p:spPr>
          <a:xfrm>
            <a:off x="-43543"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He describes how they influence media narratives </a:t>
            </a:r>
            <a:r>
              <a:rPr lang="en-US" sz="2000" dirty="0">
                <a:latin typeface="+mj-lt"/>
              </a:rPr>
              <a:t>that</a:t>
            </a:r>
            <a:r>
              <a:rPr lang="en-US" sz="2000" b="0" i="0" dirty="0">
                <a:effectLst/>
                <a:latin typeface="+mj-lt"/>
              </a:rPr>
              <a:t> downplay economic issues facing the working class </a:t>
            </a:r>
            <a:r>
              <a:rPr lang="en-US" sz="2000" dirty="0">
                <a:latin typeface="+mj-lt"/>
              </a:rPr>
              <a:t>and</a:t>
            </a:r>
            <a:r>
              <a:rPr lang="en-US" sz="2000" b="0" i="0" dirty="0">
                <a:effectLst/>
                <a:latin typeface="+mj-lt"/>
              </a:rPr>
              <a:t> promote policies that benefit them.</a:t>
            </a:r>
            <a:endParaRPr lang="en-US" sz="2000" dirty="0">
              <a:latin typeface="+mj-lt"/>
            </a:endParaRPr>
          </a:p>
          <a:p>
            <a:pPr marL="285750" indent="-285750">
              <a:buFont typeface="Arial" panose="020B0604020202020204" pitchFamily="34" charset="0"/>
              <a:buChar char="•"/>
            </a:pPr>
            <a:r>
              <a:rPr lang="en-US" sz="2000" b="0" i="0" dirty="0">
                <a:effectLst/>
                <a:latin typeface="+mj-lt"/>
              </a:rPr>
              <a:t>Wolff also criticizes the use of tax havens and loopholes by wealthy individuals and corporations to minimize their tax liabilities, reducing public revenues that could be used for social programs and infrastructure.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While philanthropy can have positive impacts, Wolff critiques it as a means for elites to exert influence over public policy and priorities.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He</a:t>
            </a:r>
            <a:r>
              <a:rPr lang="en-US" sz="2000" b="0" i="0" dirty="0">
                <a:effectLst/>
                <a:latin typeface="+mj-lt"/>
              </a:rPr>
              <a:t> argues that these actions contribute to the widening gap between the wealthy and the working class, exacerbating economic inequality and social tensions.</a:t>
            </a:r>
          </a:p>
          <a:p>
            <a:pPr marL="285750" indent="-285750">
              <a:buFont typeface="Arial" panose="020B0604020202020204" pitchFamily="34" charset="0"/>
              <a:buChar char="•"/>
            </a:pPr>
            <a:r>
              <a:rPr lang="en-US" sz="2000" b="0" i="0" dirty="0">
                <a:effectLst/>
                <a:latin typeface="+mj-lt"/>
              </a:rPr>
              <a:t> </a:t>
            </a:r>
            <a:r>
              <a:rPr lang="en-US" sz="2000" dirty="0"/>
              <a:t>Wolff advocates for a proactive and organized response from the working class to address the challenges they face amidst the decline of the American empire.</a:t>
            </a:r>
          </a:p>
          <a:p>
            <a:pPr marL="285750" indent="-285750">
              <a:buFont typeface="Arial" panose="020B0604020202020204" pitchFamily="34" charset="0"/>
              <a:buChar char="•"/>
            </a:pPr>
            <a:r>
              <a:rPr lang="en-US" sz="2000" dirty="0"/>
              <a:t>He emphasizes the importance of collective action through unions and other worker organizations to increase bargaining power and advocate for better wages, benefits, and working conditions.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encourages the working class to become more politically active, advocating for policies that address economic inequality and prioritize the needs of ordinary people over corporate interests.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stresses the importance of educating oneself and others about economic systems and the factors contributing to inequality. He believes that a well-informed populace is better equipped to demand change.</a:t>
            </a:r>
          </a:p>
          <a:p>
            <a:pPr marL="285750" indent="-285750">
              <a:buFont typeface="Arial" panose="020B0604020202020204" pitchFamily="34" charset="0"/>
              <a:buChar char="•"/>
            </a:pPr>
            <a:r>
              <a:rPr lang="en-US" sz="2000" dirty="0"/>
              <a:t>He is a strong proponent of exploring and supporting alternative economic models, such as worker cooperatives, which prioritize democratic decision-making and equitable distribution of profits.</a:t>
            </a: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70A60A2A-DDF4-6517-259D-0F531202849B}"/>
              </a:ext>
            </a:extLst>
          </p:cNvPr>
          <p:cNvSpPr>
            <a:spLocks noGrp="1"/>
          </p:cNvSpPr>
          <p:nvPr>
            <p:ph type="sldNum" sz="quarter" idx="12"/>
          </p:nvPr>
        </p:nvSpPr>
        <p:spPr/>
        <p:txBody>
          <a:bodyPr/>
          <a:lstStyle/>
          <a:p>
            <a:fld id="{B2DC25EE-239B-4C5F-AAD1-255A7D5F1EE2}" type="slidenum">
              <a:rPr lang="en-US" smtClean="0"/>
              <a:t>253</a:t>
            </a:fld>
            <a:endParaRPr lang="en-US"/>
          </a:p>
        </p:txBody>
      </p:sp>
    </p:spTree>
    <p:extLst>
      <p:ext uri="{BB962C8B-B14F-4D97-AF65-F5344CB8AC3E}">
        <p14:creationId xmlns:p14="http://schemas.microsoft.com/office/powerpoint/2010/main" val="157959506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E59380-0621-238C-E560-314136D640D0}"/>
              </a:ext>
            </a:extLst>
          </p:cNvPr>
          <p:cNvSpPr txBox="1"/>
          <p:nvPr/>
        </p:nvSpPr>
        <p:spPr>
          <a:xfrm>
            <a:off x="87086" y="0"/>
            <a:ext cx="12192000" cy="4647426"/>
          </a:xfrm>
          <a:prstGeom prst="rect">
            <a:avLst/>
          </a:prstGeom>
          <a:noFill/>
        </p:spPr>
        <p:txBody>
          <a:bodyPr wrap="square">
            <a:spAutoFit/>
          </a:bodyPr>
          <a:lstStyle/>
          <a:p>
            <a:pPr marL="285750" indent="-285750">
              <a:buFont typeface="Arial" panose="020B0604020202020204" pitchFamily="34" charset="0"/>
              <a:buChar char="•"/>
            </a:pPr>
            <a:r>
              <a:rPr lang="en-US" sz="2000" dirty="0"/>
              <a:t>He advocates for building solidarity among diverse groups within the working class to create a unified front capable of challenging entrenched power structures.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calls for systemic changes to address the root causes of economic inequality, such as reforming tax policies, strengthening social safety nets, and implementing policies that promote economic democracy.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suggests that the working class should challenge corporate power and influence in politics, advocating for campaign finance reform and measures to reduce corporate lobbying.</a:t>
            </a:r>
          </a:p>
          <a:p>
            <a:pPr marL="285750" indent="-285750">
              <a:buFont typeface="Arial" panose="020B0604020202020204" pitchFamily="34" charset="0"/>
              <a:buChar char="•"/>
            </a:pPr>
            <a:r>
              <a:rPr lang="en-US" sz="2000" dirty="0"/>
              <a:t>Engaging in public discourse and raising awareness about economic issues can help shift public opinion and build momentum for change.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believes that these actions can empower the working class to push for a more equitable and sustainable economic system, countering the negative effects of the current trajectory of economic decline.</a:t>
            </a:r>
          </a:p>
          <a:p>
            <a:br>
              <a:rPr lang="en-US" dirty="0"/>
            </a:br>
            <a:endParaRPr lang="en-CA" dirty="0"/>
          </a:p>
        </p:txBody>
      </p:sp>
      <p:sp>
        <p:nvSpPr>
          <p:cNvPr id="2" name="Slide Number Placeholder 1">
            <a:extLst>
              <a:ext uri="{FF2B5EF4-FFF2-40B4-BE49-F238E27FC236}">
                <a16:creationId xmlns:a16="http://schemas.microsoft.com/office/drawing/2014/main" id="{7E70075C-8D94-BE59-762A-7ABE49DBE579}"/>
              </a:ext>
            </a:extLst>
          </p:cNvPr>
          <p:cNvSpPr>
            <a:spLocks noGrp="1"/>
          </p:cNvSpPr>
          <p:nvPr>
            <p:ph type="sldNum" sz="quarter" idx="12"/>
          </p:nvPr>
        </p:nvSpPr>
        <p:spPr/>
        <p:txBody>
          <a:bodyPr/>
          <a:lstStyle/>
          <a:p>
            <a:fld id="{B2DC25EE-239B-4C5F-AAD1-255A7D5F1EE2}" type="slidenum">
              <a:rPr lang="en-US" smtClean="0"/>
              <a:t>254</a:t>
            </a:fld>
            <a:endParaRPr lang="en-US"/>
          </a:p>
        </p:txBody>
      </p:sp>
    </p:spTree>
    <p:extLst>
      <p:ext uri="{BB962C8B-B14F-4D97-AF65-F5344CB8AC3E}">
        <p14:creationId xmlns:p14="http://schemas.microsoft.com/office/powerpoint/2010/main" val="166638615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ds holding a phone with icons around it&#10;&#10;Description automatically generated">
            <a:extLst>
              <a:ext uri="{FF2B5EF4-FFF2-40B4-BE49-F238E27FC236}">
                <a16:creationId xmlns:a16="http://schemas.microsoft.com/office/drawing/2014/main" id="{442C5753-5A38-ABE8-F9BB-CD4D338CE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9" y="1034144"/>
            <a:ext cx="10864962" cy="5388710"/>
          </a:xfrm>
          <a:prstGeom prst="rect">
            <a:avLst/>
          </a:prstGeom>
        </p:spPr>
      </p:pic>
      <p:sp>
        <p:nvSpPr>
          <p:cNvPr id="6" name="TextBox 5">
            <a:extLst>
              <a:ext uri="{FF2B5EF4-FFF2-40B4-BE49-F238E27FC236}">
                <a16:creationId xmlns:a16="http://schemas.microsoft.com/office/drawing/2014/main" id="{92937B48-2321-03FB-DEF6-BE49EC0B4256}"/>
              </a:ext>
            </a:extLst>
          </p:cNvPr>
          <p:cNvSpPr txBox="1"/>
          <p:nvPr/>
        </p:nvSpPr>
        <p:spPr>
          <a:xfrm>
            <a:off x="4475081" y="171874"/>
            <a:ext cx="2894547" cy="646331"/>
          </a:xfrm>
          <a:prstGeom prst="rect">
            <a:avLst/>
          </a:prstGeom>
          <a:noFill/>
        </p:spPr>
        <p:txBody>
          <a:bodyPr wrap="square">
            <a:spAutoFit/>
          </a:bodyPr>
          <a:lstStyle/>
          <a:p>
            <a:r>
              <a:rPr lang="en-CA" sz="3600" dirty="0">
                <a:solidFill>
                  <a:schemeClr val="bg1"/>
                </a:solidFill>
              </a:rPr>
              <a:t>FAKE NEWS</a:t>
            </a:r>
          </a:p>
        </p:txBody>
      </p:sp>
      <p:sp>
        <p:nvSpPr>
          <p:cNvPr id="2" name="Slide Number Placeholder 1">
            <a:extLst>
              <a:ext uri="{FF2B5EF4-FFF2-40B4-BE49-F238E27FC236}">
                <a16:creationId xmlns:a16="http://schemas.microsoft.com/office/drawing/2014/main" id="{C9D23246-7137-EEE5-971A-AF9C39C5593A}"/>
              </a:ext>
            </a:extLst>
          </p:cNvPr>
          <p:cNvSpPr>
            <a:spLocks noGrp="1"/>
          </p:cNvSpPr>
          <p:nvPr>
            <p:ph type="sldNum" sz="quarter" idx="12"/>
          </p:nvPr>
        </p:nvSpPr>
        <p:spPr/>
        <p:txBody>
          <a:bodyPr/>
          <a:lstStyle/>
          <a:p>
            <a:fld id="{B2DC25EE-239B-4C5F-AAD1-255A7D5F1EE2}" type="slidenum">
              <a:rPr lang="en-US" smtClean="0"/>
              <a:t>255</a:t>
            </a:fld>
            <a:endParaRPr lang="en-US"/>
          </a:p>
        </p:txBody>
      </p:sp>
    </p:spTree>
    <p:extLst>
      <p:ext uri="{BB962C8B-B14F-4D97-AF65-F5344CB8AC3E}">
        <p14:creationId xmlns:p14="http://schemas.microsoft.com/office/powerpoint/2010/main" val="4187268529"/>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B4DA84-BFA1-7467-EAA9-3B5EBA52A1D2}"/>
              </a:ext>
            </a:extLst>
          </p:cNvPr>
          <p:cNvSpPr>
            <a:spLocks noGrp="1"/>
          </p:cNvSpPr>
          <p:nvPr>
            <p:ph type="sldNum" sz="quarter" idx="12"/>
          </p:nvPr>
        </p:nvSpPr>
        <p:spPr/>
        <p:txBody>
          <a:bodyPr/>
          <a:lstStyle/>
          <a:p>
            <a:fld id="{B2DC25EE-239B-4C5F-AAD1-255A7D5F1EE2}" type="slidenum">
              <a:rPr lang="en-US" smtClean="0"/>
              <a:t>256</a:t>
            </a:fld>
            <a:endParaRPr lang="en-US"/>
          </a:p>
        </p:txBody>
      </p:sp>
      <p:sp>
        <p:nvSpPr>
          <p:cNvPr id="4" name="TextBox 3">
            <a:extLst>
              <a:ext uri="{FF2B5EF4-FFF2-40B4-BE49-F238E27FC236}">
                <a16:creationId xmlns:a16="http://schemas.microsoft.com/office/drawing/2014/main" id="{288C41D1-954F-42D7-ACC2-82CDB6406E26}"/>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Before discussing the new media’s role in the polycrisis let’s define a few terms.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Misinformation refers to false or misleading information that is spread, regardless of an intent to deceive. It often results from misunderstanding or lack of knowledge, and the person sharing it may actually believe it to be true.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Disinformation is deliberately false information spread with the intent to deceive or mislead people. Unlike misinformation, disinformation is knowingly created and distributed with the goal of influencing public opinion or obscuring the truth.</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Propaganda involves information, often biased or misleading, used to promote a particular political cause or point of view. Propaganda can include both true and false information and is typically deployed systematically to influence emotions, attitudes, and public perception for strategic purposes.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Spin refers to a form of propaganda that involves presenting information in a biased way to influence or manipulate public perception. It's often used in politics to shape opinions about issues or events.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Malinformation involves the use of genuine information that is shared to inflict harm or damage on a person, organization, or country. It is not falsified but is often taken out of context or used in a harmful manner.</a:t>
            </a:r>
          </a:p>
          <a:p>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12753829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46581-E7B4-6A25-5CC6-D35CCF42528F}"/>
              </a:ext>
            </a:extLst>
          </p:cNvPr>
          <p:cNvSpPr>
            <a:spLocks noGrp="1"/>
          </p:cNvSpPr>
          <p:nvPr>
            <p:ph type="sldNum" sz="quarter" idx="12"/>
          </p:nvPr>
        </p:nvSpPr>
        <p:spPr/>
        <p:txBody>
          <a:bodyPr/>
          <a:lstStyle/>
          <a:p>
            <a:fld id="{B2DC25EE-239B-4C5F-AAD1-255A7D5F1EE2}" type="slidenum">
              <a:rPr lang="en-US" smtClean="0"/>
              <a:t>257</a:t>
            </a:fld>
            <a:endParaRPr lang="en-US"/>
          </a:p>
        </p:txBody>
      </p:sp>
      <p:sp>
        <p:nvSpPr>
          <p:cNvPr id="6" name="TextBox 5">
            <a:extLst>
              <a:ext uri="{FF2B5EF4-FFF2-40B4-BE49-F238E27FC236}">
                <a16:creationId xmlns:a16="http://schemas.microsoft.com/office/drawing/2014/main" id="{171542E7-0BA0-1F96-4FED-C8B3276B3CE0}"/>
              </a:ext>
            </a:extLst>
          </p:cNvPr>
          <p:cNvSpPr txBox="1"/>
          <p:nvPr/>
        </p:nvSpPr>
        <p:spPr>
          <a:xfrm>
            <a:off x="0" y="0"/>
            <a:ext cx="12115800" cy="6217087"/>
          </a:xfrm>
          <a:prstGeom prst="rect">
            <a:avLst/>
          </a:prstGeom>
          <a:noFill/>
        </p:spPr>
        <p:txBody>
          <a:bodyPr wrap="square">
            <a:spAutoFit/>
          </a:bodyPr>
          <a:lstStyle/>
          <a:p>
            <a:pPr marL="285750" indent="-285750">
              <a:buFont typeface="Arial" panose="020B0604020202020204" pitchFamily="34" charset="0"/>
              <a:buChar char="•"/>
            </a:pPr>
            <a:r>
              <a:rPr lang="en-US" sz="2000" dirty="0"/>
              <a:t>Fake News is a broad term that generally refers to news articles or pieces that are intentionally and verifiably false, designed to mislead and manipulate people.</a:t>
            </a:r>
          </a:p>
          <a:p>
            <a:endParaRPr lang="en-US" sz="2000" dirty="0"/>
          </a:p>
          <a:p>
            <a:pPr marL="285750" indent="-285750">
              <a:buFont typeface="Arial" panose="020B0604020202020204" pitchFamily="34" charset="0"/>
              <a:buChar char="•"/>
            </a:pPr>
            <a:r>
              <a:rPr lang="en-US" sz="2000" dirty="0"/>
              <a:t>Echo Chambers are environments, especially online, where information, ideas, or beliefs are amplified by communication and repetition inside a defined system, often isolating individuals from differing viewpoints.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Deepfakes are synthetic media in which a person in an existing image or video is replaced with someone else's likeness. Deepfakes are often used for deceptive purposes, presenting fake events as real.</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Bot farms are networks of automated programs, often referred to as bots, that are used to perform specific repetitive tasks online. These tasks can range from relatively benign activities to more malicious purposes. </a:t>
            </a:r>
          </a:p>
          <a:p>
            <a:pPr marL="285750" indent="-285750">
              <a:buFont typeface="Arial" panose="020B0604020202020204" pitchFamily="34" charset="0"/>
              <a:buChar char="•"/>
            </a:pPr>
            <a:r>
              <a:rPr lang="en-US" sz="2000" b="0" i="0" dirty="0">
                <a:effectLst/>
                <a:latin typeface="+mj-lt"/>
              </a:rPr>
              <a:t>Bot farms are frequently used to create large numbers of fake social media accounts. These accounts can artificially inflate the number of followers, likes, or comments on a given profile or post. They can also be used to spread misinformation or amplify certain messages, thus influencing public opinion and potentially manipulating social discourse.</a:t>
            </a:r>
            <a:endParaRPr lang="en-US" sz="2000" dirty="0"/>
          </a:p>
          <a:p>
            <a:r>
              <a:rPr lang="en-US" sz="2000" dirty="0"/>
              <a:t> </a:t>
            </a:r>
          </a:p>
          <a:p>
            <a:pPr marL="342900" indent="-342900">
              <a:buFont typeface="Arial" panose="020B0604020202020204" pitchFamily="34" charset="0"/>
              <a:buChar char="•"/>
            </a:pPr>
            <a:r>
              <a:rPr lang="en-US" sz="2000" dirty="0"/>
              <a:t>Understanding these concepts is crucial in navigating today’s information landscape, as they play significant roles in shaping public discourse and opinion.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CA" dirty="0"/>
          </a:p>
        </p:txBody>
      </p:sp>
    </p:spTree>
    <p:extLst>
      <p:ext uri="{BB962C8B-B14F-4D97-AF65-F5344CB8AC3E}">
        <p14:creationId xmlns:p14="http://schemas.microsoft.com/office/powerpoint/2010/main" val="50860694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72B843-547E-BC3B-CA53-6BC1D42B68A8}"/>
              </a:ext>
            </a:extLst>
          </p:cNvPr>
          <p:cNvSpPr>
            <a:spLocks noGrp="1"/>
          </p:cNvSpPr>
          <p:nvPr>
            <p:ph type="sldNum" sz="quarter" idx="12"/>
          </p:nvPr>
        </p:nvSpPr>
        <p:spPr/>
        <p:txBody>
          <a:bodyPr/>
          <a:lstStyle/>
          <a:p>
            <a:fld id="{B2DC25EE-239B-4C5F-AAD1-255A7D5F1EE2}" type="slidenum">
              <a:rPr lang="en-US" smtClean="0"/>
              <a:t>258</a:t>
            </a:fld>
            <a:endParaRPr lang="en-US"/>
          </a:p>
        </p:txBody>
      </p:sp>
      <p:sp>
        <p:nvSpPr>
          <p:cNvPr id="4" name="TextBox 3">
            <a:extLst>
              <a:ext uri="{FF2B5EF4-FFF2-40B4-BE49-F238E27FC236}">
                <a16:creationId xmlns:a16="http://schemas.microsoft.com/office/drawing/2014/main" id="{15EA193F-5A7E-1102-3130-A106376153D1}"/>
              </a:ext>
            </a:extLst>
          </p:cNvPr>
          <p:cNvSpPr txBox="1"/>
          <p:nvPr/>
        </p:nvSpPr>
        <p:spPr>
          <a:xfrm>
            <a:off x="65314" y="0"/>
            <a:ext cx="12094029" cy="7602081"/>
          </a:xfrm>
          <a:prstGeom prst="rect">
            <a:avLst/>
          </a:prstGeom>
          <a:noFill/>
        </p:spPr>
        <p:txBody>
          <a:bodyPr wrap="square">
            <a:spAutoFit/>
          </a:bodyPr>
          <a:lstStyle/>
          <a:p>
            <a:pPr marL="342900" indent="-342900">
              <a:buFont typeface="Arial" panose="020B0604020202020204" pitchFamily="34" charset="0"/>
              <a:buChar char="•"/>
            </a:pPr>
            <a:r>
              <a:rPr lang="en-US" sz="2000" dirty="0"/>
              <a:t>We have so far explored how the modern and postmodern worldviews are associated with an economic and political system that has led the current loss of meaning and polycrisis. This process have been greatly accelerated by the rise of digital media and the internet which have transformed how information is consumed and disseminated.</a:t>
            </a:r>
          </a:p>
          <a:p>
            <a:r>
              <a:rPr lang="en-US" sz="2000" dirty="0"/>
              <a:t> </a:t>
            </a:r>
          </a:p>
          <a:p>
            <a:pPr marL="285750" indent="-285750">
              <a:buFont typeface="Arial" panose="020B0604020202020204" pitchFamily="34" charset="0"/>
              <a:buChar char="•"/>
            </a:pPr>
            <a:r>
              <a:rPr lang="en-US" sz="2000" dirty="0"/>
              <a:t>Traditional media which in the past provided us with shared narratives and common reference points, has been replaced by a fragmented media landscape. Social media platforms and niche news sources allow individuals to curate their information environments, leading to echo chambers and polarized viewpoints. Increasing polarization has led to the fragmentation of narratives.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many societies, political discourse has become more divisive, with competing narratives that emphasize conflict rather than common ground. This polarization has eroded trust in institutions and undermined a sense of shared purpose.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initial promise of new media and technologies was rooted in the belief that they could democratize information, empower marginalized voices, and drive social change. That promise proved illusory as the new media has been co-opted by capitalism’s profit imperative and has greatly contributed to the decline of western society.</a:t>
            </a:r>
          </a:p>
          <a:p>
            <a:r>
              <a:rPr lang="en-US" sz="2000" dirty="0"/>
              <a:t> </a:t>
            </a:r>
          </a:p>
          <a:p>
            <a:pPr marL="285750" indent="-285750">
              <a:buFont typeface="Arial" panose="020B0604020202020204" pitchFamily="34" charset="0"/>
              <a:buChar char="•"/>
            </a:pPr>
            <a:endParaRPr lang="en-US" sz="1800" dirty="0"/>
          </a:p>
          <a:p>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363141049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F0C900-CAD4-7296-451E-439B41CF7B9F}"/>
              </a:ext>
            </a:extLst>
          </p:cNvPr>
          <p:cNvSpPr>
            <a:spLocks noGrp="1"/>
          </p:cNvSpPr>
          <p:nvPr>
            <p:ph type="sldNum" sz="quarter" idx="12"/>
          </p:nvPr>
        </p:nvSpPr>
        <p:spPr/>
        <p:txBody>
          <a:bodyPr/>
          <a:lstStyle/>
          <a:p>
            <a:fld id="{B2DC25EE-239B-4C5F-AAD1-255A7D5F1EE2}" type="slidenum">
              <a:rPr lang="en-US" smtClean="0"/>
              <a:t>259</a:t>
            </a:fld>
            <a:endParaRPr lang="en-US"/>
          </a:p>
        </p:txBody>
      </p:sp>
      <p:sp>
        <p:nvSpPr>
          <p:cNvPr id="4" name="TextBox 3">
            <a:extLst>
              <a:ext uri="{FF2B5EF4-FFF2-40B4-BE49-F238E27FC236}">
                <a16:creationId xmlns:a16="http://schemas.microsoft.com/office/drawing/2014/main" id="{90EE5461-5AC5-AA94-CAA2-4289BFAA40E6}"/>
              </a:ext>
            </a:extLst>
          </p:cNvPr>
          <p:cNvSpPr txBox="1"/>
          <p:nvPr/>
        </p:nvSpPr>
        <p:spPr>
          <a:xfrm>
            <a:off x="0" y="70021"/>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In the early days of the internet and digital media, there was a strong sense of optimism about their potential to foster open communication, collaboration, and transparency. Platforms like blogs, social media, and open-source projects were seen as tools to challenge traditional power structures and promote progressive causes.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New technologies provided unprecedented access to information and the ability to connect with others globally. This empowered individuals and grassroots movements to organize, share ideas, and advocate for social justice, environmental issues, and human rights.</a:t>
            </a:r>
          </a:p>
          <a:p>
            <a:endParaRPr lang="en-US" sz="2000" dirty="0"/>
          </a:p>
          <a:p>
            <a:pPr marL="285750" indent="-285750">
              <a:buFont typeface="Arial" panose="020B0604020202020204" pitchFamily="34" charset="0"/>
              <a:buChar char="•"/>
            </a:pPr>
            <a:r>
              <a:rPr lang="en-US" sz="2000" dirty="0"/>
              <a:t>As these technologies developed, companies began to recognize their commercial potential. Platforms that started as community-driven spaces became monetized through advertising, data collection, and subscription models. Profit motives began to influence the development and operation of these platforms.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use of algorithms to personalize content and maximize user engagement prioritized sensational or divisive content and undermined the progressive goals of fostering understanding and dialogue. This shift was driven by the desire to capture user attention and generate advertising revenue.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tech industry saw significant consolidation, with a few major companies dominating the market. This concentration of power allowed these companies to shape the digital landscape according to their business interests, sometimes at odds with progressive ideals.</a:t>
            </a:r>
          </a:p>
          <a:p>
            <a:pPr marL="285750" indent="-285750">
              <a:buFont typeface="Arial" panose="020B0604020202020204" pitchFamily="34" charset="0"/>
              <a:buChar char="•"/>
            </a:pPr>
            <a:endParaRPr lang="en-US" sz="2000" dirty="0"/>
          </a:p>
          <a:p>
            <a:endParaRPr lang="en-US" sz="2000" b="0" i="0" dirty="0">
              <a:effectLst/>
              <a:latin typeface="+mj-lt"/>
            </a:endParaRPr>
          </a:p>
        </p:txBody>
      </p:sp>
    </p:spTree>
    <p:extLst>
      <p:ext uri="{BB962C8B-B14F-4D97-AF65-F5344CB8AC3E}">
        <p14:creationId xmlns:p14="http://schemas.microsoft.com/office/powerpoint/2010/main" val="2184123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58D4FE-3610-3336-FF9B-79304EA6E62C}"/>
              </a:ext>
            </a:extLst>
          </p:cNvPr>
          <p:cNvSpPr txBox="1"/>
          <p:nvPr/>
        </p:nvSpPr>
        <p:spPr>
          <a:xfrm>
            <a:off x="0" y="523220"/>
            <a:ext cx="12192000" cy="6355586"/>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a:effectLst/>
                <a:latin typeface="Arial" panose="020B0604020202020204" pitchFamily="34" charset="0"/>
              </a:rPr>
              <a:t>This feedback section is not about grading you or us. It’s about helping us understand what actually landed, what didn’t, and what might help the course serve future participants even better. We’re especially interested in concrete examples and honest reflections, both appreciative and critical.</a:t>
            </a:r>
            <a:endParaRPr lang="en-US">
              <a:latin typeface="Arial" panose="020B0604020202020204" pitchFamily="34" charset="0"/>
            </a:endParaRP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People give better feedback when they write before they speak. </a:t>
            </a:r>
            <a:r>
              <a:rPr lang="en-US">
                <a:latin typeface="Arial" panose="020B0604020202020204" pitchFamily="34" charset="0"/>
              </a:rPr>
              <a:t>Please think about and write your answers to the following questions and bring them to week 32.</a:t>
            </a:r>
          </a:p>
          <a:p>
            <a:pPr marL="285750" indent="-285750" algn="l" rtl="0">
              <a:spcBef>
                <a:spcPts val="600"/>
              </a:spcBef>
              <a:buFont typeface="Arial" panose="020B0604020202020204" pitchFamily="34" charset="0"/>
              <a:buChar char="•"/>
            </a:pPr>
            <a:r>
              <a:rPr lang="en-US" b="0" i="0">
                <a:solidFill>
                  <a:schemeClr val="bg1"/>
                </a:solidFill>
                <a:effectLst/>
                <a:latin typeface="Arial" panose="020B0604020202020204" pitchFamily="34" charset="0"/>
              </a:rPr>
              <a:t> A. What Helped Most:</a:t>
            </a:r>
            <a:endParaRPr lang="en-US">
              <a:solidFill>
                <a:schemeClr val="bg1"/>
              </a:solidFill>
              <a:latin typeface="Arial" panose="020B0604020202020204" pitchFamily="34" charset="0"/>
            </a:endParaRP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What parts of the Simple Course were most helpful or meaningful for you? (e.g., specific topics, metaphors, exercises, group processes, or moments)</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Was there a particular concept or practice that “clicked” for you? What made it click?</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What, if anything, surprised you in a good way?</a:t>
            </a:r>
          </a:p>
          <a:p>
            <a:pPr marL="285750" indent="-285750" algn="l" rtl="0">
              <a:spcBef>
                <a:spcPts val="600"/>
              </a:spcBef>
              <a:buFont typeface="Arial" panose="020B0604020202020204" pitchFamily="34" charset="0"/>
              <a:buChar char="•"/>
            </a:pPr>
            <a:r>
              <a:rPr lang="en-US" b="0" i="0">
                <a:solidFill>
                  <a:schemeClr val="bg1"/>
                </a:solidFill>
                <a:effectLst/>
                <a:latin typeface="Arial" panose="020B0604020202020204" pitchFamily="34" charset="0"/>
              </a:rPr>
              <a:t>B. What Was Less Helpful or Hard to Engage With</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What parts of the course felt less helpful, repetitive, confusing, or hard to engage with?</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Were there topics that felt either too much, too little, or not well-timed?</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Was anything missing that you expected, or didn’t expect, to matter as much as it did? </a:t>
            </a:r>
            <a:r>
              <a:rPr lang="en-US">
                <a:latin typeface="Arial" panose="020B0604020202020204" pitchFamily="34" charset="0"/>
              </a:rPr>
              <a:t>(</a:t>
            </a:r>
            <a:r>
              <a:rPr lang="en-US" b="0" i="0">
                <a:effectLst/>
                <a:latin typeface="Arial" panose="020B0604020202020204" pitchFamily="34" charset="0"/>
              </a:rPr>
              <a:t>It’s okay if something that was helpful for others wasn’t helpful for you</a:t>
            </a:r>
            <a:r>
              <a:rPr lang="en-US">
                <a:latin typeface="Arial" panose="020B0604020202020204" pitchFamily="34" charset="0"/>
              </a:rPr>
              <a:t>.)</a:t>
            </a:r>
          </a:p>
          <a:p>
            <a:pPr marL="285750" indent="-285750" algn="l" rtl="0">
              <a:spcBef>
                <a:spcPts val="600"/>
              </a:spcBef>
              <a:buFont typeface="Arial" panose="020B0604020202020204" pitchFamily="34" charset="0"/>
              <a:buChar char="•"/>
            </a:pPr>
            <a:r>
              <a:rPr lang="en-US" b="0" i="0">
                <a:solidFill>
                  <a:schemeClr val="bg1"/>
                </a:solidFill>
                <a:effectLst/>
                <a:latin typeface="Arial" panose="020B0604020202020204" pitchFamily="34" charset="0"/>
              </a:rPr>
              <a:t>C. Process &amp; Pacing (How It Was Delivered)</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How did the pacing of the course feel over 32 weeks? (Too fast, too slow, uneven, or just right)</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How was the balance between teaching, discussion, exercises, and reflection?</a:t>
            </a:r>
          </a:p>
          <a:p>
            <a:pPr marL="285750" indent="-285750" algn="l" rtl="0">
              <a:spcBef>
                <a:spcPts val="600"/>
              </a:spcBef>
              <a:buFont typeface="Arial" panose="020B0604020202020204" pitchFamily="34" charset="0"/>
              <a:buChar char="•"/>
            </a:pPr>
            <a:r>
              <a:rPr lang="en-US" b="0" i="0">
                <a:effectLst/>
                <a:latin typeface="Arial" panose="020B0604020202020204" pitchFamily="34" charset="0"/>
              </a:rPr>
              <a:t>How did the length of sessions and the overall structure work for you</a:t>
            </a:r>
            <a:endParaRPr lang="en-CA"/>
          </a:p>
        </p:txBody>
      </p:sp>
      <p:sp>
        <p:nvSpPr>
          <p:cNvPr id="5" name="TextBox 4">
            <a:extLst>
              <a:ext uri="{FF2B5EF4-FFF2-40B4-BE49-F238E27FC236}">
                <a16:creationId xmlns:a16="http://schemas.microsoft.com/office/drawing/2014/main" id="{E824D0FE-A31C-93EA-44B4-A13D9CB506E6}"/>
              </a:ext>
            </a:extLst>
          </p:cNvPr>
          <p:cNvSpPr txBox="1"/>
          <p:nvPr/>
        </p:nvSpPr>
        <p:spPr>
          <a:xfrm>
            <a:off x="1411369" y="21775"/>
            <a:ext cx="9571263" cy="523220"/>
          </a:xfrm>
          <a:prstGeom prst="rect">
            <a:avLst/>
          </a:prstGeom>
          <a:noFill/>
        </p:spPr>
        <p:txBody>
          <a:bodyPr wrap="square">
            <a:spAutoFit/>
          </a:bodyPr>
          <a:lstStyle/>
          <a:p>
            <a:r>
              <a:rPr lang="en-US" sz="2800" b="0" i="0" dirty="0">
                <a:solidFill>
                  <a:srgbClr val="222222"/>
                </a:solidFill>
                <a:effectLst/>
                <a:latin typeface="Arial" panose="020B0604020202020204" pitchFamily="34" charset="0"/>
              </a:rPr>
              <a:t>SIMPLE COURSE FEEDBACK GUIDE FOR WEEK 32</a:t>
            </a:r>
            <a:endParaRPr lang="en-CA" sz="2800" dirty="0"/>
          </a:p>
        </p:txBody>
      </p:sp>
    </p:spTree>
    <p:extLst>
      <p:ext uri="{BB962C8B-B14F-4D97-AF65-F5344CB8AC3E}">
        <p14:creationId xmlns:p14="http://schemas.microsoft.com/office/powerpoint/2010/main" val="221575841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FF5C3-0DD5-FFA2-7BF3-BA9F3BEE1589}"/>
              </a:ext>
            </a:extLst>
          </p:cNvPr>
          <p:cNvSpPr>
            <a:spLocks noGrp="1"/>
          </p:cNvSpPr>
          <p:nvPr>
            <p:ph type="sldNum" sz="quarter" idx="12"/>
          </p:nvPr>
        </p:nvSpPr>
        <p:spPr/>
        <p:txBody>
          <a:bodyPr/>
          <a:lstStyle/>
          <a:p>
            <a:fld id="{B2DC25EE-239B-4C5F-AAD1-255A7D5F1EE2}" type="slidenum">
              <a:rPr lang="en-US" smtClean="0"/>
              <a:t>260</a:t>
            </a:fld>
            <a:endParaRPr lang="en-US"/>
          </a:p>
        </p:txBody>
      </p:sp>
      <p:sp>
        <p:nvSpPr>
          <p:cNvPr id="4" name="TextBox 3">
            <a:extLst>
              <a:ext uri="{FF2B5EF4-FFF2-40B4-BE49-F238E27FC236}">
                <a16:creationId xmlns:a16="http://schemas.microsoft.com/office/drawing/2014/main" id="{AA41C5C0-ED7A-32DF-4000-E1BECF097176}"/>
              </a:ext>
            </a:extLst>
          </p:cNvPr>
          <p:cNvSpPr txBox="1"/>
          <p:nvPr/>
        </p:nvSpPr>
        <p:spPr>
          <a:xfrm>
            <a:off x="108857" y="0"/>
            <a:ext cx="11974286" cy="8248412"/>
          </a:xfrm>
          <a:prstGeom prst="rect">
            <a:avLst/>
          </a:prstGeom>
          <a:noFill/>
        </p:spPr>
        <p:txBody>
          <a:bodyPr wrap="square">
            <a:spAutoFit/>
          </a:bodyPr>
          <a:lstStyle/>
          <a:p>
            <a:pPr marL="342900" indent="-342900">
              <a:buFont typeface="Arial" panose="020B0604020202020204" pitchFamily="34" charset="0"/>
              <a:buChar char="•"/>
            </a:pPr>
            <a:r>
              <a:rPr lang="en-US" sz="2000" dirty="0"/>
              <a:t>The collection and use of personal data for profit raised concerns about privacy and surveillance. These practices often conflicted with the initial promise of empowering users and protecting their rights.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To attract top talent in a competitive industry large tech companies initially offered extraordinary working conditions to their workers. These perks often included flexible work hours, free meals, on-site amenities, generous salaries, and stock options. These benefits initially helped tech companies recruit and retain skilled employees. Over time tech’s relationship with labor has changed significantly.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tech companies grew rapidly, maintaining the same level of personalized benefits and attention to employee needs became challenging. The sheer scale of operations made it difficult to sustain the unique culture and perks that were initially offered.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companies expanded, the financial burden of maintaining extensive perks and benefits increased. This led to cost-cutting measures, which sometimes resulted in reduced employee satisfaction and a perception of declining workplace conditions.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the workforce grew, so did awareness and advocacy around labor rights. Employees began organizing for better conditions, pay equity, and ethical business practices, sometimes clashing with management priorities.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Tech companies faced growing scrutiny from regulators and the public regarding labor practices, including issues like contractor treatment, diversity, and workplace harassment. This pressure led to defensive or anti-labor stances.</a:t>
            </a:r>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13459549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E23A80-F0F6-7021-A16E-B3607DBF81F0}"/>
              </a:ext>
            </a:extLst>
          </p:cNvPr>
          <p:cNvSpPr>
            <a:spLocks noGrp="1"/>
          </p:cNvSpPr>
          <p:nvPr>
            <p:ph type="sldNum" sz="quarter" idx="12"/>
          </p:nvPr>
        </p:nvSpPr>
        <p:spPr/>
        <p:txBody>
          <a:bodyPr/>
          <a:lstStyle/>
          <a:p>
            <a:fld id="{B2DC25EE-239B-4C5F-AAD1-255A7D5F1EE2}" type="slidenum">
              <a:rPr lang="en-US" smtClean="0"/>
              <a:t>261</a:t>
            </a:fld>
            <a:endParaRPr lang="en-US"/>
          </a:p>
        </p:txBody>
      </p:sp>
      <p:sp>
        <p:nvSpPr>
          <p:cNvPr id="4" name="TextBox 3">
            <a:extLst>
              <a:ext uri="{FF2B5EF4-FFF2-40B4-BE49-F238E27FC236}">
                <a16:creationId xmlns:a16="http://schemas.microsoft.com/office/drawing/2014/main" id="{86A7D07A-B918-76C8-C416-75019222EC1D}"/>
              </a:ext>
            </a:extLst>
          </p:cNvPr>
          <p:cNvSpPr txBox="1"/>
          <p:nvPr/>
        </p:nvSpPr>
        <p:spPr>
          <a:xfrm>
            <a:off x="97972" y="0"/>
            <a:ext cx="12094028" cy="7355860"/>
          </a:xfrm>
          <a:prstGeom prst="rect">
            <a:avLst/>
          </a:prstGeom>
          <a:noFill/>
        </p:spPr>
        <p:txBody>
          <a:bodyPr wrap="square">
            <a:spAutoFit/>
          </a:bodyPr>
          <a:lstStyle/>
          <a:p>
            <a:pPr marL="342900" indent="-342900">
              <a:buFont typeface="Arial" panose="020B0604020202020204" pitchFamily="34" charset="0"/>
              <a:buChar char="•"/>
            </a:pPr>
            <a:r>
              <a:rPr lang="en-US" sz="2000" dirty="0"/>
              <a:t>As companies matured, there was often a shift from a startup culture focused on innovation and employee satisfaction to a more corporate culture emphasizing efficiency, profitability, and shareholder value.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response to perceived inequities and management practices, there have been increased efforts to unionize tech workers. Some companies have resisted these efforts, fearing loss of control over labor practices and increased costs.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shift in the employer-employee relationship in the tech industry, coupled with broader economic and regulatory considerations, contributed to some tech leaders aligning themselves with the deregulatory policies of the Trump administration.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tech companies grew in size and influence, they faced increasing scrutiny from regulators on issues such as antitrust, data privacy, and content moderation. The Trump administration's deregulatory stance was appealing to tech leaders who preferred less government intervention and more freedom to innovate and expand as they saw fit.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Trump’s deregulatory policies align with the economic interests of large corporations, including those in the tech industry. Lower taxes, reduced regulatory burdens, and a focus on economic growth is attractive to tech leaders looking to maximize profits and shareholder value.</a:t>
            </a:r>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176893346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E4A685-34DE-B3C5-71E7-8B9CD0C044CB}"/>
              </a:ext>
            </a:extLst>
          </p:cNvPr>
          <p:cNvSpPr>
            <a:spLocks noGrp="1"/>
          </p:cNvSpPr>
          <p:nvPr>
            <p:ph type="sldNum" sz="quarter" idx="12"/>
          </p:nvPr>
        </p:nvSpPr>
        <p:spPr/>
        <p:txBody>
          <a:bodyPr/>
          <a:lstStyle/>
          <a:p>
            <a:fld id="{B2DC25EE-239B-4C5F-AAD1-255A7D5F1EE2}" type="slidenum">
              <a:rPr lang="en-US" smtClean="0"/>
              <a:t>262</a:t>
            </a:fld>
            <a:endParaRPr lang="en-US"/>
          </a:p>
        </p:txBody>
      </p:sp>
      <p:sp>
        <p:nvSpPr>
          <p:cNvPr id="4" name="TextBox 3">
            <a:extLst>
              <a:ext uri="{FF2B5EF4-FFF2-40B4-BE49-F238E27FC236}">
                <a16:creationId xmlns:a16="http://schemas.microsoft.com/office/drawing/2014/main" id="{7D90908F-EE65-C47B-4FC4-F8422EF45A18}"/>
              </a:ext>
            </a:extLst>
          </p:cNvPr>
          <p:cNvSpPr txBox="1"/>
          <p:nvPr/>
        </p:nvSpPr>
        <p:spPr>
          <a:xfrm>
            <a:off x="43543" y="0"/>
            <a:ext cx="12104914" cy="7663636"/>
          </a:xfrm>
          <a:prstGeom prst="rect">
            <a:avLst/>
          </a:prstGeom>
          <a:noFill/>
        </p:spPr>
        <p:txBody>
          <a:bodyPr wrap="square">
            <a:spAutoFit/>
          </a:bodyPr>
          <a:lstStyle/>
          <a:p>
            <a:pPr marL="285750" indent="-285750">
              <a:buFont typeface="Arial" panose="020B0604020202020204" pitchFamily="34" charset="0"/>
              <a:buChar char="•"/>
            </a:pPr>
            <a:r>
              <a:rPr lang="en-US" sz="2000" dirty="0"/>
              <a:t>The evolving employer-employee relationship in tech, characterized by a shift towards gig work, contract labor, and flexible employment models, benefits from a regulatory environment that is less restrictive. Deregulatory policies facilitate these labor practices by reducing compliance costs and allowing more flexibility in workforce management.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tech companies operate globally and benefit from policies that promote free trade and reduce barriers to international markets. The Trump administration's focus on renegotiating trade deals and reducing regulatory hurdles in certain areas aligns with the interests of tech companies seeking to expand their global reach.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Tax Cuts and Jobs Act of 2017, which significantly reduced corporate tax rates, was a major incentive for tech companies to support or at least not oppose the Trump administration's policies. Lower taxes increase profitability and provide more capital for investment and growth.</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There has been a significant rightward shift in Silicon Valley with many tech leaders feeling alienated by progressive cultural movements and policies that they perceived as restrictive and overly critical of the industry.</a:t>
            </a:r>
          </a:p>
          <a:p>
            <a:pPr marL="285750" indent="-285750">
              <a:buFont typeface="Arial" panose="020B0604020202020204" pitchFamily="34" charset="0"/>
              <a:buChar char="•"/>
            </a:pPr>
            <a:r>
              <a:rPr lang="en-US" sz="2000" dirty="0"/>
              <a:t>Wanting to protect their financial interests, tech leaders like Musk, Zuckerberg, Bezos and Thiel have shifted towards more conservative or libertarian viewpoints that emphasize individual freedom and less government control.</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Israeli historian </a:t>
            </a:r>
            <a:r>
              <a:rPr lang="en-US" sz="2000" dirty="0">
                <a:latin typeface="+mj-lt"/>
              </a:rPr>
              <a:t>Y</a:t>
            </a:r>
            <a:r>
              <a:rPr lang="en-US" sz="2000" b="0" i="0" dirty="0">
                <a:effectLst/>
                <a:latin typeface="+mj-lt"/>
              </a:rPr>
              <a:t>uval Harari in his book “Nexus: A brief history of information networks from the stone age to </a:t>
            </a:r>
            <a:r>
              <a:rPr lang="en-US" sz="2000" dirty="0">
                <a:latin typeface="+mj-lt"/>
              </a:rPr>
              <a:t>AI” describes the power and peril of algorithms. </a:t>
            </a:r>
          </a:p>
          <a:p>
            <a:pPr marL="285750" indent="-285750">
              <a:buFont typeface="Arial" panose="020B0604020202020204" pitchFamily="34" charset="0"/>
              <a:buChar char="•"/>
            </a:pPr>
            <a:endParaRPr lang="en-US" sz="2000" dirty="0"/>
          </a:p>
          <a:p>
            <a:br>
              <a:rPr lang="en-US" dirty="0"/>
            </a:br>
            <a:br>
              <a:rPr lang="en-US" dirty="0"/>
            </a:br>
            <a:endParaRPr lang="en-CA" dirty="0"/>
          </a:p>
        </p:txBody>
      </p:sp>
    </p:spTree>
    <p:extLst>
      <p:ext uri="{BB962C8B-B14F-4D97-AF65-F5344CB8AC3E}">
        <p14:creationId xmlns:p14="http://schemas.microsoft.com/office/powerpoint/2010/main" val="373650565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DDA26A-D1A2-8330-E461-03C8F9B4A019}"/>
              </a:ext>
            </a:extLst>
          </p:cNvPr>
          <p:cNvSpPr>
            <a:spLocks noGrp="1"/>
          </p:cNvSpPr>
          <p:nvPr>
            <p:ph type="sldNum" sz="quarter" idx="12"/>
          </p:nvPr>
        </p:nvSpPr>
        <p:spPr/>
        <p:txBody>
          <a:bodyPr/>
          <a:lstStyle/>
          <a:p>
            <a:fld id="{B2DC25EE-239B-4C5F-AAD1-255A7D5F1EE2}" type="slidenum">
              <a:rPr lang="en-US" smtClean="0"/>
              <a:t>263</a:t>
            </a:fld>
            <a:endParaRPr lang="en-US"/>
          </a:p>
        </p:txBody>
      </p:sp>
      <p:sp>
        <p:nvSpPr>
          <p:cNvPr id="4" name="TextBox 3">
            <a:extLst>
              <a:ext uri="{FF2B5EF4-FFF2-40B4-BE49-F238E27FC236}">
                <a16:creationId xmlns:a16="http://schemas.microsoft.com/office/drawing/2014/main" id="{BB89D491-290A-ED5E-F130-A43ABD463B5D}"/>
              </a:ext>
            </a:extLst>
          </p:cNvPr>
          <p:cNvSpPr txBox="1"/>
          <p:nvPr/>
        </p:nvSpPr>
        <p:spPr>
          <a:xfrm>
            <a:off x="97971" y="70021"/>
            <a:ext cx="12094029" cy="7602081"/>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Algorithms are complex </a:t>
            </a:r>
            <a:r>
              <a:rPr lang="en-US" sz="2000" dirty="0">
                <a:latin typeface="+mj-lt"/>
              </a:rPr>
              <a:t>programs</a:t>
            </a:r>
            <a:r>
              <a:rPr lang="en-US" sz="2000" b="0" i="0" dirty="0">
                <a:effectLst/>
                <a:latin typeface="+mj-lt"/>
              </a:rPr>
              <a:t> that power artificial intelligence and determine what content users </a:t>
            </a:r>
            <a:r>
              <a:rPr lang="en-US" sz="2000" dirty="0">
                <a:latin typeface="+mj-lt"/>
              </a:rPr>
              <a:t>receive</a:t>
            </a:r>
            <a:r>
              <a:rPr lang="en-US" sz="2000" b="0" i="0" dirty="0">
                <a:effectLst/>
                <a:latin typeface="+mj-lt"/>
              </a:rPr>
              <a:t> on their feeds. </a:t>
            </a:r>
            <a:r>
              <a:rPr lang="en-US" sz="2000" dirty="0">
                <a:latin typeface="+mj-lt"/>
              </a:rPr>
              <a:t>Algorithms</a:t>
            </a:r>
            <a:r>
              <a:rPr lang="en-US" sz="2000" b="0" i="0" dirty="0">
                <a:effectLst/>
                <a:latin typeface="+mj-lt"/>
              </a:rPr>
              <a:t> analyze various factors, such as user behavior, engagement patterns, and content characteristics, to curate personalized experiences.</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Social media platforms collect vast amounts of data on user interactions, including likes, shares, comments, and time spent on different posts and sites. </a:t>
            </a:r>
            <a:r>
              <a:rPr lang="en-US" sz="2000" dirty="0">
                <a:latin typeface="+mj-lt"/>
              </a:rPr>
              <a:t>B</a:t>
            </a:r>
            <a:r>
              <a:rPr lang="en-US" sz="2000" b="0" i="0" dirty="0">
                <a:effectLst/>
                <a:latin typeface="+mj-lt"/>
              </a:rPr>
              <a:t>ased on this data, profiles are created and constantly updated identifying user preferences, interests, and behaviors.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When new content is posted, algorithms rank it based on relevance to the user. The algorithm then delivers a tailored feed that aims to maximize user engagement, keeping users on the platform longer.</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book, Harari describes how</a:t>
            </a:r>
            <a:r>
              <a:rPr lang="en-US" sz="2000" b="0" i="0" dirty="0">
                <a:effectLst/>
                <a:latin typeface="+mj-lt"/>
              </a:rPr>
              <a:t> Algorithms, as a way of maximizing profits, </a:t>
            </a:r>
            <a:r>
              <a:rPr lang="en-US" sz="2000" dirty="0">
                <a:latin typeface="+mj-lt"/>
              </a:rPr>
              <a:t>were originally</a:t>
            </a:r>
            <a:r>
              <a:rPr lang="en-US" sz="2000" b="0" i="0" dirty="0">
                <a:effectLst/>
                <a:latin typeface="+mj-lt"/>
              </a:rPr>
              <a:t> instructed to maximize engagement, </a:t>
            </a:r>
            <a:r>
              <a:rPr lang="en-US" sz="2000" dirty="0">
                <a:latin typeface="+mj-lt"/>
              </a:rPr>
              <a:t>that is</a:t>
            </a:r>
            <a:r>
              <a:rPr lang="en-US" sz="2000" b="0" i="0" dirty="0">
                <a:effectLst/>
                <a:latin typeface="+mj-lt"/>
              </a:rPr>
              <a:t> to draw and retain people’s attention</a:t>
            </a:r>
            <a:r>
              <a:rPr lang="en-US" sz="2000" dirty="0">
                <a:latin typeface="+mj-lt"/>
              </a:rPr>
              <a:t>. Many of the problems with social media stem from this original instruction. Harari wonders what would have happened if instead algorithms had been asked to maximize human happiness.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AI algorithms have found that the best way to retain attention</a:t>
            </a:r>
            <a:r>
              <a:rPr lang="en-US" sz="2000" dirty="0">
                <a:latin typeface="+mj-lt"/>
              </a:rPr>
              <a:t> is</a:t>
            </a:r>
            <a:r>
              <a:rPr lang="en-US" sz="2000" b="0" i="0" dirty="0">
                <a:effectLst/>
                <a:latin typeface="+mj-lt"/>
              </a:rPr>
              <a:t> to prioritize emotional, sensational, divisive and misleading content. This generates much more engagement than cool, rational and accurate content</a:t>
            </a:r>
            <a:r>
              <a:rPr lang="en-US" sz="2000" dirty="0">
                <a:latin typeface="+mj-lt"/>
              </a:rPr>
              <a:t>. </a:t>
            </a:r>
          </a:p>
          <a:p>
            <a:pPr marL="285750" indent="-285750">
              <a:buFont typeface="Arial" panose="020B0604020202020204" pitchFamily="34" charset="0"/>
              <a:buChar char="•"/>
            </a:pPr>
            <a:endParaRPr lang="en-US" sz="2000" b="0" i="0" dirty="0">
              <a:effectLst/>
              <a:latin typeface="+mj-lt"/>
            </a:endParaRPr>
          </a:p>
          <a:p>
            <a:br>
              <a:rPr lang="en-US" dirty="0"/>
            </a:br>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144256006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13787-345B-49DE-6EC1-4F9F59D04D3B}"/>
              </a:ext>
            </a:extLst>
          </p:cNvPr>
          <p:cNvSpPr txBox="1"/>
          <p:nvPr/>
        </p:nvSpPr>
        <p:spPr>
          <a:xfrm>
            <a:off x="0" y="0"/>
            <a:ext cx="12191999"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a:t>
            </a:r>
            <a:r>
              <a:rPr lang="en-US" sz="2000" b="0" i="0" dirty="0">
                <a:effectLst/>
                <a:latin typeface="+mj-lt"/>
              </a:rPr>
              <a:t>lgorithms reinforce a users already existing beliefs by showing </a:t>
            </a:r>
            <a:r>
              <a:rPr lang="en-US" sz="2000" dirty="0">
                <a:latin typeface="+mj-lt"/>
              </a:rPr>
              <a:t>them</a:t>
            </a:r>
            <a:r>
              <a:rPr lang="en-US" sz="2000" b="0" i="0" dirty="0">
                <a:effectLst/>
                <a:latin typeface="+mj-lt"/>
              </a:rPr>
              <a:t> content similar to what they have previously engaged with, creating echo chambers, spreading misinformation, and manipulating public opinion by prioritizing sensational </a:t>
            </a:r>
            <a:r>
              <a:rPr lang="en-US" sz="2000" dirty="0">
                <a:latin typeface="+mj-lt"/>
              </a:rPr>
              <a:t>and </a:t>
            </a:r>
            <a:r>
              <a:rPr lang="en-US" sz="2000" b="0" i="0" dirty="0">
                <a:effectLst/>
                <a:latin typeface="+mj-lt"/>
              </a:rPr>
              <a:t>misleading content. </a:t>
            </a:r>
            <a:r>
              <a:rPr lang="en-US" sz="2000" dirty="0">
                <a:latin typeface="+mj-lt"/>
              </a:rPr>
              <a:t>Algorithms have</a:t>
            </a:r>
            <a:r>
              <a:rPr lang="en-US" sz="2000" b="0" i="0" dirty="0">
                <a:effectLst/>
                <a:latin typeface="+mj-lt"/>
              </a:rPr>
              <a:t> greatly</a:t>
            </a:r>
            <a:r>
              <a:rPr lang="en-US" sz="2000" dirty="0">
                <a:latin typeface="+mj-lt"/>
              </a:rPr>
              <a:t> contributed</a:t>
            </a:r>
            <a:r>
              <a:rPr lang="en-US" sz="2000" b="0" i="0" dirty="0">
                <a:effectLst/>
                <a:latin typeface="+mj-lt"/>
              </a:rPr>
              <a:t> to societal polarization as each individual is only exposed to a few</a:t>
            </a:r>
            <a:r>
              <a:rPr lang="en-US" sz="2000" dirty="0">
                <a:latin typeface="+mj-lt"/>
              </a:rPr>
              <a:t> </a:t>
            </a:r>
            <a:r>
              <a:rPr lang="en-US" sz="2000" b="0" i="0" dirty="0">
                <a:effectLst/>
                <a:latin typeface="+mj-lt"/>
              </a:rPr>
              <a:t>perspectives.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digital revolution has also  had a marked negative effects on mental health. Excessive engagement with screens and social media use has significantly contributed to the epidemic of anxiety, depression, and feelings of inadequacy that is especially prevalent in GenZ.</a:t>
            </a:r>
          </a:p>
          <a:p>
            <a:pPr marL="285750" indent="-285750">
              <a:buFont typeface="Arial" panose="020B0604020202020204" pitchFamily="34" charset="0"/>
              <a:buChar char="•"/>
            </a:pPr>
            <a:r>
              <a:rPr lang="en-US" sz="2000" dirty="0">
                <a:latin typeface="+mj-lt"/>
                <a:cs typeface="Arial" panose="020B0604020202020204" pitchFamily="34" charset="0"/>
              </a:rPr>
              <a:t>Mental health trends among Generation Z, born between 1997 and 2012, have, in recent years, garnered significant attention. Studies show that Gen Z experiences higher levels of anxiety and depression.</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Factors contributing to this include academic pressure, and global issues such as climate change and political instability but what appears most significant is that Gen Z was the first generation to grow up with smart phones. </a:t>
            </a:r>
          </a:p>
          <a:p>
            <a:pPr marL="285750" indent="-285750">
              <a:buFont typeface="Arial" panose="020B0604020202020204" pitchFamily="34" charset="0"/>
              <a:buChar char="•"/>
            </a:pPr>
            <a:r>
              <a:rPr lang="en-US" sz="2000" dirty="0">
                <a:latin typeface="+mj-lt"/>
                <a:cs typeface="Arial" panose="020B0604020202020204" pitchFamily="34" charset="0"/>
              </a:rPr>
              <a:t>Social media contributes to feelings of inadequacy, cyberbullying, and social comparison. Many Gen Z individuals also report feeling pressure to maintain a perfect online persona.</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Digital technology and social media algorithms, which have become ubiquitous, pose significant risks that can impact individual well-being and societal discourse.</a:t>
            </a:r>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Making vast amounts of information of overall mediocre quality readily available, led to a situation where anyone can access information on almost any topic. This ready access creates the illusion that expertise is less necessary and that everyone is equally well informed.</a:t>
            </a:r>
          </a:p>
          <a:p>
            <a:r>
              <a:rPr lang="en-US" sz="2000" dirty="0">
                <a:latin typeface="+mj-lt"/>
                <a:cs typeface="Arial" panose="020B0604020202020204" pitchFamily="34" charset="0"/>
              </a:rPr>
              <a:t> </a:t>
            </a:r>
          </a:p>
        </p:txBody>
      </p:sp>
      <p:sp>
        <p:nvSpPr>
          <p:cNvPr id="2" name="Slide Number Placeholder 1">
            <a:extLst>
              <a:ext uri="{FF2B5EF4-FFF2-40B4-BE49-F238E27FC236}">
                <a16:creationId xmlns:a16="http://schemas.microsoft.com/office/drawing/2014/main" id="{FF91AAEC-6B2D-BD3D-8BD5-E2C6619D0B6F}"/>
              </a:ext>
            </a:extLst>
          </p:cNvPr>
          <p:cNvSpPr>
            <a:spLocks noGrp="1"/>
          </p:cNvSpPr>
          <p:nvPr>
            <p:ph type="sldNum" sz="quarter" idx="12"/>
          </p:nvPr>
        </p:nvSpPr>
        <p:spPr/>
        <p:txBody>
          <a:bodyPr/>
          <a:lstStyle/>
          <a:p>
            <a:fld id="{B2DC25EE-239B-4C5F-AAD1-255A7D5F1EE2}" type="slidenum">
              <a:rPr lang="en-US" smtClean="0"/>
              <a:t>264</a:t>
            </a:fld>
            <a:endParaRPr lang="en-US"/>
          </a:p>
        </p:txBody>
      </p:sp>
    </p:spTree>
    <p:extLst>
      <p:ext uri="{BB962C8B-B14F-4D97-AF65-F5344CB8AC3E}">
        <p14:creationId xmlns:p14="http://schemas.microsoft.com/office/powerpoint/2010/main" val="127502892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22433F-5A26-4966-AF41-761733843368}"/>
              </a:ext>
            </a:extLst>
          </p:cNvPr>
          <p:cNvSpPr txBox="1"/>
          <p:nvPr/>
        </p:nvSpPr>
        <p:spPr>
          <a:xfrm>
            <a:off x="3048512" y="-1863269"/>
            <a:ext cx="6097022" cy="369332"/>
          </a:xfrm>
          <a:prstGeom prst="rect">
            <a:avLst/>
          </a:prstGeom>
          <a:noFill/>
        </p:spPr>
        <p:txBody>
          <a:bodyPr wrap="square">
            <a:spAutoFit/>
          </a:bodyPr>
          <a:lstStyle/>
          <a:p>
            <a:r>
              <a:rPr lang="en-US" dirty="0"/>
              <a:t> </a:t>
            </a:r>
            <a:endParaRPr lang="en-CA" dirty="0"/>
          </a:p>
        </p:txBody>
      </p:sp>
      <p:sp>
        <p:nvSpPr>
          <p:cNvPr id="3" name="TextBox 2">
            <a:extLst>
              <a:ext uri="{FF2B5EF4-FFF2-40B4-BE49-F238E27FC236}">
                <a16:creationId xmlns:a16="http://schemas.microsoft.com/office/drawing/2014/main" id="{78094065-626F-BA71-51C6-39E4B8F9F40C}"/>
              </a:ext>
            </a:extLst>
          </p:cNvPr>
          <p:cNvSpPr txBox="1"/>
          <p:nvPr/>
        </p:nvSpPr>
        <p:spPr>
          <a:xfrm>
            <a:off x="0" y="-87086"/>
            <a:ext cx="12192000" cy="827919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The abundance of online information available has led to confusion and difficulty in discerning credible sources making it challenging for individuals to identify trustworthy experts. This combined with the post-modern inspired notion that all beliefs and practices are equally valid has led to a dismissal of expert knowledge, especially if it conflicts with one’s personal or cultural beliefs. This has resulted in a preference for alternative viewpoints that align more closely with individual experiences or ideologies.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rise of social media and online communities has created echo chambers where individuals are exposed primarily to viewpoints that reinforce their own. In such environments, expert opinions that contradict these views are dismissed or ridiculed, further eroding trust.</a:t>
            </a:r>
          </a:p>
          <a:p>
            <a:pPr marL="285750" indent="-285750">
              <a:buFont typeface="Arial" panose="020B0604020202020204" pitchFamily="34" charset="0"/>
              <a:buChar char="•"/>
            </a:pPr>
            <a:r>
              <a:rPr lang="en-US" sz="2000" dirty="0">
                <a:latin typeface="+mj-lt"/>
                <a:cs typeface="Arial" panose="020B0604020202020204" pitchFamily="34" charset="0"/>
              </a:rPr>
              <a:t>The prevalence of false online information exacerbates distrust in institutions and experts. When people encounter conflicting information, they tend to become skeptical of established authorities and experts.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Platforms like X and Facebook  amplify influencers who lack expertise or credentials, allowing controversial minor celebrities with incendiary opinions to gain large followings and earn a lot of money. This  leads to a preference for popular opinion over expert consensus.</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Many contemporary issues, like climate change, public health, etc., are complex and multifaceted. This complexity leads to confusion and frustration, making it easier for people to dismiss expert opinions and adopt simplistic beliefs about the world.</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There is a growing trend towards valuing personal experience and anecdotal evidence over academic or professional expertise. This leads to a more subjective understanding of truth. </a:t>
            </a:r>
          </a:p>
          <a:p>
            <a:r>
              <a:rPr lang="en-US" sz="2000" dirty="0">
                <a:latin typeface="+mj-lt"/>
              </a:rPr>
              <a:t> </a:t>
            </a:r>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US" b="0" i="0" dirty="0">
              <a:effectLst/>
              <a:latin typeface="+mj-lt"/>
            </a:endParaRPr>
          </a:p>
          <a:p>
            <a:r>
              <a:rPr lang="en-US" dirty="0">
                <a:latin typeface="+mj-lt"/>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9913422-E0CC-DA84-C655-8122C1C33A91}"/>
              </a:ext>
            </a:extLst>
          </p:cNvPr>
          <p:cNvSpPr>
            <a:spLocks noGrp="1"/>
          </p:cNvSpPr>
          <p:nvPr>
            <p:ph type="sldNum" sz="quarter" idx="12"/>
          </p:nvPr>
        </p:nvSpPr>
        <p:spPr/>
        <p:txBody>
          <a:bodyPr/>
          <a:lstStyle/>
          <a:p>
            <a:fld id="{B2DC25EE-239B-4C5F-AAD1-255A7D5F1EE2}" type="slidenum">
              <a:rPr lang="en-US" smtClean="0"/>
              <a:t>265</a:t>
            </a:fld>
            <a:endParaRPr lang="en-US"/>
          </a:p>
        </p:txBody>
      </p:sp>
    </p:spTree>
    <p:extLst>
      <p:ext uri="{BB962C8B-B14F-4D97-AF65-F5344CB8AC3E}">
        <p14:creationId xmlns:p14="http://schemas.microsoft.com/office/powerpoint/2010/main" val="67963629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91EDCA-DE85-582D-5788-E552EEBB40B0}"/>
              </a:ext>
            </a:extLst>
          </p:cNvPr>
          <p:cNvSpPr txBox="1"/>
          <p:nvPr/>
        </p:nvSpPr>
        <p:spPr>
          <a:xfrm>
            <a:off x="0" y="0"/>
            <a:ext cx="12054053"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These factors combined contribute to a climate where institutions and expertise are undervalued and questioned, impacting how society approaches knowledge and decision-making.</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t>In the 2024 US election, regions without a local newspaper and robust local journalism voted disproportionality for Donald Trump compared to areas with active news outlets. Several  theories that have been proposed to explain this phenomenon.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Local newspapers often provide critical information about local issues, government accountability, and community events. Without them, residents have less access to localized, nuanced information and more exposure to national media narratives, which skews perceptions toward broader political movements rather than local concerns.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absence of local news, residents rely more heavily on national news outlets, which are more partisan and polarized. This leads to a more homogenized political viewpoints that aligns with what is presented by these national sources.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Without the mitigating influence of local newspapers, people turn to social media for their news, where they are more likely to encounter echo chambers that reinforce existing beliefs and amplify partisan divides. Areas without local newspapers experience a general distrust in media, leading residents to favor outsider candidates who position themselves against mainstream media narratives. </a:t>
            </a:r>
          </a:p>
          <a:p>
            <a:pPr marL="285750" indent="-285750">
              <a:buFont typeface="Arial" panose="020B0604020202020204" pitchFamily="34" charset="0"/>
              <a:buChar char="•"/>
            </a:pPr>
            <a:r>
              <a:rPr lang="en-US" sz="2000" dirty="0"/>
              <a:t>Trump’s campaign effectively utilized anti-establishment rhetoric that resonated with voters harboring media skepticism.</a:t>
            </a:r>
          </a:p>
        </p:txBody>
      </p:sp>
      <p:sp>
        <p:nvSpPr>
          <p:cNvPr id="2" name="Slide Number Placeholder 1">
            <a:extLst>
              <a:ext uri="{FF2B5EF4-FFF2-40B4-BE49-F238E27FC236}">
                <a16:creationId xmlns:a16="http://schemas.microsoft.com/office/drawing/2014/main" id="{044CDEA3-35B6-677C-D52F-335F3FA9B6C2}"/>
              </a:ext>
            </a:extLst>
          </p:cNvPr>
          <p:cNvSpPr>
            <a:spLocks noGrp="1"/>
          </p:cNvSpPr>
          <p:nvPr>
            <p:ph type="sldNum" sz="quarter" idx="12"/>
          </p:nvPr>
        </p:nvSpPr>
        <p:spPr/>
        <p:txBody>
          <a:bodyPr/>
          <a:lstStyle/>
          <a:p>
            <a:fld id="{B2DC25EE-239B-4C5F-AAD1-255A7D5F1EE2}" type="slidenum">
              <a:rPr lang="en-US" smtClean="0"/>
              <a:t>266</a:t>
            </a:fld>
            <a:endParaRPr lang="en-US"/>
          </a:p>
        </p:txBody>
      </p:sp>
    </p:spTree>
    <p:extLst>
      <p:ext uri="{BB962C8B-B14F-4D97-AF65-F5344CB8AC3E}">
        <p14:creationId xmlns:p14="http://schemas.microsoft.com/office/powerpoint/2010/main" val="295330633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AE6C4-B055-EB88-1C18-47569CFB2DB3}"/>
              </a:ext>
            </a:extLst>
          </p:cNvPr>
          <p:cNvSpPr>
            <a:spLocks noGrp="1"/>
          </p:cNvSpPr>
          <p:nvPr>
            <p:ph type="sldNum" sz="quarter" idx="12"/>
          </p:nvPr>
        </p:nvSpPr>
        <p:spPr/>
        <p:txBody>
          <a:bodyPr/>
          <a:lstStyle/>
          <a:p>
            <a:fld id="{B2DC25EE-239B-4C5F-AAD1-255A7D5F1EE2}" type="slidenum">
              <a:rPr lang="en-US" smtClean="0"/>
              <a:t>267</a:t>
            </a:fld>
            <a:endParaRPr lang="en-US"/>
          </a:p>
        </p:txBody>
      </p:sp>
      <p:sp>
        <p:nvSpPr>
          <p:cNvPr id="4" name="TextBox 3">
            <a:extLst>
              <a:ext uri="{FF2B5EF4-FFF2-40B4-BE49-F238E27FC236}">
                <a16:creationId xmlns:a16="http://schemas.microsoft.com/office/drawing/2014/main" id="{12456A09-7338-485F-5B59-04DEF88E24C4}"/>
              </a:ext>
            </a:extLst>
          </p:cNvPr>
          <p:cNvSpPr txBox="1"/>
          <p:nvPr/>
        </p:nvSpPr>
        <p:spPr>
          <a:xfrm>
            <a:off x="0" y="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Many areas without local newspapers tend to be rural or economically struggling. Trump’s messaging focused on appealing to socio-economic grievances and promising revitalization, which attracted voters in regions experiencing economic hardship.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Local newspapers serve as an important piece of social cohesion, providing a platform for civic engagement and community identity. Their absence has led to a decline in community-oriented perspectives and an increased susceptibility to divisive national political rhetoric.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decline of local newspapers and news outlets has been a significant trend over recent decades. It has been driven by various economic, technological, and social factors. The rise of the internet and digital media has significantly changed how people consume news. Many consumers now prefer online news sources, social media platforms, and news apps for their convenience and immediacy, reducing the circulation and readership of traditional print newspapers.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Advertising revenue, once the financial backbone of local newspapers, has shifted to digital platforms like Google and Facebook, which offer targeted advertising options to businesses. This migration has greatly decreased the revenue streams for traditional newspapers. Younger generations increasingly rely on smartphones and social media for news consumption, which often doesn't include local news sources. This change in habits makes it challenging for local newspapers to attract and retain readership.</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89029623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D20610-87DB-AE30-96AF-5E0F3FEE9593}"/>
              </a:ext>
            </a:extLst>
          </p:cNvPr>
          <p:cNvSpPr>
            <a:spLocks noGrp="1"/>
          </p:cNvSpPr>
          <p:nvPr>
            <p:ph type="sldNum" sz="quarter" idx="12"/>
          </p:nvPr>
        </p:nvSpPr>
        <p:spPr/>
        <p:txBody>
          <a:bodyPr/>
          <a:lstStyle/>
          <a:p>
            <a:fld id="{B2DC25EE-239B-4C5F-AAD1-255A7D5F1EE2}" type="slidenum">
              <a:rPr lang="en-US" smtClean="0"/>
              <a:t>268</a:t>
            </a:fld>
            <a:endParaRPr lang="en-US"/>
          </a:p>
        </p:txBody>
      </p:sp>
      <p:sp>
        <p:nvSpPr>
          <p:cNvPr id="4" name="TextBox 3">
            <a:extLst>
              <a:ext uri="{FF2B5EF4-FFF2-40B4-BE49-F238E27FC236}">
                <a16:creationId xmlns:a16="http://schemas.microsoft.com/office/drawing/2014/main" id="{F0A7E72D-8515-4ED0-0CE5-5E037BE8B18D}"/>
              </a:ext>
            </a:extLst>
          </p:cNvPr>
          <p:cNvSpPr txBox="1"/>
          <p:nvPr/>
        </p:nvSpPr>
        <p:spPr>
          <a:xfrm>
            <a:off x="51371" y="0"/>
            <a:ext cx="12089258" cy="7171194"/>
          </a:xfrm>
          <a:prstGeom prst="rect">
            <a:avLst/>
          </a:prstGeom>
          <a:noFill/>
        </p:spPr>
        <p:txBody>
          <a:bodyPr wrap="square">
            <a:spAutoFit/>
          </a:bodyPr>
          <a:lstStyle/>
          <a:p>
            <a:pPr marL="285750" indent="-285750">
              <a:buFont typeface="Arial" panose="020B0604020202020204" pitchFamily="34" charset="0"/>
              <a:buChar char="•"/>
            </a:pPr>
            <a:r>
              <a:rPr lang="en-US" sz="2000" dirty="0"/>
              <a:t>Many local newspapers have been bought by large media conglomerates, leading to cost-cutting measures, centralization of operations, staff reductions, and a lack of focus on local issues. This has resulted in a reduction in the quality and quantity of local news coverage.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costs associated with printing and distributing physical newspapers continue to rise, making it financially unsustainable for many smaller or independent newspapers to operate.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Budget cuts often lead to reduced reporting staff, which impacts the ability of local news outlets to cover a range of issues or conduct in-depth investigative journalism.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closure of numerous local newspapers has led to the emergence of "news deserts," areas that lack sufficient access to credible and comprehensive news about local events and issues.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moving online, many local newspapers struggle with implementing successful subscription models to offset lost ad revenue, as consumers are often resistant to paying for news they can find elsewhere for free.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challenges have combined to create a difficult environment for local newspapers, leading to closures or significant downsizing. The decline poses concerns for democracy, as local news is crucial for informing citizens, holding local officials accountable, and fostering community engagement. </a:t>
            </a:r>
          </a:p>
          <a:p>
            <a:pPr marL="285750" indent="-285750">
              <a:buFont typeface="Arial" panose="020B0604020202020204" pitchFamily="34" charset="0"/>
              <a:buChar char="•"/>
            </a:pPr>
            <a:r>
              <a:rPr lang="en-US" sz="2000" dirty="0"/>
              <a:t>Efforts to revitalize local journalism include initiatives like nonprofit news organizations, community-funded journalism, and local news cooperatives aiming to fill the void left by traditional local newspapers.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545710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E3494-97D7-1DDE-EF34-A1B896FB07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1394C-5DFE-5D24-1EC3-D703A8ED20F0}"/>
              </a:ext>
            </a:extLst>
          </p:cNvPr>
          <p:cNvSpPr>
            <a:spLocks noGrp="1"/>
          </p:cNvSpPr>
          <p:nvPr>
            <p:ph type="sldNum" sz="quarter" idx="12"/>
          </p:nvPr>
        </p:nvSpPr>
        <p:spPr/>
        <p:txBody>
          <a:bodyPr/>
          <a:lstStyle/>
          <a:p>
            <a:fld id="{B2DC25EE-239B-4C5F-AAD1-255A7D5F1EE2}" type="slidenum">
              <a:rPr lang="en-US" smtClean="0"/>
              <a:t>269</a:t>
            </a:fld>
            <a:endParaRPr lang="en-US"/>
          </a:p>
        </p:txBody>
      </p:sp>
      <p:sp>
        <p:nvSpPr>
          <p:cNvPr id="4" name="TextBox 3">
            <a:extLst>
              <a:ext uri="{FF2B5EF4-FFF2-40B4-BE49-F238E27FC236}">
                <a16:creationId xmlns:a16="http://schemas.microsoft.com/office/drawing/2014/main" id="{A229E94C-4DCB-0824-E632-496FB0FF1558}"/>
              </a:ext>
            </a:extLst>
          </p:cNvPr>
          <p:cNvSpPr txBox="1"/>
          <p:nvPr/>
        </p:nvSpPr>
        <p:spPr>
          <a:xfrm>
            <a:off x="2558143" y="729735"/>
            <a:ext cx="8284028" cy="830997"/>
          </a:xfrm>
          <a:prstGeom prst="rect">
            <a:avLst/>
          </a:prstGeom>
          <a:noFill/>
        </p:spPr>
        <p:txBody>
          <a:bodyPr wrap="square">
            <a:spAutoFit/>
          </a:bodyPr>
          <a:lstStyle/>
          <a:p>
            <a:r>
              <a:rPr lang="en-US" sz="4800" dirty="0">
                <a:solidFill>
                  <a:schemeClr val="bg1"/>
                </a:solidFill>
                <a:latin typeface="+mj-lt"/>
              </a:rPr>
              <a:t>PART IV- CONSEQUENCES </a:t>
            </a:r>
            <a:endParaRPr lang="en-CA" sz="4800" dirty="0">
              <a:solidFill>
                <a:schemeClr val="bg1"/>
              </a:solidFill>
            </a:endParaRPr>
          </a:p>
        </p:txBody>
      </p:sp>
      <p:sp>
        <p:nvSpPr>
          <p:cNvPr id="5" name="TextBox 4">
            <a:extLst>
              <a:ext uri="{FF2B5EF4-FFF2-40B4-BE49-F238E27FC236}">
                <a16:creationId xmlns:a16="http://schemas.microsoft.com/office/drawing/2014/main" id="{648F2BA5-ECFD-F073-CB0B-D9BB6C106F5A}"/>
              </a:ext>
            </a:extLst>
          </p:cNvPr>
          <p:cNvSpPr txBox="1"/>
          <p:nvPr/>
        </p:nvSpPr>
        <p:spPr>
          <a:xfrm>
            <a:off x="892630" y="2283633"/>
            <a:ext cx="6096000" cy="3046988"/>
          </a:xfrm>
          <a:prstGeom prst="rect">
            <a:avLst/>
          </a:prstGeom>
          <a:noFill/>
        </p:spPr>
        <p:txBody>
          <a:bodyPr wrap="square">
            <a:spAutoFit/>
          </a:bodyPr>
          <a:lstStyle/>
          <a:p>
            <a:pPr marL="285750" indent="-285750">
              <a:buFont typeface="Arial" panose="020B0604020202020204" pitchFamily="34" charset="0"/>
              <a:buChar char="•"/>
            </a:pPr>
            <a:r>
              <a:rPr lang="en-CA" sz="2400" dirty="0"/>
              <a:t>Cultural backlash</a:t>
            </a:r>
          </a:p>
          <a:p>
            <a:pPr marL="285750" indent="-285750">
              <a:buFont typeface="Arial" panose="020B0604020202020204" pitchFamily="34" charset="0"/>
              <a:buChar char="•"/>
            </a:pPr>
            <a:r>
              <a:rPr lang="en-CA" sz="2400" dirty="0"/>
              <a:t>Populism and authoritarianism</a:t>
            </a:r>
          </a:p>
          <a:p>
            <a:pPr marL="285750" indent="-285750">
              <a:buFont typeface="Arial" panose="020B0604020202020204" pitchFamily="34" charset="0"/>
              <a:buChar char="•"/>
            </a:pPr>
            <a:r>
              <a:rPr lang="en-CA" sz="2400" dirty="0"/>
              <a:t>The psychology of power and wealth</a:t>
            </a:r>
          </a:p>
          <a:p>
            <a:pPr marL="342900" indent="-342900">
              <a:buFont typeface="Arial" panose="020B0604020202020204" pitchFamily="34" charset="0"/>
              <a:buChar char="•"/>
            </a:pPr>
            <a:r>
              <a:rPr lang="en-CA" sz="2400" dirty="0"/>
              <a:t>Authoritarian societies</a:t>
            </a:r>
          </a:p>
          <a:p>
            <a:pPr marL="342900" indent="-342900">
              <a:buFont typeface="Arial" panose="020B0604020202020204" pitchFamily="34" charset="0"/>
              <a:buChar char="•"/>
            </a:pPr>
            <a:r>
              <a:rPr lang="en-CA" sz="2400" dirty="0"/>
              <a:t>Authoritarian cults</a:t>
            </a:r>
          </a:p>
          <a:p>
            <a:pPr marL="285750" indent="-285750">
              <a:buFont typeface="Arial" panose="020B0604020202020204" pitchFamily="34" charset="0"/>
              <a:buChar char="•"/>
            </a:pPr>
            <a:r>
              <a:rPr lang="en-CA" sz="2400" dirty="0"/>
              <a:t>The new gilded age</a:t>
            </a:r>
          </a:p>
          <a:p>
            <a:pPr marL="285750" indent="-285750">
              <a:buFont typeface="Arial" panose="020B0604020202020204" pitchFamily="34" charset="0"/>
              <a:buChar char="•"/>
            </a:pPr>
            <a:r>
              <a:rPr lang="en-CA" sz="2400" dirty="0"/>
              <a:t>Post-truth is pre-fascism</a:t>
            </a:r>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1648324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077B4-AF68-046C-0D17-56E5C60834D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2610535-EDB1-1186-A345-B32CFA4065D3}"/>
              </a:ext>
            </a:extLst>
          </p:cNvPr>
          <p:cNvSpPr txBox="1"/>
          <p:nvPr/>
        </p:nvSpPr>
        <p:spPr>
          <a:xfrm>
            <a:off x="0" y="523220"/>
            <a:ext cx="12192000" cy="6155531"/>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b="0" i="0" dirty="0">
                <a:solidFill>
                  <a:schemeClr val="bg1"/>
                </a:solidFill>
                <a:effectLst/>
                <a:latin typeface="Arial" panose="020B0604020202020204" pitchFamily="34" charset="0"/>
              </a:rPr>
              <a:t>D. Group Experience &amp; Safety</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What aspects of the group environment helped you feel safe, engaged, or understood? </a:t>
            </a:r>
            <a:endParaRPr lang="en-US" dirty="0">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Was there anything about the group process that made participation harder?</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Did you feel you had enough space to reflect and speak, or too much pressure to do so?</a:t>
            </a:r>
          </a:p>
          <a:p>
            <a:pPr marL="285750" indent="-285750" algn="l" rtl="0">
              <a:spcBef>
                <a:spcPts val="600"/>
              </a:spcBef>
              <a:buFont typeface="Arial" panose="020B0604020202020204" pitchFamily="34" charset="0"/>
              <a:buChar char="•"/>
            </a:pPr>
            <a:r>
              <a:rPr lang="en-US" b="0" i="0" dirty="0">
                <a:solidFill>
                  <a:schemeClr val="bg1"/>
                </a:solidFill>
                <a:effectLst/>
                <a:latin typeface="Arial" panose="020B0604020202020204" pitchFamily="34" charset="0"/>
              </a:rPr>
              <a:t>E. Integration &amp; Carry-Forward</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What ideas, skills, or perspectives do you imagine continuing to use after the course?</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Has the way you relate to yourself, others, or stress changed in any lasting way?</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If someone asked you, six months from now, “What stayed with you from the course?”—what might you say?</a:t>
            </a:r>
          </a:p>
          <a:p>
            <a:pPr marL="285750" indent="-285750" algn="l" rtl="0">
              <a:spcBef>
                <a:spcPts val="600"/>
              </a:spcBef>
              <a:buFont typeface="Arial" panose="020B0604020202020204" pitchFamily="34" charset="0"/>
              <a:buChar char="•"/>
            </a:pPr>
            <a:r>
              <a:rPr lang="en-US" b="0" i="0" dirty="0">
                <a:solidFill>
                  <a:schemeClr val="bg1"/>
                </a:solidFill>
                <a:effectLst/>
                <a:latin typeface="Arial" panose="020B0604020202020204" pitchFamily="34" charset="0"/>
              </a:rPr>
              <a:t>F. Suggestions for Improvement</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If we were to change or improve one or two things next year, what would you most want us to consider?</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Are there topics you would expand, trim, move earlier/later, or present differently?</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Is there something you wish we had done more—or less—of?</a:t>
            </a: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If possible, please focus on one or two concrete suggestions rather than many small ones.</a:t>
            </a:r>
          </a:p>
          <a:p>
            <a:pPr algn="l" rtl="0">
              <a:spcBef>
                <a:spcPts val="600"/>
              </a:spcBef>
            </a:pPr>
            <a:endParaRPr lang="en-US" b="0" i="0" dirty="0">
              <a:effectLst/>
              <a:latin typeface="Arial" panose="020B0604020202020204" pitchFamily="34" charset="0"/>
            </a:endParaRPr>
          </a:p>
          <a:p>
            <a:pPr marL="285750" indent="-285750" algn="l" rtl="0">
              <a:spcBef>
                <a:spcPts val="600"/>
              </a:spcBef>
              <a:buFont typeface="Arial" panose="020B0604020202020204" pitchFamily="34" charset="0"/>
              <a:buChar char="•"/>
            </a:pPr>
            <a:r>
              <a:rPr lang="en-US" b="0" i="0" dirty="0">
                <a:effectLst/>
                <a:latin typeface="Arial" panose="020B0604020202020204" pitchFamily="34" charset="0"/>
              </a:rPr>
              <a:t>We are genuinely interested in your feedback. Not everything can be changed, but everything is taken seriously. Thank you for helping shape what this course is becoming</a:t>
            </a:r>
            <a:r>
              <a:rPr lang="en-US" dirty="0">
                <a:latin typeface="Arial" panose="020B0604020202020204" pitchFamily="34" charset="0"/>
              </a:rPr>
              <a:t>.</a:t>
            </a:r>
            <a:endParaRPr lang="en-US" b="0" i="0" dirty="0">
              <a:effectLst/>
              <a:latin typeface="Arial" panose="020B0604020202020204" pitchFamily="34" charset="0"/>
            </a:endParaRPr>
          </a:p>
          <a:p>
            <a:pPr>
              <a:buNone/>
            </a:pPr>
            <a:br>
              <a:rPr lang="en-US" dirty="0"/>
            </a:br>
            <a:endParaRPr lang="en-CA" dirty="0"/>
          </a:p>
        </p:txBody>
      </p:sp>
      <p:sp>
        <p:nvSpPr>
          <p:cNvPr id="5" name="TextBox 4">
            <a:extLst>
              <a:ext uri="{FF2B5EF4-FFF2-40B4-BE49-F238E27FC236}">
                <a16:creationId xmlns:a16="http://schemas.microsoft.com/office/drawing/2014/main" id="{74DB19E3-7676-BBA1-4FC7-E8C9CC485B4B}"/>
              </a:ext>
            </a:extLst>
          </p:cNvPr>
          <p:cNvSpPr txBox="1"/>
          <p:nvPr/>
        </p:nvSpPr>
        <p:spPr>
          <a:xfrm>
            <a:off x="3210673" y="0"/>
            <a:ext cx="6154220" cy="523220"/>
          </a:xfrm>
          <a:prstGeom prst="rect">
            <a:avLst/>
          </a:prstGeom>
          <a:noFill/>
        </p:spPr>
        <p:txBody>
          <a:bodyPr wrap="square">
            <a:spAutoFit/>
          </a:bodyPr>
          <a:lstStyle/>
          <a:p>
            <a:r>
              <a:rPr lang="en-US" sz="2800" b="0" i="0">
                <a:solidFill>
                  <a:srgbClr val="222222"/>
                </a:solidFill>
                <a:effectLst/>
                <a:latin typeface="Arial" panose="020B0604020202020204" pitchFamily="34" charset="0"/>
              </a:rPr>
              <a:t>SIMPLE COURSE FEEDBACK</a:t>
            </a:r>
            <a:endParaRPr lang="en-CA" sz="2800"/>
          </a:p>
        </p:txBody>
      </p:sp>
    </p:spTree>
    <p:extLst>
      <p:ext uri="{BB962C8B-B14F-4D97-AF65-F5344CB8AC3E}">
        <p14:creationId xmlns:p14="http://schemas.microsoft.com/office/powerpoint/2010/main" val="269420690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words&#10;&#10;Description automatically generated">
            <a:extLst>
              <a:ext uri="{FF2B5EF4-FFF2-40B4-BE49-F238E27FC236}">
                <a16:creationId xmlns:a16="http://schemas.microsoft.com/office/drawing/2014/main" id="{CABE44BC-5C4D-1913-BCF4-E050667C3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5" y="381000"/>
            <a:ext cx="11419115" cy="6063195"/>
          </a:xfrm>
          <a:prstGeom prst="rect">
            <a:avLst/>
          </a:prstGeom>
        </p:spPr>
      </p:pic>
      <p:sp>
        <p:nvSpPr>
          <p:cNvPr id="2" name="Slide Number Placeholder 1">
            <a:extLst>
              <a:ext uri="{FF2B5EF4-FFF2-40B4-BE49-F238E27FC236}">
                <a16:creationId xmlns:a16="http://schemas.microsoft.com/office/drawing/2014/main" id="{D062801E-2944-DD4C-44EE-28F0D5203AD2}"/>
              </a:ext>
            </a:extLst>
          </p:cNvPr>
          <p:cNvSpPr>
            <a:spLocks noGrp="1"/>
          </p:cNvSpPr>
          <p:nvPr>
            <p:ph type="sldNum" sz="quarter" idx="12"/>
          </p:nvPr>
        </p:nvSpPr>
        <p:spPr/>
        <p:txBody>
          <a:bodyPr/>
          <a:lstStyle/>
          <a:p>
            <a:fld id="{B2DC25EE-239B-4C5F-AAD1-255A7D5F1EE2}" type="slidenum">
              <a:rPr lang="en-US" smtClean="0"/>
              <a:t>270</a:t>
            </a:fld>
            <a:endParaRPr lang="en-US"/>
          </a:p>
        </p:txBody>
      </p:sp>
    </p:spTree>
    <p:extLst>
      <p:ext uri="{BB962C8B-B14F-4D97-AF65-F5344CB8AC3E}">
        <p14:creationId xmlns:p14="http://schemas.microsoft.com/office/powerpoint/2010/main" val="250600833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F765C-3102-ED23-63DC-3872E9E14C61}"/>
              </a:ext>
            </a:extLst>
          </p:cNvPr>
          <p:cNvSpPr txBox="1"/>
          <p:nvPr/>
        </p:nvSpPr>
        <p:spPr>
          <a:xfrm>
            <a:off x="391885" y="294306"/>
            <a:ext cx="11930743" cy="1815882"/>
          </a:xfrm>
          <a:prstGeom prst="rect">
            <a:avLst/>
          </a:prstGeom>
          <a:noFill/>
        </p:spPr>
        <p:txBody>
          <a:bodyPr wrap="square">
            <a:spAutoFit/>
          </a:bodyPr>
          <a:lstStyle/>
          <a:p>
            <a:r>
              <a:rPr lang="en-US" sz="2800" dirty="0"/>
              <a:t>“To really understand something is to be liberated from it… a predatory capitalism’s truest enemy and Humanity’s greatest ally is the self-educated individual who has read, understood, delays gratification and walks around with their eyes wide open.” From the documentary “The four horses.” </a:t>
            </a:r>
            <a:endParaRPr lang="en-CA" sz="2800" dirty="0"/>
          </a:p>
        </p:txBody>
      </p:sp>
      <p:sp>
        <p:nvSpPr>
          <p:cNvPr id="2" name="Slide Number Placeholder 1">
            <a:extLst>
              <a:ext uri="{FF2B5EF4-FFF2-40B4-BE49-F238E27FC236}">
                <a16:creationId xmlns:a16="http://schemas.microsoft.com/office/drawing/2014/main" id="{C66A3FAD-3F52-5D7F-E4A5-E2F2AC10BB96}"/>
              </a:ext>
            </a:extLst>
          </p:cNvPr>
          <p:cNvSpPr>
            <a:spLocks noGrp="1"/>
          </p:cNvSpPr>
          <p:nvPr>
            <p:ph type="sldNum" sz="quarter" idx="12"/>
          </p:nvPr>
        </p:nvSpPr>
        <p:spPr/>
        <p:txBody>
          <a:bodyPr/>
          <a:lstStyle/>
          <a:p>
            <a:fld id="{B2DC25EE-239B-4C5F-AAD1-255A7D5F1EE2}" type="slidenum">
              <a:rPr lang="en-US" smtClean="0"/>
              <a:t>271</a:t>
            </a:fld>
            <a:endParaRPr lang="en-US"/>
          </a:p>
        </p:txBody>
      </p:sp>
    </p:spTree>
    <p:extLst>
      <p:ext uri="{BB962C8B-B14F-4D97-AF65-F5344CB8AC3E}">
        <p14:creationId xmlns:p14="http://schemas.microsoft.com/office/powerpoint/2010/main" val="48508137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38984-70AC-513E-AACE-E18AD6705B4E}"/>
              </a:ext>
            </a:extLst>
          </p:cNvPr>
          <p:cNvSpPr txBox="1"/>
          <p:nvPr/>
        </p:nvSpPr>
        <p:spPr>
          <a:xfrm>
            <a:off x="3724328" y="0"/>
            <a:ext cx="6096000" cy="707886"/>
          </a:xfrm>
          <a:prstGeom prst="rect">
            <a:avLst/>
          </a:prstGeom>
          <a:noFill/>
        </p:spPr>
        <p:txBody>
          <a:bodyPr wrap="square">
            <a:spAutoFit/>
          </a:bodyPr>
          <a:lstStyle/>
          <a:p>
            <a:r>
              <a:rPr lang="en-US" sz="4000" dirty="0">
                <a:solidFill>
                  <a:schemeClr val="bg1"/>
                </a:solidFill>
              </a:rPr>
              <a:t>CULTURAL BACKLASH</a:t>
            </a:r>
            <a:endParaRPr lang="en-CA" sz="4000" dirty="0">
              <a:solidFill>
                <a:schemeClr val="bg1"/>
              </a:solidFill>
            </a:endParaRPr>
          </a:p>
        </p:txBody>
      </p:sp>
      <p:pic>
        <p:nvPicPr>
          <p:cNvPr id="4" name="Picture 3" descr="A poster of a political event&#10;&#10;Description automatically generated">
            <a:extLst>
              <a:ext uri="{FF2B5EF4-FFF2-40B4-BE49-F238E27FC236}">
                <a16:creationId xmlns:a16="http://schemas.microsoft.com/office/drawing/2014/main" id="{32AFE2C8-D5BE-2AFE-1488-6EB67C022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133" y="707886"/>
            <a:ext cx="9614255" cy="5788380"/>
          </a:xfrm>
          <a:prstGeom prst="rect">
            <a:avLst/>
          </a:prstGeom>
        </p:spPr>
      </p:pic>
      <p:sp>
        <p:nvSpPr>
          <p:cNvPr id="2" name="Slide Number Placeholder 1">
            <a:extLst>
              <a:ext uri="{FF2B5EF4-FFF2-40B4-BE49-F238E27FC236}">
                <a16:creationId xmlns:a16="http://schemas.microsoft.com/office/drawing/2014/main" id="{947D377C-D0B6-2D9A-4927-A4937178710F}"/>
              </a:ext>
            </a:extLst>
          </p:cNvPr>
          <p:cNvSpPr>
            <a:spLocks noGrp="1"/>
          </p:cNvSpPr>
          <p:nvPr>
            <p:ph type="sldNum" sz="quarter" idx="12"/>
          </p:nvPr>
        </p:nvSpPr>
        <p:spPr/>
        <p:txBody>
          <a:bodyPr/>
          <a:lstStyle/>
          <a:p>
            <a:fld id="{B2DC25EE-239B-4C5F-AAD1-255A7D5F1EE2}" type="slidenum">
              <a:rPr lang="en-US" smtClean="0"/>
              <a:t>272</a:t>
            </a:fld>
            <a:endParaRPr lang="en-US"/>
          </a:p>
        </p:txBody>
      </p:sp>
    </p:spTree>
    <p:extLst>
      <p:ext uri="{BB962C8B-B14F-4D97-AF65-F5344CB8AC3E}">
        <p14:creationId xmlns:p14="http://schemas.microsoft.com/office/powerpoint/2010/main" val="147164134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E5E4B8-E4CB-F99D-6140-DF7580D49B88}"/>
              </a:ext>
            </a:extLst>
          </p:cNvPr>
          <p:cNvSpPr txBox="1"/>
          <p:nvPr/>
        </p:nvSpPr>
        <p:spPr>
          <a:xfrm>
            <a:off x="21771" y="70021"/>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dirty="0"/>
              <a:t>There’s no question that worldwide, most people are being or will soon be catastrophically affected by the polycrisis which has been primarily driven by end stage capitalism. There’s also no question that in many developed countries, over the last fifty years the 99% has seen a significant erosion of their economic prospects.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Over the same period, billions of people, primarily in India and China have seen their economic circumstances improve and, in the West, there has been social and cultural progress across various domains.</a:t>
            </a:r>
          </a:p>
          <a:p>
            <a:r>
              <a:rPr lang="en-US" sz="2000" dirty="0"/>
              <a:t> </a:t>
            </a:r>
          </a:p>
          <a:p>
            <a:pPr marL="285750" indent="-285750">
              <a:buFont typeface="Arial" panose="020B0604020202020204" pitchFamily="34" charset="0"/>
              <a:buChar char="•"/>
            </a:pPr>
            <a:r>
              <a:rPr lang="en-US" sz="2000" dirty="0"/>
              <a:t>Since the 60s there has been substantial progress in civil rights, with movements advocating for racial equality, gender equality, and LGBTQ+ rights gaining ground. Landmark legislation and societal shifts have helped reduce discrimination and promoted inclusivity.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feminist movement has made significant strides in advocating for women's rights, leading to greater gender equality in the workplace, politics, and society. Issues like equal pay, reproductive rights, and combating gender-based violence have received increased attention.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fight for LGBTQ+ rights has seen considerable progress, with many countries legalizing same-sex marriage and implementing anti-discrimination laws. Pride movements have gained visibility and fostered greater acceptance and understanding.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Growing awareness of environmental issues has led to increased advocacy for sustainability and climate action.</a:t>
            </a:r>
          </a:p>
          <a:p>
            <a:br>
              <a:rPr lang="en-US" dirty="0"/>
            </a:br>
            <a:endParaRPr lang="en-CA" dirty="0"/>
          </a:p>
        </p:txBody>
      </p:sp>
      <p:sp>
        <p:nvSpPr>
          <p:cNvPr id="2" name="Slide Number Placeholder 1">
            <a:extLst>
              <a:ext uri="{FF2B5EF4-FFF2-40B4-BE49-F238E27FC236}">
                <a16:creationId xmlns:a16="http://schemas.microsoft.com/office/drawing/2014/main" id="{A0CFA8A0-3A71-BA13-2310-B48BAC4D4430}"/>
              </a:ext>
            </a:extLst>
          </p:cNvPr>
          <p:cNvSpPr>
            <a:spLocks noGrp="1"/>
          </p:cNvSpPr>
          <p:nvPr>
            <p:ph type="sldNum" sz="quarter" idx="12"/>
          </p:nvPr>
        </p:nvSpPr>
        <p:spPr/>
        <p:txBody>
          <a:bodyPr/>
          <a:lstStyle/>
          <a:p>
            <a:fld id="{B2DC25EE-239B-4C5F-AAD1-255A7D5F1EE2}" type="slidenum">
              <a:rPr lang="en-US" smtClean="0"/>
              <a:t>273</a:t>
            </a:fld>
            <a:endParaRPr lang="en-US" dirty="0"/>
          </a:p>
        </p:txBody>
      </p:sp>
    </p:spTree>
    <p:extLst>
      <p:ext uri="{BB962C8B-B14F-4D97-AF65-F5344CB8AC3E}">
        <p14:creationId xmlns:p14="http://schemas.microsoft.com/office/powerpoint/2010/main" val="379254234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42397-CAAD-FF3E-6382-5C1BA4912F21}"/>
              </a:ext>
            </a:extLst>
          </p:cNvPr>
          <p:cNvSpPr>
            <a:spLocks noGrp="1"/>
          </p:cNvSpPr>
          <p:nvPr>
            <p:ph type="sldNum" sz="quarter" idx="12"/>
          </p:nvPr>
        </p:nvSpPr>
        <p:spPr>
          <a:xfrm>
            <a:off x="11485221" y="6492875"/>
            <a:ext cx="946264" cy="365125"/>
          </a:xfrm>
        </p:spPr>
        <p:txBody>
          <a:bodyPr/>
          <a:lstStyle/>
          <a:p>
            <a:fld id="{B2DC25EE-239B-4C5F-AAD1-255A7D5F1EE2}" type="slidenum">
              <a:rPr lang="en-US" smtClean="0"/>
              <a:t>274</a:t>
            </a:fld>
            <a:endParaRPr lang="en-US" dirty="0"/>
          </a:p>
        </p:txBody>
      </p:sp>
      <p:sp>
        <p:nvSpPr>
          <p:cNvPr id="4" name="TextBox 3">
            <a:extLst>
              <a:ext uri="{FF2B5EF4-FFF2-40B4-BE49-F238E27FC236}">
                <a16:creationId xmlns:a16="http://schemas.microsoft.com/office/drawing/2014/main" id="{705DFA4B-057C-155C-F953-CA84E43C93FA}"/>
              </a:ext>
            </a:extLst>
          </p:cNvPr>
          <p:cNvSpPr txBox="1"/>
          <p:nvPr/>
        </p:nvSpPr>
        <p:spPr>
          <a:xfrm>
            <a:off x="0" y="-5417"/>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There has also been a push for greater representation of diverse cultures and identities in media, literature, and the arts. This has helped to challenge stereotypes and promote a richer, more inclusive cultural landscape.</a:t>
            </a:r>
          </a:p>
          <a:p>
            <a:endParaRPr lang="en-US" sz="2000" dirty="0"/>
          </a:p>
          <a:p>
            <a:pPr marL="342900" indent="-342900">
              <a:buFont typeface="Arial" panose="020B0604020202020204" pitchFamily="34" charset="0"/>
              <a:buChar char="•"/>
            </a:pPr>
            <a:r>
              <a:rPr lang="en-US" sz="2000" dirty="0"/>
              <a:t>Over the last two decades, as this has happened, right wing politics has increasingly turned segments of the population who have lost ground economically against those that have benefitted from progressive cultural and social changes such as gender equality, LGBTQ+ rights and diversity, equity and inclusion initiatives.</a:t>
            </a:r>
          </a:p>
          <a:p>
            <a:r>
              <a:rPr lang="en-US" sz="2000" dirty="0"/>
              <a:t>  </a:t>
            </a:r>
          </a:p>
          <a:p>
            <a:pPr marL="342900" indent="-342900">
              <a:buFont typeface="Arial" panose="020B0604020202020204" pitchFamily="34" charset="0"/>
              <a:buChar char="•"/>
            </a:pPr>
            <a:r>
              <a:rPr lang="en-US" sz="2000" dirty="0"/>
              <a:t>The alliances and rifts this conflict has created has enabled right wing populists to continue their decadent stage capitalist agenda in an increasingly authoritarian fashion.</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Right-wing politics have capitalized on economic anxieties and cultural shifts to create or exacerbate divisions between different segments of the population. </a:t>
            </a:r>
          </a:p>
          <a:p>
            <a:pPr marL="285750" indent="-285750">
              <a:buFont typeface="Arial" panose="020B0604020202020204" pitchFamily="34" charset="0"/>
              <a:buChar char="•"/>
            </a:pPr>
            <a:r>
              <a:rPr lang="en-US" sz="2000" dirty="0"/>
              <a:t>Over the last fifty years, globalization, technological advancements, and shifts in the labor market have led, for many workers, particularly those in traditional manufacturing and industrial sectors, to economic losses . These changes have resulted in unemployment, wage stagnation, and a sense of economic insecurity.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As progressive social changes have gained momentum, some segments of the population who have lost their former economic status, have perceived these shifts as threatening to traditional values and identities. Right-wing politics have framed these changes as being at odds with the interests and values of the working class, suggesting that the focus on social issues detracts from economic concerns.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64668801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3DC24-1A06-B13D-73B0-24138F83D25D}"/>
              </a:ext>
            </a:extLst>
          </p:cNvPr>
          <p:cNvSpPr>
            <a:spLocks noGrp="1"/>
          </p:cNvSpPr>
          <p:nvPr>
            <p:ph type="sldNum" sz="quarter" idx="12"/>
          </p:nvPr>
        </p:nvSpPr>
        <p:spPr/>
        <p:txBody>
          <a:bodyPr/>
          <a:lstStyle/>
          <a:p>
            <a:fld id="{B2DC25EE-239B-4C5F-AAD1-255A7D5F1EE2}" type="slidenum">
              <a:rPr lang="en-US" smtClean="0"/>
              <a:t>275</a:t>
            </a:fld>
            <a:endParaRPr lang="en-US"/>
          </a:p>
        </p:txBody>
      </p:sp>
      <p:sp>
        <p:nvSpPr>
          <p:cNvPr id="4" name="TextBox 3">
            <a:extLst>
              <a:ext uri="{FF2B5EF4-FFF2-40B4-BE49-F238E27FC236}">
                <a16:creationId xmlns:a16="http://schemas.microsoft.com/office/drawing/2014/main" id="{19E686D5-9E15-E261-DC3D-822F37666FCB}"/>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right-wing populist movements  use rhetoric that emphasizes a divide between "ordinary people" and "elites," where the latter are portrayed as out of touch with the concerns of the working class. This narrative paints educated and progressive segments of the population as part of an elite that benefits from globalization and social changes at the expense of traditional workers.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Right-wing politics also uses identity politics to create a sense of "us vs. them," positioning themselves as defenders of national or cultural identity against perceived threats from multiculturalism, immigration, and diversity initiatives. This resonates with individuals who feel economically or culturally marginalized.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Diversity, Equity, and Inclusion or DEI is a framework or set of principles aimed at promoting fair treatment, equal access to opportunities, and the representation of diverse groups within organizations, communities, and society at large.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Diversity refers to the presence of diverse groups of race, ethnicities, gender, age, sexual orientation, disability and socioeconomic status within a given setting. The goal is to ensure a wide range of perspectives and experiences are represented.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Equity involves creating fair access to opportunities and resources for all individuals, taking into account systemic inequalities and barriers that might disadvantage certain groups. It focuses on leveling the playing field by addressing and rectifying imbalances.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4382155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9ECF96-9449-3009-DF24-8684149BE6BC}"/>
              </a:ext>
            </a:extLst>
          </p:cNvPr>
          <p:cNvSpPr>
            <a:spLocks noGrp="1"/>
          </p:cNvSpPr>
          <p:nvPr>
            <p:ph type="sldNum" sz="quarter" idx="12"/>
          </p:nvPr>
        </p:nvSpPr>
        <p:spPr/>
        <p:txBody>
          <a:bodyPr/>
          <a:lstStyle/>
          <a:p>
            <a:fld id="{B2DC25EE-239B-4C5F-AAD1-255A7D5F1EE2}" type="slidenum">
              <a:rPr lang="en-US" smtClean="0"/>
              <a:t>276</a:t>
            </a:fld>
            <a:endParaRPr lang="en-US"/>
          </a:p>
        </p:txBody>
      </p:sp>
      <p:sp>
        <p:nvSpPr>
          <p:cNvPr id="4" name="TextBox 3">
            <a:extLst>
              <a:ext uri="{FF2B5EF4-FFF2-40B4-BE49-F238E27FC236}">
                <a16:creationId xmlns:a16="http://schemas.microsoft.com/office/drawing/2014/main" id="{E1BE14B2-74B9-2629-FB2C-96CA1463C642}"/>
              </a:ext>
            </a:extLst>
          </p:cNvPr>
          <p:cNvSpPr txBox="1"/>
          <p:nvPr/>
        </p:nvSpPr>
        <p:spPr>
          <a:xfrm>
            <a:off x="43543" y="47672"/>
            <a:ext cx="12104914" cy="6217087"/>
          </a:xfrm>
          <a:prstGeom prst="rect">
            <a:avLst/>
          </a:prstGeom>
          <a:noFill/>
        </p:spPr>
        <p:txBody>
          <a:bodyPr wrap="square">
            <a:spAutoFit/>
          </a:bodyPr>
          <a:lstStyle/>
          <a:p>
            <a:pPr marL="342900" indent="-342900">
              <a:buFont typeface="Arial" panose="020B0604020202020204" pitchFamily="34" charset="0"/>
              <a:buChar char="•"/>
            </a:pPr>
            <a:r>
              <a:rPr lang="en-US" sz="2000" dirty="0"/>
              <a:t>Inclusion is about fostering an environment where all individuals feel valued, respected, and able to fully participate. It involves creating a culture where diverse voices are heard and integrated into decision-making processes.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Identity Politics refers to political positions or perspectives that are based on the interests and perspectives of social groups with which people identify. These groups are defined by race, gender, sexual orientation, religion, or other social identities. Identity politics emphasizes the importance of these identities in shaping individuals' experiences and political views. It seeks to address and advocate for the rights and needs of marginalized and underrepresented groups.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Intersectionality is a framework for understanding how various aspects of a person's social and political identities combine to create different modes of discrimination and privilege. Coined by legal scholar </a:t>
            </a:r>
            <a:r>
              <a:rPr lang="en-US" sz="2000" dirty="0" err="1"/>
              <a:t>Kimberlé</a:t>
            </a:r>
            <a:r>
              <a:rPr lang="en-US" sz="2000" dirty="0"/>
              <a:t> Crenshaw in 1989, the concept suggests that individuals can experience multiple, overlapping forms of discrimination based on factors such as race, gender, class, sexuality, ability, and more.</a:t>
            </a:r>
            <a:r>
              <a:rPr lang="en-US" sz="1800" b="0" i="0" dirty="0">
                <a:effectLst/>
                <a:latin typeface="+mj-lt"/>
              </a:rPr>
              <a:t>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sz="2000" b="0" i="0" dirty="0">
                <a:effectLst/>
                <a:latin typeface="+mj-lt"/>
              </a:rPr>
              <a:t>Diversity, Equity, and Inclusion</a:t>
            </a:r>
            <a:r>
              <a:rPr lang="en-US" sz="2000" dirty="0">
                <a:latin typeface="+mj-lt"/>
              </a:rPr>
              <a:t> (DEI) </a:t>
            </a:r>
            <a:r>
              <a:rPr lang="en-US" sz="2000" b="0" i="0" dirty="0">
                <a:effectLst/>
                <a:latin typeface="+mj-lt"/>
              </a:rPr>
              <a:t>identity politics and intersectionality are influenced by a variety of intellectual traditions, including the postmodern worldview. </a:t>
            </a:r>
          </a:p>
          <a:p>
            <a:pPr marL="285750" indent="-285750">
              <a:buFont typeface="Arial" panose="020B0604020202020204" pitchFamily="34" charset="0"/>
              <a:buChar char="•"/>
            </a:pPr>
            <a:r>
              <a:rPr lang="en-US" sz="2000" b="0" i="0" dirty="0">
                <a:effectLst/>
                <a:latin typeface="+mj-lt"/>
              </a:rPr>
              <a:t>Postmodernism, with its skepticism of grand narratives and emphasis on the complexity and subjectivity of human experience, has contributed to the way DEI and identity politics are understood.</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231679605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D6AB9D-219C-FDD7-7A1A-47987A63AEC6}"/>
              </a:ext>
            </a:extLst>
          </p:cNvPr>
          <p:cNvSpPr>
            <a:spLocks noGrp="1"/>
          </p:cNvSpPr>
          <p:nvPr>
            <p:ph type="sldNum" sz="quarter" idx="12"/>
          </p:nvPr>
        </p:nvSpPr>
        <p:spPr/>
        <p:txBody>
          <a:bodyPr/>
          <a:lstStyle/>
          <a:p>
            <a:fld id="{B2DC25EE-239B-4C5F-AAD1-255A7D5F1EE2}" type="slidenum">
              <a:rPr lang="en-US" smtClean="0"/>
              <a:t>277</a:t>
            </a:fld>
            <a:endParaRPr lang="en-US"/>
          </a:p>
        </p:txBody>
      </p:sp>
      <p:sp>
        <p:nvSpPr>
          <p:cNvPr id="4" name="TextBox 3">
            <a:extLst>
              <a:ext uri="{FF2B5EF4-FFF2-40B4-BE49-F238E27FC236}">
                <a16:creationId xmlns:a16="http://schemas.microsoft.com/office/drawing/2014/main" id="{FE891767-206B-70A3-E4FA-93C0D0FA419A}"/>
              </a:ext>
            </a:extLst>
          </p:cNvPr>
          <p:cNvSpPr txBox="1"/>
          <p:nvPr/>
        </p:nvSpPr>
        <p:spPr>
          <a:xfrm>
            <a:off x="10886" y="-40454"/>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DEI and identity politics like postmodernism encourage the examination of power structures and the recognition of multiple, often marginalized, perspectives. Like postmodernism they also challenge the idea of universal truths and highlight the importance of individual and group narratives.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Both DEI and identity politics borrow from postmodernism in analyzing how language, culture, and societal norms perpetuate power imbalances.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DEI and identity politics draw not only from postmodernism but also from other intellectual and social movements, such as civil rights activism, feminist theory, and critical race theory. </a:t>
            </a:r>
            <a:r>
              <a:rPr lang="en-US" sz="2000" dirty="0">
                <a:latin typeface="+mj-lt"/>
              </a:rPr>
              <a:t>All t</a:t>
            </a:r>
            <a:r>
              <a:rPr lang="en-US" sz="2000" b="0" i="0" dirty="0">
                <a:effectLst/>
                <a:latin typeface="+mj-lt"/>
              </a:rPr>
              <a:t>hese movements emphasize social justice, equality, and the dismantling of systemic oppression.</a:t>
            </a:r>
          </a:p>
          <a:p>
            <a:r>
              <a:rPr lang="en-US" sz="2000" dirty="0"/>
              <a:t> </a:t>
            </a:r>
          </a:p>
          <a:p>
            <a:pPr marL="285750" indent="-285750">
              <a:buFont typeface="Arial" panose="020B0604020202020204" pitchFamily="34" charset="0"/>
              <a:buChar char="•"/>
            </a:pPr>
            <a:r>
              <a:rPr lang="en-US" sz="2000" dirty="0"/>
              <a:t>Although the DEI movement and identity politics aim to create more equitable and inclusive environments, they faced challenges and criticisms.</a:t>
            </a:r>
          </a:p>
          <a:p>
            <a:pPr marL="285750" indent="-285750">
              <a:buFont typeface="Arial" panose="020B0604020202020204" pitchFamily="34" charset="0"/>
              <a:buChar char="•"/>
            </a:pPr>
            <a:r>
              <a:rPr lang="en-US" sz="2000" dirty="0"/>
              <a:t>Many feel that identity politics excludes and marginalizes those who do not belong to specific groups. This has been perceived as reverse racism and has led to feelings of alienation among many individuals who might otherwise be allies. Focusing heavily on identity can result in commonalities being overlooked, creating divisions rather than fostering unity.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Identity politics can also lead to an "us vs. them" mentality, where individuals feel pressured to align with one side or another, leading to increased polarization. Conversations around identity can be complex and sensitive with misunderstandings leading to conflict or resentment frequently arising.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22704629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65F08-7AB3-39E9-1693-B1C72D533103}"/>
              </a:ext>
            </a:extLst>
          </p:cNvPr>
          <p:cNvSpPr>
            <a:spLocks noGrp="1"/>
          </p:cNvSpPr>
          <p:nvPr>
            <p:ph type="sldNum" sz="quarter" idx="12"/>
          </p:nvPr>
        </p:nvSpPr>
        <p:spPr/>
        <p:txBody>
          <a:bodyPr/>
          <a:lstStyle/>
          <a:p>
            <a:fld id="{B2DC25EE-239B-4C5F-AAD1-255A7D5F1EE2}" type="slidenum">
              <a:rPr lang="en-US" smtClean="0"/>
              <a:t>278</a:t>
            </a:fld>
            <a:endParaRPr lang="en-US"/>
          </a:p>
        </p:txBody>
      </p:sp>
      <p:sp>
        <p:nvSpPr>
          <p:cNvPr id="4" name="TextBox 3">
            <a:extLst>
              <a:ext uri="{FF2B5EF4-FFF2-40B4-BE49-F238E27FC236}">
                <a16:creationId xmlns:a16="http://schemas.microsoft.com/office/drawing/2014/main" id="{AE47EAFA-7D6B-9355-7074-DED9E99336FF}"/>
              </a:ext>
            </a:extLst>
          </p:cNvPr>
          <p:cNvSpPr txBox="1"/>
          <p:nvPr/>
        </p:nvSpPr>
        <p:spPr>
          <a:xfrm>
            <a:off x="54428" y="0"/>
            <a:ext cx="12083143" cy="6863417"/>
          </a:xfrm>
          <a:prstGeom prst="rect">
            <a:avLst/>
          </a:prstGeom>
          <a:noFill/>
        </p:spPr>
        <p:txBody>
          <a:bodyPr wrap="square">
            <a:spAutoFit/>
          </a:bodyPr>
          <a:lstStyle/>
          <a:p>
            <a:pPr marL="285750" indent="-285750">
              <a:buFont typeface="Arial" panose="020B0604020202020204" pitchFamily="34" charset="0"/>
              <a:buChar char="•"/>
            </a:pPr>
            <a:r>
              <a:rPr lang="en-US" sz="2000" dirty="0"/>
              <a:t>Some individuals resist changes proposed by the DEI movement because they perceive them as a threat to their own status and identity.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Divisions within liberal </a:t>
            </a:r>
            <a:r>
              <a:rPr lang="en-US" sz="2000" dirty="0">
                <a:latin typeface="+mj-lt"/>
              </a:rPr>
              <a:t>coalitions</a:t>
            </a:r>
            <a:r>
              <a:rPr lang="en-US" sz="2000" b="0" i="0" dirty="0">
                <a:effectLst/>
                <a:latin typeface="+mj-lt"/>
              </a:rPr>
              <a:t> </a:t>
            </a:r>
            <a:r>
              <a:rPr lang="en-US" sz="2000" dirty="0">
                <a:latin typeface="+mj-lt"/>
              </a:rPr>
              <a:t>have</a:t>
            </a:r>
            <a:r>
              <a:rPr lang="en-US" sz="2000" b="0" i="0" dirty="0">
                <a:effectLst/>
                <a:latin typeface="+mj-lt"/>
              </a:rPr>
              <a:t> occurred when factions </a:t>
            </a:r>
            <a:r>
              <a:rPr lang="en-US" sz="2000" dirty="0">
                <a:latin typeface="+mj-lt"/>
              </a:rPr>
              <a:t>have</a:t>
            </a:r>
            <a:r>
              <a:rPr lang="en-US" sz="2000" b="0" i="0" dirty="0">
                <a:effectLst/>
                <a:latin typeface="+mj-lt"/>
              </a:rPr>
              <a:t> different </a:t>
            </a:r>
            <a:r>
              <a:rPr lang="en-US" sz="2000" dirty="0">
                <a:latin typeface="+mj-lt"/>
              </a:rPr>
              <a:t>viewpoints on</a:t>
            </a:r>
            <a:r>
              <a:rPr lang="en-US" sz="2000" b="0" i="0" dirty="0">
                <a:effectLst/>
                <a:latin typeface="+mj-lt"/>
              </a:rPr>
              <a:t> key issues. </a:t>
            </a:r>
            <a:r>
              <a:rPr lang="en-US" sz="2000" dirty="0">
                <a:latin typeface="+mj-lt"/>
              </a:rPr>
              <a:t>I</a:t>
            </a:r>
            <a:r>
              <a:rPr lang="en-US" sz="2000" b="0" i="0" dirty="0">
                <a:effectLst/>
                <a:latin typeface="+mj-lt"/>
              </a:rPr>
              <a:t>n some Western democracies </a:t>
            </a:r>
            <a:r>
              <a:rPr lang="en-US" sz="2000" dirty="0">
                <a:latin typeface="+mj-lt"/>
              </a:rPr>
              <a:t>certain liberal </a:t>
            </a:r>
            <a:r>
              <a:rPr lang="en-US" sz="2000" b="0" i="0" dirty="0">
                <a:effectLst/>
                <a:latin typeface="+mj-lt"/>
              </a:rPr>
              <a:t>groups have prioritized economic justice, while others have focused on racial and gender equality, </a:t>
            </a:r>
            <a:r>
              <a:rPr lang="en-US" sz="2000" dirty="0">
                <a:latin typeface="+mj-lt"/>
              </a:rPr>
              <a:t>DEI, identity politics and intersectionality.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As a result, Western liberal movements have lost a significant amount of working class which has shifted to movements such as MAGA. </a:t>
            </a:r>
          </a:p>
          <a:p>
            <a:pPr marL="285750" indent="-285750">
              <a:buFont typeface="Arial" panose="020B0604020202020204" pitchFamily="34" charset="0"/>
              <a:buChar char="•"/>
            </a:pPr>
            <a:r>
              <a:rPr lang="en-US" sz="2000" dirty="0"/>
              <a:t>As their economic prospects worsened, many working-class individuals began seeing liberals as elitist or out of touch with their everyday concerns, particularly as they focused on theoretical discussions of identity politics DEI and intersectionality. They saw this focus as detracting from broader policy initiatives that directly impact them, such as labor rights or economic reform.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Working-class voters generally prioritize economic issues such as jobs, wages, and healthcare over the social issues emphasized by DEI advocates. When they feel these economic concerns are not being addressed, they feel alienated.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has also been a cultural disconnect as the priorities of DEI-focused groups do not resonate with the lived experiences of the working class, leading to feelings of exclusion or misunderstanding. This is compounded when the messaging around DEI issues is perceived as accusatory or dismissive of other groups.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91946415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0D689-9E4F-0C2C-5270-A6E13AC70FB7}"/>
              </a:ext>
            </a:extLst>
          </p:cNvPr>
          <p:cNvSpPr>
            <a:spLocks noGrp="1"/>
          </p:cNvSpPr>
          <p:nvPr>
            <p:ph type="sldNum" sz="quarter" idx="12"/>
          </p:nvPr>
        </p:nvSpPr>
        <p:spPr/>
        <p:txBody>
          <a:bodyPr/>
          <a:lstStyle/>
          <a:p>
            <a:fld id="{B2DC25EE-239B-4C5F-AAD1-255A7D5F1EE2}" type="slidenum">
              <a:rPr lang="en-US" smtClean="0"/>
              <a:t>279</a:t>
            </a:fld>
            <a:endParaRPr lang="en-US"/>
          </a:p>
        </p:txBody>
      </p:sp>
      <p:sp>
        <p:nvSpPr>
          <p:cNvPr id="4" name="TextBox 3">
            <a:extLst>
              <a:ext uri="{FF2B5EF4-FFF2-40B4-BE49-F238E27FC236}">
                <a16:creationId xmlns:a16="http://schemas.microsoft.com/office/drawing/2014/main" id="{3D57055A-F18A-3DBB-B477-ADE6BAC245BA}"/>
              </a:ext>
            </a:extLst>
          </p:cNvPr>
          <p:cNvSpPr txBox="1"/>
          <p:nvPr/>
        </p:nvSpPr>
        <p:spPr>
          <a:xfrm>
            <a:off x="10886"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term "Woke" originally referred to being aware of social injustices and systemic inequalities, particularly regarding race. Over time, it expanded to include awareness of a broader range of social issues, such as gender, sexuality, and environmental concerns.</a:t>
            </a:r>
          </a:p>
          <a:p>
            <a:pPr marL="285750" indent="-285750">
              <a:buFont typeface="Arial" panose="020B0604020202020204" pitchFamily="34" charset="0"/>
              <a:buChar char="•"/>
            </a:pPr>
            <a:r>
              <a:rPr lang="en-US" sz="2000" b="0" i="0" dirty="0">
                <a:effectLst/>
                <a:latin typeface="+mj-lt"/>
              </a:rPr>
              <a:t> “Woke“ became so controversial and </a:t>
            </a:r>
            <a:r>
              <a:rPr lang="en-US" sz="2000" dirty="0">
                <a:latin typeface="+mj-lt"/>
              </a:rPr>
              <a:t>triggered</a:t>
            </a:r>
            <a:r>
              <a:rPr lang="en-US" sz="2000" b="0" i="0" dirty="0">
                <a:effectLst/>
                <a:latin typeface="+mj-lt"/>
              </a:rPr>
              <a:t> such strong negative reactions among some segments of the population that </a:t>
            </a:r>
            <a:r>
              <a:rPr lang="en-US" sz="2000" dirty="0">
                <a:latin typeface="+mj-lt"/>
              </a:rPr>
              <a:t>it fell out of usage</a:t>
            </a:r>
            <a:r>
              <a:rPr lang="en-US" sz="2000" b="0" i="0" dirty="0">
                <a:effectLst/>
                <a:latin typeface="+mj-lt"/>
              </a:rPr>
              <a:t>. Many</a:t>
            </a:r>
            <a:r>
              <a:rPr lang="en-US" sz="2000" dirty="0">
                <a:latin typeface="+mj-lt"/>
              </a:rPr>
              <a:t> saw</a:t>
            </a:r>
            <a:r>
              <a:rPr lang="en-US" sz="2000" b="0" i="0" dirty="0">
                <a:effectLst/>
                <a:latin typeface="+mj-lt"/>
              </a:rPr>
              <a:t> "woke" culture as overly politically correct </a:t>
            </a:r>
            <a:r>
              <a:rPr lang="en-US" sz="2000" dirty="0">
                <a:latin typeface="+mj-lt"/>
              </a:rPr>
              <a:t>and </a:t>
            </a:r>
            <a:r>
              <a:rPr lang="en-US" sz="2000" b="0" i="0" dirty="0">
                <a:effectLst/>
                <a:latin typeface="+mj-lt"/>
              </a:rPr>
              <a:t>extreme, feeling it imposed rigid standards on behavior and speech, which </a:t>
            </a:r>
            <a:r>
              <a:rPr lang="en-US" sz="2000" dirty="0">
                <a:latin typeface="+mj-lt"/>
              </a:rPr>
              <a:t>were</a:t>
            </a:r>
            <a:r>
              <a:rPr lang="en-US" sz="2000" b="0" i="0" dirty="0">
                <a:effectLst/>
                <a:latin typeface="+mj-lt"/>
              </a:rPr>
              <a:t> perceived as limiting free expression</a:t>
            </a:r>
            <a:r>
              <a:rPr lang="en-US" sz="2000" dirty="0">
                <a:latin typeface="+mj-lt"/>
              </a:rPr>
              <a: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polarized environments, "woke" became a politicized term associated with ideologies that </a:t>
            </a:r>
            <a:r>
              <a:rPr lang="en-US" sz="2000" dirty="0">
                <a:latin typeface="+mj-lt"/>
              </a:rPr>
              <a:t>many people</a:t>
            </a:r>
            <a:r>
              <a:rPr lang="en-US" sz="2000" b="0" i="0" dirty="0">
                <a:effectLst/>
                <a:latin typeface="+mj-lt"/>
              </a:rPr>
              <a:t> opposed, this led to resistance </a:t>
            </a:r>
            <a:r>
              <a:rPr lang="en-US" sz="2000" dirty="0">
                <a:latin typeface="+mj-lt"/>
              </a:rPr>
              <a:t>and</a:t>
            </a:r>
            <a:r>
              <a:rPr lang="en-US" sz="2000" b="0" i="0" dirty="0">
                <a:effectLst/>
                <a:latin typeface="+mj-lt"/>
              </a:rPr>
              <a:t> backlash. The term</a:t>
            </a:r>
            <a:r>
              <a:rPr lang="en-US" sz="2000" dirty="0">
                <a:latin typeface="+mj-lt"/>
              </a:rPr>
              <a:t> came to be</a:t>
            </a:r>
            <a:r>
              <a:rPr lang="en-US" sz="2000" b="0" i="0" dirty="0">
                <a:effectLst/>
                <a:latin typeface="+mj-lt"/>
              </a:rPr>
              <a:t> used pejoratively </a:t>
            </a:r>
            <a:r>
              <a:rPr lang="en-US" sz="2000" dirty="0">
                <a:latin typeface="+mj-lt"/>
              </a:rPr>
              <a:t>which</a:t>
            </a:r>
            <a:r>
              <a:rPr lang="en-US" sz="2000" b="0" i="0" dirty="0">
                <a:effectLst/>
                <a:latin typeface="+mj-lt"/>
              </a:rPr>
              <a:t> diluted its original meaning and fostered negative connotations.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To many people “Woke” became particularly offensive when it was </a:t>
            </a:r>
            <a:r>
              <a:rPr lang="en-US" sz="2000" dirty="0">
                <a:latin typeface="+mj-lt"/>
              </a:rPr>
              <a:t>associated</a:t>
            </a:r>
            <a:r>
              <a:rPr lang="en-US" sz="2000" b="0" i="0" dirty="0">
                <a:effectLst/>
                <a:latin typeface="+mj-lt"/>
              </a:rPr>
              <a:t> with “call out”</a:t>
            </a:r>
            <a:r>
              <a:rPr lang="en-US" sz="2000" dirty="0">
                <a:latin typeface="+mj-lt"/>
              </a:rPr>
              <a:t> tactics and culture</a:t>
            </a:r>
            <a:r>
              <a:rPr lang="en-US" sz="2000" b="0" i="0" dirty="0">
                <a:effectLst/>
                <a:latin typeface="+mj-lt"/>
              </a:rPr>
              <a:t>.</a:t>
            </a:r>
            <a:r>
              <a:rPr lang="en-US" sz="2000" dirty="0">
                <a:latin typeface="+mj-lt"/>
              </a:rPr>
              <a:t> </a:t>
            </a:r>
          </a:p>
          <a:p>
            <a:pPr marL="285750" indent="-285750">
              <a:buFont typeface="Arial" panose="020B0604020202020204" pitchFamily="34" charset="0"/>
              <a:buChar char="•"/>
            </a:pPr>
            <a:r>
              <a:rPr lang="en-US" sz="2000" dirty="0">
                <a:latin typeface="+mj-lt"/>
              </a:rPr>
              <a:t>Call-out culture refers to the practice of publicly highlighting or challenging individuals or organizations for behavior or statements considered offensive, problematic, or harmful. This often occurs on social media platforms, where users quickly amplify their criticisms to a wide audience. </a:t>
            </a:r>
          </a:p>
          <a:p>
            <a:pPr marL="285750" indent="-285750">
              <a:buFont typeface="Arial" panose="020B0604020202020204" pitchFamily="34" charset="0"/>
              <a:buChar char="•"/>
            </a:pPr>
            <a:r>
              <a:rPr lang="en-US" sz="2000" dirty="0">
                <a:latin typeface="+mj-lt"/>
              </a:rPr>
              <a:t>The goal of call-out culture was originally to hold people accountable for their actions and to raise awareness about social issues. Call out culture however became public shaming which fostered hostility, discouraged open dialogue, and created a backlash.</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Media outlets and political messaging also play significant roles in shaping perceptions and amplifying divisions among former liberal allies by portraying advocates of social justice as supporting positions that did not represent the broader movement. </a:t>
            </a:r>
          </a:p>
        </p:txBody>
      </p:sp>
    </p:spTree>
    <p:extLst>
      <p:ext uri="{BB962C8B-B14F-4D97-AF65-F5344CB8AC3E}">
        <p14:creationId xmlns:p14="http://schemas.microsoft.com/office/powerpoint/2010/main" val="3739156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7888C-8F40-4B83-8D65-B2E2D9F0472F}"/>
              </a:ext>
            </a:extLst>
          </p:cNvPr>
          <p:cNvSpPr>
            <a:spLocks noGrp="1"/>
          </p:cNvSpPr>
          <p:nvPr>
            <p:ph type="title" idx="4294967295"/>
          </p:nvPr>
        </p:nvSpPr>
        <p:spPr>
          <a:xfrm>
            <a:off x="-729091" y="-216694"/>
            <a:ext cx="13126573" cy="1052512"/>
          </a:xfrm>
        </p:spPr>
        <p:txBody>
          <a:bodyPr>
            <a:normAutofit/>
          </a:bodyPr>
          <a:lstStyle/>
          <a:p>
            <a:pPr algn="ctr"/>
            <a:r>
              <a:rPr lang="en-CA" sz="2800" dirty="0">
                <a:solidFill>
                  <a:schemeClr val="bg1"/>
                </a:solidFill>
              </a:rPr>
              <a:t>Simple course survey and end of year rating scales</a:t>
            </a:r>
          </a:p>
        </p:txBody>
      </p:sp>
      <p:pic>
        <p:nvPicPr>
          <p:cNvPr id="5" name="Content Placeholder 4" descr="Table&#10;&#10;Description automatically generated">
            <a:extLst>
              <a:ext uri="{FF2B5EF4-FFF2-40B4-BE49-F238E27FC236}">
                <a16:creationId xmlns:a16="http://schemas.microsoft.com/office/drawing/2014/main" id="{1C84E397-028C-7B93-BF16-E004082D7D3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46062" y="835818"/>
            <a:ext cx="4197922" cy="5712620"/>
          </a:xfrm>
        </p:spPr>
      </p:pic>
      <p:sp>
        <p:nvSpPr>
          <p:cNvPr id="6" name="Content Placeholder 5">
            <a:extLst>
              <a:ext uri="{FF2B5EF4-FFF2-40B4-BE49-F238E27FC236}">
                <a16:creationId xmlns:a16="http://schemas.microsoft.com/office/drawing/2014/main" id="{E8D98327-B5F0-DB9F-E00B-0CBE93A957BB}"/>
              </a:ext>
            </a:extLst>
          </p:cNvPr>
          <p:cNvSpPr>
            <a:spLocks noGrp="1"/>
          </p:cNvSpPr>
          <p:nvPr>
            <p:ph sz="half" idx="4294967295"/>
          </p:nvPr>
        </p:nvSpPr>
        <p:spPr>
          <a:xfrm>
            <a:off x="4616366" y="1242828"/>
            <a:ext cx="7575634" cy="4898599"/>
          </a:xfrm>
        </p:spPr>
        <p:txBody>
          <a:bodyPr>
            <a:noAutofit/>
          </a:bodyPr>
          <a:lstStyle/>
          <a:p>
            <a:r>
              <a:rPr lang="en-CA" sz="2800" dirty="0">
                <a:latin typeface="Arial" panose="020B0604020202020204" pitchFamily="34" charset="0"/>
                <a:cs typeface="Arial" panose="020B0604020202020204" pitchFamily="34" charset="0"/>
              </a:rPr>
              <a:t>As we approach the end of the course, we’re inviting you to think about your experience doing it.</a:t>
            </a:r>
          </a:p>
          <a:p>
            <a:r>
              <a:rPr lang="en-CA" sz="2800" dirty="0">
                <a:latin typeface="Arial" panose="020B0604020202020204" pitchFamily="34" charset="0"/>
                <a:cs typeface="Arial" panose="020B0604020202020204" pitchFamily="34" charset="0"/>
              </a:rPr>
              <a:t>Next week we’ll have brunch and ask you for feedback on the course. </a:t>
            </a:r>
          </a:p>
          <a:p>
            <a:r>
              <a:rPr lang="en-CA" sz="2800" dirty="0">
                <a:latin typeface="Arial" panose="020B0604020202020204" pitchFamily="34" charset="0"/>
                <a:cs typeface="Arial" panose="020B0604020202020204" pitchFamily="34" charset="0"/>
              </a:rPr>
              <a:t>In addition to that feed back we’d also be very grateful if you clicked on the following link and gave us your feedback online. </a:t>
            </a:r>
            <a:r>
              <a:rPr lang="en-CA" sz="2800" dirty="0">
                <a:latin typeface="Arial" panose="020B0604020202020204" pitchFamily="34" charset="0"/>
                <a:cs typeface="Arial" panose="020B0604020202020204" pitchFamily="34" charset="0"/>
                <a:hlinkClick r:id="rId3"/>
              </a:rPr>
              <a:t>https://forms.office.com/r/6qFT4dVTUS</a:t>
            </a:r>
            <a:endParaRPr lang="en-CA" sz="2800" dirty="0">
              <a:latin typeface="Arial" panose="020B0604020202020204" pitchFamily="34" charset="0"/>
              <a:cs typeface="Arial" panose="020B0604020202020204" pitchFamily="34" charset="0"/>
            </a:endParaRPr>
          </a:p>
          <a:p>
            <a:r>
              <a:rPr lang="en-CA" sz="2800" dirty="0">
                <a:latin typeface="Arial" panose="020B0604020202020204" pitchFamily="34" charset="0"/>
                <a:cs typeface="Arial" panose="020B0604020202020204" pitchFamily="34" charset="0"/>
              </a:rPr>
              <a:t>Your suggestions and feedback are critical so that we can continue to adapt the course to participants needs</a:t>
            </a:r>
          </a:p>
        </p:txBody>
      </p:sp>
    </p:spTree>
    <p:extLst>
      <p:ext uri="{BB962C8B-B14F-4D97-AF65-F5344CB8AC3E}">
        <p14:creationId xmlns:p14="http://schemas.microsoft.com/office/powerpoint/2010/main" val="292339824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5D8F6-FD83-D1C4-C829-5769EDC73E6A}"/>
              </a:ext>
            </a:extLst>
          </p:cNvPr>
          <p:cNvSpPr>
            <a:spLocks noGrp="1"/>
          </p:cNvSpPr>
          <p:nvPr>
            <p:ph type="sldNum" sz="quarter" idx="12"/>
          </p:nvPr>
        </p:nvSpPr>
        <p:spPr/>
        <p:txBody>
          <a:bodyPr/>
          <a:lstStyle/>
          <a:p>
            <a:fld id="{B2DC25EE-239B-4C5F-AAD1-255A7D5F1EE2}" type="slidenum">
              <a:rPr lang="en-US" smtClean="0"/>
              <a:t>280</a:t>
            </a:fld>
            <a:endParaRPr lang="en-US"/>
          </a:p>
        </p:txBody>
      </p:sp>
      <p:sp>
        <p:nvSpPr>
          <p:cNvPr id="4" name="TextBox 3">
            <a:extLst>
              <a:ext uri="{FF2B5EF4-FFF2-40B4-BE49-F238E27FC236}">
                <a16:creationId xmlns:a16="http://schemas.microsoft.com/office/drawing/2014/main" id="{E45EB53E-A0F2-C46E-8C23-36C6D0F7D4ED}"/>
              </a:ext>
            </a:extLst>
          </p:cNvPr>
          <p:cNvSpPr txBox="1"/>
          <p:nvPr/>
        </p:nvSpPr>
        <p:spPr>
          <a:xfrm>
            <a:off x="-97971" y="0"/>
            <a:ext cx="12072257" cy="6524863"/>
          </a:xfrm>
          <a:prstGeom prst="rect">
            <a:avLst/>
          </a:prstGeom>
          <a:noFill/>
        </p:spPr>
        <p:txBody>
          <a:bodyPr wrap="square">
            <a:spAutoFit/>
          </a:bodyPr>
          <a:lstStyle/>
          <a:p>
            <a:pPr marL="285750" indent="-285750">
              <a:buFont typeface="Arial" panose="020B0604020202020204" pitchFamily="34" charset="0"/>
              <a:buChar char="•"/>
            </a:pPr>
            <a:r>
              <a:rPr lang="en-US" sz="2000" dirty="0"/>
              <a:t>Right-wing media, in particular, tend to frame social progress as a zero-sum game, where gains for marginalized groups are seen as losses for others.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Right-wing political agendas prioritize policies that appeal to economic and cultural insecurities, such as restricting immigration, opposing affirmative action, or rolling back regulations perceived as burdensome. These policies resonate with those who feel left behind by economic and social changes.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The term "cultural backlash" refers to this reaction against progressive social and cultural changes, driven by segments of the population who feel that their values, traditions, or social status are being threatened. This backlash can manifest in various forms, including political movements, voting patterns, and public discourse. It is often associated with a desire to return to or preserve traditional cultural norms and social hierarchies.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Cultural backlash is typically a response to rapid social changes, such as increased immigration, shifts in gender roles, and the expansion of rights for minority groups. These changes can create a sense of dislocation or loss among those who feel their cultural identity is being undermined.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backlash often centers around issues of identity and values, with individuals feeling that their cultural or national identity is under threat. This can lead to increased nationalism, xenophobia, or resistance to multiculturalism.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12668446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4726C-666C-0C72-253D-1CFD78E42E98}"/>
              </a:ext>
            </a:extLst>
          </p:cNvPr>
          <p:cNvSpPr>
            <a:spLocks noGrp="1"/>
          </p:cNvSpPr>
          <p:nvPr>
            <p:ph type="sldNum" sz="quarter" idx="12"/>
          </p:nvPr>
        </p:nvSpPr>
        <p:spPr/>
        <p:txBody>
          <a:bodyPr/>
          <a:lstStyle/>
          <a:p>
            <a:fld id="{B2DC25EE-239B-4C5F-AAD1-255A7D5F1EE2}" type="slidenum">
              <a:rPr lang="en-US" smtClean="0"/>
              <a:t>281</a:t>
            </a:fld>
            <a:endParaRPr lang="en-US"/>
          </a:p>
        </p:txBody>
      </p:sp>
      <p:sp>
        <p:nvSpPr>
          <p:cNvPr id="4" name="TextBox 3">
            <a:extLst>
              <a:ext uri="{FF2B5EF4-FFF2-40B4-BE49-F238E27FC236}">
                <a16:creationId xmlns:a16="http://schemas.microsoft.com/office/drawing/2014/main" id="{2E18E9B6-6178-B1D7-FC97-5925B39E4045}"/>
              </a:ext>
            </a:extLst>
          </p:cNvPr>
          <p:cNvSpPr txBox="1"/>
          <p:nvPr/>
        </p:nvSpPr>
        <p:spPr>
          <a:xfrm>
            <a:off x="0" y="70021"/>
            <a:ext cx="12192000" cy="6740307"/>
          </a:xfrm>
          <a:prstGeom prst="rect">
            <a:avLst/>
          </a:prstGeom>
          <a:noFill/>
        </p:spPr>
        <p:txBody>
          <a:bodyPr wrap="square">
            <a:spAutoFit/>
          </a:bodyPr>
          <a:lstStyle/>
          <a:p>
            <a:pPr marL="285750" indent="-285750">
              <a:buFont typeface="Arial" panose="020B0604020202020204" pitchFamily="34" charset="0"/>
              <a:buChar char="•"/>
            </a:pPr>
            <a:r>
              <a:rPr lang="en-US" sz="2000" dirty="0"/>
              <a:t>Cultural backlash has significant political consequences, influencing elections and policy decisions. It fuels support for populist or right-wing parties and leaders who promise to restore traditional values and address the perceived threats posed by social change.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backlash is sometimes more pronounced among older generations or demographic groups who feel left behind by cultural shifts. However, it can also be present among younger individuals who are disillusioned with the pace or direction of change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Populist authoritarian movements offer simple, compelling narratives that explain complex social and economic issues in terms of clear causes and solutions. These narratives appeal to many people because they reduce complexity and provide a sense of clarity and purpose.</a:t>
            </a:r>
          </a:p>
          <a:p>
            <a:r>
              <a:rPr lang="en-US" sz="2000" dirty="0"/>
              <a:t> </a:t>
            </a:r>
          </a:p>
          <a:p>
            <a:pPr marL="342900" indent="-342900">
              <a:buFont typeface="Arial" panose="020B0604020202020204" pitchFamily="34" charset="0"/>
              <a:buChar char="•"/>
            </a:pPr>
            <a:r>
              <a:rPr lang="en-US" sz="2000" dirty="0"/>
              <a:t>Integral theory, encourages us to understand the dynamics of the cultural backlash. We need to recognize the legitimate needs and concerns that drive people towards authoritarianism and populism. Addressing the cultural backlash requires us to understand the perspectives of people at the traditional, modern, and postmodern stages and develop and offer a more inclusive and coherent framework that honors diversity while providing stability and meaning. </a:t>
            </a:r>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144385127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B5026B-8A80-4268-FC25-0CD7BAC97D0D}"/>
              </a:ext>
            </a:extLst>
          </p:cNvPr>
          <p:cNvSpPr>
            <a:spLocks noGrp="1"/>
          </p:cNvSpPr>
          <p:nvPr>
            <p:ph type="sldNum" sz="quarter" idx="12"/>
          </p:nvPr>
        </p:nvSpPr>
        <p:spPr/>
        <p:txBody>
          <a:bodyPr/>
          <a:lstStyle/>
          <a:p>
            <a:fld id="{B2DC25EE-239B-4C5F-AAD1-255A7D5F1EE2}" type="slidenum">
              <a:rPr lang="en-US" smtClean="0"/>
              <a:t>282</a:t>
            </a:fld>
            <a:endParaRPr lang="en-US"/>
          </a:p>
        </p:txBody>
      </p:sp>
      <p:sp>
        <p:nvSpPr>
          <p:cNvPr id="4" name="TextBox 3">
            <a:extLst>
              <a:ext uri="{FF2B5EF4-FFF2-40B4-BE49-F238E27FC236}">
                <a16:creationId xmlns:a16="http://schemas.microsoft.com/office/drawing/2014/main" id="{539CED07-5ED5-94DA-9A65-1C4461C4761C}"/>
              </a:ext>
            </a:extLst>
          </p:cNvPr>
          <p:cNvSpPr txBox="1"/>
          <p:nvPr/>
        </p:nvSpPr>
        <p:spPr>
          <a:xfrm>
            <a:off x="2101736" y="199505"/>
            <a:ext cx="8557191" cy="546625"/>
          </a:xfrm>
          <a:prstGeom prst="rect">
            <a:avLst/>
          </a:prstGeom>
          <a:noFill/>
        </p:spPr>
        <p:txBody>
          <a:bodyPr wrap="square">
            <a:sp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POPULISM AND AUTHORITARIANISM</a:t>
            </a:r>
          </a:p>
        </p:txBody>
      </p:sp>
      <p:pic>
        <p:nvPicPr>
          <p:cNvPr id="5" name="Picture 4" descr="A collage of several men&#10;&#10;Description automatically generated">
            <a:extLst>
              <a:ext uri="{FF2B5EF4-FFF2-40B4-BE49-F238E27FC236}">
                <a16:creationId xmlns:a16="http://schemas.microsoft.com/office/drawing/2014/main" id="{7FBD45BE-6709-E08B-B1F8-D79ACAD80D14}"/>
              </a:ext>
            </a:extLst>
          </p:cNvPr>
          <p:cNvPicPr>
            <a:picLocks noChangeAspect="1"/>
          </p:cNvPicPr>
          <p:nvPr/>
        </p:nvPicPr>
        <p:blipFill>
          <a:blip r:embed="rId2">
            <a:extLst>
              <a:ext uri="{28A0092B-C50C-407E-A947-70E740481C1C}">
                <a14:useLocalDpi xmlns:a14="http://schemas.microsoft.com/office/drawing/2010/main" val="0"/>
              </a:ext>
            </a:extLst>
          </a:blip>
          <a:srcRect t="8466" b="17031"/>
          <a:stretch/>
        </p:blipFill>
        <p:spPr>
          <a:xfrm>
            <a:off x="586808" y="980661"/>
            <a:ext cx="10876321" cy="5442194"/>
          </a:xfrm>
          <a:prstGeom prst="rect">
            <a:avLst/>
          </a:prstGeom>
        </p:spPr>
      </p:pic>
    </p:spTree>
    <p:extLst>
      <p:ext uri="{BB962C8B-B14F-4D97-AF65-F5344CB8AC3E}">
        <p14:creationId xmlns:p14="http://schemas.microsoft.com/office/powerpoint/2010/main" val="380574145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9559FC-57BD-85B8-CA8F-0A6DAAACF096}"/>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History and evolutionary psychology teach us that during times of crisis groups of people unite behind strong authoritarian leaders. From an evolutionary perspective, humans have evolved to prioritize survival in times of threat. </a:t>
            </a:r>
          </a:p>
          <a:p>
            <a:pPr marL="285750" indent="-285750">
              <a:buFont typeface="Arial" panose="020B0604020202020204" pitchFamily="34" charset="0"/>
              <a:buChar char="•"/>
            </a:pPr>
            <a:r>
              <a:rPr lang="en-US" sz="2000" dirty="0"/>
              <a:t>In a crises, decisive and authoritative leadership is perceived as more effective in quickly mobilizing resources and making swift decisions. This leads us to instinctually prefer  strong, authoritative leader figures who promise stability and protection.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History provides numerous examples of societies that gravitated towards authoritarian leaders during periods of crisis or instability. During economic downturns, wars, or social upheavals, populations have often supported leaders who offer clear, direct solutions and a sense of order, even at the cost of democratic principles, and even when the crisis were created by the authoritarian leaders themselves.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times of uncertainty, people often experience heightened anxiety and fear. Authoritarian leaders appeal to these emotions by providing simple solutions and a promise of control, which can be comforting compared to the complexity and deliberation often associated with democratic processes.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Crisis situations often lead to a stronger in-group versus out-group mentality. Authoritarian leaders  exploit this by uniting an in group against a common enemy or threat, reinforcing their position as the protector of the group.</a:t>
            </a:r>
          </a:p>
          <a:p>
            <a:pPr marL="285750" indent="-285750">
              <a:buFont typeface="Arial" panose="020B0604020202020204" pitchFamily="34" charset="0"/>
              <a:buChar char="•"/>
            </a:pPr>
            <a:endParaRPr lang="en-US" sz="2000" dirty="0"/>
          </a:p>
          <a:p>
            <a:endParaRPr lang="en-US" sz="2000" dirty="0"/>
          </a:p>
        </p:txBody>
      </p:sp>
      <p:sp>
        <p:nvSpPr>
          <p:cNvPr id="2" name="Slide Number Placeholder 1">
            <a:extLst>
              <a:ext uri="{FF2B5EF4-FFF2-40B4-BE49-F238E27FC236}">
                <a16:creationId xmlns:a16="http://schemas.microsoft.com/office/drawing/2014/main" id="{9015E458-7AF3-77C1-4AA4-AF665A6EA6DF}"/>
              </a:ext>
            </a:extLst>
          </p:cNvPr>
          <p:cNvSpPr>
            <a:spLocks noGrp="1"/>
          </p:cNvSpPr>
          <p:nvPr>
            <p:ph type="sldNum" sz="quarter" idx="12"/>
          </p:nvPr>
        </p:nvSpPr>
        <p:spPr/>
        <p:txBody>
          <a:bodyPr/>
          <a:lstStyle/>
          <a:p>
            <a:fld id="{B2DC25EE-239B-4C5F-AAD1-255A7D5F1EE2}" type="slidenum">
              <a:rPr lang="en-US" smtClean="0"/>
              <a:t>283</a:t>
            </a:fld>
            <a:endParaRPr lang="en-US"/>
          </a:p>
        </p:txBody>
      </p:sp>
    </p:spTree>
    <p:extLst>
      <p:ext uri="{BB962C8B-B14F-4D97-AF65-F5344CB8AC3E}">
        <p14:creationId xmlns:p14="http://schemas.microsoft.com/office/powerpoint/2010/main" val="333640953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BECF5F-9A37-187F-5BD9-BBB9ADB1083E}"/>
              </a:ext>
            </a:extLst>
          </p:cNvPr>
          <p:cNvSpPr>
            <a:spLocks noGrp="1"/>
          </p:cNvSpPr>
          <p:nvPr>
            <p:ph type="sldNum" sz="quarter" idx="12"/>
          </p:nvPr>
        </p:nvSpPr>
        <p:spPr/>
        <p:txBody>
          <a:bodyPr/>
          <a:lstStyle/>
          <a:p>
            <a:fld id="{B2DC25EE-239B-4C5F-AAD1-255A7D5F1EE2}" type="slidenum">
              <a:rPr lang="en-US" smtClean="0"/>
              <a:t>284</a:t>
            </a:fld>
            <a:endParaRPr lang="en-US"/>
          </a:p>
        </p:txBody>
      </p:sp>
      <p:sp>
        <p:nvSpPr>
          <p:cNvPr id="4" name="TextBox 3">
            <a:extLst>
              <a:ext uri="{FF2B5EF4-FFF2-40B4-BE49-F238E27FC236}">
                <a16:creationId xmlns:a16="http://schemas.microsoft.com/office/drawing/2014/main" id="{C7B3A538-3338-B7CC-F5CF-03F2EB7F3B83}"/>
              </a:ext>
            </a:extLst>
          </p:cNvPr>
          <p:cNvSpPr txBox="1"/>
          <p:nvPr/>
        </p:nvSpPr>
        <p:spPr>
          <a:xfrm>
            <a:off x="10886" y="-76200"/>
            <a:ext cx="11996057" cy="6863417"/>
          </a:xfrm>
          <a:prstGeom prst="rect">
            <a:avLst/>
          </a:prstGeom>
          <a:noFill/>
        </p:spPr>
        <p:txBody>
          <a:bodyPr wrap="square">
            <a:spAutoFit/>
          </a:bodyPr>
          <a:lstStyle/>
          <a:p>
            <a:pPr marL="285750" indent="-285750">
              <a:buFont typeface="Arial" panose="020B0604020202020204" pitchFamily="34" charset="0"/>
              <a:buChar char="•"/>
            </a:pPr>
            <a:r>
              <a:rPr lang="en-US" sz="2000" dirty="0"/>
              <a:t>Authoritarian leaders  create or exploit crises to consolidate power and assume more control. This tactic is a well-documented strategy in political science and history, where leaders use real or manufactured crises to justify expanding their authority.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leaders create or exaggerate threats, such as external enemies, internal dissent, or economic instability, to rally public support and justify extraordinary measures. By presenting themselves as protectors against these threats, they can legitimize their actions and suppress opposition.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times of genuine crisis, such as natural disasters, economic downturns, or security threats, authoritarian leaders often seize the opportunity to expand their powers. They might implement emergency measures, curtail civil liberties, and centralize decision-making, often promising that these actions are temporary but then extending them indefinitely.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controlling the narrative and limiting access to information, authoritarian leaders can shape public perception of a crisis.  Media controlled by the leader disseminates propaganda that depicts the leader as a savior while discrediting opponents or alternative viewpoints.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Crises are used as a pretext to crack down on political opposition and civil society. Under the guise of maintaining stability or security, authoritarian regimes may arrest dissidents, censor media, and restrict freedoms of assembly and expression.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7392153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911E60-DAD1-2733-514E-7D2DBA212BE6}"/>
              </a:ext>
            </a:extLst>
          </p:cNvPr>
          <p:cNvSpPr txBox="1"/>
          <p:nvPr/>
        </p:nvSpPr>
        <p:spPr>
          <a:xfrm>
            <a:off x="-10886" y="-283029"/>
            <a:ext cx="12192000" cy="6863417"/>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leaders appeal to nationalism and calls for unity during crises, framing dissent as unpatriotic or dangerous. This  strengthens their grip on power by rallying the population around a common cause or enemy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crises, authoritarian leaders may push through legal and institutional changes that increase their control, such as altering constitutions, extending term limits, or restructuring government institutions to reduce checks and balances.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tactics effectively consolidate a leader’s power but have severe long-term negative consequences, including erosion of democratic institutions, human rights abuses, and increased societal polarization. </a:t>
            </a:r>
            <a:br>
              <a:rPr lang="en-US" sz="2000" dirty="0"/>
            </a:br>
            <a:endParaRPr lang="en-CA" sz="2000" dirty="0"/>
          </a:p>
          <a:p>
            <a:pPr marL="285750" indent="-285750">
              <a:buFont typeface="Arial" panose="020B0604020202020204" pitchFamily="34" charset="0"/>
              <a:buChar char="•"/>
            </a:pPr>
            <a:r>
              <a:rPr lang="en-US" sz="2000" dirty="0"/>
              <a:t>Populism and authoritarianism are political concepts that describe different approaches to governance and political strategy. Populism seeks to represent the interests and voices of "ordinary people" against a perceived elite or establishment. Populist leaders often claim to speak for the "common people" and position themselves as outsiders challenging the status quo.</a:t>
            </a:r>
          </a:p>
          <a:p>
            <a:r>
              <a:rPr lang="en-US" sz="2000" dirty="0"/>
              <a:t> </a:t>
            </a:r>
          </a:p>
          <a:p>
            <a:pPr marL="285750" indent="-285750">
              <a:buFont typeface="Arial" panose="020B0604020202020204" pitchFamily="34" charset="0"/>
              <a:buChar char="•"/>
            </a:pPr>
            <a:r>
              <a:rPr lang="en-US" sz="2000" dirty="0"/>
              <a:t>Populists are anti-elitist or opposed to the political, economic, or cultural elites, who are often blamed for societal problems. Populist movements often center around a charismatic leader who is seen as a champion of the people. Populists typically offer simplistic solutions to complex problems, appealing to emotions and common sense rather than detailed policy analysis.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2A21CB93-C1A6-169F-F7F3-EA95AA6F3F65}"/>
              </a:ext>
            </a:extLst>
          </p:cNvPr>
          <p:cNvSpPr>
            <a:spLocks noGrp="1"/>
          </p:cNvSpPr>
          <p:nvPr>
            <p:ph type="sldNum" sz="quarter" idx="12"/>
          </p:nvPr>
        </p:nvSpPr>
        <p:spPr/>
        <p:txBody>
          <a:bodyPr/>
          <a:lstStyle/>
          <a:p>
            <a:fld id="{B2DC25EE-239B-4C5F-AAD1-255A7D5F1EE2}" type="slidenum">
              <a:rPr lang="en-US" smtClean="0"/>
              <a:t>285</a:t>
            </a:fld>
            <a:endParaRPr lang="en-US"/>
          </a:p>
        </p:txBody>
      </p:sp>
    </p:spTree>
    <p:extLst>
      <p:ext uri="{BB962C8B-B14F-4D97-AF65-F5344CB8AC3E}">
        <p14:creationId xmlns:p14="http://schemas.microsoft.com/office/powerpoint/2010/main" val="162019238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30042-D7D0-0582-EB39-33A9AEE6AD96}"/>
              </a:ext>
            </a:extLst>
          </p:cNvPr>
          <p:cNvSpPr>
            <a:spLocks noGrp="1"/>
          </p:cNvSpPr>
          <p:nvPr>
            <p:ph type="sldNum" sz="quarter" idx="12"/>
          </p:nvPr>
        </p:nvSpPr>
        <p:spPr/>
        <p:txBody>
          <a:bodyPr/>
          <a:lstStyle/>
          <a:p>
            <a:fld id="{B2DC25EE-239B-4C5F-AAD1-255A7D5F1EE2}" type="slidenum">
              <a:rPr lang="en-US" smtClean="0"/>
              <a:t>286</a:t>
            </a:fld>
            <a:endParaRPr lang="en-US"/>
          </a:p>
        </p:txBody>
      </p:sp>
      <p:sp>
        <p:nvSpPr>
          <p:cNvPr id="4" name="TextBox 3">
            <a:extLst>
              <a:ext uri="{FF2B5EF4-FFF2-40B4-BE49-F238E27FC236}">
                <a16:creationId xmlns:a16="http://schemas.microsoft.com/office/drawing/2014/main" id="{0FDB3324-70C8-DF38-F6A1-106116E292ED}"/>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Populism often involves dividing society into two groups: "the pure people" and "the corrupt elite.“ Populism can be found across the political spectrum, from left-wing (Bernie Sanders) to right-wing (Donald Trump), and can manifest in various forms depending on the cultural and political context.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Authoritarianism and populism often co-exist but are different concepts. Authoritarianism is a form of governance characterized by strong central power and limited political freedoms. In an authoritarian regime, political power is concentrated in the hands of a leader or a small group, and there is often little tolerance for political dissent or opposition.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authoritarianism, power is concentrated in a leader or ruling party, with limited checks and balances. Political opposition, free press, and civil liberties are often restricted or suppressed and decisions are made by the ruling authority without the need for legislative approval or public input.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regimes may use force, intimidation, and propaganda to maintain control and suppress dissent.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populism and authoritarianism are distinct concepts, they often intersect. For example, a populist leader may adopt authoritarian tactics to consolidate power and suppress opposition, claiming to do so in the name of the people.</a:t>
            </a:r>
          </a:p>
          <a:p>
            <a:pPr marL="285750" indent="-28575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2129871678"/>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9C6B11-50D5-E884-B730-3506DC4726D4}"/>
              </a:ext>
            </a:extLst>
          </p:cNvPr>
          <p:cNvSpPr>
            <a:spLocks noGrp="1"/>
          </p:cNvSpPr>
          <p:nvPr>
            <p:ph type="sldNum" sz="quarter" idx="12"/>
          </p:nvPr>
        </p:nvSpPr>
        <p:spPr/>
        <p:txBody>
          <a:bodyPr/>
          <a:lstStyle/>
          <a:p>
            <a:fld id="{B2DC25EE-239B-4C5F-AAD1-255A7D5F1EE2}" type="slidenum">
              <a:rPr lang="en-US" smtClean="0"/>
              <a:t>287</a:t>
            </a:fld>
            <a:endParaRPr lang="en-US"/>
          </a:p>
        </p:txBody>
      </p:sp>
      <p:sp>
        <p:nvSpPr>
          <p:cNvPr id="4" name="TextBox 3">
            <a:extLst>
              <a:ext uri="{FF2B5EF4-FFF2-40B4-BE49-F238E27FC236}">
                <a16:creationId xmlns:a16="http://schemas.microsoft.com/office/drawing/2014/main" id="{F65DBBC2-02B5-FB78-EC9C-39891CA7F3DE}"/>
              </a:ext>
            </a:extLst>
          </p:cNvPr>
          <p:cNvSpPr txBox="1"/>
          <p:nvPr/>
        </p:nvSpPr>
        <p:spPr>
          <a:xfrm>
            <a:off x="0"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In political discourse, "reactionary" refers to a political stance that seeks to return to a previous state of society, often idealizing the past and advocating for the reversal of modern changes. Reactionaries typically oppose progressive reforms and may desire to restore traditional social orders or institutions that they believe have been lost or undermined. </a:t>
            </a:r>
          </a:p>
          <a:p>
            <a:pPr marL="285750" indent="-285750">
              <a:buFont typeface="Arial" panose="020B0604020202020204" pitchFamily="34" charset="0"/>
              <a:buChar char="•"/>
            </a:pPr>
            <a:r>
              <a:rPr lang="en-US" sz="2000" dirty="0"/>
              <a:t>While both conservatives and reactionaries resist certain types of change, reactionaries are distinct in their desire to revert to an earlier era, rather than simply maintaining the status quo.</a:t>
            </a:r>
          </a:p>
          <a:p>
            <a:endParaRPr lang="en-US" sz="2000" dirty="0"/>
          </a:p>
          <a:p>
            <a:pPr marL="285750" indent="-285750">
              <a:buFont typeface="Arial" panose="020B0604020202020204" pitchFamily="34" charset="0"/>
              <a:buChar char="•"/>
            </a:pPr>
            <a:r>
              <a:rPr lang="en-US" sz="2000" dirty="0"/>
              <a:t>The slogan "Make America Great Again," popularized by Donald Trump, is reactionary in nature, as it evokes and appeals to those who believe that past policies, values, and social structures were more beneficial than current ones. It suggests that America has lost something valuable that needs to be restored.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Fascism is a far-right, authoritarian political ideology characterized by dictatorial power, forcible suppression of opposition, and strong regimentation of society and the economy. It emerged in the early 20th century, in Italy with Benito Mussolini being the first to adopt it as a governing philosophy. Fascism is often associated with ultranationalism, where the interests of the nation or race are placed above individual rights and freedoms.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Key characteristics of fascism include centralized control by a dictatorial leader, who maintains power through propaganda, censorship, and the use of force. An emphasis on national unity and identity, accompanied by xenophobia and racism. A glorification of military strength and values, with a focus on expanding national power and the elimination of political opposition and the control of media and public discourse to maintain the regime's power.</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411847036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D0065-6D12-9257-6793-5A999E8A922F}"/>
              </a:ext>
            </a:extLst>
          </p:cNvPr>
          <p:cNvSpPr txBox="1"/>
          <p:nvPr/>
        </p:nvSpPr>
        <p:spPr>
          <a:xfrm>
            <a:off x="0" y="-5417"/>
            <a:ext cx="11965858"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While not advocating for complete state ownership, through partnerships with business leaders, fascist regimes typically exert significant control over the economy.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The leader is portrayed as a heroic figure who embodies the nation's ideals and is beyond criticism.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Fascism is distinct from other authoritarian ideologies in its intense focus on nationalism and the idea of a homogeneous national community. It often arises in times of social, economic, or political instability, promising to restore national pride and order. </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latin typeface="+mj-lt"/>
              </a:rPr>
              <a:t>Fascism, as a formal political movement, never gained the same level of power or popularity in the United States as it did in some European countries. However, there were periods and groups in American history that exhibited fascist tendencies or expressed support for fascist ideologies, particularly during the 1930s.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Henry Ford, the founder of the Ford Motor Company, because of his support of Nazism and antisemitism is a controversial historical figure. Ford owned and published a newspaper called “The Dearborn Independent”, which in the 1920s ran a series of anti-Semitic articles.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 Ford's writings and ideas found an audience in Nazi Germany. Adolf Hitler himself admired Ford and mentioned him in “Mein Kampf”. In 1938, Ford was awarded the Grand Cross of the German Eagle, a high honor given by Nazi Germany to foreigners. This award was seen as a recognition of Ford's influence and his anti-Semitic views.</a:t>
            </a:r>
          </a:p>
          <a:p>
            <a:endParaRPr lang="en-US" sz="2000" dirty="0"/>
          </a:p>
        </p:txBody>
      </p:sp>
      <p:sp>
        <p:nvSpPr>
          <p:cNvPr id="2" name="Slide Number Placeholder 1">
            <a:extLst>
              <a:ext uri="{FF2B5EF4-FFF2-40B4-BE49-F238E27FC236}">
                <a16:creationId xmlns:a16="http://schemas.microsoft.com/office/drawing/2014/main" id="{80E64E0B-8FDD-B9EF-ED0F-73AB02A3391B}"/>
              </a:ext>
            </a:extLst>
          </p:cNvPr>
          <p:cNvSpPr>
            <a:spLocks noGrp="1"/>
          </p:cNvSpPr>
          <p:nvPr>
            <p:ph type="sldNum" sz="quarter" idx="12"/>
          </p:nvPr>
        </p:nvSpPr>
        <p:spPr/>
        <p:txBody>
          <a:bodyPr/>
          <a:lstStyle/>
          <a:p>
            <a:fld id="{B2DC25EE-239B-4C5F-AAD1-255A7D5F1EE2}" type="slidenum">
              <a:rPr lang="en-US" smtClean="0"/>
              <a:t>288</a:t>
            </a:fld>
            <a:endParaRPr lang="en-US"/>
          </a:p>
        </p:txBody>
      </p:sp>
    </p:spTree>
    <p:extLst>
      <p:ext uri="{BB962C8B-B14F-4D97-AF65-F5344CB8AC3E}">
        <p14:creationId xmlns:p14="http://schemas.microsoft.com/office/powerpoint/2010/main" val="3531369782"/>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24BC30-9B91-3932-37EF-9200DEC49995}"/>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Ford's business operations in Germany continued during the 1930s, and the company was involved in the German economy during the Nazi regime.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2008 financial crisis and the COVID pandemic ignited what was a smoldering global authoritarian populist movement which was further fueled by the growing economic disparities produced by neoliberal policies. This rise in the popularity of authoritarians represents people’s disillusionment with traditional capitalist economics which have undermined democratic principles.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a result, many liberal democracies have had democratic institutions and norms, such as the independence of the judiciary, freedom of the press, and the integrity of elections weakened.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Populist authoritarian leaders have gained power in various parts of the world by appealing to nationalist sentiments and promising to address the grievances of those who feel left behind by globalization and growing economic inequality.</a:t>
            </a:r>
          </a:p>
          <a:p>
            <a:r>
              <a:rPr lang="en-US" sz="2000" dirty="0"/>
              <a:t> </a:t>
            </a:r>
          </a:p>
          <a:p>
            <a:pPr marL="285750" indent="-285750">
              <a:buFont typeface="Arial" panose="020B0604020202020204" pitchFamily="34" charset="0"/>
              <a:buChar char="•"/>
            </a:pPr>
            <a:r>
              <a:rPr lang="en-US" sz="2000" dirty="0"/>
              <a:t>Advances in technology have enabled governments to increase surveillance and control over their populations, sometimes at the expense of privacy and civil liberties.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rise of major authoritarian powers, such as China and Russia, has challenged the liberal democratic order and provided alternative governance models that some countries find appealing. </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0371700-A0FB-C04B-BB62-4CCBE5432000}"/>
              </a:ext>
            </a:extLst>
          </p:cNvPr>
          <p:cNvSpPr>
            <a:spLocks noGrp="1"/>
          </p:cNvSpPr>
          <p:nvPr>
            <p:ph type="sldNum" sz="quarter" idx="12"/>
          </p:nvPr>
        </p:nvSpPr>
        <p:spPr/>
        <p:txBody>
          <a:bodyPr/>
          <a:lstStyle/>
          <a:p>
            <a:fld id="{B2DC25EE-239B-4C5F-AAD1-255A7D5F1EE2}" type="slidenum">
              <a:rPr lang="en-US" smtClean="0"/>
              <a:t>289</a:t>
            </a:fld>
            <a:endParaRPr lang="en-US"/>
          </a:p>
        </p:txBody>
      </p:sp>
    </p:spTree>
    <p:extLst>
      <p:ext uri="{BB962C8B-B14F-4D97-AF65-F5344CB8AC3E}">
        <p14:creationId xmlns:p14="http://schemas.microsoft.com/office/powerpoint/2010/main" val="1969625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4B3B4-A837-C621-62C1-5E777CDC08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ACD53B-045C-FC56-8D11-F7665CE6C528}"/>
              </a:ext>
            </a:extLst>
          </p:cNvPr>
          <p:cNvSpPr txBox="1"/>
          <p:nvPr/>
        </p:nvSpPr>
        <p:spPr>
          <a:xfrm>
            <a:off x="0" y="413916"/>
            <a:ext cx="4305648" cy="1200329"/>
          </a:xfrm>
          <a:prstGeom prst="rect">
            <a:avLst/>
          </a:prstGeom>
          <a:noFill/>
        </p:spPr>
        <p:txBody>
          <a:bodyPr wrap="square">
            <a:spAutoFit/>
          </a:bodyPr>
          <a:lstStyle/>
          <a:p>
            <a:pPr algn="ctr"/>
            <a:r>
              <a:rPr lang="en-US" sz="3600">
                <a:solidFill>
                  <a:schemeClr val="bg1"/>
                </a:solidFill>
              </a:rPr>
              <a:t>W</a:t>
            </a:r>
            <a:r>
              <a:rPr lang="en-CA" sz="3600">
                <a:solidFill>
                  <a:schemeClr val="bg1"/>
                </a:solidFill>
              </a:rPr>
              <a:t>EEKLY ANNOUNCEMENTS</a:t>
            </a:r>
          </a:p>
        </p:txBody>
      </p:sp>
      <p:sp>
        <p:nvSpPr>
          <p:cNvPr id="5" name="TextBox 4">
            <a:extLst>
              <a:ext uri="{FF2B5EF4-FFF2-40B4-BE49-F238E27FC236}">
                <a16:creationId xmlns:a16="http://schemas.microsoft.com/office/drawing/2014/main" id="{B539AED1-BB8E-37A5-4BE7-7C2D3A1EFB22}"/>
              </a:ext>
            </a:extLst>
          </p:cNvPr>
          <p:cNvSpPr txBox="1"/>
          <p:nvPr/>
        </p:nvSpPr>
        <p:spPr>
          <a:xfrm>
            <a:off x="4294826" y="-494473"/>
            <a:ext cx="7892555" cy="1200329"/>
          </a:xfrm>
          <a:prstGeom prst="rect">
            <a:avLst/>
          </a:prstGeom>
          <a:noFill/>
        </p:spPr>
        <p:txBody>
          <a:bodyPr wrap="square">
            <a:spAutoFit/>
          </a:bodyPr>
          <a:lstStyle/>
          <a:p>
            <a:endParaRPr lang="en-CA" sz="2400"/>
          </a:p>
          <a:p>
            <a:pPr marL="457200" indent="-457200">
              <a:buFont typeface="Arial" panose="020B0604020202020204" pitchFamily="34" charset="0"/>
              <a:buChar char="•"/>
            </a:pPr>
            <a:endParaRPr lang="en-CA" sz="2400"/>
          </a:p>
          <a:p>
            <a:r>
              <a:rPr lang="en-CA" sz="2400"/>
              <a:t>  </a:t>
            </a:r>
          </a:p>
        </p:txBody>
      </p:sp>
      <p:pic>
        <p:nvPicPr>
          <p:cNvPr id="7" name="Picture 6" descr="A person in garment holding a sign&#10;&#10;Description automatically generated">
            <a:extLst>
              <a:ext uri="{FF2B5EF4-FFF2-40B4-BE49-F238E27FC236}">
                <a16:creationId xmlns:a16="http://schemas.microsoft.com/office/drawing/2014/main" id="{61BF6B28-731C-ABD6-E85C-F7D08E0CE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770837"/>
            <a:ext cx="4045789" cy="3131389"/>
          </a:xfrm>
          <a:prstGeom prst="rect">
            <a:avLst/>
          </a:prstGeom>
        </p:spPr>
      </p:pic>
      <p:sp>
        <p:nvSpPr>
          <p:cNvPr id="4" name="TextBox 3">
            <a:extLst>
              <a:ext uri="{FF2B5EF4-FFF2-40B4-BE49-F238E27FC236}">
                <a16:creationId xmlns:a16="http://schemas.microsoft.com/office/drawing/2014/main" id="{17C79B46-06D2-57BB-D5E3-4B838C4AB94F}"/>
              </a:ext>
            </a:extLst>
          </p:cNvPr>
          <p:cNvSpPr txBox="1"/>
          <p:nvPr/>
        </p:nvSpPr>
        <p:spPr>
          <a:xfrm>
            <a:off x="4676909" y="1371600"/>
            <a:ext cx="7128387" cy="3416320"/>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Next week June 3</a:t>
            </a:r>
            <a:r>
              <a:rPr lang="en-CA" sz="2400" baseline="30000" dirty="0">
                <a:latin typeface="Arial" panose="020B0604020202020204" pitchFamily="34" charset="0"/>
                <a:cs typeface="Arial" panose="020B0604020202020204" pitchFamily="34" charset="0"/>
              </a:rPr>
              <a:t>rd</a:t>
            </a:r>
            <a:r>
              <a:rPr lang="en-CA" sz="2400" dirty="0">
                <a:latin typeface="Arial" panose="020B0604020202020204" pitchFamily="34" charset="0"/>
                <a:cs typeface="Arial" panose="020B0604020202020204" pitchFamily="34" charset="0"/>
              </a:rPr>
              <a:t> we’ll have brunch during the session. We’re planning for about 14 in-person participants. If you haven’t already told us you’re coming or put your hand up last week, please let us know this week.</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We will still do the session on zoom as well.</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Next Monday is the last boing group.</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Thank you.</a:t>
            </a:r>
          </a:p>
          <a:p>
            <a:pPr marL="285750" indent="-285750">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1936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F9DD7-78C1-1179-74C8-9035480AE26A}"/>
              </a:ext>
            </a:extLst>
          </p:cNvPr>
          <p:cNvSpPr txBox="1"/>
          <p:nvPr/>
        </p:nvSpPr>
        <p:spPr>
          <a:xfrm>
            <a:off x="-1" y="70021"/>
            <a:ext cx="12061371" cy="7140416"/>
          </a:xfrm>
          <a:prstGeom prst="rect">
            <a:avLst/>
          </a:prstGeom>
          <a:noFill/>
        </p:spPr>
        <p:txBody>
          <a:bodyPr wrap="square">
            <a:spAutoFit/>
          </a:bodyPr>
          <a:lstStyle/>
          <a:p>
            <a:pPr marL="342900" indent="-342900">
              <a:buFont typeface="Arial" panose="020B0604020202020204" pitchFamily="34" charset="0"/>
              <a:buChar char="•"/>
            </a:pPr>
            <a:r>
              <a:rPr lang="en-US" sz="2000" dirty="0"/>
              <a:t>The polycrisis has left people across the globe looking for answers and change. Massively amplifying  answers that serve their interests, voicing grievances about how unfairly they are treated and railing against the system while being the biggest part of the problem are oligarchs such Musk, Bezos, Zuckerberg and Thiel who control the dominant means of communication including cable news and algorithm driven social media. </a:t>
            </a:r>
          </a:p>
          <a:p>
            <a:pPr marL="342900" indent="-342900">
              <a:buFont typeface="Arial" panose="020B0604020202020204" pitchFamily="34" charset="0"/>
              <a:buChar char="•"/>
            </a:pPr>
            <a:r>
              <a:rPr lang="en-US" sz="2000" dirty="0"/>
              <a:t>Along with authoritarian leaders, oligarchs manipulate the public narrative producing societal polarization which distracts from the real caused of the crisis; their own greed.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Today’s media platforms amplify the spread of information, some accurate, the vast majority misleading. The sheer volume of information overwhelms individuals, making it difficult to discern credible sources from misinformation or disinformation. Constant exposure to crisis-related news on social media also leads to heightened anxiety and stress.</a:t>
            </a:r>
          </a:p>
          <a:p>
            <a:endParaRPr lang="en-US" sz="2000" dirty="0"/>
          </a:p>
          <a:p>
            <a:pPr marL="285750" indent="-285750">
              <a:buFont typeface="Arial" panose="020B0604020202020204" pitchFamily="34" charset="0"/>
              <a:buChar char="•"/>
            </a:pPr>
            <a:r>
              <a:rPr lang="en-US" sz="2000" dirty="0">
                <a:latin typeface="+mj-lt"/>
              </a:rPr>
              <a:t>T</a:t>
            </a:r>
            <a:r>
              <a:rPr lang="en-US" sz="2000" b="0" i="0" dirty="0">
                <a:effectLst/>
                <a:latin typeface="+mj-lt"/>
              </a:rPr>
              <a:t>here are </a:t>
            </a:r>
            <a:r>
              <a:rPr lang="en-US" sz="2000" dirty="0">
                <a:latin typeface="+mj-lt"/>
              </a:rPr>
              <a:t>many</a:t>
            </a:r>
            <a:r>
              <a:rPr lang="en-US" sz="2000" b="0" i="0" dirty="0">
                <a:effectLst/>
                <a:latin typeface="+mj-lt"/>
              </a:rPr>
              <a:t> similarities between the rise in authoritarian regimes </a:t>
            </a:r>
            <a:r>
              <a:rPr lang="en-US" sz="2000" dirty="0">
                <a:latin typeface="+mj-lt"/>
              </a:rPr>
              <a:t>following</a:t>
            </a:r>
            <a:r>
              <a:rPr lang="en-US" sz="2000" b="0" i="0" dirty="0">
                <a:effectLst/>
                <a:latin typeface="+mj-lt"/>
              </a:rPr>
              <a:t> the Great Depression and that which we</a:t>
            </a:r>
            <a:r>
              <a:rPr lang="en-US" sz="2000" dirty="0">
                <a:latin typeface="+mj-lt"/>
              </a:rPr>
              <a:t> are currently seeing</a:t>
            </a:r>
            <a:r>
              <a:rPr lang="en-US" sz="2000" b="0" i="0" dirty="0">
                <a:effectLst/>
                <a:latin typeface="+mj-lt"/>
              </a:rPr>
              <a:t>.</a:t>
            </a:r>
            <a:r>
              <a:rPr lang="en-US" sz="2000" dirty="0">
                <a:latin typeface="+mj-lt"/>
              </a:rPr>
              <a:t> B</a:t>
            </a:r>
            <a:r>
              <a:rPr lang="en-US" sz="2000" b="0" i="0" dirty="0">
                <a:effectLst/>
                <a:latin typeface="+mj-lt"/>
              </a:rPr>
              <a:t>oth periods experienced significant economic challenges. The Great Depression led to widespread unemployment and poverty, creating fertile ground for authoritarian leaders who promised stability and economic recovery. Similarly</a:t>
            </a:r>
            <a:r>
              <a:rPr lang="en-US" sz="2000" dirty="0">
                <a:latin typeface="+mj-lt"/>
              </a:rPr>
              <a:t>,</a:t>
            </a:r>
            <a:r>
              <a:rPr lang="en-US" sz="2000" b="0" i="0" dirty="0">
                <a:effectLst/>
                <a:latin typeface="+mj-lt"/>
              </a:rPr>
              <a:t> the 2008 financial crisis and the economic disruptions caused by the COVID-19 pandemic, have contributed to public dissatisfaction and a desire for strong leadership.</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S</a:t>
            </a:r>
            <a:r>
              <a:rPr lang="en-US" sz="2000" b="0" i="0" dirty="0">
                <a:effectLst/>
                <a:latin typeface="+mj-lt"/>
              </a:rPr>
              <a:t>ocieties, in both eras, faced deep divisions and polarization. In the 1930s, class struggles, ideological conflicts, and nationalism were prevalent. Today, we see similar polarization along political, cultural, and economic lines.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0AC741B-93AB-5CB8-ACC4-F8CC0A431DE5}"/>
              </a:ext>
            </a:extLst>
          </p:cNvPr>
          <p:cNvSpPr>
            <a:spLocks noGrp="1"/>
          </p:cNvSpPr>
          <p:nvPr>
            <p:ph type="sldNum" sz="quarter" idx="12"/>
          </p:nvPr>
        </p:nvSpPr>
        <p:spPr/>
        <p:txBody>
          <a:bodyPr/>
          <a:lstStyle/>
          <a:p>
            <a:fld id="{B2DC25EE-239B-4C5F-AAD1-255A7D5F1EE2}" type="slidenum">
              <a:rPr lang="en-US" smtClean="0"/>
              <a:t>290</a:t>
            </a:fld>
            <a:endParaRPr lang="en-US"/>
          </a:p>
        </p:txBody>
      </p:sp>
    </p:spTree>
    <p:extLst>
      <p:ext uri="{BB962C8B-B14F-4D97-AF65-F5344CB8AC3E}">
        <p14:creationId xmlns:p14="http://schemas.microsoft.com/office/powerpoint/2010/main" val="344056785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2D007-C373-0FEF-3E91-520B619DAFE5}"/>
              </a:ext>
            </a:extLst>
          </p:cNvPr>
          <p:cNvSpPr txBox="1"/>
          <p:nvPr/>
        </p:nvSpPr>
        <p:spPr>
          <a:xfrm>
            <a:off x="73742" y="0"/>
            <a:ext cx="12044516"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After the Great Depression, many people lost faith in democratic institutions and traditional political parties, which were seen as ineffective in addressing the crisis. This paved the way for authoritarian figures who promised decisive action. </a:t>
            </a:r>
          </a:p>
          <a:p>
            <a:pPr marL="285750" indent="-285750">
              <a:buFont typeface="Arial" panose="020B0604020202020204" pitchFamily="34" charset="0"/>
              <a:buChar char="•"/>
            </a:pPr>
            <a:r>
              <a:rPr lang="en-US" sz="2000" b="0" i="0" dirty="0">
                <a:effectLst/>
                <a:latin typeface="+mj-lt"/>
              </a:rPr>
              <a:t>Today, there is widespread distrust in political institutions, media, and other traditional sources of authority, which </a:t>
            </a:r>
            <a:r>
              <a:rPr lang="en-US" sz="2000" dirty="0">
                <a:latin typeface="+mj-lt"/>
              </a:rPr>
              <a:t>has</a:t>
            </a:r>
            <a:r>
              <a:rPr lang="en-US" sz="2000" b="0" i="0" dirty="0">
                <a:effectLst/>
                <a:latin typeface="+mj-lt"/>
              </a:rPr>
              <a:t> led to support for populist </a:t>
            </a:r>
            <a:r>
              <a:rPr lang="en-US" sz="2000" dirty="0">
                <a:latin typeface="+mj-lt"/>
              </a:rPr>
              <a:t>and</a:t>
            </a:r>
            <a:r>
              <a:rPr lang="en-US" sz="2000" b="0" i="0" dirty="0">
                <a:effectLst/>
                <a:latin typeface="+mj-lt"/>
              </a:rPr>
              <a:t> authoritarian leaders.</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Both periods saw a rise in nationalism and identity-based politics. In the 1930s, this manifested as aggressive nationalism and xenophobia. </a:t>
            </a:r>
            <a:r>
              <a:rPr lang="en-US" sz="2000" dirty="0">
                <a:latin typeface="+mj-lt"/>
              </a:rPr>
              <a:t>Today</a:t>
            </a:r>
            <a:r>
              <a:rPr lang="en-US" sz="2000" b="0" i="0" dirty="0">
                <a:effectLst/>
                <a:latin typeface="+mj-lt"/>
              </a:rPr>
              <a:t> similar trends are observable, with increased focus on national identity and immigration issues</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Authoritarian regimes in the 1930s effectively used propaganda to control public perception and maintain power. Today, the control and manipulation of information, including through digital platforms, play a significant role in bolstering authoritarian tendencies.</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dirty="0"/>
              <a:t>Worldwide there are a growing number of countries where leaders with authoritarian tendencies have come to power or become more popular:</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Turkey, President Recep Tayyip Erdoğan has been in power since 2003, initially as Prime Minister and then as President. Over the years, his government has been criticized for undermining democratic institutions, restricting press freedom, and consolidating power.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19C6E0EA-B1F1-229B-13CD-D813F96ADD7D}"/>
              </a:ext>
            </a:extLst>
          </p:cNvPr>
          <p:cNvSpPr>
            <a:spLocks noGrp="1"/>
          </p:cNvSpPr>
          <p:nvPr>
            <p:ph type="sldNum" sz="quarter" idx="12"/>
          </p:nvPr>
        </p:nvSpPr>
        <p:spPr/>
        <p:txBody>
          <a:bodyPr/>
          <a:lstStyle/>
          <a:p>
            <a:fld id="{B2DC25EE-239B-4C5F-AAD1-255A7D5F1EE2}" type="slidenum">
              <a:rPr lang="en-US" smtClean="0"/>
              <a:t>291</a:t>
            </a:fld>
            <a:endParaRPr lang="en-US"/>
          </a:p>
        </p:txBody>
      </p:sp>
    </p:spTree>
    <p:extLst>
      <p:ext uri="{BB962C8B-B14F-4D97-AF65-F5344CB8AC3E}">
        <p14:creationId xmlns:p14="http://schemas.microsoft.com/office/powerpoint/2010/main" val="214412189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EB9FFA-9C1D-9F27-1965-A85D4BA7CC94}"/>
              </a:ext>
            </a:extLst>
          </p:cNvPr>
          <p:cNvSpPr txBox="1"/>
          <p:nvPr/>
        </p:nvSpPr>
        <p:spPr>
          <a:xfrm>
            <a:off x="0" y="70021"/>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In Hungary, Prime Minister Viktor Orbán has been in power since 2010 and has been accused of eroding democratic norms, including weakening the judiciary, controlling the media, and altering election laws to favor his party.</a:t>
            </a:r>
          </a:p>
          <a:p>
            <a:endParaRPr lang="en-US" sz="2000" dirty="0"/>
          </a:p>
          <a:p>
            <a:pPr marL="285750" indent="-285750">
              <a:buFont typeface="Arial" panose="020B0604020202020204" pitchFamily="34" charset="0"/>
              <a:buChar char="•"/>
            </a:pPr>
            <a:r>
              <a:rPr lang="en-US" sz="2000" dirty="0"/>
              <a:t>In Brazil, Jair Bolsonaro, known as Brazil’s Trump, served as President from 2019 to 2023. His authoritarianism was  particularly evident in his approach to the media, his handling of the COVID-19 pandemic, and his rhetoric against political opponents.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Philippines, Rodrigo Duterte, President from 2016 to 2022, was known for his tough stance on crime and his controversial war on drugs, which drew criticism for human rights abuses and extrajudicial killings.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Russia, Vladimir Putin has been in power as either President or Prime Minister since 1999. His government has been characterized by a strong centralization of power, suppression of political dissent, and control over the media.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Belarus, Alexander Lukashenko, often referred to as "Europe's last dictator," has been President since 1994. His government has been criticized for its lack of free and fair elections and its harsh crackdown on opposition and protests.</a:t>
            </a:r>
          </a:p>
          <a:p>
            <a:pPr marL="285750" indent="-285750">
              <a:buFont typeface="Arial" panose="020B0604020202020204" pitchFamily="34" charset="0"/>
              <a:buChar char="•"/>
            </a:pPr>
            <a:endParaRPr lang="en-US" sz="2000" b="0" i="0" dirty="0">
              <a:effectLst/>
              <a:latin typeface="+mj-lt"/>
            </a:endParaRPr>
          </a:p>
          <a:p>
            <a:endParaRPr lang="en-US" sz="2000" dirty="0"/>
          </a:p>
        </p:txBody>
      </p:sp>
      <p:sp>
        <p:nvSpPr>
          <p:cNvPr id="2" name="Slide Number Placeholder 1">
            <a:extLst>
              <a:ext uri="{FF2B5EF4-FFF2-40B4-BE49-F238E27FC236}">
                <a16:creationId xmlns:a16="http://schemas.microsoft.com/office/drawing/2014/main" id="{3B94E9D0-838F-C9E2-AD06-0A15CADB7E10}"/>
              </a:ext>
            </a:extLst>
          </p:cNvPr>
          <p:cNvSpPr>
            <a:spLocks noGrp="1"/>
          </p:cNvSpPr>
          <p:nvPr>
            <p:ph type="sldNum" sz="quarter" idx="12"/>
          </p:nvPr>
        </p:nvSpPr>
        <p:spPr/>
        <p:txBody>
          <a:bodyPr/>
          <a:lstStyle/>
          <a:p>
            <a:fld id="{B2DC25EE-239B-4C5F-AAD1-255A7D5F1EE2}" type="slidenum">
              <a:rPr lang="en-US" smtClean="0"/>
              <a:t>292</a:t>
            </a:fld>
            <a:endParaRPr lang="en-US"/>
          </a:p>
        </p:txBody>
      </p:sp>
    </p:spTree>
    <p:extLst>
      <p:ext uri="{BB962C8B-B14F-4D97-AF65-F5344CB8AC3E}">
        <p14:creationId xmlns:p14="http://schemas.microsoft.com/office/powerpoint/2010/main" val="8347462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B41E4-8DEB-5C3C-DE60-5AB4C05E7B73}"/>
              </a:ext>
            </a:extLst>
          </p:cNvPr>
          <p:cNvSpPr txBox="1"/>
          <p:nvPr/>
        </p:nvSpPr>
        <p:spPr>
          <a:xfrm>
            <a:off x="0" y="0"/>
            <a:ext cx="12192000" cy="1200329"/>
          </a:xfrm>
          <a:prstGeom prst="rect">
            <a:avLst/>
          </a:prstGeom>
          <a:noFill/>
        </p:spPr>
        <p:txBody>
          <a:bodyPr wrap="square">
            <a:spAutoFit/>
          </a:bodyPr>
          <a:lstStyle/>
          <a:p>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FB8A0E68-9BBA-CE19-AFD9-EBB1E8718566}"/>
              </a:ext>
            </a:extLst>
          </p:cNvPr>
          <p:cNvSpPr txBox="1"/>
          <p:nvPr/>
        </p:nvSpPr>
        <p:spPr>
          <a:xfrm>
            <a:off x="76201" y="426050"/>
            <a:ext cx="12192000" cy="677108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China is a one-party state ruled by the Communist Party of China (CPC). It has long been characterized by a lack of political pluralism and restrictions on freedoms such as speech, assembly, and the press. Under President Xi Jinping, who has been in power since 2012, there has been a noticeable consolidation of power. Xi has abolished presidential term limits, potentially allowing him to remain in power indefinitely.</a:t>
            </a:r>
          </a:p>
          <a:p>
            <a:r>
              <a:rPr lang="en-US" sz="2000" b="0" i="0" dirty="0">
                <a:effectLst/>
                <a:latin typeface="+mj-lt"/>
              </a:rPr>
              <a:t> </a:t>
            </a:r>
          </a:p>
          <a:p>
            <a:pPr marL="285750" indent="-285750">
              <a:buFont typeface="Arial" panose="020B0604020202020204" pitchFamily="34" charset="0"/>
              <a:buChar char="•"/>
            </a:pPr>
            <a:r>
              <a:rPr lang="en-US" sz="2000" dirty="0">
                <a:latin typeface="+mj-lt"/>
              </a:rPr>
              <a:t>Xi’s </a:t>
            </a:r>
            <a:r>
              <a:rPr lang="en-US" sz="2000" b="0" i="0" dirty="0">
                <a:effectLst/>
                <a:latin typeface="+mj-lt"/>
              </a:rPr>
              <a:t>administration has intensified control over various aspects of society, including increased surveillance, censorship, and a crackdown on dissent. There have been significant international concerns regarding human rights abuses, particularly in regions like Xinjiang, where the treatment of Uyghur Muslims has drawn widespread condemnation.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India is the world's largest democracy, with a multi-party system and regular elections. However, in recent years, there have been concerns about democratic backsliding. Under Prime Minister Narendra Modi, who has been in power since 2014, there has been an erosion of democratic norms.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Concerns include the treatment of religious minorities, particularly Muslims, restrictions on press freedom, and the use of laws to stifle dissent. There have been reports of increased pressure on civil society, journalists, and political opponents. Some actions, such as the revocation of Jammu and Kashmir's special status and the implementation of the Citizenship Amendment Act, have sparked significant controversy and protests.</a:t>
            </a:r>
          </a:p>
          <a:p>
            <a:r>
              <a:rPr lang="en-US" sz="2000" dirty="0"/>
              <a:t> </a:t>
            </a:r>
          </a:p>
          <a:p>
            <a:br>
              <a:rPr lang="en-US" dirty="0"/>
            </a:br>
            <a:br>
              <a:rPr lang="en-US" dirty="0"/>
            </a:br>
            <a:endParaRPr lang="en-CA" dirty="0"/>
          </a:p>
        </p:txBody>
      </p:sp>
      <p:sp>
        <p:nvSpPr>
          <p:cNvPr id="2" name="Slide Number Placeholder 1">
            <a:extLst>
              <a:ext uri="{FF2B5EF4-FFF2-40B4-BE49-F238E27FC236}">
                <a16:creationId xmlns:a16="http://schemas.microsoft.com/office/drawing/2014/main" id="{03DC2B0E-9DF6-C378-9D16-85D4293ABD24}"/>
              </a:ext>
            </a:extLst>
          </p:cNvPr>
          <p:cNvSpPr>
            <a:spLocks noGrp="1"/>
          </p:cNvSpPr>
          <p:nvPr>
            <p:ph type="sldNum" sz="quarter" idx="12"/>
          </p:nvPr>
        </p:nvSpPr>
        <p:spPr/>
        <p:txBody>
          <a:bodyPr/>
          <a:lstStyle/>
          <a:p>
            <a:fld id="{B2DC25EE-239B-4C5F-AAD1-255A7D5F1EE2}" type="slidenum">
              <a:rPr lang="en-US" smtClean="0"/>
              <a:t>293</a:t>
            </a:fld>
            <a:endParaRPr lang="en-US"/>
          </a:p>
        </p:txBody>
      </p:sp>
    </p:spTree>
    <p:extLst>
      <p:ext uri="{BB962C8B-B14F-4D97-AF65-F5344CB8AC3E}">
        <p14:creationId xmlns:p14="http://schemas.microsoft.com/office/powerpoint/2010/main" val="336738428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265C0-71B5-C56D-099C-6CBEDAEAD8ED}"/>
              </a:ext>
            </a:extLst>
          </p:cNvPr>
          <p:cNvSpPr txBox="1"/>
          <p:nvPr/>
        </p:nvSpPr>
        <p:spPr>
          <a:xfrm>
            <a:off x="73742" y="0"/>
            <a:ext cx="12044516" cy="7171194"/>
          </a:xfrm>
          <a:prstGeom prst="rect">
            <a:avLst/>
          </a:prstGeom>
          <a:noFill/>
        </p:spPr>
        <p:txBody>
          <a:bodyPr wrap="square">
            <a:spAutoFit/>
          </a:bodyPr>
          <a:lstStyle/>
          <a:p>
            <a:pPr marL="285750" indent="-285750">
              <a:buFont typeface="Arial" panose="020B0604020202020204" pitchFamily="34" charset="0"/>
              <a:buChar char="•"/>
            </a:pPr>
            <a:r>
              <a:rPr lang="en-US" sz="2000" dirty="0"/>
              <a:t>In Venezuela, President Nicolás Maduro has authoritarian tendencies. Maduro has been in power since 2013, following the death of his predecessor, Hugo Chávez. Over the years, his government has been criticized for several actions that are characteristic of authoritarian regimes. </a:t>
            </a:r>
          </a:p>
          <a:p>
            <a:pPr marL="285750" indent="-285750">
              <a:buFont typeface="Arial" panose="020B0604020202020204" pitchFamily="34" charset="0"/>
              <a:buChar char="•"/>
            </a:pPr>
            <a:r>
              <a:rPr lang="en-US" sz="2000" dirty="0"/>
              <a:t>In 2024 Maduro almost certainly lost the election to opposition leader Edmundo Gonzalez. Despite protests he remains in power and has extended his mandate until 2031.</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recent years, right-wing parties with authoritarian ambitions have also made significant gains in several European countries. These parties focus on issues such as immigration, national sovereignty, and economic nationalism.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Italy, The Brothers of Italy, led by Giorgia Meloni, became the largest party in the 2022 general elections and Meloni became prime minister. Her election marked a shift towards the right. Her party has its roots in Italy's post-fascist movement.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France, The National Rally, led by Marine Le Pen, has been a significant force in politics. Although Le Pen did not win the presidency in the 2022 elections, she advanced to the runoff, and her party has gained seats in the National Assembly.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Sweden, The Sweden Democrats, a right-wing populist party, have been gaining influence. In the 2022 elections, they became the second-largest party in the </a:t>
            </a:r>
            <a:r>
              <a:rPr lang="en-US" sz="2000" dirty="0" err="1"/>
              <a:t>Riksdag</a:t>
            </a:r>
            <a:r>
              <a:rPr lang="en-US" sz="2000" dirty="0"/>
              <a:t>, Sweden's parliament, and have influenced government policy, particularly on immigration.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43601EFB-72EB-0BFE-026E-1B97024C024C}"/>
              </a:ext>
            </a:extLst>
          </p:cNvPr>
          <p:cNvSpPr>
            <a:spLocks noGrp="1"/>
          </p:cNvSpPr>
          <p:nvPr>
            <p:ph type="sldNum" sz="quarter" idx="12"/>
          </p:nvPr>
        </p:nvSpPr>
        <p:spPr/>
        <p:txBody>
          <a:bodyPr/>
          <a:lstStyle/>
          <a:p>
            <a:fld id="{B2DC25EE-239B-4C5F-AAD1-255A7D5F1EE2}" type="slidenum">
              <a:rPr lang="en-US" smtClean="0"/>
              <a:t>294</a:t>
            </a:fld>
            <a:endParaRPr lang="en-US"/>
          </a:p>
        </p:txBody>
      </p:sp>
    </p:spTree>
    <p:extLst>
      <p:ext uri="{BB962C8B-B14F-4D97-AF65-F5344CB8AC3E}">
        <p14:creationId xmlns:p14="http://schemas.microsoft.com/office/powerpoint/2010/main" val="3078070591"/>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B16545-02E2-13CA-3551-5ACABBAA683C}"/>
              </a:ext>
            </a:extLst>
          </p:cNvPr>
          <p:cNvSpPr txBox="1"/>
          <p:nvPr/>
        </p:nvSpPr>
        <p:spPr>
          <a:xfrm>
            <a:off x="0" y="-250372"/>
            <a:ext cx="12192000" cy="6863417"/>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Spain, Vox, a right-wing party, has grown in popularity and representation. It has become a significant force, advocating for national unity and stricter immigration controls.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Poland, The Law and Justice Party (PiS) was in power from 2015 to 2023. It promoted a right-wing agenda focused on nationalism, conservative social policies, and judicial reforms that drew criticism from the European Union. It was replaced by the centrist government of Donald Tusk.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U.S. President Donald Trump and the MAGA movement, have shown very clear authoritarian tendencies in their willingness to undermine democratic norms and institutions. </a:t>
            </a:r>
          </a:p>
          <a:p>
            <a:pPr marL="285750" indent="-285750">
              <a:buFont typeface="Arial" panose="020B0604020202020204" pitchFamily="34" charset="0"/>
              <a:buChar char="•"/>
            </a:pPr>
            <a:r>
              <a:rPr lang="en-US" sz="2000" dirty="0"/>
              <a:t>Following the 2020 presidential election, Trump and many of his supporters made unsubstantiated claims of widespread voter fraud. These claims culminated in efforts to overturn the election results, including pressuring state officials and the events leading up to the January 6, 2021, Capitol riot.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 consistently attacks the media, labeling unfavorable coverage as "fake news" and referring to the press as the "enemy of the people." Such rhetoric has undermined public trust in independent media, a cornerstone of democracy.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 repeatedly expresses admiration for strongman leaders such as Putin, Kim Jong Un, and Orban and shows a preference for personal loyalty over institutional checks and balances. His first administration saw significant turnover, with many officials leaving or being dismissed, often after disagreements with Trump.</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19BFC2B-1AC6-9113-ED78-16952B8D1A87}"/>
              </a:ext>
            </a:extLst>
          </p:cNvPr>
          <p:cNvSpPr>
            <a:spLocks noGrp="1"/>
          </p:cNvSpPr>
          <p:nvPr>
            <p:ph type="sldNum" sz="quarter" idx="12"/>
          </p:nvPr>
        </p:nvSpPr>
        <p:spPr/>
        <p:txBody>
          <a:bodyPr/>
          <a:lstStyle/>
          <a:p>
            <a:fld id="{B2DC25EE-239B-4C5F-AAD1-255A7D5F1EE2}" type="slidenum">
              <a:rPr lang="en-US" smtClean="0"/>
              <a:t>295</a:t>
            </a:fld>
            <a:endParaRPr lang="en-US"/>
          </a:p>
        </p:txBody>
      </p:sp>
    </p:spTree>
    <p:extLst>
      <p:ext uri="{BB962C8B-B14F-4D97-AF65-F5344CB8AC3E}">
        <p14:creationId xmlns:p14="http://schemas.microsoft.com/office/powerpoint/2010/main" val="886467381"/>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2A6EF-134A-1FAF-BC02-4DF1C734ECF5}"/>
              </a:ext>
            </a:extLst>
          </p:cNvPr>
          <p:cNvSpPr>
            <a:spLocks noGrp="1"/>
          </p:cNvSpPr>
          <p:nvPr>
            <p:ph type="sldNum" sz="quarter" idx="12"/>
          </p:nvPr>
        </p:nvSpPr>
        <p:spPr/>
        <p:txBody>
          <a:bodyPr/>
          <a:lstStyle/>
          <a:p>
            <a:fld id="{B2DC25EE-239B-4C5F-AAD1-255A7D5F1EE2}" type="slidenum">
              <a:rPr lang="en-US" smtClean="0"/>
              <a:t>296</a:t>
            </a:fld>
            <a:endParaRPr lang="en-US"/>
          </a:p>
        </p:txBody>
      </p:sp>
      <p:sp>
        <p:nvSpPr>
          <p:cNvPr id="4" name="TextBox 3">
            <a:extLst>
              <a:ext uri="{FF2B5EF4-FFF2-40B4-BE49-F238E27FC236}">
                <a16:creationId xmlns:a16="http://schemas.microsoft.com/office/drawing/2014/main" id="{5B3D54AD-7F1D-00F8-BB50-118CA3FCF288}"/>
              </a:ext>
            </a:extLst>
          </p:cNvPr>
          <p:cNvSpPr txBox="1"/>
          <p:nvPr/>
        </p:nvSpPr>
        <p:spPr>
          <a:xfrm>
            <a:off x="54428" y="70021"/>
            <a:ext cx="12083144" cy="4924425"/>
          </a:xfrm>
          <a:prstGeom prst="rect">
            <a:avLst/>
          </a:prstGeom>
          <a:noFill/>
        </p:spPr>
        <p:txBody>
          <a:bodyPr wrap="square">
            <a:spAutoFit/>
          </a:bodyPr>
          <a:lstStyle/>
          <a:p>
            <a:pPr marL="285750" indent="-285750">
              <a:buFont typeface="Arial" panose="020B0604020202020204" pitchFamily="34" charset="0"/>
              <a:buChar char="•"/>
            </a:pPr>
            <a:r>
              <a:rPr lang="en-US" sz="2000" dirty="0"/>
              <a:t>In both his first and second administrations Trump has used executive orders and emergency declarations to bypass Congress. While it is not uncommon for presidents to use executive orders, the context and content of Trump’s actions  pushed the boundaries of executive power and came close to creating constitutional crisis.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Trump's rhetoric is filled with divisive language that polarizes the electorate. This deepens societal divisions and erodes the norms of civil discourse and compromise that are essential in a democratic society.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advocating for law and order is not inherently authoritarian, Trump's approach often emphasizes a heavy-handed response to protests and civil unrest, which prioritizes order over civil liberties.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It is commonly thought that Trump’s authoritarian impulses were, during his first administration, checked by democratic “guardrails” which have been taken away as he embarks on his second administration and has surrounded himself with incompetent, corrupt and immoral sycophants. </a:t>
            </a:r>
            <a:br>
              <a:rPr lang="en-US" dirty="0"/>
            </a:br>
            <a:br>
              <a:rPr lang="en-US" dirty="0"/>
            </a:br>
            <a:br>
              <a:rPr lang="en-US" dirty="0"/>
            </a:br>
            <a:endParaRPr lang="en-CA" dirty="0"/>
          </a:p>
        </p:txBody>
      </p:sp>
    </p:spTree>
    <p:extLst>
      <p:ext uri="{BB962C8B-B14F-4D97-AF65-F5344CB8AC3E}">
        <p14:creationId xmlns:p14="http://schemas.microsoft.com/office/powerpoint/2010/main" val="223463087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E39288-4110-190E-68F5-6A54C47878BB}"/>
              </a:ext>
            </a:extLst>
          </p:cNvPr>
          <p:cNvSpPr>
            <a:spLocks noGrp="1"/>
          </p:cNvSpPr>
          <p:nvPr>
            <p:ph type="sldNum" sz="quarter" idx="12"/>
          </p:nvPr>
        </p:nvSpPr>
        <p:spPr/>
        <p:txBody>
          <a:bodyPr/>
          <a:lstStyle/>
          <a:p>
            <a:fld id="{B2DC25EE-239B-4C5F-AAD1-255A7D5F1EE2}" type="slidenum">
              <a:rPr lang="en-US" smtClean="0"/>
              <a:t>297</a:t>
            </a:fld>
            <a:endParaRPr lang="en-US"/>
          </a:p>
        </p:txBody>
      </p:sp>
      <p:sp>
        <p:nvSpPr>
          <p:cNvPr id="4" name="TextBox 3">
            <a:extLst>
              <a:ext uri="{FF2B5EF4-FFF2-40B4-BE49-F238E27FC236}">
                <a16:creationId xmlns:a16="http://schemas.microsoft.com/office/drawing/2014/main" id="{F76C0386-1D5B-ED33-B1D3-646665C864F7}"/>
              </a:ext>
            </a:extLst>
          </p:cNvPr>
          <p:cNvSpPr txBox="1"/>
          <p:nvPr/>
        </p:nvSpPr>
        <p:spPr>
          <a:xfrm>
            <a:off x="2046517" y="435145"/>
            <a:ext cx="11092541" cy="646331"/>
          </a:xfrm>
          <a:prstGeom prst="rect">
            <a:avLst/>
          </a:prstGeom>
          <a:noFill/>
        </p:spPr>
        <p:txBody>
          <a:bodyPr wrap="square">
            <a:spAutoFit/>
          </a:bodyPr>
          <a:lstStyle/>
          <a:p>
            <a:r>
              <a:rPr lang="en-CA" sz="3600" dirty="0">
                <a:solidFill>
                  <a:schemeClr val="bg1"/>
                </a:solidFill>
              </a:rPr>
              <a:t>THE PSYCHOLOGY OF POWER AND WEALTH</a:t>
            </a:r>
          </a:p>
        </p:txBody>
      </p:sp>
      <p:pic>
        <p:nvPicPr>
          <p:cNvPr id="6" name="Picture 5" descr="A person lying on a couch with a person in the background&#10;&#10;AI-generated content may be incorrect.">
            <a:extLst>
              <a:ext uri="{FF2B5EF4-FFF2-40B4-BE49-F238E27FC236}">
                <a16:creationId xmlns:a16="http://schemas.microsoft.com/office/drawing/2014/main" id="{FB9C23F5-D47C-C330-2705-743528298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470991"/>
            <a:ext cx="6858000" cy="4951864"/>
          </a:xfrm>
          <a:prstGeom prst="rect">
            <a:avLst/>
          </a:prstGeom>
        </p:spPr>
      </p:pic>
    </p:spTree>
    <p:extLst>
      <p:ext uri="{BB962C8B-B14F-4D97-AF65-F5344CB8AC3E}">
        <p14:creationId xmlns:p14="http://schemas.microsoft.com/office/powerpoint/2010/main" val="121160983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8550E-B79C-660D-11B0-5FB82A75B82D}"/>
              </a:ext>
            </a:extLst>
          </p:cNvPr>
          <p:cNvSpPr>
            <a:spLocks noGrp="1"/>
          </p:cNvSpPr>
          <p:nvPr>
            <p:ph type="sldNum" sz="quarter" idx="12"/>
          </p:nvPr>
        </p:nvSpPr>
        <p:spPr/>
        <p:txBody>
          <a:bodyPr/>
          <a:lstStyle/>
          <a:p>
            <a:fld id="{B2DC25EE-239B-4C5F-AAD1-255A7D5F1EE2}" type="slidenum">
              <a:rPr lang="en-US" smtClean="0"/>
              <a:t>298</a:t>
            </a:fld>
            <a:endParaRPr lang="en-US"/>
          </a:p>
        </p:txBody>
      </p:sp>
      <p:sp>
        <p:nvSpPr>
          <p:cNvPr id="4" name="TextBox 3">
            <a:extLst>
              <a:ext uri="{FF2B5EF4-FFF2-40B4-BE49-F238E27FC236}">
                <a16:creationId xmlns:a16="http://schemas.microsoft.com/office/drawing/2014/main" id="{51364215-CCA2-946F-CBFF-35F02B3B6592}"/>
              </a:ext>
            </a:extLst>
          </p:cNvPr>
          <p:cNvSpPr txBox="1"/>
          <p:nvPr/>
        </p:nvSpPr>
        <p:spPr>
          <a:xfrm>
            <a:off x="76200" y="478971"/>
            <a:ext cx="12017827" cy="532453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“Hurt people hurt people”         popular saying</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 I think he’s a profoundly sad individual”       Sam Altman’s comment about Elon Musk after Musk offered to buy Altman’s Open AI for 97 billion dollars.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"Donald suffered deprivations that would scar him for life."        </a:t>
            </a:r>
            <a:r>
              <a:rPr lang="en-US" sz="2000" dirty="0">
                <a:latin typeface="+mj-lt"/>
              </a:rPr>
              <a:t>From clinical psychologist’s and Donald Trump’s niece Mary Trump’s book “</a:t>
            </a:r>
            <a:r>
              <a:rPr lang="en-US" sz="2000" b="0" i="0" dirty="0">
                <a:effectLst/>
                <a:latin typeface="+mj-lt"/>
              </a:rPr>
              <a:t>Too Much and Never Enough: How My Family Created the World's Most Dangerous Man”</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“Mamaw and Papaw ensured that Mom’s instability didn’t ruin my life. They couldn’t, however, entirely shield me from it. The experiences of my youth continue to haunt me, and I likely will never fully escape the legacy of my chaotic upbringing.”        J.D. Vance from his memoir “Hillbilly Elegy”</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“Trauma bonding is a strong emotional attachment that develops between individuals in an abusive relationship. </a:t>
            </a:r>
            <a:r>
              <a:rPr lang="en-US" sz="2000" dirty="0">
                <a:latin typeface="+mj-lt"/>
              </a:rPr>
              <a:t>It </a:t>
            </a:r>
            <a:r>
              <a:rPr lang="en-US" sz="2000" b="0" i="0" dirty="0">
                <a:effectLst/>
                <a:latin typeface="+mj-lt"/>
              </a:rPr>
              <a:t>uses fear, excitement, and sexual feelings, to entangle another person. The bond is maintained through the unpredictability of the rewards and abuse, making it difficult for individuals to leave these toxic relationships.” </a:t>
            </a:r>
            <a:r>
              <a:rPr lang="en-US" sz="2000" dirty="0">
                <a:latin typeface="+mj-lt"/>
              </a:rPr>
              <a:t>            </a:t>
            </a:r>
            <a:r>
              <a:rPr lang="en-US" sz="2000" b="0" i="0" dirty="0">
                <a:effectLst/>
                <a:latin typeface="+mj-lt"/>
              </a:rPr>
              <a:t>Dr. Patrick Carnes, a prominent figure in the study of addiction and relationships</a:t>
            </a:r>
            <a:endParaRPr lang="en-CA" sz="2000" dirty="0">
              <a:latin typeface="+mj-lt"/>
            </a:endParaRPr>
          </a:p>
        </p:txBody>
      </p:sp>
    </p:spTree>
    <p:extLst>
      <p:ext uri="{BB962C8B-B14F-4D97-AF65-F5344CB8AC3E}">
        <p14:creationId xmlns:p14="http://schemas.microsoft.com/office/powerpoint/2010/main" val="197289620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D45D96-9CB0-3710-34FF-587DC3231D42}"/>
              </a:ext>
            </a:extLst>
          </p:cNvPr>
          <p:cNvSpPr>
            <a:spLocks noGrp="1"/>
          </p:cNvSpPr>
          <p:nvPr>
            <p:ph type="sldNum" sz="quarter" idx="12"/>
          </p:nvPr>
        </p:nvSpPr>
        <p:spPr/>
        <p:txBody>
          <a:bodyPr/>
          <a:lstStyle/>
          <a:p>
            <a:fld id="{B2DC25EE-239B-4C5F-AAD1-255A7D5F1EE2}" type="slidenum">
              <a:rPr lang="en-US" smtClean="0"/>
              <a:t>299</a:t>
            </a:fld>
            <a:endParaRPr lang="en-US"/>
          </a:p>
        </p:txBody>
      </p:sp>
      <p:sp>
        <p:nvSpPr>
          <p:cNvPr id="4" name="TextBox 3">
            <a:extLst>
              <a:ext uri="{FF2B5EF4-FFF2-40B4-BE49-F238E27FC236}">
                <a16:creationId xmlns:a16="http://schemas.microsoft.com/office/drawing/2014/main" id="{5AFAEB7A-44BD-2267-4F62-38E063B45DE2}"/>
              </a:ext>
            </a:extLst>
          </p:cNvPr>
          <p:cNvSpPr txBox="1"/>
          <p:nvPr/>
        </p:nvSpPr>
        <p:spPr>
          <a:xfrm>
            <a:off x="1"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Some people pursue power and wealth with single-minded determination and a few of them become a</a:t>
            </a:r>
            <a:r>
              <a:rPr lang="en-US" sz="2000" b="0" i="0" dirty="0">
                <a:effectLst/>
                <a:latin typeface="+mj-lt"/>
              </a:rPr>
              <a:t>uthoritarians or oligarchs. </a:t>
            </a:r>
          </a:p>
          <a:p>
            <a:pPr marL="285750" indent="-285750">
              <a:buFont typeface="Arial" panose="020B0604020202020204" pitchFamily="34" charset="0"/>
              <a:buChar char="•"/>
            </a:pPr>
            <a:r>
              <a:rPr lang="en-US" sz="2000" b="0" i="0" dirty="0">
                <a:effectLst/>
                <a:latin typeface="+mj-lt"/>
              </a:rPr>
              <a:t>Some</a:t>
            </a:r>
            <a:r>
              <a:rPr lang="en-US" sz="2000" dirty="0">
                <a:latin typeface="+mj-lt"/>
              </a:rPr>
              <a:t> wealthy and powerful people instead of</a:t>
            </a:r>
            <a:r>
              <a:rPr lang="en-US" sz="2000" b="0" i="0" dirty="0">
                <a:effectLst/>
                <a:latin typeface="+mj-lt"/>
              </a:rPr>
              <a:t> being satisfied </a:t>
            </a:r>
            <a:r>
              <a:rPr lang="en-US" sz="2000" dirty="0">
                <a:latin typeface="+mj-lt"/>
              </a:rPr>
              <a:t>with</a:t>
            </a:r>
            <a:r>
              <a:rPr lang="en-US" sz="2000" b="0" i="0" dirty="0">
                <a:effectLst/>
                <a:latin typeface="+mj-lt"/>
              </a:rPr>
              <a:t> their status and privilege  </a:t>
            </a:r>
            <a:r>
              <a:rPr lang="en-US" sz="2000" dirty="0">
                <a:latin typeface="+mj-lt"/>
              </a:rPr>
              <a:t>are angry,</a:t>
            </a:r>
            <a:r>
              <a:rPr lang="en-US" sz="2000" b="0" i="0" dirty="0">
                <a:effectLst/>
                <a:latin typeface="+mj-lt"/>
              </a:rPr>
              <a:t> resentful, and seeking </a:t>
            </a:r>
            <a:r>
              <a:rPr lang="en-US" sz="2000" dirty="0">
                <a:latin typeface="+mj-lt"/>
              </a:rPr>
              <a:t>to avenge</a:t>
            </a:r>
            <a:r>
              <a:rPr lang="en-US" sz="2000" b="0" i="0" dirty="0">
                <a:effectLst/>
                <a:latin typeface="+mj-lt"/>
              </a:rPr>
              <a:t> slights and injustices they feel they have </a:t>
            </a:r>
            <a:r>
              <a:rPr lang="en-US" sz="2000" dirty="0">
                <a:latin typeface="+mj-lt"/>
              </a:rPr>
              <a:t>been subjected to, leaving behind,</a:t>
            </a:r>
            <a:r>
              <a:rPr lang="en-US" sz="2000" b="0" i="0" dirty="0">
                <a:effectLst/>
                <a:latin typeface="+mj-lt"/>
              </a:rPr>
              <a:t> </a:t>
            </a:r>
            <a:r>
              <a:rPr lang="en-US" sz="2000" dirty="0">
                <a:latin typeface="+mj-lt"/>
              </a:rPr>
              <a:t>i</a:t>
            </a:r>
            <a:r>
              <a:rPr lang="en-US" sz="2000" b="0" i="0" dirty="0">
                <a:effectLst/>
                <a:latin typeface="+mj-lt"/>
              </a:rPr>
              <a:t>n the process, trails of devastation.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Some</a:t>
            </a:r>
            <a:r>
              <a:rPr lang="en-US" sz="2000" b="0" i="0" dirty="0">
                <a:effectLst/>
                <a:latin typeface="+mj-lt"/>
              </a:rPr>
              <a:t> of these individuals have very unhealthy My stories that they project unto others and the world. Sometimes they end up forming trauma bonds with </a:t>
            </a:r>
            <a:r>
              <a:rPr lang="en-US" sz="2000" dirty="0">
                <a:latin typeface="+mj-lt"/>
              </a:rPr>
              <a:t>large segments of the population</a:t>
            </a:r>
            <a:r>
              <a:rPr lang="en-US" sz="2000" b="0" i="0" dirty="0">
                <a:effectLst/>
                <a:latin typeface="+mj-lt"/>
              </a:rPr>
              <a:t>. </a:t>
            </a:r>
            <a:r>
              <a:rPr lang="en-US" sz="2000" dirty="0">
                <a:latin typeface="+mj-lt"/>
              </a:rPr>
              <a:t>Much has been written about the psychology of these individuals.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Attachment and trauma theory and the concept of repetition compulsion delve into how early experiences unconsciously influence behavior in adulthood.</a:t>
            </a:r>
          </a:p>
          <a:p>
            <a:pPr marL="285750" indent="-285750">
              <a:buFont typeface="Arial" panose="020B0604020202020204" pitchFamily="34" charset="0"/>
              <a:buChar char="•"/>
            </a:pPr>
            <a:r>
              <a:rPr lang="en-US" sz="2000" dirty="0"/>
              <a:t>Attachment theory, developed by John Bowlby and later expanded by Mary Ainsworth, explores how the bonds formed between infants and their primary caregivers  shape their emotional and relational patterns throughout life. The theory identifies different attachment styles.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Secure Attachment typically results from consistent and responsive caregiving. Securely attached individuals tend to have healthy relationships and good emotional regulation.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Anxious Attachment can result from inconsistent caregiving, leading to adults who are often preoccupied with relationships and crave emotional closeness.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149357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0F1CAC-763B-99B7-A12E-4FBCE765B90B}"/>
              </a:ext>
            </a:extLst>
          </p:cNvPr>
          <p:cNvSpPr txBox="1"/>
          <p:nvPr/>
        </p:nvSpPr>
        <p:spPr>
          <a:xfrm>
            <a:off x="0" y="-91440"/>
            <a:ext cx="12192000" cy="7386638"/>
          </a:xfrm>
          <a:prstGeom prst="rect">
            <a:avLst/>
          </a:prstGeom>
          <a:noFill/>
        </p:spPr>
        <p:txBody>
          <a:bodyPr wrap="square">
            <a:spAutoFit/>
          </a:bodyPr>
          <a:lstStyle/>
          <a:p>
            <a:pPr marL="285750" indent="-285750" algn="l">
              <a:buFont typeface="Arial" panose="020B0604020202020204" pitchFamily="34" charset="0"/>
              <a:buChar char="•"/>
            </a:pPr>
            <a:r>
              <a:rPr lang="en-US" sz="1900" dirty="0">
                <a:latin typeface="Arial" panose="020B0604020202020204" pitchFamily="34" charset="0"/>
                <a:cs typeface="Arial" panose="020B0604020202020204" pitchFamily="34" charset="0"/>
              </a:rPr>
              <a:t>B</a:t>
            </a:r>
            <a:r>
              <a:rPr lang="en-US" sz="1900" b="0" i="0" dirty="0">
                <a:effectLst/>
                <a:latin typeface="Arial" panose="020B0604020202020204" pitchFamily="34" charset="0"/>
                <a:cs typeface="Arial" panose="020B0604020202020204" pitchFamily="34" charset="0"/>
              </a:rPr>
              <a:t>eneath all of this lies a deep philosophical question: Why is connection so healing? Why are human beings transformed by love, belonging, meaning, and relationships? Why does disconnection wound us so profoundly? Different worldviews answer this question differently.</a:t>
            </a:r>
          </a:p>
          <a:p>
            <a:pPr marL="285750" indent="-285750" algn="l">
              <a:buFont typeface="Arial" panose="020B0604020202020204" pitchFamily="34" charset="0"/>
              <a:buChar char="•"/>
            </a:pPr>
            <a:endParaRPr lang="en-US" sz="1900" b="0" i="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900" b="0" i="0" u="sng" dirty="0">
                <a:effectLst/>
                <a:latin typeface="Arial" panose="020B0604020202020204" pitchFamily="34" charset="0"/>
                <a:cs typeface="Arial" panose="020B0604020202020204" pitchFamily="34" charset="0"/>
              </a:rPr>
              <a:t>A materialist or physicalist worldview </a:t>
            </a:r>
            <a:r>
              <a:rPr lang="en-US" sz="1900" b="0" i="0" dirty="0">
                <a:effectLst/>
                <a:latin typeface="Arial" panose="020B0604020202020204" pitchFamily="34" charset="0"/>
                <a:cs typeface="Arial" panose="020B0604020202020204" pitchFamily="34" charset="0"/>
              </a:rPr>
              <a:t>generally begins from the idea that reality is fundamentally made of separate elementary particles and forces. From this perspective, separation is primary. Connection is something that emerges later through interactions among fundamentally separate things. Mind and consciousness themselves are viewed as emerging from matter. So, in a sense, a physicalist view tells us we are fundamentally isolated beings trying to create connection.</a:t>
            </a:r>
          </a:p>
          <a:p>
            <a:pPr marL="285750" indent="-285750" algn="l">
              <a:buFont typeface="Arial" panose="020B0604020202020204" pitchFamily="34" charset="0"/>
              <a:buChar char="•"/>
            </a:pPr>
            <a:endParaRPr lang="en-US" sz="1900" b="0" i="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900" b="0" i="0" u="sng" dirty="0">
                <a:effectLst/>
                <a:latin typeface="Arial" panose="020B0604020202020204" pitchFamily="34" charset="0"/>
                <a:cs typeface="Arial" panose="020B0604020202020204" pitchFamily="34" charset="0"/>
              </a:rPr>
              <a:t>But idealist and spiritual traditions </a:t>
            </a:r>
            <a:r>
              <a:rPr lang="en-US" sz="1900" b="0" i="0" dirty="0">
                <a:effectLst/>
                <a:latin typeface="Arial" panose="020B0604020202020204" pitchFamily="34" charset="0"/>
                <a:cs typeface="Arial" panose="020B0604020202020204" pitchFamily="34" charset="0"/>
              </a:rPr>
              <a:t>begin somewhere very different. They begin with the intuition that reality is fundamentally unified — that consciousness, mind, spirit, or being itself is primary. Different traditions express this differently — Universal Mind, Brahman, Buddha Nature, God, the Tao, the Ground of Being — but beneath the differences lies a common intuition: that fundamentally, we belong to one another.</a:t>
            </a:r>
          </a:p>
          <a:p>
            <a:pPr marL="285750" indent="-285750">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In this view, connection is primary. Disconnection comes later. Healing, then, is not creating connection out of nothing — it is rediscovering a connection that was always there beneath the fragmentation. This connects deeply with the “Cosmic Egg” idea you explored in preparation for today’s circle of meaning.</a:t>
            </a:r>
            <a:r>
              <a:rPr lang="en-US" sz="1900" dirty="0">
                <a:latin typeface="Arial" panose="020B0604020202020204" pitchFamily="34" charset="0"/>
                <a:cs typeface="Arial" panose="020B0604020202020204" pitchFamily="34" charset="0"/>
              </a:rPr>
              <a:t> Meaning exists in layers.</a:t>
            </a:r>
          </a:p>
          <a:p>
            <a:pPr marL="285750" indent="-285750">
              <a:buFont typeface="Arial" panose="020B0604020202020204" pitchFamily="34" charset="0"/>
              <a:buChar char="•"/>
            </a:pPr>
            <a:endParaRPr lang="en-US" sz="19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There is My Story — the intimate story of my own life. My Story exists within Our Story: family, culture, relationships, community, humanity. And My and Our stories exist within The Story — the larger questions of existence itself:</a:t>
            </a:r>
            <a:br>
              <a:rPr lang="en-US" sz="1900" dirty="0">
                <a:latin typeface="Arial" panose="020B0604020202020204" pitchFamily="34" charset="0"/>
                <a:cs typeface="Arial" panose="020B0604020202020204" pitchFamily="34" charset="0"/>
              </a:rPr>
            </a:br>
            <a:r>
              <a:rPr lang="en-US" sz="1900" dirty="0">
                <a:latin typeface="Arial" panose="020B0604020202020204" pitchFamily="34" charset="0"/>
                <a:cs typeface="Arial" panose="020B0604020202020204" pitchFamily="34" charset="0"/>
              </a:rPr>
              <a:t>Why are we here? What is all this? What gives life meaning? What is consciousness? What is love? What is this universe trying to become?</a:t>
            </a:r>
          </a:p>
          <a:p>
            <a:pPr marL="285750" indent="-285750" algn="l">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111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latin typeface="Arial" panose="020B0604020202020204" pitchFamily="34" charset="0"/>
                <a:cs typeface="Arial" panose="020B0604020202020204" pitchFamily="34" charset="0"/>
              </a:rPr>
              <a:t>If you have questions, comments, or feedback, please save them for the two question periods. You can put them in the chat box or raise your real/virtual hand.</a:t>
            </a:r>
          </a:p>
          <a:p>
            <a:r>
              <a:rPr lang="en-CA" sz="2800" dirty="0">
                <a:solidFill>
                  <a:schemeClr val="bg1"/>
                </a:solidFill>
                <a:latin typeface="Arial" panose="020B0604020202020204" pitchFamily="34" charset="0"/>
                <a:cs typeface="Arial" panose="020B0604020202020204" pitchFamily="34" charset="0"/>
              </a:rPr>
              <a:t>Keep comments, questions, and feedback relatively brief so everyone has a chance to participate.(one breath sharing)</a:t>
            </a:r>
          </a:p>
          <a:p>
            <a:r>
              <a:rPr lang="en-CA" sz="2400" dirty="0">
                <a:solidFill>
                  <a:schemeClr val="tx1"/>
                </a:solidFill>
                <a:latin typeface="Arial" panose="020B0604020202020204" pitchFamily="34" charset="0"/>
                <a:cs typeface="Arial" panose="020B0604020202020204" pitchFamily="34" charset="0"/>
              </a:rPr>
              <a:t>If you’re on zoom, make sure no one can overhear what is being said</a:t>
            </a:r>
          </a:p>
          <a:p>
            <a:r>
              <a:rPr lang="en-CA" sz="2400" dirty="0">
                <a:solidFill>
                  <a:schemeClr val="tx1"/>
                </a:solidFill>
                <a:latin typeface="Arial" panose="020B0604020202020204" pitchFamily="34" charset="0"/>
                <a:cs typeface="Arial" panose="020B0604020202020204" pitchFamily="34" charset="0"/>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30</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36F79A-4149-4A03-F068-6E2C01A96729}"/>
              </a:ext>
            </a:extLst>
          </p:cNvPr>
          <p:cNvSpPr>
            <a:spLocks noGrp="1"/>
          </p:cNvSpPr>
          <p:nvPr>
            <p:ph type="sldNum" sz="quarter" idx="12"/>
          </p:nvPr>
        </p:nvSpPr>
        <p:spPr/>
        <p:txBody>
          <a:bodyPr/>
          <a:lstStyle/>
          <a:p>
            <a:fld id="{B2DC25EE-239B-4C5F-AAD1-255A7D5F1EE2}" type="slidenum">
              <a:rPr lang="en-US" smtClean="0"/>
              <a:t>300</a:t>
            </a:fld>
            <a:endParaRPr lang="en-US"/>
          </a:p>
        </p:txBody>
      </p:sp>
      <p:sp>
        <p:nvSpPr>
          <p:cNvPr id="4" name="TextBox 3">
            <a:extLst>
              <a:ext uri="{FF2B5EF4-FFF2-40B4-BE49-F238E27FC236}">
                <a16:creationId xmlns:a16="http://schemas.microsoft.com/office/drawing/2014/main" id="{45E7FF98-2F7C-1A26-1823-7301CDD8BAFA}"/>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Avoidant Attachment often arises from caregivers who are emotionally unavailable, leading to adults who may struggle with intimacy and prefer emotional distance.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Disorganized Attachment results from caregivers who are frightening or erratic. This can lead to confused and disoriented behavior in relationships.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Repetition compulsion is a concept introduced by Sigmund Freud, describing how individuals repeat behaviors or patterns from past experiences, particularly those from childhood, even if they are maladaptive. This repetition is an unconscious attempt to resolve past conflicts or traumas. Repetition compulsion driven by developmental or attachment trauma offers us an explanation for the thinking and behavior of some of today’s most powerful world figures.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Mary L. Trump, in her book “Too Much and Never Enough: How My Family Created the World's Most Dangerous Man”, provides detailed insights into the family dynamics of Donald Trump's upbringing, focusing particularly on his parents, Fred and Mary Anne Trump.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Mary describes Fred Trump, her grandfather and Donald's father, as a dominant, sadistic  and demanding presence in the family. He was a successful real estate developer who, above all else, valued accumulating wealth, power, and being tough. In the book Mary describes Fred’s emotional unavailability and how his primary concern was instilling a sense of competition and toughness in his sons. He valued traits like ruthlessness and self-reliance, often dismissing emotions as weaknesses.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197730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0E7EAA-1723-A66B-7E71-2C7BDEC3E2DE}"/>
              </a:ext>
            </a:extLst>
          </p:cNvPr>
          <p:cNvSpPr>
            <a:spLocks noGrp="1"/>
          </p:cNvSpPr>
          <p:nvPr>
            <p:ph type="sldNum" sz="quarter" idx="12"/>
          </p:nvPr>
        </p:nvSpPr>
        <p:spPr/>
        <p:txBody>
          <a:bodyPr/>
          <a:lstStyle/>
          <a:p>
            <a:fld id="{B2DC25EE-239B-4C5F-AAD1-255A7D5F1EE2}" type="slidenum">
              <a:rPr lang="en-US" smtClean="0"/>
              <a:t>301</a:t>
            </a:fld>
            <a:endParaRPr lang="en-US"/>
          </a:p>
        </p:txBody>
      </p:sp>
      <p:sp>
        <p:nvSpPr>
          <p:cNvPr id="4" name="TextBox 3">
            <a:extLst>
              <a:ext uri="{FF2B5EF4-FFF2-40B4-BE49-F238E27FC236}">
                <a16:creationId xmlns:a16="http://schemas.microsoft.com/office/drawing/2014/main" id="{B07E44EC-1342-7AA0-7D19-5E390BBBCC95}"/>
              </a:ext>
            </a:extLst>
          </p:cNvPr>
          <p:cNvSpPr txBox="1"/>
          <p:nvPr/>
        </p:nvSpPr>
        <p:spPr>
          <a:xfrm>
            <a:off x="87085" y="86916"/>
            <a:ext cx="11974285" cy="6863417"/>
          </a:xfrm>
          <a:prstGeom prst="rect">
            <a:avLst/>
          </a:prstGeom>
          <a:noFill/>
        </p:spPr>
        <p:txBody>
          <a:bodyPr wrap="square">
            <a:spAutoFit/>
          </a:bodyPr>
          <a:lstStyle/>
          <a:p>
            <a:pPr marL="285750" indent="-285750">
              <a:buFont typeface="Arial" panose="020B0604020202020204" pitchFamily="34" charset="0"/>
              <a:buChar char="•"/>
            </a:pPr>
            <a:r>
              <a:rPr lang="en-US" sz="2000" dirty="0"/>
              <a:t>Fred discouraged displays of empathy and emotional vulnerability, leading to a household where strength was equated with success and vulnerability with failure.</a:t>
            </a:r>
          </a:p>
          <a:p>
            <a:pPr marL="285750" indent="-285750">
              <a:buFont typeface="Arial" panose="020B0604020202020204" pitchFamily="34" charset="0"/>
              <a:buChar char="•"/>
            </a:pPr>
            <a:r>
              <a:rPr lang="en-US" sz="2000" dirty="0"/>
              <a:t>Mary suggests that Fred's influence greatly shaped Donald's worldview, fostering a need for constant validation and a tendency to view relationships through transactional lenses.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the book Donald Trump's mother, Mary Anne, is described differently. Mary Anne was often absent due to health problems, particularly after a severe illness following the birth of Donald's younger brother. The book suggests this absence contributed to a lack of maternal nurturing during Donald's early years. While considered more nurturing than Fred, Mary Anne's frequent absence and focus on recovery meant she was not emotionally available.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combination of Fred’s authoritative presence and Mary Anne’s physical and emotional absence had a significant impact on the family structure and on Donald’s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Bandy X. Lee's book, “The Dangerous Case of Donald Trump: 37 Psychiatrists and Mental Health Experts Assess a President”, includes essays from mental health professionals who express concerns about Donald Trump’s psychological health. While none of the contributors conducted a formal, in-person evaluation several themes and suggested diagnoses are discussed based on his public behaviors and statements.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contributors highlight traits consistent with narcissistic personality disorder, such as a need for excessive admiration, a sense of entitlement, and a lack of empathy for others.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5725163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152F56-AEB9-CB44-439F-E21272E5F38B}"/>
              </a:ext>
            </a:extLst>
          </p:cNvPr>
          <p:cNvSpPr>
            <a:spLocks noGrp="1"/>
          </p:cNvSpPr>
          <p:nvPr>
            <p:ph type="sldNum" sz="quarter" idx="12"/>
          </p:nvPr>
        </p:nvSpPr>
        <p:spPr/>
        <p:txBody>
          <a:bodyPr/>
          <a:lstStyle/>
          <a:p>
            <a:fld id="{B2DC25EE-239B-4C5F-AAD1-255A7D5F1EE2}" type="slidenum">
              <a:rPr lang="en-US" smtClean="0"/>
              <a:t>302</a:t>
            </a:fld>
            <a:endParaRPr lang="en-US"/>
          </a:p>
        </p:txBody>
      </p:sp>
      <p:sp>
        <p:nvSpPr>
          <p:cNvPr id="4" name="TextBox 3">
            <a:extLst>
              <a:ext uri="{FF2B5EF4-FFF2-40B4-BE49-F238E27FC236}">
                <a16:creationId xmlns:a16="http://schemas.microsoft.com/office/drawing/2014/main" id="{96F2DAB4-468D-1D38-3683-94918C5BFDA1}"/>
              </a:ext>
            </a:extLst>
          </p:cNvPr>
          <p:cNvSpPr txBox="1"/>
          <p:nvPr/>
        </p:nvSpPr>
        <p:spPr>
          <a:xfrm>
            <a:off x="-54429" y="0"/>
            <a:ext cx="12192000" cy="6524863"/>
          </a:xfrm>
          <a:prstGeom prst="rect">
            <a:avLst/>
          </a:prstGeom>
          <a:noFill/>
        </p:spPr>
        <p:txBody>
          <a:bodyPr wrap="square">
            <a:spAutoFit/>
          </a:bodyPr>
          <a:lstStyle/>
          <a:p>
            <a:pPr marL="342900" indent="-342900">
              <a:buFont typeface="Arial" panose="020B0604020202020204" pitchFamily="34" charset="0"/>
              <a:buChar char="•"/>
            </a:pPr>
            <a:r>
              <a:rPr lang="en-US" sz="2000" dirty="0"/>
              <a:t>Some essays suggest Trump exhibits traits associated with antisocial personality disorder, including a pattern of disregard for the rights of others, deceitfulness, and impulsivity.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few experts discuss behaviors that could align with delusional disorder, particularly the presence of fixed beliefs that seem resistant to correction by factual information.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Malignant Narcissism a more severe condition that combines narcissistic personality disorder with antisocial behavior, paranoia, and sadism is also offered as a diagnosis.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Other observations highlight Trump’s impulsivity, difficulty with self-regulation, and poor impulse control, which affect his decision-making process.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Walter Isaacson's biography of Elon Musk explores various aspects of Musk's upbringing, portraying it as a challenging and, at times, extremely difficult period that influenced his character and ambitions. One of the most significant aspects of Musk's childhood was his relationship with his father, Errol Musk. </a:t>
            </a:r>
          </a:p>
          <a:p>
            <a:pPr marL="285750" indent="-285750">
              <a:buFont typeface="Arial" panose="020B0604020202020204" pitchFamily="34" charset="0"/>
              <a:buChar char="•"/>
            </a:pPr>
            <a:r>
              <a:rPr lang="en-US" sz="2000" dirty="0"/>
              <a:t>The biography describes Errol as a brilliant but emotionally abusive and complicated figure. Elon has spoken publicly about their strained relationship, describing many situations in which his father's behavior was manipulative and hurtful.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Elon Musk's parents divorced when he was young, leading to further emotional hardship. After the divorce, Musk chose to live with his father, a decision he later regretted.</a:t>
            </a:r>
          </a:p>
        </p:txBody>
      </p:sp>
    </p:spTree>
    <p:extLst>
      <p:ext uri="{BB962C8B-B14F-4D97-AF65-F5344CB8AC3E}">
        <p14:creationId xmlns:p14="http://schemas.microsoft.com/office/powerpoint/2010/main" val="194221813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A0C012-E13F-9E4E-9194-F2C5268450D2}"/>
              </a:ext>
            </a:extLst>
          </p:cNvPr>
          <p:cNvSpPr>
            <a:spLocks noGrp="1"/>
          </p:cNvSpPr>
          <p:nvPr>
            <p:ph type="sldNum" sz="quarter" idx="12"/>
          </p:nvPr>
        </p:nvSpPr>
        <p:spPr/>
        <p:txBody>
          <a:bodyPr/>
          <a:lstStyle/>
          <a:p>
            <a:fld id="{B2DC25EE-239B-4C5F-AAD1-255A7D5F1EE2}" type="slidenum">
              <a:rPr lang="en-US" smtClean="0"/>
              <a:t>303</a:t>
            </a:fld>
            <a:endParaRPr lang="en-US"/>
          </a:p>
        </p:txBody>
      </p:sp>
      <p:sp>
        <p:nvSpPr>
          <p:cNvPr id="4" name="TextBox 3">
            <a:extLst>
              <a:ext uri="{FF2B5EF4-FFF2-40B4-BE49-F238E27FC236}">
                <a16:creationId xmlns:a16="http://schemas.microsoft.com/office/drawing/2014/main" id="{F576344C-406F-6817-1082-B590C5DAD54B}"/>
              </a:ext>
            </a:extLst>
          </p:cNvPr>
          <p:cNvSpPr txBox="1"/>
          <p:nvPr/>
        </p:nvSpPr>
        <p:spPr>
          <a:xfrm>
            <a:off x="-10886"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Musk's school years in South Africa were marked by severe bullying. Isaacson details instances where Musk was physically attacked by peers, leaving both emotional and physical scars. These experiences contributed to Musk's sense of alienation and drive to prove himself.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combination of a difficult home life and an unfriendly school environment pushed Musk towards isolation. He found solace in books and technology. This early interest in technology and science fiction laid the groundwork for his later ambitions and innovations.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Musk has been open about his ongoing struggles with mental health, including periods of chronic depression. </a:t>
            </a:r>
            <a:r>
              <a:rPr lang="en-US" sz="2000" dirty="0">
                <a:latin typeface="+mj-lt"/>
              </a:rPr>
              <a:t>He has also admitted</a:t>
            </a:r>
            <a:r>
              <a:rPr lang="en-US" sz="2000" b="0" i="0" dirty="0">
                <a:effectLst/>
                <a:latin typeface="+mj-lt"/>
              </a:rPr>
              <a:t> using ketamine </a:t>
            </a:r>
            <a:r>
              <a:rPr lang="en-US" sz="2000" dirty="0">
                <a:latin typeface="+mj-lt"/>
              </a:rPr>
              <a:t>to</a:t>
            </a:r>
            <a:r>
              <a:rPr lang="en-US" sz="2000" b="0" i="0" dirty="0">
                <a:effectLst/>
                <a:latin typeface="+mj-lt"/>
              </a:rPr>
              <a:t> self-medicate. Ketamine, originally developed as an anesthetic, has gained attention for its off-label use in treating severe depression when traditional antidepressants </a:t>
            </a:r>
            <a:r>
              <a:rPr lang="en-US" sz="2000" dirty="0">
                <a:latin typeface="+mj-lt"/>
              </a:rPr>
              <a:t>have been</a:t>
            </a:r>
            <a:r>
              <a:rPr lang="en-US" sz="2000" b="0" i="0" dirty="0">
                <a:effectLst/>
                <a:latin typeface="+mj-lt"/>
              </a:rPr>
              <a:t> ineffective.</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Ketamine has been used in controlled medical settings to help alleviate symptoms of depression. It is known for its fast-acting properties and can provide relief to individuals who have not responded to other treatments. Outside clinical settings, ketamine is used recreationally, leading to its reputation as a party drug. However, using it without medical supervision </a:t>
            </a:r>
            <a:r>
              <a:rPr lang="en-US" sz="2000" dirty="0">
                <a:latin typeface="+mj-lt"/>
              </a:rPr>
              <a:t>is</a:t>
            </a:r>
            <a:r>
              <a:rPr lang="en-US" sz="2000" b="0" i="0" dirty="0">
                <a:effectLst/>
                <a:latin typeface="+mj-lt"/>
              </a:rPr>
              <a:t> risky.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Prolonged use of Ketamine can affect cognitive functions, leading to memory issues, difficulty concentrating, and impaired decision-making abilities.</a:t>
            </a:r>
          </a:p>
          <a:p>
            <a:pPr marL="285750" indent="-285750">
              <a:buFont typeface="Arial" panose="020B0604020202020204" pitchFamily="34" charset="0"/>
              <a:buChar char="•"/>
            </a:pPr>
            <a:r>
              <a:rPr lang="en-US" sz="2000" b="0" i="0" dirty="0">
                <a:effectLst/>
                <a:latin typeface="+mj-lt"/>
              </a:rPr>
              <a:t>There is a risk of developing a psychological dependence on ketamine, which can lead to increased usage and difficulties in stopping the drug.</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03211448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D5CD0-1657-5E88-2DA3-4821CD2E5DC8}"/>
              </a:ext>
            </a:extLst>
          </p:cNvPr>
          <p:cNvSpPr>
            <a:spLocks noGrp="1"/>
          </p:cNvSpPr>
          <p:nvPr>
            <p:ph type="sldNum" sz="quarter" idx="12"/>
          </p:nvPr>
        </p:nvSpPr>
        <p:spPr/>
        <p:txBody>
          <a:bodyPr/>
          <a:lstStyle/>
          <a:p>
            <a:fld id="{B2DC25EE-239B-4C5F-AAD1-255A7D5F1EE2}" type="slidenum">
              <a:rPr lang="en-US" smtClean="0"/>
              <a:t>304</a:t>
            </a:fld>
            <a:endParaRPr lang="en-US"/>
          </a:p>
        </p:txBody>
      </p:sp>
      <p:sp>
        <p:nvSpPr>
          <p:cNvPr id="4" name="TextBox 3">
            <a:extLst>
              <a:ext uri="{FF2B5EF4-FFF2-40B4-BE49-F238E27FC236}">
                <a16:creationId xmlns:a16="http://schemas.microsoft.com/office/drawing/2014/main" id="{2B6CBED8-1D17-DC3A-FB48-B26D9EBCA7B4}"/>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Ketamine's dissociative effects make it a target for abuse, and habitual use can contribute to a pattern of addiction.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With long-term use, individuals may experience persistent feelings of depersonalization or dissociation, which can be distressing and affect one's sense of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Paradoxically, while ketamine may initially alleviate symptoms of depression, long-term unsupervised use might in some individuals contribute to worsening mood disorders.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James David "J.D." Vance, in his autobiography “Hillbilly Elegy”, describes his tumultuous childhood in Middletown, Ohio, and Jackson, Kentucky. Raised mostly by his grandparents as his mother struggled with addiction and unstable relationships, Vance's early life was marked by economic hardship and family instability. His memoir details these challenges and how they shaped his views on culture and politics.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each of these three prominent men, attachment theory and repetition compulsion offers a compelling perspective through which to view their personalities and behavior.</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Erikson</a:t>
            </a:r>
            <a:r>
              <a:rPr lang="en-US" sz="2000" dirty="0">
                <a:latin typeface="+mj-lt"/>
              </a:rPr>
              <a:t>’s</a:t>
            </a:r>
            <a:r>
              <a:rPr lang="en-US" sz="2000" b="0" i="0" dirty="0">
                <a:effectLst/>
                <a:latin typeface="+mj-lt"/>
              </a:rPr>
              <a:t> psychosocial development theory helps us understand how human personality develops </a:t>
            </a:r>
            <a:r>
              <a:rPr lang="en-US" sz="2000" dirty="0">
                <a:latin typeface="+mj-lt"/>
              </a:rPr>
              <a:t>while</a:t>
            </a:r>
            <a:r>
              <a:rPr lang="en-US" sz="2000" b="0" i="0" dirty="0">
                <a:effectLst/>
                <a:latin typeface="+mj-lt"/>
              </a:rPr>
              <a:t> Maslow's hierarchy of needs </a:t>
            </a:r>
            <a:r>
              <a:rPr lang="en-US" sz="2000" dirty="0">
                <a:latin typeface="+mj-lt"/>
              </a:rPr>
              <a:t>describes the needs that Human have. We described the stages in the earlier section “How My stories lose meaning.</a:t>
            </a:r>
            <a:endParaRPr lang="en-US" sz="2000" b="0" i="0" dirty="0">
              <a:effectLst/>
              <a:latin typeface="+mj-lt"/>
            </a:endParaRPr>
          </a:p>
          <a:p>
            <a:pPr marL="342900" indent="-34290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71497070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0DBE4D-A6D2-CAE8-5CBC-219332F2D975}"/>
              </a:ext>
            </a:extLst>
          </p:cNvPr>
          <p:cNvSpPr>
            <a:spLocks noGrp="1"/>
          </p:cNvSpPr>
          <p:nvPr>
            <p:ph type="sldNum" sz="quarter" idx="12"/>
          </p:nvPr>
        </p:nvSpPr>
        <p:spPr/>
        <p:txBody>
          <a:bodyPr/>
          <a:lstStyle/>
          <a:p>
            <a:fld id="{B2DC25EE-239B-4C5F-AAD1-255A7D5F1EE2}" type="slidenum">
              <a:rPr lang="en-US" smtClean="0"/>
              <a:t>305</a:t>
            </a:fld>
            <a:endParaRPr lang="en-US"/>
          </a:p>
        </p:txBody>
      </p:sp>
      <p:sp>
        <p:nvSpPr>
          <p:cNvPr id="4" name="TextBox 3">
            <a:extLst>
              <a:ext uri="{FF2B5EF4-FFF2-40B4-BE49-F238E27FC236}">
                <a16:creationId xmlns:a16="http://schemas.microsoft.com/office/drawing/2014/main" id="{33AA9136-52A5-F469-2E6C-4905D3F00A25}"/>
              </a:ext>
            </a:extLst>
          </p:cNvPr>
          <p:cNvSpPr txBox="1"/>
          <p:nvPr/>
        </p:nvSpPr>
        <p:spPr>
          <a:xfrm>
            <a:off x="21771" y="0"/>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Erikson's stages of psychosocial development suggest that, at different life stages, as our personality develops, </a:t>
            </a:r>
            <a:r>
              <a:rPr lang="en-US" sz="2000" dirty="0">
                <a:latin typeface="+mj-lt"/>
              </a:rPr>
              <a:t>we</a:t>
            </a:r>
            <a:r>
              <a:rPr lang="en-US" sz="2000" b="0" i="0" dirty="0">
                <a:effectLst/>
                <a:latin typeface="+mj-lt"/>
              </a:rPr>
              <a:t> go through a series of challenges. </a:t>
            </a:r>
            <a:r>
              <a:rPr lang="en-US" sz="2000" dirty="0"/>
              <a:t>Each stage presents a specific conflict that serves as a turning point in development. </a:t>
            </a:r>
          </a:p>
          <a:p>
            <a:pPr marL="342900" indent="-342900">
              <a:buFont typeface="Arial" panose="020B0604020202020204" pitchFamily="34" charset="0"/>
              <a:buChar char="•"/>
            </a:pPr>
            <a:r>
              <a:rPr lang="en-US" sz="2000" dirty="0"/>
              <a:t>Successful resolution of these conflicts results in a healthy personality and the acquisition of certain competences and capabilities. </a:t>
            </a:r>
            <a:r>
              <a:rPr lang="en-US" sz="2000" b="0" i="0" dirty="0">
                <a:effectLst/>
                <a:latin typeface="+mj-lt"/>
              </a:rPr>
              <a:t>If these challenges are not successfully navigated, </a:t>
            </a:r>
            <a:r>
              <a:rPr lang="en-US" sz="2000" dirty="0">
                <a:latin typeface="+mj-lt"/>
              </a:rPr>
              <a:t>personality is negatively impacted.</a:t>
            </a:r>
            <a:r>
              <a:rPr lang="en-US" sz="2000" dirty="0"/>
              <a: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Each stage builds on the successful completion of earlier stages, and while the ages are approximate, they serve as a general framework for understanding personality development throughout the lifespan.</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Erikson described various stages of psychosocial development, Abraham Maslow proposed a </a:t>
            </a:r>
            <a:r>
              <a:rPr lang="en-US" sz="2000" dirty="0">
                <a:latin typeface="+mj-lt"/>
              </a:rPr>
              <a:t>h</a:t>
            </a:r>
            <a:r>
              <a:rPr lang="en-US" sz="2000" b="0" i="0" dirty="0">
                <a:effectLst/>
                <a:latin typeface="+mj-lt"/>
              </a:rPr>
              <a:t>ierarchy of Human needs that have to be met. The more these needs are met the more people are likely to be satisfied,</a:t>
            </a:r>
            <a:r>
              <a:rPr lang="en-US" sz="2000" dirty="0">
                <a:latin typeface="+mj-lt"/>
              </a:rPr>
              <a:t> fulfilled and ultimately self-actualized.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hierarchy is depicted as a pyramid with five levels, each representing different human needs. The idea is that people are motivated to fulfill these needs in a particular order, starting from the bottom of the pyramid and moving upwards as each previous level is satisfied.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At the bottom of Maslow’s hierarchy are the </a:t>
            </a:r>
            <a:r>
              <a:rPr lang="en-US" sz="2000" dirty="0">
                <a:latin typeface="+mj-lt"/>
              </a:rPr>
              <a:t>p</a:t>
            </a:r>
            <a:r>
              <a:rPr lang="en-US" sz="2000" b="0" i="0" dirty="0">
                <a:effectLst/>
                <a:latin typeface="+mj-lt"/>
              </a:rPr>
              <a:t>hysiological needs. These are the basic necessities for human survival, such as air, water, food, shelter, sleep, and clothing. These needs are the foundation and must be met before individuals can focus on higher-level needs.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10322063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C97AB-8D02-237C-58E9-CDE7F37A6AD2}"/>
              </a:ext>
            </a:extLst>
          </p:cNvPr>
          <p:cNvSpPr>
            <a:spLocks noGrp="1"/>
          </p:cNvSpPr>
          <p:nvPr>
            <p:ph type="sldNum" sz="quarter" idx="12"/>
          </p:nvPr>
        </p:nvSpPr>
        <p:spPr/>
        <p:txBody>
          <a:bodyPr/>
          <a:lstStyle/>
          <a:p>
            <a:fld id="{B2DC25EE-239B-4C5F-AAD1-255A7D5F1EE2}" type="slidenum">
              <a:rPr lang="en-US" smtClean="0"/>
              <a:t>306</a:t>
            </a:fld>
            <a:endParaRPr lang="en-US"/>
          </a:p>
        </p:txBody>
      </p:sp>
      <p:sp>
        <p:nvSpPr>
          <p:cNvPr id="4" name="TextBox 3">
            <a:extLst>
              <a:ext uri="{FF2B5EF4-FFF2-40B4-BE49-F238E27FC236}">
                <a16:creationId xmlns:a16="http://schemas.microsoft.com/office/drawing/2014/main" id="{32FB5AE9-D99F-CA59-F35D-D64DBCB71095}"/>
              </a:ext>
            </a:extLst>
          </p:cNvPr>
          <p:cNvSpPr txBox="1"/>
          <p:nvPr/>
        </p:nvSpPr>
        <p:spPr>
          <a:xfrm>
            <a:off x="0" y="151179"/>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Once physiological needs are satisfied, individuals seek safety and security. This includes personal and financial security, health and well-being, and safety from accidents and injury. Stability and protection are key concerns at this level.</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Above physiological are psychological or esteem needs. As social creatures, humans have a need for love, friendship, and belonging. This involves forming intimate relationships, joining social groups, and feeling part of a community.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Esteem needs are divided into two categories: esteem for oneself (such as dignity, achievement, and independence) and the desire for reputation or respect from others (such as appreciation and recognition). Fulfillment leads to feelings of confidence and self-worth.</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Self-actualization </a:t>
            </a:r>
            <a:r>
              <a:rPr lang="en-US" sz="2000" dirty="0">
                <a:latin typeface="+mj-lt"/>
              </a:rPr>
              <a:t>n</a:t>
            </a:r>
            <a:r>
              <a:rPr lang="en-US" sz="2000" b="0" i="0" dirty="0">
                <a:effectLst/>
                <a:latin typeface="+mj-lt"/>
              </a:rPr>
              <a:t>eeds</a:t>
            </a:r>
            <a:r>
              <a:rPr lang="en-US" sz="2000" dirty="0">
                <a:latin typeface="+mj-lt"/>
              </a:rPr>
              <a:t> are</a:t>
            </a:r>
            <a:r>
              <a:rPr lang="en-US" sz="2000" b="0" i="0" dirty="0">
                <a:effectLst/>
                <a:latin typeface="+mj-lt"/>
              </a:rPr>
              <a:t> the highest level of the pyramid and involve realizing personal potential, self-fulfillment, and seeking personal growth and peak experiences. </a:t>
            </a:r>
            <a:r>
              <a:rPr lang="en-US" sz="2000" dirty="0">
                <a:latin typeface="+mj-lt"/>
              </a:rPr>
              <a:t>They are</a:t>
            </a:r>
            <a:r>
              <a:rPr lang="en-US" sz="2000" b="0" i="0" dirty="0">
                <a:effectLst/>
                <a:latin typeface="+mj-lt"/>
              </a:rPr>
              <a:t> about becoming the most that one can be.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Maslow later refined his model to include additional needs such as cognitive and aesthetic needs, as well as transcendence needs, but the original five-level model remains the most widely recognized. </a:t>
            </a:r>
          </a:p>
          <a:p>
            <a:endParaRPr lang="en-US" sz="2000" b="0" i="0" dirty="0">
              <a:effectLst/>
              <a:latin typeface="+mj-lt"/>
            </a:endParaRPr>
          </a:p>
          <a:p>
            <a:endParaRPr lang="en-US" sz="2000" b="0" i="0" dirty="0">
              <a:effectLst/>
              <a:latin typeface="+mj-lt"/>
            </a:endParaRPr>
          </a:p>
        </p:txBody>
      </p:sp>
    </p:spTree>
    <p:extLst>
      <p:ext uri="{BB962C8B-B14F-4D97-AF65-F5344CB8AC3E}">
        <p14:creationId xmlns:p14="http://schemas.microsoft.com/office/powerpoint/2010/main" val="102532387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9B53E-4373-8178-8DA2-9E0CB6B2281D}"/>
              </a:ext>
            </a:extLst>
          </p:cNvPr>
          <p:cNvSpPr>
            <a:spLocks noGrp="1"/>
          </p:cNvSpPr>
          <p:nvPr>
            <p:ph type="sldNum" sz="quarter" idx="12"/>
          </p:nvPr>
        </p:nvSpPr>
        <p:spPr/>
        <p:txBody>
          <a:bodyPr/>
          <a:lstStyle/>
          <a:p>
            <a:fld id="{B2DC25EE-239B-4C5F-AAD1-255A7D5F1EE2}" type="slidenum">
              <a:rPr lang="en-US" smtClean="0"/>
              <a:t>307</a:t>
            </a:fld>
            <a:endParaRPr lang="en-US"/>
          </a:p>
        </p:txBody>
      </p:sp>
      <p:sp>
        <p:nvSpPr>
          <p:cNvPr id="4" name="TextBox 3">
            <a:extLst>
              <a:ext uri="{FF2B5EF4-FFF2-40B4-BE49-F238E27FC236}">
                <a16:creationId xmlns:a16="http://schemas.microsoft.com/office/drawing/2014/main" id="{C0EE42A8-69F0-8ED7-BCE6-5552FAD36B13}"/>
              </a:ext>
            </a:extLst>
          </p:cNvPr>
          <p:cNvSpPr txBox="1"/>
          <p:nvPr/>
        </p:nvSpPr>
        <p:spPr>
          <a:xfrm>
            <a:off x="0"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A key point of the hierarchy is that higher-level needs become motivating factors only once lower-level needs are satisfied. However, it is important to understand that the hierarchy is not strictly linear, and people may move back and forth between different types of needs </a:t>
            </a:r>
            <a:r>
              <a:rPr lang="en-US" sz="2000" dirty="0">
                <a:latin typeface="+mj-lt"/>
              </a:rPr>
              <a:t>depending</a:t>
            </a:r>
            <a:r>
              <a:rPr lang="en-US" sz="2000" b="0" i="0" dirty="0">
                <a:effectLst/>
                <a:latin typeface="+mj-lt"/>
              </a:rPr>
              <a:t> on their circumstances.</a:t>
            </a:r>
          </a:p>
          <a:p>
            <a:r>
              <a:rPr lang="en-US" sz="2000" dirty="0"/>
              <a:t> </a:t>
            </a:r>
            <a:endParaRPr lang="en-US" sz="2000" dirty="0">
              <a:latin typeface="+mj-lt"/>
            </a:endParaRPr>
          </a:p>
          <a:p>
            <a:pPr marL="342900" indent="-342900">
              <a:buFont typeface="Arial" panose="020B0604020202020204" pitchFamily="34" charset="0"/>
              <a:buChar char="•"/>
            </a:pPr>
            <a:r>
              <a:rPr lang="en-US" sz="2000" dirty="0">
                <a:latin typeface="+mj-lt"/>
              </a:rPr>
              <a:t>At the bottom of Maslow’s hierarchy are physical needs, above these psychological needs and at the top spiritual needs. Although all needs are critical a sense of meaning increases as one ascends the hierarchy.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t>Authoritarians, oligarchs and many other very wealthy and powerful people got to where they are because of an unhealthy fixation on the pursuit  of power, wealth, fame and sex, or bottom of the hierarchy physiological and security needs.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fixation can, from a psychological perspective, be seen as a compensation for being unable to have their higher on the hierarchy psychological esteem and self-realization needs met. This inability to have these needs met often results because of developmental issues and difficulties negotiating Erikson's stages of psychosocial development.</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Take for example, someone who as a result of  childhood issues has insecure attachment. Trust vs. mistrust is the first of Erikson’s stages of personality development. A child’s ability to trust or to love in a healthy way, develops if the infants' caretakers are attuned and appropriately responsive. Unresolved issues at this stage will affect  the child’s personality development through all of Erikson’s subsequent stages.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347298066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400521-DC38-F88E-6E2D-E12758BBFF62}"/>
              </a:ext>
            </a:extLst>
          </p:cNvPr>
          <p:cNvSpPr>
            <a:spLocks noGrp="1"/>
          </p:cNvSpPr>
          <p:nvPr>
            <p:ph type="sldNum" sz="quarter" idx="12"/>
          </p:nvPr>
        </p:nvSpPr>
        <p:spPr/>
        <p:txBody>
          <a:bodyPr/>
          <a:lstStyle/>
          <a:p>
            <a:fld id="{B2DC25EE-239B-4C5F-AAD1-255A7D5F1EE2}" type="slidenum">
              <a:rPr lang="en-US" smtClean="0"/>
              <a:t>308</a:t>
            </a:fld>
            <a:endParaRPr lang="en-US"/>
          </a:p>
        </p:txBody>
      </p:sp>
      <p:sp>
        <p:nvSpPr>
          <p:cNvPr id="4" name="TextBox 3">
            <a:extLst>
              <a:ext uri="{FF2B5EF4-FFF2-40B4-BE49-F238E27FC236}">
                <a16:creationId xmlns:a16="http://schemas.microsoft.com/office/drawing/2014/main" id="{1D8051E4-D6C5-CE45-6A79-902302FACDA9}"/>
              </a:ext>
            </a:extLst>
          </p:cNvPr>
          <p:cNvSpPr txBox="1"/>
          <p:nvPr/>
        </p:nvSpPr>
        <p:spPr>
          <a:xfrm>
            <a:off x="0" y="-5417"/>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If that child doesn’t successfully navigate the developmental stage of trust vs. mistrust, later in life they are likely to struggle with healthy identity formation, healthy love and the capacity to contribute to the world. </a:t>
            </a:r>
          </a:p>
          <a:p>
            <a:pPr marL="342900" indent="-342900">
              <a:buFont typeface="Arial" panose="020B0604020202020204" pitchFamily="34" charset="0"/>
              <a:buChar char="•"/>
            </a:pPr>
            <a:r>
              <a:rPr lang="en-US" sz="2000" dirty="0"/>
              <a:t>The conflict and distress that results from this makes it more likely, in an attempt to get their frustrated needs met, for people to turn to the pursuit of power, wealth, sex and fame in an attempt to define themselves, feel less isolated, find external validation and love.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Impaired psychosocial or personality development hinders people from being able to fulfill their psychological and spiritual needs condemning to compensate by hyper focusing on their physical and security needs. Over satisfying needs lower on the hierarchy can never, however, satisfy those that are higher up. This leaves these people in a very distressing psychological and spiritual voids. Not understanding the true source of their distress they may then blame the pain they experience on other people, whole groups, or institutions, and seek revenge and retribution by tearing them down.</a:t>
            </a:r>
            <a:r>
              <a:rPr lang="en-US" sz="2000" dirty="0">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Distress caused by u</a:t>
            </a:r>
            <a:r>
              <a:rPr lang="en-US" sz="2000" b="0" i="0" dirty="0">
                <a:effectLst/>
                <a:latin typeface="+mj-lt"/>
              </a:rPr>
              <a:t>nmet psychological and spiritual needs</a:t>
            </a:r>
            <a:r>
              <a:rPr lang="en-US" sz="2000" dirty="0">
                <a:latin typeface="+mj-lt"/>
              </a:rPr>
              <a:t> can </a:t>
            </a:r>
            <a:r>
              <a:rPr lang="en-US" sz="2000" b="0" i="0" dirty="0">
                <a:effectLst/>
                <a:latin typeface="+mj-lt"/>
              </a:rPr>
              <a:t>lead </a:t>
            </a:r>
            <a:r>
              <a:rPr lang="en-US" sz="2000" dirty="0">
                <a:latin typeface="+mj-lt"/>
              </a:rPr>
              <a:t>individuals</a:t>
            </a:r>
            <a:r>
              <a:rPr lang="en-US" sz="2000" b="0" i="0" dirty="0">
                <a:effectLst/>
                <a:latin typeface="+mj-lt"/>
              </a:rPr>
              <a:t> to  channel their energies toward securing basic needs </a:t>
            </a:r>
            <a:r>
              <a:rPr lang="en-US" sz="2000" dirty="0">
                <a:latin typeface="+mj-lt"/>
              </a:rPr>
              <a:t>in an </a:t>
            </a:r>
            <a:r>
              <a:rPr lang="en-US" sz="2000" b="0" i="0" dirty="0">
                <a:effectLst/>
                <a:latin typeface="+mj-lt"/>
              </a:rPr>
              <a:t> attempt to gain a sense of control, security, intimacy and esteem.</a:t>
            </a:r>
          </a:p>
          <a:p>
            <a:pPr marL="342900" indent="-342900">
              <a:buFont typeface="Arial" panose="020B0604020202020204" pitchFamily="34" charset="0"/>
              <a:buChar char="•"/>
            </a:pPr>
            <a:r>
              <a:rPr lang="en-US" sz="2000" dirty="0">
                <a:latin typeface="+mj-lt"/>
              </a:rPr>
              <a:t>T</a:t>
            </a:r>
            <a:r>
              <a:rPr lang="en-US" sz="2000" b="0" i="0" dirty="0">
                <a:effectLst/>
                <a:latin typeface="+mj-lt"/>
              </a:rPr>
              <a:t>his compensation seldom satisfies their search for meaning and their sense of emptiness persists all their lives.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Sociopathy, psychopathy, and narcissism are all personality constructs linked by certain overlapping traits, but they also have distinct characteristics and origins.  All three conditions involve difficulties in empathizing with others' feelings, which can lead to manipulative or exploitative behavior. </a:t>
            </a:r>
          </a:p>
          <a:p>
            <a:r>
              <a:rPr lang="en-US" sz="2000" dirty="0"/>
              <a:t> </a:t>
            </a:r>
            <a:endParaRPr lang="en-CA" sz="2000" dirty="0"/>
          </a:p>
          <a:p>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3639001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8D420-C23A-174E-6F50-01DD9F7109E6}"/>
              </a:ext>
            </a:extLst>
          </p:cNvPr>
          <p:cNvSpPr>
            <a:spLocks noGrp="1"/>
          </p:cNvSpPr>
          <p:nvPr>
            <p:ph type="sldNum" sz="quarter" idx="12"/>
          </p:nvPr>
        </p:nvSpPr>
        <p:spPr/>
        <p:txBody>
          <a:bodyPr/>
          <a:lstStyle/>
          <a:p>
            <a:fld id="{B2DC25EE-239B-4C5F-AAD1-255A7D5F1EE2}" type="slidenum">
              <a:rPr lang="en-US" smtClean="0"/>
              <a:t>309</a:t>
            </a:fld>
            <a:endParaRPr lang="en-US"/>
          </a:p>
        </p:txBody>
      </p:sp>
      <p:sp>
        <p:nvSpPr>
          <p:cNvPr id="4" name="TextBox 3">
            <a:extLst>
              <a:ext uri="{FF2B5EF4-FFF2-40B4-BE49-F238E27FC236}">
                <a16:creationId xmlns:a16="http://schemas.microsoft.com/office/drawing/2014/main" id="{C0A1178D-FA95-B34A-A86D-4094FE2C6487}"/>
              </a:ext>
            </a:extLst>
          </p:cNvPr>
          <p:cNvSpPr txBox="1"/>
          <p:nvPr/>
        </p:nvSpPr>
        <p:spPr>
          <a:xfrm>
            <a:off x="0" y="70021"/>
            <a:ext cx="12017829" cy="6555641"/>
          </a:xfrm>
          <a:prstGeom prst="rect">
            <a:avLst/>
          </a:prstGeom>
          <a:noFill/>
        </p:spPr>
        <p:txBody>
          <a:bodyPr wrap="square">
            <a:spAutoFit/>
          </a:bodyPr>
          <a:lstStyle/>
          <a:p>
            <a:pPr marL="342900" indent="-342900">
              <a:buFont typeface="Arial" panose="020B0604020202020204" pitchFamily="34" charset="0"/>
              <a:buChar char="•"/>
            </a:pPr>
            <a:r>
              <a:rPr lang="en-US" sz="2000" dirty="0"/>
              <a:t>Individuals with these traits may engage in manipulative actions to achieve their goals, often without considering the impact on others. A focus on self-interest is common, though it manifests differently. They may prioritize their own needs, desires, or image over those of others.</a:t>
            </a:r>
          </a:p>
          <a:p>
            <a:pPr marL="342900" indent="-342900">
              <a:buFont typeface="Arial" panose="020B0604020202020204" pitchFamily="34" charset="0"/>
              <a:buChar char="•"/>
            </a:pPr>
            <a:r>
              <a:rPr lang="en-US" sz="2000" dirty="0"/>
              <a:t>All three conditions can lead to challenges in forming and maintaining healthy interpersonal relationships due to self-centered or harmful behaviors.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Psychopathy is thought to have a strong genetic or biological basis, with traits often present from a young age. It manifests as superficial charm, shallow emotions, and an absence of guilt or anxiety, even in high-stakes situations. The actions of psychopaths are often calculated and strategic, enabling psychopaths to blend into society more effectively.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Sociopathy is more associated with environmental influences, such as upbringing or traumatic experiences. Sociopaths tend to exhibit more impulsive and erratic behaviors with less regard for the consequences. They might form attachments but often have trouble maintaining them and view relationships as transactional.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Narcissism is characterized by grandiosity, a need for admiration, and a lack of empathy. The focus is largely on self-image and status. Narcissists often require excessive attention and admiration, and they may react negatively to criticism or perceived slights. Despite a façade of confidence, narcissists may have fragile self-esteem and are highly sensitive to perceived failures or shortcomings.</a:t>
            </a:r>
          </a:p>
          <a:p>
            <a:pPr marL="285750" indent="-28575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2694930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0EFF-E7AF-04C6-F17A-3F3C79D2BC87}"/>
              </a:ext>
            </a:extLst>
          </p:cNvPr>
          <p:cNvSpPr>
            <a:spLocks noGrp="1"/>
          </p:cNvSpPr>
          <p:nvPr>
            <p:ph type="ctrTitle" idx="4294967295"/>
          </p:nvPr>
        </p:nvSpPr>
        <p:spPr>
          <a:xfrm>
            <a:off x="152174" y="76880"/>
            <a:ext cx="12181340" cy="1738312"/>
          </a:xfrm>
        </p:spPr>
        <p:txBody>
          <a:bodyPr>
            <a:normAutofit/>
          </a:bodyPr>
          <a:lstStyle/>
          <a:p>
            <a:r>
              <a:rPr lang="en-CA" sz="5400" dirty="0">
                <a:solidFill>
                  <a:schemeClr val="bg1"/>
                </a:solidFill>
              </a:rPr>
              <a:t>YOUR LIFE’S MEANING AND PURPOSE</a:t>
            </a:r>
          </a:p>
        </p:txBody>
      </p:sp>
      <p:sp>
        <p:nvSpPr>
          <p:cNvPr id="3" name="Subtitle 2">
            <a:extLst>
              <a:ext uri="{FF2B5EF4-FFF2-40B4-BE49-F238E27FC236}">
                <a16:creationId xmlns:a16="http://schemas.microsoft.com/office/drawing/2014/main" id="{E04A9B4D-AEF0-084A-4C32-4218930EF2BD}"/>
              </a:ext>
            </a:extLst>
          </p:cNvPr>
          <p:cNvSpPr>
            <a:spLocks noGrp="1"/>
          </p:cNvSpPr>
          <p:nvPr>
            <p:ph type="subTitle" idx="4294967295"/>
          </p:nvPr>
        </p:nvSpPr>
        <p:spPr>
          <a:xfrm>
            <a:off x="216182" y="1939208"/>
            <a:ext cx="11898312" cy="1309687"/>
          </a:xfrm>
        </p:spPr>
        <p:txBody>
          <a:bodyPr>
            <a:noAutofit/>
          </a:bodyPr>
          <a:lstStyle/>
          <a:p>
            <a:r>
              <a:rPr lang="en-CA" sz="3200" dirty="0"/>
              <a:t>Before you worked on this session, we invited you to reflect on your sense of meaning and purpose. We suggested you complete the meaning in life questionnaire and the purpose in life scale</a:t>
            </a:r>
          </a:p>
          <a:p>
            <a:r>
              <a:rPr lang="en-CA" sz="3200" dirty="0"/>
              <a:t>We’re including those slides here again.</a:t>
            </a:r>
          </a:p>
          <a:p>
            <a:r>
              <a:rPr lang="en-CA" sz="3200" dirty="0">
                <a:solidFill>
                  <a:srgbClr val="FFC000"/>
                </a:solidFill>
              </a:rPr>
              <a:t>(end of Joan/Nicole section)</a:t>
            </a:r>
          </a:p>
        </p:txBody>
      </p:sp>
    </p:spTree>
    <p:extLst>
      <p:ext uri="{BB962C8B-B14F-4D97-AF65-F5344CB8AC3E}">
        <p14:creationId xmlns:p14="http://schemas.microsoft.com/office/powerpoint/2010/main" val="285371524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6E578-28AD-E467-076F-F5620B1CE8B3}"/>
              </a:ext>
            </a:extLst>
          </p:cNvPr>
          <p:cNvSpPr>
            <a:spLocks noGrp="1"/>
          </p:cNvSpPr>
          <p:nvPr>
            <p:ph type="sldNum" sz="quarter" idx="12"/>
          </p:nvPr>
        </p:nvSpPr>
        <p:spPr/>
        <p:txBody>
          <a:bodyPr/>
          <a:lstStyle/>
          <a:p>
            <a:fld id="{B2DC25EE-239B-4C5F-AAD1-255A7D5F1EE2}" type="slidenum">
              <a:rPr lang="en-US" smtClean="0"/>
              <a:t>310</a:t>
            </a:fld>
            <a:endParaRPr lang="en-US"/>
          </a:p>
        </p:txBody>
      </p:sp>
      <p:sp>
        <p:nvSpPr>
          <p:cNvPr id="4" name="TextBox 3">
            <a:extLst>
              <a:ext uri="{FF2B5EF4-FFF2-40B4-BE49-F238E27FC236}">
                <a16:creationId xmlns:a16="http://schemas.microsoft.com/office/drawing/2014/main" id="{4994E902-064F-A6B9-7B3B-C8785F6AE5D5}"/>
              </a:ext>
            </a:extLst>
          </p:cNvPr>
          <p:cNvSpPr txBox="1"/>
          <p:nvPr/>
        </p:nvSpPr>
        <p:spPr>
          <a:xfrm>
            <a:off x="76200" y="0"/>
            <a:ext cx="12039600" cy="797141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"Dark Triad" refers to the presence in a person a trio of personality traits: </a:t>
            </a:r>
            <a:r>
              <a:rPr lang="en-US" sz="2000" dirty="0">
                <a:latin typeface="+mj-lt"/>
              </a:rPr>
              <a:t>n</a:t>
            </a:r>
            <a:r>
              <a:rPr lang="en-US" sz="2000" b="0" i="0" dirty="0">
                <a:effectLst/>
                <a:latin typeface="+mj-lt"/>
              </a:rPr>
              <a:t>arcissism, psychopathy and Machiavellianism.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Machiavellianism is named after the Italian diplomat and writer Niccolò Machiavelli, this trait involves manipulation, deceit, and a focus on self-interest and personal gain. Individuals high in Machiavellianism are strategic and calculated in their social interactions, prioritizing their own advantage over ethical considerations.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These traits are of great interest to psychology because they can predict antisocial or disruptive behaviors. While everyone is to some degree narcissistic, Machiavellian, and psychopathic, those who score high on the Dark Triad are much more likely to exhibit manipulative or harmful behavior in both personal and professional contexts.</a:t>
            </a: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n-US" sz="2000" dirty="0">
                <a:latin typeface="+mj-lt"/>
              </a:rPr>
              <a:t>Much work has been done studying whether</a:t>
            </a:r>
            <a:r>
              <a:rPr lang="en-US" sz="2000" b="0" i="0" dirty="0">
                <a:effectLst/>
                <a:latin typeface="+mj-lt"/>
              </a:rPr>
              <a:t> political and business leaders have higher levels of psychopathic, sociopathic, narcissistic and Machiavellian traits compared to the general population.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Research into the personality traits among elites such as politicians, oligarchs, and the extremely wealthy suggest that </a:t>
            </a:r>
            <a:r>
              <a:rPr lang="en-US" sz="2000" dirty="0">
                <a:latin typeface="+mj-lt"/>
              </a:rPr>
              <a:t>these individuals </a:t>
            </a:r>
            <a:r>
              <a:rPr lang="en-US" sz="2000" b="0" i="0" dirty="0">
                <a:effectLst/>
                <a:latin typeface="+mj-lt"/>
              </a:rPr>
              <a:t>exhibit higher levels of narcissism, psychopathy and Machiavellianism.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Narcissism is frequently seen in</a:t>
            </a:r>
            <a:r>
              <a:rPr lang="en-US" sz="2000" b="0" i="0" dirty="0">
                <a:effectLst/>
                <a:latin typeface="+mj-lt"/>
              </a:rPr>
              <a:t> these individuals need for recognition and influence, as well as in their ability to project confidence and authority. </a:t>
            </a:r>
          </a:p>
          <a:p>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br>
              <a:rPr lang="en-US" dirty="0"/>
            </a:br>
            <a:br>
              <a:rPr lang="en-US" dirty="0"/>
            </a:br>
            <a:endParaRPr lang="en-CA" dirty="0"/>
          </a:p>
        </p:txBody>
      </p:sp>
    </p:spTree>
    <p:extLst>
      <p:ext uri="{BB962C8B-B14F-4D97-AF65-F5344CB8AC3E}">
        <p14:creationId xmlns:p14="http://schemas.microsoft.com/office/powerpoint/2010/main" val="2680668467"/>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C085EE-94AB-21A4-B0DB-1BC26B04DB62}"/>
              </a:ext>
            </a:extLst>
          </p:cNvPr>
          <p:cNvSpPr>
            <a:spLocks noGrp="1"/>
          </p:cNvSpPr>
          <p:nvPr>
            <p:ph type="sldNum" sz="quarter" idx="12"/>
          </p:nvPr>
        </p:nvSpPr>
        <p:spPr/>
        <p:txBody>
          <a:bodyPr/>
          <a:lstStyle/>
          <a:p>
            <a:fld id="{B2DC25EE-239B-4C5F-AAD1-255A7D5F1EE2}" type="slidenum">
              <a:rPr lang="en-US" smtClean="0"/>
              <a:t>311</a:t>
            </a:fld>
            <a:endParaRPr lang="en-US"/>
          </a:p>
        </p:txBody>
      </p:sp>
      <p:sp>
        <p:nvSpPr>
          <p:cNvPr id="4" name="TextBox 3">
            <a:extLst>
              <a:ext uri="{FF2B5EF4-FFF2-40B4-BE49-F238E27FC236}">
                <a16:creationId xmlns:a16="http://schemas.microsoft.com/office/drawing/2014/main" id="{D4502F62-41C1-E410-5EAD-1D81C94AE94B}"/>
              </a:ext>
            </a:extLst>
          </p:cNvPr>
          <p:cNvSpPr txBox="1"/>
          <p:nvPr/>
        </p:nvSpPr>
        <p:spPr>
          <a:xfrm>
            <a:off x="0" y="70021"/>
            <a:ext cx="12192000" cy="7140416"/>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Machiavellianism manifests in their strategic thinking and manipulation. These traits are a</a:t>
            </a:r>
            <a:r>
              <a:rPr lang="en-US" sz="2000" dirty="0">
                <a:latin typeface="+mj-lt"/>
              </a:rPr>
              <a:t> potential advantage in</a:t>
            </a:r>
            <a:r>
              <a:rPr lang="en-US" sz="2000" b="0" i="0" dirty="0">
                <a:effectLst/>
                <a:latin typeface="+mj-lt"/>
              </a:rPr>
              <a:t> environments such as politics and business where negotiation, power dynamics, and competitive strategies are critical.</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r</a:t>
            </a:r>
            <a:r>
              <a:rPr lang="en-US" sz="2000" b="0" i="0" dirty="0">
                <a:effectLst/>
                <a:latin typeface="+mj-lt"/>
              </a:rPr>
              <a:t>isk-taking fearlessness and lack of empathy present in psychopathy is frequently seen in high-pressure, cutthroat competitive environments. </a:t>
            </a:r>
          </a:p>
          <a:p>
            <a:pPr marL="285750" indent="-285750">
              <a:buFont typeface="Arial" panose="020B0604020202020204" pitchFamily="34" charset="0"/>
              <a:buChar char="•"/>
            </a:pPr>
            <a:r>
              <a:rPr lang="en-US" sz="2000" dirty="0">
                <a:latin typeface="+mj-lt"/>
              </a:rPr>
              <a:t>In many cases t</a:t>
            </a:r>
            <a:r>
              <a:rPr lang="en-US" sz="2000" b="0" i="0" dirty="0">
                <a:effectLst/>
                <a:latin typeface="+mj-lt"/>
              </a:rPr>
              <a:t>hese traits are hidden behind a charming façade. </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There is some suggestion that the structures of power and wealth disproportionately attract or reward individuals with higher levels of these traits, rather than these environments necessarily fostering or increasing such traits. This could create a feedback loop where individuals with Dark Triad traits are more likely to rise in certain hierarchies.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Trump, Musk, Vance, Putin and many other powerful figures who exert enormous control over the fate of the world have profoundly unhealthy and troubling My, Our and The stories. Their unresolved psychological issues are projected unto the world and acted out in their endless grievances and search for revenge.</a:t>
            </a:r>
          </a:p>
          <a:p>
            <a:endParaRPr lang="en-US" sz="2000" dirty="0"/>
          </a:p>
          <a:p>
            <a:pPr marL="285750" indent="-285750">
              <a:buFont typeface="Arial" panose="020B0604020202020204" pitchFamily="34" charset="0"/>
              <a:buChar char="•"/>
            </a:pPr>
            <a:r>
              <a:rPr lang="en-US" sz="2000" dirty="0"/>
              <a:t>Their emotional dysregulation co-dysregulates large swaths of vulnerable people who are looking for an easy explanation for their own dire and declining circumstances. The result is that whole societies engage in repeating rather than repairing the emotional abusive patterns these leaders grew up with.</a:t>
            </a:r>
          </a:p>
          <a:p>
            <a:pPr marL="285750" indent="-285750">
              <a:buFont typeface="Arial" panose="020B0604020202020204" pitchFamily="34" charset="0"/>
              <a:buChar char="•"/>
            </a:pPr>
            <a:endParaRPr lang="en-US" sz="2000" dirty="0"/>
          </a:p>
          <a:p>
            <a:br>
              <a:rPr lang="en-US" sz="2000" dirty="0"/>
            </a:br>
            <a:endParaRPr lang="en-CA" sz="2000" dirty="0"/>
          </a:p>
        </p:txBody>
      </p:sp>
    </p:spTree>
    <p:extLst>
      <p:ext uri="{BB962C8B-B14F-4D97-AF65-F5344CB8AC3E}">
        <p14:creationId xmlns:p14="http://schemas.microsoft.com/office/powerpoint/2010/main" val="368037547"/>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19016A-5A73-52C4-4609-C70D52FD59E5}"/>
              </a:ext>
            </a:extLst>
          </p:cNvPr>
          <p:cNvSpPr>
            <a:spLocks noGrp="1"/>
          </p:cNvSpPr>
          <p:nvPr>
            <p:ph type="sldNum" sz="quarter" idx="12"/>
          </p:nvPr>
        </p:nvSpPr>
        <p:spPr/>
        <p:txBody>
          <a:bodyPr/>
          <a:lstStyle/>
          <a:p>
            <a:fld id="{B2DC25EE-239B-4C5F-AAD1-255A7D5F1EE2}" type="slidenum">
              <a:rPr lang="en-US" smtClean="0"/>
              <a:t>312</a:t>
            </a:fld>
            <a:endParaRPr lang="en-US"/>
          </a:p>
        </p:txBody>
      </p:sp>
      <p:sp>
        <p:nvSpPr>
          <p:cNvPr id="4" name="TextBox 3">
            <a:extLst>
              <a:ext uri="{FF2B5EF4-FFF2-40B4-BE49-F238E27FC236}">
                <a16:creationId xmlns:a16="http://schemas.microsoft.com/office/drawing/2014/main" id="{92A6E3A2-A3CC-CAA5-92A4-7643E6D26E02}"/>
              </a:ext>
            </a:extLst>
          </p:cNvPr>
          <p:cNvSpPr txBox="1"/>
          <p:nvPr/>
        </p:nvSpPr>
        <p:spPr>
          <a:xfrm>
            <a:off x="0" y="70021"/>
            <a:ext cx="12192000" cy="1631216"/>
          </a:xfrm>
          <a:prstGeom prst="rect">
            <a:avLst/>
          </a:prstGeom>
          <a:noFill/>
        </p:spPr>
        <p:txBody>
          <a:bodyPr wrap="square">
            <a:spAutoFit/>
          </a:bodyPr>
          <a:lstStyle/>
          <a:p>
            <a:pPr marL="285750" indent="-285750">
              <a:buFont typeface="Arial" panose="020B0604020202020204" pitchFamily="34" charset="0"/>
              <a:buChar char="•"/>
            </a:pPr>
            <a:r>
              <a:rPr lang="en-US" sz="2000" dirty="0"/>
              <a:t>Most of these figures are precontemplative to their very serious psychological issues. At this point they are beyond help as they continue to cause suffering and destruction on a planetary scale. Their unhealthy My, Our and The stories combined with their great power and wealth pose an existential threat to all of us.</a:t>
            </a:r>
          </a:p>
          <a:p>
            <a:pPr marL="285750" indent="-285750">
              <a:buFont typeface="Arial" panose="020B0604020202020204" pitchFamily="34" charset="0"/>
              <a:buChar char="•"/>
            </a:pPr>
            <a:endParaRPr lang="en-US" sz="2000" dirty="0"/>
          </a:p>
          <a:p>
            <a:r>
              <a:rPr lang="en-US" sz="2000" dirty="0"/>
              <a:t>  </a:t>
            </a:r>
            <a:endParaRPr lang="en-CA" sz="2000" dirty="0"/>
          </a:p>
        </p:txBody>
      </p:sp>
    </p:spTree>
    <p:extLst>
      <p:ext uri="{BB962C8B-B14F-4D97-AF65-F5344CB8AC3E}">
        <p14:creationId xmlns:p14="http://schemas.microsoft.com/office/powerpoint/2010/main" val="135710347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42B14C-1095-7D34-BAC5-74854A2C326D}"/>
              </a:ext>
            </a:extLst>
          </p:cNvPr>
          <p:cNvSpPr txBox="1"/>
          <p:nvPr/>
        </p:nvSpPr>
        <p:spPr>
          <a:xfrm>
            <a:off x="422787" y="641244"/>
            <a:ext cx="11149780" cy="646331"/>
          </a:xfrm>
          <a:prstGeom prst="rect">
            <a:avLst/>
          </a:prstGeom>
          <a:noFill/>
        </p:spPr>
        <p:txBody>
          <a:bodyPr wrap="square">
            <a:spAutoFit/>
          </a:bodyPr>
          <a:lstStyle/>
          <a:p>
            <a:r>
              <a:rPr lang="en-CA" sz="3600" dirty="0"/>
              <a:t>WHAT HAPPENS TO AUTHORITARIAN SOCIETIES</a:t>
            </a:r>
          </a:p>
        </p:txBody>
      </p:sp>
      <p:pic>
        <p:nvPicPr>
          <p:cNvPr id="4" name="Picture 3" descr="A group of people standing in front of a wall&#10;&#10;Description automatically generated">
            <a:extLst>
              <a:ext uri="{FF2B5EF4-FFF2-40B4-BE49-F238E27FC236}">
                <a16:creationId xmlns:a16="http://schemas.microsoft.com/office/drawing/2014/main" id="{22640272-8C28-E1FC-9F4C-F1437F253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76" y="733577"/>
            <a:ext cx="10862105" cy="5689277"/>
          </a:xfrm>
          <a:prstGeom prst="rect">
            <a:avLst/>
          </a:prstGeom>
        </p:spPr>
      </p:pic>
      <p:sp>
        <p:nvSpPr>
          <p:cNvPr id="6" name="TextBox 5">
            <a:extLst>
              <a:ext uri="{FF2B5EF4-FFF2-40B4-BE49-F238E27FC236}">
                <a16:creationId xmlns:a16="http://schemas.microsoft.com/office/drawing/2014/main" id="{533EEAA6-4BB7-DE4E-2FB5-0AA3C29DEB50}"/>
              </a:ext>
            </a:extLst>
          </p:cNvPr>
          <p:cNvSpPr txBox="1"/>
          <p:nvPr/>
        </p:nvSpPr>
        <p:spPr>
          <a:xfrm>
            <a:off x="2289912" y="-16302"/>
            <a:ext cx="10517356" cy="646331"/>
          </a:xfrm>
          <a:prstGeom prst="rect">
            <a:avLst/>
          </a:prstGeom>
          <a:noFill/>
        </p:spPr>
        <p:txBody>
          <a:bodyPr wrap="square">
            <a:spAutoFit/>
          </a:bodyPr>
          <a:lstStyle/>
          <a:p>
            <a:r>
              <a:rPr lang="en-CA" sz="3600" dirty="0">
                <a:solidFill>
                  <a:schemeClr val="bg1"/>
                </a:solidFill>
              </a:rPr>
              <a:t>AUTHORITARIAN SOCIETIES</a:t>
            </a:r>
          </a:p>
        </p:txBody>
      </p:sp>
      <p:sp>
        <p:nvSpPr>
          <p:cNvPr id="2" name="Slide Number Placeholder 1">
            <a:extLst>
              <a:ext uri="{FF2B5EF4-FFF2-40B4-BE49-F238E27FC236}">
                <a16:creationId xmlns:a16="http://schemas.microsoft.com/office/drawing/2014/main" id="{56F75235-EDA4-FE33-4C47-BAFC941358EF}"/>
              </a:ext>
            </a:extLst>
          </p:cNvPr>
          <p:cNvSpPr>
            <a:spLocks noGrp="1"/>
          </p:cNvSpPr>
          <p:nvPr>
            <p:ph type="sldNum" sz="quarter" idx="12"/>
          </p:nvPr>
        </p:nvSpPr>
        <p:spPr/>
        <p:txBody>
          <a:bodyPr/>
          <a:lstStyle/>
          <a:p>
            <a:fld id="{B2DC25EE-239B-4C5F-AAD1-255A7D5F1EE2}" type="slidenum">
              <a:rPr lang="en-US" smtClean="0"/>
              <a:t>313</a:t>
            </a:fld>
            <a:endParaRPr lang="en-US"/>
          </a:p>
        </p:txBody>
      </p:sp>
    </p:spTree>
    <p:extLst>
      <p:ext uri="{BB962C8B-B14F-4D97-AF65-F5344CB8AC3E}">
        <p14:creationId xmlns:p14="http://schemas.microsoft.com/office/powerpoint/2010/main" val="117816884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4D8A3-138C-3B8D-5FBF-70F43D09FEB3}"/>
              </a:ext>
            </a:extLst>
          </p:cNvPr>
          <p:cNvSpPr>
            <a:spLocks noGrp="1"/>
          </p:cNvSpPr>
          <p:nvPr>
            <p:ph type="sldNum" sz="quarter" idx="12"/>
          </p:nvPr>
        </p:nvSpPr>
        <p:spPr/>
        <p:txBody>
          <a:bodyPr/>
          <a:lstStyle/>
          <a:p>
            <a:fld id="{B2DC25EE-239B-4C5F-AAD1-255A7D5F1EE2}" type="slidenum">
              <a:rPr lang="en-US" smtClean="0"/>
              <a:t>314</a:t>
            </a:fld>
            <a:endParaRPr lang="en-US"/>
          </a:p>
        </p:txBody>
      </p:sp>
      <p:sp>
        <p:nvSpPr>
          <p:cNvPr id="4" name="TextBox 3">
            <a:extLst>
              <a:ext uri="{FF2B5EF4-FFF2-40B4-BE49-F238E27FC236}">
                <a16:creationId xmlns:a16="http://schemas.microsoft.com/office/drawing/2014/main" id="{60B93CF0-C201-F3FB-88DE-FD7CAC34481C}"/>
              </a:ext>
            </a:extLst>
          </p:cNvPr>
          <p:cNvSpPr txBox="1"/>
          <p:nvPr/>
        </p:nvSpPr>
        <p:spPr>
          <a:xfrm>
            <a:off x="38100" y="0"/>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Historically, authoritarian societies exhibit several common trends. They typically concentrate power in the hands of a single leader or a small group. This centralization involves diminishing the role and influence of other branches of government, such as the legislature and judiciary. Power tends to become highly centralized, with leaders consolidating authority and ruling through decrees, and executive orders, rather than through legislative processes.</a:t>
            </a:r>
          </a:p>
          <a:p>
            <a:r>
              <a:rPr lang="en-US" sz="2000" dirty="0"/>
              <a:t> </a:t>
            </a:r>
          </a:p>
          <a:p>
            <a:pPr marL="285750" indent="-285750">
              <a:buFont typeface="Arial" panose="020B0604020202020204" pitchFamily="34" charset="0"/>
              <a:buChar char="•"/>
            </a:pPr>
            <a:r>
              <a:rPr lang="en-US" sz="2000" dirty="0"/>
              <a:t>Authoritarian governments also undermine and dismantle democratic institutions, such as the free press, and electoral systems. This further limits checks and balances on their power.</a:t>
            </a:r>
          </a:p>
          <a:p>
            <a:pPr marL="285750" indent="-285750">
              <a:buFont typeface="Arial" panose="020B0604020202020204" pitchFamily="34" charset="0"/>
              <a:buChar char="•"/>
            </a:pPr>
            <a:r>
              <a:rPr lang="en-US" sz="2000" dirty="0"/>
              <a:t>There is a suppression of political opposition and dissent through censorship, intimidation, imprisonment, or violence against activists and opposition leaders. Authoritarian governments engage in systematic human rights abuses, including torture, extrajudicial killings, and the curtailment of freedoms of speech, assembly, and religion.</a:t>
            </a:r>
          </a:p>
          <a:p>
            <a:r>
              <a:rPr lang="en-US" sz="2000" dirty="0"/>
              <a:t> </a:t>
            </a:r>
          </a:p>
          <a:p>
            <a:pPr marL="285750" indent="-285750">
              <a:buFont typeface="Arial" panose="020B0604020202020204" pitchFamily="34" charset="0"/>
              <a:buChar char="•"/>
            </a:pPr>
            <a:r>
              <a:rPr lang="en-US" sz="2000" dirty="0"/>
              <a:t>Authoritarian regimes frequently control media outlets and use propaganda to shape public perception and maintain support. This includes spreading misinformation, promoting state-approved narratives, and restricting access to independent and foreign media.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societies see a reduction in civil liberties, such as freedom of speech, assembly, and the press. Surveillance and restrictions on personal freedoms are common as the state seeks to maintain control over the population.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5352855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99EE0-CC5E-E3BD-685C-C3828437446A}"/>
              </a:ext>
            </a:extLst>
          </p:cNvPr>
          <p:cNvSpPr>
            <a:spLocks noGrp="1"/>
          </p:cNvSpPr>
          <p:nvPr>
            <p:ph type="sldNum" sz="quarter" idx="12"/>
          </p:nvPr>
        </p:nvSpPr>
        <p:spPr/>
        <p:txBody>
          <a:bodyPr/>
          <a:lstStyle/>
          <a:p>
            <a:fld id="{B2DC25EE-239B-4C5F-AAD1-255A7D5F1EE2}" type="slidenum">
              <a:rPr lang="en-US" smtClean="0"/>
              <a:t>315</a:t>
            </a:fld>
            <a:endParaRPr lang="en-US"/>
          </a:p>
        </p:txBody>
      </p:sp>
      <p:sp>
        <p:nvSpPr>
          <p:cNvPr id="4" name="TextBox 3">
            <a:extLst>
              <a:ext uri="{FF2B5EF4-FFF2-40B4-BE49-F238E27FC236}">
                <a16:creationId xmlns:a16="http://schemas.microsoft.com/office/drawing/2014/main" id="{0EEAC63E-EEB9-1BD4-F8F9-04F6F4D9E952}"/>
              </a:ext>
            </a:extLst>
          </p:cNvPr>
          <p:cNvSpPr txBox="1"/>
          <p:nvPr/>
        </p:nvSpPr>
        <p:spPr>
          <a:xfrm>
            <a:off x="130629" y="49775"/>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Many authoritarian regimes promote nationalism and use identity politics to unify the population under a common cause or enemy. This can involve emphasizing national pride, cultural superiority, or xenophobia.</a:t>
            </a:r>
          </a:p>
          <a:p>
            <a:pPr marL="285750" indent="-285750">
              <a:buFont typeface="Arial" panose="020B0604020202020204" pitchFamily="34" charset="0"/>
              <a:buChar char="•"/>
            </a:pPr>
            <a:r>
              <a:rPr lang="en-US" sz="2000" dirty="0"/>
              <a:t>Authoritarianism exacerbates social divisions, as leaders exploit ethnic, religious, or cultural differences to consolidate power and distract from governance failures.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Fear is a tool used by authoritarian regimes to maintain control. This can involve the use of secret police, arbitrary arrests, and human rights abuses to intimidate and silence critics.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some authoritarian regimes hold elections, they are often manipulated to ensure the ruling party or leader remains in power. This involves voter suppression, rigging, and other forms of electoral fraud.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governments exert significant control over the economy, using it as a tool to reward supporters and punish adversaries. This can include state ownership of key industries, corruption, and patronage networks</a:t>
            </a:r>
          </a:p>
          <a:p>
            <a:pPr marL="285750" indent="-285750">
              <a:buFont typeface="Arial" panose="020B0604020202020204" pitchFamily="34" charset="0"/>
              <a:buChar char="•"/>
            </a:pPr>
            <a:r>
              <a:rPr lang="en-US" sz="2000" dirty="0"/>
              <a:t>While some authoritarian regimes have initially achieved economic growth, most face long-term economic challenges due to corruption, mismanagement, and lack of innovation, leading to even more inequality and social unrest.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regimes can contribute to regional instability, as their actions may provoke conflicts, refugee crises, or spillover effects in neighboring countries.</a:t>
            </a:r>
          </a:p>
          <a:p>
            <a:pPr marL="285750" indent="-285750">
              <a:buFont typeface="Arial" panose="020B0604020202020204" pitchFamily="34" charset="0"/>
              <a:buChar char="•"/>
            </a:pPr>
            <a:r>
              <a:rPr lang="en-US" sz="2000" dirty="0"/>
              <a:t>Authoritarian leaders also tend to pursue aggressive foreign policies or engage in human rights abuses that can lead to international sanctions, isolation, and conflict.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3180400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472861-2B7E-AA25-9A0D-DE8AA9E22A77}"/>
              </a:ext>
            </a:extLst>
          </p:cNvPr>
          <p:cNvSpPr txBox="1"/>
          <p:nvPr/>
        </p:nvSpPr>
        <p:spPr>
          <a:xfrm>
            <a:off x="32657" y="106740"/>
            <a:ext cx="12192000" cy="4339650"/>
          </a:xfrm>
          <a:prstGeom prst="rect">
            <a:avLst/>
          </a:prstGeom>
          <a:noFill/>
        </p:spPr>
        <p:txBody>
          <a:bodyPr wrap="square">
            <a:spAutoFit/>
          </a:bodyPr>
          <a:lstStyle/>
          <a:p>
            <a:pPr marL="285750" indent="-285750">
              <a:buFont typeface="Arial" panose="020B0604020202020204" pitchFamily="34" charset="0"/>
              <a:buChar char="•"/>
            </a:pPr>
            <a:r>
              <a:rPr lang="en-US" sz="2000" dirty="0"/>
              <a:t>Despite efforts to suppress opposition, authoritarian societies often experience resistance and dissent, whether through underground movements, protests, or international pressure. Over time, authoritarian rule leads to widespread discontent, resulting in protests, uprisings, or revolutions as citizens seek to reclaim democratic rights and freedoms.</a:t>
            </a:r>
          </a:p>
          <a:p>
            <a:r>
              <a:rPr lang="en-US" sz="2000" dirty="0"/>
              <a:t>  </a:t>
            </a:r>
          </a:p>
          <a:p>
            <a:pPr marL="285750" indent="-285750">
              <a:buFont typeface="Arial" panose="020B0604020202020204" pitchFamily="34" charset="0"/>
              <a:buChar char="•"/>
            </a:pPr>
            <a:r>
              <a:rPr lang="en-US" sz="2000" dirty="0"/>
              <a:t>These trends can vary in intensity and form depending on the specific authoritarian regime and its historical and cultural context. Additionally, the global landscape and technological advancements have introduced new dynamics in how authoritarianism is practiced and resisted.</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many authoritarian regimes, leaders cultivate a cult of personality, portraying themselves as indispensable, heroic, or infallible. This can involve extensive use of state media to glorify the leader and suppress criticism.</a:t>
            </a: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3319396D-C991-234F-7190-4A73ED18A973}"/>
              </a:ext>
            </a:extLst>
          </p:cNvPr>
          <p:cNvSpPr>
            <a:spLocks noGrp="1"/>
          </p:cNvSpPr>
          <p:nvPr>
            <p:ph type="sldNum" sz="quarter" idx="12"/>
          </p:nvPr>
        </p:nvSpPr>
        <p:spPr/>
        <p:txBody>
          <a:bodyPr/>
          <a:lstStyle/>
          <a:p>
            <a:fld id="{B2DC25EE-239B-4C5F-AAD1-255A7D5F1EE2}" type="slidenum">
              <a:rPr lang="en-US" smtClean="0"/>
              <a:t>316</a:t>
            </a:fld>
            <a:endParaRPr lang="en-US"/>
          </a:p>
        </p:txBody>
      </p:sp>
    </p:spTree>
    <p:extLst>
      <p:ext uri="{BB962C8B-B14F-4D97-AF65-F5344CB8AC3E}">
        <p14:creationId xmlns:p14="http://schemas.microsoft.com/office/powerpoint/2010/main" val="87214427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844909-8340-EE40-4BF1-C8B896D4809A}"/>
              </a:ext>
            </a:extLst>
          </p:cNvPr>
          <p:cNvSpPr txBox="1"/>
          <p:nvPr/>
        </p:nvSpPr>
        <p:spPr>
          <a:xfrm>
            <a:off x="2656115" y="92705"/>
            <a:ext cx="6096000" cy="646331"/>
          </a:xfrm>
          <a:prstGeom prst="rect">
            <a:avLst/>
          </a:prstGeom>
          <a:noFill/>
        </p:spPr>
        <p:txBody>
          <a:bodyPr wrap="square">
            <a:spAutoFit/>
          </a:bodyPr>
          <a:lstStyle/>
          <a:p>
            <a:pPr algn="ctr"/>
            <a:r>
              <a:rPr lang="en-CA" sz="3600" dirty="0">
                <a:solidFill>
                  <a:schemeClr val="bg1"/>
                </a:solidFill>
              </a:rPr>
              <a:t>AUTHORITARIAN CULTS</a:t>
            </a:r>
          </a:p>
        </p:txBody>
      </p:sp>
      <p:pic>
        <p:nvPicPr>
          <p:cNvPr id="4" name="Picture 3" descr="A red hat with white text&#10;&#10;Description automatically generated">
            <a:extLst>
              <a:ext uri="{FF2B5EF4-FFF2-40B4-BE49-F238E27FC236}">
                <a16:creationId xmlns:a16="http://schemas.microsoft.com/office/drawing/2014/main" id="{600A0C36-4FA5-5ADF-2E82-4030775C4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9478" y="968704"/>
            <a:ext cx="5158757" cy="5636712"/>
          </a:xfrm>
          <a:prstGeom prst="rect">
            <a:avLst/>
          </a:prstGeom>
        </p:spPr>
      </p:pic>
      <p:sp>
        <p:nvSpPr>
          <p:cNvPr id="2" name="Slide Number Placeholder 1">
            <a:extLst>
              <a:ext uri="{FF2B5EF4-FFF2-40B4-BE49-F238E27FC236}">
                <a16:creationId xmlns:a16="http://schemas.microsoft.com/office/drawing/2014/main" id="{5EF54EEA-FD9F-1125-5346-F78D4748BA38}"/>
              </a:ext>
            </a:extLst>
          </p:cNvPr>
          <p:cNvSpPr>
            <a:spLocks noGrp="1"/>
          </p:cNvSpPr>
          <p:nvPr>
            <p:ph type="sldNum" sz="quarter" idx="12"/>
          </p:nvPr>
        </p:nvSpPr>
        <p:spPr/>
        <p:txBody>
          <a:bodyPr/>
          <a:lstStyle/>
          <a:p>
            <a:fld id="{B2DC25EE-239B-4C5F-AAD1-255A7D5F1EE2}" type="slidenum">
              <a:rPr lang="en-US" smtClean="0"/>
              <a:t>317</a:t>
            </a:fld>
            <a:endParaRPr lang="en-US"/>
          </a:p>
        </p:txBody>
      </p:sp>
    </p:spTree>
    <p:extLst>
      <p:ext uri="{BB962C8B-B14F-4D97-AF65-F5344CB8AC3E}">
        <p14:creationId xmlns:p14="http://schemas.microsoft.com/office/powerpoint/2010/main" val="56031953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82F1CD-6C79-318A-6604-2F823DC0B2F5}"/>
              </a:ext>
            </a:extLst>
          </p:cNvPr>
          <p:cNvSpPr txBox="1"/>
          <p:nvPr/>
        </p:nvSpPr>
        <p:spPr>
          <a:xfrm>
            <a:off x="68826" y="0"/>
            <a:ext cx="12192000" cy="7417415"/>
          </a:xfrm>
          <a:prstGeom prst="rect">
            <a:avLst/>
          </a:prstGeom>
          <a:noFill/>
        </p:spPr>
        <p:txBody>
          <a:bodyPr wrap="square">
            <a:spAutoFit/>
          </a:bodyPr>
          <a:lstStyle/>
          <a:p>
            <a:pPr marL="285750" indent="-285750">
              <a:buFont typeface="Arial" panose="020B0604020202020204" pitchFamily="34" charset="0"/>
              <a:buChar char="•"/>
            </a:pPr>
            <a:r>
              <a:rPr lang="en-US" sz="2000" dirty="0"/>
              <a:t>In his book, "The Cult of Trump," Steven Hassan, a psychologist and former member of the Unification Church, often referred to as the "Moonies", who has studied cults for forty years, applies his expertise to analyze the influence of Donald Trump over his supporters. Hassan who is known for his work on cults and mind control argues that many aspects of Trump’s MAGA following exhibit characteristics similar to those of cults.</a:t>
            </a:r>
          </a:p>
          <a:p>
            <a:r>
              <a:rPr lang="en-US" sz="2000" dirty="0"/>
              <a:t> </a:t>
            </a:r>
          </a:p>
          <a:p>
            <a:pPr marL="285750" indent="-285750">
              <a:buFont typeface="Arial" panose="020B0604020202020204" pitchFamily="34" charset="0"/>
              <a:buChar char="•"/>
            </a:pPr>
            <a:r>
              <a:rPr lang="en-US" sz="2000" dirty="0"/>
              <a:t>Hassan describes Trump's leadership style and the loyalty he commands from his followers as a "cult of personality"  involving an intense, uncritical admiration and devotion to a leader who is charismatic and able to manipulate followers.</a:t>
            </a:r>
          </a:p>
          <a:p>
            <a:pPr marL="285750" indent="-285750">
              <a:buFont typeface="Arial" panose="020B0604020202020204" pitchFamily="34" charset="0"/>
              <a:buChar char="•"/>
            </a:pPr>
            <a:r>
              <a:rPr lang="en-US" sz="2000" dirty="0"/>
              <a:t>Hassan suggests that Trump and his inner circle employ techniques similar to those used by cults to influence and control followers. These techniques include propaganda, disinformation, and emotional manipulation to create a sense of dependency and loyalty.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Hassan discusses how Trump's rhetoric fosters an "us vs. them" mentality, creating division and encouraging followers to view outsiders and critics as enemies. This is a common tactic in cults designed to strengthen group cohesion and loyalty. He argues that Trump exploits the fears, grievances, and vulnerabilities of his supporters, much like cult leaders do. By addressing these emotional needs, he gains their trust and allegiance.</a:t>
            </a:r>
          </a:p>
          <a:p>
            <a:endParaRPr lang="en-US" sz="2000" dirty="0"/>
          </a:p>
          <a:p>
            <a:pPr marL="285750" indent="-285750">
              <a:buFont typeface="Arial" panose="020B0604020202020204" pitchFamily="34" charset="0"/>
              <a:buChar char="•"/>
            </a:pPr>
            <a:r>
              <a:rPr lang="en-US" sz="2000" dirty="0"/>
              <a:t>The book highlights Trump's authoritarian tendencies, such as his disdain for dissent, attacks on the media, and the undermining of democratic institutions. Hassan suggests that these traits are consistent with those of cult leaders who seek to consolidate power and control.</a:t>
            </a:r>
          </a:p>
          <a:p>
            <a:pPr marL="285750" indent="-285750">
              <a:buFont typeface="Arial" panose="020B0604020202020204" pitchFamily="34" charset="0"/>
              <a:buChar char="•"/>
            </a:pPr>
            <a:r>
              <a:rPr lang="en-US" sz="2000" dirty="0"/>
              <a:t>Hassan expresses concern about the impact of Trump's influence on American democracy, warning that the cult-like dynamics undermine democratic norms and institutions.</a:t>
            </a:r>
          </a:p>
          <a:p>
            <a:br>
              <a:rPr lang="en-US" dirty="0"/>
            </a:br>
            <a:endParaRPr lang="en-CA" dirty="0"/>
          </a:p>
        </p:txBody>
      </p:sp>
      <p:sp>
        <p:nvSpPr>
          <p:cNvPr id="2" name="Slide Number Placeholder 1">
            <a:extLst>
              <a:ext uri="{FF2B5EF4-FFF2-40B4-BE49-F238E27FC236}">
                <a16:creationId xmlns:a16="http://schemas.microsoft.com/office/drawing/2014/main" id="{1C5BB204-C13A-E15A-D1EC-2647E4486407}"/>
              </a:ext>
            </a:extLst>
          </p:cNvPr>
          <p:cNvSpPr>
            <a:spLocks noGrp="1"/>
          </p:cNvSpPr>
          <p:nvPr>
            <p:ph type="sldNum" sz="quarter" idx="12"/>
          </p:nvPr>
        </p:nvSpPr>
        <p:spPr/>
        <p:txBody>
          <a:bodyPr/>
          <a:lstStyle/>
          <a:p>
            <a:fld id="{B2DC25EE-239B-4C5F-AAD1-255A7D5F1EE2}" type="slidenum">
              <a:rPr lang="en-US" smtClean="0"/>
              <a:t>318</a:t>
            </a:fld>
            <a:endParaRPr lang="en-US"/>
          </a:p>
        </p:txBody>
      </p:sp>
    </p:spTree>
    <p:extLst>
      <p:ext uri="{BB962C8B-B14F-4D97-AF65-F5344CB8AC3E}">
        <p14:creationId xmlns:p14="http://schemas.microsoft.com/office/powerpoint/2010/main" val="422421822"/>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340FBC-33CC-982B-CDDE-6E86B4A102AB}"/>
              </a:ext>
            </a:extLst>
          </p:cNvPr>
          <p:cNvSpPr txBox="1"/>
          <p:nvPr/>
        </p:nvSpPr>
        <p:spPr>
          <a:xfrm>
            <a:off x="0" y="-70085"/>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Hassan describes cult leaders as authoritarians </a:t>
            </a:r>
            <a:r>
              <a:rPr lang="en-US" sz="2000" dirty="0">
                <a:latin typeface="+mj-lt"/>
              </a:rPr>
              <a:t>who</a:t>
            </a:r>
            <a:r>
              <a:rPr lang="en-US" sz="2000" b="0" i="0" dirty="0">
                <a:effectLst/>
                <a:latin typeface="+mj-lt"/>
              </a:rPr>
              <a:t> are primarily motivated by power, money and sex. </a:t>
            </a:r>
            <a:r>
              <a:rPr lang="en-US" sz="2000" dirty="0">
                <a:latin typeface="+mj-lt"/>
              </a:rPr>
              <a:t>Such people</a:t>
            </a:r>
            <a:r>
              <a:rPr lang="en-US" sz="2000" b="0" i="0" dirty="0">
                <a:effectLst/>
                <a:latin typeface="+mj-lt"/>
              </a:rPr>
              <a:t> often end up dominating organizations or nations due to a combination of personal traits, strategic behaviors, and systemic factors. These</a:t>
            </a:r>
            <a:r>
              <a:rPr lang="en-US" sz="2000" dirty="0">
                <a:latin typeface="+mj-lt"/>
              </a:rPr>
              <a:t> i</a:t>
            </a:r>
            <a:r>
              <a:rPr lang="en-US" sz="2000" b="0" i="0" dirty="0">
                <a:effectLst/>
                <a:latin typeface="+mj-lt"/>
              </a:rPr>
              <a:t>ndividuals tend to be ambitious and driven</a:t>
            </a:r>
            <a:r>
              <a:rPr lang="en-US" sz="2000" dirty="0">
                <a:latin typeface="+mj-lt"/>
              </a:rPr>
              <a:t> which</a:t>
            </a:r>
            <a:r>
              <a:rPr lang="en-US" sz="2000" b="0" i="0" dirty="0">
                <a:effectLst/>
                <a:latin typeface="+mj-lt"/>
              </a:rPr>
              <a:t> leads them to pursue leadership positions aggressively, often working harder and longer than others to achieve their goals.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power-seekers possess strong charisma and persuasive skills, enabling them to influence others effectively. These traits can help them rally support, build networks, and gain followers, which are crucial for climbing organizational or political hierarchies.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People who seek power often invest time in building extensive networks of allies and supporters. These networks can provide crucial support, resources, and information, helping them consolidate and expand their influence.</a:t>
            </a:r>
          </a:p>
          <a:p>
            <a:pPr marL="285750" indent="-285750">
              <a:buFont typeface="Arial" panose="020B0604020202020204" pitchFamily="34" charset="0"/>
              <a:buChar char="•"/>
            </a:pPr>
            <a:r>
              <a:rPr lang="en-US" sz="2000" b="0" i="0" dirty="0">
                <a:effectLst/>
                <a:latin typeface="+mj-lt"/>
              </a:rPr>
              <a:t>Those who desire power often excel at strategic thinking and can navigate complex social and political landscapes. They are adept at identifying opportunities, leveraging resources, and forming alliances to advance their interests.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pursuit of power, money and sex often involve taking significant risks. Individuals who are comfortable with risk-taking may be more willing to make bold moves that can lead to substantial gains in influence and resources.</a:t>
            </a:r>
          </a:p>
          <a:p>
            <a:pPr marL="285750" indent="-285750">
              <a:buFont typeface="Arial" panose="020B0604020202020204" pitchFamily="34" charset="0"/>
              <a:buChar char="•"/>
            </a:pPr>
            <a:r>
              <a:rPr lang="en-US" sz="2000" dirty="0">
                <a:latin typeface="+mj-lt"/>
              </a:rPr>
              <a:t>These</a:t>
            </a:r>
            <a:r>
              <a:rPr lang="en-US" sz="2000" b="0" i="0" dirty="0">
                <a:effectLst/>
                <a:latin typeface="+mj-lt"/>
              </a:rPr>
              <a:t> individuals often employ manipulation or opportunistic tactics to gain power. This can include exploiting weaknesses in others, manipulating information, or taking advantage of situations to position themselves favorably.</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58207504-000E-D4CB-E480-96E0C270120F}"/>
              </a:ext>
            </a:extLst>
          </p:cNvPr>
          <p:cNvSpPr>
            <a:spLocks noGrp="1"/>
          </p:cNvSpPr>
          <p:nvPr>
            <p:ph type="sldNum" sz="quarter" idx="12"/>
          </p:nvPr>
        </p:nvSpPr>
        <p:spPr/>
        <p:txBody>
          <a:bodyPr/>
          <a:lstStyle/>
          <a:p>
            <a:fld id="{B2DC25EE-239B-4C5F-AAD1-255A7D5F1EE2}" type="slidenum">
              <a:rPr lang="en-US" smtClean="0"/>
              <a:t>319</a:t>
            </a:fld>
            <a:endParaRPr lang="en-US"/>
          </a:p>
        </p:txBody>
      </p:sp>
    </p:spTree>
    <p:extLst>
      <p:ext uri="{BB962C8B-B14F-4D97-AF65-F5344CB8AC3E}">
        <p14:creationId xmlns:p14="http://schemas.microsoft.com/office/powerpoint/2010/main" val="3334724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360E5B-E2D6-B4E7-B093-D007FEE86784}"/>
              </a:ext>
            </a:extLst>
          </p:cNvPr>
          <p:cNvSpPr txBox="1"/>
          <p:nvPr/>
        </p:nvSpPr>
        <p:spPr>
          <a:xfrm>
            <a:off x="0" y="265811"/>
            <a:ext cx="12192000" cy="6289607"/>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There are two common ways psychologists try to capture whether life feels meaningful for a person. </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Meaning in Life Questionnaire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looks at two simple questions:  Does my life feel meaningful right now?  Am I searching for meaning? So, it recognizes that meaning has two parts — having it and looking for it. You can feel meaningful and not be searching… or feel lost and actively searching.</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Purpose in Life Scale </a:t>
            </a: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is a bit different. It asks:  Does my life have direction?  Do I feel guided by goals or a sense of mission? The PLS focusses more on purpose, having a sense that your life is going somewhere. </a:t>
            </a:r>
            <a:endParaRPr lang="en-CA" sz="24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Times New Roman" panose="02020603050405020304" pitchFamily="18" charset="0"/>
              </a:rPr>
              <a:t>A simple way to think about the difference is: Meaning is about feeling that life matters Purpose is about feeling that life is headed somewhere. You can have one without the other. Someone may feel life is meaningful through love, beauty, or connection, even without a clear mission. Another person may have strong goals and direction but still feel empty.</a:t>
            </a:r>
            <a:endParaRPr lang="en-CA" sz="24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 name="Flowchart: Connector 1">
            <a:extLst>
              <a:ext uri="{FF2B5EF4-FFF2-40B4-BE49-F238E27FC236}">
                <a16:creationId xmlns:a16="http://schemas.microsoft.com/office/drawing/2014/main" id="{E66D5323-7737-3B1C-8918-35C1794F192F}"/>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4440021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0059F-C1A7-15C8-02BE-32F4C5AA0144}"/>
              </a:ext>
            </a:extLst>
          </p:cNvPr>
          <p:cNvSpPr>
            <a:spLocks noGrp="1"/>
          </p:cNvSpPr>
          <p:nvPr>
            <p:ph type="sldNum" sz="quarter" idx="12"/>
          </p:nvPr>
        </p:nvSpPr>
        <p:spPr/>
        <p:txBody>
          <a:bodyPr/>
          <a:lstStyle/>
          <a:p>
            <a:fld id="{B2DC25EE-239B-4C5F-AAD1-255A7D5F1EE2}" type="slidenum">
              <a:rPr lang="en-US" smtClean="0"/>
              <a:t>320</a:t>
            </a:fld>
            <a:endParaRPr lang="en-US"/>
          </a:p>
        </p:txBody>
      </p:sp>
      <p:sp>
        <p:nvSpPr>
          <p:cNvPr id="4" name="TextBox 3">
            <a:extLst>
              <a:ext uri="{FF2B5EF4-FFF2-40B4-BE49-F238E27FC236}">
                <a16:creationId xmlns:a16="http://schemas.microsoft.com/office/drawing/2014/main" id="{0731B329-0798-4032-6C9B-6C52652CF664}"/>
              </a:ext>
            </a:extLst>
          </p:cNvPr>
          <p:cNvSpPr txBox="1"/>
          <p:nvPr/>
        </p:nvSpPr>
        <p:spPr>
          <a:xfrm>
            <a:off x="0" y="0"/>
            <a:ext cx="12083143" cy="677108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Many organizational and political systems are structured in ways that reward the pursuit of power and money. Hierarchical structures, competitive environments, and reward systems can incentivize behaviors that prioritize personal gain over collective well-being.</a:t>
            </a:r>
          </a:p>
          <a:p>
            <a:r>
              <a:rPr lang="en-US" sz="2000" b="0" i="0" dirty="0">
                <a:effectLst/>
                <a:latin typeface="+mj-lt"/>
              </a:rPr>
              <a:t> </a:t>
            </a:r>
          </a:p>
          <a:p>
            <a:pPr marL="285750" indent="-285750">
              <a:buFont typeface="Arial" panose="020B0604020202020204" pitchFamily="34" charset="0"/>
              <a:buChar char="•"/>
            </a:pPr>
            <a:r>
              <a:rPr lang="en-US" sz="2000" dirty="0"/>
              <a:t>Hassan also describes several characteristics that  make individuals more susceptible to joining cults. People undergoing significant life changes, such as moving to a new city, going through a breakup, or starting college, may be more vulnerable as they seek stability or new social connections. Those experiencing considerable stress or anxiety may look for groups that promise simple solutions or a sense of peace.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Individuals who are highly idealistic or seeking a deeper meaning in life can be more susceptible to groups that present an appealing and seemingly purposeful vision. A limited understanding of how manipulation works can make individuals more vulnerable to the subtle coercion tactics used by cults.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People who have strong needs for belonging or approval from others might find the close-knit community of a cult particularly appealing. Individuals with low self-esteem may be drawn to groups that offer them a sense of empowerment or increased self-worth.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who are socially isolated or feel like they don't fit in might be more inclined to seek out communities that promise acceptance and friendship.</a:t>
            </a:r>
            <a:br>
              <a:rPr lang="en-US" dirty="0"/>
            </a:br>
            <a:br>
              <a:rPr lang="en-US" dirty="0"/>
            </a:br>
            <a:br>
              <a:rPr lang="en-US" dirty="0"/>
            </a:br>
            <a:endParaRPr lang="en-CA" dirty="0"/>
          </a:p>
        </p:txBody>
      </p:sp>
    </p:spTree>
    <p:extLst>
      <p:ext uri="{BB962C8B-B14F-4D97-AF65-F5344CB8AC3E}">
        <p14:creationId xmlns:p14="http://schemas.microsoft.com/office/powerpoint/2010/main" val="291422531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9D16A-EA12-0B5B-D2B1-80D3C0A15661}"/>
              </a:ext>
            </a:extLst>
          </p:cNvPr>
          <p:cNvSpPr txBox="1"/>
          <p:nvPr/>
        </p:nvSpPr>
        <p:spPr>
          <a:xfrm>
            <a:off x="98323" y="0"/>
            <a:ext cx="12093677" cy="3385542"/>
          </a:xfrm>
          <a:prstGeom prst="rect">
            <a:avLst/>
          </a:prstGeom>
          <a:noFill/>
        </p:spPr>
        <p:txBody>
          <a:bodyPr wrap="square">
            <a:spAutoFit/>
          </a:bodyPr>
          <a:lstStyle/>
          <a:p>
            <a:pPr marL="285750" indent="-285750">
              <a:buFont typeface="Arial" panose="020B0604020202020204" pitchFamily="34" charset="0"/>
              <a:buChar char="•"/>
            </a:pPr>
            <a:r>
              <a:rPr lang="en-US" sz="2000" dirty="0"/>
              <a:t>Research in psychology and sociology supports Hassan’s claims, highlighting how social isolation, lack of purpose, and emotional vulnerability can increase susceptibility to cult influence. Studies on cult recruitment often emphasize the importance of social support networks and meaningful engagement in reducing vulnerability to indoctrination.</a:t>
            </a:r>
          </a:p>
          <a:p>
            <a:r>
              <a:rPr lang="en-US" sz="2000" dirty="0"/>
              <a:t> </a:t>
            </a:r>
          </a:p>
          <a:p>
            <a:pPr marL="285750" indent="-285750">
              <a:buFont typeface="Arial" panose="020B0604020202020204" pitchFamily="34" charset="0"/>
              <a:buChar char="•"/>
            </a:pPr>
            <a:r>
              <a:rPr lang="en-US" sz="2000" dirty="0"/>
              <a:t>Drawing from his experience in helping individuals leave cults, Hassan also offers insights into how people can recognize and break free from undue influence, emphasizing the importance of critical thinking, open dialogue, and access to diverse perspectives.</a:t>
            </a:r>
          </a:p>
          <a:p>
            <a:br>
              <a:rPr lang="en-US" dirty="0"/>
            </a:br>
            <a:br>
              <a:rPr lang="en-US" dirty="0"/>
            </a:br>
            <a:endParaRPr lang="en-CA" dirty="0"/>
          </a:p>
        </p:txBody>
      </p:sp>
      <p:sp>
        <p:nvSpPr>
          <p:cNvPr id="2" name="Slide Number Placeholder 1">
            <a:extLst>
              <a:ext uri="{FF2B5EF4-FFF2-40B4-BE49-F238E27FC236}">
                <a16:creationId xmlns:a16="http://schemas.microsoft.com/office/drawing/2014/main" id="{0D299944-EF84-9365-FD8C-A877098D5E42}"/>
              </a:ext>
            </a:extLst>
          </p:cNvPr>
          <p:cNvSpPr>
            <a:spLocks noGrp="1"/>
          </p:cNvSpPr>
          <p:nvPr>
            <p:ph type="sldNum" sz="quarter" idx="12"/>
          </p:nvPr>
        </p:nvSpPr>
        <p:spPr/>
        <p:txBody>
          <a:bodyPr/>
          <a:lstStyle/>
          <a:p>
            <a:fld id="{B2DC25EE-239B-4C5F-AAD1-255A7D5F1EE2}" type="slidenum">
              <a:rPr lang="en-US" smtClean="0"/>
              <a:t>321</a:t>
            </a:fld>
            <a:endParaRPr lang="en-US"/>
          </a:p>
        </p:txBody>
      </p:sp>
    </p:spTree>
    <p:extLst>
      <p:ext uri="{BB962C8B-B14F-4D97-AF65-F5344CB8AC3E}">
        <p14:creationId xmlns:p14="http://schemas.microsoft.com/office/powerpoint/2010/main" val="282626502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23ACA2-022B-1987-3D84-8E0C624B7969}"/>
              </a:ext>
            </a:extLst>
          </p:cNvPr>
          <p:cNvSpPr txBox="1"/>
          <p:nvPr/>
        </p:nvSpPr>
        <p:spPr>
          <a:xfrm>
            <a:off x="2998939" y="-1"/>
            <a:ext cx="6194120" cy="830997"/>
          </a:xfrm>
          <a:prstGeom prst="rect">
            <a:avLst/>
          </a:prstGeom>
          <a:noFill/>
        </p:spPr>
        <p:txBody>
          <a:bodyPr wrap="square">
            <a:spAutoFit/>
          </a:bodyPr>
          <a:lstStyle/>
          <a:p>
            <a:r>
              <a:rPr lang="en-US" sz="4800" dirty="0">
                <a:solidFill>
                  <a:schemeClr val="bg1"/>
                </a:solidFill>
              </a:rPr>
              <a:t>THE NEW GILDED AGE</a:t>
            </a:r>
            <a:endParaRPr lang="en-CA" sz="4800" dirty="0">
              <a:solidFill>
                <a:schemeClr val="bg1"/>
              </a:solidFill>
            </a:endParaRPr>
          </a:p>
        </p:txBody>
      </p:sp>
      <p:sp>
        <p:nvSpPr>
          <p:cNvPr id="2" name="Slide Number Placeholder 1">
            <a:extLst>
              <a:ext uri="{FF2B5EF4-FFF2-40B4-BE49-F238E27FC236}">
                <a16:creationId xmlns:a16="http://schemas.microsoft.com/office/drawing/2014/main" id="{A7A6EDCA-74A8-ABF7-D712-A8D1C5D569B1}"/>
              </a:ext>
            </a:extLst>
          </p:cNvPr>
          <p:cNvSpPr>
            <a:spLocks noGrp="1"/>
          </p:cNvSpPr>
          <p:nvPr>
            <p:ph type="sldNum" sz="quarter" idx="12"/>
          </p:nvPr>
        </p:nvSpPr>
        <p:spPr/>
        <p:txBody>
          <a:bodyPr/>
          <a:lstStyle/>
          <a:p>
            <a:fld id="{B2DC25EE-239B-4C5F-AAD1-255A7D5F1EE2}" type="slidenum">
              <a:rPr lang="en-US" smtClean="0"/>
              <a:t>322</a:t>
            </a:fld>
            <a:endParaRPr lang="en-US"/>
          </a:p>
        </p:txBody>
      </p:sp>
      <p:pic>
        <p:nvPicPr>
          <p:cNvPr id="7" name="Picture 6" descr="A person holding a sword and a sword above a weighing scale&#10;&#10;AI-generated content may be incorrect.">
            <a:extLst>
              <a:ext uri="{FF2B5EF4-FFF2-40B4-BE49-F238E27FC236}">
                <a16:creationId xmlns:a16="http://schemas.microsoft.com/office/drawing/2014/main" id="{7DF1A71F-F2C1-9BC2-18D3-A55CBFC94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683" y="830996"/>
            <a:ext cx="6884633" cy="5956983"/>
          </a:xfrm>
          <a:prstGeom prst="rect">
            <a:avLst/>
          </a:prstGeom>
        </p:spPr>
      </p:pic>
    </p:spTree>
    <p:extLst>
      <p:ext uri="{BB962C8B-B14F-4D97-AF65-F5344CB8AC3E}">
        <p14:creationId xmlns:p14="http://schemas.microsoft.com/office/powerpoint/2010/main" val="279364004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33DADD-5381-3E7B-C32D-2D239D4B3916}"/>
              </a:ext>
            </a:extLst>
          </p:cNvPr>
          <p:cNvSpPr txBox="1"/>
          <p:nvPr/>
        </p:nvSpPr>
        <p:spPr>
          <a:xfrm>
            <a:off x="0" y="0"/>
            <a:ext cx="12093677" cy="769441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Some commentators and scholars have referred to contemporary economic and social conditions as the “new gilded age”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Like the original Gilded Age, the current era is characterized by significant income and wealth disparities. The wealthiest individuals and corporations have seen immense gains in wealth, while the vast majority of the population experienced stagnant wages and economic insecurity.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Just as the late 19th century saw transformative technologies like the railroad and electricity, today's world is experiencing rapid technological change with the rise of the internet, artificial intelligence, and biotechnology.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Large corporations, particularly in technology and finance, wield considerable economic power and influence, similar to the monopolies and trusts of the past.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Money controls politics, with wealthy individuals and corporations having significant sway over the political processes and policy-making.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current continued growth of cities and the interconnectedness of global markets mirror the urbanization and expanding markets of the original Gilded Age.</a:t>
            </a:r>
          </a:p>
          <a:p>
            <a:r>
              <a:rPr lang="en-US" sz="2000" b="0" i="0" dirty="0">
                <a:effectLst/>
                <a:latin typeface="+mj-lt"/>
              </a:rPr>
              <a:t> </a:t>
            </a:r>
          </a:p>
          <a:p>
            <a:pPr marL="285750" indent="-285750">
              <a:buFont typeface="Arial" panose="020B0604020202020204" pitchFamily="34" charset="0"/>
              <a:buChar char="•"/>
            </a:pPr>
            <a:r>
              <a:rPr lang="en-US" sz="2000" dirty="0">
                <a:latin typeface="+mj-lt"/>
              </a:rPr>
              <a:t>As in the first gilded age we are once again living through an era of  serious social problems masked</a:t>
            </a:r>
            <a:r>
              <a:rPr lang="en-US" sz="2000" b="0" i="0" dirty="0">
                <a:effectLst/>
                <a:latin typeface="+mj-lt"/>
              </a:rPr>
              <a:t> by a thin gold gilding.</a:t>
            </a:r>
          </a:p>
          <a:p>
            <a:endParaRPr lang="en-US" sz="2000" dirty="0"/>
          </a:p>
          <a:p>
            <a:br>
              <a:rPr lang="en-US" dirty="0"/>
            </a:br>
            <a:br>
              <a:rPr lang="en-US" dirty="0"/>
            </a:br>
            <a:endParaRPr lang="en-CA" dirty="0"/>
          </a:p>
        </p:txBody>
      </p:sp>
      <p:sp>
        <p:nvSpPr>
          <p:cNvPr id="2" name="Slide Number Placeholder 1">
            <a:extLst>
              <a:ext uri="{FF2B5EF4-FFF2-40B4-BE49-F238E27FC236}">
                <a16:creationId xmlns:a16="http://schemas.microsoft.com/office/drawing/2014/main" id="{5BD9AA58-EDEE-A4BF-0B10-39DCAB2BBD76}"/>
              </a:ext>
            </a:extLst>
          </p:cNvPr>
          <p:cNvSpPr>
            <a:spLocks noGrp="1"/>
          </p:cNvSpPr>
          <p:nvPr>
            <p:ph type="sldNum" sz="quarter" idx="12"/>
          </p:nvPr>
        </p:nvSpPr>
        <p:spPr/>
        <p:txBody>
          <a:bodyPr/>
          <a:lstStyle/>
          <a:p>
            <a:fld id="{B2DC25EE-239B-4C5F-AAD1-255A7D5F1EE2}" type="slidenum">
              <a:rPr lang="en-US" smtClean="0"/>
              <a:t>323</a:t>
            </a:fld>
            <a:endParaRPr lang="en-US"/>
          </a:p>
        </p:txBody>
      </p:sp>
    </p:spTree>
    <p:extLst>
      <p:ext uri="{BB962C8B-B14F-4D97-AF65-F5344CB8AC3E}">
        <p14:creationId xmlns:p14="http://schemas.microsoft.com/office/powerpoint/2010/main" val="353548502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two people&#10;&#10;Description automatically generated">
            <a:extLst>
              <a:ext uri="{FF2B5EF4-FFF2-40B4-BE49-F238E27FC236}">
                <a16:creationId xmlns:a16="http://schemas.microsoft.com/office/drawing/2014/main" id="{E0457BB1-571C-BB5F-FF3D-CB47ABA8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782D4D47-BA12-E07D-4F82-0C870E155DB2}"/>
              </a:ext>
            </a:extLst>
          </p:cNvPr>
          <p:cNvSpPr>
            <a:spLocks noGrp="1"/>
          </p:cNvSpPr>
          <p:nvPr>
            <p:ph type="sldNum" sz="quarter" idx="12"/>
          </p:nvPr>
        </p:nvSpPr>
        <p:spPr/>
        <p:txBody>
          <a:bodyPr/>
          <a:lstStyle/>
          <a:p>
            <a:fld id="{B2DC25EE-239B-4C5F-AAD1-255A7D5F1EE2}" type="slidenum">
              <a:rPr lang="en-US" smtClean="0"/>
              <a:t>324</a:t>
            </a:fld>
            <a:endParaRPr lang="en-US"/>
          </a:p>
        </p:txBody>
      </p:sp>
    </p:spTree>
    <p:extLst>
      <p:ext uri="{BB962C8B-B14F-4D97-AF65-F5344CB8AC3E}">
        <p14:creationId xmlns:p14="http://schemas.microsoft.com/office/powerpoint/2010/main" val="292939819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D12827-5C84-C75B-8027-9290F633D8ED}"/>
              </a:ext>
            </a:extLst>
          </p:cNvPr>
          <p:cNvSpPr txBox="1"/>
          <p:nvPr/>
        </p:nvSpPr>
        <p:spPr>
          <a:xfrm>
            <a:off x="39329" y="0"/>
            <a:ext cx="12113342" cy="5940088"/>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term "post-truth" refers to a cultural and political context where objective facts and truth are less influential in shaping public opinion than appeals to emotion and personal belief. In a post-truth world, people are more likely to accept arguments based on their feelings or pre-existing beliefs rather than on factual evidence.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concept gained prominence in the 2010s, especially during events like the Brexit referendum and the U.S. presidential election in 2016. It highlights the challenges posed by misinformation, fake news, and the echo chambers created by social media, where individuals can easily find information that reinforces their views, regardless of its accuracy.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a post-truth world, the lines between fact and opinion become blurred, making it more difficult for people to engage in informed discussions and make decisions based on reliable information. Addressing this issue involves promoting media literacy, critical thinking, and encouraging open dialogue that respects evidence-based reasoning.</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Timothy Snyder, a historian known for his work on totalitarianism and the history of Europe, argues that "post-truth is pre-fascism" to highlight the dangerous implications of a society that disregards objective truth. His statement suggests that when truth becomes irrelevant and facts are routinely dismissed or manipulated, fertile ground is created for authoritarian regimes to rise.</a:t>
            </a: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F5C9CCB7-AD2A-E5B9-A11D-630783EF152E}"/>
              </a:ext>
            </a:extLst>
          </p:cNvPr>
          <p:cNvSpPr>
            <a:spLocks noGrp="1"/>
          </p:cNvSpPr>
          <p:nvPr>
            <p:ph type="sldNum" sz="quarter" idx="12"/>
          </p:nvPr>
        </p:nvSpPr>
        <p:spPr/>
        <p:txBody>
          <a:bodyPr/>
          <a:lstStyle/>
          <a:p>
            <a:fld id="{B2DC25EE-239B-4C5F-AAD1-255A7D5F1EE2}" type="slidenum">
              <a:rPr lang="en-US" smtClean="0"/>
              <a:t>325</a:t>
            </a:fld>
            <a:endParaRPr lang="en-US"/>
          </a:p>
        </p:txBody>
      </p:sp>
    </p:spTree>
    <p:extLst>
      <p:ext uri="{BB962C8B-B14F-4D97-AF65-F5344CB8AC3E}">
        <p14:creationId xmlns:p14="http://schemas.microsoft.com/office/powerpoint/2010/main" val="322109854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72ED5B-B085-EE33-7C5B-8B3B99779BAD}"/>
              </a:ext>
            </a:extLst>
          </p:cNvPr>
          <p:cNvSpPr txBox="1"/>
          <p:nvPr/>
        </p:nvSpPr>
        <p:spPr>
          <a:xfrm>
            <a:off x="-88490" y="0"/>
            <a:ext cx="12280490" cy="6863417"/>
          </a:xfrm>
          <a:prstGeom prst="rect">
            <a:avLst/>
          </a:prstGeom>
          <a:noFill/>
        </p:spPr>
        <p:txBody>
          <a:bodyPr wrap="square">
            <a:spAutoFit/>
          </a:bodyPr>
          <a:lstStyle/>
          <a:p>
            <a:pPr marL="342900" indent="-342900">
              <a:buFont typeface="Arial" panose="020B0604020202020204" pitchFamily="34" charset="0"/>
              <a:buChar char="•"/>
            </a:pPr>
            <a:r>
              <a:rPr lang="en-US" sz="2000" dirty="0"/>
              <a:t>In a post-truth environment, where people are more likely to accept emotionally appealing narratives over factual ones, it becomes easier for demagogues to exploit these sentiments. By undermining trust in institutions, media, and experts, and by spreading misinformation, leaders can manipulate public perception and consolidate power.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This erosion of truth and trust can lead to a breakdown of democratic norms and make it easier for authoritarian figures to gain control, as they can more easily propagate their own version of reality without being held accountable.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Snyder's warning is rooted in historical examples where the manipulation of truth and the spread of propaganda have been used to pave the way for fascist regimes. By emphasizing the connection between post-truth and pre-fascism, Snyder is urging vigilance and the defense of truth as essential to maintaining democratic societies and preventing the rise of authoritarianism.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We’ve seen how the polycrisis of the modern and post-modern stages has led to feelings of instability and uncertainty leaving people looking for answers. This has provided an opportunity for authoritarian populist movements to rise to power by appealing to those who feel disoriented by the complexity and fluidity of contemporary life to whom they promise a return to simpler, more stable times.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desire for stability can be seen as a longing for the clear structures and narratives provided by the earlier traditional stage.</a:t>
            </a:r>
          </a:p>
          <a:p>
            <a:endParaRPr lang="en-US" sz="2000" dirty="0"/>
          </a:p>
        </p:txBody>
      </p:sp>
      <p:sp>
        <p:nvSpPr>
          <p:cNvPr id="2" name="Slide Number Placeholder 1">
            <a:extLst>
              <a:ext uri="{FF2B5EF4-FFF2-40B4-BE49-F238E27FC236}">
                <a16:creationId xmlns:a16="http://schemas.microsoft.com/office/drawing/2014/main" id="{241278D9-4139-C85E-DE74-C796F01D7A31}"/>
              </a:ext>
            </a:extLst>
          </p:cNvPr>
          <p:cNvSpPr>
            <a:spLocks noGrp="1"/>
          </p:cNvSpPr>
          <p:nvPr>
            <p:ph type="sldNum" sz="quarter" idx="12"/>
          </p:nvPr>
        </p:nvSpPr>
        <p:spPr/>
        <p:txBody>
          <a:bodyPr/>
          <a:lstStyle/>
          <a:p>
            <a:fld id="{B2DC25EE-239B-4C5F-AAD1-255A7D5F1EE2}" type="slidenum">
              <a:rPr lang="en-US" smtClean="0"/>
              <a:t>326</a:t>
            </a:fld>
            <a:endParaRPr lang="en-US"/>
          </a:p>
        </p:txBody>
      </p:sp>
    </p:spTree>
    <p:extLst>
      <p:ext uri="{BB962C8B-B14F-4D97-AF65-F5344CB8AC3E}">
        <p14:creationId xmlns:p14="http://schemas.microsoft.com/office/powerpoint/2010/main" val="2573534774"/>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BF0D3E-CF4A-B421-8D76-3587483F1D3D}"/>
              </a:ext>
            </a:extLst>
          </p:cNvPr>
          <p:cNvSpPr txBox="1"/>
          <p:nvPr/>
        </p:nvSpPr>
        <p:spPr>
          <a:xfrm>
            <a:off x="0" y="0"/>
            <a:ext cx="12074013" cy="5878532"/>
          </a:xfrm>
          <a:prstGeom prst="rect">
            <a:avLst/>
          </a:prstGeom>
          <a:noFill/>
        </p:spPr>
        <p:txBody>
          <a:bodyPr wrap="square">
            <a:spAutoFit/>
          </a:bodyPr>
          <a:lstStyle/>
          <a:p>
            <a:pPr marL="342900" indent="-342900">
              <a:buFont typeface="Arial" panose="020B0604020202020204" pitchFamily="34" charset="0"/>
              <a:buChar char="•"/>
            </a:pPr>
            <a:r>
              <a:rPr lang="en-US" sz="2000" dirty="0"/>
              <a:t>Postmodernity’s  emphasis on relativism and deconstruction leads to a sense of nihilism and meaninglessness. Populist movements react against this by promoting clear, absolute values and identities, offering a sense of certainty and purpose. By rejecting the relativism of postmodern thought, populist narratives attempt to re-establish a sense of right and wrong, rooted in traditional cultural and national identities.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pluralism and multiculturalism championed by postmodern societies has  led to identity crises, as traditional cultural and national identities are challenged and redefined. Populist movements often capitalize on these crises by emphasizing a return to “authentic” or “pure” identities, which can provide a sense of belonging and meaning. </a:t>
            </a:r>
          </a:p>
          <a:p>
            <a:pPr marL="285750" indent="-285750">
              <a:buFont typeface="Arial" panose="020B0604020202020204" pitchFamily="34" charset="0"/>
              <a:buChar char="•"/>
            </a:pPr>
            <a:r>
              <a:rPr lang="en-US" sz="2000" dirty="0"/>
              <a:t>This appeal to identity is particularly strong given the economic and social upheaval, that makes individuals feel their way of life is threatened.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modern and postmodern societies have led to increased complexity in governance and a perceived disconnect between elites and the general populace. Populist movements exploit this distrust, positioning themselves as champions of the “common people” against corrupt or out-of-touch elites. This narrative can restore a sense of agency and empowerment to those who feel marginalized or ignored by existing power structures.</a:t>
            </a:r>
          </a:p>
          <a:p>
            <a:br>
              <a:rPr lang="en-US" dirty="0"/>
            </a:br>
            <a:endParaRPr lang="en-CA" dirty="0"/>
          </a:p>
        </p:txBody>
      </p:sp>
      <p:sp>
        <p:nvSpPr>
          <p:cNvPr id="2" name="Slide Number Placeholder 1">
            <a:extLst>
              <a:ext uri="{FF2B5EF4-FFF2-40B4-BE49-F238E27FC236}">
                <a16:creationId xmlns:a16="http://schemas.microsoft.com/office/drawing/2014/main" id="{02665FD2-33BF-5890-7258-8C9D2CD6CEFF}"/>
              </a:ext>
            </a:extLst>
          </p:cNvPr>
          <p:cNvSpPr>
            <a:spLocks noGrp="1"/>
          </p:cNvSpPr>
          <p:nvPr>
            <p:ph type="sldNum" sz="quarter" idx="12"/>
          </p:nvPr>
        </p:nvSpPr>
        <p:spPr/>
        <p:txBody>
          <a:bodyPr/>
          <a:lstStyle/>
          <a:p>
            <a:fld id="{B2DC25EE-239B-4C5F-AAD1-255A7D5F1EE2}" type="slidenum">
              <a:rPr lang="en-US" smtClean="0"/>
              <a:t>327</a:t>
            </a:fld>
            <a:endParaRPr lang="en-US"/>
          </a:p>
        </p:txBody>
      </p:sp>
    </p:spTree>
    <p:extLst>
      <p:ext uri="{BB962C8B-B14F-4D97-AF65-F5344CB8AC3E}">
        <p14:creationId xmlns:p14="http://schemas.microsoft.com/office/powerpoint/2010/main" val="326851555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stages of change&#10;&#10;Description automatically generated">
            <a:extLst>
              <a:ext uri="{FF2B5EF4-FFF2-40B4-BE49-F238E27FC236}">
                <a16:creationId xmlns:a16="http://schemas.microsoft.com/office/drawing/2014/main" id="{CBE48391-564B-FCC4-5DAC-5ED1BF02E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40" y="955731"/>
            <a:ext cx="11271120" cy="5467123"/>
          </a:xfrm>
          <a:prstGeom prst="rect">
            <a:avLst/>
          </a:prstGeom>
        </p:spPr>
      </p:pic>
      <p:sp>
        <p:nvSpPr>
          <p:cNvPr id="2" name="Slide Number Placeholder 1">
            <a:extLst>
              <a:ext uri="{FF2B5EF4-FFF2-40B4-BE49-F238E27FC236}">
                <a16:creationId xmlns:a16="http://schemas.microsoft.com/office/drawing/2014/main" id="{9DD12260-9D34-ECC5-B4C8-691073EFDF32}"/>
              </a:ext>
            </a:extLst>
          </p:cNvPr>
          <p:cNvSpPr>
            <a:spLocks noGrp="1"/>
          </p:cNvSpPr>
          <p:nvPr>
            <p:ph type="sldNum" sz="quarter" idx="12"/>
          </p:nvPr>
        </p:nvSpPr>
        <p:spPr/>
        <p:txBody>
          <a:bodyPr/>
          <a:lstStyle/>
          <a:p>
            <a:fld id="{B2DC25EE-239B-4C5F-AAD1-255A7D5F1EE2}" type="slidenum">
              <a:rPr lang="en-US" smtClean="0"/>
              <a:t>328</a:t>
            </a:fld>
            <a:endParaRPr lang="en-US"/>
          </a:p>
        </p:txBody>
      </p:sp>
      <p:sp>
        <p:nvSpPr>
          <p:cNvPr id="4" name="TextBox 3">
            <a:extLst>
              <a:ext uri="{FF2B5EF4-FFF2-40B4-BE49-F238E27FC236}">
                <a16:creationId xmlns:a16="http://schemas.microsoft.com/office/drawing/2014/main" id="{68EA8449-9C8B-693B-07A0-173FB823CA82}"/>
              </a:ext>
            </a:extLst>
          </p:cNvPr>
          <p:cNvSpPr txBox="1"/>
          <p:nvPr/>
        </p:nvSpPr>
        <p:spPr>
          <a:xfrm>
            <a:off x="1502228" y="126837"/>
            <a:ext cx="8414657" cy="646331"/>
          </a:xfrm>
          <a:prstGeom prst="rect">
            <a:avLst/>
          </a:prstGeom>
          <a:noFill/>
        </p:spPr>
        <p:txBody>
          <a:bodyPr wrap="square">
            <a:spAutoFit/>
          </a:bodyPr>
          <a:lstStyle/>
          <a:p>
            <a:pPr algn="ctr"/>
            <a:r>
              <a:rPr lang="en-CA" sz="3600" dirty="0">
                <a:solidFill>
                  <a:schemeClr val="bg1"/>
                </a:solidFill>
              </a:rPr>
              <a:t>ANOMALIES IN  WORLDVIEWS</a:t>
            </a:r>
          </a:p>
        </p:txBody>
      </p:sp>
    </p:spTree>
    <p:extLst>
      <p:ext uri="{BB962C8B-B14F-4D97-AF65-F5344CB8AC3E}">
        <p14:creationId xmlns:p14="http://schemas.microsoft.com/office/powerpoint/2010/main" val="159476914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E4139-9383-A1C2-3BCA-1AC6EFA39AB6}"/>
              </a:ext>
            </a:extLst>
          </p:cNvPr>
          <p:cNvSpPr>
            <a:spLocks noGrp="1"/>
          </p:cNvSpPr>
          <p:nvPr>
            <p:ph type="sldNum" sz="quarter" idx="12"/>
          </p:nvPr>
        </p:nvSpPr>
        <p:spPr/>
        <p:txBody>
          <a:bodyPr/>
          <a:lstStyle/>
          <a:p>
            <a:fld id="{B2DC25EE-239B-4C5F-AAD1-255A7D5F1EE2}" type="slidenum">
              <a:rPr lang="en-US" smtClean="0"/>
              <a:t>329</a:t>
            </a:fld>
            <a:endParaRPr lang="en-US"/>
          </a:p>
        </p:txBody>
      </p:sp>
      <p:sp>
        <p:nvSpPr>
          <p:cNvPr id="4" name="TextBox 3">
            <a:extLst>
              <a:ext uri="{FF2B5EF4-FFF2-40B4-BE49-F238E27FC236}">
                <a16:creationId xmlns:a16="http://schemas.microsoft.com/office/drawing/2014/main" id="{0C38DC0C-A980-B11B-877C-E7E355533117}"/>
              </a:ext>
            </a:extLst>
          </p:cNvPr>
          <p:cNvSpPr txBox="1"/>
          <p:nvPr/>
        </p:nvSpPr>
        <p:spPr>
          <a:xfrm>
            <a:off x="3048000" y="0"/>
            <a:ext cx="6096000" cy="769441"/>
          </a:xfrm>
          <a:prstGeom prst="rect">
            <a:avLst/>
          </a:prstGeom>
          <a:noFill/>
        </p:spPr>
        <p:txBody>
          <a:bodyPr wrap="square">
            <a:spAutoFit/>
          </a:bodyPr>
          <a:lstStyle/>
          <a:p>
            <a:r>
              <a:rPr lang="en-CA" sz="4400" dirty="0">
                <a:solidFill>
                  <a:schemeClr val="bg1"/>
                </a:solidFill>
              </a:rPr>
              <a:t>PART V- ANOMALIES</a:t>
            </a:r>
          </a:p>
        </p:txBody>
      </p:sp>
      <p:sp>
        <p:nvSpPr>
          <p:cNvPr id="5" name="TextBox 4">
            <a:extLst>
              <a:ext uri="{FF2B5EF4-FFF2-40B4-BE49-F238E27FC236}">
                <a16:creationId xmlns:a16="http://schemas.microsoft.com/office/drawing/2014/main" id="{10B57A58-7ABF-7FB8-EC07-F5BBBA54C04B}"/>
              </a:ext>
            </a:extLst>
          </p:cNvPr>
          <p:cNvSpPr txBox="1"/>
          <p:nvPr/>
        </p:nvSpPr>
        <p:spPr>
          <a:xfrm>
            <a:off x="359228" y="602710"/>
            <a:ext cx="6096000" cy="6740307"/>
          </a:xfrm>
          <a:prstGeom prst="rect">
            <a:avLst/>
          </a:prstGeom>
          <a:noFill/>
        </p:spPr>
        <p:txBody>
          <a:bodyPr wrap="square">
            <a:spAutoFit/>
          </a:bodyPr>
          <a:lstStyle/>
          <a:p>
            <a:pPr marL="285750" indent="-285750">
              <a:buFont typeface="Arial" panose="020B0604020202020204" pitchFamily="34" charset="0"/>
              <a:buChar char="•"/>
            </a:pPr>
            <a:r>
              <a:rPr lang="en-CA" sz="2400" dirty="0"/>
              <a:t>Anomalies in worldviews</a:t>
            </a:r>
          </a:p>
          <a:p>
            <a:pPr marL="285750" indent="-285750">
              <a:buFont typeface="Arial" panose="020B0604020202020204" pitchFamily="34" charset="0"/>
              <a:buChar char="•"/>
            </a:pPr>
            <a:r>
              <a:rPr lang="en-CA" sz="2400" dirty="0"/>
              <a:t>Physicalism and Idealism</a:t>
            </a:r>
          </a:p>
          <a:p>
            <a:pPr marL="285750" indent="-285750">
              <a:buFont typeface="Arial" panose="020B0604020202020204" pitchFamily="34" charset="0"/>
              <a:buChar char="•"/>
            </a:pPr>
            <a:r>
              <a:rPr lang="en-CA" sz="2400" dirty="0"/>
              <a:t>Immanuel Kant</a:t>
            </a:r>
          </a:p>
          <a:p>
            <a:pPr marL="285750" indent="-285750">
              <a:buFont typeface="Arial" panose="020B0604020202020204" pitchFamily="34" charset="0"/>
              <a:buChar char="•"/>
            </a:pPr>
            <a:r>
              <a:rPr lang="en-CA" sz="2400" dirty="0"/>
              <a:t>Bernardo Kastrup</a:t>
            </a:r>
          </a:p>
          <a:p>
            <a:pPr marL="285750" indent="-285750">
              <a:buFont typeface="Arial" panose="020B0604020202020204" pitchFamily="34" charset="0"/>
              <a:buChar char="•"/>
            </a:pPr>
            <a:r>
              <a:rPr lang="en-CA" sz="2400" dirty="0"/>
              <a:t>The quantum world</a:t>
            </a:r>
          </a:p>
          <a:p>
            <a:pPr marL="285750" indent="-285750">
              <a:buFont typeface="Arial" panose="020B0604020202020204" pitchFamily="34" charset="0"/>
              <a:buChar char="•"/>
            </a:pPr>
            <a:r>
              <a:rPr lang="en-CA" sz="2400" dirty="0"/>
              <a:t>Brain and Mind</a:t>
            </a:r>
          </a:p>
          <a:p>
            <a:pPr marL="285750" indent="-285750">
              <a:buFont typeface="Arial" panose="020B0604020202020204" pitchFamily="34" charset="0"/>
              <a:buChar char="•"/>
            </a:pPr>
            <a:r>
              <a:rPr lang="en-CA" sz="2400" dirty="0"/>
              <a:t>The variety of states of consciousness</a:t>
            </a:r>
          </a:p>
          <a:p>
            <a:pPr marL="285750" indent="-285750">
              <a:buFont typeface="Arial" panose="020B0604020202020204" pitchFamily="34" charset="0"/>
              <a:buChar char="•"/>
            </a:pPr>
            <a:r>
              <a:rPr lang="en-CA" sz="2400" dirty="0"/>
              <a:t>Searching for a deeper reality</a:t>
            </a:r>
          </a:p>
          <a:p>
            <a:pPr marL="285750" indent="-285750">
              <a:buFont typeface="Arial" panose="020B0604020202020204" pitchFamily="34" charset="0"/>
              <a:buChar char="•"/>
            </a:pPr>
            <a:r>
              <a:rPr lang="en-CA" sz="2400" dirty="0"/>
              <a:t>The study of anomalous experiences</a:t>
            </a:r>
          </a:p>
          <a:p>
            <a:pPr marL="285750" indent="-285750">
              <a:buFont typeface="Arial" panose="020B0604020202020204" pitchFamily="34" charset="0"/>
              <a:buChar char="•"/>
            </a:pPr>
            <a:r>
              <a:rPr lang="en-CA" sz="2400" dirty="0"/>
              <a:t>Idealism’s understanding of anomalous phenomena</a:t>
            </a:r>
          </a:p>
          <a:p>
            <a:pPr marL="285750" indent="-285750">
              <a:buFont typeface="Arial" panose="020B0604020202020204" pitchFamily="34" charset="0"/>
              <a:buChar char="•"/>
            </a:pPr>
            <a:r>
              <a:rPr lang="en-CA" sz="2400" dirty="0"/>
              <a:t>Anomalous experiences, death and trauma</a:t>
            </a:r>
          </a:p>
          <a:p>
            <a:pPr marL="285750" indent="-285750">
              <a:buFont typeface="Arial" panose="020B0604020202020204" pitchFamily="34" charset="0"/>
              <a:buChar char="•"/>
            </a:pPr>
            <a:r>
              <a:rPr lang="en-CA" sz="2400" dirty="0"/>
              <a:t>The foundations of spiritual traditions</a:t>
            </a:r>
          </a:p>
          <a:p>
            <a:pPr marL="285750" indent="-285750">
              <a:buFont typeface="Arial" panose="020B0604020202020204" pitchFamily="34" charset="0"/>
              <a:buChar char="•"/>
            </a:pPr>
            <a:r>
              <a:rPr lang="en-CA" sz="2400" dirty="0"/>
              <a:t>Mysticism, spirituality and religion</a:t>
            </a:r>
          </a:p>
          <a:p>
            <a:pPr marL="285750" indent="-285750">
              <a:buFont typeface="Arial" panose="020B0604020202020204" pitchFamily="34" charset="0"/>
              <a:buChar char="•"/>
            </a:pPr>
            <a:r>
              <a:rPr lang="en-CA" sz="2400" dirty="0"/>
              <a:t>The perennial philosophy</a:t>
            </a:r>
          </a:p>
          <a:p>
            <a:pPr marL="285750" indent="-285750">
              <a:buFont typeface="Arial" panose="020B0604020202020204" pitchFamily="34" charset="0"/>
              <a:buChar char="•"/>
            </a:pPr>
            <a:r>
              <a:rPr lang="en-CA" sz="2400" dirty="0"/>
              <a:t>Divine order</a:t>
            </a:r>
          </a:p>
          <a:p>
            <a:pPr marL="285750" indent="-285750">
              <a:buFont typeface="Arial" panose="020B0604020202020204" pitchFamily="34" charset="0"/>
              <a:buChar char="•"/>
            </a:pPr>
            <a:r>
              <a:rPr lang="en-CA" sz="2400" dirty="0"/>
              <a:t>Idealism, physicalism and meaning</a:t>
            </a:r>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20289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B3D33-DFED-8736-A2CC-BA96B5B7B874}"/>
              </a:ext>
            </a:extLst>
          </p:cNvPr>
          <p:cNvSpPr>
            <a:spLocks noGrp="1"/>
          </p:cNvSpPr>
          <p:nvPr>
            <p:ph type="sldNum" sz="quarter" idx="12"/>
          </p:nvPr>
        </p:nvSpPr>
        <p:spPr/>
        <p:txBody>
          <a:bodyPr/>
          <a:lstStyle/>
          <a:p>
            <a:fld id="{8954F5B7-5279-43BB-AF99-55E064283C57}" type="slidenum">
              <a:rPr lang="en-CA" smtClean="0"/>
              <a:t>33</a:t>
            </a:fld>
            <a:endParaRPr lang="en-CA"/>
          </a:p>
        </p:txBody>
      </p:sp>
      <p:pic>
        <p:nvPicPr>
          <p:cNvPr id="4" name="Picture 3">
            <a:extLst>
              <a:ext uri="{FF2B5EF4-FFF2-40B4-BE49-F238E27FC236}">
                <a16:creationId xmlns:a16="http://schemas.microsoft.com/office/drawing/2014/main" id="{91E50D82-E4D2-27D1-A169-A55C65ABA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570" y="0"/>
            <a:ext cx="5931430" cy="6858000"/>
          </a:xfrm>
          <a:prstGeom prst="rect">
            <a:avLst/>
          </a:prstGeom>
        </p:spPr>
      </p:pic>
      <p:pic>
        <p:nvPicPr>
          <p:cNvPr id="6" name="Picture 5">
            <a:extLst>
              <a:ext uri="{FF2B5EF4-FFF2-40B4-BE49-F238E27FC236}">
                <a16:creationId xmlns:a16="http://schemas.microsoft.com/office/drawing/2014/main" id="{D7AEE903-BB35-14FE-5D57-636019DCD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60570" cy="6858000"/>
          </a:xfrm>
          <a:prstGeom prst="rect">
            <a:avLst/>
          </a:prstGeom>
        </p:spPr>
      </p:pic>
      <p:sp>
        <p:nvSpPr>
          <p:cNvPr id="3" name="Flowchart: Connector 2">
            <a:extLst>
              <a:ext uri="{FF2B5EF4-FFF2-40B4-BE49-F238E27FC236}">
                <a16:creationId xmlns:a16="http://schemas.microsoft.com/office/drawing/2014/main" id="{CC82D07C-12B5-171A-EA72-6AE66CF92E92}"/>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031770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182E8-59DB-4ECA-E4EC-FABE11CD85CF}"/>
              </a:ext>
            </a:extLst>
          </p:cNvPr>
          <p:cNvSpPr txBox="1"/>
          <p:nvPr/>
        </p:nvSpPr>
        <p:spPr>
          <a:xfrm>
            <a:off x="0" y="70021"/>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We have so far argued that the polycrisis and its consequences can be seen as a failure of  the traditional, modern and post-modern stages of development to address the challenges we’re currently facing, and that this failure signals the need for a shift in worldviews.</a:t>
            </a:r>
          </a:p>
          <a:p>
            <a:pPr marL="285750" indent="-285750">
              <a:buFont typeface="Arial" panose="020B0604020202020204" pitchFamily="34" charset="0"/>
              <a:buChar char="•"/>
            </a:pPr>
            <a:r>
              <a:rPr lang="en-US" sz="2000" dirty="0">
                <a:latin typeface="+mj-lt"/>
              </a:rPr>
              <a:t>Worldviews that once provided a sense of coherence and direction are now, in the face of rapid technological, social, and cultural changes, increasingly unable to do so.</a:t>
            </a:r>
          </a:p>
          <a:p>
            <a:r>
              <a:rPr lang="en-US" sz="2000" dirty="0">
                <a:latin typeface="+mj-lt"/>
              </a:rPr>
              <a:t> </a:t>
            </a:r>
          </a:p>
          <a:p>
            <a:pPr marL="285750" indent="-285750">
              <a:buFont typeface="Arial" panose="020B0604020202020204" pitchFamily="34" charset="0"/>
              <a:buChar char="•"/>
            </a:pPr>
            <a:r>
              <a:rPr lang="en-US" sz="2000" dirty="0">
                <a:latin typeface="+mj-lt"/>
              </a:rPr>
              <a:t>We have also seen how the modern stage’s physicalist metaphysics and the post-modern stage’s rejection of metaphysical “grand narratives” replaced the traditional stage’s meaningful idealism a portal to a sacred realm.</a:t>
            </a:r>
          </a:p>
          <a:p>
            <a:pPr marL="285750" indent="-28575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Physicalist metaphysics asserts that what is fundamental in the universe are impersonal inert physical substances and forces. This assertion leaves physicalists in the position of having to reject a whole range of spiritual “anomalous” phenomena that are incompatible with their metaphysics. Despite this, physicalism continues to have a grip on the imagination of a large percentage of people in Western culture.</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We </a:t>
            </a:r>
            <a:r>
              <a:rPr lang="en-US" sz="2000" dirty="0">
                <a:latin typeface="+mj-lt"/>
              </a:rPr>
              <a:t>earlier discussed the similarities between Scientific paradigm shifts as described by </a:t>
            </a:r>
            <a:r>
              <a:rPr lang="en-US" sz="2000" b="0" i="0" dirty="0">
                <a:effectLst/>
                <a:latin typeface="+mj-lt"/>
              </a:rPr>
              <a:t>Thomas Kuhn</a:t>
            </a:r>
            <a:r>
              <a:rPr lang="en-US" sz="2000" dirty="0">
                <a:latin typeface="+mj-lt"/>
              </a:rPr>
              <a:t> and the transitions between integral stages of development. We have also, at some length, discussed the meaning, ecological, economic and political polycrisis the modern and post- modern worldviews are unable to resolve.</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In his work Kuhn</a:t>
            </a:r>
            <a:r>
              <a:rPr lang="en-US" sz="2000" dirty="0">
                <a:latin typeface="+mj-lt"/>
              </a:rPr>
              <a:t> argues that a sign a paradigm shift is needed is when the </a:t>
            </a:r>
            <a:r>
              <a:rPr lang="en-US" sz="2000" b="0" i="0" dirty="0">
                <a:effectLst/>
                <a:latin typeface="+mj-lt"/>
              </a:rPr>
              <a:t>existing framework or paradigm </a:t>
            </a:r>
            <a:r>
              <a:rPr lang="en-US" sz="2000" dirty="0">
                <a:latin typeface="+mj-lt"/>
              </a:rPr>
              <a:t>is unable to explain data or observations.</a:t>
            </a:r>
          </a:p>
          <a:p>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4AA6DB37-36F2-17DF-1D22-06622DBD6C05}"/>
              </a:ext>
            </a:extLst>
          </p:cNvPr>
          <p:cNvSpPr>
            <a:spLocks noGrp="1"/>
          </p:cNvSpPr>
          <p:nvPr>
            <p:ph type="sldNum" sz="quarter" idx="12"/>
          </p:nvPr>
        </p:nvSpPr>
        <p:spPr/>
        <p:txBody>
          <a:bodyPr/>
          <a:lstStyle/>
          <a:p>
            <a:fld id="{B2DC25EE-239B-4C5F-AAD1-255A7D5F1EE2}" type="slidenum">
              <a:rPr lang="en-US" smtClean="0"/>
              <a:t>330</a:t>
            </a:fld>
            <a:endParaRPr lang="en-US"/>
          </a:p>
        </p:txBody>
      </p:sp>
    </p:spTree>
    <p:extLst>
      <p:ext uri="{BB962C8B-B14F-4D97-AF65-F5344CB8AC3E}">
        <p14:creationId xmlns:p14="http://schemas.microsoft.com/office/powerpoint/2010/main" val="197843481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6ADAF9-ACF3-3DB1-61E3-DFB21F9DD152}"/>
              </a:ext>
            </a:extLst>
          </p:cNvPr>
          <p:cNvSpPr txBox="1"/>
          <p:nvPr/>
        </p:nvSpPr>
        <p:spPr>
          <a:xfrm>
            <a:off x="97735" y="0"/>
            <a:ext cx="11996530" cy="286232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We’ll now turn to discussing phenomena that the dominant physicalist metaphysics considers impossible, but which have been experienced and accepted by most humans through history as irrefutable evidence of a spiritual realm that has been widely considered more real than the physical world.</a:t>
            </a:r>
          </a:p>
          <a:p>
            <a:r>
              <a:rPr lang="en-US" sz="2000" dirty="0">
                <a:latin typeface="+mj-lt"/>
              </a:rPr>
              <a:t> </a:t>
            </a:r>
          </a:p>
          <a:p>
            <a:pPr marL="285750" indent="-285750">
              <a:buFont typeface="Arial" panose="020B0604020202020204" pitchFamily="34" charset="0"/>
              <a:buChar char="•"/>
            </a:pPr>
            <a:r>
              <a:rPr lang="en-US" sz="2000" dirty="0">
                <a:latin typeface="+mj-lt"/>
              </a:rPr>
              <a:t>We’ll start by considering the philosophical debate between physicalism and idealism, then consider what contemporary physics and the study of mind and consciousness add to this debate. We’ll conclude by discussing how an  Idealist integral paradigm explains these “anomalous” phenomena and addresses the polycrisis.     </a:t>
            </a:r>
          </a:p>
          <a:p>
            <a:r>
              <a:rPr lang="en-US" sz="2000" dirty="0">
                <a:latin typeface="+mj-lt"/>
              </a:rPr>
              <a:t> </a:t>
            </a:r>
            <a:r>
              <a:rPr lang="en-US" sz="2000" b="0" i="0" dirty="0">
                <a:effectLst/>
                <a:latin typeface="+mj-lt"/>
              </a:rPr>
              <a:t> </a:t>
            </a:r>
            <a:endParaRPr lang="en-CA" dirty="0"/>
          </a:p>
        </p:txBody>
      </p:sp>
      <p:sp>
        <p:nvSpPr>
          <p:cNvPr id="2" name="Slide Number Placeholder 1">
            <a:extLst>
              <a:ext uri="{FF2B5EF4-FFF2-40B4-BE49-F238E27FC236}">
                <a16:creationId xmlns:a16="http://schemas.microsoft.com/office/drawing/2014/main" id="{99E8597D-65DF-FABC-2D4A-73AC31AF2EC5}"/>
              </a:ext>
            </a:extLst>
          </p:cNvPr>
          <p:cNvSpPr>
            <a:spLocks noGrp="1"/>
          </p:cNvSpPr>
          <p:nvPr>
            <p:ph type="sldNum" sz="quarter" idx="12"/>
          </p:nvPr>
        </p:nvSpPr>
        <p:spPr/>
        <p:txBody>
          <a:bodyPr/>
          <a:lstStyle/>
          <a:p>
            <a:fld id="{B2DC25EE-239B-4C5F-AAD1-255A7D5F1EE2}" type="slidenum">
              <a:rPr lang="en-US" smtClean="0"/>
              <a:t>331</a:t>
            </a:fld>
            <a:endParaRPr lang="en-US"/>
          </a:p>
        </p:txBody>
      </p:sp>
    </p:spTree>
    <p:extLst>
      <p:ext uri="{BB962C8B-B14F-4D97-AF65-F5344CB8AC3E}">
        <p14:creationId xmlns:p14="http://schemas.microsoft.com/office/powerpoint/2010/main" val="420048316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people in a room&#10;&#10;Description automatically generated">
            <a:extLst>
              <a:ext uri="{FF2B5EF4-FFF2-40B4-BE49-F238E27FC236}">
                <a16:creationId xmlns:a16="http://schemas.microsoft.com/office/drawing/2014/main" id="{6C2A603F-56FB-C474-9F1A-8333D7DC3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 y="751709"/>
            <a:ext cx="11487150" cy="5852934"/>
          </a:xfrm>
          <a:prstGeom prst="rect">
            <a:avLst/>
          </a:prstGeom>
        </p:spPr>
      </p:pic>
      <p:sp>
        <p:nvSpPr>
          <p:cNvPr id="7" name="TextBox 6">
            <a:extLst>
              <a:ext uri="{FF2B5EF4-FFF2-40B4-BE49-F238E27FC236}">
                <a16:creationId xmlns:a16="http://schemas.microsoft.com/office/drawing/2014/main" id="{E2683392-971D-0842-C054-D4C6EAD26B14}"/>
              </a:ext>
            </a:extLst>
          </p:cNvPr>
          <p:cNvSpPr txBox="1"/>
          <p:nvPr/>
        </p:nvSpPr>
        <p:spPr>
          <a:xfrm>
            <a:off x="2597472" y="0"/>
            <a:ext cx="11007588" cy="646331"/>
          </a:xfrm>
          <a:prstGeom prst="rect">
            <a:avLst/>
          </a:prstGeom>
          <a:noFill/>
        </p:spPr>
        <p:txBody>
          <a:bodyPr wrap="square">
            <a:spAutoFit/>
          </a:bodyPr>
          <a:lstStyle/>
          <a:p>
            <a:r>
              <a:rPr lang="en-US" sz="3600" b="0" i="0" dirty="0">
                <a:solidFill>
                  <a:schemeClr val="bg1"/>
                </a:solidFill>
                <a:effectLst/>
                <a:latin typeface="+mj-lt"/>
              </a:rPr>
              <a:t> PHYSICALISM AND IDEALISM </a:t>
            </a:r>
          </a:p>
        </p:txBody>
      </p:sp>
      <p:sp>
        <p:nvSpPr>
          <p:cNvPr id="2" name="Slide Number Placeholder 1">
            <a:extLst>
              <a:ext uri="{FF2B5EF4-FFF2-40B4-BE49-F238E27FC236}">
                <a16:creationId xmlns:a16="http://schemas.microsoft.com/office/drawing/2014/main" id="{12489828-6D88-EB54-8CE2-53C5B60E10EE}"/>
              </a:ext>
            </a:extLst>
          </p:cNvPr>
          <p:cNvSpPr>
            <a:spLocks noGrp="1"/>
          </p:cNvSpPr>
          <p:nvPr>
            <p:ph type="sldNum" sz="quarter" idx="12"/>
          </p:nvPr>
        </p:nvSpPr>
        <p:spPr/>
        <p:txBody>
          <a:bodyPr/>
          <a:lstStyle/>
          <a:p>
            <a:fld id="{B2DC25EE-239B-4C5F-AAD1-255A7D5F1EE2}" type="slidenum">
              <a:rPr lang="en-US" smtClean="0"/>
              <a:t>332</a:t>
            </a:fld>
            <a:endParaRPr lang="en-US"/>
          </a:p>
        </p:txBody>
      </p:sp>
    </p:spTree>
    <p:extLst>
      <p:ext uri="{BB962C8B-B14F-4D97-AF65-F5344CB8AC3E}">
        <p14:creationId xmlns:p14="http://schemas.microsoft.com/office/powerpoint/2010/main" val="2467738669"/>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7C415-542C-9147-8164-F1DB8BC66C05}"/>
              </a:ext>
            </a:extLst>
          </p:cNvPr>
          <p:cNvSpPr txBox="1"/>
          <p:nvPr/>
        </p:nvSpPr>
        <p:spPr>
          <a:xfrm>
            <a:off x="0" y="0"/>
            <a:ext cx="12201832"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Whether we find our lives and existence meaningful depends to a significant extent on whether we are metaphysical physicalists or idealists. This makes it very important to understand these philosophical positions.</a:t>
            </a:r>
          </a:p>
          <a:p>
            <a:r>
              <a:rPr lang="en-US" sz="2000" dirty="0">
                <a:latin typeface="+mj-lt"/>
              </a:rPr>
              <a:t> </a:t>
            </a:r>
          </a:p>
          <a:p>
            <a:pPr marL="285750" indent="-285750">
              <a:buFont typeface="Arial" panose="020B0604020202020204" pitchFamily="34" charset="0"/>
              <a:buChar char="•"/>
            </a:pPr>
            <a:r>
              <a:rPr lang="en-US" sz="2000" dirty="0">
                <a:latin typeface="+mj-lt"/>
              </a:rPr>
              <a:t>Most people’s view is that the “world out there” exists independently of our perceptions and </a:t>
            </a:r>
            <a:r>
              <a:rPr lang="en-US" sz="2000" b="0" i="0" dirty="0">
                <a:effectLst/>
                <a:latin typeface="+mj-lt"/>
              </a:rPr>
              <a:t>is exactly as we perceive it. </a:t>
            </a:r>
            <a:r>
              <a:rPr lang="en-US" sz="2000" dirty="0">
                <a:latin typeface="+mj-lt"/>
              </a:rPr>
              <a:t>O</a:t>
            </a:r>
            <a:r>
              <a:rPr lang="en-US" sz="2000" b="0" i="0" dirty="0">
                <a:effectLst/>
                <a:latin typeface="+mj-lt"/>
              </a:rPr>
              <a:t>bjects possess the properties we perceive them to have, such as color, shape, and texture, and these properties exist independently of any observer.</a:t>
            </a:r>
          </a:p>
          <a:p>
            <a:r>
              <a:rPr lang="en-US" sz="2000" b="0" i="0" dirty="0">
                <a:effectLst/>
                <a:latin typeface="+mj-lt"/>
              </a:rPr>
              <a:t> </a:t>
            </a:r>
          </a:p>
          <a:p>
            <a:pPr marL="285750" indent="-285750">
              <a:buFont typeface="Arial" panose="020B0604020202020204" pitchFamily="34" charset="0"/>
              <a:buChar char="•"/>
            </a:pPr>
            <a:r>
              <a:rPr lang="en-US" sz="2000" dirty="0">
                <a:latin typeface="+mj-lt"/>
              </a:rPr>
              <a:t>In philosophy this view is known as naïve realism. Naive realism’s great strength is that it aligns closely with our intuitive, everyday experience of the world.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success of classical scientific explanations in fields like medicine, physics, and technology also reinforces the idea that the basic components of the “world out there” are entirely material or physical. This view is known as philosophical materialism or physicalism.</a:t>
            </a:r>
          </a:p>
          <a:p>
            <a:r>
              <a:rPr lang="en-US" sz="2000" dirty="0">
                <a:solidFill>
                  <a:srgbClr val="222222"/>
                </a:solidFill>
                <a:latin typeface="+mj-lt"/>
              </a:rPr>
              <a:t> </a:t>
            </a:r>
          </a:p>
          <a:p>
            <a:pPr marL="285750" indent="-285750">
              <a:buFont typeface="Arial" panose="020B0604020202020204" pitchFamily="34" charset="0"/>
              <a:buChar char="•"/>
            </a:pPr>
            <a:r>
              <a:rPr lang="en-US" sz="2000" b="0" i="0" dirty="0">
                <a:effectLst/>
                <a:latin typeface="+mj-lt"/>
              </a:rPr>
              <a:t>Philosophical materialism and physicalism are closely related concepts. Materialism is a philosophical viewpoint that asserts that the only thing that exists is matter, or that everything that exists is dependent upon material processes. In this view, all phenomena, including consciousness, thoughts, and emotions, can be explained in terms of material interactions.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Physicalism, on the other hand, is a broader concept. It holds that everything that exists is physical or that everything supervenes on, or is necessitated by, the physical. </a:t>
            </a:r>
          </a:p>
          <a:p>
            <a:pPr marL="285750" indent="-285750">
              <a:buFont typeface="Arial" panose="020B0604020202020204" pitchFamily="34" charset="0"/>
              <a:buChar char="•"/>
            </a:pPr>
            <a:endParaRPr lang="en-US" sz="2000" b="0" i="0" dirty="0">
              <a:effectLst/>
              <a:latin typeface="+mj-lt"/>
            </a:endParaRPr>
          </a:p>
          <a:p>
            <a:endParaRPr lang="en-US" b="0" i="0" dirty="0">
              <a:effectLst/>
              <a:latin typeface="+mj-lt"/>
            </a:endParaRPr>
          </a:p>
        </p:txBody>
      </p:sp>
      <p:sp>
        <p:nvSpPr>
          <p:cNvPr id="2" name="Slide Number Placeholder 1">
            <a:extLst>
              <a:ext uri="{FF2B5EF4-FFF2-40B4-BE49-F238E27FC236}">
                <a16:creationId xmlns:a16="http://schemas.microsoft.com/office/drawing/2014/main" id="{8BABD8F8-7791-134A-073D-F3D6A79D3F36}"/>
              </a:ext>
            </a:extLst>
          </p:cNvPr>
          <p:cNvSpPr>
            <a:spLocks noGrp="1"/>
          </p:cNvSpPr>
          <p:nvPr>
            <p:ph type="sldNum" sz="quarter" idx="12"/>
          </p:nvPr>
        </p:nvSpPr>
        <p:spPr/>
        <p:txBody>
          <a:bodyPr/>
          <a:lstStyle/>
          <a:p>
            <a:fld id="{B2DC25EE-239B-4C5F-AAD1-255A7D5F1EE2}" type="slidenum">
              <a:rPr lang="en-US" smtClean="0"/>
              <a:t>333</a:t>
            </a:fld>
            <a:endParaRPr lang="en-US"/>
          </a:p>
        </p:txBody>
      </p:sp>
    </p:spTree>
    <p:extLst>
      <p:ext uri="{BB962C8B-B14F-4D97-AF65-F5344CB8AC3E}">
        <p14:creationId xmlns:p14="http://schemas.microsoft.com/office/powerpoint/2010/main" val="64720498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B78120-BE59-502C-15D9-A98E186D261A}"/>
              </a:ext>
            </a:extLst>
          </p:cNvPr>
          <p:cNvSpPr txBox="1"/>
          <p:nvPr/>
        </p:nvSpPr>
        <p:spPr>
          <a:xfrm>
            <a:off x="0" y="83795"/>
            <a:ext cx="12192000" cy="406265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Physicalism is often seen as an extension of philosophical materialism, incorporating not just matter but also physical forces and entities that might not be strictly material, such as energy, fields, and potentially even information, as understood in contemporary physics.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both positions emphasize the primacy of the physical world, physicalism is often considered more compatible with the findings of modern science, which include non-material physical entities. Henceforth we will use the term “physicalism”.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While naïve realism and physicalism are the dominant popular culture views, many people also incorporate into their worldview aspects of spiritual, religious, or non-materialistic beliefs.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Both naïve realism and physicalism have, however, been convincingly refuted by philosophy and science. </a:t>
            </a:r>
          </a:p>
          <a:p>
            <a:pPr marL="285750" indent="-285750">
              <a:buFont typeface="Arial" panose="020B0604020202020204" pitchFamily="34" charset="0"/>
              <a:buChar char="•"/>
            </a:pPr>
            <a:endParaRPr lang="en-US" sz="1800" dirty="0">
              <a:latin typeface="+mj-lt"/>
            </a:endParaRPr>
          </a:p>
        </p:txBody>
      </p:sp>
      <p:sp>
        <p:nvSpPr>
          <p:cNvPr id="2" name="Slide Number Placeholder 1">
            <a:extLst>
              <a:ext uri="{FF2B5EF4-FFF2-40B4-BE49-F238E27FC236}">
                <a16:creationId xmlns:a16="http://schemas.microsoft.com/office/drawing/2014/main" id="{64DED41B-5DF2-BF61-6BCA-3DC355119FC5}"/>
              </a:ext>
            </a:extLst>
          </p:cNvPr>
          <p:cNvSpPr>
            <a:spLocks noGrp="1"/>
          </p:cNvSpPr>
          <p:nvPr>
            <p:ph type="sldNum" sz="quarter" idx="12"/>
          </p:nvPr>
        </p:nvSpPr>
        <p:spPr/>
        <p:txBody>
          <a:bodyPr/>
          <a:lstStyle/>
          <a:p>
            <a:fld id="{B2DC25EE-239B-4C5F-AAD1-255A7D5F1EE2}" type="slidenum">
              <a:rPr lang="en-US" smtClean="0"/>
              <a:t>334</a:t>
            </a:fld>
            <a:endParaRPr lang="en-US"/>
          </a:p>
        </p:txBody>
      </p:sp>
    </p:spTree>
    <p:extLst>
      <p:ext uri="{BB962C8B-B14F-4D97-AF65-F5344CB8AC3E}">
        <p14:creationId xmlns:p14="http://schemas.microsoft.com/office/powerpoint/2010/main" val="355531169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ECF9F-9A91-2000-A8FE-7935CE2C1B34}"/>
              </a:ext>
            </a:extLst>
          </p:cNvPr>
          <p:cNvSpPr txBox="1"/>
          <p:nvPr/>
        </p:nvSpPr>
        <p:spPr>
          <a:xfrm>
            <a:off x="1878838" y="112667"/>
            <a:ext cx="8434324" cy="584775"/>
          </a:xfrm>
          <a:prstGeom prst="rect">
            <a:avLst/>
          </a:prstGeom>
          <a:noFill/>
        </p:spPr>
        <p:txBody>
          <a:bodyPr wrap="square">
            <a:spAutoFit/>
          </a:bodyPr>
          <a:lstStyle/>
          <a:p>
            <a:pPr algn="ctr"/>
            <a:r>
              <a:rPr lang="en-US" sz="3200" dirty="0"/>
              <a:t>  </a:t>
            </a:r>
            <a:r>
              <a:rPr lang="en-US" sz="3200" dirty="0">
                <a:solidFill>
                  <a:schemeClr val="bg1"/>
                </a:solidFill>
              </a:rPr>
              <a:t>IMMANUEL KANT: REFUTING NAÏVE REALISM </a:t>
            </a:r>
            <a:endParaRPr lang="en-CA" sz="3200" dirty="0">
              <a:solidFill>
                <a:schemeClr val="bg1"/>
              </a:solidFill>
            </a:endParaRPr>
          </a:p>
        </p:txBody>
      </p:sp>
      <p:pic>
        <p:nvPicPr>
          <p:cNvPr id="4" name="Picture 3" descr="A painting of a person&#10;&#10;Description automatically generated">
            <a:extLst>
              <a:ext uri="{FF2B5EF4-FFF2-40B4-BE49-F238E27FC236}">
                <a16:creationId xmlns:a16="http://schemas.microsoft.com/office/drawing/2014/main" id="{95651A13-1EBF-6031-AA56-17A02DF7B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019" y="846032"/>
            <a:ext cx="6061962" cy="5782826"/>
          </a:xfrm>
          <a:prstGeom prst="rect">
            <a:avLst/>
          </a:prstGeom>
        </p:spPr>
      </p:pic>
      <p:sp>
        <p:nvSpPr>
          <p:cNvPr id="2" name="Slide Number Placeholder 1">
            <a:extLst>
              <a:ext uri="{FF2B5EF4-FFF2-40B4-BE49-F238E27FC236}">
                <a16:creationId xmlns:a16="http://schemas.microsoft.com/office/drawing/2014/main" id="{57DD4C29-BAAC-CB5D-8D47-BA4C6DB3A3B4}"/>
              </a:ext>
            </a:extLst>
          </p:cNvPr>
          <p:cNvSpPr>
            <a:spLocks noGrp="1"/>
          </p:cNvSpPr>
          <p:nvPr>
            <p:ph type="sldNum" sz="quarter" idx="12"/>
          </p:nvPr>
        </p:nvSpPr>
        <p:spPr/>
        <p:txBody>
          <a:bodyPr/>
          <a:lstStyle/>
          <a:p>
            <a:fld id="{B2DC25EE-239B-4C5F-AAD1-255A7D5F1EE2}" type="slidenum">
              <a:rPr lang="en-US" smtClean="0"/>
              <a:t>335</a:t>
            </a:fld>
            <a:endParaRPr lang="en-US"/>
          </a:p>
        </p:txBody>
      </p:sp>
    </p:spTree>
    <p:extLst>
      <p:ext uri="{BB962C8B-B14F-4D97-AF65-F5344CB8AC3E}">
        <p14:creationId xmlns:p14="http://schemas.microsoft.com/office/powerpoint/2010/main" val="4191532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5A4FE5-1DD3-D67C-42EE-844AE269C061}"/>
              </a:ext>
            </a:extLst>
          </p:cNvPr>
          <p:cNvSpPr txBox="1"/>
          <p:nvPr/>
        </p:nvSpPr>
        <p:spPr>
          <a:xfrm>
            <a:off x="0" y="0"/>
            <a:ext cx="12123174"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Immanuel Kant</a:t>
            </a:r>
            <a:r>
              <a:rPr lang="en-US" sz="2000" dirty="0">
                <a:latin typeface="+mj-lt"/>
              </a:rPr>
              <a:t> (</a:t>
            </a:r>
            <a:r>
              <a:rPr lang="en-US" sz="2000" b="0" i="0" dirty="0">
                <a:effectLst/>
                <a:latin typeface="+mj-lt"/>
              </a:rPr>
              <a:t>1724- 1804) was a German philosopher and one of the central figures in modern philosophy. </a:t>
            </a:r>
            <a:r>
              <a:rPr lang="en-US" sz="2000" dirty="0"/>
              <a:t>The phrase "philosophical Copernican revolution" is used to describe Kant's transformative impact on philosophy, comparing it to the way Nicolaus Copernicus revolutionized astronomy.</a:t>
            </a:r>
          </a:p>
          <a:p>
            <a:endParaRPr lang="en-US" sz="2000" dirty="0"/>
          </a:p>
          <a:p>
            <a:pPr marL="285750" indent="-285750">
              <a:buFont typeface="Arial" panose="020B0604020202020204" pitchFamily="34" charset="0"/>
              <a:buChar char="•"/>
            </a:pPr>
            <a:r>
              <a:rPr lang="en-US" sz="2000" dirty="0"/>
              <a:t>Copernicus upended the prevailing belief that the Earth was the center of the universe, arguing that the Sun, not the Earth, was the center of the solar system. This fundamentally changed our understanding of the cosmos.</a:t>
            </a:r>
          </a:p>
          <a:p>
            <a:r>
              <a:rPr lang="en-US" sz="2000" dirty="0"/>
              <a:t>  </a:t>
            </a:r>
          </a:p>
          <a:p>
            <a:pPr marL="285750" indent="-285750">
              <a:buFont typeface="Arial" panose="020B0604020202020204" pitchFamily="34" charset="0"/>
              <a:buChar char="•"/>
            </a:pPr>
            <a:r>
              <a:rPr lang="en-US" sz="2000" dirty="0"/>
              <a:t>Similarly, Kant shifted the focus in philosophy from assuming that our knowledge must conform to the external world to the idea that the external world, as we know it, conforms to the structure of our minds. </a:t>
            </a:r>
          </a:p>
          <a:p>
            <a:pPr marL="285750" indent="-285750">
              <a:buFont typeface="Arial" panose="020B0604020202020204" pitchFamily="34" charset="0"/>
              <a:buChar char="•"/>
            </a:pPr>
            <a:r>
              <a:rPr lang="en-US" sz="2000" dirty="0"/>
              <a:t>Kant argued that our experience of reality is shaped by the mind's inherent structures and categories. This means that our knowledge is not just a passive reflection of the external world but is actively constructed by our minds. In other words, the mind plays a crucial role in shaping our experience of reality.</a:t>
            </a:r>
          </a:p>
          <a:p>
            <a:r>
              <a:rPr lang="en-US" sz="2000" dirty="0"/>
              <a:t> </a:t>
            </a:r>
          </a:p>
          <a:p>
            <a:pPr marL="285750" indent="-285750">
              <a:buFont typeface="Arial" panose="020B0604020202020204" pitchFamily="34" charset="0"/>
              <a:buChar char="•"/>
            </a:pPr>
            <a:r>
              <a:rPr lang="en-US" sz="2000" dirty="0"/>
              <a:t>Kant introduced the concepts of the "phenomenal" and the "noumenal" to explain how we perceive and understand the world. The phenomenal World is the world as we experience it through our senses. It's the reality that appears to us, shaped by our perceptions and mental frameworks. Everything we see, hear, touch, and think about is part of the phenomenal world.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Kant, our knowledge is limited to this realm because our understanding is based on sensory experiences and the way our minds organize these experiences.</a:t>
            </a:r>
          </a:p>
        </p:txBody>
      </p:sp>
      <p:sp>
        <p:nvSpPr>
          <p:cNvPr id="2" name="Slide Number Placeholder 1">
            <a:extLst>
              <a:ext uri="{FF2B5EF4-FFF2-40B4-BE49-F238E27FC236}">
                <a16:creationId xmlns:a16="http://schemas.microsoft.com/office/drawing/2014/main" id="{1AFDB0B6-0937-211D-9B8E-07CD5A7695F1}"/>
              </a:ext>
            </a:extLst>
          </p:cNvPr>
          <p:cNvSpPr>
            <a:spLocks noGrp="1"/>
          </p:cNvSpPr>
          <p:nvPr>
            <p:ph type="sldNum" sz="quarter" idx="12"/>
          </p:nvPr>
        </p:nvSpPr>
        <p:spPr/>
        <p:txBody>
          <a:bodyPr/>
          <a:lstStyle/>
          <a:p>
            <a:fld id="{B2DC25EE-239B-4C5F-AAD1-255A7D5F1EE2}" type="slidenum">
              <a:rPr lang="en-US" smtClean="0"/>
              <a:t>336</a:t>
            </a:fld>
            <a:endParaRPr lang="en-US"/>
          </a:p>
        </p:txBody>
      </p:sp>
    </p:spTree>
    <p:extLst>
      <p:ext uri="{BB962C8B-B14F-4D97-AF65-F5344CB8AC3E}">
        <p14:creationId xmlns:p14="http://schemas.microsoft.com/office/powerpoint/2010/main" val="359762071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58B3E12-ABFD-D47B-0C76-3023FA996FFA}"/>
              </a:ext>
            </a:extLst>
          </p:cNvPr>
          <p:cNvGraphicFramePr>
            <a:graphicFrameLocks noGrp="1"/>
          </p:cNvGraphicFramePr>
          <p:nvPr/>
        </p:nvGraphicFramePr>
        <p:xfrm>
          <a:off x="1699032" y="6129060"/>
          <a:ext cx="6180915" cy="365760"/>
        </p:xfrm>
        <a:graphic>
          <a:graphicData uri="http://schemas.openxmlformats.org/drawingml/2006/table">
            <a:tbl>
              <a:tblPr/>
              <a:tblGrid>
                <a:gridCol w="269240">
                  <a:extLst>
                    <a:ext uri="{9D8B030D-6E8A-4147-A177-3AD203B41FA5}">
                      <a16:colId xmlns:a16="http://schemas.microsoft.com/office/drawing/2014/main" val="2676065994"/>
                    </a:ext>
                  </a:extLst>
                </a:gridCol>
                <a:gridCol w="5911675">
                  <a:extLst>
                    <a:ext uri="{9D8B030D-6E8A-4147-A177-3AD203B41FA5}">
                      <a16:colId xmlns:a16="http://schemas.microsoft.com/office/drawing/2014/main" val="1245902431"/>
                    </a:ext>
                  </a:extLst>
                </a:gridCol>
              </a:tblGrid>
              <a:tr h="0">
                <a:tc>
                  <a:txBody>
                    <a:bodyPr/>
                    <a:lstStyle/>
                    <a:p>
                      <a:pPr fontAlgn="t"/>
                      <a:endParaRPr lang="en-CA">
                        <a:effectLst/>
                      </a:endParaRPr>
                    </a:p>
                  </a:txBody>
                  <a:tcPr marL="121920" marR="121920">
                    <a:lnL>
                      <a:noFill/>
                    </a:lnL>
                    <a:lnR>
                      <a:noFill/>
                    </a:lnR>
                    <a:lnT>
                      <a:noFill/>
                    </a:lnT>
                    <a:lnB>
                      <a:noFill/>
                    </a:lnB>
                    <a:noFill/>
                  </a:tcPr>
                </a:tc>
                <a:tc>
                  <a:txBody>
                    <a:bodyPr/>
                    <a:lstStyle/>
                    <a:p>
                      <a:pPr>
                        <a:lnSpc>
                          <a:spcPts val="1500"/>
                        </a:lnSpc>
                      </a:pPr>
                      <a:endParaRPr lang="en-CA" dirty="0">
                        <a:solidFill>
                          <a:srgbClr val="222222"/>
                        </a:solidFill>
                        <a:effectLst/>
                      </a:endParaRPr>
                    </a:p>
                  </a:txBody>
                  <a:tcPr anchor="ctr">
                    <a:lnL>
                      <a:noFill/>
                    </a:lnL>
                    <a:lnR>
                      <a:noFill/>
                    </a:lnR>
                    <a:lnT>
                      <a:noFill/>
                    </a:lnT>
                    <a:lnB>
                      <a:noFill/>
                    </a:lnB>
                    <a:noFill/>
                  </a:tcPr>
                </a:tc>
                <a:extLst>
                  <a:ext uri="{0D108BD9-81ED-4DB2-BD59-A6C34878D82A}">
                    <a16:rowId xmlns:a16="http://schemas.microsoft.com/office/drawing/2014/main" val="1969985480"/>
                  </a:ext>
                </a:extLst>
              </a:tr>
            </a:tbl>
          </a:graphicData>
        </a:graphic>
      </p:graphicFrame>
      <p:sp>
        <p:nvSpPr>
          <p:cNvPr id="7" name="TextBox 6">
            <a:extLst>
              <a:ext uri="{FF2B5EF4-FFF2-40B4-BE49-F238E27FC236}">
                <a16:creationId xmlns:a16="http://schemas.microsoft.com/office/drawing/2014/main" id="{A69B3DDE-FC41-E06F-1F15-C5368F819C68}"/>
              </a:ext>
            </a:extLst>
          </p:cNvPr>
          <p:cNvSpPr txBox="1"/>
          <p:nvPr/>
        </p:nvSpPr>
        <p:spPr>
          <a:xfrm>
            <a:off x="-10886" y="70021"/>
            <a:ext cx="1210351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Noumenal world, on the other hand, refers to the world as it is in itself, independent of our perceptions. It's the reality that exists beyond our sensory experience and understanding. </a:t>
            </a:r>
          </a:p>
          <a:p>
            <a:pPr marL="285750" indent="-285750">
              <a:buFont typeface="Arial" panose="020B0604020202020204" pitchFamily="34" charset="0"/>
              <a:buChar char="•"/>
            </a:pPr>
            <a:r>
              <a:rPr lang="en-US" sz="2000" dirty="0"/>
              <a:t>Kant believed that the noumenal world is inaccessible to us because we can't perceive it directly or know it through our senses. He argued that while we can have knowledge of phenomena, the noumenal world remains ultimately unknowable. With this argument Kant refuted naïve realism.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Kant’s distinction between the phenomenal and the noumenal  worlds reoriented philosophical inquiry from seeking absolute truths about the external world to understanding the limits and conditions of human knowledge.</a:t>
            </a:r>
          </a:p>
          <a:p>
            <a:pPr marL="285750" indent="-285750">
              <a:buFont typeface="Arial" panose="020B0604020202020204" pitchFamily="34" charset="0"/>
              <a:buChar char="•"/>
            </a:pPr>
            <a:r>
              <a:rPr lang="en-US" sz="2000" dirty="0"/>
              <a:t>Kant's ideas on the active role of the mind in shaping experience influenced a wide range of disciplines, from epistemology and metaphysics to ethics and aesthetics.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kumimoji="0" lang="en-US" altLang="en-US" sz="2000" b="0" i="0" u="none" strike="noStrike" cap="none" normalizeH="0" baseline="0" dirty="0">
                <a:ln>
                  <a:noFill/>
                </a:ln>
                <a:effectLst/>
                <a:latin typeface="+mj-lt"/>
                <a:cs typeface="Arial" panose="020B0604020202020204" pitchFamily="34" charset="0"/>
              </a:rPr>
              <a:t>As we explore the difference between Kant’s phenomenal and noumenal it’s helpful to consider evolution and how it determines our understanding of the world.</a:t>
            </a:r>
          </a:p>
          <a:p>
            <a:pPr marL="285750" indent="-285750">
              <a:buFont typeface="Arial" panose="020B0604020202020204" pitchFamily="34" charset="0"/>
              <a:buChar char="•"/>
            </a:pPr>
            <a:endParaRPr kumimoji="0" lang="en-US" altLang="en-US" sz="2000" b="0" i="0" u="none" strike="noStrike" cap="none" normalizeH="0" baseline="0" dirty="0">
              <a:ln>
                <a:noFill/>
              </a:ln>
              <a:effectLst/>
              <a:latin typeface="+mj-l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The universe exists at a vast range of size scales ranging from the microscopic quantum world to the macroscopic human sized world to the megascopic cosmological world.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Humans live and must survive in the macroscopic world. Our minds and senses evolved to survive in our human scale sized world. At this macroscopic scale, the world appears to feature cause and effect logic, linear time, and three dimensions. The world at this scale, Kant’s noumenal world, is understandable to human consciousness.</a:t>
            </a:r>
          </a:p>
        </p:txBody>
      </p:sp>
      <p:sp>
        <p:nvSpPr>
          <p:cNvPr id="2" name="Slide Number Placeholder 1">
            <a:extLst>
              <a:ext uri="{FF2B5EF4-FFF2-40B4-BE49-F238E27FC236}">
                <a16:creationId xmlns:a16="http://schemas.microsoft.com/office/drawing/2014/main" id="{C22E1A46-4ABF-6DA7-8FB2-2946206F01FC}"/>
              </a:ext>
            </a:extLst>
          </p:cNvPr>
          <p:cNvSpPr>
            <a:spLocks noGrp="1"/>
          </p:cNvSpPr>
          <p:nvPr>
            <p:ph type="sldNum" sz="quarter" idx="12"/>
          </p:nvPr>
        </p:nvSpPr>
        <p:spPr/>
        <p:txBody>
          <a:bodyPr/>
          <a:lstStyle/>
          <a:p>
            <a:fld id="{B2DC25EE-239B-4C5F-AAD1-255A7D5F1EE2}" type="slidenum">
              <a:rPr lang="en-US" smtClean="0"/>
              <a:t>337</a:t>
            </a:fld>
            <a:endParaRPr lang="en-US"/>
          </a:p>
        </p:txBody>
      </p:sp>
    </p:spTree>
    <p:extLst>
      <p:ext uri="{BB962C8B-B14F-4D97-AF65-F5344CB8AC3E}">
        <p14:creationId xmlns:p14="http://schemas.microsoft.com/office/powerpoint/2010/main" val="3600507201"/>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646261-FE52-D59B-9C5D-3B1F40D79041}"/>
              </a:ext>
            </a:extLst>
          </p:cNvPr>
          <p:cNvSpPr txBox="1"/>
          <p:nvPr/>
        </p:nvSpPr>
        <p:spPr>
          <a:xfrm>
            <a:off x="0" y="0"/>
            <a:ext cx="12192000" cy="6863417"/>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Humans do not live or need to survive at the microscopic or megascopic scales and consequently our minds and senses did not evolve to understand the world as it exists at these scales. The world at those scales lie in Kant’s noumenal realm and cannot be described by language or understood by the types of consciousness Humans experience.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This is what  Richard Feynman was alluding to when he said; “I think you can safely say nobody understands quantum mechanics”. We cannot understand the noumenal world because our senses and cognition did not evolve to do so.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Arial" panose="020B0604020202020204" pitchFamily="34" charset="0"/>
            </a:endParaRPr>
          </a:p>
          <a:p>
            <a:pPr marL="285750" indent="-285750">
              <a:buFont typeface="Arial" panose="020B0604020202020204" pitchFamily="34" charset="0"/>
              <a:buChar char="•"/>
            </a:pPr>
            <a:r>
              <a:rPr lang="en-US" altLang="en-US" sz="2000" dirty="0">
                <a:latin typeface="+mj-lt"/>
                <a:cs typeface="Arial" panose="020B0604020202020204" pitchFamily="34" charset="0"/>
              </a:rPr>
              <a:t>Religious scholar Huston Smith beautifully explains this idea: </a:t>
            </a:r>
            <a:r>
              <a:rPr kumimoji="0" lang="en-US" altLang="en-US" sz="2000" b="0" i="0" u="none" strike="noStrike" cap="none" normalizeH="0" baseline="0" dirty="0">
                <a:ln>
                  <a:noFill/>
                </a:ln>
                <a:effectLst/>
                <a:latin typeface="+mj-lt"/>
                <a:cs typeface="Arial" panose="020B0604020202020204" pitchFamily="34" charset="0"/>
              </a:rPr>
              <a:t>“Science has given us three domains of size the microscopic; quantum mechanics, the macroscopic; which is the world we are in, and the megaworld; where distances are measured in light years. Scientists say that you cannot describe the microworld </a:t>
            </a:r>
            <a:r>
              <a:rPr lang="en-US" altLang="en-US" sz="2000" dirty="0">
                <a:latin typeface="+mj-lt"/>
                <a:cs typeface="Arial" panose="020B0604020202020204" pitchFamily="34" charset="0"/>
              </a:rPr>
              <a:t>o</a:t>
            </a:r>
            <a:r>
              <a:rPr kumimoji="0" lang="en-US" altLang="en-US" sz="2000" b="0" i="0" u="none" strike="noStrike" cap="none" normalizeH="0" baseline="0" dirty="0">
                <a:ln>
                  <a:noFill/>
                </a:ln>
                <a:effectLst/>
                <a:latin typeface="+mj-lt"/>
                <a:cs typeface="Arial" panose="020B0604020202020204" pitchFamily="34" charset="0"/>
              </a:rPr>
              <a:t>r the megaworld using language. Language is geared to the macroworld, </a:t>
            </a:r>
            <a:r>
              <a:rPr lang="en-US" altLang="en-US" sz="2000" dirty="0">
                <a:latin typeface="+mj-lt"/>
                <a:cs typeface="Arial" panose="020B0604020202020204" pitchFamily="34" charset="0"/>
              </a:rPr>
              <a:t>i</a:t>
            </a:r>
            <a:r>
              <a:rPr kumimoji="0" lang="en-US" altLang="en-US" sz="2000" b="0" i="0" u="none" strike="noStrike" cap="none" normalizeH="0" baseline="0" dirty="0">
                <a:ln>
                  <a:noFill/>
                </a:ln>
                <a:effectLst/>
                <a:latin typeface="+mj-lt"/>
                <a:cs typeface="Arial" panose="020B0604020202020204" pitchFamily="34" charset="0"/>
              </a:rPr>
              <a:t>t will not fit the others. You have to have a special language, which is mathematics to describe those two worlds. If one cannot describe those two flanking worlds literally, </a:t>
            </a:r>
            <a:r>
              <a:rPr lang="en-US" altLang="en-US" sz="2000" dirty="0">
                <a:latin typeface="+mj-lt"/>
                <a:cs typeface="Arial" panose="020B0604020202020204" pitchFamily="34" charset="0"/>
              </a:rPr>
              <a:t>w</a:t>
            </a:r>
            <a:r>
              <a:rPr kumimoji="0" lang="en-US" altLang="en-US" sz="2000" b="0" i="0" u="none" strike="noStrike" cap="none" normalizeH="0" baseline="0" dirty="0">
                <a:ln>
                  <a:noFill/>
                </a:ln>
                <a:effectLst/>
                <a:latin typeface="+mj-lt"/>
                <a:cs typeface="Arial" panose="020B0604020202020204" pitchFamily="34" charset="0"/>
              </a:rPr>
              <a:t>hat about God, which is greater than both of those by virtue that it includes those two. We have to have a special language to talk about God and that language is symbolism and metaphor. That gives a lie to literalism Which thinks you can describe </a:t>
            </a:r>
            <a:r>
              <a:rPr lang="en-US" altLang="en-US" sz="2000" dirty="0">
                <a:latin typeface="+mj-lt"/>
                <a:cs typeface="Arial" panose="020B0604020202020204" pitchFamily="34" charset="0"/>
              </a:rPr>
              <a:t>God</a:t>
            </a:r>
            <a:r>
              <a:rPr kumimoji="0" lang="en-US" altLang="en-US" sz="2000" b="0" i="0" u="none" strike="noStrike" cap="none" normalizeH="0" baseline="0" dirty="0">
                <a:ln>
                  <a:noFill/>
                </a:ln>
                <a:effectLst/>
                <a:latin typeface="+mj-lt"/>
                <a:cs typeface="Arial" panose="020B0604020202020204" pitchFamily="34" charset="0"/>
              </a:rPr>
              <a:t> in ordinary language.”</a:t>
            </a:r>
          </a:p>
          <a:p>
            <a:pPr marL="285750" indent="-285750">
              <a:buFont typeface="Arial" panose="020B0604020202020204" pitchFamily="34" charset="0"/>
              <a:buChar char="•"/>
            </a:pPr>
            <a:endParaRPr kumimoji="0" lang="en-US" altLang="en-US" sz="2000" b="0" i="0" u="none" strike="noStrike" cap="none" normalizeH="0" baseline="0" dirty="0">
              <a:ln>
                <a:noFill/>
              </a:ln>
              <a:effectLst/>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macro, human scale world is at its fundamental level the micro quantum world which is incomprehensible to our minds but can be  described by mathematics. While we don’t know what the quantum world is, we can very accurately predict and model its behavior.</a:t>
            </a:r>
          </a:p>
          <a:p>
            <a:pPr marL="285750" indent="-285750">
              <a:buFont typeface="Arial" panose="020B0604020202020204" pitchFamily="34" charset="0"/>
              <a:buChar char="•"/>
            </a:pPr>
            <a:r>
              <a:rPr lang="en-US" sz="2000" dirty="0">
                <a:latin typeface="+mj-lt"/>
                <a:cs typeface="Arial" panose="020B0604020202020204" pitchFamily="34" charset="0"/>
              </a:rPr>
              <a:t>How does the microscopic quantum world behave?</a:t>
            </a:r>
          </a:p>
          <a:p>
            <a:endParaRPr lang="en-US" sz="2000"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DF85F63D-2500-BDB1-9428-CD8C3CD50A40}"/>
              </a:ext>
            </a:extLst>
          </p:cNvPr>
          <p:cNvSpPr>
            <a:spLocks noGrp="1"/>
          </p:cNvSpPr>
          <p:nvPr>
            <p:ph type="sldNum" sz="quarter" idx="12"/>
          </p:nvPr>
        </p:nvSpPr>
        <p:spPr/>
        <p:txBody>
          <a:bodyPr/>
          <a:lstStyle/>
          <a:p>
            <a:fld id="{B2DC25EE-239B-4C5F-AAD1-255A7D5F1EE2}" type="slidenum">
              <a:rPr lang="en-US" smtClean="0"/>
              <a:t>338</a:t>
            </a:fld>
            <a:endParaRPr lang="en-US"/>
          </a:p>
        </p:txBody>
      </p:sp>
    </p:spTree>
    <p:extLst>
      <p:ext uri="{BB962C8B-B14F-4D97-AF65-F5344CB8AC3E}">
        <p14:creationId xmlns:p14="http://schemas.microsoft.com/office/powerpoint/2010/main" val="3858877840"/>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015F62-3FEC-3416-FBA4-25FF82028409}"/>
              </a:ext>
            </a:extLst>
          </p:cNvPr>
          <p:cNvSpPr>
            <a:spLocks noGrp="1"/>
          </p:cNvSpPr>
          <p:nvPr>
            <p:ph type="sldNum" sz="quarter" idx="12"/>
          </p:nvPr>
        </p:nvSpPr>
        <p:spPr/>
        <p:txBody>
          <a:bodyPr/>
          <a:lstStyle/>
          <a:p>
            <a:fld id="{B2DC25EE-239B-4C5F-AAD1-255A7D5F1EE2}" type="slidenum">
              <a:rPr lang="en-US" smtClean="0"/>
              <a:t>339</a:t>
            </a:fld>
            <a:endParaRPr lang="en-US"/>
          </a:p>
        </p:txBody>
      </p:sp>
      <p:sp>
        <p:nvSpPr>
          <p:cNvPr id="4" name="TextBox 3">
            <a:extLst>
              <a:ext uri="{FF2B5EF4-FFF2-40B4-BE49-F238E27FC236}">
                <a16:creationId xmlns:a16="http://schemas.microsoft.com/office/drawing/2014/main" id="{10D03F8C-8DF6-3003-FE71-04EDADE09250}"/>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One hundred years after the quantum revolution the best mathematical models we have of the quantum world are the standard model</a:t>
            </a:r>
            <a:r>
              <a:rPr lang="en-US" sz="2000" dirty="0"/>
              <a:t> and quantum field theory.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Standard Model of particle physics is a well-established theory that describes the fundamental particles and forces governing the universe, except for gravity.</a:t>
            </a:r>
          </a:p>
          <a:p>
            <a:pPr marL="285750" indent="-285750">
              <a:buFont typeface="Arial" panose="020B0604020202020204" pitchFamily="34" charset="0"/>
              <a:buChar char="•"/>
            </a:pPr>
            <a:r>
              <a:rPr lang="en-US" sz="2000" dirty="0"/>
              <a:t> The Standard Model classifies all known elementary particles into two main categories: fermions and bosons.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Fermions are the building blocks of matter and are divided into quarks and leptons. There are six types (or "flavors") of quarks: up, down, charm, strange, top, and bottom. Leptons include the electron, muon, tau, and their corresponding neutrinos.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Bosons are force-carrying particles. The Standard Model includes the photon (electromagnetic force), W and Z bosons (weak nuclear force), and gluons (strong nuclear force). The Higgs boson, discovered in 2012, is responsible for giving mass to other particles through the Higgs mechanism.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Standard Model describes three of the four fundamental forces. The electromagnetic force is mediated by photons, it affects charged particles and is responsible for electricity, magnetism, and light.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weak Nuclear Force is mediated by W and Z bosons and is responsible for processes like beta decay in nuclear reactions.</a:t>
            </a: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182046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21A35A-7A24-62A1-4264-87AF895CD25A}"/>
              </a:ext>
            </a:extLst>
          </p:cNvPr>
          <p:cNvSpPr txBox="1"/>
          <p:nvPr/>
        </p:nvSpPr>
        <p:spPr>
          <a:xfrm>
            <a:off x="102742" y="0"/>
            <a:ext cx="12274193" cy="708341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Meaning in Life Questionnaire, developed by Michael Steger and colleagues (2006), generates two independent subscale scores — Presence of Meaning and Search for Meaning — each ranging from 5 to 35. The instrument uses a 7-point Likert scale and its robust two-factor structure has been replicated numerous times, making it a benchmark measure in existential and positive psychology.</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threshold of 24 (the scale midpoint on a 5–35 range) is the conventional interpretive anchor, though Steger explicitly notes the MLQ has no clinical cut scores — it measures across the full range of human functioning.</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Four Score Profiles (Steger’s Framework)</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two subscales interact in meaningful ways, and Steger’s own scoring guide describes four interpretive quadrants:</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High Presence / Low Search (above 24 / below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Individuals in this pattern feel their lives have valued meaning and purpose and are not actively seeking further meaning. They tend to be highly satisfied with life, optimistic, with healthy self-esteem. They frequently experience positive emotions like love and joy, and rarely feel afraid, angry, or sad. They tend to hold traditional values, are often active in religious pursuits, and would likely be described by others as conscientious, organized, and socially outgoing. </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Low Presence / High Search (below 24 / above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This is the most clinically significant pattern. Poor mental health, including clinical levels of depression, has been associated with the combination of lower Presence and higher Search scores.  This profile maps onto what some researchers call a “meaning moratorium” — one senses something is missing and is actively, often anxiously, looking for it.</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Flowchart: Connector 1">
            <a:extLst>
              <a:ext uri="{FF2B5EF4-FFF2-40B4-BE49-F238E27FC236}">
                <a16:creationId xmlns:a16="http://schemas.microsoft.com/office/drawing/2014/main" id="{3F09E40D-801F-CDA3-ACA9-34310FB571E1}"/>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62588198"/>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0E18BF-14BA-C9CF-55BF-F02351DE7D85}"/>
              </a:ext>
            </a:extLst>
          </p:cNvPr>
          <p:cNvSpPr txBox="1"/>
          <p:nvPr/>
        </p:nvSpPr>
        <p:spPr>
          <a:xfrm>
            <a:off x="34413" y="0"/>
            <a:ext cx="12123174"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Strong Nuclear Force is mediated by gluons, it holds quarks together within protons and neutrons and binds protons and neutrons within atomic nuclei.</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Higgs field and its associated particle, the Higgs boson, explain why some particles have mass. Particles acquire mass through their interaction with the Higgs field.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its success, the Standard Model does not incorporate gravity, which is described by general relativity, and it does not explain dark matter or dark energy. It also does not account for the matter-antimatter asymmetry in the universe.</a:t>
            </a:r>
          </a:p>
          <a:p>
            <a:endParaRPr lang="en-US" sz="2000" dirty="0"/>
          </a:p>
          <a:p>
            <a:pPr marL="285750" indent="-285750">
              <a:buFont typeface="Arial" panose="020B0604020202020204" pitchFamily="34" charset="0"/>
              <a:buChar char="•"/>
            </a:pPr>
            <a:r>
              <a:rPr lang="en-US" sz="2000" dirty="0"/>
              <a:t>The Standard Model has been incredibly successful in predicting and explaining a wide range of experimental results, making it one of the most tested and confirmed theories in physics. Despite this success physicists continue to search for a more comprehensive theory that includes gravity and addresses the model's limitations.</a:t>
            </a:r>
          </a:p>
          <a:p>
            <a:r>
              <a:rPr lang="en-US" sz="2000" dirty="0"/>
              <a:t> </a:t>
            </a:r>
          </a:p>
          <a:p>
            <a:pPr marL="285750" indent="-285750">
              <a:buFont typeface="Arial" panose="020B0604020202020204" pitchFamily="34" charset="0"/>
              <a:buChar char="•"/>
            </a:pPr>
            <a:r>
              <a:rPr lang="en-US" sz="2000" dirty="0"/>
              <a:t>The Standard Model is formulated as a quantum field theory, using complex mathematical structures to describe particle interactions and symmetries. Quantum Field Theory (QFT) is a fundamental theoretical framework in physics that combines classical field theory, quantum mechanics, and special relativity to describe how particles and fields interact. </a:t>
            </a:r>
          </a:p>
          <a:p>
            <a:pPr marL="285750" indent="-285750">
              <a:buFont typeface="Arial" panose="020B0604020202020204" pitchFamily="34" charset="0"/>
              <a:buChar char="•"/>
            </a:pPr>
            <a:endParaRPr lang="en-US" sz="2000" dirty="0"/>
          </a:p>
          <a:p>
            <a:endParaRPr lang="en-CA" sz="2000" dirty="0"/>
          </a:p>
        </p:txBody>
      </p:sp>
      <p:sp>
        <p:nvSpPr>
          <p:cNvPr id="2" name="Slide Number Placeholder 1">
            <a:extLst>
              <a:ext uri="{FF2B5EF4-FFF2-40B4-BE49-F238E27FC236}">
                <a16:creationId xmlns:a16="http://schemas.microsoft.com/office/drawing/2014/main" id="{82C7AC28-70E5-BCE4-B84F-E575503E6495}"/>
              </a:ext>
            </a:extLst>
          </p:cNvPr>
          <p:cNvSpPr>
            <a:spLocks noGrp="1"/>
          </p:cNvSpPr>
          <p:nvPr>
            <p:ph type="sldNum" sz="quarter" idx="12"/>
          </p:nvPr>
        </p:nvSpPr>
        <p:spPr/>
        <p:txBody>
          <a:bodyPr/>
          <a:lstStyle/>
          <a:p>
            <a:fld id="{B2DC25EE-239B-4C5F-AAD1-255A7D5F1EE2}" type="slidenum">
              <a:rPr lang="en-US" smtClean="0"/>
              <a:t>340</a:t>
            </a:fld>
            <a:endParaRPr lang="en-US" dirty="0"/>
          </a:p>
        </p:txBody>
      </p:sp>
    </p:spTree>
    <p:extLst>
      <p:ext uri="{BB962C8B-B14F-4D97-AF65-F5344CB8AC3E}">
        <p14:creationId xmlns:p14="http://schemas.microsoft.com/office/powerpoint/2010/main" val="178980672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B0D50-CE31-CCF3-9AA1-F17525221D9E}"/>
              </a:ext>
            </a:extLst>
          </p:cNvPr>
          <p:cNvSpPr txBox="1"/>
          <p:nvPr/>
        </p:nvSpPr>
        <p:spPr>
          <a:xfrm>
            <a:off x="0" y="70021"/>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In QFT, fields, not particles, are the primary entities. Every type of particle is associated with a corresponding field that permeates space and time. For example, the electromagnetic field is associated with photons.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Particles are seen as excitations or "quanta" of their respective fields. When a field is excited, it manifests as a particle. This perspective allows particles to be created and destroyed, which is essential for describing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QFT incorporates principles from both quantum mechanics, which governs the behavior of particles at small scales, and special relativity, which deals with the physics of high speeds and large distances. This combination ensures that QFT is consistent with the fundamental symmetries of nature.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Forces and interactions between particles are described as exchanges of virtual particles, which are temporary fluctuations in the fields. For example, electromagnetic interactions are mediated by the exchange of virtual photons.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QFT uses complex mathematical tools, such as Lagrangians, path integrals, and Feynman diagrams, to calculate probabilities of various physical processes. These tools allow physicists to make precise predictions about particle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QFT also involves dealing with infinities that arise in calculations. Renormalization is a process used to systematically remove these infinities, leading to finite and meaningful predictions.</a:t>
            </a:r>
          </a:p>
          <a:p>
            <a:endParaRPr lang="en-US" dirty="0"/>
          </a:p>
        </p:txBody>
      </p:sp>
      <p:sp>
        <p:nvSpPr>
          <p:cNvPr id="2" name="Slide Number Placeholder 1">
            <a:extLst>
              <a:ext uri="{FF2B5EF4-FFF2-40B4-BE49-F238E27FC236}">
                <a16:creationId xmlns:a16="http://schemas.microsoft.com/office/drawing/2014/main" id="{15D4657A-22EF-271D-6B3E-8672F77D26B5}"/>
              </a:ext>
            </a:extLst>
          </p:cNvPr>
          <p:cNvSpPr>
            <a:spLocks noGrp="1"/>
          </p:cNvSpPr>
          <p:nvPr>
            <p:ph type="sldNum" sz="quarter" idx="12"/>
          </p:nvPr>
        </p:nvSpPr>
        <p:spPr/>
        <p:txBody>
          <a:bodyPr/>
          <a:lstStyle/>
          <a:p>
            <a:fld id="{B2DC25EE-239B-4C5F-AAD1-255A7D5F1EE2}" type="slidenum">
              <a:rPr lang="en-US" smtClean="0"/>
              <a:t>341</a:t>
            </a:fld>
            <a:endParaRPr lang="en-US"/>
          </a:p>
        </p:txBody>
      </p:sp>
    </p:spTree>
    <p:extLst>
      <p:ext uri="{BB962C8B-B14F-4D97-AF65-F5344CB8AC3E}">
        <p14:creationId xmlns:p14="http://schemas.microsoft.com/office/powerpoint/2010/main" val="405013236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4F4E6C-74DF-0921-2D70-AC563CB8D6AA}"/>
              </a:ext>
            </a:extLst>
          </p:cNvPr>
          <p:cNvSpPr txBox="1"/>
          <p:nvPr/>
        </p:nvSpPr>
        <p:spPr>
          <a:xfrm>
            <a:off x="293913" y="98363"/>
            <a:ext cx="11615057" cy="3785652"/>
          </a:xfrm>
          <a:prstGeom prst="rect">
            <a:avLst/>
          </a:prstGeom>
          <a:noFill/>
        </p:spPr>
        <p:txBody>
          <a:bodyPr wrap="square">
            <a:spAutoFit/>
          </a:bodyPr>
          <a:lstStyle/>
          <a:p>
            <a:pPr marL="285750" indent="-285750">
              <a:buFont typeface="Arial" panose="020B0604020202020204" pitchFamily="34" charset="0"/>
              <a:buChar char="•"/>
            </a:pPr>
            <a:r>
              <a:rPr lang="en-US" sz="2000" dirty="0"/>
              <a:t>QFT is the foundation for the Standard Model of particle physics, which describes the electromagnetic, weak, and strong nuclear forces. It is also used in condensed matter physics to study phenomena like superconductivity and the quantum Hall effect.</a:t>
            </a:r>
          </a:p>
          <a:p>
            <a:r>
              <a:rPr lang="en-US" sz="2000" dirty="0"/>
              <a:t> </a:t>
            </a:r>
          </a:p>
          <a:p>
            <a:pPr marL="285750" indent="-285750">
              <a:buFont typeface="Arial" panose="020B0604020202020204" pitchFamily="34" charset="0"/>
              <a:buChar char="•"/>
            </a:pPr>
            <a:r>
              <a:rPr lang="en-US" sz="2000" dirty="0"/>
              <a:t>Quantum Field Theory is a powerful and successful framework that has led to many of the most accurate predictions in physics. Despite its complexity, it remains an essential tool for understanding the fundamental nature of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standard model and QFT are incomplete but very accurate descriptions of how noumenal nature behaves. Nevertheless, they do not tell us what nature at the microscopic scale is. Nature is, at its fundamental level not what naïve realism tells us it is. It is also not  the particles and forces physicalism tells us it is.  </a:t>
            </a:r>
          </a:p>
        </p:txBody>
      </p:sp>
      <p:sp>
        <p:nvSpPr>
          <p:cNvPr id="2" name="Slide Number Placeholder 1">
            <a:extLst>
              <a:ext uri="{FF2B5EF4-FFF2-40B4-BE49-F238E27FC236}">
                <a16:creationId xmlns:a16="http://schemas.microsoft.com/office/drawing/2014/main" id="{77A98EA0-D7F7-F50D-E57C-44543B297231}"/>
              </a:ext>
            </a:extLst>
          </p:cNvPr>
          <p:cNvSpPr>
            <a:spLocks noGrp="1"/>
          </p:cNvSpPr>
          <p:nvPr>
            <p:ph type="sldNum" sz="quarter" idx="12"/>
          </p:nvPr>
        </p:nvSpPr>
        <p:spPr/>
        <p:txBody>
          <a:bodyPr/>
          <a:lstStyle/>
          <a:p>
            <a:fld id="{B2DC25EE-239B-4C5F-AAD1-255A7D5F1EE2}" type="slidenum">
              <a:rPr lang="en-US" smtClean="0"/>
              <a:t>342</a:t>
            </a:fld>
            <a:endParaRPr lang="en-US"/>
          </a:p>
        </p:txBody>
      </p:sp>
    </p:spTree>
    <p:extLst>
      <p:ext uri="{BB962C8B-B14F-4D97-AF65-F5344CB8AC3E}">
        <p14:creationId xmlns:p14="http://schemas.microsoft.com/office/powerpoint/2010/main" val="3220567916"/>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EBD1-B0E1-D196-00E7-F4AB3F35FA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52CDCC-142C-E77D-DD7B-0F6FB75D8457}"/>
              </a:ext>
            </a:extLst>
          </p:cNvPr>
          <p:cNvSpPr txBox="1"/>
          <p:nvPr/>
        </p:nvSpPr>
        <p:spPr>
          <a:xfrm>
            <a:off x="558250" y="155249"/>
            <a:ext cx="10752277" cy="646331"/>
          </a:xfrm>
          <a:prstGeom prst="rect">
            <a:avLst/>
          </a:prstGeom>
          <a:noFill/>
        </p:spPr>
        <p:txBody>
          <a:bodyPr wrap="square">
            <a:spAutoFit/>
          </a:bodyPr>
          <a:lstStyle/>
          <a:p>
            <a:pPr algn="ctr"/>
            <a:r>
              <a:rPr lang="en-US" sz="3600" dirty="0">
                <a:solidFill>
                  <a:schemeClr val="bg1"/>
                </a:solidFill>
              </a:rPr>
              <a:t>BERNARDO KASTRUP: REFUTING PHYSICALISM </a:t>
            </a:r>
            <a:endParaRPr lang="en-CA" sz="3600" dirty="0">
              <a:solidFill>
                <a:schemeClr val="bg1"/>
              </a:solidFill>
            </a:endParaRPr>
          </a:p>
        </p:txBody>
      </p:sp>
      <p:pic>
        <p:nvPicPr>
          <p:cNvPr id="4" name="Picture 3" descr="A person with glasses and a beard&#10;&#10;Description automatically generated">
            <a:extLst>
              <a:ext uri="{FF2B5EF4-FFF2-40B4-BE49-F238E27FC236}">
                <a16:creationId xmlns:a16="http://schemas.microsoft.com/office/drawing/2014/main" id="{19382EC4-BA33-8C51-3A3E-825FA61F7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715" y="1023257"/>
            <a:ext cx="4575349" cy="5679494"/>
          </a:xfrm>
          <a:prstGeom prst="rect">
            <a:avLst/>
          </a:prstGeom>
        </p:spPr>
      </p:pic>
      <p:sp>
        <p:nvSpPr>
          <p:cNvPr id="2" name="Slide Number Placeholder 1">
            <a:extLst>
              <a:ext uri="{FF2B5EF4-FFF2-40B4-BE49-F238E27FC236}">
                <a16:creationId xmlns:a16="http://schemas.microsoft.com/office/drawing/2014/main" id="{CB25E231-ACF9-218E-F4E4-BA77939B50DB}"/>
              </a:ext>
            </a:extLst>
          </p:cNvPr>
          <p:cNvSpPr>
            <a:spLocks noGrp="1"/>
          </p:cNvSpPr>
          <p:nvPr>
            <p:ph type="sldNum" sz="quarter" idx="12"/>
          </p:nvPr>
        </p:nvSpPr>
        <p:spPr/>
        <p:txBody>
          <a:bodyPr/>
          <a:lstStyle/>
          <a:p>
            <a:fld id="{B2DC25EE-239B-4C5F-AAD1-255A7D5F1EE2}" type="slidenum">
              <a:rPr lang="en-US" smtClean="0"/>
              <a:t>343</a:t>
            </a:fld>
            <a:endParaRPr lang="en-US"/>
          </a:p>
        </p:txBody>
      </p:sp>
    </p:spTree>
    <p:extLst>
      <p:ext uri="{BB962C8B-B14F-4D97-AF65-F5344CB8AC3E}">
        <p14:creationId xmlns:p14="http://schemas.microsoft.com/office/powerpoint/2010/main" val="3388631511"/>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231EBA-91A4-323A-07A6-9905194589E5}"/>
              </a:ext>
            </a:extLst>
          </p:cNvPr>
          <p:cNvSpPr txBox="1"/>
          <p:nvPr/>
        </p:nvSpPr>
        <p:spPr>
          <a:xfrm>
            <a:off x="9832"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While Kant and </a:t>
            </a:r>
            <a:r>
              <a:rPr lang="en-US" sz="2000" dirty="0">
                <a:latin typeface="+mj-lt"/>
              </a:rPr>
              <a:t>modern physics</a:t>
            </a:r>
            <a:r>
              <a:rPr lang="en-US" sz="2000" b="0" i="0" dirty="0">
                <a:effectLst/>
                <a:latin typeface="+mj-lt"/>
              </a:rPr>
              <a:t> have </a:t>
            </a:r>
            <a:r>
              <a:rPr lang="en-US" sz="2000" dirty="0">
                <a:latin typeface="+mj-lt"/>
              </a:rPr>
              <a:t>refuted</a:t>
            </a:r>
            <a:r>
              <a:rPr lang="en-US" sz="2000" b="0" i="0" dirty="0">
                <a:effectLst/>
                <a:latin typeface="+mj-lt"/>
              </a:rPr>
              <a:t> naïve realism</a:t>
            </a:r>
            <a:r>
              <a:rPr lang="en-US" sz="2000" dirty="0">
                <a:latin typeface="+mj-lt"/>
              </a:rPr>
              <a:t>, Bernardo Kastrup a contemporary philosopher</a:t>
            </a:r>
            <a:r>
              <a:rPr lang="en-US" sz="2000" b="0" i="0" dirty="0">
                <a:effectLst/>
                <a:latin typeface="+mj-lt"/>
              </a:rPr>
              <a:t> has </a:t>
            </a:r>
            <a:r>
              <a:rPr lang="en-US" sz="2000" dirty="0">
                <a:latin typeface="+mj-lt"/>
              </a:rPr>
              <a:t>powerfully</a:t>
            </a:r>
            <a:r>
              <a:rPr lang="en-US" sz="2000" b="0" i="0" dirty="0">
                <a:effectLst/>
                <a:latin typeface="+mj-lt"/>
              </a:rPr>
              <a:t> argued against physicalism, the position</a:t>
            </a:r>
            <a:r>
              <a:rPr lang="en-US" sz="2000" dirty="0"/>
              <a:t> that everything, including consciousness, arises from physical processes.</a:t>
            </a:r>
          </a:p>
          <a:p>
            <a:endParaRPr lang="en-US" sz="2000" dirty="0"/>
          </a:p>
          <a:p>
            <a:pPr marL="285750" indent="-285750">
              <a:buFont typeface="Arial" panose="020B0604020202020204" pitchFamily="34" charset="0"/>
              <a:buChar char="•"/>
            </a:pPr>
            <a:r>
              <a:rPr lang="en-US" sz="2000" b="0" i="0" dirty="0">
                <a:effectLst/>
                <a:latin typeface="+mj-lt"/>
              </a:rPr>
              <a:t>Kastrup is known for his work on metaphysical idealism, a philosophical view that posits that reality is fundamentally mental or consciousness-based. He holds a Ph.D. in philosophy and another in computer engineering, and has worked in various fields, including artificial intelligence and computer science.</a:t>
            </a:r>
          </a:p>
          <a:p>
            <a:pPr marL="285750" indent="-285750">
              <a:buFont typeface="Arial" panose="020B0604020202020204" pitchFamily="34" charset="0"/>
              <a:buChar char="•"/>
            </a:pPr>
            <a:r>
              <a:rPr lang="en-US" sz="2000" b="0" i="0" dirty="0">
                <a:effectLst/>
                <a:latin typeface="+mj-lt"/>
              </a:rPr>
              <a:t>Kastrup has written several books and numerous essays outlining the shortcomings of a physicalism metaphysics and arguing for an idealist one.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With his deep </a:t>
            </a:r>
            <a:r>
              <a:rPr lang="en-US" sz="2000" dirty="0">
                <a:latin typeface="+mj-lt"/>
              </a:rPr>
              <a:t>knowledge of modern physics, </a:t>
            </a:r>
            <a:r>
              <a:rPr lang="en-US" sz="2000" b="0" i="0" dirty="0">
                <a:effectLst/>
                <a:latin typeface="+mj-lt"/>
              </a:rPr>
              <a:t> he is ideally positioned to bridge the gap between science and philosophy. His work explores the nature of consciousness, the mind-body problem, and the philosophical implications of quantum mechanics.</a:t>
            </a:r>
          </a:p>
          <a:p>
            <a:r>
              <a:rPr lang="en-US" sz="2000" dirty="0"/>
              <a:t> </a:t>
            </a:r>
          </a:p>
          <a:p>
            <a:pPr marL="285750" indent="-285750">
              <a:buFont typeface="Arial" panose="020B0604020202020204" pitchFamily="34" charset="0"/>
              <a:buChar char="•"/>
            </a:pPr>
            <a:r>
              <a:rPr lang="en-US" sz="2000" dirty="0"/>
              <a:t>Idealism holds that what we experience as the physical world is actually a construct of impersonal mind or consciousness. What we perceive as the physical world is not independent of our minds, instead, it is a manifestation of mental processes.</a:t>
            </a:r>
          </a:p>
          <a:p>
            <a:r>
              <a:rPr lang="en-US" sz="2000" dirty="0"/>
              <a:t> </a:t>
            </a:r>
          </a:p>
          <a:p>
            <a:pPr marL="285750" indent="-285750">
              <a:buFont typeface="Arial" panose="020B0604020202020204" pitchFamily="34" charset="0"/>
              <a:buChar char="•"/>
            </a:pPr>
            <a:r>
              <a:rPr lang="en-US" sz="2000" dirty="0"/>
              <a:t>Idealists argue that all our knowledge of the world comes through perception, which is inherently a mental process. Thus, what we know as "reality" is actually a collection of perceptions, ideas, and sensations.</a:t>
            </a:r>
          </a:p>
          <a:p>
            <a:r>
              <a:rPr lang="en-US" sz="2000" dirty="0"/>
              <a:t> </a:t>
            </a:r>
          </a:p>
          <a:p>
            <a:endParaRPr lang="en-US" sz="2000" dirty="0"/>
          </a:p>
        </p:txBody>
      </p:sp>
      <p:sp>
        <p:nvSpPr>
          <p:cNvPr id="2" name="Slide Number Placeholder 1">
            <a:extLst>
              <a:ext uri="{FF2B5EF4-FFF2-40B4-BE49-F238E27FC236}">
                <a16:creationId xmlns:a16="http://schemas.microsoft.com/office/drawing/2014/main" id="{EA4034EE-B203-B0B3-A8ED-EEBA3A19B625}"/>
              </a:ext>
            </a:extLst>
          </p:cNvPr>
          <p:cNvSpPr>
            <a:spLocks noGrp="1"/>
          </p:cNvSpPr>
          <p:nvPr>
            <p:ph type="sldNum" sz="quarter" idx="12"/>
          </p:nvPr>
        </p:nvSpPr>
        <p:spPr/>
        <p:txBody>
          <a:bodyPr/>
          <a:lstStyle/>
          <a:p>
            <a:fld id="{B2DC25EE-239B-4C5F-AAD1-255A7D5F1EE2}" type="slidenum">
              <a:rPr lang="en-US" smtClean="0"/>
              <a:t>344</a:t>
            </a:fld>
            <a:endParaRPr lang="en-US"/>
          </a:p>
        </p:txBody>
      </p:sp>
    </p:spTree>
    <p:extLst>
      <p:ext uri="{BB962C8B-B14F-4D97-AF65-F5344CB8AC3E}">
        <p14:creationId xmlns:p14="http://schemas.microsoft.com/office/powerpoint/2010/main" val="2314123030"/>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1EE600-E813-D6B2-0EEA-0229DBF5CBBF}"/>
              </a:ext>
            </a:extLst>
          </p:cNvPr>
          <p:cNvSpPr txBox="1"/>
          <p:nvPr/>
        </p:nvSpPr>
        <p:spPr>
          <a:xfrm>
            <a:off x="0" y="25360"/>
            <a:ext cx="12270658" cy="6863417"/>
          </a:xfrm>
          <a:prstGeom prst="rect">
            <a:avLst/>
          </a:prstGeom>
          <a:noFill/>
        </p:spPr>
        <p:txBody>
          <a:bodyPr wrap="square">
            <a:spAutoFit/>
          </a:bodyPr>
          <a:lstStyle/>
          <a:p>
            <a:pPr marL="285750" indent="-285750">
              <a:buFont typeface="Arial" panose="020B0604020202020204" pitchFamily="34" charset="0"/>
              <a:buChar char="•"/>
            </a:pPr>
            <a:r>
              <a:rPr lang="en-US" sz="2000" dirty="0"/>
              <a:t>Idealism often arises as a critique of physicalism, which holds that reality is composed of physical matter and forces. Idealists argue that physicalism fails to account for the nature of consciousness and the subjective quality of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idealism, objects do not have an existence independent of our perception. Instead, they are dependent on being perceived by a mind. This leads to the view that the universe is essentially a mental construct.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There are different forms of idealism, such as subjective idealism (which focuses on individual perceptions) and objective idealism (which posits a universal mind or consciousness that underlies all reality).</a:t>
            </a:r>
          </a:p>
          <a:p>
            <a:pPr marL="285750" indent="-285750">
              <a:buFont typeface="Arial" panose="020B0604020202020204" pitchFamily="34" charset="0"/>
              <a:buChar char="•"/>
            </a:pPr>
            <a:r>
              <a:rPr lang="en-US" sz="2000" dirty="0"/>
              <a:t>Idealism places consciousness at the center of its metaphysical framework, suggesting that understanding the mind is key to understanding the nature of reality itself.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has been the object of many critiques particularly around its perceived difficulty in explaining the apparent consistency and shared nature of the physical world among different observers. Thes critiques are systematically dealt with by Kastrup’s in his writings.</a:t>
            </a:r>
          </a:p>
          <a:p>
            <a:r>
              <a:rPr lang="en-US" sz="2000" dirty="0"/>
              <a:t> </a:t>
            </a:r>
          </a:p>
          <a:p>
            <a:pPr marL="285750" indent="-285750">
              <a:buFont typeface="Arial" panose="020B0604020202020204" pitchFamily="34" charset="0"/>
              <a:buChar char="•"/>
            </a:pPr>
            <a:r>
              <a:rPr lang="en-US" sz="2000" dirty="0"/>
              <a:t>Kastrup builds his argument for idealism on the observation that everything we know, including the physical world, is experienced through consciousness, and thus consciousness should be considered fundamental rather than derivative.</a:t>
            </a:r>
          </a:p>
          <a:p>
            <a:pPr marL="285750" indent="-285750">
              <a:buFont typeface="Arial" panose="020B0604020202020204" pitchFamily="34" charset="0"/>
              <a:buChar char="•"/>
            </a:pPr>
            <a:endParaRPr lang="en-US" sz="2000" dirty="0"/>
          </a:p>
          <a:p>
            <a:r>
              <a:rPr lang="en-US" sz="2000" dirty="0"/>
              <a:t> </a:t>
            </a:r>
          </a:p>
        </p:txBody>
      </p:sp>
      <p:sp>
        <p:nvSpPr>
          <p:cNvPr id="2" name="Slide Number Placeholder 1">
            <a:extLst>
              <a:ext uri="{FF2B5EF4-FFF2-40B4-BE49-F238E27FC236}">
                <a16:creationId xmlns:a16="http://schemas.microsoft.com/office/drawing/2014/main" id="{DD864B89-5762-059A-2F61-8F10E542DB17}"/>
              </a:ext>
            </a:extLst>
          </p:cNvPr>
          <p:cNvSpPr>
            <a:spLocks noGrp="1"/>
          </p:cNvSpPr>
          <p:nvPr>
            <p:ph type="sldNum" sz="quarter" idx="12"/>
          </p:nvPr>
        </p:nvSpPr>
        <p:spPr/>
        <p:txBody>
          <a:bodyPr/>
          <a:lstStyle/>
          <a:p>
            <a:fld id="{B2DC25EE-239B-4C5F-AAD1-255A7D5F1EE2}" type="slidenum">
              <a:rPr lang="en-US" smtClean="0"/>
              <a:t>345</a:t>
            </a:fld>
            <a:endParaRPr lang="en-US"/>
          </a:p>
        </p:txBody>
      </p:sp>
    </p:spTree>
    <p:extLst>
      <p:ext uri="{BB962C8B-B14F-4D97-AF65-F5344CB8AC3E}">
        <p14:creationId xmlns:p14="http://schemas.microsoft.com/office/powerpoint/2010/main" val="10366098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B79FBB-77D9-A91C-598F-34503C268F54}"/>
              </a:ext>
            </a:extLst>
          </p:cNvPr>
          <p:cNvSpPr txBox="1"/>
          <p:nvPr/>
        </p:nvSpPr>
        <p:spPr>
          <a:xfrm>
            <a:off x="-19665" y="0"/>
            <a:ext cx="12123174" cy="6863417"/>
          </a:xfrm>
          <a:prstGeom prst="rect">
            <a:avLst/>
          </a:prstGeom>
          <a:noFill/>
        </p:spPr>
        <p:txBody>
          <a:bodyPr wrap="square">
            <a:spAutoFit/>
          </a:bodyPr>
          <a:lstStyle/>
          <a:p>
            <a:pPr marL="285750" indent="-285750">
              <a:buFont typeface="Arial" panose="020B0604020202020204" pitchFamily="34" charset="0"/>
              <a:buChar char="•"/>
            </a:pPr>
            <a:r>
              <a:rPr lang="en-US" sz="2000" dirty="0"/>
              <a:t>He critiques physicalism for its inability to satisfactorily explain how subjective mental experience arises from physical processes  arguing that idealism offers a more coherent solution by positing that what we perceive as the physical world is a manifestation of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difficulty explaining how physical processes give rise to subjective experience is an "explanatory gap" in physicalism that is known as the hard problem of consciousness. Kastrup argues that this explanatory gap is insurmountable within a physicalist framework. He maintains that what we perceive as reality is a construct of consciousness, and our perceptions rather than reveal an objective reality are shaped by mental processes.</a:t>
            </a:r>
            <a:br>
              <a:rPr lang="en-US" sz="2000" dirty="0"/>
            </a:br>
            <a:endParaRPr lang="en-CA" sz="2000" dirty="0"/>
          </a:p>
          <a:p>
            <a:pPr marL="285750" indent="-285750">
              <a:buFont typeface="Arial" panose="020B0604020202020204" pitchFamily="34" charset="0"/>
              <a:buChar char="•"/>
            </a:pPr>
            <a:r>
              <a:rPr lang="en-US" sz="2000" dirty="0"/>
              <a:t>Kastrup suggests that physicalism is ontologically extravagant because it posits a separate, independent physical world to account for experiences. He argues for an idealist perspective, where consciousness is fundamental, and the physical world is a manifestation of mental processes. He sees this as a more parsimonious explanation. By positing that only consciousness exists, idealism avoids the dualistic problem of explaining how two fundamentally different substances, mind and matter, interact.</a:t>
            </a:r>
          </a:p>
          <a:p>
            <a:r>
              <a:rPr lang="en-US" sz="2000" dirty="0"/>
              <a:t> </a:t>
            </a:r>
          </a:p>
          <a:p>
            <a:pPr marL="285750" indent="-285750">
              <a:buFont typeface="Arial" panose="020B0604020202020204" pitchFamily="34" charset="0"/>
              <a:buChar char="•"/>
            </a:pPr>
            <a:r>
              <a:rPr lang="en-US" sz="2000" dirty="0"/>
              <a:t>Kastrup points to phenomena such as quantum mechanics, which challenge classical physicalist notions of an objective, observer-independent reality. He suggests that these phenomena are more easily explained if consciousness is fundamental.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Kastrup cites empirical evidence from quantum mechanics such as the observer effect and the role of measurement in determining the state of quantum systems to suggest that consciousness is integral to the existence of what we call reality. </a:t>
            </a:r>
          </a:p>
        </p:txBody>
      </p:sp>
      <p:sp>
        <p:nvSpPr>
          <p:cNvPr id="2" name="Slide Number Placeholder 1">
            <a:extLst>
              <a:ext uri="{FF2B5EF4-FFF2-40B4-BE49-F238E27FC236}">
                <a16:creationId xmlns:a16="http://schemas.microsoft.com/office/drawing/2014/main" id="{4F59142B-9447-2B7B-68FE-E50F71D5505F}"/>
              </a:ext>
            </a:extLst>
          </p:cNvPr>
          <p:cNvSpPr>
            <a:spLocks noGrp="1"/>
          </p:cNvSpPr>
          <p:nvPr>
            <p:ph type="sldNum" sz="quarter" idx="12"/>
          </p:nvPr>
        </p:nvSpPr>
        <p:spPr/>
        <p:txBody>
          <a:bodyPr/>
          <a:lstStyle/>
          <a:p>
            <a:fld id="{B2DC25EE-239B-4C5F-AAD1-255A7D5F1EE2}" type="slidenum">
              <a:rPr lang="en-US" smtClean="0"/>
              <a:t>346</a:t>
            </a:fld>
            <a:endParaRPr lang="en-US"/>
          </a:p>
        </p:txBody>
      </p:sp>
    </p:spTree>
    <p:extLst>
      <p:ext uri="{BB962C8B-B14F-4D97-AF65-F5344CB8AC3E}">
        <p14:creationId xmlns:p14="http://schemas.microsoft.com/office/powerpoint/2010/main" val="193191581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0431D-4345-FC01-0CBF-8CA9EF27B9BA}"/>
              </a:ext>
            </a:extLst>
          </p:cNvPr>
          <p:cNvSpPr>
            <a:spLocks noGrp="1"/>
          </p:cNvSpPr>
          <p:nvPr>
            <p:ph type="sldNum" sz="quarter" idx="12"/>
          </p:nvPr>
        </p:nvSpPr>
        <p:spPr/>
        <p:txBody>
          <a:bodyPr/>
          <a:lstStyle/>
          <a:p>
            <a:fld id="{B2DC25EE-239B-4C5F-AAD1-255A7D5F1EE2}" type="slidenum">
              <a:rPr lang="en-US" smtClean="0"/>
              <a:t>347</a:t>
            </a:fld>
            <a:endParaRPr lang="en-US"/>
          </a:p>
        </p:txBody>
      </p:sp>
      <p:sp>
        <p:nvSpPr>
          <p:cNvPr id="4" name="TextBox 3">
            <a:extLst>
              <a:ext uri="{FF2B5EF4-FFF2-40B4-BE49-F238E27FC236}">
                <a16:creationId xmlns:a16="http://schemas.microsoft.com/office/drawing/2014/main" id="{39F10AA0-77A6-E710-B679-18DC50F2367C}"/>
              </a:ext>
            </a:extLst>
          </p:cNvPr>
          <p:cNvSpPr txBox="1"/>
          <p:nvPr/>
        </p:nvSpPr>
        <p:spPr>
          <a:xfrm>
            <a:off x="-87086"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Kastrup argues that idealism can better account for the nature of existence and the role of consciousness without resorting to the assumptions required by realism thus offering a more coherent metaphysical framework. He suggests that the apparent solidity and persistence of the physical world can be understood as patterns or regularities within a universal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uses the analogy of dreams to illustrate how a seemingly external and consistent world can arise from consciousness. Just as a dream is experienced as real while we are dreaming, our waking reality could similarly be a manifestation of a larger consciousness.</a:t>
            </a:r>
          </a:p>
          <a:p>
            <a:r>
              <a:rPr lang="en-US" sz="2000" dirty="0"/>
              <a:t> </a:t>
            </a:r>
          </a:p>
          <a:p>
            <a:pPr marL="285750" indent="-285750">
              <a:buFont typeface="Arial" panose="020B0604020202020204" pitchFamily="34" charset="0"/>
              <a:buChar char="•"/>
            </a:pPr>
            <a:r>
              <a:rPr lang="en-US" sz="2000" dirty="0"/>
              <a:t>Kastrup critiques physicalism for its reliance on abstract mathematical models that do not inherently explain the qualitative aspects of experience. He argues that idealism better accounts for the richness of subjective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Kastrup emphasizes the limits of human knowledge and perception, arguing that realism overextends by claiming access to a reality beyond these limits. He suggests that acknowledging these limits leads to a more coherent understanding of reality as fundamentally mental.</a:t>
            </a:r>
          </a:p>
          <a:p>
            <a:r>
              <a:rPr lang="en-US" sz="2000" dirty="0"/>
              <a:t> </a:t>
            </a:r>
          </a:p>
          <a:p>
            <a:pPr marL="285750" indent="-285750">
              <a:buFont typeface="Arial" panose="020B0604020202020204" pitchFamily="34" charset="0"/>
              <a:buChar char="•"/>
            </a:pPr>
            <a:r>
              <a:rPr lang="en-US" sz="2000" dirty="0"/>
              <a:t>Kastrup's idealism is a modern reinterpretation of a longstanding philosophical tradition. He engages with both scientific findings and philosophical arguments to make his case. His work challenges the dominant physicalist paradigm and invites reconsideration of the nature of reality and consciousness.</a:t>
            </a:r>
          </a:p>
          <a:p>
            <a:pPr marL="285750" indent="-285750">
              <a:buFont typeface="Arial" panose="020B0604020202020204" pitchFamily="34" charset="0"/>
              <a:buChar char="•"/>
            </a:pPr>
            <a:r>
              <a:rPr lang="en-US" sz="2000" dirty="0"/>
              <a:t>We will probe deeper into Kastrup’s idealism in “my personal religious myth”</a:t>
            </a:r>
          </a:p>
          <a:p>
            <a:endParaRPr lang="en-US" sz="2000" dirty="0"/>
          </a:p>
          <a:p>
            <a:r>
              <a:rPr lang="en-US" sz="1800" dirty="0"/>
              <a:t> </a:t>
            </a:r>
          </a:p>
        </p:txBody>
      </p:sp>
    </p:spTree>
    <p:extLst>
      <p:ext uri="{BB962C8B-B14F-4D97-AF65-F5344CB8AC3E}">
        <p14:creationId xmlns:p14="http://schemas.microsoft.com/office/powerpoint/2010/main" val="3897745242"/>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odel of a atom&#10;&#10;Description automatically generated">
            <a:extLst>
              <a:ext uri="{FF2B5EF4-FFF2-40B4-BE49-F238E27FC236}">
                <a16:creationId xmlns:a16="http://schemas.microsoft.com/office/drawing/2014/main" id="{2334FC9C-E166-CB1C-E6A6-334A75D3A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0" y="827314"/>
            <a:ext cx="11018382" cy="5519613"/>
          </a:xfrm>
          <a:prstGeom prst="rect">
            <a:avLst/>
          </a:prstGeom>
        </p:spPr>
      </p:pic>
      <p:sp>
        <p:nvSpPr>
          <p:cNvPr id="7" name="TextBox 6">
            <a:extLst>
              <a:ext uri="{FF2B5EF4-FFF2-40B4-BE49-F238E27FC236}">
                <a16:creationId xmlns:a16="http://schemas.microsoft.com/office/drawing/2014/main" id="{D9577A79-2441-FC01-90FC-B6221F0741E8}"/>
              </a:ext>
            </a:extLst>
          </p:cNvPr>
          <p:cNvSpPr txBox="1"/>
          <p:nvPr/>
        </p:nvSpPr>
        <p:spPr>
          <a:xfrm>
            <a:off x="370114" y="70021"/>
            <a:ext cx="12191999" cy="523220"/>
          </a:xfrm>
          <a:prstGeom prst="rect">
            <a:avLst/>
          </a:prstGeom>
          <a:noFill/>
        </p:spPr>
        <p:txBody>
          <a:bodyPr wrap="square">
            <a:spAutoFit/>
          </a:bodyPr>
          <a:lstStyle/>
          <a:p>
            <a:r>
              <a:rPr lang="en-US" sz="2800" dirty="0">
                <a:solidFill>
                  <a:schemeClr val="bg1"/>
                </a:solidFill>
                <a:latin typeface="+mj-lt"/>
              </a:rPr>
              <a:t>THE QUANTUM WORLD: ANOMALIES IN PHYSICALIST METAPHYSICS</a:t>
            </a:r>
            <a:endParaRPr lang="en-US" sz="2800" b="0" i="0" dirty="0">
              <a:solidFill>
                <a:schemeClr val="bg1"/>
              </a:solidFill>
              <a:effectLst/>
              <a:latin typeface="+mj-lt"/>
            </a:endParaRPr>
          </a:p>
        </p:txBody>
      </p:sp>
      <p:sp>
        <p:nvSpPr>
          <p:cNvPr id="2" name="Slide Number Placeholder 1">
            <a:extLst>
              <a:ext uri="{FF2B5EF4-FFF2-40B4-BE49-F238E27FC236}">
                <a16:creationId xmlns:a16="http://schemas.microsoft.com/office/drawing/2014/main" id="{F58997B2-0DA7-9CEA-CE2A-12AA1E8B48B9}"/>
              </a:ext>
            </a:extLst>
          </p:cNvPr>
          <p:cNvSpPr>
            <a:spLocks noGrp="1"/>
          </p:cNvSpPr>
          <p:nvPr>
            <p:ph type="sldNum" sz="quarter" idx="12"/>
          </p:nvPr>
        </p:nvSpPr>
        <p:spPr/>
        <p:txBody>
          <a:bodyPr/>
          <a:lstStyle/>
          <a:p>
            <a:fld id="{B2DC25EE-239B-4C5F-AAD1-255A7D5F1EE2}" type="slidenum">
              <a:rPr lang="en-US" smtClean="0"/>
              <a:t>348</a:t>
            </a:fld>
            <a:endParaRPr lang="en-US"/>
          </a:p>
        </p:txBody>
      </p:sp>
    </p:spTree>
    <p:extLst>
      <p:ext uri="{BB962C8B-B14F-4D97-AF65-F5344CB8AC3E}">
        <p14:creationId xmlns:p14="http://schemas.microsoft.com/office/powerpoint/2010/main" val="21011326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DF8AA1-A4F2-B849-C3DA-1C6998BF8771}"/>
              </a:ext>
            </a:extLst>
          </p:cNvPr>
          <p:cNvSpPr txBox="1"/>
          <p:nvPr/>
        </p:nvSpPr>
        <p:spPr>
          <a:xfrm>
            <a:off x="43543"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Until the 19</a:t>
            </a:r>
            <a:r>
              <a:rPr lang="en-US" sz="2000" baseline="30000" dirty="0">
                <a:latin typeface="+mj-lt"/>
              </a:rPr>
              <a:t>th</a:t>
            </a:r>
            <a:r>
              <a:rPr lang="en-US" sz="2000" dirty="0">
                <a:latin typeface="+mj-lt"/>
              </a:rPr>
              <a:t> century the traditional view that the sacred, spiritual or mental realm was the creative force behind the physical realm was accepted by most scientists and laypeople. In this view, altered states of consciousness and what physicalists consider “anomalous” phenomena and perceptions were seen as glimpses into this sacred realm providing evidence for it.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This traditional view changed in the 19</a:t>
            </a:r>
            <a:r>
              <a:rPr lang="en-US" sz="2000" baseline="30000" dirty="0">
                <a:latin typeface="+mj-lt"/>
              </a:rPr>
              <a:t>th</a:t>
            </a:r>
            <a:r>
              <a:rPr lang="en-US" sz="2000" dirty="0">
                <a:latin typeface="+mj-lt"/>
              </a:rPr>
              <a:t> and 20</a:t>
            </a:r>
            <a:r>
              <a:rPr lang="en-US" sz="2000" baseline="30000" dirty="0">
                <a:latin typeface="+mj-lt"/>
              </a:rPr>
              <a:t>th</a:t>
            </a:r>
            <a:r>
              <a:rPr lang="en-US" sz="2000" dirty="0">
                <a:latin typeface="+mj-lt"/>
              </a:rPr>
              <a:t> centuries as the modern stage with its metaphysical physicalism came to dominate the culture. Physicalism holds that particles and forces are the fundamental substances of the universe. Mind and consciousness are the products of complex arrangements of these particles and forces. </a:t>
            </a:r>
          </a:p>
          <a:p>
            <a:pPr marL="342900" indent="-342900">
              <a:buFont typeface="Arial" panose="020B0604020202020204" pitchFamily="34" charset="0"/>
              <a:buChar char="•"/>
            </a:pPr>
            <a:r>
              <a:rPr lang="en-US" sz="2000" dirty="0">
                <a:latin typeface="+mj-lt"/>
              </a:rPr>
              <a:t>According to physicalists, altered states of consciousness and anomalous phenomena and perceptions are not glimpses into another realm because that other realm does not exist.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The physicalist view places a wide range of phenomena outside the legitimate scope of science and transforms science into scientism. </a:t>
            </a:r>
            <a:r>
              <a:rPr lang="en-US" sz="2000" b="0" i="0" dirty="0">
                <a:effectLst/>
                <a:latin typeface="+mj-lt"/>
              </a:rPr>
              <a:t>Science and scientism are related but distinct concepts.</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Science is a systematic enterprise that builds and organizes knowledge in the form of testable explanations and predictions about the universe. It relies on empirical evidence, experimentation, and the scientific method, which involves observation, hypothesis formulation, experimentation, and analysis. Science is open to revision and refinement as new evidence becomes available</a:t>
            </a:r>
            <a:r>
              <a:rPr lang="en-US" sz="2000" dirty="0">
                <a:latin typeface="+mj-lt"/>
              </a:rPr>
              <a:t>. Science</a:t>
            </a:r>
            <a:r>
              <a:rPr lang="en-US" sz="2000" b="0" i="0" dirty="0">
                <a:effectLst/>
                <a:latin typeface="+mj-lt"/>
              </a:rPr>
              <a:t> encompasses a wide range of disciplines, from physics and chemistry to biology and social sciences.</a:t>
            </a:r>
            <a:r>
              <a:rPr lang="en-US" sz="2000" dirty="0"/>
              <a:t> </a:t>
            </a:r>
          </a:p>
          <a:p>
            <a:pPr marL="342900" indent="-34290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762AB7BF-ED62-93E4-0AC2-DFE3A0E71A85}"/>
              </a:ext>
            </a:extLst>
          </p:cNvPr>
          <p:cNvSpPr>
            <a:spLocks noGrp="1"/>
          </p:cNvSpPr>
          <p:nvPr>
            <p:ph type="sldNum" sz="quarter" idx="12"/>
          </p:nvPr>
        </p:nvSpPr>
        <p:spPr/>
        <p:txBody>
          <a:bodyPr/>
          <a:lstStyle/>
          <a:p>
            <a:fld id="{B2DC25EE-239B-4C5F-AAD1-255A7D5F1EE2}" type="slidenum">
              <a:rPr lang="en-US" smtClean="0"/>
              <a:t>349</a:t>
            </a:fld>
            <a:endParaRPr lang="en-US"/>
          </a:p>
        </p:txBody>
      </p:sp>
    </p:spTree>
    <p:extLst>
      <p:ext uri="{BB962C8B-B14F-4D97-AF65-F5344CB8AC3E}">
        <p14:creationId xmlns:p14="http://schemas.microsoft.com/office/powerpoint/2010/main" val="4187638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764B56-82D4-DBA2-839B-849C9E559404}"/>
              </a:ext>
            </a:extLst>
          </p:cNvPr>
          <p:cNvSpPr txBox="1"/>
          <p:nvPr/>
        </p:nvSpPr>
        <p:spPr>
          <a:xfrm>
            <a:off x="17124" y="0"/>
            <a:ext cx="12192000" cy="542565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High Presence / High Search (both above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Intriguingly, when individuals have high scores on Presence and Search simultaneously, they also report high levels of psychological well-being.  This suggests that for people who already have a robust sense of meaning, continued exploration of that meaning deepens rather than destabilizes wellbeing.</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Low Presence / Low Search (both below 24)</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Individuals in this pattern probably do not feel their lives have valued meaning or purpose and are not actively exploring it. They may not find the idea of thinking about life’s meaning very interesting or important. They may not always be satisfied with life or optimistic about the future and may occasionally or often feel anxious or depressed.  This pattern — sometimes called “meaning diffusion” — may reflect existential disengagement rather than distress.</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Subscale Correlates</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Presence is positively related to well-being, intrinsic religiosity, extraversion and agreeableness, and negatively related to anxiety and depression. Search is positively related to religious quest, rumination, past-negative and present-fatalistic time perspectives, negative affect, depression, and neuroticism, and negatively related to future time perspective and well-being. </a:t>
            </a:r>
            <a:endParaRPr lang="en-CA" kern="0"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Health and Mortality Research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downstream health correlates of meaning are among the more striking findings in the positive psychology literature.</a:t>
            </a:r>
            <a:endParaRPr lang="en-CA" sz="1600" kern="100" dirty="0">
              <a:latin typeface="Aptos" panose="020B0004020202020204" pitchFamily="34" charset="0"/>
              <a:ea typeface="Times New Roman" panose="02020603050405020304" pitchFamily="18" charset="0"/>
              <a:cs typeface="Times New Roman" panose="02020603050405020304" pitchFamily="18" charset="0"/>
            </a:endParaRPr>
          </a:p>
        </p:txBody>
      </p:sp>
      <p:sp>
        <p:nvSpPr>
          <p:cNvPr id="2" name="Flowchart: Connector 1">
            <a:extLst>
              <a:ext uri="{FF2B5EF4-FFF2-40B4-BE49-F238E27FC236}">
                <a16:creationId xmlns:a16="http://schemas.microsoft.com/office/drawing/2014/main" id="{7CD214D5-6210-34F3-70EB-E9296966FD6E}"/>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0816320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47503F-1063-8349-599D-5A9A2CFBD355}"/>
              </a:ext>
            </a:extLst>
          </p:cNvPr>
          <p:cNvSpPr>
            <a:spLocks noGrp="1"/>
          </p:cNvSpPr>
          <p:nvPr>
            <p:ph type="sldNum" sz="quarter" idx="12"/>
          </p:nvPr>
        </p:nvSpPr>
        <p:spPr/>
        <p:txBody>
          <a:bodyPr/>
          <a:lstStyle/>
          <a:p>
            <a:fld id="{B2DC25EE-239B-4C5F-AAD1-255A7D5F1EE2}" type="slidenum">
              <a:rPr lang="en-US" smtClean="0"/>
              <a:t>350</a:t>
            </a:fld>
            <a:endParaRPr lang="en-US"/>
          </a:p>
        </p:txBody>
      </p:sp>
      <p:sp>
        <p:nvSpPr>
          <p:cNvPr id="4" name="TextBox 3">
            <a:extLst>
              <a:ext uri="{FF2B5EF4-FFF2-40B4-BE49-F238E27FC236}">
                <a16:creationId xmlns:a16="http://schemas.microsoft.com/office/drawing/2014/main" id="{FC2D97A7-6A64-DE4A-E34E-F91A029DB1F5}"/>
              </a:ext>
            </a:extLst>
          </p:cNvPr>
          <p:cNvSpPr txBox="1"/>
          <p:nvPr/>
        </p:nvSpPr>
        <p:spPr>
          <a:xfrm>
            <a:off x="0" y="0"/>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The scientific method is metaphysically neutral, meaning it does not inherently commit to a particular metaphysics such as idealism or physicalism. The goal of science is to investigate and understand the natural world through observation, experimentation, and evidence, without being constrained by specific metaphysical assumptions.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metaphysical neutrality allows science to remain open to new evidence and ideas, regardless of how they fit into existing worldviews. This openness is crucial for scientific progress, as it encourages the exploration of diverse hypotheses and theories.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emphasizing empirical evidence and testable predictions, science can focus on what can be observed and measured, rather than on untestable metaphysical claims. This helps maintain objectivity and rigor in scientific investigations.</a:t>
            </a:r>
          </a:p>
          <a:p>
            <a:pPr marL="285750" indent="-285750">
              <a:buFont typeface="Arial" panose="020B0604020202020204" pitchFamily="34" charset="0"/>
              <a:buChar char="•"/>
            </a:pPr>
            <a:r>
              <a:rPr lang="en-US" sz="2000" dirty="0"/>
              <a:t>Metaphysical neutrality facilitates collaboration across disciplines with different philosophical perspectives. This can lead to more comprehensive and nuanced understandings of complex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Science's adaptability is one of its strengths. By not being tied to a specific metaphysical framework, science can evolve and incorporate new paradigms as our understanding of the world deepens.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metaphysically neutral science is more inclusive, allowing people with different philosophical or cultural backgrounds to engage with scientific inquiry without feeling that their worldview is being dismissed or marginalized.</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2476591916"/>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528F4A-2FB9-2DD5-AEF3-DCD276188F53}"/>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While individual scientists may hold personal metaphysical beliefs, the practice of science itself benefits from maintaining a neutral stance. This neutrality ensures that science remains a flexible and open-ended endeavor, capable of adapting to new discoveries and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Scientism is a term used to describe an over-reliance on or excessive belief in the power of scientific knowledge and techniques. It implies a worldview that regards science as the ultimate authority on all questions and often dismisses other forms of knowledge, such as philosophy, religion, or the arts. Scientism leads to the assumption that scientific methods are applicable to all aspects of life and that only scientific knowledge is valid or valuable.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While science is metaphysically neutral and applicable regardless of whether a physicalist or idealist paradigm most accurately describes the fundamental nature of the world, scientism is not, scientism takes a physicalist perspective and rejects idealism.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Scientism, with its physicalist bias approaches altered states of consciousness and anomalous perceptions with extreme skepticism if not outright rejection.</a:t>
            </a:r>
          </a:p>
          <a:p>
            <a:pPr marL="285750" indent="-285750">
              <a:buFont typeface="Arial" panose="020B0604020202020204" pitchFamily="34" charset="0"/>
              <a:buChar char="•"/>
            </a:pPr>
            <a:r>
              <a:rPr lang="en-US" sz="2000" dirty="0"/>
              <a:t>Scientism tries to reduce these complex experiences to their physiological or neurological components. Altered states of consciousness, such as those induced by meditation, psychedelics, or near-death experiences, are explained solely in terms of brain chemistry and neural activity.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Scientism prioritizes objective, measurable data over subjective experiences. As a result, personal accounts of altered states or anomalous perceptions are dismissed as unreliable or anecdotal unless they can be quantified or reproduced under controlled conditions.</a:t>
            </a:r>
          </a:p>
          <a:p>
            <a:pPr marL="342900" indent="-34290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34586FDA-50DE-945D-2BC3-E7C290F5B5D1}"/>
              </a:ext>
            </a:extLst>
          </p:cNvPr>
          <p:cNvSpPr>
            <a:spLocks noGrp="1"/>
          </p:cNvSpPr>
          <p:nvPr>
            <p:ph type="sldNum" sz="quarter" idx="12"/>
          </p:nvPr>
        </p:nvSpPr>
        <p:spPr/>
        <p:txBody>
          <a:bodyPr/>
          <a:lstStyle/>
          <a:p>
            <a:fld id="{B2DC25EE-239B-4C5F-AAD1-255A7D5F1EE2}" type="slidenum">
              <a:rPr lang="en-US" smtClean="0"/>
              <a:t>351</a:t>
            </a:fld>
            <a:endParaRPr lang="en-US"/>
          </a:p>
        </p:txBody>
      </p:sp>
    </p:spTree>
    <p:extLst>
      <p:ext uri="{BB962C8B-B14F-4D97-AF65-F5344CB8AC3E}">
        <p14:creationId xmlns:p14="http://schemas.microsoft.com/office/powerpoint/2010/main" val="3021120662"/>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75D8A-7D1C-ACE0-D177-3E2FBEDA9649}"/>
              </a:ext>
            </a:extLst>
          </p:cNvPr>
          <p:cNvSpPr txBox="1"/>
          <p:nvPr/>
        </p:nvSpPr>
        <p:spPr>
          <a:xfrm>
            <a:off x="87086" y="0"/>
            <a:ext cx="12104914" cy="6863417"/>
          </a:xfrm>
          <a:prstGeom prst="rect">
            <a:avLst/>
          </a:prstGeom>
          <a:noFill/>
        </p:spPr>
        <p:txBody>
          <a:bodyPr wrap="square">
            <a:spAutoFit/>
          </a:bodyPr>
          <a:lstStyle/>
          <a:p>
            <a:pPr marL="285750" indent="-285750">
              <a:buFont typeface="Arial" panose="020B0604020202020204" pitchFamily="34" charset="0"/>
              <a:buChar char="•"/>
            </a:pPr>
            <a:r>
              <a:rPr lang="en-US" sz="2000" dirty="0"/>
              <a:t>Scientism demands rigorous empirical evidence to validate claims about altered states. This can be challenging, as such states are deeply personal and may not always lend themselves to traditional scientific investigation.</a:t>
            </a:r>
            <a:br>
              <a:rPr lang="en-US" sz="2000" dirty="0"/>
            </a:br>
            <a:r>
              <a:rPr lang="en-US" sz="2000" dirty="0"/>
              <a:t>However, even when paranormal phenomena such as extrasensory perception, or precognition are rigorously studied and validated following strict scientific methodology, scientism still rejects them, ignores the investigators involved in this research, often accusing them of fraud, or tries to  “debunk” their work.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Experiences that suggest a non-material aspects of consciousness challenge the physicalist view that underpins scientism. This leads to a dismissal of such experiences as unscientific or irrelevant. </a:t>
            </a:r>
          </a:p>
          <a:p>
            <a:pPr marL="285750" indent="-285750">
              <a:buFont typeface="Arial" panose="020B0604020202020204" pitchFamily="34" charset="0"/>
              <a:buChar char="•"/>
            </a:pPr>
            <a:r>
              <a:rPr lang="en-US" sz="2000" dirty="0"/>
              <a:t>Some forms of scientism pathologize altered states of consciousness, viewing them as symptoms of mental illness or dysfunction rather than potentially meaningful or transformative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Scientism also dismisses or undervalues explanations that come from non-scientific perspectives, such as spiritual or philosophical interpretations of altered states and anomalous perceptions.</a:t>
            </a:r>
          </a:p>
          <a:p>
            <a:pPr marL="285750" indent="-285750">
              <a:buFont typeface="Arial" panose="020B0604020202020204" pitchFamily="34" charset="0"/>
              <a:buChar char="•"/>
            </a:pPr>
            <a:r>
              <a:rPr lang="en-US" sz="2000" dirty="0"/>
              <a:t>Scientism delegitimizes altered states of consciousness and anomalous perceptions because they do not fit neatly into a physicalist paradigm. Within a scientistic framework, experiences that cannot be fully explained by current scientific understanding or that challenge the physicalist view are dismissed or considered less valid.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Not all scientists adhere to scientism. Historical many prominent scientists and today a growing number of researchers are open to studying altered states of consciousness and anomalous perceptions using a variety of methods, including interdisciplinary approaches that incorporate insights from psychology, neuroscience, and the humanities.</a:t>
            </a:r>
          </a:p>
          <a:p>
            <a:r>
              <a:rPr lang="en-US" sz="2000" b="0" i="0" dirty="0">
                <a:effectLst/>
                <a:latin typeface="+mj-lt"/>
              </a:rPr>
              <a:t> </a:t>
            </a:r>
          </a:p>
        </p:txBody>
      </p:sp>
      <p:sp>
        <p:nvSpPr>
          <p:cNvPr id="2" name="Slide Number Placeholder 1">
            <a:extLst>
              <a:ext uri="{FF2B5EF4-FFF2-40B4-BE49-F238E27FC236}">
                <a16:creationId xmlns:a16="http://schemas.microsoft.com/office/drawing/2014/main" id="{5E689F92-39DB-9A92-CF9A-516F0A061F6A}"/>
              </a:ext>
            </a:extLst>
          </p:cNvPr>
          <p:cNvSpPr>
            <a:spLocks noGrp="1"/>
          </p:cNvSpPr>
          <p:nvPr>
            <p:ph type="sldNum" sz="quarter" idx="12"/>
          </p:nvPr>
        </p:nvSpPr>
        <p:spPr/>
        <p:txBody>
          <a:bodyPr/>
          <a:lstStyle/>
          <a:p>
            <a:fld id="{B2DC25EE-239B-4C5F-AAD1-255A7D5F1EE2}" type="slidenum">
              <a:rPr lang="en-US" smtClean="0"/>
              <a:t>352</a:t>
            </a:fld>
            <a:endParaRPr lang="en-US"/>
          </a:p>
        </p:txBody>
      </p:sp>
    </p:spTree>
    <p:extLst>
      <p:ext uri="{BB962C8B-B14F-4D97-AF65-F5344CB8AC3E}">
        <p14:creationId xmlns:p14="http://schemas.microsoft.com/office/powerpoint/2010/main" val="2804263307"/>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910F5-40D8-3EAF-50D8-D4BF36F22E5B}"/>
              </a:ext>
            </a:extLst>
          </p:cNvPr>
          <p:cNvSpPr txBox="1"/>
          <p:nvPr/>
        </p:nvSpPr>
        <p:spPr>
          <a:xfrm>
            <a:off x="32657"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scientific method is a powerful tool for investigating a wide range of phenomena, but it has limitations, especially when it comes to experiences that do not easily fit into a physicalist paradigm, </a:t>
            </a:r>
            <a:r>
              <a:rPr lang="en-US" sz="2000" dirty="0">
                <a:latin typeface="+mj-lt"/>
              </a:rPr>
              <a:t>including</a:t>
            </a:r>
            <a:r>
              <a:rPr lang="en-US" sz="2000" b="0" i="0" dirty="0">
                <a:effectLst/>
                <a:latin typeface="+mj-lt"/>
              </a:rPr>
              <a:t> anomalous perceptions and altered states of consciousness.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scientific method relies on empirical observation and measurement. Altered states of consciousness and anomalous perceptions are often subjective and personal, making them difficult to measure objectively. While tools like brain imaging can provide some insights, they may not capture the full richness of these experiences.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Scientific inquiry often requires that phenomena be reproducible and studied under controlled conditions. </a:t>
            </a:r>
            <a:r>
              <a:rPr lang="en-US" sz="2000" dirty="0">
                <a:latin typeface="+mj-lt"/>
              </a:rPr>
              <a:t>A</a:t>
            </a:r>
            <a:r>
              <a:rPr lang="en-US" sz="2000" b="0" i="0" dirty="0">
                <a:effectLst/>
                <a:latin typeface="+mj-lt"/>
              </a:rPr>
              <a:t>ltered states can be highly individual and context-dependent, making them challenging to reproduce consistently in a laboratory setting.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a:t>
            </a:r>
            <a:r>
              <a:rPr lang="en-US" sz="2000" b="0" i="0" dirty="0">
                <a:effectLst/>
                <a:latin typeface="+mj-lt"/>
              </a:rPr>
              <a:t>ltered states of consciousness  and anomalous experiences often involve complex interactions between biological, psychological, and environmental factors. Understanding them fully may require interdisciplinary approaches that incorporate insights from fields like psychology, neuroscience, anthropology, and the humanities.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scientific method traditionally prioritizes objective data, which can lead to the undervaluation of subjective experiences. However, qualitative research methods, such as phenomenology or narrative analysis, can be used to explore the subjective aspects of these phenomena.</a:t>
            </a:r>
          </a:p>
          <a:p>
            <a:r>
              <a:rPr lang="en-US" sz="2000" b="0" i="0" dirty="0">
                <a:effectLst/>
                <a:latin typeface="+mj-lt"/>
              </a:rPr>
              <a:t> </a:t>
            </a:r>
          </a:p>
        </p:txBody>
      </p:sp>
      <p:sp>
        <p:nvSpPr>
          <p:cNvPr id="2" name="Slide Number Placeholder 1">
            <a:extLst>
              <a:ext uri="{FF2B5EF4-FFF2-40B4-BE49-F238E27FC236}">
                <a16:creationId xmlns:a16="http://schemas.microsoft.com/office/drawing/2014/main" id="{646B21CD-B65D-8802-9168-2911A338C83B}"/>
              </a:ext>
            </a:extLst>
          </p:cNvPr>
          <p:cNvSpPr>
            <a:spLocks noGrp="1"/>
          </p:cNvSpPr>
          <p:nvPr>
            <p:ph type="sldNum" sz="quarter" idx="12"/>
          </p:nvPr>
        </p:nvSpPr>
        <p:spPr/>
        <p:txBody>
          <a:bodyPr/>
          <a:lstStyle/>
          <a:p>
            <a:fld id="{B2DC25EE-239B-4C5F-AAD1-255A7D5F1EE2}" type="slidenum">
              <a:rPr lang="en-US" smtClean="0"/>
              <a:t>353</a:t>
            </a:fld>
            <a:endParaRPr lang="en-US"/>
          </a:p>
        </p:txBody>
      </p:sp>
    </p:spTree>
    <p:extLst>
      <p:ext uri="{BB962C8B-B14F-4D97-AF65-F5344CB8AC3E}">
        <p14:creationId xmlns:p14="http://schemas.microsoft.com/office/powerpoint/2010/main" val="2454647468"/>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1139B-30A6-EEDA-E7AF-799060EBC8FB}"/>
              </a:ext>
            </a:extLst>
          </p:cNvPr>
          <p:cNvSpPr>
            <a:spLocks noGrp="1"/>
          </p:cNvSpPr>
          <p:nvPr>
            <p:ph type="sldNum" sz="quarter" idx="12"/>
          </p:nvPr>
        </p:nvSpPr>
        <p:spPr/>
        <p:txBody>
          <a:bodyPr/>
          <a:lstStyle/>
          <a:p>
            <a:fld id="{B2DC25EE-239B-4C5F-AAD1-255A7D5F1EE2}" type="slidenum">
              <a:rPr lang="en-US" smtClean="0"/>
              <a:t>354</a:t>
            </a:fld>
            <a:endParaRPr lang="en-US"/>
          </a:p>
        </p:txBody>
      </p:sp>
      <p:sp>
        <p:nvSpPr>
          <p:cNvPr id="4" name="TextBox 3">
            <a:extLst>
              <a:ext uri="{FF2B5EF4-FFF2-40B4-BE49-F238E27FC236}">
                <a16:creationId xmlns:a16="http://schemas.microsoft.com/office/drawing/2014/main" id="{DA181B5D-4772-E3AA-0DA6-5D6F9E8EFA0F}"/>
              </a:ext>
            </a:extLst>
          </p:cNvPr>
          <p:cNvSpPr txBox="1"/>
          <p:nvPr/>
        </p:nvSpPr>
        <p:spPr>
          <a:xfrm>
            <a:off x="0" y="70021"/>
            <a:ext cx="12192000" cy="769441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a:t>
            </a:r>
            <a:r>
              <a:rPr lang="en-US" sz="2000" b="0" i="0" dirty="0">
                <a:effectLst/>
                <a:latin typeface="+mj-lt"/>
              </a:rPr>
              <a:t>here are </a:t>
            </a:r>
            <a:r>
              <a:rPr lang="en-US" sz="2000" dirty="0">
                <a:latin typeface="+mj-lt"/>
              </a:rPr>
              <a:t> three camps of opinion about the altered states of consciousness and anomalous perceptions and phenomena that have traditionally provided evidence for a non-physical realm.</a:t>
            </a:r>
          </a:p>
          <a:p>
            <a:r>
              <a:rPr lang="en-US" sz="2000" dirty="0">
                <a:latin typeface="+mj-lt"/>
              </a:rPr>
              <a:t>  </a:t>
            </a:r>
          </a:p>
          <a:p>
            <a:pPr marL="285750" indent="-285750">
              <a:buFont typeface="Arial" panose="020B0604020202020204" pitchFamily="34" charset="0"/>
              <a:buChar char="•"/>
            </a:pPr>
            <a:r>
              <a:rPr lang="en-US" sz="2000" dirty="0">
                <a:latin typeface="+mj-lt"/>
              </a:rPr>
              <a:t>Today the most popular view is the scientistic position that these phenomena should be rejected as at best ignorant and at worst as fraudulent and science should not waste time on them.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second perspective holds that scientific methodology can be used to examine all phenomena even those considered spiritual or paranormal.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third view, which is not incompatible with the second, is that while anomalous experiences and paranormal phenomena are in many cases real, by their nature they may not always be amenable to being studied using scientific methods.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Physicalists do not believe a deeper reality or spiritual realm exists. Idealist do, and there are two ways in which they explore this realm.</a:t>
            </a:r>
          </a:p>
          <a:p>
            <a:r>
              <a:rPr lang="en-US" sz="2000" dirty="0">
                <a:latin typeface="+mj-lt"/>
              </a:rPr>
              <a:t> </a:t>
            </a:r>
          </a:p>
          <a:p>
            <a:pPr marL="285750" indent="-285750">
              <a:buFont typeface="Arial" panose="020B0604020202020204" pitchFamily="34" charset="0"/>
              <a:buChar char="•"/>
            </a:pPr>
            <a:r>
              <a:rPr lang="en-US" sz="2000" dirty="0">
                <a:latin typeface="+mj-lt"/>
              </a:rPr>
              <a:t>The first is based on the metaphors and mythologies that emerge from altered states of consciousness and anomalous phenomena and perceptions that are at the root of the major religious traditions.</a:t>
            </a:r>
          </a:p>
          <a:p>
            <a:r>
              <a:rPr lang="en-US" sz="2000" dirty="0">
                <a:latin typeface="+mj-lt"/>
              </a:rPr>
              <a:t> </a:t>
            </a:r>
          </a:p>
          <a:p>
            <a:pPr marL="285750" indent="-285750">
              <a:buFont typeface="Arial" panose="020B0604020202020204" pitchFamily="34" charset="0"/>
              <a:buChar char="•"/>
            </a:pPr>
            <a:r>
              <a:rPr lang="en-US" sz="2000" dirty="0">
                <a:latin typeface="+mj-lt"/>
              </a:rPr>
              <a:t>The second is using scientific methodology and mathematics as illustrated by the theories of Rupert Sheldrake, Donald Hoffman and Giulio Tononi. It is these idealist explorations of a deeper or spiritual realm that we will now consider.</a:t>
            </a:r>
          </a:p>
          <a:p>
            <a:br>
              <a:rPr lang="en-US" dirty="0"/>
            </a:br>
            <a:br>
              <a:rPr lang="en-US" dirty="0"/>
            </a:br>
            <a:endParaRPr lang="en-CA" dirty="0"/>
          </a:p>
        </p:txBody>
      </p:sp>
    </p:spTree>
    <p:extLst>
      <p:ext uri="{BB962C8B-B14F-4D97-AF65-F5344CB8AC3E}">
        <p14:creationId xmlns:p14="http://schemas.microsoft.com/office/powerpoint/2010/main" val="110430826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3B5918-123A-834E-3FE7-8F38100EE2A3}"/>
              </a:ext>
            </a:extLst>
          </p:cNvPr>
          <p:cNvSpPr txBox="1"/>
          <p:nvPr/>
        </p:nvSpPr>
        <p:spPr>
          <a:xfrm>
            <a:off x="1"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Although classical 19</a:t>
            </a:r>
            <a:r>
              <a:rPr lang="en-US" sz="2000" baseline="30000" dirty="0"/>
              <a:t>th</a:t>
            </a:r>
            <a:r>
              <a:rPr lang="en-US" sz="2000" dirty="0"/>
              <a:t> century Newtonian mechanics supports a physicalist metaphysical perspective, and reasonably accurately mathematically describes the human sized macroscale, scientists at the beginning of the 20th century, discovered Newtonian mechanics could not accurately describe the quantum sized microscale or at the other end of the spectrum the very large or light speed megascale.</a:t>
            </a:r>
          </a:p>
          <a:p>
            <a:r>
              <a:rPr lang="en-US" sz="2000" dirty="0"/>
              <a:t> </a:t>
            </a:r>
          </a:p>
          <a:p>
            <a:pPr marL="285750" indent="-285750">
              <a:buFont typeface="Arial" panose="020B0604020202020204" pitchFamily="34" charset="0"/>
              <a:buChar char="•"/>
            </a:pPr>
            <a:r>
              <a:rPr lang="en-US" sz="2000" dirty="0"/>
              <a:t>The discoveries of quantum and relativity physics revealed that nature at the very small and very large scales isn’t at all like the “reality” we perceive at the human sized macroscale which is shaped by our sensory and cognitive apparatus. At extreme scales, the world is so different as to be unimaginable by the human mind.</a:t>
            </a:r>
          </a:p>
          <a:p>
            <a:r>
              <a:rPr lang="en-US" sz="2000" dirty="0"/>
              <a:t> </a:t>
            </a:r>
          </a:p>
          <a:p>
            <a:pPr marL="285750" indent="-285750">
              <a:buFont typeface="Arial" panose="020B0604020202020204" pitchFamily="34" charset="0"/>
              <a:buChar char="•"/>
            </a:pPr>
            <a:r>
              <a:rPr lang="en-US" sz="2000" dirty="0"/>
              <a:t>At these extreme scales, the Newtonian mechanical model is inadequate as a mathematical description of the world. This inadequacy is what  led to the development of quantum physics and relativity which provide an incredibly accurate mathematical description of a world that remains incomprehensible to the human mind. </a:t>
            </a:r>
          </a:p>
          <a:p>
            <a:pPr marL="285750" indent="-285750">
              <a:buFont typeface="Arial" panose="020B0604020202020204" pitchFamily="34" charset="0"/>
              <a:buChar char="•"/>
            </a:pPr>
            <a:r>
              <a:rPr lang="en-US" sz="2000" dirty="0">
                <a:latin typeface="+mj-lt"/>
                <a:cs typeface="Arial" panose="020B0604020202020204" pitchFamily="34" charset="0"/>
              </a:rPr>
              <a:t>The quantum and relativity revolutions paved the way for modern physics and had profound implications for cosmology, particle physics, our understanding of the fundamental forces of nature and philosophy.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quantum and relativity revolutions were two significant shifts in scientific understanding that in the early 20</a:t>
            </a:r>
            <a:r>
              <a:rPr lang="en-US" sz="2000" baseline="30000" dirty="0">
                <a:latin typeface="+mj-lt"/>
                <a:cs typeface="Arial" panose="020B0604020202020204" pitchFamily="34" charset="0"/>
              </a:rPr>
              <a:t>th</a:t>
            </a:r>
            <a:r>
              <a:rPr lang="en-US" sz="2000" dirty="0">
                <a:latin typeface="+mj-lt"/>
                <a:cs typeface="Arial" panose="020B0604020202020204" pitchFamily="34" charset="0"/>
              </a:rPr>
              <a:t> century transformed our view of the physical universe.</a:t>
            </a:r>
          </a:p>
          <a:p>
            <a:pPr marL="285750" indent="-285750">
              <a:buFont typeface="Arial" panose="020B0604020202020204" pitchFamily="34" charset="0"/>
              <a:buChar char="•"/>
            </a:pPr>
            <a:r>
              <a:rPr lang="en-US" sz="2000" dirty="0">
                <a:latin typeface="+mj-lt"/>
                <a:cs typeface="Arial" panose="020B0604020202020204" pitchFamily="34" charset="0"/>
              </a:rPr>
              <a:t>The quantum revolution refers to the development of quantum mechanics, a branch of physics that emerged in the early 1900s. The quantum revolution revealed that matter is not constituted of particles, but that “matter” is something else that we are still struggling to understand. The quantum revolution fundamentally changed our understanding of atomic and subatomic processes.</a:t>
            </a:r>
          </a:p>
          <a:p>
            <a:pPr marL="285750" indent="-285750">
              <a:buFont typeface="Arial" panose="020B0604020202020204" pitchFamily="34" charset="0"/>
              <a:buChar char="•"/>
            </a:pPr>
            <a:endParaRPr lang="en-US" sz="2000" b="0" i="0" dirty="0">
              <a:effectLst/>
              <a:latin typeface="+mj-lt"/>
            </a:endParaRPr>
          </a:p>
          <a:p>
            <a:r>
              <a:rPr lang="en-US" sz="2000" dirty="0">
                <a:latin typeface="+mj-lt"/>
              </a:rPr>
              <a:t>    </a:t>
            </a:r>
          </a:p>
        </p:txBody>
      </p:sp>
      <p:sp>
        <p:nvSpPr>
          <p:cNvPr id="2" name="Slide Number Placeholder 1">
            <a:extLst>
              <a:ext uri="{FF2B5EF4-FFF2-40B4-BE49-F238E27FC236}">
                <a16:creationId xmlns:a16="http://schemas.microsoft.com/office/drawing/2014/main" id="{070A6D8B-2188-C67F-7A53-72E32E0058C5}"/>
              </a:ext>
            </a:extLst>
          </p:cNvPr>
          <p:cNvSpPr>
            <a:spLocks noGrp="1"/>
          </p:cNvSpPr>
          <p:nvPr>
            <p:ph type="sldNum" sz="quarter" idx="12"/>
          </p:nvPr>
        </p:nvSpPr>
        <p:spPr/>
        <p:txBody>
          <a:bodyPr/>
          <a:lstStyle/>
          <a:p>
            <a:fld id="{B2DC25EE-239B-4C5F-AAD1-255A7D5F1EE2}" type="slidenum">
              <a:rPr lang="en-US" smtClean="0"/>
              <a:t>355</a:t>
            </a:fld>
            <a:endParaRPr lang="en-US"/>
          </a:p>
        </p:txBody>
      </p:sp>
    </p:spTree>
    <p:extLst>
      <p:ext uri="{BB962C8B-B14F-4D97-AF65-F5344CB8AC3E}">
        <p14:creationId xmlns:p14="http://schemas.microsoft.com/office/powerpoint/2010/main" val="2917868486"/>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C50E88-22B2-72D4-B022-ED2098C8F9A7}"/>
              </a:ext>
            </a:extLst>
          </p:cNvPr>
          <p:cNvSpPr txBox="1"/>
          <p:nvPr/>
        </p:nvSpPr>
        <p:spPr>
          <a:xfrm>
            <a:off x="-39329" y="78926"/>
            <a:ext cx="12270658" cy="680186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quantum revolution had profound implications for </a:t>
            </a:r>
            <a:r>
              <a:rPr lang="en-US" sz="2000" dirty="0">
                <a:latin typeface="+mj-lt"/>
              </a:rPr>
              <a:t>the debate between</a:t>
            </a:r>
            <a:r>
              <a:rPr lang="en-US" sz="2000" b="0" i="0" dirty="0">
                <a:effectLst/>
                <a:latin typeface="+mj-lt"/>
              </a:rPr>
              <a:t> </a:t>
            </a:r>
            <a:r>
              <a:rPr lang="en-US" sz="2000" dirty="0">
                <a:latin typeface="+mj-lt"/>
              </a:rPr>
              <a:t>metaphysical</a:t>
            </a:r>
            <a:r>
              <a:rPr lang="en-US" sz="2000" b="0" i="0" dirty="0">
                <a:effectLst/>
                <a:latin typeface="+mj-lt"/>
              </a:rPr>
              <a:t> </a:t>
            </a:r>
            <a:r>
              <a:rPr lang="en-US" sz="2000" dirty="0">
                <a:latin typeface="+mj-lt"/>
              </a:rPr>
              <a:t>physicalists</a:t>
            </a:r>
            <a:r>
              <a:rPr lang="en-US" sz="2000" b="0" i="0" dirty="0">
                <a:effectLst/>
                <a:latin typeface="+mj-lt"/>
              </a:rPr>
              <a:t> and idealists. Quantum mechanics challenged the classical </a:t>
            </a:r>
            <a:r>
              <a:rPr lang="en-US" sz="2000" dirty="0">
                <a:latin typeface="+mj-lt"/>
              </a:rPr>
              <a:t>physicalist</a:t>
            </a:r>
            <a:r>
              <a:rPr lang="en-US" sz="2000" b="0" i="0" dirty="0">
                <a:effectLst/>
                <a:latin typeface="+mj-lt"/>
              </a:rPr>
              <a:t> view that the physical world is entirely deterministic and can be fully understood through classical physics. </a:t>
            </a:r>
          </a:p>
          <a:p>
            <a:pPr marL="285750" indent="-285750">
              <a:buFont typeface="Arial" panose="020B0604020202020204" pitchFamily="34" charset="0"/>
              <a:buChar char="•"/>
            </a:pPr>
            <a:r>
              <a:rPr lang="en-US" sz="2000" b="0" i="0" dirty="0">
                <a:effectLst/>
                <a:latin typeface="+mj-lt"/>
              </a:rPr>
              <a:t>The probabilistic nature of quantum events, such as the behavior of particles, suggests that at a fundamental level, reality may not be as straightforward as </a:t>
            </a:r>
            <a:r>
              <a:rPr lang="en-US" sz="2000" dirty="0">
                <a:latin typeface="+mj-lt"/>
              </a:rPr>
              <a:t>physicalism</a:t>
            </a:r>
            <a:r>
              <a:rPr lang="en-US" sz="2000" b="0" i="0" dirty="0">
                <a:effectLst/>
                <a:latin typeface="+mj-lt"/>
              </a:rPr>
              <a:t> posits.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observer effect, where the act of measurement affects the system being observed, raises questions about the role of consciousness and observation in defining reality. This challenges the physicalist notion that the physical world exists independently of our observation and understanding.</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Phenomena such as quantum entanglement suggest that particles can be instantaneously connected across vast distances, defying classical notions of locality. This challenges the </a:t>
            </a:r>
            <a:r>
              <a:rPr lang="en-US" sz="2000" dirty="0">
                <a:latin typeface="+mj-lt"/>
              </a:rPr>
              <a:t>physicalist </a:t>
            </a:r>
            <a:r>
              <a:rPr lang="en-US" sz="2000" b="0" i="0" dirty="0">
                <a:effectLst/>
                <a:latin typeface="+mj-lt"/>
              </a:rPr>
              <a:t>view of separateness and independence of physical entities. </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Quantum theory has been interpreted by some as indicating that consciousness plays a fundamental role in shaping reality. This aligns with </a:t>
            </a:r>
            <a:r>
              <a:rPr lang="en-US" sz="2000" dirty="0">
                <a:latin typeface="+mj-lt"/>
              </a:rPr>
              <a:t>an</a:t>
            </a:r>
            <a:r>
              <a:rPr lang="en-US" sz="2000" b="0" i="0" dirty="0">
                <a:effectLst/>
                <a:latin typeface="+mj-lt"/>
              </a:rPr>
              <a:t> idealist </a:t>
            </a:r>
            <a:r>
              <a:rPr lang="en-US" sz="2000" dirty="0">
                <a:latin typeface="+mj-lt"/>
              </a:rPr>
              <a:t>metaphysica</a:t>
            </a:r>
            <a:r>
              <a:rPr lang="en-US" sz="2000" b="0" i="0" dirty="0">
                <a:effectLst/>
                <a:latin typeface="+mj-lt"/>
              </a:rPr>
              <a:t>l perspective.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Several key figures in the early development of quantum mechanics including Niels Bohr , Werner Heisenberg, David Bohm’s </a:t>
            </a:r>
            <a:r>
              <a:rPr lang="en-US" sz="2000" dirty="0">
                <a:latin typeface="+mj-lt"/>
              </a:rPr>
              <a:t>and </a:t>
            </a:r>
            <a:r>
              <a:rPr lang="en-US" sz="2000" b="0" i="0" dirty="0">
                <a:effectLst/>
                <a:latin typeface="+mj-lt"/>
              </a:rPr>
              <a:t>Wolfgang Pauli e</a:t>
            </a:r>
            <a:r>
              <a:rPr lang="en-US" sz="2000" dirty="0">
                <a:latin typeface="+mj-lt"/>
              </a:rPr>
              <a:t>spoused</a:t>
            </a:r>
            <a:r>
              <a:rPr lang="en-US" sz="2000" b="0" i="0" dirty="0">
                <a:effectLst/>
                <a:latin typeface="+mj-lt"/>
              </a:rPr>
              <a:t> metaphysical idealist views.</a:t>
            </a:r>
            <a:r>
              <a:rPr lang="en-US" sz="2000" dirty="0">
                <a:latin typeface="+mj-lt"/>
                <a:cs typeface="Arial" panose="020B0604020202020204" pitchFamily="34" charset="0"/>
              </a:rPr>
              <a: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CA" sz="1600" dirty="0">
              <a:latin typeface="+mj-lt"/>
            </a:endParaRPr>
          </a:p>
        </p:txBody>
      </p:sp>
      <p:sp>
        <p:nvSpPr>
          <p:cNvPr id="2" name="Slide Number Placeholder 1">
            <a:extLst>
              <a:ext uri="{FF2B5EF4-FFF2-40B4-BE49-F238E27FC236}">
                <a16:creationId xmlns:a16="http://schemas.microsoft.com/office/drawing/2014/main" id="{41EBC439-89D0-9997-340A-0D6677FFFD25}"/>
              </a:ext>
            </a:extLst>
          </p:cNvPr>
          <p:cNvSpPr>
            <a:spLocks noGrp="1"/>
          </p:cNvSpPr>
          <p:nvPr>
            <p:ph type="sldNum" sz="quarter" idx="12"/>
          </p:nvPr>
        </p:nvSpPr>
        <p:spPr/>
        <p:txBody>
          <a:bodyPr/>
          <a:lstStyle/>
          <a:p>
            <a:fld id="{B2DC25EE-239B-4C5F-AAD1-255A7D5F1EE2}" type="slidenum">
              <a:rPr lang="en-US" smtClean="0"/>
              <a:t>356</a:t>
            </a:fld>
            <a:endParaRPr lang="en-US"/>
          </a:p>
        </p:txBody>
      </p:sp>
    </p:spTree>
    <p:extLst>
      <p:ext uri="{BB962C8B-B14F-4D97-AF65-F5344CB8AC3E}">
        <p14:creationId xmlns:p14="http://schemas.microsoft.com/office/powerpoint/2010/main" val="357048088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5305B-25E6-9147-36B1-CBBB954B9923}"/>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CA" sz="2000" dirty="0"/>
              <a:t>While many of the pioneering scientists who first explored quantum physics understood that that their discoveries challenged the physicalist worldview this has never been understood by many other scientists or by the public.</a:t>
            </a:r>
          </a:p>
          <a:p>
            <a:pPr marL="285750" indent="-285750">
              <a:buFont typeface="Arial" panose="020B0604020202020204" pitchFamily="34" charset="0"/>
              <a:buChar char="•"/>
            </a:pPr>
            <a:r>
              <a:rPr lang="en-CA" sz="2000" dirty="0"/>
              <a:t>Quantum physics is a major anomaly in the physicalist worldview, but because its concepts and implications are so difficult to grasp, that physicalist worldview continues to be a powerful force shaping the modern “The story”.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Scientism refuses to consider anomalies believing that phenomena that do fit with the current normal science are illegitimate or fraudulent and should be rejected without further study. Scientism is a type of fundamentalism that shares much with the religious fundamentalism that  </a:t>
            </a:r>
            <a:r>
              <a:rPr lang="en-CA" sz="2000" dirty="0"/>
              <a:t>resisted the findings of the scientists  who founded the scientific revolution</a:t>
            </a:r>
            <a:r>
              <a:rPr lang="en-US" sz="2000" b="0" i="0" dirty="0">
                <a:effectLst/>
                <a:latin typeface="+mj-lt"/>
              </a:rPr>
              <a:t>.</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Epistemology is the field in philosophy that concerns itself with the different ways of knowing. Epistemology is the study of knowledge, its nature, sources, limitations, and validity. It explores how we come to know things and what it means to "know" something. Epistemology considers that there a number of  different ways of knowing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Empirical knowledge is knowledge gained through sensory experience and observation. It is often associated with the scientific method, where knowledge is derived from experiments and empirical evidence.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Rational Knowledge is based on reason and logical deduction. It involves the use of reasoning processes to arrive at conclusions, often independent of sensory experience. Mathematics and formal logic are examples of domains where rational knowledge is predominant.</a:t>
            </a:r>
          </a:p>
          <a:p>
            <a:r>
              <a:rPr lang="en-US" sz="2000" b="0" i="0" dirty="0">
                <a:effectLst/>
                <a:latin typeface="+mj-lt"/>
              </a:rPr>
              <a:t> </a:t>
            </a:r>
          </a:p>
          <a:p>
            <a:pPr marL="285750" indent="-285750">
              <a:buFont typeface="Arial" panose="020B0604020202020204" pitchFamily="34" charset="0"/>
              <a:buChar char="•"/>
            </a:pPr>
            <a:endParaRPr lang="en-US" sz="2000"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5333FAE6-FC17-2605-7DF8-131582D9E93B}"/>
              </a:ext>
            </a:extLst>
          </p:cNvPr>
          <p:cNvSpPr>
            <a:spLocks noGrp="1"/>
          </p:cNvSpPr>
          <p:nvPr>
            <p:ph type="sldNum" sz="quarter" idx="12"/>
          </p:nvPr>
        </p:nvSpPr>
        <p:spPr/>
        <p:txBody>
          <a:bodyPr/>
          <a:lstStyle/>
          <a:p>
            <a:fld id="{B2DC25EE-239B-4C5F-AAD1-255A7D5F1EE2}" type="slidenum">
              <a:rPr lang="en-US" smtClean="0"/>
              <a:t>357</a:t>
            </a:fld>
            <a:endParaRPr lang="en-US"/>
          </a:p>
        </p:txBody>
      </p:sp>
    </p:spTree>
    <p:extLst>
      <p:ext uri="{BB962C8B-B14F-4D97-AF65-F5344CB8AC3E}">
        <p14:creationId xmlns:p14="http://schemas.microsoft.com/office/powerpoint/2010/main" val="172884533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7BCBB5-9074-C6E5-60D7-EE590A11438C}"/>
              </a:ext>
            </a:extLst>
          </p:cNvPr>
          <p:cNvSpPr txBox="1"/>
          <p:nvPr/>
        </p:nvSpPr>
        <p:spPr>
          <a:xfrm>
            <a:off x="21771"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Intuitive knowledge involves understanding or knowing something immediately, without the need for conscious reasoning. Intuitive knowledge is often described as a "gut feeling" or an immediate insight.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Testimonial knowledge is knowledge acquired through the testimony of others. It relies on the credibility and reliability of sources, such as experts, witnesses, or written texts.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Authoritative knowledge is similar to testimonial knowledge. It involves accepting information as true based on the authority of the source. It can include knowledge from experts, religious texts, or cultural traditions.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Priori knowledge is knowledge that is independent of experience and is known through reason alone. It includes propositions that are considered self-evident or logically necessary, such as mathematical truths.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Posteriori knowledge is dependent on experience or empirical evidence. It is knowledge that comes after (or is posterior to)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Constructivist knowledge suggests that knowledge is constructed by individuals or social groups, rather than being passively received from the environment. It emphasizes the role of social and cultural contexts in shaping knowledge.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Pragmatic knowledge focuses on the practical application and usefulness of knowledge. It evaluates the truth of a belief based on its success in practical application.</a:t>
            </a:r>
            <a:r>
              <a:rPr lang="en-US" sz="2000" dirty="0">
                <a:latin typeface="+mj-lt"/>
              </a:rPr>
              <a:t> </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926D03D6-6BF6-45AF-FF3C-CBEAA4741CAF}"/>
              </a:ext>
            </a:extLst>
          </p:cNvPr>
          <p:cNvSpPr>
            <a:spLocks noGrp="1"/>
          </p:cNvSpPr>
          <p:nvPr>
            <p:ph type="sldNum" sz="quarter" idx="12"/>
          </p:nvPr>
        </p:nvSpPr>
        <p:spPr/>
        <p:txBody>
          <a:bodyPr/>
          <a:lstStyle/>
          <a:p>
            <a:fld id="{B2DC25EE-239B-4C5F-AAD1-255A7D5F1EE2}" type="slidenum">
              <a:rPr lang="en-US" smtClean="0"/>
              <a:t>358</a:t>
            </a:fld>
            <a:endParaRPr lang="en-US"/>
          </a:p>
        </p:txBody>
      </p:sp>
    </p:spTree>
    <p:extLst>
      <p:ext uri="{BB962C8B-B14F-4D97-AF65-F5344CB8AC3E}">
        <p14:creationId xmlns:p14="http://schemas.microsoft.com/office/powerpoint/2010/main" val="344765372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7EEF92-4920-F937-3A90-47ABBE85604F}"/>
              </a:ext>
            </a:extLst>
          </p:cNvPr>
          <p:cNvSpPr txBox="1"/>
          <p:nvPr/>
        </p:nvSpPr>
        <p:spPr>
          <a:xfrm>
            <a:off x="-31377" y="0"/>
            <a:ext cx="12223378"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There has been a longstanding debate about how valid each of these different ways of knowing are. There is also a debate between those who attribute more value to the scientific or to the religious ways of knowing the world.</a:t>
            </a:r>
          </a:p>
          <a:p>
            <a:pPr marL="285750" indent="-285750">
              <a:buFont typeface="Arial" panose="020B0604020202020204" pitchFamily="34" charset="0"/>
              <a:buChar char="•"/>
            </a:pPr>
            <a:r>
              <a:rPr lang="en-US" sz="2000" dirty="0">
                <a:latin typeface="+mj-lt"/>
              </a:rPr>
              <a:t> </a:t>
            </a:r>
          </a:p>
          <a:p>
            <a:pPr marL="285750" indent="-285750">
              <a:buFont typeface="Arial" panose="020B0604020202020204" pitchFamily="34" charset="0"/>
              <a:buChar char="•"/>
            </a:pPr>
            <a:r>
              <a:rPr lang="en-US" sz="2000" dirty="0">
                <a:latin typeface="+mj-lt"/>
              </a:rPr>
              <a:t>Those who claim</a:t>
            </a:r>
            <a:r>
              <a:rPr lang="en-US" sz="2000" b="0" i="0" dirty="0">
                <a:effectLst/>
                <a:latin typeface="+mj-lt"/>
              </a:rPr>
              <a:t> science is a more valid and reliable way of knowing the world argue that </a:t>
            </a:r>
            <a:r>
              <a:rPr lang="en-US" sz="2000" dirty="0">
                <a:latin typeface="+mj-lt"/>
              </a:rPr>
              <a:t>s</a:t>
            </a:r>
            <a:r>
              <a:rPr lang="en-US" sz="2000" b="0" i="0" dirty="0">
                <a:effectLst/>
                <a:latin typeface="+mj-lt"/>
              </a:rPr>
              <a:t>cience specifically addresses questions about the natural world and physical phenomena, making it a powerful tool for understanding and manipulating the environment. </a:t>
            </a:r>
          </a:p>
          <a:p>
            <a:pPr marL="285750" indent="-285750">
              <a:buFont typeface="Arial" panose="020B0604020202020204" pitchFamily="34" charset="0"/>
              <a:buChar char="•"/>
            </a:pPr>
            <a:r>
              <a:rPr lang="en-US" sz="2000" dirty="0">
                <a:latin typeface="+mj-lt"/>
              </a:rPr>
              <a:t>They maintain that s</a:t>
            </a:r>
            <a:r>
              <a:rPr lang="en-US" sz="2000" b="0" i="0" dirty="0">
                <a:effectLst/>
                <a:latin typeface="+mj-lt"/>
              </a:rPr>
              <a:t>cience is grounded in empirical observation and experimentation. This reliance on evidence makes scientific knowledge more adaptable and self-correcting over time. Scientific knowledge evolves as new discoveries are made, allowing for continual refinement and improvement.</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They say this adaptability is a strength, as it reflects a commitment to understanding the world more accurately over time. Religion, they </a:t>
            </a:r>
            <a:r>
              <a:rPr lang="en-US" sz="2000" dirty="0">
                <a:latin typeface="+mj-lt"/>
              </a:rPr>
              <a:t>hold</a:t>
            </a:r>
            <a:r>
              <a:rPr lang="en-US" sz="2000" b="0" i="0" dirty="0">
                <a:effectLst/>
                <a:latin typeface="+mj-lt"/>
              </a:rPr>
              <a:t>, while addressing moral, ethical, and existential questions, deals with matters that are not scientifically testable.</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this debate there are those who believe both science and spirituality are important ways of knowing the world and are equally valid. The difference is that science tells us about the material realm, spirituality the immaterial one. Scientism stands on physicalism. This is not a scientifically verified position but a metaphysical assumption that has significant evidence against it.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a:t>
            </a:r>
            <a:r>
              <a:rPr lang="en-US" sz="2000" dirty="0">
                <a:latin typeface="+mj-lt"/>
              </a:rPr>
              <a:t>S</a:t>
            </a:r>
            <a:r>
              <a:rPr lang="en-US" sz="2000" b="0" i="0" dirty="0">
                <a:effectLst/>
                <a:latin typeface="+mj-lt"/>
              </a:rPr>
              <a:t>cientism is a distortion of the scientific method, it eliminates on an unproven assumption a whole realm of Human experience that </a:t>
            </a:r>
            <a:r>
              <a:rPr lang="en-US" sz="2000" dirty="0">
                <a:latin typeface="+mj-lt"/>
              </a:rPr>
              <a:t>most human, including great thinkers and scientists have taken seriously.</a:t>
            </a:r>
            <a:endParaRPr lang="en-US" sz="2000" b="0" i="0" dirty="0">
              <a:effectLst/>
              <a:latin typeface="+mj-lt"/>
            </a:endParaRPr>
          </a:p>
        </p:txBody>
      </p:sp>
      <p:sp>
        <p:nvSpPr>
          <p:cNvPr id="2" name="Slide Number Placeholder 1">
            <a:extLst>
              <a:ext uri="{FF2B5EF4-FFF2-40B4-BE49-F238E27FC236}">
                <a16:creationId xmlns:a16="http://schemas.microsoft.com/office/drawing/2014/main" id="{76C7C7B8-A74F-CF62-2F6A-DD34BF3019A6}"/>
              </a:ext>
            </a:extLst>
          </p:cNvPr>
          <p:cNvSpPr>
            <a:spLocks noGrp="1"/>
          </p:cNvSpPr>
          <p:nvPr>
            <p:ph type="sldNum" sz="quarter" idx="12"/>
          </p:nvPr>
        </p:nvSpPr>
        <p:spPr/>
        <p:txBody>
          <a:bodyPr/>
          <a:lstStyle/>
          <a:p>
            <a:fld id="{B2DC25EE-239B-4C5F-AAD1-255A7D5F1EE2}" type="slidenum">
              <a:rPr lang="en-US" smtClean="0"/>
              <a:t>359</a:t>
            </a:fld>
            <a:endParaRPr lang="en-US"/>
          </a:p>
        </p:txBody>
      </p:sp>
    </p:spTree>
    <p:extLst>
      <p:ext uri="{BB962C8B-B14F-4D97-AF65-F5344CB8AC3E}">
        <p14:creationId xmlns:p14="http://schemas.microsoft.com/office/powerpoint/2010/main" val="2107656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88B66-207F-EDCE-92A6-0ED49B3401C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409A3FA-DCFE-4BA2-ECA1-CDEE46C3A8E1}"/>
              </a:ext>
            </a:extLst>
          </p:cNvPr>
          <p:cNvSpPr txBox="1"/>
          <p:nvPr/>
        </p:nvSpPr>
        <p:spPr>
          <a:xfrm>
            <a:off x="27398" y="0"/>
            <a:ext cx="12192000" cy="707200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Physical Health and Functioning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study of over 1,000 community-dwelling adults across the lifespan found that individuals who perceive their lives to be more meaningful have better outcomes across a wide variety of psychological and physical measures of health and well-being.  The mean Presence score in that sample was 26.7 (above the midpoint), with Search at 18.9 (below the midpoint) — suggesting the population norm leans toward presence without active seeking.</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Overall, higher levels of meaning are clearly associated with better physical health, as well as with behavioral factors that decrease the probability of negative health outcomes or increase that of positive health outcomes. </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A higher sense of purpose is associated with improved health behaviors (increased physical activity, increased preventive healthcare use, healthier sleep, reduced drug misuse), improved biological functioning (reduced allostatic load, reduced inflammation), and better physical health outcomes including improved physical functioning and reduced risk of cardiovascular disease, cognitive impairment, and mortality.</a:t>
            </a:r>
          </a:p>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Cardiovascular Disease and Mortality</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mortality data are particularly robust. A meta-analysis of ten prospective studies with over 136,000 participants found a significant association between higher purpose in life and reduced all-cause mortality (adjusted pooled relative risk = 0.83) and reduced cardiovascular events (adjusted pooled relative risk = 0.83). </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In one large study of nearly 7,000 older adults, those with the lowest levels of purpose had more than 2.6 times the risk of mortality from heart, circulatory, and blood conditions compared to those with the highest levels of purpose. </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The Harvard/Health and Retirement Study data showed stark differences in absolute mortality risk: people with the highest sense of purpose had a 15.2% mortality risk over eight years, compared to 36.5% for those with the lowest sense of purpose.  Importantly, in analyses stratified by socioeconomic status, people with the highest level of purpose consistently tended to have lower mortality risk across all levels of SES. </a:t>
            </a: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Flowchart: Connector 1">
            <a:extLst>
              <a:ext uri="{FF2B5EF4-FFF2-40B4-BE49-F238E27FC236}">
                <a16:creationId xmlns:a16="http://schemas.microsoft.com/office/drawing/2014/main" id="{4EB772BA-063A-4122-EC80-12AD1024FDDF}"/>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0718525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3A157-201E-16AC-5808-C006FF205BE0}"/>
              </a:ext>
            </a:extLst>
          </p:cNvPr>
          <p:cNvSpPr>
            <a:spLocks noGrp="1"/>
          </p:cNvSpPr>
          <p:nvPr>
            <p:ph type="sldNum" sz="quarter" idx="12"/>
          </p:nvPr>
        </p:nvSpPr>
        <p:spPr/>
        <p:txBody>
          <a:bodyPr/>
          <a:lstStyle/>
          <a:p>
            <a:fld id="{B2DC25EE-239B-4C5F-AAD1-255A7D5F1EE2}" type="slidenum">
              <a:rPr lang="en-US" smtClean="0"/>
              <a:t>360</a:t>
            </a:fld>
            <a:endParaRPr lang="en-US"/>
          </a:p>
        </p:txBody>
      </p:sp>
      <p:sp>
        <p:nvSpPr>
          <p:cNvPr id="4" name="TextBox 3">
            <a:extLst>
              <a:ext uri="{FF2B5EF4-FFF2-40B4-BE49-F238E27FC236}">
                <a16:creationId xmlns:a16="http://schemas.microsoft.com/office/drawing/2014/main" id="{EB2539DB-7220-767C-CA74-EAF45DD149F2}"/>
              </a:ext>
            </a:extLst>
          </p:cNvPr>
          <p:cNvSpPr txBox="1"/>
          <p:nvPr/>
        </p:nvSpPr>
        <p:spPr>
          <a:xfrm>
            <a:off x="0" y="0"/>
            <a:ext cx="12192000" cy="803296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 T</a:t>
            </a:r>
            <a:r>
              <a:rPr lang="en-US" sz="2000" b="0" i="0" dirty="0">
                <a:effectLst/>
                <a:latin typeface="+mj-lt"/>
              </a:rPr>
              <a:t>he modern-day perceived superiority of scientific ways of knowing does not inherently diminish the value of </a:t>
            </a:r>
            <a:r>
              <a:rPr lang="en-US" sz="2000" dirty="0">
                <a:latin typeface="+mj-lt"/>
              </a:rPr>
              <a:t>spiritual</a:t>
            </a:r>
            <a:r>
              <a:rPr lang="en-US" sz="2000" b="0" i="0" dirty="0">
                <a:effectLst/>
                <a:latin typeface="+mj-lt"/>
              </a:rPr>
              <a:t> knowledge. </a:t>
            </a:r>
            <a:r>
              <a:rPr lang="en-US" sz="2000" dirty="0">
                <a:latin typeface="+mj-lt"/>
              </a:rPr>
              <a:t>For many spirituality</a:t>
            </a:r>
            <a:r>
              <a:rPr lang="en-US" sz="2000" b="0" i="0" dirty="0">
                <a:effectLst/>
                <a:latin typeface="+mj-lt"/>
              </a:rPr>
              <a:t> provides a convincing access to a deeper reality, a sense of meaning, a feeling of community, and ethical guidance that science </a:t>
            </a:r>
            <a:r>
              <a:rPr lang="en-US" sz="2000" dirty="0">
                <a:latin typeface="+mj-lt"/>
              </a:rPr>
              <a:t>cannot begin to</a:t>
            </a:r>
            <a:r>
              <a:rPr lang="en-US" sz="2000" b="0" i="0" dirty="0">
                <a:effectLst/>
                <a:latin typeface="+mj-lt"/>
              </a:rPr>
              <a:t> address.</a:t>
            </a:r>
          </a:p>
          <a:p>
            <a:pPr marL="285750" indent="-285750">
              <a:buFont typeface="Arial" panose="020B0604020202020204" pitchFamily="34" charset="0"/>
              <a:buChar char="•"/>
            </a:pPr>
            <a:r>
              <a:rPr lang="en-US" sz="2000" dirty="0">
                <a:latin typeface="+mj-lt"/>
                <a:cs typeface="Arial" panose="020B0604020202020204" pitchFamily="34" charset="0"/>
              </a:rPr>
              <a:t>Scientism  is one of the root causes of the disenchantment of the world.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Corbel" panose="020B0503020204020204" pitchFamily="34" charset="0"/>
                <a:cs typeface="Arial" panose="020B0604020202020204" pitchFamily="34" charset="0"/>
              </a:rPr>
              <a:t>Many of life's big questions such as the purpose of existence, the nature of love, and the concept of morality are not answerable by scientific inquiry. Scientism claims there is nothing but meaningless particles and forces.</a:t>
            </a:r>
          </a:p>
          <a:p>
            <a:r>
              <a:rPr lang="en-US" sz="2000" dirty="0">
                <a:latin typeface="Corbel" panose="020B0503020204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Corbel" panose="020B0503020204020204" pitchFamily="34" charset="0"/>
              </a:rPr>
              <a:t>A</a:t>
            </a:r>
            <a:r>
              <a:rPr lang="en-US" sz="2000" b="0" i="0" dirty="0">
                <a:effectLst/>
                <a:latin typeface="Corbel" panose="020B0503020204020204" pitchFamily="34" charset="0"/>
              </a:rPr>
              <a:t> comprehensive and wise understanding of complex human experiences and societal issues requires insights from multiple disciplines, including philosophy, religion, ethics, and the arts. </a:t>
            </a:r>
            <a:r>
              <a:rPr lang="en-US" sz="2000" dirty="0">
                <a:latin typeface="Corbel" panose="020B0503020204020204" pitchFamily="34" charset="0"/>
                <a:cs typeface="Arial" panose="020B0604020202020204" pitchFamily="34" charset="0"/>
              </a:rPr>
              <a:t>Balancing scientific understanding with other forms of knowledge and experience is crucial for a more holistic understanding of life</a:t>
            </a:r>
            <a:r>
              <a:rPr lang="en-US" sz="2000" dirty="0">
                <a:latin typeface="Corbel" panose="020B0503020204020204" pitchFamily="34" charset="0"/>
              </a:rPr>
              <a:t>.</a:t>
            </a:r>
          </a:p>
          <a:p>
            <a:pPr marL="285750" indent="-285750">
              <a:buFont typeface="Arial" panose="020B0604020202020204" pitchFamily="34" charset="0"/>
              <a:buChar char="•"/>
            </a:pPr>
            <a:endParaRPr lang="en-US" sz="2000" dirty="0">
              <a:latin typeface="Corbel" panose="020B0503020204020204" pitchFamily="34" charset="0"/>
            </a:endParaRPr>
          </a:p>
          <a:p>
            <a:pPr marL="285750" indent="-285750">
              <a:buFont typeface="Arial" panose="020B0604020202020204" pitchFamily="34" charset="0"/>
              <a:buChar char="•"/>
            </a:pPr>
            <a:r>
              <a:rPr lang="en-US" sz="2000" dirty="0">
                <a:latin typeface="Corbel" panose="020B0503020204020204" pitchFamily="34" charset="0"/>
                <a:cs typeface="Arial" panose="020B0604020202020204" pitchFamily="34" charset="0"/>
              </a:rPr>
              <a:t>Both the scientific and spiritual ways of knowing offer us valuable insights into the world, but they operate within different domains and address different kinds of questions about existence, meaning, and the nature of reality.</a:t>
            </a:r>
            <a:r>
              <a:rPr lang="en-US" sz="2000" dirty="0">
                <a:latin typeface="Corbel" panose="020B0503020204020204" pitchFamily="34" charset="0"/>
              </a:rPr>
              <a:t> </a:t>
            </a:r>
          </a:p>
          <a:p>
            <a:pPr marL="285750" indent="-285750">
              <a:buFont typeface="Arial" panose="020B0604020202020204" pitchFamily="34" charset="0"/>
              <a:buChar char="•"/>
            </a:pPr>
            <a:r>
              <a:rPr lang="en-US" sz="2000" dirty="0">
                <a:latin typeface="Corbel" panose="020B0503020204020204" pitchFamily="34" charset="0"/>
              </a:rPr>
              <a:t>Science and religion</a:t>
            </a:r>
            <a:r>
              <a:rPr lang="en-US" sz="2000" b="0" i="0" dirty="0">
                <a:effectLst/>
                <a:latin typeface="Corbel" panose="020B0503020204020204" pitchFamily="34" charset="0"/>
              </a:rPr>
              <a:t> can coexist and serve different purposes in people's lives. Each has its own strengths and limitations.</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By reducing complex human experiences, emotions, and cultural phenomena to mere biological or chemical processes,  scientism strips away the richness of human experience and leaves individuals feeling disconnected from the world and unable to find deeper meaning in life. Scientism is scientific knowledge which provides us excellent maps of the world but does not realize that “maps” are not the territory.</a:t>
            </a:r>
          </a:p>
          <a:p>
            <a:pPr marL="285750" indent="-285750">
              <a:buFont typeface="Arial" panose="020B0604020202020204" pitchFamily="34" charset="0"/>
              <a:buChar char="•"/>
            </a:pPr>
            <a:endParaRPr lang="en-US" sz="2000" dirty="0">
              <a:latin typeface="Corbel" panose="020B0503020204020204" pitchFamily="34" charset="0"/>
              <a:cs typeface="Arial" panose="020B0604020202020204" pitchFamily="34" charset="0"/>
            </a:endParaRPr>
          </a:p>
          <a:p>
            <a:endParaRPr lang="en-US" sz="1800" b="0" i="0" dirty="0">
              <a:effectLst/>
              <a:latin typeface="+mj-lt"/>
            </a:endParaRPr>
          </a:p>
          <a:p>
            <a:r>
              <a:rPr lang="en-US" sz="1800" dirty="0">
                <a:latin typeface="+mj-lt"/>
              </a:rPr>
              <a:t> </a:t>
            </a:r>
            <a:endParaRPr lang="en-US" sz="1800" dirty="0">
              <a:latin typeface="+mj-lt"/>
              <a:cs typeface="Arial" panose="020B0604020202020204" pitchFamily="34" charset="0"/>
            </a:endParaRPr>
          </a:p>
        </p:txBody>
      </p:sp>
    </p:spTree>
    <p:extLst>
      <p:ext uri="{BB962C8B-B14F-4D97-AF65-F5344CB8AC3E}">
        <p14:creationId xmlns:p14="http://schemas.microsoft.com/office/powerpoint/2010/main" val="136163088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E8657C-2486-742A-F55C-876CC8DEC52D}"/>
              </a:ext>
            </a:extLst>
          </p:cNvPr>
          <p:cNvSpPr txBox="1"/>
          <p:nvPr/>
        </p:nvSpPr>
        <p:spPr>
          <a:xfrm>
            <a:off x="-54429" y="0"/>
            <a:ext cx="12192000" cy="8094524"/>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orbel" panose="020B0503020204020204" pitchFamily="34" charset="0"/>
                <a:cs typeface="Arial" panose="020B0604020202020204" pitchFamily="34" charset="0"/>
              </a:rPr>
              <a:t>People who have reflected deeply on mysteries of the universe maintain that if we want a</a:t>
            </a:r>
            <a:r>
              <a:rPr lang="en-US" sz="2000" b="0" i="0" dirty="0">
                <a:effectLst/>
                <a:latin typeface="Corbel" panose="020B0503020204020204" pitchFamily="34" charset="0"/>
              </a:rPr>
              <a:t> more comprehensive and wise understanding of the world and human experience</a:t>
            </a:r>
            <a:r>
              <a:rPr lang="en-US" sz="2000" dirty="0">
                <a:latin typeface="Corbel" panose="020B0503020204020204" pitchFamily="34" charset="0"/>
                <a:cs typeface="Arial" panose="020B0604020202020204" pitchFamily="34" charset="0"/>
              </a:rPr>
              <a:t> it’s essential that we look at the world through both the scientific and the spiritual lenses.</a:t>
            </a:r>
          </a:p>
          <a:p>
            <a:r>
              <a:rPr lang="en-US" sz="2000" dirty="0">
                <a:latin typeface="Corbel" panose="020B0503020204020204" pitchFamily="34" charset="0"/>
                <a:cs typeface="Arial" panose="020B0604020202020204" pitchFamily="34" charset="0"/>
              </a:rPr>
              <a:t> </a:t>
            </a:r>
          </a:p>
          <a:p>
            <a:pPr marL="342900" indent="-342900">
              <a:buFont typeface="Arial" panose="020B0604020202020204" pitchFamily="34" charset="0"/>
              <a:buChar char="•"/>
            </a:pPr>
            <a:r>
              <a:rPr lang="en-US" sz="2000" dirty="0">
                <a:latin typeface="Corbel" panose="020B0503020204020204" pitchFamily="34" charset="0"/>
                <a:cs typeface="Arial" panose="020B0604020202020204" pitchFamily="34" charset="0"/>
              </a:rPr>
              <a:t> There is</a:t>
            </a:r>
            <a:r>
              <a:rPr lang="en-US" sz="2000" dirty="0"/>
              <a:t> little separating some quotations of great mystics from those of great scientists:</a:t>
            </a:r>
          </a:p>
          <a:p>
            <a:endParaRPr lang="en-US" sz="2000" dirty="0">
              <a:latin typeface="Arial" panose="020B0604020202020204" pitchFamily="34" charset="0"/>
            </a:endParaRPr>
          </a:p>
          <a:p>
            <a:pPr marL="342900" indent="-342900">
              <a:buFont typeface="Arial" panose="020B0604020202020204" pitchFamily="34" charset="0"/>
              <a:buChar char="•"/>
            </a:pPr>
            <a:r>
              <a:rPr lang="en-US" sz="2000" b="0" i="0" dirty="0">
                <a:effectLst/>
                <a:latin typeface="+mj-lt"/>
              </a:rPr>
              <a:t>"You are not a drop in the ocean. You are the entire ocean in a drop." — Rumi</a:t>
            </a:r>
            <a:br>
              <a:rPr lang="en-US" sz="2000" dirty="0">
                <a:latin typeface="+mj-lt"/>
              </a:rPr>
            </a:br>
            <a:r>
              <a:rPr lang="en-US" sz="2000" b="0" i="0" dirty="0">
                <a:effectLst/>
                <a:latin typeface="+mj-lt"/>
              </a:rPr>
              <a:t>"When you look at the universe at its fundamental level, you realize that everything is interconnected in a way that is almost mystical." — John Archibald Wheeler</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"The world is illusory; Brahman alone is real; Brahman is the world." — Ramana Maharshi</a:t>
            </a:r>
            <a:br>
              <a:rPr lang="en-US" sz="2000" dirty="0">
                <a:latin typeface="+mj-lt"/>
              </a:rPr>
            </a:br>
            <a:r>
              <a:rPr lang="en-US" sz="2000" b="0" i="0" dirty="0">
                <a:effectLst/>
                <a:latin typeface="+mj-lt"/>
              </a:rPr>
              <a:t>"Reality is merely an illusion, albeit a very persistent one." — Albert Einstein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eye through which I see God is the same eye through which God sees me; my eye and God's eye are one eye, one seeing, one knowing, one love." — Meister Eckhart</a:t>
            </a:r>
            <a:br>
              <a:rPr lang="en-US" sz="2000" dirty="0">
                <a:latin typeface="+mj-lt"/>
              </a:rPr>
            </a:br>
            <a:r>
              <a:rPr lang="en-US" sz="2000" b="0" i="0" dirty="0">
                <a:effectLst/>
                <a:latin typeface="+mj-lt"/>
              </a:rPr>
              <a:t>"The universe does not exist out there independent of us. We are inextricably linked to the universe, not only in our matter but in our consciousness." — John Archibald Wheeler</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Tao that can be told is not the eternal Tao; the name that can be named is not the eternal name." — Lao Tzu</a:t>
            </a:r>
            <a:br>
              <a:rPr lang="en-US" sz="2000" dirty="0">
                <a:latin typeface="+mj-lt"/>
              </a:rPr>
            </a:br>
            <a:r>
              <a:rPr lang="en-US" sz="2000" b="0" i="0" dirty="0">
                <a:effectLst/>
                <a:latin typeface="+mj-lt"/>
              </a:rPr>
              <a:t>"If you think you understand quantum mechanics, you don't understand quantum mechanics." — Richard Feynman</a:t>
            </a:r>
          </a:p>
          <a:p>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b="0" i="0" dirty="0">
              <a:effectLst/>
              <a:latin typeface="Corbel" panose="020B0503020204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EFDF9405-3775-C1E5-0FC3-12B505C58523}"/>
              </a:ext>
            </a:extLst>
          </p:cNvPr>
          <p:cNvSpPr>
            <a:spLocks noGrp="1"/>
          </p:cNvSpPr>
          <p:nvPr>
            <p:ph type="sldNum" sz="quarter" idx="12"/>
          </p:nvPr>
        </p:nvSpPr>
        <p:spPr/>
        <p:txBody>
          <a:bodyPr/>
          <a:lstStyle/>
          <a:p>
            <a:fld id="{B2DC25EE-239B-4C5F-AAD1-255A7D5F1EE2}" type="slidenum">
              <a:rPr lang="en-US" smtClean="0"/>
              <a:t>361</a:t>
            </a:fld>
            <a:endParaRPr lang="en-US"/>
          </a:p>
        </p:txBody>
      </p:sp>
    </p:spTree>
    <p:extLst>
      <p:ext uri="{BB962C8B-B14F-4D97-AF65-F5344CB8AC3E}">
        <p14:creationId xmlns:p14="http://schemas.microsoft.com/office/powerpoint/2010/main" val="1436807352"/>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3A556-F12C-390D-DE78-2B3F6991B93F}"/>
              </a:ext>
            </a:extLst>
          </p:cNvPr>
          <p:cNvSpPr txBox="1"/>
          <p:nvPr/>
        </p:nvSpPr>
        <p:spPr>
          <a:xfrm>
            <a:off x="68826" y="0"/>
            <a:ext cx="12123174" cy="563231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We have so far considered: </a:t>
            </a:r>
          </a:p>
          <a:p>
            <a:pPr marL="342900" indent="-342900">
              <a:buFont typeface="Arial" panose="020B0604020202020204" pitchFamily="34" charset="0"/>
              <a:buChar char="•"/>
            </a:pPr>
            <a:r>
              <a:rPr lang="en-US" sz="2000" dirty="0">
                <a:latin typeface="+mj-lt"/>
              </a:rPr>
              <a:t>1) how the current polycrisis is associated with the modern and post-modern worldviews. And…</a:t>
            </a:r>
          </a:p>
          <a:p>
            <a:pPr marL="342900" indent="-342900">
              <a:buFont typeface="Arial" panose="020B0604020202020204" pitchFamily="34" charset="0"/>
              <a:buChar char="•"/>
            </a:pPr>
            <a:r>
              <a:rPr lang="en-US" sz="2000" dirty="0">
                <a:latin typeface="+mj-lt"/>
              </a:rPr>
              <a:t>2) how the metaphysical physicalism that entirely supports scientism, and the view that there is only a material realm, runs into significant validity and consistency issues when considered in light of philosophical thinking and modern physics.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We will probe deeper into that whole realm of immaterial experience that physicalism, and the modern and post-modern stages dismiss; altered states of consciousness, anomalous perceptions and experiences, and the paranormal.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We will consider if</a:t>
            </a:r>
            <a:r>
              <a:rPr lang="en-US" sz="2000" b="0" i="0" dirty="0">
                <a:effectLst/>
                <a:latin typeface="+mj-lt"/>
              </a:rPr>
              <a:t> these are indeed, as scientism claims, brain chemical abnormalities or if they</a:t>
            </a:r>
            <a:r>
              <a:rPr lang="en-US" sz="2000" dirty="0">
                <a:latin typeface="+mj-lt"/>
              </a:rPr>
              <a:t>, as spirituality maintains, reveal something about the fundamental nature of reality.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Before doing that, we must however briefly first explore the relationship between the brain and the mind.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br>
              <a:rPr lang="en-US" sz="2000" dirty="0"/>
            </a:br>
            <a:endParaRPr lang="en-US" sz="2000" dirty="0"/>
          </a:p>
        </p:txBody>
      </p:sp>
      <p:sp>
        <p:nvSpPr>
          <p:cNvPr id="2" name="Slide Number Placeholder 1">
            <a:extLst>
              <a:ext uri="{FF2B5EF4-FFF2-40B4-BE49-F238E27FC236}">
                <a16:creationId xmlns:a16="http://schemas.microsoft.com/office/drawing/2014/main" id="{043227D6-0313-FF4C-9F6C-11044B264891}"/>
              </a:ext>
            </a:extLst>
          </p:cNvPr>
          <p:cNvSpPr>
            <a:spLocks noGrp="1"/>
          </p:cNvSpPr>
          <p:nvPr>
            <p:ph type="sldNum" sz="quarter" idx="12"/>
          </p:nvPr>
        </p:nvSpPr>
        <p:spPr/>
        <p:txBody>
          <a:bodyPr/>
          <a:lstStyle/>
          <a:p>
            <a:fld id="{B2DC25EE-239B-4C5F-AAD1-255A7D5F1EE2}" type="slidenum">
              <a:rPr lang="en-US" smtClean="0"/>
              <a:t>362</a:t>
            </a:fld>
            <a:endParaRPr lang="en-US"/>
          </a:p>
        </p:txBody>
      </p:sp>
    </p:spTree>
    <p:extLst>
      <p:ext uri="{BB962C8B-B14F-4D97-AF65-F5344CB8AC3E}">
        <p14:creationId xmlns:p14="http://schemas.microsoft.com/office/powerpoint/2010/main" val="1278321188"/>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0C775-5AA6-2CC4-5DAF-E7BD3F8606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9A8012-2A18-18B5-CCDA-FBA3976FCEC1}"/>
              </a:ext>
            </a:extLst>
          </p:cNvPr>
          <p:cNvSpPr txBox="1"/>
          <p:nvPr/>
        </p:nvSpPr>
        <p:spPr>
          <a:xfrm>
            <a:off x="1622322" y="159464"/>
            <a:ext cx="8947355" cy="1200329"/>
          </a:xfrm>
          <a:prstGeom prst="rect">
            <a:avLst/>
          </a:prstGeom>
          <a:noFill/>
        </p:spPr>
        <p:txBody>
          <a:bodyPr wrap="square">
            <a:spAutoFit/>
          </a:bodyPr>
          <a:lstStyle/>
          <a:p>
            <a:pPr algn="ctr"/>
            <a:r>
              <a:rPr lang="en-US" sz="3600" dirty="0">
                <a:solidFill>
                  <a:schemeClr val="bg1"/>
                </a:solidFill>
              </a:rPr>
              <a:t>WHAT IS THE RELATIONSHIP BETWEEN BRAIN AND MIND?</a:t>
            </a:r>
            <a:endParaRPr lang="en-CA" sz="3600" dirty="0">
              <a:solidFill>
                <a:schemeClr val="bg1"/>
              </a:solidFill>
            </a:endParaRPr>
          </a:p>
        </p:txBody>
      </p:sp>
      <p:pic>
        <p:nvPicPr>
          <p:cNvPr id="4" name="Picture 3" descr="A cartoon of a brain and a human head&#10;&#10;Description automatically generated">
            <a:extLst>
              <a:ext uri="{FF2B5EF4-FFF2-40B4-BE49-F238E27FC236}">
                <a16:creationId xmlns:a16="http://schemas.microsoft.com/office/drawing/2014/main" id="{DFD1A7E5-98AF-D518-9EDB-D43DC5DD6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14" y="1479690"/>
            <a:ext cx="10156372" cy="5218846"/>
          </a:xfrm>
          <a:prstGeom prst="rect">
            <a:avLst/>
          </a:prstGeom>
        </p:spPr>
      </p:pic>
      <p:sp>
        <p:nvSpPr>
          <p:cNvPr id="2" name="Slide Number Placeholder 1">
            <a:extLst>
              <a:ext uri="{FF2B5EF4-FFF2-40B4-BE49-F238E27FC236}">
                <a16:creationId xmlns:a16="http://schemas.microsoft.com/office/drawing/2014/main" id="{A694AC8A-60F6-B965-B2E2-02DFA243F153}"/>
              </a:ext>
            </a:extLst>
          </p:cNvPr>
          <p:cNvSpPr>
            <a:spLocks noGrp="1"/>
          </p:cNvSpPr>
          <p:nvPr>
            <p:ph type="sldNum" sz="quarter" idx="12"/>
          </p:nvPr>
        </p:nvSpPr>
        <p:spPr/>
        <p:txBody>
          <a:bodyPr/>
          <a:lstStyle/>
          <a:p>
            <a:fld id="{B2DC25EE-239B-4C5F-AAD1-255A7D5F1EE2}" type="slidenum">
              <a:rPr lang="en-US" smtClean="0"/>
              <a:t>363</a:t>
            </a:fld>
            <a:endParaRPr lang="en-US"/>
          </a:p>
        </p:txBody>
      </p:sp>
    </p:spTree>
    <p:extLst>
      <p:ext uri="{BB962C8B-B14F-4D97-AF65-F5344CB8AC3E}">
        <p14:creationId xmlns:p14="http://schemas.microsoft.com/office/powerpoint/2010/main" val="194655382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86A4E-D69C-2222-BA77-F033106644B7}"/>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Physicalism and Idealism have different views on what the relationship between brain and mind is. We need to consider these views if we want to understand why idealists believe that altered or anomalous states of consciousness, perception, and phenomena may give us access to a transcendent realm whereas physicalists believe they are brain malfunctions.</a:t>
            </a:r>
          </a:p>
          <a:p>
            <a:endParaRPr lang="en-US" sz="2000" dirty="0"/>
          </a:p>
          <a:p>
            <a:pPr marL="285750" indent="-285750">
              <a:buFont typeface="Arial" panose="020B0604020202020204" pitchFamily="34" charset="0"/>
              <a:buChar char="•"/>
            </a:pPr>
            <a:r>
              <a:rPr lang="en-US" sz="2000" dirty="0"/>
              <a:t>Most people consider that the state of wakefulness gives us more access to what is real than other states of consciousness. This “commonsense” view aligns with naïve realist and physicalism and is evolutionarily very adaptive. It is associated with another commonsense view about the relationship between the brain and the mind known as the productive theory.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The productive theory is the most commonly held of a number of theories describing the relationship between the mind and the brain. The productive theory posits that the mind is entirely produced by the brain's functions.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this view, cognitive processes, emotions, and consciousness arise directly from the brain's physical and biochemical activities.</a:t>
            </a:r>
            <a:r>
              <a:rPr lang="en-US" sz="2000" b="0" i="0" dirty="0">
                <a:effectLst/>
                <a:latin typeface="+mj-lt"/>
              </a:rPr>
              <a:t> The brain is a factory</a:t>
            </a:r>
            <a:r>
              <a:rPr lang="en-US" sz="2000" dirty="0">
                <a:latin typeface="+mj-lt"/>
              </a:rPr>
              <a:t> which receives information from the world </a:t>
            </a:r>
            <a:r>
              <a:rPr lang="en-US" sz="2000" b="0" i="0" dirty="0">
                <a:effectLst/>
                <a:latin typeface="+mj-lt"/>
              </a:rPr>
              <a:t>and produces what we experience as mind.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Memory is stored in the brain by </a:t>
            </a:r>
            <a:r>
              <a:rPr lang="en-US" sz="2000" dirty="0">
                <a:latin typeface="+mj-lt"/>
              </a:rPr>
              <a:t>a</a:t>
            </a:r>
            <a:r>
              <a:rPr lang="en-US" sz="2000" b="0" i="0" dirty="0">
                <a:effectLst/>
                <a:latin typeface="+mj-lt"/>
              </a:rPr>
              <a:t> videorecorder like function. This </a:t>
            </a:r>
            <a:r>
              <a:rPr lang="en-US" sz="2000" dirty="0">
                <a:latin typeface="+mj-lt"/>
              </a:rPr>
              <a:t>productive view</a:t>
            </a:r>
            <a:r>
              <a:rPr lang="en-US" sz="2000" b="0" i="0" dirty="0">
                <a:effectLst/>
                <a:latin typeface="+mj-lt"/>
              </a:rPr>
              <a:t> </a:t>
            </a:r>
            <a:r>
              <a:rPr lang="en-US" sz="2000" dirty="0">
                <a:latin typeface="+mj-lt"/>
              </a:rPr>
              <a:t>suggests that understanding the brain's structure and function is key to understanding the mind. This theory is grounded in metaphysical physicalism.</a:t>
            </a:r>
          </a:p>
          <a:p>
            <a:pPr marL="285750" indent="-285750">
              <a:buFont typeface="Arial" panose="020B0604020202020204" pitchFamily="34" charset="0"/>
              <a:buChar char="•"/>
            </a:pPr>
            <a:endParaRPr lang="en-US" sz="2000" dirty="0">
              <a:latin typeface="+mj-lt"/>
            </a:endParaRPr>
          </a:p>
          <a:p>
            <a:endParaRPr lang="en-US" sz="2000" dirty="0"/>
          </a:p>
        </p:txBody>
      </p:sp>
      <p:sp>
        <p:nvSpPr>
          <p:cNvPr id="2" name="Slide Number Placeholder 1">
            <a:extLst>
              <a:ext uri="{FF2B5EF4-FFF2-40B4-BE49-F238E27FC236}">
                <a16:creationId xmlns:a16="http://schemas.microsoft.com/office/drawing/2014/main" id="{B0B98F74-6FDD-CD1D-ED67-69156928A080}"/>
              </a:ext>
            </a:extLst>
          </p:cNvPr>
          <p:cNvSpPr>
            <a:spLocks noGrp="1"/>
          </p:cNvSpPr>
          <p:nvPr>
            <p:ph type="sldNum" sz="quarter" idx="12"/>
          </p:nvPr>
        </p:nvSpPr>
        <p:spPr/>
        <p:txBody>
          <a:bodyPr/>
          <a:lstStyle/>
          <a:p>
            <a:fld id="{B2DC25EE-239B-4C5F-AAD1-255A7D5F1EE2}" type="slidenum">
              <a:rPr lang="en-US" smtClean="0"/>
              <a:t>364</a:t>
            </a:fld>
            <a:endParaRPr lang="en-US"/>
          </a:p>
        </p:txBody>
      </p:sp>
    </p:spTree>
    <p:extLst>
      <p:ext uri="{BB962C8B-B14F-4D97-AF65-F5344CB8AC3E}">
        <p14:creationId xmlns:p14="http://schemas.microsoft.com/office/powerpoint/2010/main" val="3763711859"/>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B86233-FED2-A910-9427-C6F7090494BA}"/>
              </a:ext>
            </a:extLst>
          </p:cNvPr>
          <p:cNvSpPr>
            <a:spLocks noGrp="1"/>
          </p:cNvSpPr>
          <p:nvPr>
            <p:ph type="sldNum" sz="quarter" idx="12"/>
          </p:nvPr>
        </p:nvSpPr>
        <p:spPr/>
        <p:txBody>
          <a:bodyPr/>
          <a:lstStyle/>
          <a:p>
            <a:fld id="{B2DC25EE-239B-4C5F-AAD1-255A7D5F1EE2}" type="slidenum">
              <a:rPr lang="en-US" smtClean="0"/>
              <a:t>365</a:t>
            </a:fld>
            <a:endParaRPr lang="en-US"/>
          </a:p>
        </p:txBody>
      </p:sp>
      <p:sp>
        <p:nvSpPr>
          <p:cNvPr id="4" name="TextBox 3">
            <a:extLst>
              <a:ext uri="{FF2B5EF4-FFF2-40B4-BE49-F238E27FC236}">
                <a16:creationId xmlns:a16="http://schemas.microsoft.com/office/drawing/2014/main" id="{905D199E-BB11-0177-B507-EBA3F80B2701}"/>
              </a:ext>
            </a:extLst>
          </p:cNvPr>
          <p:cNvSpPr txBox="1"/>
          <p:nvPr/>
        </p:nvSpPr>
        <p:spPr>
          <a:xfrm>
            <a:off x="0" y="0"/>
            <a:ext cx="120396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productive theory holds that altered or anomalous states of consciousness, such as those induced by meditation, psychoactive substances, or certain neurological events result from changes in brain activity. </a:t>
            </a:r>
          </a:p>
          <a:p>
            <a:pPr marL="285750" indent="-285750">
              <a:buFont typeface="Arial" panose="020B0604020202020204" pitchFamily="34" charset="0"/>
              <a:buChar char="•"/>
            </a:pPr>
            <a:r>
              <a:rPr lang="en-US" sz="2000" dirty="0"/>
              <a:t>For instance, psychedelic substances alter neurotransmitter levels, leading to changes in perception, mood, and cognition.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Different states of consciousness may involve the activation or deactivation of specific neural circuits. For example, during meditation, there might be increased activity in areas associated with attention and decreased activity in areas related to the sense of 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According to the productive theory, altered states may also be associated with changes in brain wave patterns. For example, deep meditation or sleep might be linked to increased theta or delta waves, which are different from the beta waves typically seen in normal waking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Changes in how different parts of the brain communicate can lead to altered experiences. For instance, a decrease in the usual filtering processes of the brain might allow for a more holistic or interconnected experience, often described in spiritual or mystical terms.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productive theory explains altered states of consciousness as the result of specific changes in brain activity, whether through chemical, electrical, or structural alterations. The productive theory is metaphysically physicalist assuming that the physical is the ultimate substrate of reality.</a:t>
            </a:r>
            <a:br>
              <a:rPr lang="en-US" sz="2000" dirty="0"/>
            </a:br>
            <a:endParaRPr lang="en-CA"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81964997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A21AD6-8D4B-294E-81AB-0CF23760E839}"/>
              </a:ext>
            </a:extLst>
          </p:cNvPr>
          <p:cNvSpPr txBox="1"/>
          <p:nvPr/>
        </p:nvSpPr>
        <p:spPr>
          <a:xfrm>
            <a:off x="0" y="-108857"/>
            <a:ext cx="12093677" cy="594008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There are other theories</a:t>
            </a:r>
            <a:r>
              <a:rPr lang="en-US" sz="2000" b="0" i="0" dirty="0">
                <a:effectLst/>
                <a:latin typeface="+mj-lt"/>
              </a:rPr>
              <a:t> which offer alternative perspectives on the relationship between the brain and the  mind. These theories </a:t>
            </a:r>
            <a:r>
              <a:rPr lang="en-US" sz="2000" dirty="0">
                <a:latin typeface="+mj-lt"/>
              </a:rPr>
              <a:t>share the view</a:t>
            </a:r>
            <a:r>
              <a:rPr lang="en-US" sz="2000" b="0" i="0" dirty="0">
                <a:effectLst/>
                <a:latin typeface="+mj-lt"/>
              </a:rPr>
              <a:t> that the brain does not produce but </a:t>
            </a:r>
            <a:r>
              <a:rPr lang="en-US" sz="2000" dirty="0">
                <a:latin typeface="+mj-lt"/>
              </a:rPr>
              <a:t>may instead</a:t>
            </a:r>
            <a:r>
              <a:rPr lang="en-US" sz="2000" b="0" i="0" dirty="0">
                <a:effectLst/>
                <a:latin typeface="+mj-lt"/>
              </a:rPr>
              <a:t> </a:t>
            </a:r>
            <a:r>
              <a:rPr lang="en-US" sz="2000" dirty="0">
                <a:latin typeface="+mj-lt"/>
              </a:rPr>
              <a:t>have an altogether different relationship to</a:t>
            </a:r>
            <a:r>
              <a:rPr lang="en-US" sz="2000" b="0" i="0" dirty="0">
                <a:effectLst/>
                <a:latin typeface="+mj-lt"/>
              </a:rPr>
              <a:t> mind or consciousness</a:t>
            </a:r>
            <a:r>
              <a:rPr lang="en-US" sz="2000" dirty="0">
                <a:latin typeface="+mj-lt"/>
              </a:rPr>
              <a:t>.</a:t>
            </a:r>
            <a:r>
              <a:rPr lang="en-US" sz="2000" b="0" i="0" dirty="0">
                <a:effectLst/>
                <a:latin typeface="+mj-lt"/>
              </a:rPr>
              <a:t> </a:t>
            </a:r>
            <a:r>
              <a:rPr lang="en-US" sz="2000" dirty="0">
                <a:latin typeface="+mj-lt"/>
              </a:rPr>
              <a:t>I</a:t>
            </a:r>
            <a:r>
              <a:rPr lang="en-US" sz="2000" b="0" i="0" dirty="0">
                <a:effectLst/>
                <a:latin typeface="+mj-lt"/>
              </a:rPr>
              <a:t>mplied in these theories is the idea that mind or consciousness exists beyond the brain.</a:t>
            </a:r>
          </a:p>
          <a:p>
            <a:endParaRPr lang="en-US" sz="2000" b="0" i="0" dirty="0">
              <a:effectLst/>
              <a:latin typeface="+mj-lt"/>
            </a:endParaRPr>
          </a:p>
          <a:p>
            <a:pPr marL="342900" indent="-342900">
              <a:buFont typeface="Arial" panose="020B0604020202020204" pitchFamily="34" charset="0"/>
              <a:buChar char="•"/>
            </a:pPr>
            <a:r>
              <a:rPr lang="en-US" sz="2000" dirty="0">
                <a:latin typeface="+mj-lt"/>
              </a:rPr>
              <a:t>According to the transmissive theory, much like a  TV receives electromagnetic waves and transforms them into the images and sounds on a screen, the brain receives mental states or consciousness from an external source or realm that is separate from the physical brain.</a:t>
            </a:r>
          </a:p>
          <a:p>
            <a:r>
              <a:rPr lang="en-US" sz="2000" dirty="0">
                <a:latin typeface="+mj-lt"/>
              </a:rPr>
              <a:t> </a:t>
            </a:r>
          </a:p>
          <a:p>
            <a:pPr marL="285750" indent="-285750">
              <a:buFont typeface="Arial" panose="020B0604020202020204" pitchFamily="34" charset="0"/>
              <a:buChar char="•"/>
            </a:pPr>
            <a:r>
              <a:rPr lang="en-US" sz="2000" dirty="0">
                <a:latin typeface="+mj-lt"/>
              </a:rPr>
              <a:t>The brain then transforms this external consciousness into what we experience in our minds. In other words, rather than being the origin of mental states the brain serves as a conduit, reducing valve or medium through which mental states are expressed or experienced.</a:t>
            </a:r>
            <a:r>
              <a:rPr lang="en-US" sz="2000" b="0" i="0" dirty="0">
                <a:effectLst/>
                <a:latin typeface="+mj-lt"/>
              </a:rPr>
              <a:t> </a:t>
            </a:r>
            <a:r>
              <a:rPr lang="en-US" sz="2000" dirty="0">
                <a:latin typeface="+mj-lt"/>
              </a:rPr>
              <a:t>T</a:t>
            </a:r>
            <a:r>
              <a:rPr lang="en-US" sz="2000" b="0" i="0" dirty="0">
                <a:effectLst/>
                <a:latin typeface="+mj-lt"/>
              </a:rPr>
              <a:t>he brain functions like a filter or transmitter for consciousness, which exists independently of the brain.</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Proponents of the transmissive theory</a:t>
            </a:r>
            <a:r>
              <a:rPr lang="en-US" sz="2000" b="0" i="0" dirty="0">
                <a:effectLst/>
                <a:latin typeface="+mj-lt"/>
              </a:rPr>
              <a:t> argue that consciousness is a fundamental of the universe and that the brain acts as a filter or interface for this universal consciousness. </a:t>
            </a:r>
            <a:r>
              <a:rPr lang="en-US" sz="2000" dirty="0">
                <a:latin typeface="+mj-lt"/>
              </a:rPr>
              <a:t>T</a:t>
            </a:r>
            <a:r>
              <a:rPr lang="en-US" sz="2000" b="0" i="0" dirty="0">
                <a:effectLst/>
                <a:latin typeface="+mj-lt"/>
              </a:rPr>
              <a:t>he brain does not create consciousness but rather transmits it, suggesting a deeper reality where consciousness is primary.</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2A6B76B7-A27F-79D0-CCA6-81C5BC6A9AF5}"/>
              </a:ext>
            </a:extLst>
          </p:cNvPr>
          <p:cNvSpPr>
            <a:spLocks noGrp="1"/>
          </p:cNvSpPr>
          <p:nvPr>
            <p:ph type="sldNum" sz="quarter" idx="12"/>
          </p:nvPr>
        </p:nvSpPr>
        <p:spPr/>
        <p:txBody>
          <a:bodyPr/>
          <a:lstStyle/>
          <a:p>
            <a:fld id="{B2DC25EE-239B-4C5F-AAD1-255A7D5F1EE2}" type="slidenum">
              <a:rPr lang="en-US" smtClean="0"/>
              <a:t>366</a:t>
            </a:fld>
            <a:endParaRPr lang="en-US"/>
          </a:p>
        </p:txBody>
      </p:sp>
    </p:spTree>
    <p:extLst>
      <p:ext uri="{BB962C8B-B14F-4D97-AF65-F5344CB8AC3E}">
        <p14:creationId xmlns:p14="http://schemas.microsoft.com/office/powerpoint/2010/main" val="9296192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00768A-D92D-2107-66C0-9803F7D7877A}"/>
              </a:ext>
            </a:extLst>
          </p:cNvPr>
          <p:cNvSpPr txBox="1"/>
          <p:nvPr/>
        </p:nvSpPr>
        <p:spPr>
          <a:xfrm>
            <a:off x="19665"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According to</a:t>
            </a:r>
            <a:r>
              <a:rPr lang="en-US" sz="2000" b="0" i="0" dirty="0">
                <a:effectLst/>
                <a:latin typeface="+mj-lt"/>
              </a:rPr>
              <a:t> this theory in some altered states of consciousness, such as those induced by meditation, psychedelics, or near-death experiences, the brain's filtering capacity </a:t>
            </a:r>
            <a:r>
              <a:rPr lang="en-US" sz="2000" dirty="0">
                <a:latin typeface="+mj-lt"/>
              </a:rPr>
              <a:t>may be</a:t>
            </a:r>
            <a:r>
              <a:rPr lang="en-US" sz="2000" b="0" i="0" dirty="0">
                <a:effectLst/>
                <a:latin typeface="+mj-lt"/>
              </a:rPr>
              <a:t> reduced, allowing individuals to access a more expansive or universal consciousness.  This allows for a broader or more direct experience of non-personal or universal consciousness, leading to perceptions and insights that are not typically accessible in ordinary states.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This, the proponents of the theory argue, is why people often report feelings of interconnectedness, transcendence, or spiritual insight during such experiences.</a:t>
            </a:r>
          </a:p>
          <a:p>
            <a:r>
              <a:rPr lang="en-US" sz="2000" b="0" i="0" dirty="0">
                <a:effectLst/>
                <a:latin typeface="+mj-lt"/>
              </a:rPr>
              <a:t> </a:t>
            </a:r>
          </a:p>
          <a:p>
            <a:pPr marL="342900" indent="-342900">
              <a:buFont typeface="Arial" panose="020B0604020202020204" pitchFamily="34" charset="0"/>
              <a:buChar char="•"/>
            </a:pPr>
            <a:r>
              <a:rPr lang="en-US" sz="2000" dirty="0">
                <a:latin typeface="+mj-lt"/>
              </a:rPr>
              <a:t>Another theory describing the relationship between brain and mind is known as the permissive theory.</a:t>
            </a:r>
            <a:r>
              <a:rPr lang="en-US" sz="2000" b="0" i="0" dirty="0">
                <a:effectLst/>
                <a:latin typeface="+mj-lt"/>
              </a:rPr>
              <a:t> </a:t>
            </a:r>
            <a:r>
              <a:rPr lang="en-US" sz="2000" dirty="0">
                <a:latin typeface="+mj-lt"/>
              </a:rPr>
              <a:t>The permissive theory suggests that while  the brain does not directly produce mental states it provides the necessary conditions for the mind to exist.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 In this view, the brain acts as a facilitator, allowing for the emergence of consciousness and mental processes, but mind is something that exists independently of the brain's specific physical structure or processes.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brain permits the emergence of consciousness rather than solely producing it. Metaphorically, the </a:t>
            </a:r>
            <a:r>
              <a:rPr lang="en-US" sz="2000" dirty="0">
                <a:latin typeface="+mj-lt"/>
              </a:rPr>
              <a:t>brain is a garden, and the mind are the flowers that grow in it, the garden provides the right conditions for the flowers to bloom, but the flowers themselves are not made of soil or water; they are distinct entities that flourish due to the garden's environment.</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D64B0570-BECC-D563-8ADC-7ABBDF479A69}"/>
              </a:ext>
            </a:extLst>
          </p:cNvPr>
          <p:cNvSpPr>
            <a:spLocks noGrp="1"/>
          </p:cNvSpPr>
          <p:nvPr>
            <p:ph type="sldNum" sz="quarter" idx="12"/>
          </p:nvPr>
        </p:nvSpPr>
        <p:spPr/>
        <p:txBody>
          <a:bodyPr/>
          <a:lstStyle/>
          <a:p>
            <a:fld id="{B2DC25EE-239B-4C5F-AAD1-255A7D5F1EE2}" type="slidenum">
              <a:rPr lang="en-US" smtClean="0"/>
              <a:t>367</a:t>
            </a:fld>
            <a:endParaRPr lang="en-US"/>
          </a:p>
        </p:txBody>
      </p:sp>
    </p:spTree>
    <p:extLst>
      <p:ext uri="{BB962C8B-B14F-4D97-AF65-F5344CB8AC3E}">
        <p14:creationId xmlns:p14="http://schemas.microsoft.com/office/powerpoint/2010/main" val="71101426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EA0BF-92C1-7F54-C4F7-EB502E6092DF}"/>
              </a:ext>
            </a:extLst>
          </p:cNvPr>
          <p:cNvSpPr txBox="1"/>
          <p:nvPr/>
        </p:nvSpPr>
        <p:spPr>
          <a:xfrm>
            <a:off x="0" y="88491"/>
            <a:ext cx="12192000" cy="1086451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According to the permissive theory, altered states of consciousness occur when the brain changes its usual patterns of activity, allowing certain experiences to emerge by changing its usual constraints or patterns. For example, during deep meditation or psychedelic experiences, the brain might permit a greater flow of consciousness, leading to altered perceptions and states of awareness. </a:t>
            </a:r>
          </a:p>
          <a:p>
            <a:pPr marL="285750" indent="-285750">
              <a:buFont typeface="Arial" panose="020B0604020202020204" pitchFamily="34" charset="0"/>
              <a:buChar char="•"/>
            </a:pPr>
            <a:r>
              <a:rPr lang="en-US" sz="2000" b="0" i="0" dirty="0">
                <a:effectLst/>
                <a:latin typeface="+mj-lt"/>
              </a:rPr>
              <a:t>This could involve shifts in brain function that permit experiences outside the norm, such as heightened creativity, mystical experiences, or profound emotional insights.</a:t>
            </a:r>
          </a:p>
          <a:p>
            <a:r>
              <a:rPr lang="en-US" sz="2000" b="0" i="0" dirty="0">
                <a:effectLst/>
                <a:latin typeface="+mj-lt"/>
              </a:rPr>
              <a:t> </a:t>
            </a:r>
          </a:p>
          <a:p>
            <a:pPr marL="342900" indent="-342900">
              <a:buFont typeface="Arial" panose="020B0604020202020204" pitchFamily="34" charset="0"/>
              <a:buChar char="•"/>
            </a:pPr>
            <a:r>
              <a:rPr lang="en-US" sz="2000" b="0" i="0" dirty="0">
                <a:effectLst/>
                <a:latin typeface="+mj-lt"/>
              </a:rPr>
              <a:t> The theory</a:t>
            </a:r>
            <a:r>
              <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rPr>
              <a:t> describing the relationship between brain and mind or consciousness</a:t>
            </a:r>
            <a:r>
              <a:rPr lang="en-US" sz="2000" b="0" i="0" dirty="0">
                <a:effectLst/>
                <a:latin typeface="+mj-lt"/>
              </a:rPr>
              <a:t> which I find  most appealing, is put forward by Bernardo Kastrup. Kastrup suggests that </a:t>
            </a:r>
            <a:r>
              <a:rPr lang="en-US" sz="2000" dirty="0">
                <a:latin typeface="+mj-lt"/>
              </a:rPr>
              <a:t>t</a:t>
            </a:r>
            <a:r>
              <a:rPr lang="en-US" sz="2000" b="0" i="0" dirty="0">
                <a:effectLst/>
                <a:latin typeface="+mj-lt"/>
              </a:rPr>
              <a:t>he brain does not produce, transmit or permit consciousness</a:t>
            </a:r>
            <a:r>
              <a:rPr lang="en-US" sz="2000" dirty="0">
                <a:latin typeface="+mj-lt"/>
              </a:rPr>
              <a:t>, r</a:t>
            </a:r>
            <a:r>
              <a:rPr lang="en-US" sz="2000" b="0" i="0" dirty="0">
                <a:effectLst/>
                <a:latin typeface="+mj-lt"/>
              </a:rPr>
              <a:t>ather the brain is what an individual's localized mind and consciousness looks like when seen from </a:t>
            </a:r>
            <a:r>
              <a:rPr lang="en-US" sz="2000" dirty="0">
                <a:latin typeface="+mj-lt"/>
              </a:rPr>
              <a:t>an</a:t>
            </a:r>
            <a:r>
              <a:rPr lang="en-US" sz="2000" b="0" i="0" dirty="0">
                <a:effectLst/>
                <a:latin typeface="+mj-lt"/>
              </a:rPr>
              <a:t> outside third-party perspective.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An individual’s</a:t>
            </a:r>
            <a:r>
              <a:rPr lang="en-US" sz="2000" b="0" i="0" dirty="0">
                <a:effectLst/>
                <a:latin typeface="+mj-lt"/>
              </a:rPr>
              <a:t> mind and their brain are different perspectives, the mind the interior </a:t>
            </a:r>
            <a:r>
              <a:rPr lang="en-US" sz="2000" dirty="0">
                <a:latin typeface="+mj-lt"/>
              </a:rPr>
              <a:t>the brain the</a:t>
            </a:r>
            <a:r>
              <a:rPr lang="en-US" sz="2000" b="0" i="0" dirty="0">
                <a:effectLst/>
                <a:latin typeface="+mj-lt"/>
              </a:rPr>
              <a:t> exterior perspectives, on the same thing.</a:t>
            </a:r>
          </a:p>
          <a:p>
            <a:r>
              <a:rPr lang="en-US" sz="2000" b="0" i="0" dirty="0">
                <a:effectLst/>
                <a:latin typeface="+mj-lt"/>
              </a:rPr>
              <a:t> </a:t>
            </a:r>
          </a:p>
          <a:p>
            <a:pPr marL="285750" indent="-285750">
              <a:buFont typeface="Arial" panose="020B0604020202020204" pitchFamily="34" charset="0"/>
              <a:buChar char="•"/>
            </a:pPr>
            <a:r>
              <a:rPr lang="en-US" sz="2000" dirty="0">
                <a:latin typeface="+mj-lt"/>
              </a:rPr>
              <a:t>Kastrup believes that </a:t>
            </a:r>
            <a:r>
              <a:rPr lang="en-US" sz="2000" b="0" i="0" dirty="0">
                <a:effectLst/>
                <a:latin typeface="+mj-lt"/>
              </a:rPr>
              <a:t>the universe is the outward or external appearance of the internal experience of universal mind. Similarly, </a:t>
            </a:r>
            <a:r>
              <a:rPr lang="en-US" sz="2000" dirty="0">
                <a:latin typeface="+mj-lt"/>
              </a:rPr>
              <a:t>The</a:t>
            </a:r>
            <a:r>
              <a:rPr lang="en-US" sz="2000" b="0" i="0" dirty="0">
                <a:effectLst/>
                <a:latin typeface="+mj-lt"/>
              </a:rPr>
              <a:t> human body </a:t>
            </a:r>
            <a:r>
              <a:rPr lang="en-US" sz="2000" dirty="0">
                <a:latin typeface="+mj-lt"/>
              </a:rPr>
              <a:t>including the</a:t>
            </a:r>
            <a:r>
              <a:rPr lang="en-US" sz="2000" b="0" i="0" dirty="0">
                <a:effectLst/>
                <a:latin typeface="+mj-lt"/>
              </a:rPr>
              <a:t> brain, a small part of the universe, </a:t>
            </a:r>
            <a:r>
              <a:rPr lang="en-US" sz="2000" dirty="0">
                <a:latin typeface="+mj-lt"/>
              </a:rPr>
              <a:t>are</a:t>
            </a:r>
            <a:r>
              <a:rPr lang="en-US" sz="2000" b="0" i="0" dirty="0">
                <a:effectLst/>
                <a:latin typeface="+mj-lt"/>
              </a:rPr>
              <a:t> the external appearance of the internal experience of human consciousness or mind.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A</a:t>
            </a:r>
            <a:r>
              <a:rPr lang="en-US" sz="2000" b="0" i="0" dirty="0">
                <a:effectLst/>
                <a:latin typeface="+mj-lt"/>
              </a:rPr>
              <a:t> universal mind </a:t>
            </a:r>
            <a:r>
              <a:rPr lang="en-US" sz="2000" dirty="0">
                <a:latin typeface="+mj-lt"/>
              </a:rPr>
              <a:t>that</a:t>
            </a:r>
            <a:r>
              <a:rPr lang="en-US" sz="2000" b="0" i="0" dirty="0">
                <a:effectLst/>
                <a:latin typeface="+mj-lt"/>
              </a:rPr>
              <a:t> is the internal experience of the universe is </a:t>
            </a:r>
            <a:r>
              <a:rPr lang="en-US" sz="2000" dirty="0">
                <a:latin typeface="+mj-lt"/>
              </a:rPr>
              <a:t>the God of philosopher Baruch </a:t>
            </a:r>
            <a:r>
              <a:rPr lang="en-US" sz="2000" b="0" i="0" dirty="0">
                <a:effectLst/>
                <a:latin typeface="+mj-lt"/>
              </a:rPr>
              <a:t>Spinoza which Einstein famously said he believed in.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Altered states of consciousness and anomalous perceptions, </a:t>
            </a:r>
            <a:r>
              <a:rPr lang="en-US" sz="2000" dirty="0">
                <a:latin typeface="+mj-lt"/>
              </a:rPr>
              <a:t>in </a:t>
            </a:r>
            <a:r>
              <a:rPr lang="en-US" sz="2000" b="0" i="0" dirty="0">
                <a:effectLst/>
                <a:latin typeface="+mj-lt"/>
              </a:rPr>
              <a:t>Kastrup’s, the permissive and transmissive theories views may be opportunities to experience non-personal consciousness in a less restricted form. </a:t>
            </a:r>
            <a:r>
              <a:rPr lang="en-US" sz="2000" dirty="0">
                <a:latin typeface="+mj-lt"/>
              </a:rPr>
              <a:t>Because during these experiences we may be accessing a larger consciousness they</a:t>
            </a:r>
            <a:r>
              <a:rPr lang="en-US" sz="2000" b="0" i="0" dirty="0">
                <a:effectLst/>
                <a:latin typeface="+mj-lt"/>
              </a:rPr>
              <a:t> may offer us insights into a realm that </a:t>
            </a:r>
            <a:r>
              <a:rPr lang="en-US" sz="2000" dirty="0">
                <a:latin typeface="+mj-lt"/>
              </a:rPr>
              <a:t>is</a:t>
            </a:r>
            <a:r>
              <a:rPr lang="en-US" sz="2000" b="0" i="0" dirty="0">
                <a:effectLst/>
                <a:latin typeface="+mj-lt"/>
              </a:rPr>
              <a:t> not accessible </a:t>
            </a:r>
            <a:r>
              <a:rPr lang="en-US" sz="2000" dirty="0">
                <a:latin typeface="+mj-lt"/>
              </a:rPr>
              <a:t>when we are in an awake state and confined to our individual consciousness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Kastrup’s, the permissive and transmissive</a:t>
            </a:r>
            <a:r>
              <a:rPr lang="en-US" sz="2000" dirty="0">
                <a:latin typeface="+mj-lt"/>
              </a:rPr>
              <a:t> theories all reflect a philosophical idealist stance on the mind-body problem. Such idealist theories of mind have been dominant throughout human history being held by Plato and all the traditional religions.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Having considered the relationship between brain and mind let’s now take a closer look at the variety of states of consciousness. </a:t>
            </a:r>
            <a:endParaRPr lang="en-CA" sz="2000" dirty="0"/>
          </a:p>
          <a:p>
            <a:pPr marL="285750" indent="-285750">
              <a:buFont typeface="Arial" panose="020B0604020202020204" pitchFamily="34" charset="0"/>
              <a:buChar char="•"/>
            </a:pPr>
            <a:r>
              <a:rPr lang="en-US" sz="2000" b="0" i="0" dirty="0">
                <a:effectLst/>
                <a:latin typeface="+mj-lt"/>
              </a:rPr>
              <a:t>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746D4BE2-F991-7398-2F25-CEDD6B28585D}"/>
              </a:ext>
            </a:extLst>
          </p:cNvPr>
          <p:cNvSpPr>
            <a:spLocks noGrp="1"/>
          </p:cNvSpPr>
          <p:nvPr>
            <p:ph type="sldNum" sz="quarter" idx="12"/>
          </p:nvPr>
        </p:nvSpPr>
        <p:spPr/>
        <p:txBody>
          <a:bodyPr/>
          <a:lstStyle/>
          <a:p>
            <a:fld id="{B2DC25EE-239B-4C5F-AAD1-255A7D5F1EE2}" type="slidenum">
              <a:rPr lang="en-US" smtClean="0"/>
              <a:t>368</a:t>
            </a:fld>
            <a:endParaRPr lang="en-US"/>
          </a:p>
        </p:txBody>
      </p:sp>
    </p:spTree>
    <p:extLst>
      <p:ext uri="{BB962C8B-B14F-4D97-AF65-F5344CB8AC3E}">
        <p14:creationId xmlns:p14="http://schemas.microsoft.com/office/powerpoint/2010/main" val="934601055"/>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C8A7E-2532-E041-7EE4-E9496BC9BA4C}"/>
              </a:ext>
            </a:extLst>
          </p:cNvPr>
          <p:cNvSpPr txBox="1"/>
          <p:nvPr/>
        </p:nvSpPr>
        <p:spPr>
          <a:xfrm>
            <a:off x="0" y="104367"/>
            <a:ext cx="12192000" cy="378565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Altered states of consciousness and anomalous perceptions, </a:t>
            </a:r>
            <a:r>
              <a:rPr lang="en-US" sz="2000" dirty="0">
                <a:latin typeface="+mj-lt"/>
              </a:rPr>
              <a:t>in </a:t>
            </a:r>
            <a:r>
              <a:rPr lang="en-US" sz="2000" b="0" i="0" dirty="0">
                <a:effectLst/>
                <a:latin typeface="+mj-lt"/>
              </a:rPr>
              <a:t>Kastrup’s, the permissive and transmissive theories views may be opportunities to experience non-personal consciousness in a less restricted form. </a:t>
            </a:r>
            <a:r>
              <a:rPr lang="en-US" sz="2000" dirty="0">
                <a:latin typeface="+mj-lt"/>
              </a:rPr>
              <a:t>Because during these experiences we may be accessing a larger consciousness, altered states of consciousness</a:t>
            </a:r>
            <a:r>
              <a:rPr lang="en-US" sz="2000" b="0" i="0" dirty="0">
                <a:effectLst/>
                <a:latin typeface="+mj-lt"/>
              </a:rPr>
              <a:t> offer us insights into a realm that </a:t>
            </a:r>
            <a:r>
              <a:rPr lang="en-US" sz="2000" dirty="0">
                <a:latin typeface="+mj-lt"/>
              </a:rPr>
              <a:t>is</a:t>
            </a:r>
            <a:r>
              <a:rPr lang="en-US" sz="2000" b="0" i="0" dirty="0">
                <a:effectLst/>
                <a:latin typeface="+mj-lt"/>
              </a:rPr>
              <a:t> not accessible </a:t>
            </a:r>
            <a:r>
              <a:rPr lang="en-US" sz="2000" dirty="0">
                <a:latin typeface="+mj-lt"/>
              </a:rPr>
              <a:t>when we are in an awake state and confined to our individual consciousness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Kastrup’s, the permissive and transmissive</a:t>
            </a:r>
            <a:r>
              <a:rPr lang="en-US" sz="2000" dirty="0">
                <a:latin typeface="+mj-lt"/>
              </a:rPr>
              <a:t> theories all reflect a philosophical idealist stance on the mind-body problem. Such idealist theories of mind have been dominant throughout all of humanity’s existence.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Having considered the relationship between brain and mind let’s now take a closer look at the variety of states of consciousness. </a:t>
            </a:r>
            <a:endParaRPr lang="en-CA" sz="2000" dirty="0"/>
          </a:p>
          <a:p>
            <a:r>
              <a:rPr lang="en-US" sz="2000" b="0" i="0" dirty="0">
                <a:effectLst/>
                <a:latin typeface="+mj-lt"/>
              </a:rPr>
              <a:t> </a:t>
            </a:r>
          </a:p>
        </p:txBody>
      </p:sp>
      <p:sp>
        <p:nvSpPr>
          <p:cNvPr id="2" name="Slide Number Placeholder 1">
            <a:extLst>
              <a:ext uri="{FF2B5EF4-FFF2-40B4-BE49-F238E27FC236}">
                <a16:creationId xmlns:a16="http://schemas.microsoft.com/office/drawing/2014/main" id="{5AF1BF2D-0EC1-52A2-529E-A0F2760AE1FB}"/>
              </a:ext>
            </a:extLst>
          </p:cNvPr>
          <p:cNvSpPr>
            <a:spLocks noGrp="1"/>
          </p:cNvSpPr>
          <p:nvPr>
            <p:ph type="sldNum" sz="quarter" idx="12"/>
          </p:nvPr>
        </p:nvSpPr>
        <p:spPr/>
        <p:txBody>
          <a:bodyPr/>
          <a:lstStyle/>
          <a:p>
            <a:fld id="{B2DC25EE-239B-4C5F-AAD1-255A7D5F1EE2}" type="slidenum">
              <a:rPr lang="en-US" smtClean="0"/>
              <a:t>369</a:t>
            </a:fld>
            <a:endParaRPr lang="en-US"/>
          </a:p>
        </p:txBody>
      </p:sp>
    </p:spTree>
    <p:extLst>
      <p:ext uri="{BB962C8B-B14F-4D97-AF65-F5344CB8AC3E}">
        <p14:creationId xmlns:p14="http://schemas.microsoft.com/office/powerpoint/2010/main" val="3666534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74E80-A75D-F6FB-B540-7020B2C782D8}"/>
              </a:ext>
            </a:extLst>
          </p:cNvPr>
          <p:cNvSpPr txBox="1"/>
          <p:nvPr/>
        </p:nvSpPr>
        <p:spPr>
          <a:xfrm>
            <a:off x="27398" y="0"/>
            <a:ext cx="12192000" cy="219470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Purpose as a Buffer Against Poor Health</a:t>
            </a:r>
            <a:b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br>
            <a:r>
              <a:rPr lang="en-CA" sz="1800" kern="0" dirty="0">
                <a:effectLst/>
                <a:latin typeface="Arial" panose="020B0604020202020204" pitchFamily="34" charset="0"/>
                <a:ea typeface="Times New Roman" panose="02020603050405020304" pitchFamily="18" charset="0"/>
                <a:cs typeface="Times New Roman" panose="02020603050405020304" pitchFamily="18" charset="0"/>
              </a:rPr>
              <a:t>One particularly nuanced finding: purpose appears to moderate the relationship between poor health and death. Greater purpose in life predicts meaningful reductions in mortality associated with poorer self-rated health among middle-aged and older adults — that is, rating one’s health as poor was more detrimental (in terms of mortality) for those who also reported low purpose in life.</a:t>
            </a:r>
            <a:b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br>
            <a:endParaRPr lang="en-CA" sz="16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CA" sz="16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 name="Flowchart: Connector 1">
            <a:extLst>
              <a:ext uri="{FF2B5EF4-FFF2-40B4-BE49-F238E27FC236}">
                <a16:creationId xmlns:a16="http://schemas.microsoft.com/office/drawing/2014/main" id="{E00CDFF1-A326-847B-78BD-381474DA7B98}"/>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3095184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lass ball with a field and sky&#10;&#10;Description automatically generated">
            <a:extLst>
              <a:ext uri="{FF2B5EF4-FFF2-40B4-BE49-F238E27FC236}">
                <a16:creationId xmlns:a16="http://schemas.microsoft.com/office/drawing/2014/main" id="{D337A12E-F5E5-6582-B821-EAA410B61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859972"/>
            <a:ext cx="11353800" cy="5704114"/>
          </a:xfrm>
          <a:prstGeom prst="rect">
            <a:avLst/>
          </a:prstGeom>
        </p:spPr>
      </p:pic>
      <p:sp>
        <p:nvSpPr>
          <p:cNvPr id="6" name="TextBox 5">
            <a:extLst>
              <a:ext uri="{FF2B5EF4-FFF2-40B4-BE49-F238E27FC236}">
                <a16:creationId xmlns:a16="http://schemas.microsoft.com/office/drawing/2014/main" id="{E9DCD58B-5A09-CCC5-C80E-D50D6D89961F}"/>
              </a:ext>
            </a:extLst>
          </p:cNvPr>
          <p:cNvSpPr txBox="1"/>
          <p:nvPr/>
        </p:nvSpPr>
        <p:spPr>
          <a:xfrm>
            <a:off x="941789" y="53450"/>
            <a:ext cx="9507794" cy="646331"/>
          </a:xfrm>
          <a:prstGeom prst="rect">
            <a:avLst/>
          </a:prstGeom>
          <a:noFill/>
        </p:spPr>
        <p:txBody>
          <a:bodyPr wrap="square">
            <a:spAutoFit/>
          </a:bodyPr>
          <a:lstStyle/>
          <a:p>
            <a:r>
              <a:rPr lang="en-US" sz="3600" dirty="0">
                <a:solidFill>
                  <a:schemeClr val="bg1"/>
                </a:solidFill>
              </a:rPr>
              <a:t>THE VARIETY OF STATES OF CONSCIOUSNESS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01DDF793-72DB-75CA-A460-9E790EDF998C}"/>
              </a:ext>
            </a:extLst>
          </p:cNvPr>
          <p:cNvSpPr>
            <a:spLocks noGrp="1"/>
          </p:cNvSpPr>
          <p:nvPr>
            <p:ph type="sldNum" sz="quarter" idx="12"/>
          </p:nvPr>
        </p:nvSpPr>
        <p:spPr/>
        <p:txBody>
          <a:bodyPr/>
          <a:lstStyle/>
          <a:p>
            <a:fld id="{B2DC25EE-239B-4C5F-AAD1-255A7D5F1EE2}" type="slidenum">
              <a:rPr lang="en-US" smtClean="0"/>
              <a:t>370</a:t>
            </a:fld>
            <a:endParaRPr lang="en-US"/>
          </a:p>
        </p:txBody>
      </p:sp>
    </p:spTree>
    <p:extLst>
      <p:ext uri="{BB962C8B-B14F-4D97-AF65-F5344CB8AC3E}">
        <p14:creationId xmlns:p14="http://schemas.microsoft.com/office/powerpoint/2010/main" val="2784259831"/>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36E24-C80B-4BB1-68F3-9C2DDC3C0ADE}"/>
              </a:ext>
            </a:extLst>
          </p:cNvPr>
          <p:cNvSpPr txBox="1"/>
          <p:nvPr/>
        </p:nvSpPr>
        <p:spPr>
          <a:xfrm>
            <a:off x="0" y="0"/>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t>Altered states of consciousness are states of awareness that differ significantly from the normal waking state. They include states experienced during meditation, hypnosis, sleep, or under the influence of psychoactive substances.</a:t>
            </a:r>
          </a:p>
          <a:p>
            <a:r>
              <a:rPr lang="en-US" sz="2000" dirty="0"/>
              <a:t> </a:t>
            </a:r>
          </a:p>
          <a:p>
            <a:pPr marL="285750" indent="-285750">
              <a:buFont typeface="Arial" panose="020B0604020202020204" pitchFamily="34" charset="0"/>
              <a:buChar char="•"/>
            </a:pPr>
            <a:r>
              <a:rPr lang="en-US" sz="2000" dirty="0"/>
              <a:t>Anomalous perceptions are unusual sensory experiences that deviate from typical perception. They include hallucinations, illusions, synesthesia, déjà vu, jamais vu, out-of-body experiences, and near-death experiences.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 Anomalous perceptions and altered states of consciousness are closely related concepts. While not all altered states result in anomalous perceptions, and not all anomalous perceptions occur during altered states, there is a significant overlap where changes in consciousness can lead to unusual sensory experiences.</a:t>
            </a:r>
          </a:p>
          <a:p>
            <a:r>
              <a:rPr lang="en-US" sz="2000" dirty="0"/>
              <a:t> </a:t>
            </a:r>
          </a:p>
          <a:p>
            <a:pPr marL="285750" indent="-285750">
              <a:buFont typeface="Arial" panose="020B0604020202020204" pitchFamily="34" charset="0"/>
              <a:buChar char="•"/>
            </a:pPr>
            <a:r>
              <a:rPr lang="en-US" sz="2000" dirty="0"/>
              <a:t>In many cultures, altered states of consciousness and the resulting anomalous perceptions, are pursued for spiritual or religious reasons as they are seen as a means of gaining insight into or connecting with the divine.</a:t>
            </a:r>
          </a:p>
          <a:p>
            <a:r>
              <a:rPr lang="en-US" sz="2000" dirty="0"/>
              <a:t> </a:t>
            </a:r>
          </a:p>
          <a:p>
            <a:pPr marL="285750" indent="-285750">
              <a:buFont typeface="Arial" panose="020B0604020202020204" pitchFamily="34" charset="0"/>
              <a:buChar char="•"/>
            </a:pPr>
            <a:r>
              <a:rPr lang="en-US" sz="2000" dirty="0"/>
              <a:t>If we assume Kastrup’s idealist premise that our  individual minds or consciousness are dissociated parts or “alters” existing within a vast universal mind it does make sense that altered states of consciousness and anomalous perceptions, might help us access the universal mind.</a:t>
            </a:r>
          </a:p>
          <a:p>
            <a:r>
              <a:rPr lang="en-US" sz="2000" dirty="0"/>
              <a:t> </a:t>
            </a:r>
          </a:p>
          <a:p>
            <a:pPr marL="285750" indent="-285750">
              <a:buFont typeface="Arial" panose="020B0604020202020204" pitchFamily="34" charset="0"/>
              <a:buChar char="•"/>
            </a:pPr>
            <a:r>
              <a:rPr lang="en-US" sz="2000" dirty="0"/>
              <a:t>Let’s consider the variety of states of consciousness and anomalous perceptions. </a:t>
            </a:r>
          </a:p>
        </p:txBody>
      </p:sp>
      <p:sp>
        <p:nvSpPr>
          <p:cNvPr id="2" name="Slide Number Placeholder 1">
            <a:extLst>
              <a:ext uri="{FF2B5EF4-FFF2-40B4-BE49-F238E27FC236}">
                <a16:creationId xmlns:a16="http://schemas.microsoft.com/office/drawing/2014/main" id="{7D06E1AF-BF22-9626-B487-1B85948F42BF}"/>
              </a:ext>
            </a:extLst>
          </p:cNvPr>
          <p:cNvSpPr>
            <a:spLocks noGrp="1"/>
          </p:cNvSpPr>
          <p:nvPr>
            <p:ph type="sldNum" sz="quarter" idx="12"/>
          </p:nvPr>
        </p:nvSpPr>
        <p:spPr/>
        <p:txBody>
          <a:bodyPr/>
          <a:lstStyle/>
          <a:p>
            <a:fld id="{B2DC25EE-239B-4C5F-AAD1-255A7D5F1EE2}" type="slidenum">
              <a:rPr lang="en-US" smtClean="0"/>
              <a:t>371</a:t>
            </a:fld>
            <a:endParaRPr lang="en-US"/>
          </a:p>
        </p:txBody>
      </p:sp>
    </p:spTree>
    <p:extLst>
      <p:ext uri="{BB962C8B-B14F-4D97-AF65-F5344CB8AC3E}">
        <p14:creationId xmlns:p14="http://schemas.microsoft.com/office/powerpoint/2010/main" val="270300190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70E9F3-7F19-E0E5-6E56-988FC65DFFCB}"/>
              </a:ext>
            </a:extLst>
          </p:cNvPr>
          <p:cNvSpPr>
            <a:spLocks noGrp="1"/>
          </p:cNvSpPr>
          <p:nvPr>
            <p:ph type="sldNum" sz="quarter" idx="12"/>
          </p:nvPr>
        </p:nvSpPr>
        <p:spPr/>
        <p:txBody>
          <a:bodyPr/>
          <a:lstStyle/>
          <a:p>
            <a:fld id="{B2DC25EE-239B-4C5F-AAD1-255A7D5F1EE2}" type="slidenum">
              <a:rPr lang="en-US" smtClean="0"/>
              <a:t>372</a:t>
            </a:fld>
            <a:endParaRPr lang="en-US"/>
          </a:p>
        </p:txBody>
      </p:sp>
      <p:sp>
        <p:nvSpPr>
          <p:cNvPr id="4" name="TextBox 3">
            <a:extLst>
              <a:ext uri="{FF2B5EF4-FFF2-40B4-BE49-F238E27FC236}">
                <a16:creationId xmlns:a16="http://schemas.microsoft.com/office/drawing/2014/main" id="{5C8DF2DF-7796-7DE0-73A1-5D7FC421A41B}"/>
              </a:ext>
            </a:extLst>
          </p:cNvPr>
          <p:cNvSpPr txBox="1"/>
          <p:nvPr/>
        </p:nvSpPr>
        <p:spPr>
          <a:xfrm>
            <a:off x="0" y="70021"/>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Humans experience not just awake consciousness but a wide range of other states of consciousness.</a:t>
            </a:r>
          </a:p>
          <a:p>
            <a:pPr marL="285750" indent="-285750">
              <a:buFont typeface="Arial" panose="020B0604020202020204" pitchFamily="34" charset="0"/>
              <a:buChar char="•"/>
            </a:pPr>
            <a:r>
              <a:rPr lang="en-US" sz="2000" dirty="0"/>
              <a:t> Wakefulness is the normal state of consciousness when a person is fully alert and aware of their surroundings. It involves active engagement with the environment and the ability to think, perceive, and interact. </a:t>
            </a:r>
          </a:p>
          <a:p>
            <a:pPr marL="285750" indent="-285750">
              <a:buFont typeface="Arial" panose="020B0604020202020204" pitchFamily="34" charset="0"/>
              <a:buChar char="•"/>
            </a:pPr>
            <a:r>
              <a:rPr lang="en-US" sz="2000" dirty="0"/>
              <a:t>There are however many other states of consciousness some quite normal and common others “anomalous” and less common.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Sleep is a natural, recurring state characterized by reduced consciousness, and decreased sensory activity. It includes different stages, such as REM (Rapid Eye Movement) sleep, where dreaming occurs, and non-REM sleep. In dreaming or REM sleep people experience vivid dreams that can be fantastical or reflect real-life experiences. Dreams are a unique state of consciousness with their own logic and narrative structure.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Meditation is a practice that involves focusing the mind and achieving a state of mental clarity and emotional calm. There are various forms of meditation, such as mindfulness and transcendental meditation, each leading to different experiences and states of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Hypnosis is an altered state of consciousness characterized by focused attention, reduced peripheral awareness, and an enhanced capacity for response to suggestions. It has been used therapeutically to access the subconscious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Daydreaming is a spontaneous and light form of altered consciousness where attention drifts away from the external environment to internal thoughts, fantasies, or memories.</a:t>
            </a:r>
          </a:p>
          <a:p>
            <a:endParaRPr lang="en-US" sz="20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43249670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6671F-BD05-8A88-BC67-B8D27666444C}"/>
              </a:ext>
            </a:extLst>
          </p:cNvPr>
          <p:cNvSpPr txBox="1"/>
          <p:nvPr/>
        </p:nvSpPr>
        <p:spPr>
          <a:xfrm>
            <a:off x="39329" y="0"/>
            <a:ext cx="12113342" cy="7786747"/>
          </a:xfrm>
          <a:prstGeom prst="rect">
            <a:avLst/>
          </a:prstGeom>
          <a:noFill/>
        </p:spPr>
        <p:txBody>
          <a:bodyPr wrap="square">
            <a:spAutoFit/>
          </a:bodyPr>
          <a:lstStyle/>
          <a:p>
            <a:pPr marL="285750" indent="-285750">
              <a:buFont typeface="Arial" panose="020B0604020202020204" pitchFamily="34" charset="0"/>
              <a:buChar char="•"/>
            </a:pPr>
            <a:r>
              <a:rPr lang="en-US" sz="2000" dirty="0"/>
              <a:t>A flow state, also known as "being in the zone," is a state of complete immersion and focus on an activity, often leading to enhanced performance and a sense of timelessness.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Intoxication is a state induced by substances such as alcohol or drugs, leading to altered perception, mood, and cognitive function.</a:t>
            </a:r>
          </a:p>
          <a:p>
            <a:endParaRPr lang="en-US" sz="2000" dirty="0"/>
          </a:p>
          <a:p>
            <a:pPr marL="285750" indent="-285750">
              <a:buFont typeface="Arial" panose="020B0604020202020204" pitchFamily="34" charset="0"/>
              <a:buChar char="•"/>
            </a:pPr>
            <a:r>
              <a:rPr lang="en-US" sz="2000" dirty="0"/>
              <a:t>All the above are common. There are also uncommon states of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Lucid Dreaming, is a state, in which the dreamer becomes aware that they are dreaming and can sometimes exert control over the dream narrative and environment.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Trance States can occur in various cultural and religious contexts. They are sometimes induced by rhythmic music and dance and can lead to altered awareness and sometimes spiritual experiences.</a:t>
            </a:r>
          </a:p>
          <a:p>
            <a:r>
              <a:rPr lang="en-US" sz="2000" dirty="0"/>
              <a:t> </a:t>
            </a:r>
          </a:p>
          <a:p>
            <a:pPr marL="285750" indent="-285750">
              <a:buFont typeface="Arial" panose="020B0604020202020204" pitchFamily="34" charset="0"/>
              <a:buChar char="•"/>
            </a:pPr>
            <a:r>
              <a:rPr lang="en-US" sz="2000" dirty="0"/>
              <a:t>Psychedelic states are states of consciousness induced by substances like LSD, psilocybin, or DMT, these states can lead to profound changes in perception, thought, and emotion, often accompanied by visual and auditory hallucinations.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Near-Death Experiences are profound psychological events that can occur to individuals close to death or in situations of extreme danger. They may involve out-of-body experiences, a sense of peace, or encounters with spiritual entities.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dirty="0"/>
              <a:t> </a:t>
            </a:r>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EA4778E8-0665-2772-E90E-B26F9E4DF201}"/>
              </a:ext>
            </a:extLst>
          </p:cNvPr>
          <p:cNvSpPr>
            <a:spLocks noGrp="1"/>
          </p:cNvSpPr>
          <p:nvPr>
            <p:ph type="sldNum" sz="quarter" idx="12"/>
          </p:nvPr>
        </p:nvSpPr>
        <p:spPr/>
        <p:txBody>
          <a:bodyPr/>
          <a:lstStyle/>
          <a:p>
            <a:fld id="{B2DC25EE-239B-4C5F-AAD1-255A7D5F1EE2}" type="slidenum">
              <a:rPr lang="en-US" smtClean="0"/>
              <a:t>373</a:t>
            </a:fld>
            <a:endParaRPr lang="en-US"/>
          </a:p>
        </p:txBody>
      </p:sp>
    </p:spTree>
    <p:extLst>
      <p:ext uri="{BB962C8B-B14F-4D97-AF65-F5344CB8AC3E}">
        <p14:creationId xmlns:p14="http://schemas.microsoft.com/office/powerpoint/2010/main" val="20358843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0913D1-6BB7-79B5-5D83-8AB035B11A7B}"/>
              </a:ext>
            </a:extLst>
          </p:cNvPr>
          <p:cNvSpPr txBox="1"/>
          <p:nvPr/>
        </p:nvSpPr>
        <p:spPr>
          <a:xfrm>
            <a:off x="0" y="70021"/>
            <a:ext cx="11975690" cy="7171194"/>
          </a:xfrm>
          <a:prstGeom prst="rect">
            <a:avLst/>
          </a:prstGeom>
          <a:noFill/>
        </p:spPr>
        <p:txBody>
          <a:bodyPr wrap="square">
            <a:spAutoFit/>
          </a:bodyPr>
          <a:lstStyle/>
          <a:p>
            <a:pPr marL="342900" indent="-342900">
              <a:buFont typeface="Arial" panose="020B0604020202020204" pitchFamily="34" charset="0"/>
              <a:buChar char="•"/>
            </a:pPr>
            <a:r>
              <a:rPr lang="en-US" sz="2000" dirty="0"/>
              <a:t>There are two other fundamental states of consciousness that everyone has access to but because they occur simultaneously, we seldom ever experience them in their pure form. These are the consciousness of the right and that of the left hemispheres of the brain.</a:t>
            </a:r>
          </a:p>
          <a:p>
            <a:r>
              <a:rPr lang="en-US" sz="2000" dirty="0"/>
              <a:t> </a:t>
            </a:r>
          </a:p>
          <a:p>
            <a:pPr marL="285750" indent="-285750">
              <a:buFont typeface="Arial" panose="020B0604020202020204" pitchFamily="34" charset="0"/>
              <a:buChar char="•"/>
            </a:pPr>
            <a:r>
              <a:rPr lang="en-US" sz="2000" dirty="0"/>
              <a:t>Although the two hemispheres are normally integrated and function together, when the corpus callosum, which directly connects the hemispheres is severed, usually as a treatment for intractable epilepsy, their independence becomes more evident and it’s as if  there were two very different individuals within the same body.</a:t>
            </a:r>
          </a:p>
          <a:p>
            <a:r>
              <a:rPr lang="en-US" sz="2000" dirty="0"/>
              <a:t> </a:t>
            </a:r>
          </a:p>
          <a:p>
            <a:pPr marL="285750" indent="-285750">
              <a:buFont typeface="Arial" panose="020B0604020202020204" pitchFamily="34" charset="0"/>
              <a:buChar char="•"/>
            </a:pPr>
            <a:r>
              <a:rPr lang="en-US" sz="2000" dirty="0"/>
              <a:t>The nature of the right and left hemispheres and their relationship has been extensively explored by Iain McGilchrist, a psychiatrist and writer, and is described in his book "The Master and His Emissary: The Divided Brain and the Making of the Western World." </a:t>
            </a:r>
          </a:p>
          <a:p>
            <a:pPr marL="285750" indent="-285750">
              <a:buFont typeface="Arial" panose="020B0604020202020204" pitchFamily="34" charset="0"/>
              <a:buChar char="•"/>
            </a:pPr>
            <a:r>
              <a:rPr lang="en-US" sz="2000" dirty="0"/>
              <a:t>McGilchrist makes a very compelling case that the two hemispheres have distinct ways of perceiving and interacting with the world, which influence human thought and culture.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Left Hemisphere is associated with analytical thinking, focusing on details, and breaking down complex information into parts. It excels at tasks that involve logic, language, and sequential processing. It tends to focus narrowly, concentrating on specific elements of a situation rather than the whole context.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left hemisphere is adept at dealing with abstract concepts and symbols, such as language and mathematics. It often seeks to control and manipulate the environment, emphasizing certainty and predictability.</a:t>
            </a:r>
          </a:p>
          <a:p>
            <a:r>
              <a:rPr lang="en-US" sz="2000" dirty="0"/>
              <a:t> </a:t>
            </a:r>
          </a:p>
        </p:txBody>
      </p:sp>
      <p:sp>
        <p:nvSpPr>
          <p:cNvPr id="2" name="Slide Number Placeholder 1">
            <a:extLst>
              <a:ext uri="{FF2B5EF4-FFF2-40B4-BE49-F238E27FC236}">
                <a16:creationId xmlns:a16="http://schemas.microsoft.com/office/drawing/2014/main" id="{3C3051E8-2127-A427-700E-453E5ADE09B7}"/>
              </a:ext>
            </a:extLst>
          </p:cNvPr>
          <p:cNvSpPr>
            <a:spLocks noGrp="1"/>
          </p:cNvSpPr>
          <p:nvPr>
            <p:ph type="sldNum" sz="quarter" idx="12"/>
          </p:nvPr>
        </p:nvSpPr>
        <p:spPr/>
        <p:txBody>
          <a:bodyPr/>
          <a:lstStyle/>
          <a:p>
            <a:fld id="{B2DC25EE-239B-4C5F-AAD1-255A7D5F1EE2}" type="slidenum">
              <a:rPr lang="en-US" smtClean="0"/>
              <a:t>374</a:t>
            </a:fld>
            <a:endParaRPr lang="en-US"/>
          </a:p>
        </p:txBody>
      </p:sp>
    </p:spTree>
    <p:extLst>
      <p:ext uri="{BB962C8B-B14F-4D97-AF65-F5344CB8AC3E}">
        <p14:creationId xmlns:p14="http://schemas.microsoft.com/office/powerpoint/2010/main" val="3868263956"/>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B9C71D-A9D2-F640-5F6F-54F89140963B}"/>
              </a:ext>
            </a:extLst>
          </p:cNvPr>
          <p:cNvSpPr txBox="1"/>
          <p:nvPr/>
        </p:nvSpPr>
        <p:spPr>
          <a:xfrm>
            <a:off x="-110964" y="-87086"/>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dirty="0"/>
              <a:t>The Right Hemisphere, in contrast, is more holistic, perceiving the world in terms of relationships and context. It is better at understanding the bigger picture and integrating diverse information. It has a broader, more vigilant attention span, allowing it to be more open to new experiences and unexpected events.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right hemisphere is linked to intuition, creativity, and the appreciation of art and music. It is more attuned to emotional and non-verbal communication. It emphasizes connection with others and the environment, fostering empathy and understanding.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 maintains that the two hemispheres should ideally work together in balance, with the right hemisphere providing a contextual understanding and the left hemisphere offering detailed analysis.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 also discusses how the way we pay attention to the world fundamentally shapes our experience and understanding of it. He emphasizes that attention is not a neutral act. It is an active process that involves selecting certain aspects of reality while ignoring others. The way we focus our attention can shape our perceptions, thoughts, and emotions.</a:t>
            </a:r>
          </a:p>
          <a:p>
            <a:r>
              <a:rPr lang="en-US" sz="2000" dirty="0"/>
              <a:t> </a:t>
            </a:r>
          </a:p>
          <a:p>
            <a:pPr marL="285750" indent="-285750">
              <a:buFont typeface="Arial" panose="020B0604020202020204" pitchFamily="34" charset="0"/>
              <a:buChar char="•"/>
            </a:pPr>
            <a:r>
              <a:rPr lang="en-US" sz="2000" dirty="0"/>
              <a:t>McGilchrist argues that Western culture has increasingly favored the left hemisphere’s way of seeing the world, leading to an imbalance that affects various aspects of society, such as science, education, politics, and art. </a:t>
            </a:r>
          </a:p>
          <a:p>
            <a:pPr marL="285750" indent="-285750">
              <a:buFont typeface="Arial" panose="020B0604020202020204" pitchFamily="34" charset="0"/>
              <a:buChar char="•"/>
            </a:pPr>
            <a:r>
              <a:rPr lang="en-US" sz="2000" dirty="0"/>
              <a:t>This imbalance, according to McGilchrist, has resulted in a fragmented view of the world, that lacks depth and meaning. Modernity is associated with this left hemispheric dominance. In McGilchrist’s view, the left hemisphere's focus on analysis, categorization, abstraction, and linear thinking has become more pronounced in modern Western societies. This shift has implications for how meaning is perceived and experienced.</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665D459-CAA8-51A6-BDEC-7B74648316A3}"/>
              </a:ext>
            </a:extLst>
          </p:cNvPr>
          <p:cNvSpPr>
            <a:spLocks noGrp="1"/>
          </p:cNvSpPr>
          <p:nvPr>
            <p:ph type="sldNum" sz="quarter" idx="12"/>
          </p:nvPr>
        </p:nvSpPr>
        <p:spPr/>
        <p:txBody>
          <a:bodyPr/>
          <a:lstStyle/>
          <a:p>
            <a:fld id="{B2DC25EE-239B-4C5F-AAD1-255A7D5F1EE2}" type="slidenum">
              <a:rPr lang="en-US" smtClean="0"/>
              <a:t>375</a:t>
            </a:fld>
            <a:endParaRPr lang="en-US"/>
          </a:p>
        </p:txBody>
      </p:sp>
    </p:spTree>
    <p:extLst>
      <p:ext uri="{BB962C8B-B14F-4D97-AF65-F5344CB8AC3E}">
        <p14:creationId xmlns:p14="http://schemas.microsoft.com/office/powerpoint/2010/main" val="292783110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5BA9F3-EC7E-4155-D57B-D42222EEF964}"/>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left hemisphere excels at breaking things down into parts, analyzing details, and focusing on specific tasks. While these skills are essential for scientific and technological advancement, an overemphasis on them can lead to a fragmented view of the world. This fragmentation can result in a loss of the holistic understanding that the right hemisphere provides, which is crucial for perceiving interconnectedness and deeper meaning.</a:t>
            </a:r>
          </a:p>
          <a:p>
            <a:r>
              <a:rPr lang="en-US" sz="2000" dirty="0"/>
              <a:t> </a:t>
            </a:r>
          </a:p>
          <a:p>
            <a:pPr marL="285750" indent="-285750">
              <a:buFont typeface="Arial" panose="020B0604020202020204" pitchFamily="34" charset="0"/>
              <a:buChar char="•"/>
            </a:pPr>
            <a:r>
              <a:rPr lang="en-US" sz="2000" dirty="0"/>
              <a:t>Modernity involves a reductionist approach, where complex phenomena are broken down into simpler components. While this can yield valuable insights, it can also strip away the richness and depth of experience, leading to a sense of meaninglessness. The right hemisphere, with its ability to see the bigger picture and appreciate context, is essential for maintaining a sense of meaning and purpose.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left hemisphere's focus on individualism and control can contribute to a sense of disconnection from nature, community, and even one's own inner life. This disconnection can exacerbate feelings of isolation and loss of meaning, as people may feel cut off from the larger web of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Modern societies often prioritize material success and measurable outcomes, which align with left hemisphere thinking. This emphasis can overshadow the more intangible aspects of life that provide meaning, such as relationships, spirituality, and creativity, which are more aligned with right hemisphere functions.</a:t>
            </a:r>
          </a:p>
          <a:p>
            <a:r>
              <a:rPr lang="en-US" sz="2000" dirty="0"/>
              <a:t> </a:t>
            </a:r>
          </a:p>
          <a:p>
            <a:pPr marL="285750" indent="-285750">
              <a:buFont typeface="Arial" panose="020B0604020202020204" pitchFamily="34" charset="0"/>
              <a:buChar char="•"/>
            </a:pPr>
            <a:r>
              <a:rPr lang="en-US" sz="2000" dirty="0"/>
              <a:t>A balance between the hemispheres perspectives is necessary for a well-rounded understanding of the world, and to restore a sense of meaning. By valuing the right hemisphere's holistic, intuitive, and empathetic ways of knowing, individuals and societies can cultivate a richer, more connected and empathic experience of the world.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C4B7D9D6-3424-3DB2-2EA9-C26372A7F54C}"/>
              </a:ext>
            </a:extLst>
          </p:cNvPr>
          <p:cNvSpPr>
            <a:spLocks noGrp="1"/>
          </p:cNvSpPr>
          <p:nvPr>
            <p:ph type="sldNum" sz="quarter" idx="12"/>
          </p:nvPr>
        </p:nvSpPr>
        <p:spPr/>
        <p:txBody>
          <a:bodyPr/>
          <a:lstStyle/>
          <a:p>
            <a:fld id="{B2DC25EE-239B-4C5F-AAD1-255A7D5F1EE2}" type="slidenum">
              <a:rPr lang="en-US" smtClean="0"/>
              <a:t>376</a:t>
            </a:fld>
            <a:endParaRPr lang="en-US"/>
          </a:p>
        </p:txBody>
      </p:sp>
    </p:spTree>
    <p:extLst>
      <p:ext uri="{BB962C8B-B14F-4D97-AF65-F5344CB8AC3E}">
        <p14:creationId xmlns:p14="http://schemas.microsoft.com/office/powerpoint/2010/main" val="451745437"/>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C5B49F-C11D-A796-52CE-A60FADBA3021}"/>
              </a:ext>
            </a:extLst>
          </p:cNvPr>
          <p:cNvSpPr txBox="1"/>
          <p:nvPr/>
        </p:nvSpPr>
        <p:spPr>
          <a:xfrm>
            <a:off x="1" y="81133"/>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world we perceive is significantly influenced by the type of attention we apply. If we approach the world with a narrow, analytical focus, we will see it as a collection of discrete objects and problems to solve. Conversely, a more holistic, open attention might reveal a world rich with interconnectedness and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By suggesting that attention changes "what there is in the cosmos," McGilchrist is pointing to the idea that our perception and understanding of reality are not fixed. They are dynamic and can be transformed by the way we attend to the world. This has profound implications for everything from personal experience to scientific inquiry and cultural development.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McGilchrist's work highlights the power of attention in shaping not just our individual experiences but also our collective understanding of the universe. By becoming more aware of how we direct our attention, we can potentially alter our relationship with the world and uncover new dimensions of reality.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 suggests that in children the right hemisphere naturally dominates. This explains why they often perceive the world in a more holistic and imaginative way, focusing on the overall context and emotional nuances rather than just the details. As children develop and are educated, there is a shift towards the left hemisphere's way of thinking, which emphasizes logic, categorization, and analysis.</a:t>
            </a:r>
          </a:p>
          <a:p>
            <a:r>
              <a:rPr lang="en-US" sz="2000" dirty="0"/>
              <a:t> </a:t>
            </a:r>
          </a:p>
          <a:p>
            <a:pPr marL="285750" indent="-285750">
              <a:buFont typeface="Arial" panose="020B0604020202020204" pitchFamily="34" charset="0"/>
              <a:buChar char="•"/>
            </a:pPr>
            <a:r>
              <a:rPr lang="en-US" sz="2000" dirty="0"/>
              <a:t>There are some interesting parallels between the way children perceive the world and mystical experiences as both align with a dominance of the right hemisphere.</a:t>
            </a:r>
          </a:p>
        </p:txBody>
      </p:sp>
      <p:sp>
        <p:nvSpPr>
          <p:cNvPr id="2" name="Slide Number Placeholder 1">
            <a:extLst>
              <a:ext uri="{FF2B5EF4-FFF2-40B4-BE49-F238E27FC236}">
                <a16:creationId xmlns:a16="http://schemas.microsoft.com/office/drawing/2014/main" id="{349B023B-9152-6791-8A15-2D16D4DC4279}"/>
              </a:ext>
            </a:extLst>
          </p:cNvPr>
          <p:cNvSpPr>
            <a:spLocks noGrp="1"/>
          </p:cNvSpPr>
          <p:nvPr>
            <p:ph type="sldNum" sz="quarter" idx="12"/>
          </p:nvPr>
        </p:nvSpPr>
        <p:spPr/>
        <p:txBody>
          <a:bodyPr/>
          <a:lstStyle/>
          <a:p>
            <a:fld id="{B2DC25EE-239B-4C5F-AAD1-255A7D5F1EE2}" type="slidenum">
              <a:rPr lang="en-US" smtClean="0"/>
              <a:t>377</a:t>
            </a:fld>
            <a:endParaRPr lang="en-US"/>
          </a:p>
        </p:txBody>
      </p:sp>
    </p:spTree>
    <p:extLst>
      <p:ext uri="{BB962C8B-B14F-4D97-AF65-F5344CB8AC3E}">
        <p14:creationId xmlns:p14="http://schemas.microsoft.com/office/powerpoint/2010/main" val="3140724958"/>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3185D-432C-958F-CAC3-9D35C6D81E74}"/>
              </a:ext>
            </a:extLst>
          </p:cNvPr>
          <p:cNvSpPr>
            <a:spLocks noGrp="1"/>
          </p:cNvSpPr>
          <p:nvPr>
            <p:ph type="sldNum" sz="quarter" idx="12"/>
          </p:nvPr>
        </p:nvSpPr>
        <p:spPr/>
        <p:txBody>
          <a:bodyPr/>
          <a:lstStyle/>
          <a:p>
            <a:fld id="{B2DC25EE-239B-4C5F-AAD1-255A7D5F1EE2}" type="slidenum">
              <a:rPr lang="en-US" smtClean="0"/>
              <a:t>378</a:t>
            </a:fld>
            <a:endParaRPr lang="en-US"/>
          </a:p>
        </p:txBody>
      </p:sp>
      <p:sp>
        <p:nvSpPr>
          <p:cNvPr id="4" name="TextBox 3">
            <a:extLst>
              <a:ext uri="{FF2B5EF4-FFF2-40B4-BE49-F238E27FC236}">
                <a16:creationId xmlns:a16="http://schemas.microsoft.com/office/drawing/2014/main" id="{AFEBA6F0-8DBD-2C97-846C-E4460858BB33}"/>
              </a:ext>
            </a:extLst>
          </p:cNvPr>
          <p:cNvSpPr txBox="1"/>
          <p:nvPr/>
        </p:nvSpPr>
        <p:spPr>
          <a:xfrm>
            <a:off x="108857" y="0"/>
            <a:ext cx="12192000" cy="7632859"/>
          </a:xfrm>
          <a:prstGeom prst="rect">
            <a:avLst/>
          </a:prstGeom>
          <a:noFill/>
        </p:spPr>
        <p:txBody>
          <a:bodyPr wrap="square">
            <a:spAutoFit/>
          </a:bodyPr>
          <a:lstStyle/>
          <a:p>
            <a:pPr marL="285750" indent="-285750">
              <a:buFont typeface="Arial" panose="020B0604020202020204" pitchFamily="34" charset="0"/>
              <a:buChar char="•"/>
            </a:pPr>
            <a:r>
              <a:rPr lang="en-US" sz="2000" dirty="0"/>
              <a:t>Children tend to experience the world with a sense of wonder, openness, and immediacy. They are often more attuned to the present moment and can perceive things in a more integrated and less compartmentalized way.</a:t>
            </a:r>
          </a:p>
          <a:p>
            <a:pPr marL="285750" indent="-285750">
              <a:buFont typeface="Arial" panose="020B0604020202020204" pitchFamily="34" charset="0"/>
              <a:buChar char="•"/>
            </a:pPr>
            <a:r>
              <a:rPr lang="en-US" sz="2000" dirty="0"/>
              <a:t>This is similar to the mystical experience, where individuals report a sense of unity with their surroundings, a deep connection to the present, and an intuitive understanding that transcends ordinary rational thought.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Mystical experiences are often described as ineffable, transcending language and conventional logic, which resonates with the right hemisphere's capacity to grasp the bigger picture and emotional depth. Both children and those who have mystical experiences perceive the world with a sense of awe and interconnectedness, seeing beyond the surface details to a deeper, more unified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mystical experiences and the way children perceive the world are not identical, they share a commonality in their emphasis on holistic perception, emotional richness, and a sense of unity with the world. This suggests that there may be a fundamental way of perceiving that is accessible to both children and those who have mystical experiences, rooted in the capabilities of the right hemisphere.</a:t>
            </a:r>
          </a:p>
          <a:p>
            <a:r>
              <a:rPr lang="en-US" sz="2000" dirty="0"/>
              <a:t> </a:t>
            </a:r>
          </a:p>
          <a:p>
            <a:pPr marL="285750" indent="-285750">
              <a:buFont typeface="Arial" panose="020B0604020202020204" pitchFamily="34" charset="0"/>
              <a:buChar char="•"/>
            </a:pPr>
            <a:r>
              <a:rPr lang="en-US" sz="2000" dirty="0"/>
              <a:t>In her fascinating book "My Stroke of Insight," neuroscientist Dr. Jill Bolte Taylor beautifully illustrates McGilchrist’s points. Dr. Taylor describes her personal experience of having a stroke that greatly reduced the function of the left hemisphere of her brain. As a result, her right hemisphere temporarily became dominant.</a:t>
            </a:r>
          </a:p>
          <a:p>
            <a:pPr marL="285750" indent="-285750">
              <a:buFont typeface="Arial" panose="020B0604020202020204" pitchFamily="34" charset="0"/>
              <a:buChar char="•"/>
            </a:pPr>
            <a:endParaRPr lang="en-US" sz="2000" dirty="0"/>
          </a:p>
          <a:p>
            <a:r>
              <a:rPr lang="en-US" sz="2000" dirty="0"/>
              <a:t> </a:t>
            </a:r>
          </a:p>
          <a:p>
            <a:pPr marL="285750" indent="-285750">
              <a:buFont typeface="Arial" panose="020B0604020202020204" pitchFamily="34" charset="0"/>
              <a:buChar char="•"/>
            </a:pPr>
            <a:endParaRPr lang="en-US" sz="1800" dirty="0"/>
          </a:p>
          <a:p>
            <a:r>
              <a:rPr lang="en-US" sz="1800" dirty="0"/>
              <a:t> </a:t>
            </a:r>
            <a:br>
              <a:rPr lang="en-US" dirty="0"/>
            </a:br>
            <a:br>
              <a:rPr lang="en-US" dirty="0"/>
            </a:br>
            <a:br>
              <a:rPr lang="en-US" dirty="0"/>
            </a:br>
            <a:endParaRPr lang="en-CA" dirty="0"/>
          </a:p>
        </p:txBody>
      </p:sp>
    </p:spTree>
    <p:extLst>
      <p:ext uri="{BB962C8B-B14F-4D97-AF65-F5344CB8AC3E}">
        <p14:creationId xmlns:p14="http://schemas.microsoft.com/office/powerpoint/2010/main" val="108333210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53D24A-E676-1A79-DF30-31192F7A7BA6}"/>
              </a:ext>
            </a:extLst>
          </p:cNvPr>
          <p:cNvSpPr txBox="1"/>
          <p:nvPr/>
        </p:nvSpPr>
        <p:spPr>
          <a:xfrm>
            <a:off x="127819" y="-323813"/>
            <a:ext cx="12064181" cy="3108543"/>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Taylor writes about the profound sense of peace, interconnectedness, and euphoria she experienced during this time, likening it to spiritual experiences described in various contemplative and mystical traditions. She emphasizes how the right hemisphere's perspective can lead to a feeling of being part of something larger than oneself, fostering a sense of unity and compassion. </a:t>
            </a:r>
          </a:p>
          <a:p>
            <a:pPr marL="285750" indent="-285750">
              <a:buFont typeface="Arial" panose="020B0604020202020204" pitchFamily="34" charset="0"/>
              <a:buChar char="•"/>
            </a:pPr>
            <a:r>
              <a:rPr lang="en-US" sz="2000" dirty="0"/>
              <a:t>Her insights highlight the potential for the brain's right hemisphere to contribute to experiences that many people describe as spiritual or transcendent. </a:t>
            </a: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35A9D44A-AA9C-0906-F2D7-8E943783F8A9}"/>
              </a:ext>
            </a:extLst>
          </p:cNvPr>
          <p:cNvSpPr>
            <a:spLocks noGrp="1"/>
          </p:cNvSpPr>
          <p:nvPr>
            <p:ph type="sldNum" sz="quarter" idx="12"/>
          </p:nvPr>
        </p:nvSpPr>
        <p:spPr/>
        <p:txBody>
          <a:bodyPr/>
          <a:lstStyle/>
          <a:p>
            <a:fld id="{B2DC25EE-239B-4C5F-AAD1-255A7D5F1EE2}" type="slidenum">
              <a:rPr lang="en-US" smtClean="0"/>
              <a:t>379</a:t>
            </a:fld>
            <a:endParaRPr lang="en-US"/>
          </a:p>
        </p:txBody>
      </p:sp>
    </p:spTree>
    <p:extLst>
      <p:ext uri="{BB962C8B-B14F-4D97-AF65-F5344CB8AC3E}">
        <p14:creationId xmlns:p14="http://schemas.microsoft.com/office/powerpoint/2010/main" val="3397728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032C4-111E-54DA-1748-499CFDD75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5" y="84842"/>
            <a:ext cx="6575923" cy="6683603"/>
          </a:xfrm>
          <a:prstGeom prst="rect">
            <a:avLst/>
          </a:prstGeom>
        </p:spPr>
      </p:pic>
      <p:pic>
        <p:nvPicPr>
          <p:cNvPr id="7" name="Picture 6">
            <a:extLst>
              <a:ext uri="{FF2B5EF4-FFF2-40B4-BE49-F238E27FC236}">
                <a16:creationId xmlns:a16="http://schemas.microsoft.com/office/drawing/2014/main" id="{9B4CD809-B5E3-4685-1EAC-E2CD2D18F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957" y="84841"/>
            <a:ext cx="4671363" cy="6683603"/>
          </a:xfrm>
          <a:prstGeom prst="rect">
            <a:avLst/>
          </a:prstGeom>
        </p:spPr>
      </p:pic>
      <p:sp>
        <p:nvSpPr>
          <p:cNvPr id="2" name="Flowchart: Connector 1">
            <a:extLst>
              <a:ext uri="{FF2B5EF4-FFF2-40B4-BE49-F238E27FC236}">
                <a16:creationId xmlns:a16="http://schemas.microsoft.com/office/drawing/2014/main" id="{3174EB94-CFCA-6191-B869-0C9DBC78E01C}"/>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2784230"/>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345BA3FA-CF2E-0DB4-3C13-7DF60ED24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771" y="903830"/>
            <a:ext cx="6585857" cy="5758228"/>
          </a:xfrm>
          <a:prstGeom prst="rect">
            <a:avLst/>
          </a:prstGeom>
        </p:spPr>
      </p:pic>
      <p:sp>
        <p:nvSpPr>
          <p:cNvPr id="5" name="TextBox 4">
            <a:extLst>
              <a:ext uri="{FF2B5EF4-FFF2-40B4-BE49-F238E27FC236}">
                <a16:creationId xmlns:a16="http://schemas.microsoft.com/office/drawing/2014/main" id="{2B7D94C4-2B6B-EE16-594E-ACE5292A8B8A}"/>
              </a:ext>
            </a:extLst>
          </p:cNvPr>
          <p:cNvSpPr txBox="1"/>
          <p:nvPr/>
        </p:nvSpPr>
        <p:spPr>
          <a:xfrm>
            <a:off x="2241242" y="119741"/>
            <a:ext cx="8286458" cy="646331"/>
          </a:xfrm>
          <a:prstGeom prst="rect">
            <a:avLst/>
          </a:prstGeom>
          <a:noFill/>
        </p:spPr>
        <p:txBody>
          <a:bodyPr wrap="square">
            <a:spAutoFit/>
          </a:bodyPr>
          <a:lstStyle/>
          <a:p>
            <a:r>
              <a:rPr lang="en-US" sz="3600" dirty="0">
                <a:solidFill>
                  <a:schemeClr val="bg1"/>
                </a:solidFill>
              </a:rPr>
              <a:t>SEARCHING FOR A DEEPER REALITY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D2A5405E-1D8C-67DC-C0B9-CF34E2DAD90E}"/>
              </a:ext>
            </a:extLst>
          </p:cNvPr>
          <p:cNvSpPr>
            <a:spLocks noGrp="1"/>
          </p:cNvSpPr>
          <p:nvPr>
            <p:ph type="sldNum" sz="quarter" idx="12"/>
          </p:nvPr>
        </p:nvSpPr>
        <p:spPr/>
        <p:txBody>
          <a:bodyPr/>
          <a:lstStyle/>
          <a:p>
            <a:fld id="{B2DC25EE-239B-4C5F-AAD1-255A7D5F1EE2}" type="slidenum">
              <a:rPr lang="en-US" smtClean="0"/>
              <a:t>380</a:t>
            </a:fld>
            <a:endParaRPr lang="en-US"/>
          </a:p>
        </p:txBody>
      </p:sp>
    </p:spTree>
    <p:extLst>
      <p:ext uri="{BB962C8B-B14F-4D97-AF65-F5344CB8AC3E}">
        <p14:creationId xmlns:p14="http://schemas.microsoft.com/office/powerpoint/2010/main" val="195634287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69B54-75F5-0B63-4C82-FC18CD4DC779}"/>
              </a:ext>
            </a:extLst>
          </p:cNvPr>
          <p:cNvSpPr txBox="1"/>
          <p:nvPr/>
        </p:nvSpPr>
        <p:spPr>
          <a:xfrm>
            <a:off x="-78658"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Having considered the relationship between brain and mind we are now better positioned to return to the question of whether it’s possible that altered states of consciousness and anomalous perceptions give us access to a fundamental realm or reality that is inaccessible in ordinary states of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Physicalists argue that particles and forces are the fundamental components of nature and that the mind or consciousness is not a fundamental in the universe but simply the result of the complex arrangements of these physical entities in the brain. Consequently, they argue, altered states of consciousness are nothing more than glitches in the brain’s physical functions which reveal nothing about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Idealists, in contrast, see the brain as permitting, transmitting or being a part of a greater consciousness external to the it.  Consequently, for them, anomalous perceptions and altered states of consciousness may reveal aspects of that external consciousness not accessible in ordinary states of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points to a realm that is obscured to ordinary perception and have advanced a number of arguments that suggest altered or anomalous states of consciousness provide access to that realm and deeper aspects of reality.</a:t>
            </a:r>
          </a:p>
          <a:p>
            <a:r>
              <a:rPr lang="en-US" sz="2000" dirty="0"/>
              <a:t> </a:t>
            </a:r>
          </a:p>
          <a:p>
            <a:pPr marL="285750" indent="-285750">
              <a:buFont typeface="Arial" panose="020B0604020202020204" pitchFamily="34" charset="0"/>
              <a:buChar char="•"/>
            </a:pPr>
            <a:r>
              <a:rPr lang="en-US" sz="2000" dirty="0"/>
              <a:t>Ordinary consciousness relies on cognitive filters and biases to process information efficiently. Altered states might reduce these filters, allowing for a more direct or unmediated experience of a greater or deeper reality. This can lead to new insights or perspectives that are not accessible in a typical waking state.</a:t>
            </a:r>
          </a:p>
        </p:txBody>
      </p:sp>
      <p:sp>
        <p:nvSpPr>
          <p:cNvPr id="2" name="Slide Number Placeholder 1">
            <a:extLst>
              <a:ext uri="{FF2B5EF4-FFF2-40B4-BE49-F238E27FC236}">
                <a16:creationId xmlns:a16="http://schemas.microsoft.com/office/drawing/2014/main" id="{71AE7BF6-1541-38BC-411A-3D307EA1E0A8}"/>
              </a:ext>
            </a:extLst>
          </p:cNvPr>
          <p:cNvSpPr>
            <a:spLocks noGrp="1"/>
          </p:cNvSpPr>
          <p:nvPr>
            <p:ph type="sldNum" sz="quarter" idx="12"/>
          </p:nvPr>
        </p:nvSpPr>
        <p:spPr/>
        <p:txBody>
          <a:bodyPr/>
          <a:lstStyle/>
          <a:p>
            <a:fld id="{B2DC25EE-239B-4C5F-AAD1-255A7D5F1EE2}" type="slidenum">
              <a:rPr lang="en-US" smtClean="0"/>
              <a:t>381</a:t>
            </a:fld>
            <a:endParaRPr lang="en-US"/>
          </a:p>
        </p:txBody>
      </p:sp>
    </p:spTree>
    <p:extLst>
      <p:ext uri="{BB962C8B-B14F-4D97-AF65-F5344CB8AC3E}">
        <p14:creationId xmlns:p14="http://schemas.microsoft.com/office/powerpoint/2010/main" val="1241593375"/>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9D3A86-70D8-7068-D126-33109CA5F277}"/>
              </a:ext>
            </a:extLst>
          </p:cNvPr>
          <p:cNvSpPr txBox="1"/>
          <p:nvPr/>
        </p:nvSpPr>
        <p:spPr>
          <a:xfrm>
            <a:off x="0" y="0"/>
            <a:ext cx="12104914" cy="6555641"/>
          </a:xfrm>
          <a:prstGeom prst="rect">
            <a:avLst/>
          </a:prstGeom>
          <a:noFill/>
        </p:spPr>
        <p:txBody>
          <a:bodyPr wrap="square">
            <a:spAutoFit/>
          </a:bodyPr>
          <a:lstStyle/>
          <a:p>
            <a:pPr marL="285750" indent="-285750">
              <a:buFont typeface="Arial" panose="020B0604020202020204" pitchFamily="34" charset="0"/>
              <a:buChar char="•"/>
            </a:pPr>
            <a:r>
              <a:rPr lang="en-US" sz="2000" dirty="0"/>
              <a:t>Part of this deeper reality which Carl Jung  called the collective unconscious can help us understand our personal and Humanity’s common motivations, desires, and fears, which are obscured in ordinary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Mystical or spiritual experiences often involve a sense of unity with the universe or a higher power pointing to a fundamental interconnectedness of all things and offering us a deeper understanding of the nature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Altered states can enhance creativity and problem-solving by allowing individuals to think outside conventional patterns. This has led to breakthroughs and innovations that might not be possible within the constraints of ordinary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Compelling evidence that anomalous perceptions and altered states of consciousness do indeed reveal a deeper reality comes from investigators who have taken these phenomena seriously and applied the scientific method to their study. There is a long lineage of such investigators, few more accomplished than William James.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William James (1842-1910) was a pioneering American philosopher and psychologist, often referred to as the "Father of American psychology“. He was a key figure in the development of psychology as a scientific discipline in the United States and made significant contributions to philosophy, particularly through his work on pragmatism and radical empiricism.</a:t>
            </a:r>
          </a:p>
          <a:p>
            <a:r>
              <a:rPr lang="en-US" sz="2000" dirty="0"/>
              <a:t> </a:t>
            </a:r>
          </a:p>
        </p:txBody>
      </p:sp>
      <p:sp>
        <p:nvSpPr>
          <p:cNvPr id="2" name="Slide Number Placeholder 1">
            <a:extLst>
              <a:ext uri="{FF2B5EF4-FFF2-40B4-BE49-F238E27FC236}">
                <a16:creationId xmlns:a16="http://schemas.microsoft.com/office/drawing/2014/main" id="{34350439-AF5D-3AD9-26A5-D6C2E9D09A6D}"/>
              </a:ext>
            </a:extLst>
          </p:cNvPr>
          <p:cNvSpPr>
            <a:spLocks noGrp="1"/>
          </p:cNvSpPr>
          <p:nvPr>
            <p:ph type="sldNum" sz="quarter" idx="12"/>
          </p:nvPr>
        </p:nvSpPr>
        <p:spPr/>
        <p:txBody>
          <a:bodyPr/>
          <a:lstStyle/>
          <a:p>
            <a:fld id="{B2DC25EE-239B-4C5F-AAD1-255A7D5F1EE2}" type="slidenum">
              <a:rPr lang="en-US" smtClean="0"/>
              <a:t>382</a:t>
            </a:fld>
            <a:endParaRPr lang="en-US"/>
          </a:p>
        </p:txBody>
      </p:sp>
    </p:spTree>
    <p:extLst>
      <p:ext uri="{BB962C8B-B14F-4D97-AF65-F5344CB8AC3E}">
        <p14:creationId xmlns:p14="http://schemas.microsoft.com/office/powerpoint/2010/main" val="177370856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4847F1-23FB-35D8-1D5B-C7FB8C96DAB6}"/>
              </a:ext>
            </a:extLst>
          </p:cNvPr>
          <p:cNvSpPr txBox="1"/>
          <p:nvPr/>
        </p:nvSpPr>
        <p:spPr>
          <a:xfrm>
            <a:off x="21771" y="84139"/>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James's work has had a lasting impact on both psychology and philosophy. His ideas have influenced various fields, including education, religion, and psychotherapy. He is remembered for his open-mindedness, intellectual rigor, and commitment to understanding the complexities of the human experience.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 was interested in paranormal phenomena  and explored it using scientific methodology. He believed that studying these phenomena could provide insights into the nature of consciousness and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term “</a:t>
            </a:r>
            <a:r>
              <a:rPr lang="en-US" sz="2000" dirty="0">
                <a:latin typeface="+mj-lt"/>
              </a:rPr>
              <a:t>p</a:t>
            </a:r>
            <a:r>
              <a:rPr lang="en-US" sz="2000" b="0" i="0" dirty="0">
                <a:effectLst/>
                <a:latin typeface="+mj-lt"/>
              </a:rPr>
              <a:t>aranormal” refers to </a:t>
            </a:r>
            <a:r>
              <a:rPr lang="en-US" sz="2000" dirty="0">
                <a:latin typeface="+mj-lt"/>
              </a:rPr>
              <a:t>phenomena</a:t>
            </a:r>
            <a:r>
              <a:rPr lang="en-US" sz="2000" b="0" i="0" dirty="0">
                <a:effectLst/>
                <a:latin typeface="+mj-lt"/>
              </a:rPr>
              <a:t> that fall outside the scope of normal scientific understanding. The paranormal includes ghosts, telepathy, precognition, UFOs, and other unexplained occurrences. </a:t>
            </a:r>
          </a:p>
          <a:p>
            <a:pPr marL="285750" indent="-285750">
              <a:buFont typeface="Arial" panose="020B0604020202020204" pitchFamily="34" charset="0"/>
              <a:buChar char="•"/>
            </a:pPr>
            <a:r>
              <a:rPr lang="en-US" sz="2000" dirty="0">
                <a:latin typeface="+mj-lt"/>
              </a:rPr>
              <a:t>P</a:t>
            </a:r>
            <a:r>
              <a:rPr lang="en-US" sz="2000" b="0" i="0" dirty="0">
                <a:effectLst/>
                <a:latin typeface="+mj-lt"/>
              </a:rPr>
              <a:t>aranormal is used to describe anomalous experiences that don't align with typical sensory input, rational explanations and are not explained by current scientific theories.</a:t>
            </a:r>
          </a:p>
          <a:p>
            <a:r>
              <a:rPr lang="en-US" sz="2000" b="0" i="0" dirty="0">
                <a:effectLst/>
                <a:latin typeface="+mj-lt"/>
              </a:rPr>
              <a:t> </a:t>
            </a:r>
          </a:p>
          <a:p>
            <a:pPr marL="285750" indent="-285750">
              <a:buFont typeface="Arial" panose="020B0604020202020204" pitchFamily="34" charset="0"/>
              <a:buChar char="•"/>
            </a:pPr>
            <a:r>
              <a:rPr lang="en-US" sz="2000" dirty="0">
                <a:latin typeface="+mj-lt"/>
              </a:rPr>
              <a:t>The paranormal significantly overlaps with the a</a:t>
            </a:r>
            <a:r>
              <a:rPr lang="en-US" sz="2000" b="0" i="0" dirty="0">
                <a:effectLst/>
                <a:latin typeface="+mj-lt"/>
              </a:rPr>
              <a:t>nomalous experiences </a:t>
            </a:r>
            <a:r>
              <a:rPr lang="en-US" sz="2000" dirty="0">
                <a:latin typeface="+mj-lt"/>
              </a:rPr>
              <a:t>that often</a:t>
            </a:r>
            <a:r>
              <a:rPr lang="en-US" sz="2000" b="0" i="0" dirty="0">
                <a:effectLst/>
                <a:latin typeface="+mj-lt"/>
              </a:rPr>
              <a:t> occur in altered states of consciousness.</a:t>
            </a:r>
            <a:r>
              <a:rPr lang="en-US" sz="2000" dirty="0">
                <a:latin typeface="+mj-lt"/>
              </a:rPr>
              <a:t> </a:t>
            </a:r>
            <a:r>
              <a:rPr lang="en-US" sz="2000" b="0" i="0" dirty="0">
                <a:effectLst/>
                <a:latin typeface="+mj-lt"/>
              </a:rPr>
              <a:t>For example, during a deep meditative state, someone might report feeling a sense of unity with the universe or having a vision of a past life. </a:t>
            </a:r>
            <a:r>
              <a:rPr lang="en-US" sz="2000" dirty="0">
                <a:latin typeface="+mj-lt"/>
              </a:rPr>
              <a:t>D</a:t>
            </a:r>
            <a:r>
              <a:rPr lang="en-US" sz="2000" b="0" i="0" dirty="0">
                <a:effectLst/>
                <a:latin typeface="+mj-lt"/>
              </a:rPr>
              <a:t>uring a near-death experience, individuals </a:t>
            </a:r>
            <a:r>
              <a:rPr lang="en-US" sz="2000" dirty="0">
                <a:latin typeface="+mj-lt"/>
              </a:rPr>
              <a:t>may</a:t>
            </a:r>
            <a:r>
              <a:rPr lang="en-US" sz="2000" b="0" i="0" dirty="0">
                <a:effectLst/>
                <a:latin typeface="+mj-lt"/>
              </a:rPr>
              <a:t> report seeing bright lights or feeling detached from their bodies. In a séance individuals in a trance state may report communicating with spirits.</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Society for Psychical Research (SPR) is an organization founded in 1882 in London, dedicated to the scientific investigation of paranormal phenomena. Its primary aim is to understand events and experiences that are not readily explained by conventional scientific theories, such as telepathy, clairvoyance, hauntings, and other psychic phenomena.</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687F9F6-73D9-CD7B-E9D1-612803503B9D}"/>
              </a:ext>
            </a:extLst>
          </p:cNvPr>
          <p:cNvSpPr>
            <a:spLocks noGrp="1"/>
          </p:cNvSpPr>
          <p:nvPr>
            <p:ph type="sldNum" sz="quarter" idx="12"/>
          </p:nvPr>
        </p:nvSpPr>
        <p:spPr/>
        <p:txBody>
          <a:bodyPr/>
          <a:lstStyle/>
          <a:p>
            <a:fld id="{B2DC25EE-239B-4C5F-AAD1-255A7D5F1EE2}" type="slidenum">
              <a:rPr lang="en-US" smtClean="0"/>
              <a:t>383</a:t>
            </a:fld>
            <a:endParaRPr lang="en-US"/>
          </a:p>
        </p:txBody>
      </p:sp>
    </p:spTree>
    <p:extLst>
      <p:ext uri="{BB962C8B-B14F-4D97-AF65-F5344CB8AC3E}">
        <p14:creationId xmlns:p14="http://schemas.microsoft.com/office/powerpoint/2010/main" val="698406829"/>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FEB6-28D6-756B-7C92-420B4E8724AC}"/>
              </a:ext>
            </a:extLst>
          </p:cNvPr>
          <p:cNvSpPr txBox="1"/>
          <p:nvPr/>
        </p:nvSpPr>
        <p:spPr>
          <a:xfrm>
            <a:off x="0" y="0"/>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The SPR was one of the first organizations to approach these phenomena from a scientific perspective. Its members have historically included a mix of prominent scientists, philosophers, and laypeople interested in exploring the boundaries of the human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1884, James founded the American branch of the Society for Psychical Research. His involvement lent great credibility to the organization's efforts in the United States.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the present the society continues to conduct research, publish a journal, and hold meetings and conferences to discuss developments in the field. It also maintains a library and archives of reports and case studies related to psychical research.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SPR has contributed to the study of paranormal phenomena, its work is met with skepticism from the broader scientific community. Nonetheless, it remains an important institution for those interested in exploring the mysteries of human consciousness and the potential for phenomena beyond the current scientific understanding.</a:t>
            </a:r>
          </a:p>
          <a:p>
            <a:r>
              <a:rPr lang="en-US" sz="2000" dirty="0">
                <a:latin typeface="+mj-lt"/>
              </a:rPr>
              <a:t> </a:t>
            </a:r>
          </a:p>
          <a:p>
            <a:pPr marL="285750" indent="-285750">
              <a:buFont typeface="Arial" panose="020B0604020202020204" pitchFamily="34" charset="0"/>
              <a:buChar char="•"/>
            </a:pPr>
            <a:r>
              <a:rPr lang="en-US" sz="2000" dirty="0">
                <a:latin typeface="+mj-lt"/>
              </a:rPr>
              <a:t>James approached mystical and paranormal phenomena with an open-mind and scientific rigor</a:t>
            </a:r>
            <a:r>
              <a:rPr lang="en-US" sz="2000" b="0" i="0" dirty="0">
                <a:effectLst/>
                <a:latin typeface="+mj-lt"/>
              </a:rPr>
              <a:t> maintaining a balance between skepticism and </a:t>
            </a:r>
            <a:r>
              <a:rPr lang="en-US" sz="2000" dirty="0">
                <a:latin typeface="+mj-lt"/>
              </a:rPr>
              <a:t>curiosity</a:t>
            </a:r>
            <a:r>
              <a:rPr lang="en-US" sz="2000" b="0" i="0" dirty="0">
                <a:effectLst/>
                <a:latin typeface="+mj-lt"/>
              </a:rPr>
              <a:t>. He was critical of fraudulent claims and unscientific methods, yet he remained open to the possibility that some paranormal experiences could reveal important truths about the human mind and the universe.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1800" dirty="0"/>
          </a:p>
        </p:txBody>
      </p:sp>
      <p:sp>
        <p:nvSpPr>
          <p:cNvPr id="2" name="Slide Number Placeholder 1">
            <a:extLst>
              <a:ext uri="{FF2B5EF4-FFF2-40B4-BE49-F238E27FC236}">
                <a16:creationId xmlns:a16="http://schemas.microsoft.com/office/drawing/2014/main" id="{B9E3B993-2456-15F1-5806-763EF530A674}"/>
              </a:ext>
            </a:extLst>
          </p:cNvPr>
          <p:cNvSpPr>
            <a:spLocks noGrp="1"/>
          </p:cNvSpPr>
          <p:nvPr>
            <p:ph type="sldNum" sz="quarter" idx="12"/>
          </p:nvPr>
        </p:nvSpPr>
        <p:spPr/>
        <p:txBody>
          <a:bodyPr/>
          <a:lstStyle/>
          <a:p>
            <a:fld id="{B2DC25EE-239B-4C5F-AAD1-255A7D5F1EE2}" type="slidenum">
              <a:rPr lang="en-US" smtClean="0"/>
              <a:t>384</a:t>
            </a:fld>
            <a:endParaRPr lang="en-US"/>
          </a:p>
        </p:txBody>
      </p:sp>
    </p:spTree>
    <p:extLst>
      <p:ext uri="{BB962C8B-B14F-4D97-AF65-F5344CB8AC3E}">
        <p14:creationId xmlns:p14="http://schemas.microsoft.com/office/powerpoint/2010/main" val="310592490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7F5413-2A4A-D143-EA36-1B58F5C76490}"/>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James explored the connections between mystical experiences and the paranormal, considering them part of a broader spectrum of human consciousness.</a:t>
            </a:r>
            <a:r>
              <a:rPr lang="en-US" sz="2000" dirty="0"/>
              <a:t> In his seminal work "The Varieties of Religious Experience." James emphasized the importance of personal religious and mystical experiences, documenting</a:t>
            </a:r>
            <a:r>
              <a:rPr lang="en-US" sz="2000" b="0" i="0" dirty="0">
                <a:effectLst/>
                <a:latin typeface="+mj-lt"/>
              </a:rPr>
              <a:t> how such experiences could be deeply transformative and meaningful, regardless of their objective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James believed that the study of paranormal phenomena could expand our understanding of human potential and the limits of consciousness. He was intrigued by the idea that the mind might possess capabilities that were not yet fully understood or recognized by conventional science.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James was intrigued by the claims of Spiritualism, a movement that gained popularity in the 19th century, which asserted that the living could communicate with the dead. He attended séances and observed mediums to understand these phenomena better.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One of James's most notable investigations was of the medium Leonora Piper, whom he studied over several years. He was impressed by her apparent abilities to provide accurate information about deceased individuals, which he believed could not be easily be explained by conventional means. While he remained cautious, he considered her a genuine case worthy of scientific study.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 approached the study of the paranormal with a philosophical openness, advocating for what he called "radical empiricism“. He believed that all experiences, including those deemed paranormal, should be studied without prejudice. He argued for the importance of expanding scientific inquiry to include phenomena that challenge conventional understanding.</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4D377DA-36B6-54D9-F13E-A0A468B8FB32}"/>
              </a:ext>
            </a:extLst>
          </p:cNvPr>
          <p:cNvSpPr>
            <a:spLocks noGrp="1"/>
          </p:cNvSpPr>
          <p:nvPr>
            <p:ph type="sldNum" sz="quarter" idx="12"/>
          </p:nvPr>
        </p:nvSpPr>
        <p:spPr/>
        <p:txBody>
          <a:bodyPr/>
          <a:lstStyle/>
          <a:p>
            <a:fld id="{B2DC25EE-239B-4C5F-AAD1-255A7D5F1EE2}" type="slidenum">
              <a:rPr lang="en-US" smtClean="0"/>
              <a:t>385</a:t>
            </a:fld>
            <a:endParaRPr lang="en-US"/>
          </a:p>
        </p:txBody>
      </p:sp>
    </p:spTree>
    <p:extLst>
      <p:ext uri="{BB962C8B-B14F-4D97-AF65-F5344CB8AC3E}">
        <p14:creationId xmlns:p14="http://schemas.microsoft.com/office/powerpoint/2010/main" val="383645561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2361D-B6B9-D087-3CF3-0B79DBE6BAFF}"/>
              </a:ext>
            </a:extLst>
          </p:cNvPr>
          <p:cNvSpPr>
            <a:spLocks noGrp="1"/>
          </p:cNvSpPr>
          <p:nvPr>
            <p:ph type="sldNum" sz="quarter" idx="12"/>
          </p:nvPr>
        </p:nvSpPr>
        <p:spPr/>
        <p:txBody>
          <a:bodyPr/>
          <a:lstStyle/>
          <a:p>
            <a:fld id="{B2DC25EE-239B-4C5F-AAD1-255A7D5F1EE2}" type="slidenum">
              <a:rPr lang="en-US" smtClean="0"/>
              <a:t>386</a:t>
            </a:fld>
            <a:endParaRPr lang="en-US"/>
          </a:p>
        </p:txBody>
      </p:sp>
      <p:sp>
        <p:nvSpPr>
          <p:cNvPr id="4" name="TextBox 3">
            <a:extLst>
              <a:ext uri="{FF2B5EF4-FFF2-40B4-BE49-F238E27FC236}">
                <a16:creationId xmlns:a16="http://schemas.microsoft.com/office/drawing/2014/main" id="{C401ED42-80E9-895A-AA06-F9A154A41C9D}"/>
              </a:ext>
            </a:extLst>
          </p:cNvPr>
          <p:cNvSpPr txBox="1"/>
          <p:nvPr/>
        </p:nvSpPr>
        <p:spPr>
          <a:xfrm>
            <a:off x="-97971" y="0"/>
            <a:ext cx="12192000" cy="2800767"/>
          </a:xfrm>
          <a:prstGeom prst="rect">
            <a:avLst/>
          </a:prstGeom>
          <a:noFill/>
        </p:spPr>
        <p:txBody>
          <a:bodyPr wrap="square">
            <a:spAutoFit/>
          </a:bodyPr>
          <a:lstStyle/>
          <a:p>
            <a:pPr marL="285750" indent="-285750">
              <a:buFont typeface="Arial" panose="020B0604020202020204" pitchFamily="34" charset="0"/>
              <a:buChar char="•"/>
            </a:pPr>
            <a:r>
              <a:rPr lang="en-US" sz="2000" dirty="0"/>
              <a:t>While James did not claim definitive proof of paranormal phenomena, his investigations were influential in encouraging a more open-minded and systematic approach to the study of such experiences. His work helped lay the groundwork for future research in parapsychology and continues to be referenced by those interested in the intersection of psychology, philosophy, and the paranormal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William James's investigations of the paranormal were marked by a balance between skepticism and curiosity, reflecting his broader philosophical commitment to exploring the full range of human experience.</a:t>
            </a:r>
          </a:p>
          <a:p>
            <a:br>
              <a:rPr lang="en-US" dirty="0"/>
            </a:br>
            <a:endParaRPr lang="en-CA" dirty="0"/>
          </a:p>
        </p:txBody>
      </p:sp>
    </p:spTree>
    <p:extLst>
      <p:ext uri="{BB962C8B-B14F-4D97-AF65-F5344CB8AC3E}">
        <p14:creationId xmlns:p14="http://schemas.microsoft.com/office/powerpoint/2010/main" val="4285287579"/>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131A4-B110-569C-12D5-391DE263B011}"/>
              </a:ext>
            </a:extLst>
          </p:cNvPr>
          <p:cNvSpPr txBox="1"/>
          <p:nvPr/>
        </p:nvSpPr>
        <p:spPr>
          <a:xfrm>
            <a:off x="1235901" y="435146"/>
            <a:ext cx="9720197" cy="646331"/>
          </a:xfrm>
          <a:prstGeom prst="rect">
            <a:avLst/>
          </a:prstGeom>
          <a:noFill/>
        </p:spPr>
        <p:txBody>
          <a:bodyPr wrap="square">
            <a:spAutoFit/>
          </a:bodyPr>
          <a:lstStyle/>
          <a:p>
            <a:pPr algn="ctr"/>
            <a:r>
              <a:rPr lang="en-US" sz="3600" dirty="0">
                <a:solidFill>
                  <a:schemeClr val="bg1"/>
                </a:solidFill>
              </a:rPr>
              <a:t>THE STUDY OF ANOMOULUS EXPERIENCES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559CF7C4-2C1A-50B9-B082-3D8464C1097C}"/>
              </a:ext>
            </a:extLst>
          </p:cNvPr>
          <p:cNvSpPr>
            <a:spLocks noGrp="1"/>
          </p:cNvSpPr>
          <p:nvPr>
            <p:ph type="sldNum" sz="quarter" idx="12"/>
          </p:nvPr>
        </p:nvSpPr>
        <p:spPr/>
        <p:txBody>
          <a:bodyPr/>
          <a:lstStyle/>
          <a:p>
            <a:fld id="{B2DC25EE-239B-4C5F-AAD1-255A7D5F1EE2}" type="slidenum">
              <a:rPr lang="en-US" smtClean="0"/>
              <a:t>387</a:t>
            </a:fld>
            <a:endParaRPr lang="en-US"/>
          </a:p>
        </p:txBody>
      </p:sp>
      <p:pic>
        <p:nvPicPr>
          <p:cNvPr id="6" name="Picture 5" descr="A person in a tie and tie&#10;&#10;AI-generated content may be incorrect.">
            <a:extLst>
              <a:ext uri="{FF2B5EF4-FFF2-40B4-BE49-F238E27FC236}">
                <a16:creationId xmlns:a16="http://schemas.microsoft.com/office/drawing/2014/main" id="{F40B7848-C5CA-486F-E37D-BA276FE17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37670"/>
            <a:ext cx="11489635" cy="5085184"/>
          </a:xfrm>
          <a:prstGeom prst="rect">
            <a:avLst/>
          </a:prstGeom>
        </p:spPr>
      </p:pic>
    </p:spTree>
    <p:extLst>
      <p:ext uri="{BB962C8B-B14F-4D97-AF65-F5344CB8AC3E}">
        <p14:creationId xmlns:p14="http://schemas.microsoft.com/office/powerpoint/2010/main" val="1649294926"/>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99E0AA-0875-5FF2-AAF5-284D8D1633B9}"/>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paranormal has long intrigued Humans and many individuals and organizations have approached its study with scientific rigor and an open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Franz Mesmer (1734–1815) was an Austrian physician whose work on "animal magnetism" laid the groundwork for the study of hypnosis and influenced early investigations into psychic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Sir William Crookes (1832–1919) was a respected British chemist and physicist who conducted experiments with mediums and claimed to have observed genuine paranormal phenomena, including materializations.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Harry Price (1881–1948) was a British psychic researcher and author known for his investigations into hauntings, including the famous Borley Rectory case. Price was one of the first to use scientific methods and equipment in his investigations.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J.B. Rhine (1895–1980) was an American botanist and psychologist who founded the Parapsychology Laboratory at Duke University. Rhine is considered the father of modern parapsychology, conducting experiments at Duke to study extrasensory perception (ESP) and psychokinesis (PK). He developed statistical methods to evaluate the results, finding evidence suggestive of psi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Hans Holzer (1920–2009) was an Austrian-American paranormal researcher and author who investigated numerous hauntings and wrote extensively on ghosts and the afterlife. He is often credited with popularizing the term "ghost hunter.“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FF2C812-BC7D-6F82-6993-158603EA86C9}"/>
              </a:ext>
            </a:extLst>
          </p:cNvPr>
          <p:cNvSpPr>
            <a:spLocks noGrp="1"/>
          </p:cNvSpPr>
          <p:nvPr>
            <p:ph type="sldNum" sz="quarter" idx="12"/>
          </p:nvPr>
        </p:nvSpPr>
        <p:spPr/>
        <p:txBody>
          <a:bodyPr/>
          <a:lstStyle/>
          <a:p>
            <a:fld id="{B2DC25EE-239B-4C5F-AAD1-255A7D5F1EE2}" type="slidenum">
              <a:rPr lang="en-US" smtClean="0"/>
              <a:t>388</a:t>
            </a:fld>
            <a:endParaRPr lang="en-US"/>
          </a:p>
        </p:txBody>
      </p:sp>
    </p:spTree>
    <p:extLst>
      <p:ext uri="{BB962C8B-B14F-4D97-AF65-F5344CB8AC3E}">
        <p14:creationId xmlns:p14="http://schemas.microsoft.com/office/powerpoint/2010/main" val="3579258426"/>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B5942-21AB-E0A5-A1DB-C2046C2CF32E}"/>
              </a:ext>
            </a:extLst>
          </p:cNvPr>
          <p:cNvSpPr txBox="1"/>
          <p:nvPr/>
        </p:nvSpPr>
        <p:spPr>
          <a:xfrm>
            <a:off x="63558" y="0"/>
            <a:ext cx="12074013" cy="6863417"/>
          </a:xfrm>
          <a:prstGeom prst="rect">
            <a:avLst/>
          </a:prstGeom>
          <a:noFill/>
        </p:spPr>
        <p:txBody>
          <a:bodyPr wrap="square">
            <a:spAutoFit/>
          </a:bodyPr>
          <a:lstStyle/>
          <a:p>
            <a:pPr marL="285750" indent="-285750">
              <a:buFont typeface="Arial" panose="020B0604020202020204" pitchFamily="34" charset="0"/>
              <a:buChar char="•"/>
            </a:pPr>
            <a:r>
              <a:rPr lang="en-US" sz="2000" dirty="0"/>
              <a:t>Dr. Ian Stevenson (1918-2007) was a psychiatrist at the University of Virginia. Stevenson is best known for his research into cases of children who claimed to remember past lives. He documented thousands of cases worldwide, focusing on those with verifiable details and physical traits, such as birthmarks, that corresponded to the previous life. His work suggested the possibility of reincarnation.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a:t>
            </a:r>
            <a:r>
              <a:rPr lang="en-US" sz="2000" dirty="0" err="1"/>
              <a:t>Erlendur</a:t>
            </a:r>
            <a:r>
              <a:rPr lang="en-US" sz="2000" dirty="0"/>
              <a:t> Haraldsson (1921-2020) was a psychologist who studied a variety of paranormal phenomena, including apparitions, mediumship, and reincarnation. His research focused on cross-cultural studies and the psychological aspects of paranormal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Charles Tart (1937- ) is psychologist known for his work on altered states of consciousness and transpersonal psychology, Tart conducted research on out-of-body experiences (OBEs) and other psi phenomena. He argued for the scientific study of consciousness and the need to expand the boundaries of conventional psychology.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Rupert Sheldrake (1942- ) is a biologist who has explored telepathy, the sense of being stared at, and other psi phenomena. Sheldrake is known for his theory of "morphic resonance," which suggests that natural systems inherit a collective memory from all previous things of their kind.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Dean Radin( 1952- ) is a researcher in the field of parapsychology, Radin has conducted experiments on psi phenomena, including telepathy, precognition, and mind-matter interaction. He has published books and papers arguing that there is statistical evidence for these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577AA6E-F4D0-32DB-51DB-B8F3C6FD271C}"/>
              </a:ext>
            </a:extLst>
          </p:cNvPr>
          <p:cNvSpPr>
            <a:spLocks noGrp="1"/>
          </p:cNvSpPr>
          <p:nvPr>
            <p:ph type="sldNum" sz="quarter" idx="12"/>
          </p:nvPr>
        </p:nvSpPr>
        <p:spPr/>
        <p:txBody>
          <a:bodyPr/>
          <a:lstStyle/>
          <a:p>
            <a:fld id="{B2DC25EE-239B-4C5F-AAD1-255A7D5F1EE2}" type="slidenum">
              <a:rPr lang="en-US" smtClean="0"/>
              <a:t>389</a:t>
            </a:fld>
            <a:endParaRPr lang="en-US"/>
          </a:p>
        </p:txBody>
      </p:sp>
    </p:spTree>
    <p:extLst>
      <p:ext uri="{BB962C8B-B14F-4D97-AF65-F5344CB8AC3E}">
        <p14:creationId xmlns:p14="http://schemas.microsoft.com/office/powerpoint/2010/main" val="3858234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E7317E-1941-C921-DD35-EB1258EC5AD1}"/>
              </a:ext>
            </a:extLst>
          </p:cNvPr>
          <p:cNvSpPr>
            <a:spLocks noChangeArrowheads="1"/>
          </p:cNvSpPr>
          <p:nvPr/>
        </p:nvSpPr>
        <p:spPr bwMode="auto">
          <a:xfrm>
            <a:off x="160900" y="1054868"/>
            <a:ext cx="11870200" cy="50359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7132" rIns="0" bIns="11426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Total Score Range:</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The total score typically ranges from </a:t>
            </a: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12 to 60</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(assuming a 1 to 5 scoring range per item).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Higher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Higher scores are associated with positive outcomes, such as: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Greater life satisfaction and overall well-being.</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Lower levels of depression and anxiety.</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 sense that one's life is goal-oriented and has clear direction.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Lower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Lower scores may suggest: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An absence of purpose, sometimes described as existential frustration or emptiness.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Potential for higher levels of stress or psychological distress.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Note on Norms: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While higher scores generally mean greater purpose, specific cutoff points for "high" versus "low" can depend on the population being studied. Researchers often compare individual scores to established norms for specific age groups or clinical populations. </a:t>
            </a: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For the exact scoring instructions and scale manual, you can refer to the Traumatic Stress Research Consortium website, where the scale is hosted.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6E8F0"/>
                </a:solidFill>
                <a:effectLst/>
                <a:latin typeface="Google Sans"/>
                <a:cs typeface="Arial" panose="020B0604020202020204" pitchFamily="34" charset="0"/>
              </a:rPr>
              <a:t> </a:t>
            </a:r>
            <a:endParaRPr kumimoji="0" lang="en-US" altLang="en-US" sz="12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rPr>
            </a:br>
            <a:endParaRPr kumimoji="0" lang="en-US" altLang="en-US" sz="1200" b="0" i="0" u="none" strike="noStrike" cap="none" normalizeH="0" baseline="0" dirty="0">
              <a:ln>
                <a:noFill/>
              </a:ln>
              <a:solidFill>
                <a:schemeClr val="tx1"/>
              </a:solidFill>
              <a:effectLst/>
            </a:endParaRPr>
          </a:p>
        </p:txBody>
      </p:sp>
      <p:sp>
        <p:nvSpPr>
          <p:cNvPr id="5" name="TextBox 4">
            <a:extLst>
              <a:ext uri="{FF2B5EF4-FFF2-40B4-BE49-F238E27FC236}">
                <a16:creationId xmlns:a16="http://schemas.microsoft.com/office/drawing/2014/main" id="{99126AF3-46D6-05B5-43D7-371A782F34F0}"/>
              </a:ext>
            </a:extLst>
          </p:cNvPr>
          <p:cNvSpPr txBox="1"/>
          <p:nvPr/>
        </p:nvSpPr>
        <p:spPr>
          <a:xfrm>
            <a:off x="1654139" y="182418"/>
            <a:ext cx="10685124"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PURPOSE IN LIFE SCALE INTERPRETATION</a:t>
            </a:r>
            <a:endParaRPr lang="en-CA" sz="3200" dirty="0"/>
          </a:p>
        </p:txBody>
      </p:sp>
      <p:sp>
        <p:nvSpPr>
          <p:cNvPr id="2" name="Flowchart: Connector 1">
            <a:extLst>
              <a:ext uri="{FF2B5EF4-FFF2-40B4-BE49-F238E27FC236}">
                <a16:creationId xmlns:a16="http://schemas.microsoft.com/office/drawing/2014/main" id="{0A01B38F-8DCA-97FA-E3E5-154D6B4A43E5}"/>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24458073"/>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85DC0-DD2C-40D3-6EDE-1984A9FCCAE2}"/>
              </a:ext>
            </a:extLst>
          </p:cNvPr>
          <p:cNvSpPr>
            <a:spLocks noGrp="1"/>
          </p:cNvSpPr>
          <p:nvPr>
            <p:ph type="sldNum" sz="quarter" idx="12"/>
          </p:nvPr>
        </p:nvSpPr>
        <p:spPr/>
        <p:txBody>
          <a:bodyPr/>
          <a:lstStyle/>
          <a:p>
            <a:fld id="{B2DC25EE-239B-4C5F-AAD1-255A7D5F1EE2}" type="slidenum">
              <a:rPr lang="en-US" smtClean="0"/>
              <a:t>390</a:t>
            </a:fld>
            <a:endParaRPr lang="en-US"/>
          </a:p>
        </p:txBody>
      </p:sp>
      <p:sp>
        <p:nvSpPr>
          <p:cNvPr id="4" name="TextBox 3">
            <a:extLst>
              <a:ext uri="{FF2B5EF4-FFF2-40B4-BE49-F238E27FC236}">
                <a16:creationId xmlns:a16="http://schemas.microsoft.com/office/drawing/2014/main" id="{2DD3C90A-87F5-DCD2-CFC5-C861BFA433D6}"/>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Dr. Jim Tucker (1960- ) continued the work of Ian Stevenson at the University of Virginia. Tucker has also focused on cases of children who claim to remember past lives, particularly in the United States. His research aims to explore the possibility of consciousness surviving physical death.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University of Virginia's Division of Perceptual Studies (DOPS) is a research unit that has been investigating phenomena related to consciousness that are not easily explained by conventional scientific theories.</a:t>
            </a:r>
          </a:p>
          <a:p>
            <a:pPr marL="285750" indent="-285750">
              <a:buFont typeface="Arial" panose="020B0604020202020204" pitchFamily="34" charset="0"/>
              <a:buChar char="•"/>
            </a:pPr>
            <a:r>
              <a:rPr lang="en-US" sz="2000" dirty="0"/>
              <a:t>DOPS is well-known for its research on cases of young children who claim to remember past lives. The late Dr. Ian Stevenson, and later Dr. Jim Tucker, documented thousands of cases where children provide specific details about a previous life that could often be verified. Some of these cases included birthmarks or physical traits that matched injuries or conditions from the purported past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Researchers at DOPS have studied near death experiences. This research aims to understand the nature of these experiences and what they might suggest about consciousness and survival after death.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DOPS has explored out of body experiences, where individuals report perceiving the world from a location outside their physical body. These studies investigate the conditions under which OBEs occur and their implications for understanding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center has also examined reports of apparitions and the abilities of mediums who claim to communicate with the deceased. This research seeks to understand the nature of these experiences and their potential implications for consciousness and survival.</a:t>
            </a:r>
          </a:p>
          <a:p>
            <a:endParaRPr lang="en-US" sz="2000" dirty="0"/>
          </a:p>
        </p:txBody>
      </p:sp>
    </p:spTree>
    <p:extLst>
      <p:ext uri="{BB962C8B-B14F-4D97-AF65-F5344CB8AC3E}">
        <p14:creationId xmlns:p14="http://schemas.microsoft.com/office/powerpoint/2010/main" val="2059588793"/>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5C04F3-883E-16FC-1397-CE5B2F6B9E85}"/>
              </a:ext>
            </a:extLst>
          </p:cNvPr>
          <p:cNvSpPr txBox="1"/>
          <p:nvPr/>
        </p:nvSpPr>
        <p:spPr>
          <a:xfrm>
            <a:off x="0" y="0"/>
            <a:ext cx="12192000" cy="6771084"/>
          </a:xfrm>
          <a:prstGeom prst="rect">
            <a:avLst/>
          </a:prstGeom>
          <a:noFill/>
        </p:spPr>
        <p:txBody>
          <a:bodyPr wrap="square">
            <a:spAutoFit/>
          </a:bodyPr>
          <a:lstStyle/>
          <a:p>
            <a:pPr marL="285750" indent="-285750">
              <a:buFont typeface="Arial" panose="020B0604020202020204" pitchFamily="34" charset="0"/>
              <a:buChar char="•"/>
            </a:pPr>
            <a:r>
              <a:rPr lang="en-US" sz="2000" dirty="0"/>
              <a:t>DOPS has investigated various altered states of consciousness, including those induced by meditation, hypnosis, and psychedelics, to explore their effects on perception and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center has also conducted research on psi phenomena, such as telepathy, precognition, and psychokinesis, to explore their existence and potential mechanisms.</a:t>
            </a:r>
          </a:p>
          <a:p>
            <a:r>
              <a:rPr lang="en-US" sz="2000" dirty="0"/>
              <a:t> </a:t>
            </a:r>
          </a:p>
          <a:p>
            <a:pPr marL="285750" indent="-285750">
              <a:buFont typeface="Arial" panose="020B0604020202020204" pitchFamily="34" charset="0"/>
              <a:buChar char="•"/>
            </a:pPr>
            <a:r>
              <a:rPr lang="en-US" sz="2000" dirty="0"/>
              <a:t>The research at DOPS is seen by many as controversial challenging mainstream scientific views on consciousness and reality. The findings are interpreted in various ways, and while some see them as evidence of phenomena beyond current scientific understanding, others call for more rigorous methodologies and explanations within the framework of known psychological and neurological processes. Nonetheless, the work at DOPS continues to contribute to the broader conversation about the nature of consciousness and reality.</a:t>
            </a:r>
            <a:r>
              <a:rPr lang="en-US" sz="1800" dirty="0"/>
              <a:t> </a:t>
            </a: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r>
              <a:rPr lang="en-US" sz="2000" dirty="0"/>
              <a:t>During his historic 1971 journey to the moon on Apollo 14, astronaut and test pilot Edgar Mitchell PhD (1930-2016) had a mystical experience which subsequently came to be known as  the overview effect.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Inspired by this transformative experience, Mitchell founded  IONS, the institute for noetic sciences. IONS conducts research into the nature of consciousness, exploring how it interacts with the physical world and how it might extend beyond the brain. This includes studies on meditation, intuition, and altered states of consciousness.</a:t>
            </a:r>
          </a:p>
          <a:p>
            <a:pPr marL="285750" indent="-285750">
              <a:buFont typeface="Arial" panose="020B0604020202020204" pitchFamily="34" charset="0"/>
              <a:buChar char="•"/>
            </a:pPr>
            <a:endParaRPr lang="en-US" sz="1800" dirty="0"/>
          </a:p>
          <a:p>
            <a:r>
              <a:rPr lang="en-US" sz="18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C9F7A873-BFAD-BBC2-D0DB-353EF862D65D}"/>
              </a:ext>
            </a:extLst>
          </p:cNvPr>
          <p:cNvSpPr>
            <a:spLocks noGrp="1"/>
          </p:cNvSpPr>
          <p:nvPr>
            <p:ph type="sldNum" sz="quarter" idx="12"/>
          </p:nvPr>
        </p:nvSpPr>
        <p:spPr/>
        <p:txBody>
          <a:bodyPr/>
          <a:lstStyle/>
          <a:p>
            <a:fld id="{B2DC25EE-239B-4C5F-AAD1-255A7D5F1EE2}" type="slidenum">
              <a:rPr lang="en-US" smtClean="0"/>
              <a:t>391</a:t>
            </a:fld>
            <a:endParaRPr lang="en-US"/>
          </a:p>
        </p:txBody>
      </p:sp>
    </p:spTree>
    <p:extLst>
      <p:ext uri="{BB962C8B-B14F-4D97-AF65-F5344CB8AC3E}">
        <p14:creationId xmlns:p14="http://schemas.microsoft.com/office/powerpoint/2010/main" val="4204722916"/>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7A83AD-8409-A1C6-E061-3466DDF96E80}"/>
              </a:ext>
            </a:extLst>
          </p:cNvPr>
          <p:cNvSpPr txBox="1"/>
          <p:nvPr/>
        </p:nvSpPr>
        <p:spPr>
          <a:xfrm>
            <a:off x="-98323" y="0"/>
            <a:ext cx="12192000" cy="8063746"/>
          </a:xfrm>
          <a:prstGeom prst="rect">
            <a:avLst/>
          </a:prstGeom>
          <a:noFill/>
        </p:spPr>
        <p:txBody>
          <a:bodyPr wrap="square">
            <a:spAutoFit/>
          </a:bodyPr>
          <a:lstStyle/>
          <a:p>
            <a:pPr marL="285750" indent="-285750">
              <a:buFont typeface="Arial" panose="020B0604020202020204" pitchFamily="34" charset="0"/>
              <a:buChar char="•"/>
            </a:pPr>
            <a:r>
              <a:rPr lang="en-US" sz="2000" dirty="0"/>
              <a:t>The organization investigates the potential for consciousness to influence physical systems, often referred to as "mind-matter interaction" or "psychokinesis." This includes experiments on the effects of intention on random number generators and other physical systems.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IONS explores human potential, including phenomena such as telepathy, precognition, and other forms of extrasensory perception (ESP). The goal is to understand whether these capacities exist and how they might be harnessed.</a:t>
            </a:r>
          </a:p>
          <a:p>
            <a:r>
              <a:rPr lang="en-US" sz="2000" dirty="0"/>
              <a:t> </a:t>
            </a:r>
          </a:p>
          <a:p>
            <a:pPr marL="285750" indent="-285750">
              <a:buFont typeface="Arial" panose="020B0604020202020204" pitchFamily="34" charset="0"/>
              <a:buChar char="•"/>
            </a:pPr>
            <a:r>
              <a:rPr lang="en-US" sz="2000" dirty="0"/>
              <a:t>The institute examines the role of consciousness in health and healing, including the effects of practices like meditation and energy healing on physical and mental well-being. The institute has made many notable contributions to the study of the paranormal.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Global consciousness project involves the collaboration with researchers worldwide. It investigates correlations between global events and changes in random data, suggesting a possible collective consciousness effect.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IONS has contributed to the growing body of evidence supporting the benefits of meditation for mental and physical health, as well as studies on intuition, suggesting that humans might have access to information beyond the normal sensory channels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institute has explored theoretical frameworks that integrate consciousness into our understanding of the universe, challenging traditional materialistic views.</a:t>
            </a:r>
          </a:p>
          <a:p>
            <a:endParaRPr lang="en-US" sz="2000"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1800" dirty="0"/>
          </a:p>
        </p:txBody>
      </p:sp>
      <p:sp>
        <p:nvSpPr>
          <p:cNvPr id="2" name="Slide Number Placeholder 1">
            <a:extLst>
              <a:ext uri="{FF2B5EF4-FFF2-40B4-BE49-F238E27FC236}">
                <a16:creationId xmlns:a16="http://schemas.microsoft.com/office/drawing/2014/main" id="{8B08A98C-07C8-0DFC-FC81-1F0BA90C270A}"/>
              </a:ext>
            </a:extLst>
          </p:cNvPr>
          <p:cNvSpPr>
            <a:spLocks noGrp="1"/>
          </p:cNvSpPr>
          <p:nvPr>
            <p:ph type="sldNum" sz="quarter" idx="12"/>
          </p:nvPr>
        </p:nvSpPr>
        <p:spPr/>
        <p:txBody>
          <a:bodyPr/>
          <a:lstStyle/>
          <a:p>
            <a:fld id="{B2DC25EE-239B-4C5F-AAD1-255A7D5F1EE2}" type="slidenum">
              <a:rPr lang="en-US" smtClean="0"/>
              <a:t>392</a:t>
            </a:fld>
            <a:endParaRPr lang="en-US"/>
          </a:p>
        </p:txBody>
      </p:sp>
    </p:spTree>
    <p:extLst>
      <p:ext uri="{BB962C8B-B14F-4D97-AF65-F5344CB8AC3E}">
        <p14:creationId xmlns:p14="http://schemas.microsoft.com/office/powerpoint/2010/main" val="2747734777"/>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5F28EA-3BE2-5D95-E891-51804B55E433}"/>
              </a:ext>
            </a:extLst>
          </p:cNvPr>
          <p:cNvSpPr txBox="1"/>
          <p:nvPr/>
        </p:nvSpPr>
        <p:spPr>
          <a:xfrm>
            <a:off x="117987" y="106897"/>
            <a:ext cx="11932499" cy="6863417"/>
          </a:xfrm>
          <a:prstGeom prst="rect">
            <a:avLst/>
          </a:prstGeom>
          <a:noFill/>
        </p:spPr>
        <p:txBody>
          <a:bodyPr wrap="square">
            <a:spAutoFit/>
          </a:bodyPr>
          <a:lstStyle/>
          <a:p>
            <a:pPr marL="285750" indent="-285750">
              <a:buFont typeface="Arial" panose="020B0604020202020204" pitchFamily="34" charset="0"/>
              <a:buChar char="•"/>
            </a:pPr>
            <a:r>
              <a:rPr lang="en-US" sz="2000" dirty="0"/>
              <a:t>IONS continues to be a hub for interdisciplinary research, bringing together scientists, philosophers, and practitioners of the phenomena studied to explore the frontiers of consciousness. While some of their findings remain controversial and are met with skepticism by the mainstream scientific community, the institute plays a significant role in expanding the dialogue around the potential of human consciousness.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The Central Intelligence Agency  has a history of involvement in investigations related to the paranormal, especially during the Cold War era. One of the most notable programs was known as "Project Stargate." This program began in the early 1970s and sought to investigate the potential use of psychic phenomena, such as remote viewing, for intelligence-gathering purposes.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Remote viewing involves attempting to visualize or perceive information about a distant or unseen target, and the CIA hoped that individuals with such abilities could be trained to gather intelligence. The program included several sub-projects and names over the years, like Grill Flame, Gondola Wish, and Sun Streak.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Project Stargate employed several individuals who claimed to have psychic abilities and was conducted with some degree of secrecy. The mission was to determine whether these abilities could have practical applications and contribute to national security. The program was eventually terminated in 1995, with a report concluding that remote viewing had not been useful for intelligence operations and that its results were too unreliable and inconsistent.</a:t>
            </a:r>
            <a:endParaRPr lang="en-US" sz="2000" dirty="0">
              <a:latin typeface="+mj-lt"/>
            </a:endParaRPr>
          </a:p>
          <a:p>
            <a:pPr marL="285750" indent="-285750">
              <a:buFont typeface="Arial" panose="020B0604020202020204" pitchFamily="34" charset="0"/>
              <a:buChar char="•"/>
            </a:pPr>
            <a:endParaRPr lang="en-US" sz="2000" dirty="0">
              <a:latin typeface="+mj-lt"/>
            </a:endParaRPr>
          </a:p>
          <a:p>
            <a:br>
              <a:rPr lang="en-US" sz="2000" dirty="0"/>
            </a:br>
            <a:endParaRPr lang="en-CA" sz="2000" dirty="0"/>
          </a:p>
        </p:txBody>
      </p:sp>
      <p:sp>
        <p:nvSpPr>
          <p:cNvPr id="2" name="Slide Number Placeholder 1">
            <a:extLst>
              <a:ext uri="{FF2B5EF4-FFF2-40B4-BE49-F238E27FC236}">
                <a16:creationId xmlns:a16="http://schemas.microsoft.com/office/drawing/2014/main" id="{5A26C9D2-D3DB-6D00-7722-2C8C845A4397}"/>
              </a:ext>
            </a:extLst>
          </p:cNvPr>
          <p:cNvSpPr>
            <a:spLocks noGrp="1"/>
          </p:cNvSpPr>
          <p:nvPr>
            <p:ph type="sldNum" sz="quarter" idx="12"/>
          </p:nvPr>
        </p:nvSpPr>
        <p:spPr/>
        <p:txBody>
          <a:bodyPr/>
          <a:lstStyle/>
          <a:p>
            <a:fld id="{B2DC25EE-239B-4C5F-AAD1-255A7D5F1EE2}" type="slidenum">
              <a:rPr lang="en-US" smtClean="0"/>
              <a:t>393</a:t>
            </a:fld>
            <a:endParaRPr lang="en-US"/>
          </a:p>
        </p:txBody>
      </p:sp>
    </p:spTree>
    <p:extLst>
      <p:ext uri="{BB962C8B-B14F-4D97-AF65-F5344CB8AC3E}">
        <p14:creationId xmlns:p14="http://schemas.microsoft.com/office/powerpoint/2010/main" val="23977841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400C2A-4D38-DE89-FE37-E15C4416ECBF}"/>
              </a:ext>
            </a:extLst>
          </p:cNvPr>
          <p:cNvSpPr>
            <a:spLocks noGrp="1"/>
          </p:cNvSpPr>
          <p:nvPr>
            <p:ph type="sldNum" sz="quarter" idx="12"/>
          </p:nvPr>
        </p:nvSpPr>
        <p:spPr/>
        <p:txBody>
          <a:bodyPr/>
          <a:lstStyle/>
          <a:p>
            <a:fld id="{B2DC25EE-239B-4C5F-AAD1-255A7D5F1EE2}" type="slidenum">
              <a:rPr lang="en-US" smtClean="0"/>
              <a:t>394</a:t>
            </a:fld>
            <a:endParaRPr lang="en-US"/>
          </a:p>
        </p:txBody>
      </p:sp>
      <p:sp>
        <p:nvSpPr>
          <p:cNvPr id="4" name="TextBox 3">
            <a:extLst>
              <a:ext uri="{FF2B5EF4-FFF2-40B4-BE49-F238E27FC236}">
                <a16:creationId xmlns:a16="http://schemas.microsoft.com/office/drawing/2014/main" id="{02BFF206-221B-232E-A8CD-A8CCCC3EA4CA}"/>
              </a:ext>
            </a:extLst>
          </p:cNvPr>
          <p:cNvSpPr txBox="1"/>
          <p:nvPr/>
        </p:nvSpPr>
        <p:spPr>
          <a:xfrm>
            <a:off x="-97972" y="0"/>
            <a:ext cx="12192000" cy="132343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These and many other individuals and organizations have and continue to</a:t>
            </a:r>
            <a:r>
              <a:rPr lang="en-US" sz="2000" dirty="0"/>
              <a:t> contribute to the study of paranormal phenomena by applying scientific methods and critical analysis. </a:t>
            </a:r>
            <a:r>
              <a:rPr lang="en-US" sz="2000" dirty="0">
                <a:latin typeface="+mj-lt"/>
              </a:rPr>
              <a:t>While much of the scientific community remains skeptical of many claims, the study of the paranormal continues to captivate both the public's imagination and that of many serious religious scholars, philosophers and scientists.</a:t>
            </a:r>
            <a:r>
              <a:rPr lang="en-US" sz="2000" b="0" i="0" dirty="0">
                <a:effectLst/>
                <a:latin typeface="+mj-lt"/>
              </a:rPr>
              <a:t> </a:t>
            </a:r>
          </a:p>
        </p:txBody>
      </p:sp>
    </p:spTree>
    <p:extLst>
      <p:ext uri="{BB962C8B-B14F-4D97-AF65-F5344CB8AC3E}">
        <p14:creationId xmlns:p14="http://schemas.microsoft.com/office/powerpoint/2010/main" val="398754243"/>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876CC-05AC-22AB-774B-49210457E9AD}"/>
              </a:ext>
            </a:extLst>
          </p:cNvPr>
          <p:cNvSpPr>
            <a:spLocks noGrp="1"/>
          </p:cNvSpPr>
          <p:nvPr>
            <p:ph type="sldNum" sz="quarter" idx="12"/>
          </p:nvPr>
        </p:nvSpPr>
        <p:spPr/>
        <p:txBody>
          <a:bodyPr/>
          <a:lstStyle/>
          <a:p>
            <a:fld id="{B2DC25EE-239B-4C5F-AAD1-255A7D5F1EE2}" type="slidenum">
              <a:rPr lang="en-US" smtClean="0"/>
              <a:t>395</a:t>
            </a:fld>
            <a:endParaRPr lang="en-US"/>
          </a:p>
        </p:txBody>
      </p:sp>
      <p:pic>
        <p:nvPicPr>
          <p:cNvPr id="4" name="Picture 3" descr="A book cover with white text&#10;&#10;Description automatically generated">
            <a:extLst>
              <a:ext uri="{FF2B5EF4-FFF2-40B4-BE49-F238E27FC236}">
                <a16:creationId xmlns:a16="http://schemas.microsoft.com/office/drawing/2014/main" id="{CE4604FF-D920-8134-1F38-617A62987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457" y="1200330"/>
            <a:ext cx="5388429" cy="5587650"/>
          </a:xfrm>
          <a:prstGeom prst="rect">
            <a:avLst/>
          </a:prstGeom>
        </p:spPr>
      </p:pic>
      <p:graphicFrame>
        <p:nvGraphicFramePr>
          <p:cNvPr id="5" name="Table 4">
            <a:extLst>
              <a:ext uri="{FF2B5EF4-FFF2-40B4-BE49-F238E27FC236}">
                <a16:creationId xmlns:a16="http://schemas.microsoft.com/office/drawing/2014/main" id="{E920A0BD-1BE2-91E3-957F-857836C3F6EC}"/>
              </a:ext>
            </a:extLst>
          </p:cNvPr>
          <p:cNvGraphicFramePr>
            <a:graphicFrameLocks noGrp="1"/>
          </p:cNvGraphicFramePr>
          <p:nvPr/>
        </p:nvGraphicFramePr>
        <p:xfrm>
          <a:off x="1976051" y="5374459"/>
          <a:ext cx="8869680" cy="365760"/>
        </p:xfrm>
        <a:graphic>
          <a:graphicData uri="http://schemas.openxmlformats.org/drawingml/2006/table">
            <a:tbl>
              <a:tblPr/>
              <a:tblGrid>
                <a:gridCol w="335280">
                  <a:extLst>
                    <a:ext uri="{9D8B030D-6E8A-4147-A177-3AD203B41FA5}">
                      <a16:colId xmlns:a16="http://schemas.microsoft.com/office/drawing/2014/main" val="1014354150"/>
                    </a:ext>
                  </a:extLst>
                </a:gridCol>
                <a:gridCol w="8534400">
                  <a:extLst>
                    <a:ext uri="{9D8B030D-6E8A-4147-A177-3AD203B41FA5}">
                      <a16:colId xmlns:a16="http://schemas.microsoft.com/office/drawing/2014/main" val="2178343407"/>
                    </a:ext>
                  </a:extLst>
                </a:gridCol>
              </a:tblGrid>
              <a:tr h="0">
                <a:tc>
                  <a:txBody>
                    <a:bodyPr/>
                    <a:lstStyle/>
                    <a:p>
                      <a:pPr fontAlgn="t"/>
                      <a:endParaRPr lang="en-CA">
                        <a:effectLst/>
                      </a:endParaRPr>
                    </a:p>
                  </a:txBody>
                  <a:tcPr marL="121920" marR="121920">
                    <a:lnL>
                      <a:noFill/>
                    </a:lnL>
                    <a:lnR>
                      <a:noFill/>
                    </a:lnR>
                    <a:lnT>
                      <a:noFill/>
                    </a:lnT>
                    <a:lnB>
                      <a:noFill/>
                    </a:lnB>
                    <a:noFill/>
                  </a:tcPr>
                </a:tc>
                <a:tc>
                  <a:txBody>
                    <a:bodyPr/>
                    <a:lstStyle/>
                    <a:p>
                      <a:pPr>
                        <a:lnSpc>
                          <a:spcPts val="1500"/>
                        </a:lnSpc>
                      </a:pPr>
                      <a:endParaRPr lang="en-CA" dirty="0">
                        <a:solidFill>
                          <a:srgbClr val="222222"/>
                        </a:solidFill>
                        <a:effectLst/>
                      </a:endParaRPr>
                    </a:p>
                  </a:txBody>
                  <a:tcPr anchor="ctr">
                    <a:lnL>
                      <a:noFill/>
                    </a:lnL>
                    <a:lnR>
                      <a:noFill/>
                    </a:lnR>
                    <a:lnT>
                      <a:noFill/>
                    </a:lnT>
                    <a:lnB>
                      <a:noFill/>
                    </a:lnB>
                    <a:noFill/>
                  </a:tcPr>
                </a:tc>
                <a:extLst>
                  <a:ext uri="{0D108BD9-81ED-4DB2-BD59-A6C34878D82A}">
                    <a16:rowId xmlns:a16="http://schemas.microsoft.com/office/drawing/2014/main" val="3759876346"/>
                  </a:ext>
                </a:extLst>
              </a:tr>
            </a:tbl>
          </a:graphicData>
        </a:graphic>
      </p:graphicFrame>
      <p:sp>
        <p:nvSpPr>
          <p:cNvPr id="8" name="TextBox 7">
            <a:extLst>
              <a:ext uri="{FF2B5EF4-FFF2-40B4-BE49-F238E27FC236}">
                <a16:creationId xmlns:a16="http://schemas.microsoft.com/office/drawing/2014/main" id="{927B895A-3F1D-F716-E34F-FC829B7BA2FD}"/>
              </a:ext>
            </a:extLst>
          </p:cNvPr>
          <p:cNvSpPr txBox="1"/>
          <p:nvPr/>
        </p:nvSpPr>
        <p:spPr>
          <a:xfrm>
            <a:off x="326572" y="0"/>
            <a:ext cx="11778342" cy="1200329"/>
          </a:xfrm>
          <a:prstGeom prst="rect">
            <a:avLst/>
          </a:prstGeom>
          <a:noFill/>
        </p:spPr>
        <p:txBody>
          <a:bodyPr wrap="square">
            <a:spAutoFit/>
          </a:bodyPr>
          <a:lstStyle/>
          <a:p>
            <a:pPr algn="ctr"/>
            <a:r>
              <a:rPr kumimoji="0" lang="en-US" altLang="en-US" sz="3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IDEALISM’S UNDERSTANDING OF ANOMALOUS PHENOMENA</a:t>
            </a:r>
            <a:endParaRPr lang="en-CA" sz="3600" dirty="0"/>
          </a:p>
        </p:txBody>
      </p:sp>
    </p:spTree>
    <p:extLst>
      <p:ext uri="{BB962C8B-B14F-4D97-AF65-F5344CB8AC3E}">
        <p14:creationId xmlns:p14="http://schemas.microsoft.com/office/powerpoint/2010/main" val="2579712173"/>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A8A078-7784-80FD-B877-AB2778C78CAA}"/>
              </a:ext>
            </a:extLst>
          </p:cNvPr>
          <p:cNvSpPr>
            <a:spLocks noGrp="1"/>
          </p:cNvSpPr>
          <p:nvPr>
            <p:ph type="sldNum" sz="quarter" idx="12"/>
          </p:nvPr>
        </p:nvSpPr>
        <p:spPr/>
        <p:txBody>
          <a:bodyPr/>
          <a:lstStyle/>
          <a:p>
            <a:fld id="{B2DC25EE-239B-4C5F-AAD1-255A7D5F1EE2}" type="slidenum">
              <a:rPr lang="en-US" smtClean="0"/>
              <a:t>396</a:t>
            </a:fld>
            <a:endParaRPr lang="en-US"/>
          </a:p>
        </p:txBody>
      </p:sp>
      <p:sp>
        <p:nvSpPr>
          <p:cNvPr id="4" name="TextBox 3">
            <a:extLst>
              <a:ext uri="{FF2B5EF4-FFF2-40B4-BE49-F238E27FC236}">
                <a16:creationId xmlns:a16="http://schemas.microsoft.com/office/drawing/2014/main" id="{170F694A-C832-1802-870F-20CF0898B8D6}"/>
              </a:ext>
            </a:extLst>
          </p:cNvPr>
          <p:cNvSpPr txBox="1"/>
          <p:nvPr/>
        </p:nvSpPr>
        <p:spPr>
          <a:xfrm>
            <a:off x="0" y="70021"/>
            <a:ext cx="12192000" cy="5632311"/>
          </a:xfrm>
          <a:prstGeom prst="rect">
            <a:avLst/>
          </a:prstGeom>
          <a:noFill/>
        </p:spPr>
        <p:txBody>
          <a:bodyPr wrap="square">
            <a:spAutoFit/>
          </a:bodyPr>
          <a:lstStyle/>
          <a:p>
            <a:pPr marL="342900" indent="-342900">
              <a:buFont typeface="Arial" panose="020B0604020202020204" pitchFamily="34" charset="0"/>
              <a:buChar char="•"/>
            </a:pPr>
            <a:r>
              <a:rPr kumimoji="0" lang="en-US" altLang="en-US" sz="2000" b="0" i="0" u="none" strike="noStrike" cap="none" normalizeH="0" baseline="0" dirty="0">
                <a:ln>
                  <a:noFill/>
                </a:ln>
                <a:effectLst/>
                <a:latin typeface="+mj-lt"/>
                <a:cs typeface="Arial" panose="020B0604020202020204" pitchFamily="34" charset="0"/>
              </a:rPr>
              <a:t>A </a:t>
            </a:r>
            <a:r>
              <a:rPr lang="en-US" altLang="en-US" sz="2000" dirty="0">
                <a:latin typeface="+mj-lt"/>
                <a:cs typeface="Arial" panose="020B0604020202020204" pitchFamily="34" charset="0"/>
              </a:rPr>
              <a:t>p</a:t>
            </a:r>
            <a:r>
              <a:rPr kumimoji="0" lang="en-US" altLang="en-US" sz="2000" b="0" i="0" u="none" strike="noStrike" cap="none" normalizeH="0" baseline="0" dirty="0">
                <a:ln>
                  <a:noFill/>
                </a:ln>
                <a:effectLst/>
                <a:latin typeface="+mj-lt"/>
                <a:cs typeface="Arial" panose="020B0604020202020204" pitchFamily="34" charset="0"/>
              </a:rPr>
              <a:t>hysicalist paradigm struggles to account for </a:t>
            </a:r>
            <a:r>
              <a:rPr lang="en-US" altLang="en-US" sz="2000" dirty="0">
                <a:latin typeface="+mj-lt"/>
                <a:cs typeface="Arial" panose="020B0604020202020204" pitchFamily="34" charset="0"/>
              </a:rPr>
              <a:t>many</a:t>
            </a:r>
            <a:r>
              <a:rPr kumimoji="0" lang="en-US" altLang="en-US" sz="2000" b="0" i="0" u="none" strike="noStrike" cap="none" normalizeH="0" baseline="0" dirty="0">
                <a:ln>
                  <a:noFill/>
                </a:ln>
                <a:effectLst/>
                <a:latin typeface="+mj-lt"/>
                <a:cs typeface="Arial" panose="020B0604020202020204" pitchFamily="34" charset="0"/>
              </a:rPr>
              <a:t> well documented and investigated anomalous phenomena. </a:t>
            </a:r>
            <a:r>
              <a:rPr lang="en-US" altLang="en-US" sz="2000" dirty="0">
                <a:latin typeface="+mj-lt"/>
                <a:cs typeface="Arial" panose="020B0604020202020204" pitchFamily="34" charset="0"/>
              </a:rPr>
              <a:t>These</a:t>
            </a:r>
            <a:r>
              <a:rPr kumimoji="0" lang="en-US" altLang="en-US" sz="2000" b="0" i="0" u="none" strike="noStrike" cap="none" normalizeH="0" baseline="0" dirty="0">
                <a:ln>
                  <a:noFill/>
                </a:ln>
                <a:effectLst/>
                <a:latin typeface="+mj-lt"/>
                <a:cs typeface="Arial" panose="020B0604020202020204" pitchFamily="34" charset="0"/>
              </a:rPr>
              <a:t> phenomena are from an idealist perspective, easily explained.</a:t>
            </a:r>
          </a:p>
          <a:p>
            <a:r>
              <a:rPr lang="en-US" sz="2000" dirty="0"/>
              <a:t> </a:t>
            </a:r>
          </a:p>
          <a:p>
            <a:pPr marL="342900" indent="-342900">
              <a:buFont typeface="Arial" panose="020B0604020202020204" pitchFamily="34" charset="0"/>
              <a:buChar char="•"/>
            </a:pPr>
            <a:r>
              <a:rPr lang="en-US" sz="2000" dirty="0"/>
              <a:t>Savant syndrome is a rare condition in which individuals with developmental disorders, including autism spectrum disorders, demonstrate profound and prodigious capacities or abilities far in excess of what is considered normal. </a:t>
            </a:r>
          </a:p>
          <a:p>
            <a:pPr marL="342900" indent="-342900">
              <a:buFont typeface="Arial" panose="020B0604020202020204" pitchFamily="34" charset="0"/>
              <a:buChar char="•"/>
            </a:pPr>
            <a:r>
              <a:rPr lang="en-US" sz="2000" dirty="0"/>
              <a:t>Individuals with savant syndrome often have specific areas of expertise or talent, such as music, art, mathematics, or memory, while other cognitive abilities may remain impaired. Many savants have extraordinary memory capabilities, which often underpin their talents. Talents are usually limited to a specific area and are often accompanied by repetitive behaviors or intense focus on the subject.</a:t>
            </a:r>
          </a:p>
          <a:p>
            <a:r>
              <a:rPr lang="en-US" sz="2000" dirty="0"/>
              <a:t> </a:t>
            </a:r>
          </a:p>
          <a:p>
            <a:pPr marL="342900" indent="-342900">
              <a:buFont typeface="Arial" panose="020B0604020202020204" pitchFamily="34" charset="0"/>
              <a:buChar char="•"/>
            </a:pPr>
            <a:r>
              <a:rPr lang="en-US" sz="2000" dirty="0"/>
              <a:t>In acquired savant syndrome, individuals develops extraordinary skills or abilities following a brain injury or disease, despite having no prior history of such talents. These abilities can also manifest in various domains, such as music, art, mathematics, speaking a new language or memory, and often emerge suddenly after the triggering event.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0" i="0" dirty="0">
                <a:effectLst/>
                <a:latin typeface="+mj-lt"/>
              </a:rPr>
              <a:t>Research suggests that</a:t>
            </a:r>
            <a:r>
              <a:rPr lang="en-US" sz="2000" dirty="0">
                <a:latin typeface="+mj-lt"/>
              </a:rPr>
              <a:t> acquired savant syndrome</a:t>
            </a:r>
            <a:r>
              <a:rPr lang="en-US" sz="2000" b="0" i="0" dirty="0">
                <a:effectLst/>
                <a:latin typeface="+mj-lt"/>
              </a:rPr>
              <a:t> usually involves damage to the brain's left hemisphere, which </a:t>
            </a:r>
            <a:r>
              <a:rPr lang="en-US" sz="2000" dirty="0">
                <a:latin typeface="+mj-lt"/>
              </a:rPr>
              <a:t>then</a:t>
            </a:r>
            <a:r>
              <a:rPr lang="en-US" sz="2000" b="0" i="0" dirty="0">
                <a:effectLst/>
                <a:latin typeface="+mj-lt"/>
              </a:rPr>
              <a:t> leads to compensatory changes or heightened activity in the right hemisphere. </a:t>
            </a:r>
            <a:endParaRPr lang="en-US" sz="2000" dirty="0"/>
          </a:p>
        </p:txBody>
      </p:sp>
    </p:spTree>
    <p:extLst>
      <p:ext uri="{BB962C8B-B14F-4D97-AF65-F5344CB8AC3E}">
        <p14:creationId xmlns:p14="http://schemas.microsoft.com/office/powerpoint/2010/main" val="3321159309"/>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E590F7-510F-1BCA-1154-C5759BF99434}"/>
              </a:ext>
            </a:extLst>
          </p:cNvPr>
          <p:cNvSpPr>
            <a:spLocks noGrp="1"/>
          </p:cNvSpPr>
          <p:nvPr>
            <p:ph type="sldNum" sz="quarter" idx="12"/>
          </p:nvPr>
        </p:nvSpPr>
        <p:spPr/>
        <p:txBody>
          <a:bodyPr/>
          <a:lstStyle/>
          <a:p>
            <a:fld id="{B2DC25EE-239B-4C5F-AAD1-255A7D5F1EE2}" type="slidenum">
              <a:rPr lang="en-US" smtClean="0"/>
              <a:t>397</a:t>
            </a:fld>
            <a:endParaRPr lang="en-US"/>
          </a:p>
        </p:txBody>
      </p:sp>
      <p:sp>
        <p:nvSpPr>
          <p:cNvPr id="4" name="TextBox 3">
            <a:extLst>
              <a:ext uri="{FF2B5EF4-FFF2-40B4-BE49-F238E27FC236}">
                <a16:creationId xmlns:a16="http://schemas.microsoft.com/office/drawing/2014/main" id="{BA8EE475-107A-EE1F-900B-DC118D70E0B1}"/>
              </a:ext>
            </a:extLst>
          </p:cNvPr>
          <p:cNvSpPr txBox="1"/>
          <p:nvPr/>
        </p:nvSpPr>
        <p:spPr>
          <a:xfrm>
            <a:off x="108857" y="0"/>
            <a:ext cx="12083143" cy="8956298"/>
          </a:xfrm>
          <a:prstGeom prst="rect">
            <a:avLst/>
          </a:prstGeom>
          <a:noFill/>
        </p:spPr>
        <p:txBody>
          <a:bodyPr wrap="square">
            <a:spAutoFit/>
          </a:bodyPr>
          <a:lstStyle/>
          <a:p>
            <a:pPr marL="285750" indent="-285750">
              <a:buFont typeface="Arial" panose="020B0604020202020204" pitchFamily="34" charset="0"/>
              <a:buChar char="•"/>
            </a:pPr>
            <a:r>
              <a:rPr lang="en-US" sz="2000" dirty="0"/>
              <a:t>Mainstream neurology and psychology which hold to the productive explanation of the relationship between the brain and mind are at a loss as to how to explain acquired savant syndrome. The idealist transmissive, permissive or two aspects of the same thing brain mind theories, on the other hand have no difficulty doing so.</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If we understand the brain as a filter or a reducing valve that limits the vast amount of information and potential consciousness available to us in a universal mind, then the brain's primary role is not to produce consciousness but to limit and shape it to allow us to function effectively in the world.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context of acquired savant syndrome, the reducing valve theory offers us an interesting perspective. If the brain acts as a filter, then damage to certain areas, such as the left hemisphere, might reduce the filtering capacity, allowing more raw, unfiltered information or abilities to emerge.</a:t>
            </a:r>
          </a:p>
          <a:p>
            <a:r>
              <a:rPr lang="en-US" sz="2000" dirty="0">
                <a:latin typeface="+mj-lt"/>
              </a:rPr>
              <a:t> </a:t>
            </a:r>
          </a:p>
          <a:p>
            <a:pPr marL="285750" indent="-285750">
              <a:buFont typeface="Arial" panose="020B0604020202020204" pitchFamily="34" charset="0"/>
              <a:buChar char="•"/>
            </a:pPr>
            <a:r>
              <a:rPr lang="en-US" sz="2000" dirty="0">
                <a:latin typeface="+mj-lt"/>
              </a:rPr>
              <a:t>The right hemisphere, associated with holistic and creative processing, might be less constrained by the usual filtering mechanisms, leading to an expansion of consciousness or access to abilities that are typically suppressed or modulated by the brain's normal operations.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This could potentially explain the sudden emergence of extraordinary abilities in some individuals following brain injury.</a:t>
            </a:r>
          </a:p>
          <a:p>
            <a:pPr marL="285750" indent="-285750">
              <a:buFont typeface="Arial" panose="020B0604020202020204" pitchFamily="34" charset="0"/>
              <a:buChar char="•"/>
            </a:pPr>
            <a:endParaRPr lang="en-US" sz="2000" dirty="0">
              <a:latin typeface="+mj-lt"/>
            </a:endParaRPr>
          </a:p>
          <a:p>
            <a:br>
              <a:rPr lang="en-US" sz="1800" dirty="0"/>
            </a:br>
            <a:br>
              <a:rPr lang="en-US" sz="1800" dirty="0"/>
            </a:br>
            <a:br>
              <a:rPr lang="en-US" sz="1800" dirty="0"/>
            </a:br>
            <a:r>
              <a:rPr lang="en-US" sz="1800" dirty="0"/>
              <a:t> </a:t>
            </a:r>
            <a:br>
              <a:rPr lang="en-US" sz="1800" dirty="0"/>
            </a:br>
            <a:br>
              <a:rPr lang="en-US" sz="1800" dirty="0"/>
            </a:br>
            <a:br>
              <a:rPr lang="en-US" sz="1800" dirty="0"/>
            </a:br>
            <a:br>
              <a:rPr lang="en-US" sz="1800" dirty="0"/>
            </a:br>
            <a:endParaRPr kumimoji="0" lang="en-US" altLang="en-US" sz="1800" b="0" i="0" u="none" strike="noStrike" cap="none" normalizeH="0" baseline="0" dirty="0">
              <a:ln>
                <a:noFill/>
              </a:ln>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     </a:t>
            </a:r>
            <a:endParaRPr lang="en-CA" dirty="0"/>
          </a:p>
        </p:txBody>
      </p:sp>
    </p:spTree>
    <p:extLst>
      <p:ext uri="{BB962C8B-B14F-4D97-AF65-F5344CB8AC3E}">
        <p14:creationId xmlns:p14="http://schemas.microsoft.com/office/powerpoint/2010/main" val="118477288"/>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585E6-93AD-245C-082A-808D2BAD3C0E}"/>
              </a:ext>
            </a:extLst>
          </p:cNvPr>
          <p:cNvSpPr>
            <a:spLocks noGrp="1"/>
          </p:cNvSpPr>
          <p:nvPr>
            <p:ph type="sldNum" sz="quarter" idx="12"/>
          </p:nvPr>
        </p:nvSpPr>
        <p:spPr/>
        <p:txBody>
          <a:bodyPr/>
          <a:lstStyle/>
          <a:p>
            <a:fld id="{B2DC25EE-239B-4C5F-AAD1-255A7D5F1EE2}" type="slidenum">
              <a:rPr lang="en-US" smtClean="0"/>
              <a:t>398</a:t>
            </a:fld>
            <a:endParaRPr lang="en-US"/>
          </a:p>
        </p:txBody>
      </p:sp>
      <p:sp>
        <p:nvSpPr>
          <p:cNvPr id="4" name="TextBox 3">
            <a:extLst>
              <a:ext uri="{FF2B5EF4-FFF2-40B4-BE49-F238E27FC236}">
                <a16:creationId xmlns:a16="http://schemas.microsoft.com/office/drawing/2014/main" id="{EA1A3F3D-BB0D-0C4C-1583-9F85DC50E97F}"/>
              </a:ext>
            </a:extLst>
          </p:cNvPr>
          <p:cNvSpPr txBox="1"/>
          <p:nvPr/>
        </p:nvSpPr>
        <p:spPr>
          <a:xfrm>
            <a:off x="38100" y="0"/>
            <a:ext cx="12115800" cy="7694414"/>
          </a:xfrm>
          <a:prstGeom prst="rect">
            <a:avLst/>
          </a:prstGeom>
          <a:noFill/>
        </p:spPr>
        <p:txBody>
          <a:bodyPr wrap="square">
            <a:spAutoFit/>
          </a:bodyPr>
          <a:lstStyle/>
          <a:p>
            <a:pPr marL="342900" indent="-342900">
              <a:buFont typeface="Arial" panose="020B0604020202020204" pitchFamily="34" charset="0"/>
              <a:buChar char="•"/>
            </a:pPr>
            <a:r>
              <a:rPr lang="en-US" sz="2000" dirty="0"/>
              <a:t>Another phenomena a physicalist perspective cannot explain is terminal lucidity. Terminal lucidity is a phenomenon where individuals with severe mental impairments, such as dementia, Alzheimer's disease, or even those in a coma, unexpectedly regain mental clarity and coherence shortly before death. </a:t>
            </a:r>
          </a:p>
          <a:p>
            <a:pPr marL="342900" indent="-342900">
              <a:buFont typeface="Arial" panose="020B0604020202020204" pitchFamily="34" charset="0"/>
              <a:buChar char="•"/>
            </a:pPr>
            <a:r>
              <a:rPr lang="en-US" sz="2000" dirty="0"/>
              <a:t>This sudden return of cognitive abilities can be quite striking, allowing individuals to recognize loved ones, communicate meaningfully, or recall memories that previously seemed lost.</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From an idealist perspective terminal lucidity is seen as evidence that consciousness is not entirely dependent on the brain's physical state. As the body approaches death, the mind may temporarily transcend physical limitations, allowing for a brief period of clarity.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the body weakens, and the brain’s filtering function diminishes, and the mind is liberated from its physical constraints. This liberation could enable a clearer expression of consciousness, resulting in terminal lucidity.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individual consciousness is part of a larger, universal consciousness, terminal lucidity could be interpreted as a moment when the individual mind reconnects with this greater consciousness, allowing access to knowledge and awareness beyond the damaged brain.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Idealists who believe in  a non-physical realm view terminal lucidity as part of the transition process between realms. As the individual prepares to leave the physical world, they may experience a brief period of heightened awareness and clarity.</a:t>
            </a:r>
          </a:p>
          <a:p>
            <a:pPr marL="285750" indent="-285750">
              <a:buFont typeface="Arial" panose="020B0604020202020204" pitchFamily="34" charset="0"/>
              <a:buChar char="•"/>
            </a:pPr>
            <a:endParaRPr lang="en-US" sz="2000" dirty="0"/>
          </a:p>
          <a:p>
            <a:endParaRPr lang="en-US" sz="2000" dirty="0">
              <a:latin typeface="+mj-lt"/>
            </a:endParaRPr>
          </a:p>
          <a:p>
            <a:br>
              <a:rPr lang="en-US" dirty="0"/>
            </a:br>
            <a:br>
              <a:rPr lang="en-US" dirty="0"/>
            </a:br>
            <a:endParaRPr lang="en-CA" dirty="0"/>
          </a:p>
        </p:txBody>
      </p:sp>
    </p:spTree>
    <p:extLst>
      <p:ext uri="{BB962C8B-B14F-4D97-AF65-F5344CB8AC3E}">
        <p14:creationId xmlns:p14="http://schemas.microsoft.com/office/powerpoint/2010/main" val="2189076138"/>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F0838-2DBB-7230-7F37-BFC362FB2D57}"/>
              </a:ext>
            </a:extLst>
          </p:cNvPr>
          <p:cNvSpPr>
            <a:spLocks noGrp="1"/>
          </p:cNvSpPr>
          <p:nvPr>
            <p:ph type="sldNum" sz="quarter" idx="12"/>
          </p:nvPr>
        </p:nvSpPr>
        <p:spPr/>
        <p:txBody>
          <a:bodyPr/>
          <a:lstStyle/>
          <a:p>
            <a:fld id="{B2DC25EE-239B-4C5F-AAD1-255A7D5F1EE2}" type="slidenum">
              <a:rPr lang="en-US" smtClean="0"/>
              <a:t>399</a:t>
            </a:fld>
            <a:endParaRPr lang="en-US"/>
          </a:p>
        </p:txBody>
      </p:sp>
      <p:sp>
        <p:nvSpPr>
          <p:cNvPr id="4" name="TextBox 3">
            <a:extLst>
              <a:ext uri="{FF2B5EF4-FFF2-40B4-BE49-F238E27FC236}">
                <a16:creationId xmlns:a16="http://schemas.microsoft.com/office/drawing/2014/main" id="{D30BD766-C167-2A83-C798-4CFD17BD2C47}"/>
              </a:ext>
            </a:extLst>
          </p:cNvPr>
          <p:cNvSpPr txBox="1"/>
          <p:nvPr/>
        </p:nvSpPr>
        <p:spPr>
          <a:xfrm>
            <a:off x="0" y="70021"/>
            <a:ext cx="12192000" cy="8063746"/>
          </a:xfrm>
          <a:prstGeom prst="rect">
            <a:avLst/>
          </a:prstGeom>
          <a:noFill/>
        </p:spPr>
        <p:txBody>
          <a:bodyPr wrap="square">
            <a:spAutoFit/>
          </a:bodyPr>
          <a:lstStyle/>
          <a:p>
            <a:pPr marL="342900" indent="-342900">
              <a:buFont typeface="Arial" panose="020B0604020202020204" pitchFamily="34" charset="0"/>
              <a:buChar char="•"/>
            </a:pPr>
            <a:r>
              <a:rPr lang="en-US" sz="2000" dirty="0"/>
              <a:t>Yet another commonly reported phenomenon also occurring  in people who are close to death, is communication with deceased loved ones. These "deathbed visions" or "end-of-life experiences" are reported across various cultures and have been documented throughout history.</a:t>
            </a:r>
          </a:p>
          <a:p>
            <a:r>
              <a:rPr lang="en-US" sz="2000" dirty="0"/>
              <a:t> </a:t>
            </a:r>
          </a:p>
          <a:p>
            <a:pPr marL="342900" indent="-342900">
              <a:buFont typeface="Arial" panose="020B0604020202020204" pitchFamily="34" charset="0"/>
              <a:buChar char="•"/>
            </a:pPr>
            <a:r>
              <a:rPr lang="en-US" sz="2000" dirty="0"/>
              <a:t>Individuals nearing the end of life may describe seeing or conversing with deceased relatives, friends, or spiritual figures, often reporting feelings of comfort, peace, or reassurance.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These experiences vary widely but tend to share some common elements. The visions are often described as being more vivid and real than ordinary dreams or hallucinations and they frequently bring a sense of peace, acceptance, and reduced fear of death to the individual experiencing them.</a:t>
            </a:r>
          </a:p>
          <a:p>
            <a:r>
              <a:rPr lang="en-US" sz="2000" dirty="0"/>
              <a:t> </a:t>
            </a:r>
          </a:p>
          <a:p>
            <a:pPr marL="285750" indent="-285750">
              <a:buFont typeface="Arial" panose="020B0604020202020204" pitchFamily="34" charset="0"/>
              <a:buChar char="•"/>
            </a:pPr>
            <a:r>
              <a:rPr lang="en-US" sz="2000" dirty="0"/>
              <a:t>Despite cultural differences, many of these experiences share similar themes and characteristics worldwide. They typically occur in the days or hours leading up to death.</a:t>
            </a:r>
          </a:p>
          <a:p>
            <a:r>
              <a:rPr lang="en-US" sz="2000" dirty="0"/>
              <a:t> </a:t>
            </a:r>
          </a:p>
          <a:p>
            <a:pPr marL="342900" indent="-342900">
              <a:buFont typeface="Arial" panose="020B0604020202020204" pitchFamily="34" charset="0"/>
              <a:buChar char="•"/>
            </a:pPr>
            <a:r>
              <a:rPr lang="en-US" sz="2000" dirty="0"/>
              <a:t>In death-bed visions as in terminal lucidity, the transition between realms explanation is persuasive.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Spiritual phenomena are frequently associated with times of extreme stress or impending death. Out-of-body experiences (OBEs) which occur at these times have been extensively studied.  OBE’s are phenomena where individuals perceive themselves as being outside their physical body, often observing it from a different vantage point. These experiences can occur spontaneously, during near-death experiences, in dreams, or during meditation and other altered states of consciousness.</a:t>
            </a:r>
          </a:p>
          <a:p>
            <a:pPr marL="285750" indent="-285750">
              <a:buFont typeface="Arial" panose="020B0604020202020204" pitchFamily="34" charset="0"/>
              <a:buChar char="•"/>
            </a:pPr>
            <a:endParaRPr lang="en-US" sz="2000" dirty="0"/>
          </a:p>
          <a:p>
            <a:br>
              <a:rPr lang="en-US" sz="2000" dirty="0"/>
            </a:br>
            <a:br>
              <a:rPr lang="en-US" sz="2000" dirty="0"/>
            </a:br>
            <a:endParaRPr lang="en-CA" dirty="0"/>
          </a:p>
        </p:txBody>
      </p:sp>
    </p:spTree>
    <p:extLst>
      <p:ext uri="{BB962C8B-B14F-4D97-AF65-F5344CB8AC3E}">
        <p14:creationId xmlns:p14="http://schemas.microsoft.com/office/powerpoint/2010/main" val="483455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8E14C6-D379-C158-0E61-443DC483329A}"/>
              </a:ext>
            </a:extLst>
          </p:cNvPr>
          <p:cNvSpPr txBox="1"/>
          <p:nvPr/>
        </p:nvSpPr>
        <p:spPr>
          <a:xfrm>
            <a:off x="0" y="-128016"/>
            <a:ext cx="12192000" cy="7663636"/>
          </a:xfrm>
          <a:prstGeom prst="rect">
            <a:avLst/>
          </a:prstGeom>
          <a:noFill/>
        </p:spPr>
        <p:txBody>
          <a:bodyPr wrap="square">
            <a:spAutoFit/>
          </a:bodyPr>
          <a:lstStyle/>
          <a:p>
            <a:pPr marL="285750" indent="-285750" algn="l">
              <a:buFont typeface="Arial" panose="020B0604020202020204" pitchFamily="34" charset="0"/>
              <a:buChar char="•"/>
            </a:pPr>
            <a:r>
              <a:rPr lang="en-US" sz="1900" dirty="0">
                <a:latin typeface="Arial" panose="020B0604020202020204" pitchFamily="34" charset="0"/>
                <a:cs typeface="Arial" panose="020B0604020202020204" pitchFamily="34" charset="0"/>
              </a:rPr>
              <a:t>Personal My Stories become more meaningful when they are connected to larger “Our” stories. But those “Our” stories themselves become more healing when held within a larger The Story that is meaningful. And this may be one reason spirituality has always mattered so deeply to human beings.</a:t>
            </a:r>
          </a:p>
          <a:p>
            <a:pPr marL="285750" indent="-285750" algn="l">
              <a:buFont typeface="Arial" panose="020B0604020202020204" pitchFamily="34" charset="0"/>
              <a:buChar char="•"/>
            </a:pPr>
            <a:r>
              <a:rPr lang="en-US" sz="1900" dirty="0">
                <a:latin typeface="Arial" panose="020B0604020202020204" pitchFamily="34" charset="0"/>
                <a:cs typeface="Arial" panose="020B0604020202020204" pitchFamily="34" charset="0"/>
              </a:rPr>
              <a:t>The word religion may come from the Latin</a:t>
            </a:r>
            <a:r>
              <a:rPr lang="en-US" sz="1900" u="sng" dirty="0">
                <a:latin typeface="Arial" panose="020B0604020202020204" pitchFamily="34" charset="0"/>
                <a:cs typeface="Arial" panose="020B0604020202020204" pitchFamily="34" charset="0"/>
              </a:rPr>
              <a:t> religare</a:t>
            </a:r>
            <a:r>
              <a:rPr lang="en-US" sz="1900" dirty="0">
                <a:latin typeface="Arial" panose="020B0604020202020204" pitchFamily="34" charset="0"/>
                <a:cs typeface="Arial" panose="020B0604020202020204" pitchFamily="34" charset="0"/>
              </a:rPr>
              <a:t>, meaning “to bind back together” — to reconnect, to rebind. And reconnecting us that is one of spirituality’s deepest functions.</a:t>
            </a:r>
          </a:p>
          <a:p>
            <a:pPr marL="285750" indent="-285750" algn="l">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Spirituality reconnects us not only to a cosmic purpose larger than the isolated ego, but also to ourselves, to one another, to nature, and to meaningful work. It is not separate from the rest of what we have studied in this course — it is the broadest frame that unifies it.</a:t>
            </a:r>
          </a:p>
          <a:p>
            <a:pPr marL="285750" indent="-285750">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DBT reconnects us with awareness and choice. Attachment theory reconnects us through safe relationship. Polyvagal theory reconnects us through safety and co-regulation. IFS reconnects parts of ourselves with Self. Meaning reconnects us with purpose. And spirituality reconnects us with the larger whole.</a:t>
            </a:r>
          </a:p>
          <a:p>
            <a:r>
              <a:rPr lang="en-US" sz="19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The idea of connection and disconnection also extends beyond individual psychology into society itself. The social scientist Robert Putnam has written extensively about how societies themselves can become fragmented and disconnected. In books like Bowling Alone and The Upswing, he describes how modern culture has increasingly shifted toward isolation, distrust, polarization, loneliness, and excessive individualism. People become disconnected not only from themselves, but from neighbors, communities, institutions, and shared purpose.</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In a hopeful note, Putnam reminds us that we have been here before. In The Upswing, he describes the late 1800s and early 1900s, what historians often call the Gilded Age, as another period marked by inequality, fragmentation, social disconnection, and extreme individualism. And yet society gradually began moving in another direction. People began rebuilding forms of connection: through community organizations, social reform movements, labor movements, public institutions, mutual responsibility and eventually initiatives like the New Deal. The culture slowly shifted from “I” back toward “we.”</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1731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1229CD-5164-4FF7-5152-EB1511F4F5FA}"/>
              </a:ext>
            </a:extLst>
          </p:cNvPr>
          <p:cNvSpPr txBox="1"/>
          <p:nvPr/>
        </p:nvSpPr>
        <p:spPr>
          <a:xfrm>
            <a:off x="0" y="304861"/>
            <a:ext cx="12192000" cy="6678751"/>
          </a:xfrm>
          <a:prstGeom prst="rect">
            <a:avLst/>
          </a:prstGeom>
          <a:noFill/>
        </p:spPr>
        <p:txBody>
          <a:bodyPr wrap="square">
            <a:spAutoFit/>
          </a:bodyPr>
          <a:lstStyle/>
          <a:p>
            <a:r>
              <a:rPr lang="en-US" sz="3200" dirty="0">
                <a:solidFill>
                  <a:srgbClr val="222222"/>
                </a:solidFill>
                <a:latin typeface="Arial" panose="020B0604020202020204" pitchFamily="34" charset="0"/>
              </a:rPr>
              <a:t>                              </a:t>
            </a:r>
            <a:r>
              <a:rPr lang="en-US" sz="3200" b="0" i="0" dirty="0">
                <a:solidFill>
                  <a:srgbClr val="222222"/>
                </a:solidFill>
                <a:effectLst/>
                <a:latin typeface="Arial" panose="020B0604020202020204" pitchFamily="34" charset="0"/>
              </a:rPr>
              <a:t>PURPOSE AND HEALTH</a:t>
            </a:r>
            <a:br>
              <a:rPr lang="en-US" dirty="0"/>
            </a:br>
            <a:r>
              <a:rPr lang="en-US" sz="2400" b="0" i="0" dirty="0">
                <a:effectLst/>
                <a:latin typeface="Arial" panose="020B0604020202020204" pitchFamily="34" charset="0"/>
              </a:rPr>
              <a:t>• In people who already have heart disease, each one-point increase on a 6-point purpose-in-life scale was associated with a 27 % lower risk of having a heart attack over a two-year period.</a:t>
            </a:r>
            <a:br>
              <a:rPr lang="en-US" sz="2400" dirty="0"/>
            </a:br>
            <a:r>
              <a:rPr lang="en-US" sz="2400" b="0" i="0" dirty="0">
                <a:effectLst/>
                <a:latin typeface="Arial" panose="020B0604020202020204" pitchFamily="34" charset="0"/>
              </a:rPr>
              <a:t>• Among older adults, a one-point increase in purpose corresponded to a 22 % lower risk of stroke.</a:t>
            </a:r>
            <a:br>
              <a:rPr lang="en-US" sz="2400" dirty="0"/>
            </a:br>
            <a:r>
              <a:rPr lang="en-US" sz="2400" b="0" i="0" dirty="0">
                <a:effectLst/>
                <a:latin typeface="Arial" panose="020B0604020202020204" pitchFamily="34" charset="0"/>
              </a:rPr>
              <a:t>• Studies have linked stronger purpose in life with reduced incidence of Alzheimer’s disease</a:t>
            </a:r>
            <a:r>
              <a:rPr lang="en-US" sz="2400" dirty="0">
                <a:latin typeface="Arial" panose="020B0604020202020204" pitchFamily="34" charset="0"/>
              </a:rPr>
              <a:t> by more than half</a:t>
            </a:r>
            <a:r>
              <a:rPr lang="en-US" sz="2400" b="0" i="0" dirty="0">
                <a:effectLst/>
                <a:latin typeface="Arial" panose="020B0604020202020204" pitchFamily="34" charset="0"/>
              </a:rPr>
              <a:t> and milder cognitive decline.</a:t>
            </a:r>
            <a:br>
              <a:rPr lang="en-US" sz="2400" dirty="0"/>
            </a:br>
            <a:r>
              <a:rPr lang="en-US" sz="2400" b="0" i="0" dirty="0">
                <a:effectLst/>
                <a:latin typeface="Arial" panose="020B0604020202020204" pitchFamily="34" charset="0"/>
              </a:rPr>
              <a:t>• In gene-expression studies, “hedonic” well-being (pleasure-oriented) was associated with higher expression of inflammatory genes and lower expression of genes involved in antiviral and antibody responses; whereas “eudaimonic” well-being (purpose/meaning oriented) showed the opposite, healthier patterns of gene expression.</a:t>
            </a:r>
            <a:br>
              <a:rPr lang="en-US" sz="2400" dirty="0"/>
            </a:br>
            <a:r>
              <a:rPr lang="en-US" sz="2400" b="0" i="0" dirty="0">
                <a:effectLst/>
                <a:latin typeface="Arial" panose="020B0604020202020204" pitchFamily="34" charset="0"/>
              </a:rPr>
              <a:t>• Purpose is also correlated with better engagement in preventive health behaviors (e.g. screenings, vaccinations).</a:t>
            </a:r>
            <a:br>
              <a:rPr lang="en-US" sz="2400" dirty="0"/>
            </a:br>
            <a:r>
              <a:rPr lang="en-US" sz="2400" b="0" i="0" dirty="0">
                <a:effectLst/>
                <a:latin typeface="Arial" panose="020B0604020202020204" pitchFamily="34" charset="0"/>
              </a:rPr>
              <a:t>• </a:t>
            </a:r>
            <a:r>
              <a:rPr lang="en-US" sz="2400" dirty="0">
                <a:latin typeface="Arial" panose="020B0604020202020204" pitchFamily="34" charset="0"/>
              </a:rPr>
              <a:t>P</a:t>
            </a:r>
            <a:r>
              <a:rPr lang="en-US" sz="2400" b="0" i="0" dirty="0">
                <a:effectLst/>
                <a:latin typeface="Arial" panose="020B0604020202020204" pitchFamily="34" charset="0"/>
              </a:rPr>
              <a:t>eople with strong purpose may have greater telomerase activity (an enzyme important for chromosome maintenance) and thus possibly slower cellular aging.</a:t>
            </a:r>
            <a:br>
              <a:rPr lang="en-US" dirty="0"/>
            </a:br>
            <a:br>
              <a:rPr lang="en-US" dirty="0"/>
            </a:br>
            <a:endParaRPr lang="en-CA" dirty="0"/>
          </a:p>
        </p:txBody>
      </p:sp>
      <p:sp>
        <p:nvSpPr>
          <p:cNvPr id="2" name="Flowchart: Connector 1">
            <a:extLst>
              <a:ext uri="{FF2B5EF4-FFF2-40B4-BE49-F238E27FC236}">
                <a16:creationId xmlns:a16="http://schemas.microsoft.com/office/drawing/2014/main" id="{DDBF9062-C93D-6A9C-33F2-3E78D12217BF}"/>
              </a:ext>
            </a:extLst>
          </p:cNvPr>
          <p:cNvSpPr/>
          <p:nvPr/>
        </p:nvSpPr>
        <p:spPr>
          <a:xfrm>
            <a:off x="64008" y="0"/>
            <a:ext cx="128016" cy="128016"/>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10090133"/>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71B483-E6FB-DC7A-1DA5-9688AB922C7D}"/>
              </a:ext>
            </a:extLst>
          </p:cNvPr>
          <p:cNvSpPr>
            <a:spLocks noGrp="1"/>
          </p:cNvSpPr>
          <p:nvPr>
            <p:ph type="sldNum" sz="quarter" idx="12"/>
          </p:nvPr>
        </p:nvSpPr>
        <p:spPr/>
        <p:txBody>
          <a:bodyPr/>
          <a:lstStyle/>
          <a:p>
            <a:fld id="{B2DC25EE-239B-4C5F-AAD1-255A7D5F1EE2}" type="slidenum">
              <a:rPr lang="en-US" smtClean="0"/>
              <a:t>400</a:t>
            </a:fld>
            <a:endParaRPr lang="en-US"/>
          </a:p>
        </p:txBody>
      </p:sp>
      <p:sp>
        <p:nvSpPr>
          <p:cNvPr id="4" name="TextBox 3">
            <a:extLst>
              <a:ext uri="{FF2B5EF4-FFF2-40B4-BE49-F238E27FC236}">
                <a16:creationId xmlns:a16="http://schemas.microsoft.com/office/drawing/2014/main" id="{E78C7B24-6F8D-6A71-8331-336BE1DF38D2}"/>
              </a:ext>
            </a:extLst>
          </p:cNvPr>
          <p:cNvSpPr txBox="1"/>
          <p:nvPr/>
        </p:nvSpPr>
        <p:spPr>
          <a:xfrm>
            <a:off x="0" y="0"/>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dirty="0"/>
              <a:t>If  consciousness is not confined to the physical body OBEs are demonstrations of the mind's ability to exist independently of the physical body, and that consciousness can transcend physical boundaries.</a:t>
            </a:r>
            <a:r>
              <a:rPr lang="en-US" dirty="0"/>
              <a:t> </a:t>
            </a:r>
          </a:p>
          <a:p>
            <a:pPr marL="342900" indent="-342900">
              <a:buFont typeface="Arial" panose="020B0604020202020204" pitchFamily="34" charset="0"/>
              <a:buChar char="•"/>
            </a:pPr>
            <a:r>
              <a:rPr lang="en-US" sz="2000" dirty="0"/>
              <a:t>Research on OBEs following rigorous scientific methodologies has been conducted by a number of scientists.</a:t>
            </a:r>
          </a:p>
          <a:p>
            <a:endParaRPr lang="en-US" sz="2000" dirty="0"/>
          </a:p>
          <a:p>
            <a:pPr marL="342900" indent="-342900">
              <a:buFont typeface="Arial" panose="020B0604020202020204" pitchFamily="34" charset="0"/>
              <a:buChar char="•"/>
            </a:pPr>
            <a:r>
              <a:rPr lang="en-US" sz="2000" dirty="0"/>
              <a:t>Dr. Bruce Greyson, a University of Virginia psychiatrist, is one of the leading figures in near death (NDEs) and out of body experiences research. Greyson has explored the transformative effects of NDEs and their implications for understanding consciousness.</a:t>
            </a:r>
          </a:p>
          <a:p>
            <a:pPr marL="342900" indent="-342900">
              <a:buFont typeface="Arial" panose="020B0604020202020204" pitchFamily="34" charset="0"/>
              <a:buChar char="•"/>
            </a:pPr>
            <a:r>
              <a:rPr lang="en-US" sz="2000" dirty="0"/>
              <a:t>While he maintains a scientific approach, he is very open to the idea that NDEs might suggest consciousness can exist independently of the brain. He developed the Greyson Scale to measure the features of NDEs and has published extensively on the subject.</a:t>
            </a:r>
          </a:p>
          <a:p>
            <a:endParaRPr lang="en-US" sz="2000" dirty="0"/>
          </a:p>
          <a:p>
            <a:pPr marL="342900" indent="-342900">
              <a:buFont typeface="Arial" panose="020B0604020202020204" pitchFamily="34" charset="0"/>
              <a:buChar char="•"/>
            </a:pPr>
            <a:r>
              <a:rPr lang="en-US" sz="2000" dirty="0"/>
              <a:t>Dr. Pim van Lommel, a Dutch cardiologist conducted a large-scale study on NDEs in cardiac arrest patients, which was published in the prestigious medical journal The Lancet in 2001. He has suggested that NDEs challenge the conventional understanding of consciousness as solely a product of brain activity. </a:t>
            </a:r>
          </a:p>
          <a:p>
            <a:pPr marL="342900" indent="-342900">
              <a:buFont typeface="Arial" panose="020B0604020202020204" pitchFamily="34" charset="0"/>
              <a:buChar char="•"/>
            </a:pPr>
            <a:r>
              <a:rPr lang="en-US" sz="2000" dirty="0"/>
              <a:t>Van Lommel has proposed that consciousness might be non-local and that the brain acts as a receiver or transmitter of consciousness.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Dr. Eben Alexander a neurosurgeon who experienced an NDE himself, has written about his experience in his book "Proof of Heaven." He argues that his NDE provided evidence for the existence of consciousness beyond the brain and supports an idealist perspective where consciousness is fundamental.</a:t>
            </a:r>
          </a:p>
          <a:p>
            <a:pPr marL="342900" indent="-342900">
              <a:buFont typeface="Arial" panose="020B0604020202020204" pitchFamily="34" charset="0"/>
              <a:buChar char="•"/>
            </a:pPr>
            <a:endParaRPr lang="en-US" sz="2000" dirty="0"/>
          </a:p>
          <a:p>
            <a:br>
              <a:rPr lang="en-US" sz="2000" dirty="0"/>
            </a:br>
            <a:br>
              <a:rPr lang="en-US" sz="2000" dirty="0"/>
            </a:br>
            <a:endParaRPr lang="en-CA" sz="2000" dirty="0"/>
          </a:p>
        </p:txBody>
      </p:sp>
    </p:spTree>
    <p:extLst>
      <p:ext uri="{BB962C8B-B14F-4D97-AF65-F5344CB8AC3E}">
        <p14:creationId xmlns:p14="http://schemas.microsoft.com/office/powerpoint/2010/main" val="304057656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1E5E0-E9AD-3889-6139-38F139F5303A}"/>
              </a:ext>
            </a:extLst>
          </p:cNvPr>
          <p:cNvSpPr>
            <a:spLocks noGrp="1"/>
          </p:cNvSpPr>
          <p:nvPr>
            <p:ph type="sldNum" sz="quarter" idx="12"/>
          </p:nvPr>
        </p:nvSpPr>
        <p:spPr/>
        <p:txBody>
          <a:bodyPr/>
          <a:lstStyle/>
          <a:p>
            <a:fld id="{B2DC25EE-239B-4C5F-AAD1-255A7D5F1EE2}" type="slidenum">
              <a:rPr lang="en-US" smtClean="0"/>
              <a:t>401</a:t>
            </a:fld>
            <a:endParaRPr lang="en-US"/>
          </a:p>
        </p:txBody>
      </p:sp>
      <p:sp>
        <p:nvSpPr>
          <p:cNvPr id="4" name="TextBox 3">
            <a:extLst>
              <a:ext uri="{FF2B5EF4-FFF2-40B4-BE49-F238E27FC236}">
                <a16:creationId xmlns:a16="http://schemas.microsoft.com/office/drawing/2014/main" id="{F9FABD45-45AF-32C9-A75D-6355164200EA}"/>
              </a:ext>
            </a:extLst>
          </p:cNvPr>
          <p:cNvSpPr txBox="1"/>
          <p:nvPr/>
        </p:nvSpPr>
        <p:spPr>
          <a:xfrm>
            <a:off x="0" y="0"/>
            <a:ext cx="12192000" cy="4555093"/>
          </a:xfrm>
          <a:prstGeom prst="rect">
            <a:avLst/>
          </a:prstGeom>
          <a:noFill/>
        </p:spPr>
        <p:txBody>
          <a:bodyPr wrap="square">
            <a:spAutoFit/>
          </a:bodyPr>
          <a:lstStyle/>
          <a:p>
            <a:pPr marL="342900" indent="-342900">
              <a:buFont typeface="Arial" panose="020B0604020202020204" pitchFamily="34" charset="0"/>
              <a:buChar char="•"/>
            </a:pPr>
            <a:r>
              <a:rPr lang="en-US" sz="2000" dirty="0"/>
              <a:t>Dr. Raymond Moody’s pioneering work on NDEs was influential in bringing attention to the phenomenon. His open-minded approach to the spiritual and transformative aspects of NDEs aligns with idealist ideas.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researchers, among others, have contributed to a growing body of work that explores the nature of consciousness and its potential independence from the physical brain. While their interpretations vary, they share an openness to perspectives that challenge physicalist views of consciousness.</a:t>
            </a:r>
          </a:p>
          <a:p>
            <a:pPr marL="285750" indent="-285750">
              <a:buFont typeface="Arial" panose="020B0604020202020204" pitchFamily="34" charset="0"/>
              <a:buChar char="•"/>
            </a:pPr>
            <a:endParaRPr lang="en-US" sz="2000" dirty="0">
              <a:latin typeface="+mj-lt"/>
            </a:endParaRPr>
          </a:p>
          <a:p>
            <a:endParaRPr lang="en-US" sz="2000" dirty="0">
              <a:latin typeface="+mj-lt"/>
            </a:endParaRPr>
          </a:p>
          <a:p>
            <a:br>
              <a:rPr lang="en-US" sz="2000" dirty="0"/>
            </a:br>
            <a:endParaRPr lang="en-US" sz="2000" dirty="0"/>
          </a:p>
          <a:p>
            <a:br>
              <a:rPr lang="en-US" dirty="0"/>
            </a:br>
            <a:br>
              <a:rPr lang="en-US" dirty="0"/>
            </a:br>
            <a:br>
              <a:rPr lang="en-US" dirty="0"/>
            </a:br>
            <a:br>
              <a:rPr lang="en-US" sz="1800" dirty="0"/>
            </a:br>
            <a:endParaRPr lang="en-CA" dirty="0"/>
          </a:p>
        </p:txBody>
      </p:sp>
    </p:spTree>
    <p:extLst>
      <p:ext uri="{BB962C8B-B14F-4D97-AF65-F5344CB8AC3E}">
        <p14:creationId xmlns:p14="http://schemas.microsoft.com/office/powerpoint/2010/main" val="140606522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illustration of a person in a bed with Boydell Shakespeare Gallery in the background&#10;&#10;AI-generated content may be incorrect.">
            <a:extLst>
              <a:ext uri="{FF2B5EF4-FFF2-40B4-BE49-F238E27FC236}">
                <a16:creationId xmlns:a16="http://schemas.microsoft.com/office/drawing/2014/main" id="{BEE15E83-9C33-B291-EF1C-E400EC0471E1}"/>
              </a:ext>
            </a:extLst>
          </p:cNvPr>
          <p:cNvPicPr>
            <a:picLocks noChangeAspect="1"/>
          </p:cNvPicPr>
          <p:nvPr/>
        </p:nvPicPr>
        <p:blipFill>
          <a:blip r:embed="rId2">
            <a:extLst>
              <a:ext uri="{28A0092B-C50C-407E-A947-70E740481C1C}">
                <a14:useLocalDpi xmlns:a14="http://schemas.microsoft.com/office/drawing/2010/main" val="0"/>
              </a:ext>
            </a:extLst>
          </a:blip>
          <a:srcRect t="15966" b="1313"/>
          <a:stretch/>
        </p:blipFill>
        <p:spPr>
          <a:xfrm>
            <a:off x="586808" y="957943"/>
            <a:ext cx="11018383" cy="5464912"/>
          </a:xfrm>
          <a:prstGeom prst="rect">
            <a:avLst/>
          </a:prstGeom>
        </p:spPr>
      </p:pic>
      <p:sp>
        <p:nvSpPr>
          <p:cNvPr id="2" name="Slide Number Placeholder 1">
            <a:extLst>
              <a:ext uri="{FF2B5EF4-FFF2-40B4-BE49-F238E27FC236}">
                <a16:creationId xmlns:a16="http://schemas.microsoft.com/office/drawing/2014/main" id="{BC06EE77-703C-0689-D4A9-6A8631A75CC4}"/>
              </a:ext>
            </a:extLst>
          </p:cNvPr>
          <p:cNvSpPr>
            <a:spLocks noGrp="1"/>
          </p:cNvSpPr>
          <p:nvPr>
            <p:ph type="sldNum" sz="quarter" idx="12"/>
          </p:nvPr>
        </p:nvSpPr>
        <p:spPr>
          <a:xfrm>
            <a:off x="10658927" y="6422854"/>
            <a:ext cx="946264" cy="365125"/>
          </a:xfrm>
        </p:spPr>
        <p:txBody>
          <a:bodyPr>
            <a:normAutofit/>
          </a:bodyPr>
          <a:lstStyle/>
          <a:p>
            <a:pPr>
              <a:spcAft>
                <a:spcPts val="600"/>
              </a:spcAft>
            </a:pPr>
            <a:fld id="{B2DC25EE-239B-4C5F-AAD1-255A7D5F1EE2}" type="slidenum">
              <a:rPr lang="en-US">
                <a:solidFill>
                  <a:srgbClr val="FFFFFF"/>
                </a:solidFill>
              </a:rPr>
              <a:pPr>
                <a:spcAft>
                  <a:spcPts val="600"/>
                </a:spcAft>
              </a:pPr>
              <a:t>402</a:t>
            </a:fld>
            <a:endParaRPr lang="en-US">
              <a:solidFill>
                <a:srgbClr val="FFFFFF"/>
              </a:solidFill>
            </a:endParaRPr>
          </a:p>
        </p:txBody>
      </p:sp>
      <p:sp>
        <p:nvSpPr>
          <p:cNvPr id="8" name="TextBox 7">
            <a:extLst>
              <a:ext uri="{FF2B5EF4-FFF2-40B4-BE49-F238E27FC236}">
                <a16:creationId xmlns:a16="http://schemas.microsoft.com/office/drawing/2014/main" id="{E7BED8D0-5934-D568-9900-40A458A20877}"/>
              </a:ext>
            </a:extLst>
          </p:cNvPr>
          <p:cNvSpPr txBox="1"/>
          <p:nvPr/>
        </p:nvSpPr>
        <p:spPr>
          <a:xfrm>
            <a:off x="739209" y="111979"/>
            <a:ext cx="11452791" cy="646331"/>
          </a:xfrm>
          <a:prstGeom prst="rect">
            <a:avLst/>
          </a:prstGeom>
          <a:noFill/>
        </p:spPr>
        <p:txBody>
          <a:bodyPr wrap="square">
            <a:spAutoFit/>
          </a:bodyPr>
          <a:lstStyle/>
          <a:p>
            <a:r>
              <a:rPr lang="en-CA" sz="3600" dirty="0">
                <a:solidFill>
                  <a:schemeClr val="bg1"/>
                </a:solidFill>
              </a:rPr>
              <a:t>ANOMALOUS EXPERIENCES, DEATH AND TRAUMA</a:t>
            </a:r>
          </a:p>
        </p:txBody>
      </p:sp>
    </p:spTree>
    <p:extLst>
      <p:ext uri="{BB962C8B-B14F-4D97-AF65-F5344CB8AC3E}">
        <p14:creationId xmlns:p14="http://schemas.microsoft.com/office/powerpoint/2010/main" val="4001299663"/>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C4E9A2-3C0D-354F-FCD4-E76CF56C9300}"/>
              </a:ext>
            </a:extLst>
          </p:cNvPr>
          <p:cNvSpPr>
            <a:spLocks noGrp="1"/>
          </p:cNvSpPr>
          <p:nvPr>
            <p:ph type="sldNum" sz="quarter" idx="12"/>
          </p:nvPr>
        </p:nvSpPr>
        <p:spPr/>
        <p:txBody>
          <a:bodyPr/>
          <a:lstStyle/>
          <a:p>
            <a:fld id="{B2DC25EE-239B-4C5F-AAD1-255A7D5F1EE2}" type="slidenum">
              <a:rPr lang="en-US" smtClean="0"/>
              <a:t>403</a:t>
            </a:fld>
            <a:endParaRPr lang="en-US"/>
          </a:p>
        </p:txBody>
      </p:sp>
      <p:sp>
        <p:nvSpPr>
          <p:cNvPr id="4" name="TextBox 3">
            <a:extLst>
              <a:ext uri="{FF2B5EF4-FFF2-40B4-BE49-F238E27FC236}">
                <a16:creationId xmlns:a16="http://schemas.microsoft.com/office/drawing/2014/main" id="{EE392666-D0DB-1F4D-1A42-08F710133864}"/>
              </a:ext>
            </a:extLst>
          </p:cNvPr>
          <p:cNvSpPr txBox="1"/>
          <p:nvPr/>
        </p:nvSpPr>
        <p:spPr>
          <a:xfrm>
            <a:off x="54428" y="70021"/>
            <a:ext cx="12083143" cy="6832640"/>
          </a:xfrm>
          <a:prstGeom prst="rect">
            <a:avLst/>
          </a:prstGeom>
          <a:noFill/>
        </p:spPr>
        <p:txBody>
          <a:bodyPr wrap="square">
            <a:spAutoFit/>
          </a:bodyPr>
          <a:lstStyle/>
          <a:p>
            <a:pPr marL="285750" indent="-285750">
              <a:buFont typeface="Arial" panose="020B0604020202020204" pitchFamily="34" charset="0"/>
              <a:buChar char="•"/>
            </a:pPr>
            <a:r>
              <a:rPr lang="en-US" sz="2000" dirty="0"/>
              <a:t>Anomalous experiences are frequently associated with death and trauma and Western cultures’ tendency to hide and deny death has negative effects on spiritual development.</a:t>
            </a:r>
          </a:p>
          <a:p>
            <a:pPr marL="285750" indent="-285750">
              <a:buFont typeface="Arial" panose="020B0604020202020204" pitchFamily="34" charset="0"/>
              <a:buChar char="•"/>
            </a:pPr>
            <a:r>
              <a:rPr lang="en-US" sz="2000" dirty="0"/>
              <a:t>Death has largely shifted from being a natural, community-inclusive event to a medicalized process often taking place in hospitals or other institutions. This leads to a perception of death as a failure of medicine rather than an inevitable part of life, reducing its visibility in everyday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Conversations about death and dying are often considered taboo or uncomfortable, leading to a lack of open dialogue. This avoidance can disconnect individuals from processing and understanding the realities of mortality, making it seem distant or frightening.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media and cultural narratives often prioritize youth, beauty, and vitality, which can result in the marginalization of aging and death. This can foster a fear of aging and a denial of the natural life cycle.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Avoidance of death can also contribute to fear and anxiety about mortality, inhibiting the acceptance that is often a key component of spiritual peace and growth. Without acknowledging death as a natural and inevitable part of existence, individuals may miss opportunities to live authentically and embrace life's transient nature, which is frequently emphasized in spiritual traditions.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Engaging with the concept of mortality is an opportunity for deep reflection on meaning, purpose, and values. Hiding death can limit these reflections, potentially weakening personal spiritual development.</a:t>
            </a:r>
            <a:r>
              <a:rPr lang="en-US" sz="1800" dirty="0">
                <a:latin typeface="+mj-lt"/>
              </a:rPr>
              <a:t> </a:t>
            </a:r>
          </a:p>
          <a:p>
            <a:pPr marL="285750" indent="-285750">
              <a:buFont typeface="Arial" panose="020B0604020202020204" pitchFamily="34" charset="0"/>
              <a:buChar char="•"/>
            </a:pPr>
            <a:endParaRPr lang="en-US" sz="2000" dirty="0">
              <a:latin typeface="+mj-lt"/>
            </a:endParaRPr>
          </a:p>
          <a:p>
            <a:r>
              <a:rPr lang="en-US" dirty="0"/>
              <a:t>  </a:t>
            </a:r>
            <a:r>
              <a:rPr lang="en-US" sz="1800" dirty="0"/>
              <a:t> </a:t>
            </a:r>
            <a:endParaRPr lang="en-CA" dirty="0"/>
          </a:p>
        </p:txBody>
      </p:sp>
    </p:spTree>
    <p:extLst>
      <p:ext uri="{BB962C8B-B14F-4D97-AF65-F5344CB8AC3E}">
        <p14:creationId xmlns:p14="http://schemas.microsoft.com/office/powerpoint/2010/main" val="2645117537"/>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B79FBE-3852-97BD-4993-8D28857CB628}"/>
              </a:ext>
            </a:extLst>
          </p:cNvPr>
          <p:cNvSpPr>
            <a:spLocks noGrp="1"/>
          </p:cNvSpPr>
          <p:nvPr>
            <p:ph type="sldNum" sz="quarter" idx="12"/>
          </p:nvPr>
        </p:nvSpPr>
        <p:spPr/>
        <p:txBody>
          <a:bodyPr/>
          <a:lstStyle/>
          <a:p>
            <a:fld id="{B2DC25EE-239B-4C5F-AAD1-255A7D5F1EE2}" type="slidenum">
              <a:rPr lang="en-US" smtClean="0"/>
              <a:t>404</a:t>
            </a:fld>
            <a:endParaRPr lang="en-US"/>
          </a:p>
        </p:txBody>
      </p:sp>
      <p:sp>
        <p:nvSpPr>
          <p:cNvPr id="4" name="TextBox 3">
            <a:extLst>
              <a:ext uri="{FF2B5EF4-FFF2-40B4-BE49-F238E27FC236}">
                <a16:creationId xmlns:a16="http://schemas.microsoft.com/office/drawing/2014/main" id="{546DA089-0066-D691-8F6E-5DE138376424}"/>
              </a:ext>
            </a:extLst>
          </p:cNvPr>
          <p:cNvSpPr txBox="1"/>
          <p:nvPr/>
        </p:nvSpPr>
        <p:spPr>
          <a:xfrm>
            <a:off x="0" y="0"/>
            <a:ext cx="121158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Many spiritual traditions embrace the contemplation of death as a way to deepen understanding, encourage personal growth, and enhance spiritual development.</a:t>
            </a:r>
          </a:p>
          <a:p>
            <a:pPr marL="285750" indent="-285750">
              <a:buFont typeface="Arial" panose="020B0604020202020204" pitchFamily="34" charset="0"/>
              <a:buChar char="•"/>
            </a:pPr>
            <a:r>
              <a:rPr lang="en-US" sz="2000" dirty="0"/>
              <a:t>The Latin phrase Memento Mori  part of the Christian Tradition means “remember you must die.” It encourages Christians to live with the awareness of mortality and is often symbolized by skulls or hourglasses. It serves as a reminder to live a virtuous life and focus on spiritual rather than material pursuits.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Tibetan Buddhism, there are meditative practices focused on Yama, the lord of death. Meditators visualize their own death and reflect on the impermanence of life. This is intended to reduce fear of death and foster appreciation for the present moment.</a:t>
            </a:r>
          </a:p>
          <a:p>
            <a:pPr marL="285750" indent="-285750">
              <a:buFont typeface="Arial" panose="020B0604020202020204" pitchFamily="34" charset="0"/>
              <a:buChar char="•"/>
            </a:pPr>
            <a:r>
              <a:rPr lang="en-US" sz="2000" dirty="0"/>
              <a:t>The Four Reminders  another Tibetan Buddhist meditative practice consists of reflections on the preciousness of human life, the reality of impermanence and death, the inevitability of karma, and the suffering inherent in samsara (the cycle of rebirth). These contemplations motivate practitioners to engage earnestly in spiritual practice.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Hinduism, especially among certain ascetic traditions, practitioners may meditate in cremation grounds. This confrontation with death is meant to annihilate fear and attachment, encourage detachment from worldly desires, and foster self-realization.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modern spiritual movements incorporate the role of the death doula, who helps individuals prepare for their transition through conversations and rituals. This process includes reflecting on life’s meaning, resolving unresolved issues, and enhancing the spiritual quality of life and death.</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982644181"/>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0C79F-C23D-23A0-C528-7D0805CCECBF}"/>
              </a:ext>
            </a:extLst>
          </p:cNvPr>
          <p:cNvSpPr>
            <a:spLocks noGrp="1"/>
          </p:cNvSpPr>
          <p:nvPr>
            <p:ph type="sldNum" sz="quarter" idx="12"/>
          </p:nvPr>
        </p:nvSpPr>
        <p:spPr/>
        <p:txBody>
          <a:bodyPr/>
          <a:lstStyle/>
          <a:p>
            <a:fld id="{B2DC25EE-239B-4C5F-AAD1-255A7D5F1EE2}" type="slidenum">
              <a:rPr lang="en-US" smtClean="0"/>
              <a:t>405</a:t>
            </a:fld>
            <a:endParaRPr lang="en-US"/>
          </a:p>
        </p:txBody>
      </p:sp>
      <p:sp>
        <p:nvSpPr>
          <p:cNvPr id="4" name="TextBox 3">
            <a:extLst>
              <a:ext uri="{FF2B5EF4-FFF2-40B4-BE49-F238E27FC236}">
                <a16:creationId xmlns:a16="http://schemas.microsoft.com/office/drawing/2014/main" id="{B5E2CB52-6DD5-EDFB-0A36-D7023D4562FD}"/>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Bushido code of the samurai encouraged the daily contemplation of death, believing this awareness would lead to a fearless and honorable life. The practice aimed to align one's actions with values such as courage, loyalty, and self-discipline.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Mexican Day of the Dead celebration involves honoring deceased loved ones in joyful remembrance, reflecting on the cycle of life and death. It’s a time to acknowledge death as a part of life, fostering a sense of continuance and community connection.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practices share a common goal of transforming the fear of death into an opportunity for spiritual awakening, peace, and a deeper connection with the essence of life.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Elisabeth Kübler-Ross (1926-2004) was a Swiss-American psychiatrist best known for her pioneering work on death and dying. She introduced a model, known as the Five Stages of Grief, in her 1969 book "On Death and Dying.“ Kübler-Ross's philosophical perspective centered on a compassionate approach to end-of-life care, emphasizing the need for empathy and understanding toward those who are dying.</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 her later years, Kübler-Ross became increasingly interested in experiences of near-death phenomena and the spiritual insights reported by those who had them. Although her scientific work focused on understanding and supporting the experiences of the dying and the bereaved, she was very open to the idea of an afterlife, viewing death as a potential continuation of the soul's journey rather than a final cessation.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 </a:t>
            </a:r>
          </a:p>
        </p:txBody>
      </p:sp>
    </p:spTree>
    <p:extLst>
      <p:ext uri="{BB962C8B-B14F-4D97-AF65-F5344CB8AC3E}">
        <p14:creationId xmlns:p14="http://schemas.microsoft.com/office/powerpoint/2010/main" val="3980203431"/>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CE77F1-D5F2-22A6-21FF-D16D3AC5209F}"/>
              </a:ext>
            </a:extLst>
          </p:cNvPr>
          <p:cNvSpPr>
            <a:spLocks noGrp="1"/>
          </p:cNvSpPr>
          <p:nvPr>
            <p:ph type="sldNum" sz="quarter" idx="12"/>
          </p:nvPr>
        </p:nvSpPr>
        <p:spPr/>
        <p:txBody>
          <a:bodyPr/>
          <a:lstStyle/>
          <a:p>
            <a:fld id="{B2DC25EE-239B-4C5F-AAD1-255A7D5F1EE2}" type="slidenum">
              <a:rPr lang="en-US" smtClean="0"/>
              <a:t>406</a:t>
            </a:fld>
            <a:endParaRPr lang="en-US"/>
          </a:p>
        </p:txBody>
      </p:sp>
      <p:sp>
        <p:nvSpPr>
          <p:cNvPr id="4" name="TextBox 3">
            <a:extLst>
              <a:ext uri="{FF2B5EF4-FFF2-40B4-BE49-F238E27FC236}">
                <a16:creationId xmlns:a16="http://schemas.microsoft.com/office/drawing/2014/main" id="{0DA36C4B-F9EA-28CF-DE4B-CE32F9ABB0B8}"/>
              </a:ext>
            </a:extLst>
          </p:cNvPr>
          <p:cNvSpPr txBox="1">
            <a:spLocks noGrp="1" noRot="1" noMove="1" noResize="1" noEditPoints="1" noAdjustHandles="1" noChangeArrowheads="1" noChangeShapeType="1"/>
          </p:cNvSpPr>
          <p:nvPr/>
        </p:nvSpPr>
        <p:spPr>
          <a:xfrm>
            <a:off x="130629" y="0"/>
            <a:ext cx="12061371" cy="6247864"/>
          </a:xfrm>
          <a:prstGeom prst="rect">
            <a:avLst/>
          </a:prstGeom>
          <a:noFill/>
        </p:spPr>
        <p:txBody>
          <a:bodyPr wrap="square">
            <a:spAutoFit/>
          </a:bodyPr>
          <a:lstStyle/>
          <a:p>
            <a:pPr marL="285750" indent="-285750">
              <a:buFont typeface="Arial" panose="020B0604020202020204" pitchFamily="34" charset="0"/>
              <a:buChar char="•"/>
            </a:pPr>
            <a:r>
              <a:rPr lang="en-US" sz="2000" dirty="0"/>
              <a:t> Working in end-of-life palliative care, as Kubler-Ross did profoundly influences people's views on life and death due to constant engagement with patients facing the end of life. Encountering individuals who are approaching death can inspire a heightened appreciation for the present moment and the important aspects of life, such as relationships and personal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Palliative care staff frequently observe the things that genuinely matter to people nearing the end, like love, connection, and inner peace, which can lead them to reassess their own life priorities and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Constantly working with patients and families facing profound emotional and existential challenges tends to enhance one's empathy and compassion, leading to a more caring and understanding approach to others.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Regular interactions with death can demystify and destigmatize it, fostering a more accepting and balanced perspective on mortality. It may help individuals come to terms with their own finite nature and view death as a natural part of the human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Confronting death regularly can lead to deeper spiritual or existential reflections, prompting individuals to ponder questions about meaning, purpose, and what might lie beyond death.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Western culture, in various ways, also minimizes and hides traumatic experiences. This is often due to societal attitudes, structural barriers, or cultural stigmas.</a:t>
            </a:r>
          </a:p>
        </p:txBody>
      </p:sp>
    </p:spTree>
    <p:extLst>
      <p:ext uri="{BB962C8B-B14F-4D97-AF65-F5344CB8AC3E}">
        <p14:creationId xmlns:p14="http://schemas.microsoft.com/office/powerpoint/2010/main" val="1653340925"/>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00BBA8-CBA8-97C2-F70A-F6005446144A}"/>
              </a:ext>
            </a:extLst>
          </p:cNvPr>
          <p:cNvSpPr>
            <a:spLocks noGrp="1"/>
          </p:cNvSpPr>
          <p:nvPr>
            <p:ph type="sldNum" sz="quarter" idx="12"/>
          </p:nvPr>
        </p:nvSpPr>
        <p:spPr/>
        <p:txBody>
          <a:bodyPr/>
          <a:lstStyle/>
          <a:p>
            <a:fld id="{B2DC25EE-239B-4C5F-AAD1-255A7D5F1EE2}" type="slidenum">
              <a:rPr lang="en-US" smtClean="0"/>
              <a:t>407</a:t>
            </a:fld>
            <a:endParaRPr lang="en-US"/>
          </a:p>
        </p:txBody>
      </p:sp>
      <p:sp>
        <p:nvSpPr>
          <p:cNvPr id="4" name="TextBox 3">
            <a:extLst>
              <a:ext uri="{FF2B5EF4-FFF2-40B4-BE49-F238E27FC236}">
                <a16:creationId xmlns:a16="http://schemas.microsoft.com/office/drawing/2014/main" id="{10302B2F-0812-02C1-7BE1-443C90C83D4D}"/>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Traumatic experiences, particularly those involving abuse or violence, carry stigma that can lead to silence and shame. Victims may feel pressured to keep their experiences hidden due to fear of judgment or disbelief.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culture celebrates personal strength and success while undervaluing vulnerability. This can lead individuals to downplay or hide their trauma to conform to societal ideals of resilience and self-sufficiency.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Media tends to sensationalize and oversimplify trauma, which trivializes the complexity of real-life experiences. This contributes to misunderstandings and a lack of nuanced public discourse about trauma.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There is a general lack of comprehensive education about trauma, its effects, and its prevalence, which hampers understanding and empathy. This prevents society from adequately addressing and supporting trauma survivors.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Psychiatry has been complicit in this neglect of trauma. The medical model focuses on diagnosing and treating symptoms, such as those present in the trauma spectrum disorders, sometimes at the expense of addressing the underlying causes of trauma. This can lead to an emphasis on medication over therapeutic practices that explore personal narratives and social contexts.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strictly medical perspective overlooks the social, environmental, and systemic factors that contribute to trauma and its perpetuation. </a:t>
            </a:r>
          </a:p>
        </p:txBody>
      </p:sp>
    </p:spTree>
    <p:extLst>
      <p:ext uri="{BB962C8B-B14F-4D97-AF65-F5344CB8AC3E}">
        <p14:creationId xmlns:p14="http://schemas.microsoft.com/office/powerpoint/2010/main" val="319695064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C15B9D-ADCE-E068-F884-399F29FFF9B6}"/>
              </a:ext>
            </a:extLst>
          </p:cNvPr>
          <p:cNvSpPr>
            <a:spLocks noGrp="1"/>
          </p:cNvSpPr>
          <p:nvPr>
            <p:ph type="sldNum" sz="quarter" idx="12"/>
          </p:nvPr>
        </p:nvSpPr>
        <p:spPr/>
        <p:txBody>
          <a:bodyPr/>
          <a:lstStyle/>
          <a:p>
            <a:fld id="{B2DC25EE-239B-4C5F-AAD1-255A7D5F1EE2}" type="slidenum">
              <a:rPr lang="en-US" smtClean="0"/>
              <a:t>408</a:t>
            </a:fld>
            <a:endParaRPr lang="en-US"/>
          </a:p>
        </p:txBody>
      </p:sp>
      <p:sp>
        <p:nvSpPr>
          <p:cNvPr id="4" name="TextBox 3">
            <a:extLst>
              <a:ext uri="{FF2B5EF4-FFF2-40B4-BE49-F238E27FC236}">
                <a16:creationId xmlns:a16="http://schemas.microsoft.com/office/drawing/2014/main" id="{69BB421F-0A8F-351C-548F-C6DAB3814ADD}"/>
              </a:ext>
            </a:extLst>
          </p:cNvPr>
          <p:cNvSpPr txBox="1"/>
          <p:nvPr/>
        </p:nvSpPr>
        <p:spPr>
          <a:xfrm>
            <a:off x="81643" y="70021"/>
            <a:ext cx="12028714"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medical approach often centers on individual treatment, which might neglect broader societal changes needed to prevent trauma or support survivors more effectively.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Approaches to treating trauma are enhanced by being spiritually informed and by recognizing and taking seriously the anomalous experiences many trauma survivors' encounter. A spiritually informed approach acknowledges that trauma affects not just the mind and body, but also the spirit. This fosters deeper healing by validating and integrating the search for meaning and purpose that often arises after trauma.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Recognizing anomalous experiences as potentially meaningful rather than dismissing them as pathological validates a survivor's reality. This acknowledgment reduces feelings of isolation and confusion and helps individuals integrate these experiences into their healing journey.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Trauma disrupts a person’s sense of identity and world view. Spiritual frameworks offer pathways for personal meaning-making, helping individuals reconcile and find coherence in their experiences.</a:t>
            </a:r>
          </a:p>
          <a:p>
            <a:pPr marL="285750" indent="-285750">
              <a:buFont typeface="Arial" panose="020B0604020202020204" pitchFamily="34" charset="0"/>
              <a:buChar char="•"/>
            </a:pPr>
            <a:r>
              <a:rPr lang="en-US" sz="2000" dirty="0"/>
              <a:t>Spiritual practices and beliefs facilitate a sense of connection to something greater, whether that’s a deity, a universal force, or the community. This connection can provide comfort, support, and strength in the healing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Rituals, meditation, or prayer can be powerful tools for healing. These practices help individuals process trauma, manage stress, and cultivate resilience by providing structure and solace.</a:t>
            </a:r>
          </a:p>
        </p:txBody>
      </p:sp>
    </p:spTree>
    <p:extLst>
      <p:ext uri="{BB962C8B-B14F-4D97-AF65-F5344CB8AC3E}">
        <p14:creationId xmlns:p14="http://schemas.microsoft.com/office/powerpoint/2010/main" val="2776616869"/>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91B31A-F30F-E065-010C-0AC1035527E6}"/>
              </a:ext>
            </a:extLst>
          </p:cNvPr>
          <p:cNvSpPr>
            <a:spLocks noGrp="1"/>
          </p:cNvSpPr>
          <p:nvPr>
            <p:ph type="sldNum" sz="quarter" idx="12"/>
          </p:nvPr>
        </p:nvSpPr>
        <p:spPr/>
        <p:txBody>
          <a:bodyPr/>
          <a:lstStyle/>
          <a:p>
            <a:fld id="{B2DC25EE-239B-4C5F-AAD1-255A7D5F1EE2}" type="slidenum">
              <a:rPr lang="en-US" smtClean="0"/>
              <a:t>409</a:t>
            </a:fld>
            <a:endParaRPr lang="en-US"/>
          </a:p>
        </p:txBody>
      </p:sp>
      <p:sp>
        <p:nvSpPr>
          <p:cNvPr id="4" name="TextBox 3">
            <a:extLst>
              <a:ext uri="{FF2B5EF4-FFF2-40B4-BE49-F238E27FC236}">
                <a16:creationId xmlns:a16="http://schemas.microsoft.com/office/drawing/2014/main" id="{AEACACE6-BEF8-A54F-7FE7-CE6A8BF38D61}"/>
              </a:ext>
            </a:extLst>
          </p:cNvPr>
          <p:cNvSpPr txBox="1"/>
          <p:nvPr/>
        </p:nvSpPr>
        <p:spPr>
          <a:xfrm>
            <a:off x="0" y="0"/>
            <a:ext cx="12115800" cy="7417415"/>
          </a:xfrm>
          <a:prstGeom prst="rect">
            <a:avLst/>
          </a:prstGeom>
          <a:noFill/>
        </p:spPr>
        <p:txBody>
          <a:bodyPr wrap="square">
            <a:spAutoFit/>
          </a:bodyPr>
          <a:lstStyle/>
          <a:p>
            <a:pPr marL="285750" indent="-285750">
              <a:buFont typeface="Arial" panose="020B0604020202020204" pitchFamily="34" charset="0"/>
              <a:buChar char="•"/>
            </a:pPr>
            <a:r>
              <a:rPr lang="en-US" sz="2000" dirty="0"/>
              <a:t>Spirituality involves symbolic language and imagery, which aligns with and helps make sense of the symbolic nature of many anomalous experiences. Creative expression through art or storytelling can be used therapeutically to explore these themes.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integrating spirituality and anomalous experiences into trauma treatment, practitioners can provide more comprehensive and empathetic care, acknowledging these aspects as integral parts of the human experience that can contribute to wholeness and recovery.</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plays a significant role in post-traumatic growth (PTG), which is the positive psychological change experienced as a result of struggling with highly challenging life circumstances</a:t>
            </a:r>
            <a:r>
              <a:rPr lang="en-US" sz="2000" dirty="0">
                <a:latin typeface="+mj-lt"/>
              </a:rPr>
              <a: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Spirituality can provide a framework for understanding and interpreting traumatic events, helping individuals to make sense of their experiences. This process of meaning-making can help individuals find purpose in their suffering and see a greater significance in their lives beyond the trauma.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 beliefs can lead to a deeper appreciation of life and the present moment. People may come to value each day more profoundly, resulting in a richer and more satisfying life experience even after trauma.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can foster a sense of belonging and connection, whether to a higher power, to the community, or to the universe. This connection can be a source of comfort and strength, reducing feelings of isolation that often accompany traumatic experiences</a:t>
            </a:r>
            <a:r>
              <a:rPr lang="en-US" sz="2000" dirty="0">
                <a:latin typeface="+mj-lt"/>
              </a:rPr>
              <a:t>.</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204012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C58EF5-410E-F818-02E6-AE33BCB40FD6}"/>
              </a:ext>
            </a:extLst>
          </p:cNvPr>
          <p:cNvSpPr>
            <a:spLocks noGrp="1"/>
          </p:cNvSpPr>
          <p:nvPr>
            <p:ph type="ctrTitle" idx="4294967295"/>
          </p:nvPr>
        </p:nvSpPr>
        <p:spPr>
          <a:xfrm>
            <a:off x="2116423" y="1690688"/>
            <a:ext cx="8394040" cy="1738312"/>
          </a:xfrm>
        </p:spPr>
        <p:txBody>
          <a:bodyPr>
            <a:normAutofit/>
          </a:bodyPr>
          <a:lstStyle/>
          <a:p>
            <a:r>
              <a:rPr lang="en-CA" sz="6000" dirty="0">
                <a:solidFill>
                  <a:schemeClr val="bg1"/>
                </a:solidFill>
              </a:rPr>
              <a:t>Exploring meaning</a:t>
            </a:r>
          </a:p>
        </p:txBody>
      </p:sp>
    </p:spTree>
    <p:extLst>
      <p:ext uri="{BB962C8B-B14F-4D97-AF65-F5344CB8AC3E}">
        <p14:creationId xmlns:p14="http://schemas.microsoft.com/office/powerpoint/2010/main" val="386909359"/>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4363E7-9B46-C34F-F7FF-B52AB090F022}"/>
              </a:ext>
            </a:extLst>
          </p:cNvPr>
          <p:cNvSpPr>
            <a:spLocks noGrp="1"/>
          </p:cNvSpPr>
          <p:nvPr>
            <p:ph type="sldNum" sz="quarter" idx="12"/>
          </p:nvPr>
        </p:nvSpPr>
        <p:spPr/>
        <p:txBody>
          <a:bodyPr/>
          <a:lstStyle/>
          <a:p>
            <a:fld id="{B2DC25EE-239B-4C5F-AAD1-255A7D5F1EE2}" type="slidenum">
              <a:rPr lang="en-US" smtClean="0"/>
              <a:t>410</a:t>
            </a:fld>
            <a:endParaRPr lang="en-US"/>
          </a:p>
        </p:txBody>
      </p:sp>
      <p:sp>
        <p:nvSpPr>
          <p:cNvPr id="4" name="TextBox 3">
            <a:extLst>
              <a:ext uri="{FF2B5EF4-FFF2-40B4-BE49-F238E27FC236}">
                <a16:creationId xmlns:a16="http://schemas.microsoft.com/office/drawing/2014/main" id="{1981E26E-E840-5020-CEF6-1AD059862417}"/>
              </a:ext>
            </a:extLst>
          </p:cNvPr>
          <p:cNvSpPr txBox="1"/>
          <p:nvPr/>
        </p:nvSpPr>
        <p:spPr>
          <a:xfrm>
            <a:off x="97971" y="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Spiritual beliefs can cultivate hope and optimism, providing individuals with the resilience needed to envision a positive future. This hopeful outlook is crucial for recovery and growth after trauma.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 practices such as prayer, meditation, or rituals offer avenues for emotional expression and coping. These practices can help individuals process their emotions in healthy ways and reduce feelings of distress or anxiety.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Through spiritual growth, individuals may develop a renewed sense of personal strength and resilience. They may reinterpret their trauma as part of their spiritual journey, leading to a transformed self-view that embraces their newfound wisdom and capabilities.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Many spiritual traditions offer community support, which can be invaluable after trauma. Engaging with a spiritual community provides a network of care, compassion, and friendship, helping individuals feel supported and understood.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can aid in the process of forgiveness, offering a pathway to release feelings of anger or bitterness toward oneself or others. This release is important for healing and moving forward.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can serve as a powerful catalyst for post-traumatic growth, helping individuals to rebuild their lives with a deeper sense of purpose, connection, and resilience. </a:t>
            </a:r>
            <a:endParaRPr lang="en-CA" sz="2000" dirty="0">
              <a:latin typeface="+mj-lt"/>
            </a:endParaRPr>
          </a:p>
        </p:txBody>
      </p:sp>
    </p:spTree>
    <p:extLst>
      <p:ext uri="{BB962C8B-B14F-4D97-AF65-F5344CB8AC3E}">
        <p14:creationId xmlns:p14="http://schemas.microsoft.com/office/powerpoint/2010/main" val="1182808820"/>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3431E5-085C-433C-284D-33F2BCA51151}"/>
              </a:ext>
            </a:extLst>
          </p:cNvPr>
          <p:cNvSpPr txBox="1"/>
          <p:nvPr/>
        </p:nvSpPr>
        <p:spPr>
          <a:xfrm>
            <a:off x="491614" y="70021"/>
            <a:ext cx="10831286" cy="646331"/>
          </a:xfrm>
          <a:prstGeom prst="rect">
            <a:avLst/>
          </a:prstGeom>
          <a:noFill/>
        </p:spPr>
        <p:txBody>
          <a:bodyPr wrap="square">
            <a:spAutoFit/>
          </a:bodyPr>
          <a:lstStyle/>
          <a:p>
            <a:pPr algn="ctr"/>
            <a:r>
              <a:rPr lang="en-US" sz="3600" dirty="0"/>
              <a:t> </a:t>
            </a:r>
            <a:r>
              <a:rPr lang="en-US" sz="3600" dirty="0">
                <a:solidFill>
                  <a:schemeClr val="bg1"/>
                </a:solidFill>
              </a:rPr>
              <a:t>THE FOUNDATIONS OF SPIRITUAL TRADITIONS  </a:t>
            </a:r>
            <a:endParaRPr lang="en-CA" sz="3600" dirty="0">
              <a:solidFill>
                <a:schemeClr val="bg1"/>
              </a:solidFill>
            </a:endParaRPr>
          </a:p>
        </p:txBody>
      </p:sp>
      <p:pic>
        <p:nvPicPr>
          <p:cNvPr id="4" name="Picture 3" descr="A painting of a person kneeling in a field&#10;&#10;Description automatically generated">
            <a:extLst>
              <a:ext uri="{FF2B5EF4-FFF2-40B4-BE49-F238E27FC236}">
                <a16:creationId xmlns:a16="http://schemas.microsoft.com/office/drawing/2014/main" id="{06080EA8-75D3-61D4-F559-27245DE5E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957942"/>
            <a:ext cx="5725886" cy="5715001"/>
          </a:xfrm>
          <a:prstGeom prst="rect">
            <a:avLst/>
          </a:prstGeom>
        </p:spPr>
      </p:pic>
      <p:sp>
        <p:nvSpPr>
          <p:cNvPr id="2" name="Slide Number Placeholder 1">
            <a:extLst>
              <a:ext uri="{FF2B5EF4-FFF2-40B4-BE49-F238E27FC236}">
                <a16:creationId xmlns:a16="http://schemas.microsoft.com/office/drawing/2014/main" id="{A5559EEC-5F81-70F7-F74F-054D95BEE618}"/>
              </a:ext>
            </a:extLst>
          </p:cNvPr>
          <p:cNvSpPr>
            <a:spLocks noGrp="1"/>
          </p:cNvSpPr>
          <p:nvPr>
            <p:ph type="sldNum" sz="quarter" idx="12"/>
          </p:nvPr>
        </p:nvSpPr>
        <p:spPr/>
        <p:txBody>
          <a:bodyPr/>
          <a:lstStyle/>
          <a:p>
            <a:fld id="{B2DC25EE-239B-4C5F-AAD1-255A7D5F1EE2}" type="slidenum">
              <a:rPr lang="en-US" smtClean="0"/>
              <a:t>411</a:t>
            </a:fld>
            <a:endParaRPr lang="en-US"/>
          </a:p>
        </p:txBody>
      </p:sp>
    </p:spTree>
    <p:extLst>
      <p:ext uri="{BB962C8B-B14F-4D97-AF65-F5344CB8AC3E}">
        <p14:creationId xmlns:p14="http://schemas.microsoft.com/office/powerpoint/2010/main" val="586393625"/>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F63443-600E-725A-0897-5F3E67B4F8BD}"/>
              </a:ext>
            </a:extLst>
          </p:cNvPr>
          <p:cNvSpPr txBox="1"/>
          <p:nvPr/>
        </p:nvSpPr>
        <p:spPr>
          <a:xfrm>
            <a:off x="54077" y="0"/>
            <a:ext cx="12083846" cy="6863417"/>
          </a:xfrm>
          <a:prstGeom prst="rect">
            <a:avLst/>
          </a:prstGeom>
          <a:noFill/>
        </p:spPr>
        <p:txBody>
          <a:bodyPr wrap="square">
            <a:spAutoFit/>
          </a:bodyPr>
          <a:lstStyle/>
          <a:p>
            <a:pPr marL="285750" indent="-285750">
              <a:buFont typeface="Arial" panose="020B0604020202020204" pitchFamily="34" charset="0"/>
              <a:buChar char="•"/>
            </a:pPr>
            <a:r>
              <a:rPr lang="en-US" sz="2000" dirty="0"/>
              <a:t>Integral theory’s stages of development are one of the lenses through which we see and interpret the world. Many people today who have a modern or post-modern worldview see a physicalist soulless and meaningless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worldviews of the developmental stages that preceded the modern had idealist metaphysical perspectives  which saw a realm normally obscured from normal awake consciousness as fundamental. </a:t>
            </a:r>
          </a:p>
          <a:p>
            <a:pPr marL="285750" indent="-285750">
              <a:buFont typeface="Arial" panose="020B0604020202020204" pitchFamily="34" charset="0"/>
              <a:buChar char="•"/>
            </a:pPr>
            <a:r>
              <a:rPr lang="en-US" sz="2000" dirty="0"/>
              <a:t>Altered states of consciousness and anomalous perceptions were considered the principal way people accessed this hidden realm. This hidden realm was given many different names; The noumenal, spiritual, celestial, supernatural, holy, imaginal, divine, sacred, heavenly, and transcendent, among others.</a:t>
            </a:r>
          </a:p>
          <a:p>
            <a:r>
              <a:rPr lang="en-US" sz="2000" dirty="0"/>
              <a:t> </a:t>
            </a:r>
          </a:p>
          <a:p>
            <a:pPr marL="285750" indent="-285750">
              <a:buFont typeface="Arial" panose="020B0604020202020204" pitchFamily="34" charset="0"/>
              <a:buChar char="•"/>
            </a:pPr>
            <a:r>
              <a:rPr lang="en-US" sz="2000" dirty="0"/>
              <a:t>Most spiritual and contemplative traditions describe experiences of a sacred deeper reality as either a feeling of union or connection with everything or a state of emptiness or objectless awareness. These two poles of experience are described in Nisargadatta Maharaj’s famous quotation “Wisdom tells me I am nothing, Love tells me I am everything, between the two my life flows.”</a:t>
            </a:r>
          </a:p>
          <a:p>
            <a:r>
              <a:rPr lang="en-US" sz="2000" dirty="0"/>
              <a:t>  </a:t>
            </a:r>
          </a:p>
          <a:p>
            <a:pPr marL="285750" indent="-285750">
              <a:buFont typeface="Arial" panose="020B0604020202020204" pitchFamily="34" charset="0"/>
              <a:buChar char="•"/>
            </a:pPr>
            <a:r>
              <a:rPr lang="en-US" sz="2000" dirty="0"/>
              <a:t>The  mystical experience of union or connection with everything resembles the way the right hemisphere of the brain perceives the world and Jill Taylor Bolte stroke experience. This spiritual experience is characterized by a profound sense of interconnectedness with all that exists and a dissolving of the boundaries between the individual and the world leading to a sense of oneness with the universe. </a:t>
            </a:r>
          </a:p>
          <a:p>
            <a:pPr marL="285750" indent="-285750">
              <a:buFont typeface="Arial" panose="020B0604020202020204" pitchFamily="34" charset="0"/>
              <a:buChar char="•"/>
            </a:pPr>
            <a:r>
              <a:rPr lang="en-US" sz="2000" dirty="0"/>
              <a:t>This experience is also often accompanied by feelings of love, peace, and joy, as the individual perceives themselves as part of a larger, harmonious whole.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17C1ED23-F664-42D0-5E59-8889EE13A204}"/>
              </a:ext>
            </a:extLst>
          </p:cNvPr>
          <p:cNvSpPr>
            <a:spLocks noGrp="1"/>
          </p:cNvSpPr>
          <p:nvPr>
            <p:ph type="sldNum" sz="quarter" idx="12"/>
          </p:nvPr>
        </p:nvSpPr>
        <p:spPr/>
        <p:txBody>
          <a:bodyPr/>
          <a:lstStyle/>
          <a:p>
            <a:fld id="{B2DC25EE-239B-4C5F-AAD1-255A7D5F1EE2}" type="slidenum">
              <a:rPr lang="en-US" smtClean="0"/>
              <a:t>412</a:t>
            </a:fld>
            <a:endParaRPr lang="en-US"/>
          </a:p>
        </p:txBody>
      </p:sp>
    </p:spTree>
    <p:extLst>
      <p:ext uri="{BB962C8B-B14F-4D97-AF65-F5344CB8AC3E}">
        <p14:creationId xmlns:p14="http://schemas.microsoft.com/office/powerpoint/2010/main" val="184921728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1C933-06C5-22F5-EFB3-37B709ED9719}"/>
              </a:ext>
            </a:extLst>
          </p:cNvPr>
          <p:cNvSpPr txBox="1"/>
          <p:nvPr/>
        </p:nvSpPr>
        <p:spPr>
          <a:xfrm>
            <a:off x="0" y="0"/>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t>In this state, the focus is on the abundance of connections and the richness of existence. It is an experience of fullness, where the self is expanded to include everything around it. </a:t>
            </a:r>
          </a:p>
          <a:p>
            <a:pPr marL="285750" indent="-285750">
              <a:buFont typeface="Arial" panose="020B0604020202020204" pitchFamily="34" charset="0"/>
              <a:buChar char="•"/>
            </a:pPr>
            <a:r>
              <a:rPr lang="en-US" sz="2000" dirty="0"/>
              <a:t>This anomalous state is described in mystical experiences across various traditions, where the divine or the universe is experienced as an all-encompassing presence.</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contrast to the feeling of union, the experience of emptiness or objectless awareness, is described as a state of pure awareness without attachment to objects, thoughts, or emotions. It is a state of profound stillness and clarity, where the usual contents of consciousness are absent, leaving a sense of spaciousness and freedom.</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is the state sometimes reported by very experienced meditators and is associated with Buddhist practices, where the concept of "emptiness" is central. Here, the emphasis is on the absence rather than presence. It is an experience of letting go, where the self is not expanded but rather dissolves into a state of pure being. This can lead to a deep sense of liberation and insight into the nature of reality, as one perceives the impermanence and interdependence of all things.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Jeffrey Kripal (1962- ) is a scholar that has spent his career exploring altered states of consciousness, anomalous experiences and their link to spirituality. Kripal is known for his work in the fields of religious studies and the study of the paranormal. He is a professor at Rice University in Houston, Texas, where he has served as the J. Newton Rayzor Chair in Philosophy and Religious Thought. </a:t>
            </a:r>
          </a:p>
        </p:txBody>
      </p:sp>
      <p:sp>
        <p:nvSpPr>
          <p:cNvPr id="2" name="Slide Number Placeholder 1">
            <a:extLst>
              <a:ext uri="{FF2B5EF4-FFF2-40B4-BE49-F238E27FC236}">
                <a16:creationId xmlns:a16="http://schemas.microsoft.com/office/drawing/2014/main" id="{25904148-8D20-8947-1C6F-1188657B28A4}"/>
              </a:ext>
            </a:extLst>
          </p:cNvPr>
          <p:cNvSpPr>
            <a:spLocks noGrp="1"/>
          </p:cNvSpPr>
          <p:nvPr>
            <p:ph type="sldNum" sz="quarter" idx="12"/>
          </p:nvPr>
        </p:nvSpPr>
        <p:spPr/>
        <p:txBody>
          <a:bodyPr/>
          <a:lstStyle/>
          <a:p>
            <a:fld id="{B2DC25EE-239B-4C5F-AAD1-255A7D5F1EE2}" type="slidenum">
              <a:rPr lang="en-US" smtClean="0"/>
              <a:t>413</a:t>
            </a:fld>
            <a:endParaRPr lang="en-US"/>
          </a:p>
        </p:txBody>
      </p:sp>
    </p:spTree>
    <p:extLst>
      <p:ext uri="{BB962C8B-B14F-4D97-AF65-F5344CB8AC3E}">
        <p14:creationId xmlns:p14="http://schemas.microsoft.com/office/powerpoint/2010/main" val="2721173124"/>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0A791-3EA9-9B20-B811-01B2477D1D96}"/>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dirty="0"/>
              <a:t>Kripal's research explores the intersections of religion, mysticism, and the paranormal, and he has written extensively on topics such as comparative mysticism, the history of religions, and the cultural impact of the supernatural. Some of his notable works include "Authors of the Impossible: The Paranormal and the Sacred" and "The Super Natural: A New Vision of the Unexplained," co-authored with Whitley Strieber.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Kripal's work explores the idea that anomalous experiences, associated with</a:t>
            </a:r>
            <a:r>
              <a:rPr lang="en-US" sz="2000" dirty="0">
                <a:latin typeface="+mj-lt"/>
              </a:rPr>
              <a:t> his concept of the</a:t>
            </a:r>
            <a:r>
              <a:rPr lang="en-US" sz="2000" b="0" i="0" dirty="0">
                <a:effectLst/>
                <a:latin typeface="+mj-lt"/>
              </a:rPr>
              <a:t> paranormal, have played a significant role in the founding and development of major religions. He suggests that many religious traditions have their roots in extraordinary experiences, such as visions, mystical encounters, and otherworldly communications that could be classified as paranormal.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These and other</a:t>
            </a:r>
            <a:r>
              <a:rPr lang="en-US" sz="2000" b="0" i="0" dirty="0">
                <a:effectLst/>
                <a:latin typeface="+mj-lt"/>
              </a:rPr>
              <a:t> paranormal experiences such as telepathy, precognition, and encounters with non-ordinary realities can, according to Kripal, offer us valuable insights into the nature of consciousness and the sacred.</a:t>
            </a:r>
          </a:p>
          <a:p>
            <a:pPr marL="285750" indent="-285750">
              <a:buFont typeface="Arial" panose="020B0604020202020204" pitchFamily="34" charset="0"/>
              <a:buChar char="•"/>
            </a:pPr>
            <a:r>
              <a:rPr lang="en-US" sz="2000" b="0" i="0" dirty="0">
                <a:effectLst/>
                <a:latin typeface="+mj-lt"/>
              </a:rPr>
              <a:t>He argues that these experiences are often dismissed or marginalized in mainstream religious and academic contexts, but they can be profound and transformative for those who experience them.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 maintains that these experiences have historically been interpreted within religious frameworks, helping to shape the beliefs and practices of various faiths.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 argues that these extraordinary experiences continue to occur and influence individuals today, though they may be interpreted differently in contemporary contexts. He suggests that modern accounts of paranormal phenomena, such as UFO sightings, near-death experiences, and psychic phenomena, are part of a broader spectrum of human experiences that challenge our physicalist understanding of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DEB86698-AAB5-61ED-4617-09D0FE16B871}"/>
              </a:ext>
            </a:extLst>
          </p:cNvPr>
          <p:cNvSpPr>
            <a:spLocks noGrp="1"/>
          </p:cNvSpPr>
          <p:nvPr>
            <p:ph type="sldNum" sz="quarter" idx="12"/>
          </p:nvPr>
        </p:nvSpPr>
        <p:spPr/>
        <p:txBody>
          <a:bodyPr/>
          <a:lstStyle/>
          <a:p>
            <a:fld id="{B2DC25EE-239B-4C5F-AAD1-255A7D5F1EE2}" type="slidenum">
              <a:rPr lang="en-US" smtClean="0"/>
              <a:t>414</a:t>
            </a:fld>
            <a:endParaRPr lang="en-US"/>
          </a:p>
        </p:txBody>
      </p:sp>
    </p:spTree>
    <p:extLst>
      <p:ext uri="{BB962C8B-B14F-4D97-AF65-F5344CB8AC3E}">
        <p14:creationId xmlns:p14="http://schemas.microsoft.com/office/powerpoint/2010/main" val="630288937"/>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28387-8651-4FD6-0E10-AD81A32CCA73}"/>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Kripal </a:t>
            </a:r>
            <a:r>
              <a:rPr lang="en-US" sz="2000" dirty="0">
                <a:latin typeface="+mj-lt"/>
              </a:rPr>
              <a:t>believes</a:t>
            </a:r>
            <a:r>
              <a:rPr lang="en-US" sz="2000" b="0" i="0" dirty="0">
                <a:effectLst/>
                <a:latin typeface="+mj-lt"/>
              </a:rPr>
              <a:t> that the paranormal invites us to reconsider the nature of consciousness and reality itself. He </a:t>
            </a:r>
            <a:r>
              <a:rPr lang="en-US" sz="2000" dirty="0">
                <a:latin typeface="+mj-lt"/>
              </a:rPr>
              <a:t>thinks</a:t>
            </a:r>
            <a:r>
              <a:rPr lang="en-US" sz="2000" b="0" i="0" dirty="0">
                <a:effectLst/>
                <a:latin typeface="+mj-lt"/>
              </a:rPr>
              <a:t> that these experiences indicate that our current physicalist scientific paradigm is limited in </a:t>
            </a:r>
            <a:r>
              <a:rPr lang="en-US" sz="2000" dirty="0">
                <a:latin typeface="+mj-lt"/>
              </a:rPr>
              <a:t>its</a:t>
            </a:r>
            <a:r>
              <a:rPr lang="en-US" sz="2000" b="0" i="0" dirty="0">
                <a:effectLst/>
                <a:latin typeface="+mj-lt"/>
              </a:rPr>
              <a:t> ability to fully explain the complexities of human experience. Kripal is very sympathetic to an idealist worldview.</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Kripal’s distinguishes between the "imaginal" and the "imagination". Imagination is generally understood as the faculty of the mind that allows us to create images, ideas, and concepts that are not present to the senses. It is often associated with creativity, fantasy, and the ability to envision possibilities. In everyday language, imagination is seen as a mental process that can be whimsical or fictional, and it is sometimes dismissed as "just" imagination, implying a lack of reality or substance.</a:t>
            </a:r>
            <a:endParaRPr lang="en-US" sz="2000" dirty="0">
              <a:latin typeface="+mj-lt"/>
            </a:endParaRP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concept of the imaginal is more nuanced and is associated with the work of French philosopher and Islamic scholar Henry Corbin. The imaginal realm is considered a kind of intermediate reality that is neither purely material nor purely mental.</a:t>
            </a:r>
          </a:p>
          <a:p>
            <a:pPr marL="285750" indent="-285750">
              <a:buFont typeface="Arial" panose="020B0604020202020204" pitchFamily="34" charset="0"/>
              <a:buChar char="•"/>
            </a:pPr>
            <a:r>
              <a:rPr lang="en-US" sz="2000" b="0" i="0" dirty="0">
                <a:effectLst/>
                <a:latin typeface="+mj-lt"/>
              </a:rPr>
              <a:t> It is a space where symbolic, archetypal, and spiritual realities can manifest and be experienced as real. In Kripal's work, the imaginal is seen as a bridge between the mundane world and the transcendent, where profound insights, mystical experiences, and encounters with the sacred can occur.</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 uses the concept of the imaginal to suggest that certain extraordinary or supernatural experiences, dismissed as mere products of the imagination, </a:t>
            </a:r>
            <a:r>
              <a:rPr lang="en-US" sz="2000" dirty="0">
                <a:latin typeface="+mj-lt"/>
              </a:rPr>
              <a:t>are</a:t>
            </a:r>
            <a:r>
              <a:rPr lang="en-US" sz="2000" b="0" i="0" dirty="0">
                <a:effectLst/>
                <a:latin typeface="+mj-lt"/>
              </a:rPr>
              <a:t> actually encounters with deeper layers of reality. </a:t>
            </a:r>
          </a:p>
          <a:p>
            <a:pPr marL="285750" indent="-285750">
              <a:buFont typeface="Arial" panose="020B0604020202020204" pitchFamily="34" charset="0"/>
              <a:buChar char="•"/>
            </a:pPr>
            <a:r>
              <a:rPr lang="en-US" sz="2000" b="0" i="0" dirty="0">
                <a:effectLst/>
                <a:latin typeface="+mj-lt"/>
              </a:rPr>
              <a:t>The imaginal realm provides a framework for understanding how individuals can experience visions, mystical states, or paranormal phenomena that feel intensely real and meaningful, even if they do not conform to conventional notions of reality.</a:t>
            </a:r>
            <a:endParaRPr lang="en-US" sz="2000" dirty="0">
              <a:latin typeface="+mj-lt"/>
            </a:endParaRP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1AF1248E-064B-500C-7A56-D9F9C4C3CF58}"/>
              </a:ext>
            </a:extLst>
          </p:cNvPr>
          <p:cNvSpPr>
            <a:spLocks noGrp="1"/>
          </p:cNvSpPr>
          <p:nvPr>
            <p:ph type="sldNum" sz="quarter" idx="12"/>
          </p:nvPr>
        </p:nvSpPr>
        <p:spPr/>
        <p:txBody>
          <a:bodyPr/>
          <a:lstStyle/>
          <a:p>
            <a:fld id="{B2DC25EE-239B-4C5F-AAD1-255A7D5F1EE2}" type="slidenum">
              <a:rPr lang="en-US" smtClean="0"/>
              <a:t>415</a:t>
            </a:fld>
            <a:endParaRPr lang="en-US"/>
          </a:p>
        </p:txBody>
      </p:sp>
    </p:spTree>
    <p:extLst>
      <p:ext uri="{BB962C8B-B14F-4D97-AF65-F5344CB8AC3E}">
        <p14:creationId xmlns:p14="http://schemas.microsoft.com/office/powerpoint/2010/main" val="1751681271"/>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1B6570-F760-2FCD-5A2A-D3AA23842226}"/>
              </a:ext>
            </a:extLst>
          </p:cNvPr>
          <p:cNvSpPr>
            <a:spLocks noGrp="1"/>
          </p:cNvSpPr>
          <p:nvPr>
            <p:ph type="sldNum" sz="quarter" idx="12"/>
          </p:nvPr>
        </p:nvSpPr>
        <p:spPr/>
        <p:txBody>
          <a:bodyPr/>
          <a:lstStyle/>
          <a:p>
            <a:fld id="{B2DC25EE-239B-4C5F-AAD1-255A7D5F1EE2}" type="slidenum">
              <a:rPr lang="en-US" smtClean="0"/>
              <a:t>416</a:t>
            </a:fld>
            <a:endParaRPr lang="en-US"/>
          </a:p>
        </p:txBody>
      </p:sp>
      <p:sp>
        <p:nvSpPr>
          <p:cNvPr id="4" name="TextBox 3">
            <a:extLst>
              <a:ext uri="{FF2B5EF4-FFF2-40B4-BE49-F238E27FC236}">
                <a16:creationId xmlns:a16="http://schemas.microsoft.com/office/drawing/2014/main" id="{01D5A8E7-7F39-E026-5B5F-341E6E3A6A11}"/>
              </a:ext>
            </a:extLst>
          </p:cNvPr>
          <p:cNvSpPr txBox="1"/>
          <p:nvPr/>
        </p:nvSpPr>
        <p:spPr>
          <a:xfrm>
            <a:off x="-21771"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By distinguishing between the imagination and the imaginal, Kripal invites a reconsideration of how we understand and value </a:t>
            </a:r>
            <a:r>
              <a:rPr lang="en-US" sz="2000" dirty="0">
                <a:latin typeface="+mj-lt"/>
              </a:rPr>
              <a:t>paranormal</a:t>
            </a:r>
            <a:r>
              <a:rPr lang="en-US" sz="2000" b="0" i="0" dirty="0">
                <a:effectLst/>
                <a:latin typeface="+mj-lt"/>
              </a:rPr>
              <a:t> experiences, encouraging an openness to the possibility that they reveal something significant about the nature of consciousness and the universe.</a:t>
            </a:r>
            <a:r>
              <a:rPr lang="en-US" sz="2000" dirty="0">
                <a:latin typeface="+mj-lt"/>
              </a:rPr>
              <a:t> </a:t>
            </a:r>
          </a:p>
          <a:p>
            <a:pPr marL="285750" indent="-285750">
              <a:buFont typeface="Arial" panose="020B0604020202020204" pitchFamily="34" charset="0"/>
              <a:buChar char="•"/>
            </a:pPr>
            <a:r>
              <a:rPr lang="en-US" sz="2000" dirty="0">
                <a:latin typeface="+mj-lt"/>
              </a:rPr>
              <a:t>He holds that rather</a:t>
            </a:r>
            <a:r>
              <a:rPr lang="en-US" sz="2000" b="0" i="0" dirty="0">
                <a:effectLst/>
                <a:latin typeface="+mj-lt"/>
              </a:rPr>
              <a:t> than dismissing the paranormal, </a:t>
            </a:r>
            <a:r>
              <a:rPr lang="en-US" sz="2000" dirty="0">
                <a:latin typeface="+mj-lt"/>
              </a:rPr>
              <a:t>we should</a:t>
            </a:r>
            <a:r>
              <a:rPr lang="en-US" sz="2000" b="0" i="0" dirty="0">
                <a:effectLst/>
                <a:latin typeface="+mj-lt"/>
              </a:rPr>
              <a:t> open-mindedly explore these phenomena. His work invites a dialogue between science, spirituality, and the unexplained, urging us to expand our understanding of what is possible.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l</a:t>
            </a:r>
            <a:r>
              <a:rPr lang="en-US" sz="2000" dirty="0">
                <a:latin typeface="+mj-lt"/>
              </a:rPr>
              <a:t>n his work Jeffrey Kripal discusses a wide range of paranormal phenomena including </a:t>
            </a:r>
            <a:r>
              <a:rPr lang="en-US" sz="2000" b="0" i="0" dirty="0">
                <a:effectLst/>
                <a:latin typeface="+mj-lt"/>
              </a:rPr>
              <a:t>UFOs, or unidentified </a:t>
            </a:r>
            <a:r>
              <a:rPr lang="en-US" sz="2000" dirty="0">
                <a:latin typeface="+mj-lt"/>
              </a:rPr>
              <a:t>f</a:t>
            </a:r>
            <a:r>
              <a:rPr lang="en-US" sz="2000" b="0" i="0" dirty="0">
                <a:effectLst/>
                <a:latin typeface="+mj-lt"/>
              </a:rPr>
              <a:t>lying </a:t>
            </a:r>
            <a:r>
              <a:rPr lang="en-US" sz="2000" dirty="0">
                <a:latin typeface="+mj-lt"/>
              </a:rPr>
              <a:t>o</a:t>
            </a:r>
            <a:r>
              <a:rPr lang="en-US" sz="2000" b="0" i="0" dirty="0">
                <a:effectLst/>
                <a:latin typeface="+mj-lt"/>
              </a:rPr>
              <a:t>bjects (also known as UAP’s or unidentified aerial phenomena). UFO’s are objects observed in the sky that cannot be readily identified by the observer. The term "UFO" was popularized in the mid-20th century and is often associated with the idea of extraterrestrial spacecraft, although it simply refers to any aerial phenomenon that has not been explained.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UFO sightings have been reported throughout history, with descriptions varying widely. They can appear as lights, disks, cigar-shaped objects, or other forms, and are often noted for their unusual flight patterns </a:t>
            </a:r>
            <a:r>
              <a:rPr lang="en-US" sz="2000" dirty="0">
                <a:latin typeface="+mj-lt"/>
              </a:rPr>
              <a:t>and</a:t>
            </a:r>
            <a:r>
              <a:rPr lang="en-US" sz="2000" b="0" i="0" dirty="0">
                <a:effectLst/>
                <a:latin typeface="+mj-lt"/>
              </a:rPr>
              <a:t> speeds.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While many UFO sightings can eventually be attributed to natural phenomena, human-made objects, or atmospheric conditions, a subset remains unexplained. In recent years, there has been renewed interest in the subject, with governments and scientific communities showing increased openness to investigating and discussing these phenomena.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dirty="0">
              <a:latin typeface="+mj-lt"/>
            </a:endParaRPr>
          </a:p>
        </p:txBody>
      </p:sp>
    </p:spTree>
    <p:extLst>
      <p:ext uri="{BB962C8B-B14F-4D97-AF65-F5344CB8AC3E}">
        <p14:creationId xmlns:p14="http://schemas.microsoft.com/office/powerpoint/2010/main" val="3772328597"/>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17DBCD-64DD-20A5-CC30-DE774FDD3F3B}"/>
              </a:ext>
            </a:extLst>
          </p:cNvPr>
          <p:cNvSpPr txBox="1"/>
          <p:nvPr/>
        </p:nvSpPr>
        <p:spPr>
          <a:xfrm>
            <a:off x="78658" y="0"/>
            <a:ext cx="1203468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Kripal also discusses other phenomenon.</a:t>
            </a:r>
          </a:p>
          <a:p>
            <a:pPr marL="285750" indent="-285750">
              <a:buFont typeface="Arial" panose="020B0604020202020204" pitchFamily="34" charset="0"/>
              <a:buChar char="•"/>
            </a:pPr>
            <a:r>
              <a:rPr lang="en-US" sz="2000" dirty="0">
                <a:latin typeface="+mj-lt"/>
              </a:rPr>
              <a:t>O</a:t>
            </a:r>
            <a:r>
              <a:rPr lang="en-US" sz="2000" b="0" i="0" dirty="0">
                <a:effectLst/>
                <a:latin typeface="+mj-lt"/>
              </a:rPr>
              <a:t>rbs of light are mysterious, luminous spheres that appear in a variety of contexts. These orbs can vary in size, color, and brightness, and are sometimes reported to move in unusual or seemingly intelligent ways. They are often associated with paranormal experiences, mystical encounters, and sightings of unidentified flying objects (UFOs).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Mystical visions are experiences where individuals report seeing divine figures, heavenly realms, or other spiritual imagery.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Prophetic dreams are dreams that are believed to convey messages from a divine source or predict future events.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Out-of-Body Experiences (OBEs) are instances where individuals feel as though they have left their physical body and can view it from an external perspective.</a:t>
            </a:r>
          </a:p>
          <a:p>
            <a:r>
              <a:rPr lang="en-US" sz="2000" dirty="0"/>
              <a:t> </a:t>
            </a:r>
          </a:p>
          <a:p>
            <a:pPr marL="285750" indent="-285750">
              <a:buFont typeface="Arial" panose="020B0604020202020204" pitchFamily="34" charset="0"/>
              <a:buChar char="•"/>
            </a:pPr>
            <a:r>
              <a:rPr lang="en-US" sz="2000" dirty="0"/>
              <a:t>Near-Death Experiences (NDEs) are experiences reported by individuals who have come close to death, often involving feelings of peace, encounters with deceased loved ones, or seeing a bright light.</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Psychic abilities includes phenomena such as telepathy (mind-to-mind communication), clairvoyance (seeing distant or future events), precognition (foreknowledge of events), and psychokinesis (moving objects with the mind).</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BAD2047F-2C7C-CC30-85A8-C10FADCC041F}"/>
              </a:ext>
            </a:extLst>
          </p:cNvPr>
          <p:cNvSpPr>
            <a:spLocks noGrp="1"/>
          </p:cNvSpPr>
          <p:nvPr>
            <p:ph type="sldNum" sz="quarter" idx="12"/>
          </p:nvPr>
        </p:nvSpPr>
        <p:spPr/>
        <p:txBody>
          <a:bodyPr/>
          <a:lstStyle/>
          <a:p>
            <a:fld id="{B2DC25EE-239B-4C5F-AAD1-255A7D5F1EE2}" type="slidenum">
              <a:rPr lang="en-US" smtClean="0"/>
              <a:t>417</a:t>
            </a:fld>
            <a:endParaRPr lang="en-US"/>
          </a:p>
        </p:txBody>
      </p:sp>
    </p:spTree>
    <p:extLst>
      <p:ext uri="{BB962C8B-B14F-4D97-AF65-F5344CB8AC3E}">
        <p14:creationId xmlns:p14="http://schemas.microsoft.com/office/powerpoint/2010/main" val="103646356"/>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C06F1B-6C19-44C1-8B61-87EC6B681B63}"/>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Cryptids refers to creatures whose existence is not recognized by mainstream science, such as Bigfoot, the Loch Ness Monster, and the Chupacabra. These creatures are often part of local folklore and legend.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Time </a:t>
            </a:r>
            <a:r>
              <a:rPr lang="en-US" sz="2000" dirty="0">
                <a:latin typeface="+mj-lt"/>
              </a:rPr>
              <a:t>s</a:t>
            </a:r>
            <a:r>
              <a:rPr lang="en-US" sz="2000" b="0" i="0" dirty="0">
                <a:effectLst/>
                <a:latin typeface="+mj-lt"/>
              </a:rPr>
              <a:t>lips and anomalies</a:t>
            </a:r>
            <a:r>
              <a:rPr lang="en-US" sz="2000" dirty="0">
                <a:latin typeface="+mj-lt"/>
              </a:rPr>
              <a:t> are</a:t>
            </a:r>
            <a:r>
              <a:rPr lang="en-US" sz="2000" b="0" i="0" dirty="0">
                <a:effectLst/>
                <a:latin typeface="+mj-lt"/>
              </a:rPr>
              <a:t> reported by people experiencing shifts in time, such as moving briefly into the past or future, or encountering temporal anomalies that defy normal chronological order.</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Poltergeist </a:t>
            </a:r>
            <a:r>
              <a:rPr lang="en-US" sz="2000" dirty="0">
                <a:latin typeface="+mj-lt"/>
              </a:rPr>
              <a:t>a</a:t>
            </a:r>
            <a:r>
              <a:rPr lang="en-US" sz="2000" b="0" i="0" dirty="0">
                <a:effectLst/>
                <a:latin typeface="+mj-lt"/>
              </a:rPr>
              <a:t>ctivity involves unexplained physical disturbances, such as objects moving or being thrown, loud noises, or electrical malfunctions, often attributed to an unseen force or spirit.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Anomalous </a:t>
            </a:r>
            <a:r>
              <a:rPr lang="en-US" sz="2000" dirty="0">
                <a:latin typeface="+mj-lt"/>
              </a:rPr>
              <a:t>h</a:t>
            </a:r>
            <a:r>
              <a:rPr lang="en-US" sz="2000" b="0" i="0" dirty="0">
                <a:effectLst/>
                <a:latin typeface="+mj-lt"/>
              </a:rPr>
              <a:t>ealing and energy </a:t>
            </a:r>
            <a:r>
              <a:rPr lang="en-US" sz="2000" dirty="0">
                <a:latin typeface="+mj-lt"/>
              </a:rPr>
              <a:t>w</a:t>
            </a:r>
            <a:r>
              <a:rPr lang="en-US" sz="2000" b="0" i="0" dirty="0">
                <a:effectLst/>
                <a:latin typeface="+mj-lt"/>
              </a:rPr>
              <a:t>ork includes practices and experiences that involve healing or manipulation of energy fields, such as Reiki, faith healing, or other forms of alternative medicine that claim to work through non-physical means.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Some individuals claim to have memories of past lives, which they believe provide evidence of reincarnation or the continuation of consciousness beyond a single lifetime.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Synchronicities are meaningful coincidences that seem to transcend ordinary cause-and-effect relationships.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Apparitions and ghosts involve sightings of deceased individuals or otherworldly entities.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Kripal's believes that all these anomalous experiences challenge conventional understandings of reality and suggest a more complex, interconnected, and mysterious universe</a:t>
            </a:r>
            <a:endParaRPr lang="en-CA" sz="2000" dirty="0"/>
          </a:p>
          <a:p>
            <a:pPr marL="285750" indent="-285750">
              <a:buFont typeface="Arial" panose="020B0604020202020204" pitchFamily="34" charset="0"/>
              <a:buChar char="•"/>
            </a:pPr>
            <a:endParaRPr lang="en-US" sz="2000" dirty="0"/>
          </a:p>
          <a:p>
            <a:r>
              <a:rPr lang="en-US" sz="2000" b="0" i="0" dirty="0">
                <a:effectLst/>
                <a:latin typeface="+mj-lt"/>
              </a:rPr>
              <a:t> </a:t>
            </a:r>
          </a:p>
        </p:txBody>
      </p:sp>
      <p:sp>
        <p:nvSpPr>
          <p:cNvPr id="2" name="Slide Number Placeholder 1">
            <a:extLst>
              <a:ext uri="{FF2B5EF4-FFF2-40B4-BE49-F238E27FC236}">
                <a16:creationId xmlns:a16="http://schemas.microsoft.com/office/drawing/2014/main" id="{48BA7F41-8639-CCA2-2398-486CE833EE6F}"/>
              </a:ext>
            </a:extLst>
          </p:cNvPr>
          <p:cNvSpPr>
            <a:spLocks noGrp="1"/>
          </p:cNvSpPr>
          <p:nvPr>
            <p:ph type="sldNum" sz="quarter" idx="12"/>
          </p:nvPr>
        </p:nvSpPr>
        <p:spPr/>
        <p:txBody>
          <a:bodyPr/>
          <a:lstStyle/>
          <a:p>
            <a:fld id="{B2DC25EE-239B-4C5F-AAD1-255A7D5F1EE2}" type="slidenum">
              <a:rPr lang="en-US" smtClean="0"/>
              <a:t>418</a:t>
            </a:fld>
            <a:endParaRPr lang="en-US"/>
          </a:p>
        </p:txBody>
      </p:sp>
    </p:spTree>
    <p:extLst>
      <p:ext uri="{BB962C8B-B14F-4D97-AF65-F5344CB8AC3E}">
        <p14:creationId xmlns:p14="http://schemas.microsoft.com/office/powerpoint/2010/main" val="1851763659"/>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A26B8-0BFE-0C3D-4F84-3D60DA8D1E65}"/>
              </a:ext>
            </a:extLst>
          </p:cNvPr>
          <p:cNvSpPr txBox="1"/>
          <p:nvPr/>
        </p:nvSpPr>
        <p:spPr>
          <a:xfrm>
            <a:off x="141515" y="0"/>
            <a:ext cx="12104914"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Although these phenomena are </a:t>
            </a:r>
            <a:r>
              <a:rPr lang="en-US" sz="2000" dirty="0">
                <a:latin typeface="+mj-lt"/>
              </a:rPr>
              <a:t>frequently</a:t>
            </a:r>
            <a:r>
              <a:rPr lang="en-US" sz="2000" b="0" i="0" dirty="0">
                <a:effectLst/>
                <a:latin typeface="+mj-lt"/>
              </a:rPr>
              <a:t> reported and widely discussed, they remain controversial and are typically not </a:t>
            </a:r>
            <a:r>
              <a:rPr lang="en-US" sz="2000" dirty="0">
                <a:latin typeface="+mj-lt"/>
              </a:rPr>
              <a:t>consider</a:t>
            </a:r>
            <a:r>
              <a:rPr lang="en-US" sz="2000" b="0" i="0" dirty="0">
                <a:effectLst/>
                <a:latin typeface="+mj-lt"/>
              </a:rPr>
              <a:t> as </a:t>
            </a:r>
            <a:r>
              <a:rPr lang="en-US" sz="2000" dirty="0">
                <a:latin typeface="+mj-lt"/>
              </a:rPr>
              <a:t>valid subjects for scientific investigation</a:t>
            </a:r>
            <a:r>
              <a:rPr lang="en-US" sz="2000" b="0" i="0" dirty="0">
                <a:effectLst/>
                <a:latin typeface="+mj-lt"/>
              </a:rPr>
              <a:t>. Research into these areas is </a:t>
            </a:r>
            <a:r>
              <a:rPr lang="en-US" sz="2000" dirty="0">
                <a:latin typeface="+mj-lt"/>
              </a:rPr>
              <a:t>only </a:t>
            </a:r>
            <a:r>
              <a:rPr lang="en-US" sz="2000" b="0" i="0" dirty="0">
                <a:effectLst/>
                <a:latin typeface="+mj-lt"/>
              </a:rPr>
              <a:t>conducted within the fields of parapsychology and anomalistic psychology, which seek to explore and understand these experiences using scientific methods.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Kripal’s work was greatly inspired by William James. James believed that paranormal experiences were worthy of serious academic inquiry and should not be dismissed outright simply because they challenge conventional scientific paradigms. Kripal adopts a similar stance, encouraging a balanced exploration of the paranormal that respects both empirical evidence and the subjective nature of these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James's pluralistic perennial view that different religious and mystical experiences might all point to valid aspects of reality aligns with Kripal's interest in the diverse ways humans encounter the sacred and the supernatural.</a:t>
            </a:r>
          </a:p>
          <a:p>
            <a:pPr marL="285750" indent="-285750">
              <a:buFont typeface="Arial" panose="020B0604020202020204" pitchFamily="34" charset="0"/>
              <a:buChar char="•"/>
            </a:pPr>
            <a:r>
              <a:rPr lang="en-US" sz="2000" dirty="0"/>
              <a:t>James  argued that these experiences could provide profound insights into the nature of reality. Kripal similarly values first-person accounts of paranormal and mystical experiences, seeing them as crucial data points that can expand our understanding of consciousness and reality.</a:t>
            </a:r>
          </a:p>
          <a:p>
            <a:r>
              <a:rPr lang="en-US" sz="2000" dirty="0"/>
              <a:t> </a:t>
            </a:r>
          </a:p>
          <a:p>
            <a:pPr marL="285750" indent="-285750">
              <a:buFont typeface="Arial" panose="020B0604020202020204" pitchFamily="34" charset="0"/>
              <a:buChar char="•"/>
            </a:pPr>
            <a:r>
              <a:rPr lang="en-US" sz="2000" dirty="0"/>
              <a:t>James was critical of strict physicalism and reductionism, advocating for a broader understanding of consciousness that could accommodate mystical and paranormal phenomena. Kripal is inspired by this perspective, as he explores the limitations of physicalist explanations and considers alternative frameworks that might better account for extraordinary experiences.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C879F7D-CB10-6DE6-84CF-5F3144C35BE2}"/>
              </a:ext>
            </a:extLst>
          </p:cNvPr>
          <p:cNvSpPr>
            <a:spLocks noGrp="1"/>
          </p:cNvSpPr>
          <p:nvPr>
            <p:ph type="sldNum" sz="quarter" idx="12"/>
          </p:nvPr>
        </p:nvSpPr>
        <p:spPr/>
        <p:txBody>
          <a:bodyPr/>
          <a:lstStyle/>
          <a:p>
            <a:fld id="{B2DC25EE-239B-4C5F-AAD1-255A7D5F1EE2}" type="slidenum">
              <a:rPr lang="en-US" smtClean="0"/>
              <a:t>419</a:t>
            </a:fld>
            <a:endParaRPr lang="en-US"/>
          </a:p>
        </p:txBody>
      </p:sp>
    </p:spTree>
    <p:extLst>
      <p:ext uri="{BB962C8B-B14F-4D97-AF65-F5344CB8AC3E}">
        <p14:creationId xmlns:p14="http://schemas.microsoft.com/office/powerpoint/2010/main" val="324601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3453-29EB-3B16-F733-4A26AACB9DB9}"/>
            </a:ext>
          </a:extLst>
        </p:cNvPr>
        <p:cNvGrpSpPr/>
        <p:nvPr/>
      </p:nvGrpSpPr>
      <p:grpSpPr>
        <a:xfrm>
          <a:off x="0" y="0"/>
          <a:ext cx="0" cy="0"/>
          <a:chOff x="0" y="0"/>
          <a:chExt cx="0" cy="0"/>
        </a:xfrm>
      </p:grpSpPr>
      <p:pic>
        <p:nvPicPr>
          <p:cNvPr id="5" name="Picture 4" descr="A person standing on a hill looking at the bright star&#10;&#10;Description automatically generated">
            <a:extLst>
              <a:ext uri="{FF2B5EF4-FFF2-40B4-BE49-F238E27FC236}">
                <a16:creationId xmlns:a16="http://schemas.microsoft.com/office/drawing/2014/main" id="{A6E77F9D-051A-A50D-721D-27AB1189D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B6AE919-90FF-BBEA-F6CC-9EC290AB9B12}"/>
              </a:ext>
            </a:extLst>
          </p:cNvPr>
          <p:cNvSpPr txBox="1"/>
          <p:nvPr/>
        </p:nvSpPr>
        <p:spPr>
          <a:xfrm>
            <a:off x="1779819" y="1821436"/>
            <a:ext cx="2824839" cy="584775"/>
          </a:xfrm>
          <a:prstGeom prst="rect">
            <a:avLst/>
          </a:prstGeom>
          <a:noFill/>
        </p:spPr>
        <p:txBody>
          <a:bodyPr wrap="square">
            <a:spAutoFit/>
          </a:bodyPr>
          <a:lstStyle/>
          <a:p>
            <a:r>
              <a:rPr lang="en-CA" sz="3200" dirty="0"/>
              <a:t>I BELIEVE IN…</a:t>
            </a:r>
          </a:p>
        </p:txBody>
      </p:sp>
      <p:sp>
        <p:nvSpPr>
          <p:cNvPr id="9" name="TextBox 8">
            <a:extLst>
              <a:ext uri="{FF2B5EF4-FFF2-40B4-BE49-F238E27FC236}">
                <a16:creationId xmlns:a16="http://schemas.microsoft.com/office/drawing/2014/main" id="{D8E967AE-31B8-4C8C-D507-FDFE7DFA53E0}"/>
              </a:ext>
            </a:extLst>
          </p:cNvPr>
          <p:cNvSpPr txBox="1"/>
          <p:nvPr/>
        </p:nvSpPr>
        <p:spPr>
          <a:xfrm>
            <a:off x="353399" y="2552793"/>
            <a:ext cx="6058286" cy="2554545"/>
          </a:xfrm>
          <a:prstGeom prst="rect">
            <a:avLst/>
          </a:prstGeom>
          <a:noFill/>
        </p:spPr>
        <p:txBody>
          <a:bodyPr wrap="square">
            <a:spAutoFit/>
          </a:bodyPr>
          <a:lstStyle/>
          <a:p>
            <a:pPr marL="0" indent="0">
              <a:buNone/>
            </a:pPr>
            <a:r>
              <a:rPr lang="en-US" sz="2000" dirty="0">
                <a:solidFill>
                  <a:srgbClr val="FFFFFF"/>
                </a:solidFill>
                <a:latin typeface="Arial" panose="020B0604020202020204" pitchFamily="34" charset="0"/>
                <a:cs typeface="Arial" panose="020B0604020202020204" pitchFamily="34" charset="0"/>
              </a:rPr>
              <a:t>Seeking to</a:t>
            </a:r>
            <a:r>
              <a:rPr lang="en-US" sz="2000" dirty="0">
                <a:solidFill>
                  <a:srgbClr val="FFFFFF"/>
                </a:solidFill>
                <a:effectLst/>
                <a:latin typeface="Arial" panose="020B0604020202020204" pitchFamily="34" charset="0"/>
                <a:cs typeface="Arial" panose="020B0604020202020204" pitchFamily="34" charset="0"/>
              </a:rPr>
              <a:t> understand myself, society and the universe while </a:t>
            </a:r>
            <a:r>
              <a:rPr lang="en-US" sz="2000" dirty="0">
                <a:solidFill>
                  <a:srgbClr val="FFFFFF"/>
                </a:solidFill>
                <a:latin typeface="Arial" panose="020B0604020202020204" pitchFamily="34" charset="0"/>
                <a:cs typeface="Arial" panose="020B0604020202020204" pitchFamily="34" charset="0"/>
              </a:rPr>
              <a:t>remaining mindful</a:t>
            </a:r>
            <a:r>
              <a:rPr lang="en-US" sz="2000" dirty="0">
                <a:solidFill>
                  <a:srgbClr val="FFFFFF"/>
                </a:solidFill>
                <a:effectLst/>
                <a:latin typeface="Arial" panose="020B0604020202020204" pitchFamily="34" charset="0"/>
                <a:cs typeface="Arial" panose="020B0604020202020204" pitchFamily="34" charset="0"/>
              </a:rPr>
              <a:t> that </a:t>
            </a:r>
            <a:r>
              <a:rPr lang="en-US" sz="2000" dirty="0">
                <a:solidFill>
                  <a:srgbClr val="FFFFFF"/>
                </a:solidFill>
                <a:latin typeface="Arial" panose="020B0604020202020204" pitchFamily="34" charset="0"/>
                <a:cs typeface="Arial" panose="020B0604020202020204" pitchFamily="34" charset="0"/>
              </a:rPr>
              <a:t>I</a:t>
            </a:r>
            <a:r>
              <a:rPr lang="en-US" sz="2000" dirty="0">
                <a:solidFill>
                  <a:srgbClr val="FFFFFF"/>
                </a:solidFill>
                <a:effectLst/>
                <a:latin typeface="Arial" panose="020B0604020202020204" pitchFamily="34" charset="0"/>
                <a:cs typeface="Arial" panose="020B0604020202020204" pitchFamily="34" charset="0"/>
              </a:rPr>
              <a:t> do not have access to </a:t>
            </a:r>
            <a:r>
              <a:rPr lang="en-US" sz="2000" dirty="0">
                <a:solidFill>
                  <a:srgbClr val="FFFFFF"/>
                </a:solidFill>
                <a:latin typeface="Arial" panose="020B0604020202020204" pitchFamily="34" charset="0"/>
                <a:cs typeface="Arial" panose="020B0604020202020204" pitchFamily="34" charset="0"/>
              </a:rPr>
              <a:t>ultimate</a:t>
            </a:r>
            <a:r>
              <a:rPr lang="en-US" sz="2000" dirty="0">
                <a:solidFill>
                  <a:srgbClr val="FFFFFF"/>
                </a:solidFill>
                <a:effectLst/>
                <a:latin typeface="Arial" panose="020B0604020202020204" pitchFamily="34" charset="0"/>
                <a:cs typeface="Arial" panose="020B0604020202020204" pitchFamily="34" charset="0"/>
              </a:rPr>
              <a:t> truths.</a:t>
            </a:r>
          </a:p>
          <a:p>
            <a:pPr marL="0" indent="0">
              <a:buNone/>
            </a:pPr>
            <a:r>
              <a:rPr lang="en-US" sz="2000" dirty="0">
                <a:solidFill>
                  <a:srgbClr val="FFFFFF"/>
                </a:solidFill>
                <a:effectLst/>
                <a:latin typeface="Arial" panose="020B0604020202020204" pitchFamily="34" charset="0"/>
                <a:cs typeface="Arial" panose="020B0604020202020204" pitchFamily="34" charset="0"/>
              </a:rPr>
              <a:t> </a:t>
            </a:r>
          </a:p>
          <a:p>
            <a:pPr marL="0" indent="0">
              <a:buNone/>
            </a:pPr>
            <a:r>
              <a:rPr lang="en-US" sz="2000" dirty="0">
                <a:solidFill>
                  <a:srgbClr val="FFFFFF"/>
                </a:solidFill>
                <a:effectLst/>
                <a:latin typeface="Arial" panose="020B0604020202020204" pitchFamily="34" charset="0"/>
                <a:cs typeface="Arial" panose="020B0604020202020204" pitchFamily="34" charset="0"/>
              </a:rPr>
              <a:t>Embracing </a:t>
            </a:r>
            <a:r>
              <a:rPr lang="en-US" sz="2000" dirty="0">
                <a:solidFill>
                  <a:srgbClr val="FFFFFF"/>
                </a:solidFill>
                <a:latin typeface="Arial" panose="020B0604020202020204" pitchFamily="34" charset="0"/>
                <a:cs typeface="Arial" panose="020B0604020202020204" pitchFamily="34" charset="0"/>
              </a:rPr>
              <a:t>stories</a:t>
            </a:r>
            <a:r>
              <a:rPr lang="en-US" sz="2000" dirty="0">
                <a:solidFill>
                  <a:srgbClr val="FFFFFF"/>
                </a:solidFill>
                <a:effectLst/>
                <a:latin typeface="Arial" panose="020B0604020202020204" pitchFamily="34" charset="0"/>
                <a:cs typeface="Arial" panose="020B0604020202020204" pitchFamily="34" charset="0"/>
              </a:rPr>
              <a:t> about </a:t>
            </a:r>
            <a:r>
              <a:rPr lang="en-US" sz="2000" dirty="0">
                <a:solidFill>
                  <a:srgbClr val="FFFFFF"/>
                </a:solidFill>
                <a:latin typeface="Arial" panose="020B0604020202020204" pitchFamily="34" charset="0"/>
                <a:cs typeface="Arial" panose="020B0604020202020204" pitchFamily="34" charset="0"/>
              </a:rPr>
              <a:t>myself</a:t>
            </a:r>
            <a:r>
              <a:rPr lang="en-US" sz="2000" dirty="0">
                <a:solidFill>
                  <a:srgbClr val="FFFFFF"/>
                </a:solidFill>
                <a:effectLst/>
                <a:latin typeface="Arial" panose="020B0604020202020204" pitchFamily="34" charset="0"/>
                <a:cs typeface="Arial" panose="020B0604020202020204" pitchFamily="34" charset="0"/>
              </a:rPr>
              <a:t>, society, and the universe that </a:t>
            </a:r>
            <a:r>
              <a:rPr lang="en-US" sz="2000" dirty="0">
                <a:solidFill>
                  <a:srgbClr val="FFFFFF"/>
                </a:solidFill>
                <a:latin typeface="Arial" panose="020B0604020202020204" pitchFamily="34" charset="0"/>
                <a:cs typeface="Arial" panose="020B0604020202020204" pitchFamily="34" charset="0"/>
              </a:rPr>
              <a:t>are</a:t>
            </a:r>
            <a:r>
              <a:rPr lang="en-US" sz="2000" dirty="0">
                <a:solidFill>
                  <a:srgbClr val="FFFFFF"/>
                </a:solidFill>
                <a:effectLst/>
                <a:latin typeface="Arial" panose="020B0604020202020204" pitchFamily="34" charset="0"/>
                <a:cs typeface="Arial" panose="020B0604020202020204" pitchFamily="34" charset="0"/>
              </a:rPr>
              <a:t> </a:t>
            </a:r>
            <a:r>
              <a:rPr lang="en-US" sz="2000" dirty="0">
                <a:solidFill>
                  <a:srgbClr val="FFFFFF"/>
                </a:solidFill>
                <a:latin typeface="Arial" panose="020B0604020202020204" pitchFamily="34" charset="0"/>
                <a:cs typeface="Arial" panose="020B0604020202020204" pitchFamily="34" charset="0"/>
              </a:rPr>
              <a:t>true, good, and beautiful</a:t>
            </a:r>
            <a:r>
              <a:rPr lang="en-US" sz="2000" dirty="0">
                <a:solidFill>
                  <a:srgbClr val="FFFFFF"/>
                </a:solidFill>
                <a:effectLst/>
                <a:latin typeface="Arial" panose="020B0604020202020204" pitchFamily="34" charset="0"/>
                <a:cs typeface="Arial" panose="020B0604020202020204" pitchFamily="34" charset="0"/>
              </a:rPr>
              <a:t>. </a:t>
            </a:r>
          </a:p>
          <a:p>
            <a:pPr marL="0" indent="0">
              <a:buNone/>
            </a:pPr>
            <a:endParaRPr lang="en-US" sz="2000" dirty="0">
              <a:solidFill>
                <a:srgbClr val="FFFFFF"/>
              </a:solidFill>
              <a:effectLst/>
              <a:latin typeface="Arial" panose="020B0604020202020204" pitchFamily="34" charset="0"/>
              <a:cs typeface="Arial" panose="020B0604020202020204" pitchFamily="34" charset="0"/>
            </a:endParaRPr>
          </a:p>
          <a:p>
            <a:pPr marL="0" indent="0">
              <a:buNone/>
            </a:pPr>
            <a:r>
              <a:rPr lang="en-US" sz="2000" dirty="0">
                <a:solidFill>
                  <a:srgbClr val="FFFFFF"/>
                </a:solidFill>
                <a:latin typeface="Arial" panose="020B0604020202020204" pitchFamily="34" charset="0"/>
                <a:cs typeface="Arial" panose="020B0604020202020204" pitchFamily="34" charset="0"/>
              </a:rPr>
              <a:t>Allowing</a:t>
            </a:r>
            <a:r>
              <a:rPr lang="en-US" sz="2000" dirty="0">
                <a:solidFill>
                  <a:srgbClr val="FFFFFF"/>
                </a:solidFill>
                <a:effectLst/>
                <a:latin typeface="Arial" panose="020B0604020202020204" pitchFamily="34" charset="0"/>
                <a:cs typeface="Arial" panose="020B0604020202020204" pitchFamily="34" charset="0"/>
              </a:rPr>
              <a:t> these stories to guide </a:t>
            </a:r>
            <a:r>
              <a:rPr lang="en-US" sz="2000" dirty="0">
                <a:solidFill>
                  <a:srgbClr val="FFFFFF"/>
                </a:solidFill>
                <a:latin typeface="Arial" panose="020B0604020202020204" pitchFamily="34" charset="0"/>
                <a:cs typeface="Arial" panose="020B0604020202020204" pitchFamily="34" charset="0"/>
              </a:rPr>
              <a:t>my</a:t>
            </a:r>
            <a:r>
              <a:rPr lang="en-US" sz="2000" dirty="0">
                <a:solidFill>
                  <a:srgbClr val="FFFFFF"/>
                </a:solidFill>
                <a:effectLst/>
                <a:latin typeface="Arial" panose="020B0604020202020204" pitchFamily="34" charset="0"/>
                <a:cs typeface="Arial" panose="020B0604020202020204" pitchFamily="34" charset="0"/>
              </a:rPr>
              <a:t> life.</a:t>
            </a:r>
            <a:endParaRPr lang="en-CA" sz="20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4DF1E55-A705-D684-0925-08CEFF3DAE61}"/>
              </a:ext>
            </a:extLst>
          </p:cNvPr>
          <p:cNvSpPr>
            <a:spLocks noGrp="1"/>
          </p:cNvSpPr>
          <p:nvPr>
            <p:ph type="sldNum" sz="quarter" idx="12"/>
          </p:nvPr>
        </p:nvSpPr>
        <p:spPr/>
        <p:txBody>
          <a:bodyPr/>
          <a:lstStyle/>
          <a:p>
            <a:fld id="{B2DC25EE-239B-4C5F-AAD1-255A7D5F1EE2}" type="slidenum">
              <a:rPr lang="en-US" smtClean="0"/>
              <a:t>42</a:t>
            </a:fld>
            <a:endParaRPr lang="en-US"/>
          </a:p>
        </p:txBody>
      </p:sp>
    </p:spTree>
    <p:extLst>
      <p:ext uri="{BB962C8B-B14F-4D97-AF65-F5344CB8AC3E}">
        <p14:creationId xmlns:p14="http://schemas.microsoft.com/office/powerpoint/2010/main" val="1169950983"/>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CAC97-8F0B-687F-F4B8-F734CBA212A4}"/>
              </a:ext>
            </a:extLst>
          </p:cNvPr>
          <p:cNvSpPr txBox="1"/>
          <p:nvPr/>
        </p:nvSpPr>
        <p:spPr>
          <a:xfrm>
            <a:off x="1" y="0"/>
            <a:ext cx="12191999" cy="6494085"/>
          </a:xfrm>
          <a:prstGeom prst="rect">
            <a:avLst/>
          </a:prstGeom>
          <a:noFill/>
        </p:spPr>
        <p:txBody>
          <a:bodyPr wrap="square">
            <a:spAutoFit/>
          </a:bodyPr>
          <a:lstStyle/>
          <a:p>
            <a:pPr marL="285750" indent="-285750">
              <a:buFont typeface="Arial" panose="020B0604020202020204" pitchFamily="34" charset="0"/>
              <a:buChar char="•"/>
            </a:pPr>
            <a:r>
              <a:rPr lang="en-US" sz="2000" dirty="0"/>
              <a:t>William James's willingness to engage with the unknown and his commitment to exploring the full range of human experience deeply influenced Jeffrey Kripal's work, encouraging him to take a more inclusive and expansive approach to the study of the paranormal and the sacred.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we continue our exploration of meaning it may help to briefly summarize what we have so far covered.</a:t>
            </a:r>
          </a:p>
          <a:p>
            <a:pPr marL="285750" indent="-285750">
              <a:buFont typeface="Arial" panose="020B0604020202020204" pitchFamily="34" charset="0"/>
              <a:buChar char="•"/>
            </a:pPr>
            <a:r>
              <a:rPr lang="en-US" sz="2000" dirty="0"/>
              <a:t>Humans interpret the world through the “lenses” of their cognition and senses and their “My, Our and The stories”.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describes how  “My, Our and The stories” evolve through stages such as traditional, modern and post-modern.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of these stages has a particular worldview. Once a worldview becomes unable to cope with the challenges that a society faces, after some resistance, it tends to be replaced by a worldview that is more adapted to the circumstances. Evidence that a worldview is not meeting the challenges comes in the form of crisis and anomalies.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have described the polycrisis afflicting the current worldview and the “anomalies” it cannot explain. We also suggested that an idealist metaphysics can not only explain these anomalies but if a combined with an integral worldview begin to heal unhealthy My, Our, and The stories and address the polycrisis.</a:t>
            </a:r>
            <a:br>
              <a:rPr lang="en-US" dirty="0"/>
            </a:br>
            <a:br>
              <a:rPr lang="en-US" dirty="0"/>
            </a:br>
            <a:endParaRPr lang="en-CA" dirty="0"/>
          </a:p>
        </p:txBody>
      </p:sp>
      <p:sp>
        <p:nvSpPr>
          <p:cNvPr id="2" name="Slide Number Placeholder 1">
            <a:extLst>
              <a:ext uri="{FF2B5EF4-FFF2-40B4-BE49-F238E27FC236}">
                <a16:creationId xmlns:a16="http://schemas.microsoft.com/office/drawing/2014/main" id="{9DA9B3CF-9B94-1A24-EA23-2E2EF2DE27E8}"/>
              </a:ext>
            </a:extLst>
          </p:cNvPr>
          <p:cNvSpPr>
            <a:spLocks noGrp="1"/>
          </p:cNvSpPr>
          <p:nvPr>
            <p:ph type="sldNum" sz="quarter" idx="12"/>
          </p:nvPr>
        </p:nvSpPr>
        <p:spPr/>
        <p:txBody>
          <a:bodyPr/>
          <a:lstStyle/>
          <a:p>
            <a:fld id="{B2DC25EE-239B-4C5F-AAD1-255A7D5F1EE2}" type="slidenum">
              <a:rPr lang="en-US" smtClean="0"/>
              <a:t>420</a:t>
            </a:fld>
            <a:endParaRPr lang="en-US"/>
          </a:p>
        </p:txBody>
      </p:sp>
    </p:spTree>
    <p:extLst>
      <p:ext uri="{BB962C8B-B14F-4D97-AF65-F5344CB8AC3E}">
        <p14:creationId xmlns:p14="http://schemas.microsoft.com/office/powerpoint/2010/main" val="2758616788"/>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B29E64-10E3-45AA-A8C5-35E5810C9D79}"/>
              </a:ext>
            </a:extLst>
          </p:cNvPr>
          <p:cNvSpPr>
            <a:spLocks noGrp="1"/>
          </p:cNvSpPr>
          <p:nvPr>
            <p:ph type="sldNum" sz="quarter" idx="12"/>
          </p:nvPr>
        </p:nvSpPr>
        <p:spPr/>
        <p:txBody>
          <a:bodyPr/>
          <a:lstStyle/>
          <a:p>
            <a:fld id="{B2DC25EE-239B-4C5F-AAD1-255A7D5F1EE2}" type="slidenum">
              <a:rPr lang="en-US" smtClean="0"/>
              <a:t>421</a:t>
            </a:fld>
            <a:endParaRPr lang="en-US"/>
          </a:p>
        </p:txBody>
      </p:sp>
      <p:pic>
        <p:nvPicPr>
          <p:cNvPr id="3" name="Picture 2" descr="A Buddha figurine with a person sitting on the background holding a beaded necklace">
            <a:extLst>
              <a:ext uri="{FF2B5EF4-FFF2-40B4-BE49-F238E27FC236}">
                <a16:creationId xmlns:a16="http://schemas.microsoft.com/office/drawing/2014/main" id="{1D7FD4CD-11A9-AD8C-6B18-00AF2D4A9AA2}"/>
              </a:ext>
            </a:extLst>
          </p:cNvPr>
          <p:cNvPicPr>
            <a:picLocks noChangeAspect="1"/>
          </p:cNvPicPr>
          <p:nvPr/>
        </p:nvPicPr>
        <p:blipFill>
          <a:blip r:embed="rId2"/>
          <a:srcRect t="11237" b="13763"/>
          <a:stretch/>
        </p:blipFill>
        <p:spPr>
          <a:xfrm>
            <a:off x="344556" y="566916"/>
            <a:ext cx="11436627" cy="6059172"/>
          </a:xfrm>
          <a:prstGeom prst="rect">
            <a:avLst/>
          </a:prstGeom>
        </p:spPr>
      </p:pic>
      <p:sp>
        <p:nvSpPr>
          <p:cNvPr id="5" name="TextBox 4">
            <a:extLst>
              <a:ext uri="{FF2B5EF4-FFF2-40B4-BE49-F238E27FC236}">
                <a16:creationId xmlns:a16="http://schemas.microsoft.com/office/drawing/2014/main" id="{CA557D89-218B-C6A9-D3C4-76164D858FD1}"/>
              </a:ext>
            </a:extLst>
          </p:cNvPr>
          <p:cNvSpPr txBox="1"/>
          <p:nvPr/>
        </p:nvSpPr>
        <p:spPr>
          <a:xfrm>
            <a:off x="1679712" y="0"/>
            <a:ext cx="8832575" cy="646331"/>
          </a:xfrm>
          <a:prstGeom prst="rect">
            <a:avLst/>
          </a:prstGeom>
          <a:noFill/>
        </p:spPr>
        <p:txBody>
          <a:bodyPr wrap="square">
            <a:spAutoFit/>
          </a:bodyPr>
          <a:lstStyle/>
          <a:p>
            <a:r>
              <a:rPr lang="en-US" sz="3600" dirty="0">
                <a:solidFill>
                  <a:schemeClr val="bg1"/>
                </a:solidFill>
              </a:rPr>
              <a:t>MYSTICISM, SPIRITUALITY AND RELIGION</a:t>
            </a:r>
            <a:endParaRPr lang="en-CA" sz="3600" dirty="0">
              <a:solidFill>
                <a:schemeClr val="bg1"/>
              </a:solidFill>
            </a:endParaRPr>
          </a:p>
        </p:txBody>
      </p:sp>
    </p:spTree>
    <p:extLst>
      <p:ext uri="{BB962C8B-B14F-4D97-AF65-F5344CB8AC3E}">
        <p14:creationId xmlns:p14="http://schemas.microsoft.com/office/powerpoint/2010/main" val="2743364661"/>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F9B34B-2BC2-777F-EB8D-6C76F1582957}"/>
              </a:ext>
            </a:extLst>
          </p:cNvPr>
          <p:cNvSpPr>
            <a:spLocks noGrp="1"/>
          </p:cNvSpPr>
          <p:nvPr>
            <p:ph type="sldNum" sz="quarter" idx="12"/>
          </p:nvPr>
        </p:nvSpPr>
        <p:spPr/>
        <p:txBody>
          <a:bodyPr/>
          <a:lstStyle/>
          <a:p>
            <a:fld id="{B2DC25EE-239B-4C5F-AAD1-255A7D5F1EE2}" type="slidenum">
              <a:rPr lang="en-US" smtClean="0"/>
              <a:t>422</a:t>
            </a:fld>
            <a:endParaRPr lang="en-US"/>
          </a:p>
        </p:txBody>
      </p:sp>
      <p:sp>
        <p:nvSpPr>
          <p:cNvPr id="4" name="TextBox 3">
            <a:extLst>
              <a:ext uri="{FF2B5EF4-FFF2-40B4-BE49-F238E27FC236}">
                <a16:creationId xmlns:a16="http://schemas.microsoft.com/office/drawing/2014/main" id="{25E453F1-1C50-D7E6-723E-64E896ABE9D0}"/>
              </a:ext>
            </a:extLst>
          </p:cNvPr>
          <p:cNvSpPr txBox="1"/>
          <p:nvPr/>
        </p:nvSpPr>
        <p:spPr>
          <a:xfrm>
            <a:off x="7620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founders of the great religious traditions introduced transformative teachings and practices and were revered as spiritual leaders, prophets, and enlightened beings.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Siddhartha Gautama (Buddha) taught the Four Noble Truths and the Eightfold Path as a means to achieve enlightenment and liberation from suffering.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Jesus Christ’s teachings focused on love, compassion, forgiveness, and the Kingdom of God. His life and resurrection are seen as a path to salvation.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Prophet Muhammad, the founder of Islam, received revelations that form the Quran. His teachings emphasize monotheism, social justice, and moral conduct.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Moses led the Israelites out of Egypt and received the Ten Commandments, which form a cornerstone of Jewish law and ethics.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Laozi the founder of Taoism wrote the "Tao Te Ching," which emphasizes living in harmony with the Tao, or the fundamental nature of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Guru Nanak, the founder of Sikhism, taught the oneness of God, equality, and devotion through honest living and service to others.</a:t>
            </a:r>
          </a:p>
          <a:p>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879706645"/>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32A8C4-430E-7481-F8C6-B780E51A1736}"/>
              </a:ext>
            </a:extLst>
          </p:cNvPr>
          <p:cNvSpPr>
            <a:spLocks noGrp="1"/>
          </p:cNvSpPr>
          <p:nvPr>
            <p:ph type="sldNum" sz="quarter" idx="12"/>
          </p:nvPr>
        </p:nvSpPr>
        <p:spPr/>
        <p:txBody>
          <a:bodyPr/>
          <a:lstStyle/>
          <a:p>
            <a:fld id="{B2DC25EE-239B-4C5F-AAD1-255A7D5F1EE2}" type="slidenum">
              <a:rPr lang="en-US" smtClean="0"/>
              <a:t>423</a:t>
            </a:fld>
            <a:endParaRPr lang="en-US"/>
          </a:p>
        </p:txBody>
      </p:sp>
      <p:sp>
        <p:nvSpPr>
          <p:cNvPr id="4" name="TextBox 3">
            <a:extLst>
              <a:ext uri="{FF2B5EF4-FFF2-40B4-BE49-F238E27FC236}">
                <a16:creationId xmlns:a16="http://schemas.microsoft.com/office/drawing/2014/main" id="{4AE9527C-FB7F-63F7-E6AB-326ADA041553}"/>
              </a:ext>
            </a:extLst>
          </p:cNvPr>
          <p:cNvSpPr txBox="1"/>
          <p:nvPr/>
        </p:nvSpPr>
        <p:spPr>
          <a:xfrm>
            <a:off x="0" y="0"/>
            <a:ext cx="12192000" cy="8710077"/>
          </a:xfrm>
          <a:prstGeom prst="rect">
            <a:avLst/>
          </a:prstGeom>
          <a:noFill/>
        </p:spPr>
        <p:txBody>
          <a:bodyPr wrap="square">
            <a:spAutoFit/>
          </a:bodyPr>
          <a:lstStyle/>
          <a:p>
            <a:pPr marL="285750" indent="-285750">
              <a:buFont typeface="Arial" panose="020B0604020202020204" pitchFamily="34" charset="0"/>
              <a:buChar char="•"/>
            </a:pPr>
            <a:r>
              <a:rPr lang="en-US" sz="2000" dirty="0"/>
              <a:t>These figures all had profound spiritual insights and experiences that shaped their teachings and attracted followers. They all emphasized ethical conduct, compassion, and the importance of living a righteous life. Their teachings focus on personal and spiritual transformation, offering a path to liberation from suffering, sin, or ignorance.</a:t>
            </a:r>
          </a:p>
          <a:p>
            <a:pPr marL="285750" indent="-285750">
              <a:buFont typeface="Arial" panose="020B0604020202020204" pitchFamily="34" charset="0"/>
              <a:buChar char="•"/>
            </a:pPr>
            <a:r>
              <a:rPr lang="en-US" sz="2000" dirty="0"/>
              <a:t> They established communities and practices that helped preserve and spread their teachings, emphasizing the importance of community in spiritual life.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cultural and historical differences, their teachings addressed universal human concerns, such as the nature of existence, the purpose of life, and the relationship between humanity and the divine. </a:t>
            </a:r>
          </a:p>
          <a:p>
            <a:pPr marL="342900" indent="-342900">
              <a:buFont typeface="Arial" panose="020B0604020202020204" pitchFamily="34" charset="0"/>
              <a:buChar char="•"/>
            </a:pPr>
            <a:r>
              <a:rPr lang="en-US" sz="2000" b="0" i="0" dirty="0">
                <a:effectLst/>
                <a:latin typeface="+mj-lt"/>
              </a:rPr>
              <a:t>These teachings contain profound insights and symbolic narratives that aim to convey deeper spiritual truths.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A historical divergence in Christianity also seen in other of great religious traditions has to do with which socio-economic groups they  come to primarily serve.</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In the Roman Empire of the 1st century CE, Christianity began as a movement of poor, marginalized and oppressed Jews. Jesus of Nazareth preached messages of love, compassion, and justice, emphasizing the importance of caring for the poor, the sick, and the outcast. His teachings resonated with those who were disenfranchised, offering hope and a sense of community. </a:t>
            </a:r>
          </a:p>
          <a:p>
            <a:pPr marL="285750" indent="-285750">
              <a:buFont typeface="Arial" panose="020B0604020202020204" pitchFamily="34" charset="0"/>
              <a:buChar char="•"/>
            </a:pPr>
            <a:r>
              <a:rPr lang="en-US" sz="2000" dirty="0"/>
              <a:t>The early Christian communities were composed of people from lower socio-economic backgrounds, including slaves and women, who found in Christianity a message of equality and spiritual liberation. The early church members often practiced communal living and shared resources, reflecting a radical commitment to social justice and mutual support.</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775816479"/>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B9EBF4-8AD1-137C-A631-27ED7A456475}"/>
              </a:ext>
            </a:extLst>
          </p:cNvPr>
          <p:cNvSpPr>
            <a:spLocks noGrp="1"/>
          </p:cNvSpPr>
          <p:nvPr>
            <p:ph type="sldNum" sz="quarter" idx="12"/>
          </p:nvPr>
        </p:nvSpPr>
        <p:spPr/>
        <p:txBody>
          <a:bodyPr/>
          <a:lstStyle/>
          <a:p>
            <a:fld id="{B2DC25EE-239B-4C5F-AAD1-255A7D5F1EE2}" type="slidenum">
              <a:rPr lang="en-US" smtClean="0"/>
              <a:t>424</a:t>
            </a:fld>
            <a:endParaRPr lang="en-US"/>
          </a:p>
        </p:txBody>
      </p:sp>
      <p:sp>
        <p:nvSpPr>
          <p:cNvPr id="4" name="TextBox 3">
            <a:extLst>
              <a:ext uri="{FF2B5EF4-FFF2-40B4-BE49-F238E27FC236}">
                <a16:creationId xmlns:a16="http://schemas.microsoft.com/office/drawing/2014/main" id="{3B934D60-5080-7BFF-E550-1019DF7FF164}"/>
              </a:ext>
            </a:extLst>
          </p:cNvPr>
          <p:cNvSpPr txBox="1"/>
          <p:nvPr/>
        </p:nvSpPr>
        <p:spPr>
          <a:xfrm>
            <a:off x="32657"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As Christianity spread throughout the Roman Empire, it began to attract a more diverse following, including members of the middle and upper classes. The turning point came in the early 4th century when Emperor Constantine converted to Christianity and in 313 CE issued the Edict of Milan, granting religious tolerance to Christians and ending their persecution. </a:t>
            </a:r>
          </a:p>
          <a:p>
            <a:pPr marL="285750" indent="-285750">
              <a:buFont typeface="Arial" panose="020B0604020202020204" pitchFamily="34" charset="0"/>
              <a:buChar char="•"/>
            </a:pPr>
            <a:r>
              <a:rPr lang="en-US" sz="2000" dirty="0"/>
              <a:t>Constantine's conversion and subsequent patronage marked the beginning of Christianity's transformation from a persecuted sect to a state-supported religion.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the end of the 4th century, with the establishment of Christianity as the official religion of the Roman Empire under Emperor Theodosius I, the church gained significant political and economic power. This newfound status led to changes in theology and practice.</a:t>
            </a:r>
          </a:p>
          <a:p>
            <a:r>
              <a:rPr lang="en-US" sz="2000" dirty="0"/>
              <a:t> </a:t>
            </a:r>
          </a:p>
          <a:p>
            <a:pPr marL="285750" indent="-285750">
              <a:buFont typeface="Arial" panose="020B0604020202020204" pitchFamily="34" charset="0"/>
              <a:buChar char="•"/>
            </a:pPr>
            <a:r>
              <a:rPr lang="en-US" sz="2000" dirty="0"/>
              <a:t>The church's hierarchy became more structured, mirroring the political structures of the empire. The focus shifted from the radical egalitarianism of the early church to doctrines that supported the social order and the authority of the church and state.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Theologically, the emphasis on personal salvation and the afterlife grew, at the expense of the social and communal aspects of Jesus' teachings. The church began to align more closely with the interests of the powerful, often justifying the status quo and the authority of rulers. </a:t>
            </a:r>
          </a:p>
          <a:p>
            <a:pPr marL="285750" indent="-285750">
              <a:buFont typeface="Arial" panose="020B0604020202020204" pitchFamily="34" charset="0"/>
              <a:buChar char="•"/>
            </a:pPr>
            <a:r>
              <a:rPr lang="en-US" sz="2000" dirty="0"/>
              <a:t>This shift was reflected in the development of doctrines such as the divine right of kings and the church's role in legitimizing political power.</a:t>
            </a:r>
          </a:p>
        </p:txBody>
      </p:sp>
    </p:spTree>
    <p:extLst>
      <p:ext uri="{BB962C8B-B14F-4D97-AF65-F5344CB8AC3E}">
        <p14:creationId xmlns:p14="http://schemas.microsoft.com/office/powerpoint/2010/main" val="4083344753"/>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6CAC19-EE0D-8CD8-4C48-287BF860193E}"/>
              </a:ext>
            </a:extLst>
          </p:cNvPr>
          <p:cNvSpPr>
            <a:spLocks noGrp="1"/>
          </p:cNvSpPr>
          <p:nvPr>
            <p:ph type="sldNum" sz="quarter" idx="12"/>
          </p:nvPr>
        </p:nvSpPr>
        <p:spPr/>
        <p:txBody>
          <a:bodyPr/>
          <a:lstStyle/>
          <a:p>
            <a:fld id="{B2DC25EE-239B-4C5F-AAD1-255A7D5F1EE2}" type="slidenum">
              <a:rPr lang="en-US" smtClean="0"/>
              <a:t>425</a:t>
            </a:fld>
            <a:endParaRPr lang="en-US"/>
          </a:p>
        </p:txBody>
      </p:sp>
      <p:sp>
        <p:nvSpPr>
          <p:cNvPr id="4" name="TextBox 3">
            <a:extLst>
              <a:ext uri="{FF2B5EF4-FFF2-40B4-BE49-F238E27FC236}">
                <a16:creationId xmlns:a16="http://schemas.microsoft.com/office/drawing/2014/main" id="{1B6D2897-B49A-679C-7386-773BCA5C34E4}"/>
              </a:ext>
            </a:extLst>
          </p:cNvPr>
          <p:cNvSpPr txBox="1"/>
          <p:nvPr/>
        </p:nvSpPr>
        <p:spPr>
          <a:xfrm>
            <a:off x="21771" y="70021"/>
            <a:ext cx="12192000" cy="9325630"/>
          </a:xfrm>
          <a:prstGeom prst="rect">
            <a:avLst/>
          </a:prstGeom>
          <a:noFill/>
        </p:spPr>
        <p:txBody>
          <a:bodyPr wrap="square">
            <a:spAutoFit/>
          </a:bodyPr>
          <a:lstStyle/>
          <a:p>
            <a:pPr marL="285750" indent="-285750">
              <a:buFont typeface="Arial" panose="020B0604020202020204" pitchFamily="34" charset="0"/>
              <a:buChar char="•"/>
            </a:pPr>
            <a:r>
              <a:rPr lang="en-US" sz="2000" dirty="0"/>
              <a:t>The history of the Christian church, as is the case with other religions, has been marked by many instances of the founders' teachings being abandoned in the pursuit of money, power and sex. </a:t>
            </a:r>
          </a:p>
          <a:p>
            <a:pPr marL="285750" indent="-285750">
              <a:buFont typeface="Arial" panose="020B0604020202020204" pitchFamily="34" charset="0"/>
              <a:buChar char="•"/>
            </a:pPr>
            <a:r>
              <a:rPr lang="en-US" sz="2000" dirty="0"/>
              <a:t>During the Middle Ages, the church faced corruption through practices like simony (the buying and selling of church offices) and the sale of indulgences (payments made for the reduction of punishment for sins). These practices were among the grievances that in the 16</a:t>
            </a:r>
            <a:r>
              <a:rPr lang="en-US" sz="2000" baseline="30000" dirty="0"/>
              <a:t>th</a:t>
            </a:r>
            <a:r>
              <a:rPr lang="en-US" sz="2000" dirty="0"/>
              <a:t> century led to the Protestant Reformation.</a:t>
            </a:r>
          </a:p>
          <a:p>
            <a:r>
              <a:rPr lang="en-US" sz="2000" dirty="0"/>
              <a:t> </a:t>
            </a:r>
          </a:p>
          <a:p>
            <a:pPr marL="285750" indent="-285750">
              <a:buFont typeface="Arial" panose="020B0604020202020204" pitchFamily="34" charset="0"/>
              <a:buChar char="•"/>
            </a:pPr>
            <a:r>
              <a:rPr lang="en-US" sz="2000" dirty="0"/>
              <a:t>Through much of its history, the catholic church wielded significant political power, often becoming entangled with secular rulers. This often led to corruption, as church leaders prioritized political alliances and power over spiritual responsibilities. The intertwining of church and state has, at times, led to the church being used to justify wars, colonization, and other political agendas.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Frequent examples of moral failings among church leaders, including adultery, fraud, and other unethical behaviors, have damaged the credibility of the church. These scandals highlight the gap between the church's teachings and the actions of its leaders.</a:t>
            </a:r>
          </a:p>
          <a:p>
            <a:r>
              <a:rPr lang="en-US" sz="2000" dirty="0"/>
              <a:t> </a:t>
            </a:r>
          </a:p>
          <a:p>
            <a:pPr marL="285750" indent="-285750">
              <a:buFont typeface="Arial" panose="020B0604020202020204" pitchFamily="34" charset="0"/>
              <a:buChar char="•"/>
            </a:pPr>
            <a:r>
              <a:rPr lang="en-US" sz="2000" dirty="0"/>
              <a:t>Financial scandals have plagued various denominations, involving embezzlement, misuse of funds, and lavish lifestyles of some church leaders. These scandals often arise when financial transparency and accountability are lacking.</a:t>
            </a:r>
          </a:p>
          <a:p>
            <a:pPr marL="285750" indent="-285750">
              <a:buFont typeface="Arial" panose="020B0604020202020204" pitchFamily="34" charset="0"/>
              <a:buChar char="•"/>
            </a:pPr>
            <a:r>
              <a:rPr lang="en-US" sz="2000" dirty="0"/>
              <a:t>One of the most significant scandals in recent history involves the widespread sexual abuse of minors by clergy members, particularly within the Catholic Church. The subsequent cover-ups by church authorities, who often prioritized the institution's reputation over justice for victims, have led to widespread criticism and loss of trust.</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1858440841"/>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E93FAA-AA28-9C70-2DA9-7885F2EEA8F6}"/>
              </a:ext>
            </a:extLst>
          </p:cNvPr>
          <p:cNvSpPr>
            <a:spLocks noGrp="1"/>
          </p:cNvSpPr>
          <p:nvPr>
            <p:ph type="sldNum" sz="quarter" idx="12"/>
          </p:nvPr>
        </p:nvSpPr>
        <p:spPr/>
        <p:txBody>
          <a:bodyPr/>
          <a:lstStyle/>
          <a:p>
            <a:fld id="{B2DC25EE-239B-4C5F-AAD1-255A7D5F1EE2}" type="slidenum">
              <a:rPr lang="en-US" smtClean="0"/>
              <a:t>426</a:t>
            </a:fld>
            <a:endParaRPr lang="en-US"/>
          </a:p>
        </p:txBody>
      </p:sp>
      <p:sp>
        <p:nvSpPr>
          <p:cNvPr id="4" name="TextBox 3">
            <a:extLst>
              <a:ext uri="{FF2B5EF4-FFF2-40B4-BE49-F238E27FC236}">
                <a16:creationId xmlns:a16="http://schemas.microsoft.com/office/drawing/2014/main" id="{9B649C01-2A4D-844E-9094-FCA43D3351B3}"/>
              </a:ext>
            </a:extLst>
          </p:cNvPr>
          <p:cNvSpPr txBox="1"/>
          <p:nvPr/>
        </p:nvSpPr>
        <p:spPr>
          <a:xfrm>
            <a:off x="0" y="70021"/>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Today, “Christian "movements that distort Jesus’s message, such as the prosperity gospel and white evangelism are very popular, especially in the U.S..</a:t>
            </a:r>
          </a:p>
          <a:p>
            <a:endParaRPr lang="en-US" sz="2000" dirty="0"/>
          </a:p>
          <a:p>
            <a:pPr marL="285750" indent="-285750">
              <a:buFont typeface="Arial" panose="020B0604020202020204" pitchFamily="34" charset="0"/>
              <a:buChar char="•"/>
            </a:pPr>
            <a:r>
              <a:rPr lang="en-US" sz="2000" dirty="0"/>
              <a:t>The prosperity gospel, also known as the "health and wealth gospel" or "prosperity theology," is a religious belief system that asserts that financial blessings and physical well-being are the will of God for believers. It suggests that faith, positive speech, and donations to religious causes will increase one's material wealth and health. This theology is often associated with televangelists and megachurches.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prosperity gospel emphasizes the power of faith as a tool to achieve personal success and material prosperity. Believers are encouraged to "name it and claim it," suggesting that by declaring their desires and having unwavering faith, they can manifest wealth and health.</a:t>
            </a:r>
          </a:p>
          <a:p>
            <a:r>
              <a:rPr lang="en-US" sz="2000" dirty="0"/>
              <a:t> </a:t>
            </a:r>
          </a:p>
          <a:p>
            <a:pPr marL="285750" indent="-285750">
              <a:buFont typeface="Arial" panose="020B0604020202020204" pitchFamily="34" charset="0"/>
              <a:buChar char="•"/>
            </a:pPr>
            <a:r>
              <a:rPr lang="en-US" sz="2000" dirty="0"/>
              <a:t>The gospel also advocates for the "power of positive confession," where speaking positively about one's desires and circumstances is believed to bring about positive outcomes.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Followers are encouraged to give money, or "seed," to the church or ministry with the promise that God will return their investment with increased wealth. This is sometimes referred to as "sowing a seed." It teaches that God wants believers to be prosperous and that material wealth is a sign of God's favor and blessing.</a:t>
            </a:r>
          </a:p>
          <a:p>
            <a:r>
              <a:rPr lang="en-US" sz="2000" dirty="0"/>
              <a:t> </a:t>
            </a:r>
          </a:p>
          <a:p>
            <a:pPr marL="285750" indent="-285750">
              <a:buFont typeface="Arial" panose="020B0604020202020204" pitchFamily="34" charset="0"/>
              <a:buChar char="•"/>
            </a:pPr>
            <a:r>
              <a:rPr lang="en-US" sz="2000" dirty="0"/>
              <a:t>This practice shamelessly exploits followers, particularly those who are vulnerable and already in financial distress.</a:t>
            </a:r>
          </a:p>
          <a:p>
            <a:endParaRPr lang="en-US" sz="2000" dirty="0">
              <a:latin typeface="+mj-lt"/>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74210284"/>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712D81-8A9D-3881-972C-34F584D2E501}"/>
              </a:ext>
            </a:extLst>
          </p:cNvPr>
          <p:cNvSpPr>
            <a:spLocks noGrp="1"/>
          </p:cNvSpPr>
          <p:nvPr>
            <p:ph type="sldNum" sz="quarter" idx="12"/>
          </p:nvPr>
        </p:nvSpPr>
        <p:spPr/>
        <p:txBody>
          <a:bodyPr/>
          <a:lstStyle/>
          <a:p>
            <a:fld id="{B2DC25EE-239B-4C5F-AAD1-255A7D5F1EE2}" type="slidenum">
              <a:rPr lang="en-US" smtClean="0"/>
              <a:t>427</a:t>
            </a:fld>
            <a:endParaRPr lang="en-US"/>
          </a:p>
        </p:txBody>
      </p:sp>
      <p:sp>
        <p:nvSpPr>
          <p:cNvPr id="4" name="TextBox 3">
            <a:extLst>
              <a:ext uri="{FF2B5EF4-FFF2-40B4-BE49-F238E27FC236}">
                <a16:creationId xmlns:a16="http://schemas.microsoft.com/office/drawing/2014/main" id="{87FE7865-B833-917C-9DE2-89866995522A}"/>
              </a:ext>
            </a:extLst>
          </p:cNvPr>
          <p:cNvSpPr txBox="1"/>
          <p:nvPr/>
        </p:nvSpPr>
        <p:spPr>
          <a:xfrm>
            <a:off x="97971" y="70021"/>
            <a:ext cx="12094029" cy="7109639"/>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term "white evangelicalism" typically refers to a subset of evangelicals in the United States who are both religiously and culturally characterized by a specific set of beliefs and practices. Evangelicalism is a diverse movement within Protestant Christianity known for emphasizing the authority of the Bible, the necessity of a personal conversion experience, and the importance of sharing the Christian faith. The "white" qualifier in "white evangelicalism" is used to denote a demographic and cultural distinction.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White evangelicals are a significant segment of the evangelical Protestant community in the United States. They are often studied separately due to distinct voting patterns, cultural preferences, and social attitudes that can differ from those of evangelicals from other racial or ethnic backgrounds.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Culturally, white evangelicals in the U.S. have often been associated with conservative values, both theologically and politically. They tend to prioritize issues such as opposition to abortion, support for traditional family structures, and religious liberty.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 recent decades, white evangelicals have become a powerful political force, particularly within the Republican Party. Their political engagement has been driven by social issues as well as broader themes of patriotism and perceived threats to religious freedoms.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history of white evangelicalism in America is intertwined with various social and political movements, including the Moral Majority of the 1980s and debates over civil rights. This history has influenced the group's current identity and priorities.</a:t>
            </a:r>
            <a:br>
              <a:rPr lang="en-US" dirty="0"/>
            </a:br>
            <a:br>
              <a:rPr lang="en-US" dirty="0"/>
            </a:br>
            <a:endParaRPr lang="en-CA" dirty="0"/>
          </a:p>
        </p:txBody>
      </p:sp>
    </p:spTree>
    <p:extLst>
      <p:ext uri="{BB962C8B-B14F-4D97-AF65-F5344CB8AC3E}">
        <p14:creationId xmlns:p14="http://schemas.microsoft.com/office/powerpoint/2010/main" val="3379981617"/>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6FBE54-75A2-9D02-F399-EA1242E35322}"/>
              </a:ext>
            </a:extLst>
          </p:cNvPr>
          <p:cNvSpPr>
            <a:spLocks noGrp="1"/>
          </p:cNvSpPr>
          <p:nvPr>
            <p:ph type="sldNum" sz="quarter" idx="12"/>
          </p:nvPr>
        </p:nvSpPr>
        <p:spPr/>
        <p:txBody>
          <a:bodyPr/>
          <a:lstStyle/>
          <a:p>
            <a:fld id="{B2DC25EE-239B-4C5F-AAD1-255A7D5F1EE2}" type="slidenum">
              <a:rPr lang="en-US" smtClean="0"/>
              <a:t>428</a:t>
            </a:fld>
            <a:endParaRPr lang="en-US"/>
          </a:p>
        </p:txBody>
      </p:sp>
      <p:sp>
        <p:nvSpPr>
          <p:cNvPr id="4" name="TextBox 3">
            <a:extLst>
              <a:ext uri="{FF2B5EF4-FFF2-40B4-BE49-F238E27FC236}">
                <a16:creationId xmlns:a16="http://schemas.microsoft.com/office/drawing/2014/main" id="{800C1EE5-0569-8DFA-A47C-EB836973D1DA}"/>
              </a:ext>
            </a:extLst>
          </p:cNvPr>
          <p:cNvSpPr txBox="1"/>
          <p:nvPr/>
        </p:nvSpPr>
        <p:spPr>
          <a:xfrm>
            <a:off x="-76200" y="7002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alignment of many white evangelicals with President Donald Trump has been a topic of significant discussion and analysis. While individual beliefs and motivations can vary widely, several factors and beliefs have been identified as contributing to this alignment</a:t>
            </a:r>
            <a:r>
              <a:rPr lang="en-US" sz="2000" dirty="0">
                <a:latin typeface="+mj-lt"/>
              </a:rPr>
              <a: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white evangelicals supported Trump because of his commitment to appointing conservative judges, particularly to the Supreme Court. They viewed these appointments as crucial for advancing issues important to them, such as restrictions on abortion and religious freedom.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Among evangelicals t</a:t>
            </a:r>
            <a:r>
              <a:rPr lang="en-US" sz="2000" b="0" i="0" dirty="0">
                <a:effectLst/>
                <a:latin typeface="+mj-lt"/>
              </a:rPr>
              <a:t>here is a strong emphasis on protecting religious freedom, which many felt was under threat. They believed that Trump would defend their rights to practice their faith openly and maintain religious expressions in public life.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white evangelicals prioritize social issues such as opposition to abortion and same-sex marriage. They saw Trump as an ally who would advocate for policies aligned with their values.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Many</a:t>
            </a:r>
            <a:r>
              <a:rPr lang="en-US" sz="2000" b="0" i="0" dirty="0">
                <a:effectLst/>
                <a:latin typeface="+mj-lt"/>
              </a:rPr>
              <a:t> evangelicals felt that American culture was moving away from traditional values and saw Trump as a defender against this shift. They appreciated his rhetoric that often resonated with their concerns about secularization and perceived moral decline.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For some, the support was a pragmatic decision. Despite reservations about Trump's personal behavior or rhetoric, they believed he would advance their policy goals more effectively than his opponents.</a:t>
            </a:r>
          </a:p>
        </p:txBody>
      </p:sp>
    </p:spTree>
    <p:extLst>
      <p:ext uri="{BB962C8B-B14F-4D97-AF65-F5344CB8AC3E}">
        <p14:creationId xmlns:p14="http://schemas.microsoft.com/office/powerpoint/2010/main" val="3270397270"/>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BB97F-6DF2-61E1-65D6-4308F70D422E}"/>
              </a:ext>
            </a:extLst>
          </p:cNvPr>
          <p:cNvSpPr>
            <a:spLocks noGrp="1"/>
          </p:cNvSpPr>
          <p:nvPr>
            <p:ph type="sldNum" sz="quarter" idx="12"/>
          </p:nvPr>
        </p:nvSpPr>
        <p:spPr/>
        <p:txBody>
          <a:bodyPr/>
          <a:lstStyle/>
          <a:p>
            <a:fld id="{B2DC25EE-239B-4C5F-AAD1-255A7D5F1EE2}" type="slidenum">
              <a:rPr lang="en-US" smtClean="0"/>
              <a:t>429</a:t>
            </a:fld>
            <a:endParaRPr lang="en-US"/>
          </a:p>
        </p:txBody>
      </p:sp>
      <p:sp>
        <p:nvSpPr>
          <p:cNvPr id="4" name="TextBox 3">
            <a:extLst>
              <a:ext uri="{FF2B5EF4-FFF2-40B4-BE49-F238E27FC236}">
                <a16:creationId xmlns:a16="http://schemas.microsoft.com/office/drawing/2014/main" id="{8DA59066-868F-4935-095E-A274E8782A7B}"/>
              </a:ext>
            </a:extLst>
          </p:cNvPr>
          <p:cNvSpPr txBox="1"/>
          <p:nvPr/>
        </p:nvSpPr>
        <p:spPr>
          <a:xfrm>
            <a:off x="0" y="0"/>
            <a:ext cx="12083143"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Trump's economic policies, including tax cuts and deregulation, appealed to some evangelicals who prioritize free-market principles and economic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Many</a:t>
            </a:r>
            <a:r>
              <a:rPr lang="en-US" sz="2000" b="0" i="0" dirty="0">
                <a:effectLst/>
                <a:latin typeface="+mj-lt"/>
              </a:rPr>
              <a:t> white evangelicals were drawn to Trump's emphasis on nationalism and his "America First" policies, which they felt aligned with their views on national identity and sovereignty.</a:t>
            </a:r>
          </a:p>
          <a:p>
            <a:r>
              <a:rPr lang="en-US" sz="2000" dirty="0"/>
              <a:t> </a:t>
            </a:r>
          </a:p>
          <a:p>
            <a:pPr marL="285750" indent="-285750">
              <a:buFont typeface="Arial" panose="020B0604020202020204" pitchFamily="34" charset="0"/>
              <a:buChar char="•"/>
            </a:pPr>
            <a:r>
              <a:rPr lang="en-US" sz="2000" dirty="0"/>
              <a:t>Many white evangelical groups in the United States emphasize political and cultural issues over the core teachings of Jesus, such as love, compassion, humility, and caring for the marginalized. This  suggests that political alignment and social issues overshadow for them the fundamental messages of the Gospel.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white evangelical focus on political power and cultural dominance blatantly contradict the teachings of Jesus about loving one's neighbor, turning the other cheek, or caring for the poor and oppressed. </a:t>
            </a: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The prosperity gospel and white evangelism are only two of the many blatant divergences from the enlightened messages of the founders that have occurred within religious movements which have negatively affected the church's reputation and influence.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within the established church's continue to work towards transparency, accountability, and a return to the core values of their faith.  Corruption and scandals have often led to reforms . Throughout history, movements for change have arisen in response to corruption. These include the monastic reforms of the Middle Ages, the Protestant Reformation, and various renewal movements within modern Christianity.</a:t>
            </a:r>
          </a:p>
          <a:p>
            <a:r>
              <a:rPr lang="en-US" sz="2000" dirty="0"/>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654861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The Cosmic Egg of Meaning</a:t>
            </a:r>
          </a:p>
        </p:txBody>
      </p:sp>
      <p:sp>
        <p:nvSpPr>
          <p:cNvPr id="3" name="Subtitle 2"/>
          <p:cNvSpPr>
            <a:spLocks noGrp="1"/>
          </p:cNvSpPr>
          <p:nvPr>
            <p:ph type="subTitle" idx="1"/>
          </p:nvPr>
        </p:nvSpPr>
        <p:spPr/>
        <p:txBody>
          <a:bodyPr>
            <a:normAutofit/>
          </a:bodyPr>
          <a:lstStyle/>
          <a:p>
            <a:r>
              <a:rPr sz="3200" dirty="0">
                <a:latin typeface="Arial" panose="020B0604020202020204" pitchFamily="34" charset="0"/>
                <a:cs typeface="Arial" panose="020B0604020202020204" pitchFamily="34" charset="0"/>
              </a:rPr>
              <a:t>Exploring My Story, Our Story, and The Story</a:t>
            </a:r>
          </a:p>
          <a:p>
            <a:r>
              <a:rPr sz="3200" dirty="0">
                <a:latin typeface="Arial" panose="020B0604020202020204" pitchFamily="34" charset="0"/>
                <a:cs typeface="Arial" panose="020B0604020202020204" pitchFamily="34" charset="0"/>
              </a:rPr>
              <a:t>Circle of Meaning Session</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D6D827-673B-EA81-C45C-1FC01EB8168C}"/>
              </a:ext>
            </a:extLst>
          </p:cNvPr>
          <p:cNvSpPr>
            <a:spLocks noGrp="1"/>
          </p:cNvSpPr>
          <p:nvPr>
            <p:ph type="sldNum" sz="quarter" idx="12"/>
          </p:nvPr>
        </p:nvSpPr>
        <p:spPr/>
        <p:txBody>
          <a:bodyPr/>
          <a:lstStyle/>
          <a:p>
            <a:fld id="{B2DC25EE-239B-4C5F-AAD1-255A7D5F1EE2}" type="slidenum">
              <a:rPr lang="en-US" smtClean="0"/>
              <a:t>430</a:t>
            </a:fld>
            <a:endParaRPr lang="en-US"/>
          </a:p>
        </p:txBody>
      </p:sp>
      <p:sp>
        <p:nvSpPr>
          <p:cNvPr id="4" name="TextBox 3">
            <a:extLst>
              <a:ext uri="{FF2B5EF4-FFF2-40B4-BE49-F238E27FC236}">
                <a16:creationId xmlns:a16="http://schemas.microsoft.com/office/drawing/2014/main" id="{5D45E4EA-EBB5-5823-C2FA-BE0E38433289}"/>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Within Christianity there have been movements that have sought to return to the roots of the religion and emphasize social justice and care for the marginalized. These include monastic communities, the Franciscan movement, and in the 20th century liberation theology.</a:t>
            </a:r>
          </a:p>
          <a:p>
            <a:r>
              <a:rPr lang="en-US" sz="2000" dirty="0"/>
              <a:t> </a:t>
            </a:r>
          </a:p>
          <a:p>
            <a:pPr marL="285750" indent="-285750">
              <a:buFont typeface="Arial" panose="020B0604020202020204" pitchFamily="34" charset="0"/>
              <a:buChar char="•"/>
            </a:pPr>
            <a:r>
              <a:rPr lang="en-US" sz="2000" dirty="0"/>
              <a:t>These movements arose in response to perceived deviations from the original spirit of Christianity and sought to reclaim its message of compassion and justice for the poor and oppressed.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Many reformed movements within mainstream religions have emerged with a strong focus on ecological sustainability and social justice</a:t>
            </a:r>
            <a:r>
              <a:rPr lang="en-US" sz="2000" dirty="0">
                <a:latin typeface="+mj-lt"/>
              </a:rPr>
              <a:t>.</a:t>
            </a:r>
          </a:p>
          <a:p>
            <a:endParaRPr lang="en-US" sz="2000" dirty="0">
              <a:latin typeface="+mj-lt"/>
            </a:endParaRPr>
          </a:p>
          <a:p>
            <a:pPr marL="285750" indent="-285750">
              <a:buFont typeface="Arial" panose="020B0604020202020204" pitchFamily="34" charset="0"/>
              <a:buChar char="•"/>
            </a:pPr>
            <a:r>
              <a:rPr lang="en-US" sz="2000" b="0" i="0" dirty="0">
                <a:effectLst/>
                <a:latin typeface="+mj-lt"/>
              </a:rPr>
              <a:t>Green Christianity</a:t>
            </a:r>
            <a:r>
              <a:rPr lang="en-US" sz="2000" dirty="0">
                <a:latin typeface="+mj-lt"/>
              </a:rPr>
              <a:t> is a</a:t>
            </a:r>
            <a:r>
              <a:rPr lang="en-US" sz="2000" b="0" i="0" dirty="0">
                <a:effectLst/>
                <a:latin typeface="+mj-lt"/>
              </a:rPr>
              <a:t> movement within various Christian denominations which emphasizes environmental stewardship as a core aspect of faith. It draws on biblical teachings about caring for creation and involves advocacy for sustainable practices, climate action, and conservation efforts. Groups like the GreenFaith initiative work across religious lines to promote environmental action.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Eco-Judaism is a movement within Judaism</a:t>
            </a:r>
            <a:r>
              <a:rPr lang="en-US" sz="2000" dirty="0">
                <a:latin typeface="+mj-lt"/>
              </a:rPr>
              <a:t> that</a:t>
            </a:r>
            <a:r>
              <a:rPr lang="en-US" sz="2000" b="0" i="0" dirty="0">
                <a:effectLst/>
                <a:latin typeface="+mj-lt"/>
              </a:rPr>
              <a:t> focus on eco-friendly practices and social justice. This movement highlights Jewish teachings about the responsible use of natural resources and the ethical treatment of animals. Organizations like Hazon work to create healthier and more sustainable communities in accordance with Jewish values.</a:t>
            </a:r>
          </a:p>
          <a:p>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2788062829"/>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B4D6FC-6A49-5856-9136-8AAFAA08B4C7}"/>
              </a:ext>
            </a:extLst>
          </p:cNvPr>
          <p:cNvSpPr>
            <a:spLocks noGrp="1"/>
          </p:cNvSpPr>
          <p:nvPr>
            <p:ph type="sldNum" sz="quarter" idx="12"/>
          </p:nvPr>
        </p:nvSpPr>
        <p:spPr/>
        <p:txBody>
          <a:bodyPr/>
          <a:lstStyle/>
          <a:p>
            <a:fld id="{B2DC25EE-239B-4C5F-AAD1-255A7D5F1EE2}" type="slidenum">
              <a:rPr lang="en-US" smtClean="0"/>
              <a:t>431</a:t>
            </a:fld>
            <a:endParaRPr lang="en-US"/>
          </a:p>
        </p:txBody>
      </p:sp>
      <p:sp>
        <p:nvSpPr>
          <p:cNvPr id="4" name="TextBox 3">
            <a:extLst>
              <a:ext uri="{FF2B5EF4-FFF2-40B4-BE49-F238E27FC236}">
                <a16:creationId xmlns:a16="http://schemas.microsoft.com/office/drawing/2014/main" id="{522C5F71-BC92-DCFF-A052-7E116944A66B}"/>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Many Muslims are turning to the Quran and Hadith to find guidance on environmental issues, emphasizing the concept of "khalifah" (stewardship) and the responsibility to protect the Earth. Initiatives like the Islamic Foundation for Ecology and Environmental Sciences promote sustainable living and ecological awareness within the Muslim community.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Founded by Thich Nhat Hanh, Engaged Buddhism integrates traditional Buddhist teachings with social activism. It addresses issues of social justice, human rights, and environmental sustainability, encouraging practitioners to apply mindfulness and compassion to societal challenges.</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Within Sikhism, there is a growing emphasis on environmental responsibility, inspired by the teachings of Guru Nanak and subsequent Gurus about living in harmony with nature. The EcoSikh initiative works to promote environmental awareness and action within the Sikh community worldwide.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Hindus are drawing on ancient texts and teachings that emphasize the sacredness of nature and the interconnectedness of all life. Movements like the Bhumi Project</a:t>
            </a:r>
            <a:r>
              <a:rPr lang="en-US" sz="2000" dirty="0">
                <a:latin typeface="+mj-lt"/>
              </a:rPr>
              <a:t>,</a:t>
            </a:r>
            <a:r>
              <a:rPr lang="en-US" sz="2000" b="0" i="0" dirty="0">
                <a:effectLst/>
                <a:latin typeface="+mj-lt"/>
              </a:rPr>
              <a:t> a notable Hindu environmental initiative, aim to mobilize Hindu communities worldwide to address environmental issues and promote sustainable living.</a:t>
            </a: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Mormon theology, as taught by The Church of Jesus Christ of Latter-day Saints (LDS Church), places a strong emphasis on peacemaking, which aligns with the teachings of Jesus.</a:t>
            </a:r>
          </a:p>
          <a:p>
            <a:endParaRPr lang="en-CA" sz="2000" dirty="0">
              <a:latin typeface="+mj-lt"/>
            </a:endParaRPr>
          </a:p>
        </p:txBody>
      </p:sp>
    </p:spTree>
    <p:extLst>
      <p:ext uri="{BB962C8B-B14F-4D97-AF65-F5344CB8AC3E}">
        <p14:creationId xmlns:p14="http://schemas.microsoft.com/office/powerpoint/2010/main" val="424936997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D24858-6829-A41D-41A7-127E70575171}"/>
              </a:ext>
            </a:extLst>
          </p:cNvPr>
          <p:cNvSpPr>
            <a:spLocks noGrp="1"/>
          </p:cNvSpPr>
          <p:nvPr>
            <p:ph type="sldNum" sz="quarter" idx="12"/>
          </p:nvPr>
        </p:nvSpPr>
        <p:spPr/>
        <p:txBody>
          <a:bodyPr/>
          <a:lstStyle/>
          <a:p>
            <a:fld id="{B2DC25EE-239B-4C5F-AAD1-255A7D5F1EE2}" type="slidenum">
              <a:rPr lang="en-US" smtClean="0"/>
              <a:t>432</a:t>
            </a:fld>
            <a:endParaRPr lang="en-US"/>
          </a:p>
        </p:txBody>
      </p:sp>
      <p:sp>
        <p:nvSpPr>
          <p:cNvPr id="4" name="TextBox 3">
            <a:extLst>
              <a:ext uri="{FF2B5EF4-FFF2-40B4-BE49-F238E27FC236}">
                <a16:creationId xmlns:a16="http://schemas.microsoft.com/office/drawing/2014/main" id="{7420F1B6-91B1-CF19-13BF-D840A3232A76}"/>
              </a:ext>
            </a:extLst>
          </p:cNvPr>
          <p:cNvSpPr txBox="1"/>
          <p:nvPr/>
        </p:nvSpPr>
        <p:spPr>
          <a:xfrm>
            <a:off x="0" y="0"/>
            <a:ext cx="12279086"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Mormons believe in the teachings of Jesus Christ as outlined in the New Testament, including the Beatitudes from the Sermon on the Mount, where Jesus says, "Blessed are the peacemakers: for they shall be called the children of God" (Matthew 5:9). This forms a foundational principle for promoting peace and reconciliation.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Mormons are encouraged to apply these teachings in their daily lives by fostering understanding, resolving conflicts peacefully, and serving others. Humanitarian efforts and community service are seen as ways to promote peace and goodwill.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Reformed Mennonites are a branch of the Mennonite tradition, which is part of the Anabaptist movement that emerged during the Protestant Reformation. Like other Anabaptists, Reformed Mennonites strongly emphasize nonviolence and pacifism. </a:t>
            </a:r>
          </a:p>
          <a:p>
            <a:pPr marL="285750" indent="-285750">
              <a:buFont typeface="Arial" panose="020B0604020202020204" pitchFamily="34" charset="0"/>
              <a:buChar char="•"/>
            </a:pPr>
            <a:r>
              <a:rPr lang="en-US" sz="2000" dirty="0"/>
              <a:t>They believe in living a life of peace and reconciliation, avoiding military service and conflict. They advocate for a lifestyle that is distinct from secular society, emphasizing simplicity, humility, and modesty in dress and behavior. This separation is seen as a way to maintain spiritual purity and focus on their faith.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Reformed Mennonites place a strong emphasis on community life and mutual aid, supporting one another in times of need and working together to maintain their shared values and way of life. Following the teachings of Jesus Christ and living according to the principles of the New Testament is central to their faith. They emphasize obedience to the teachings of Christ as a way of demonstrating their commitment to God.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97150333"/>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7D5C80-0831-F63E-18E8-D0CC17C6BD51}"/>
              </a:ext>
            </a:extLst>
          </p:cNvPr>
          <p:cNvSpPr txBox="1"/>
          <p:nvPr/>
        </p:nvSpPr>
        <p:spPr>
          <a:xfrm>
            <a:off x="119744" y="0"/>
            <a:ext cx="12083142" cy="4708981"/>
          </a:xfrm>
          <a:prstGeom prst="rect">
            <a:avLst/>
          </a:prstGeom>
          <a:noFill/>
        </p:spPr>
        <p:txBody>
          <a:bodyPr wrap="square">
            <a:spAutoFit/>
          </a:bodyPr>
          <a:lstStyle/>
          <a:p>
            <a:pPr marL="285750" indent="-285750">
              <a:buFont typeface="Arial" panose="020B0604020202020204" pitchFamily="34" charset="0"/>
              <a:buChar char="•"/>
            </a:pPr>
            <a:r>
              <a:rPr lang="en-US" sz="2000" dirty="0"/>
              <a:t>Reformed Mennonite worship services are typically simple and unadorned, focusing on scripture reading, preaching, and singing. They often meet in plain meetinghouses. They also often wear plain clothing as a symbol of their commitment to simplicity and modesty. This includes head coverings for women and simple attire for men.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Church discipline is an important aspect of maintaining the integrity of the community. Members hold each other accountable to the teachings of the church, and there are processes in place for addressing conflicts and transgressions.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mystical visions of the founders of the great religions all pointed to an unseen otherworldly realm of love where all is one. This is the view of the “perennial philosophy” which suggests that there is a universal truth or core set of principles shared by all the world's major religious and spiritual traditions. The perennial philosophy holds that beneath the surface differences in religious practices and beliefs, there exists a common, timeless wisdom about the nature of reality, humanity, and the divine.</a:t>
            </a:r>
          </a:p>
          <a:p>
            <a:pPr marL="342900" indent="-34290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439241B-C4C2-BE35-3E67-DC3762930AED}"/>
              </a:ext>
            </a:extLst>
          </p:cNvPr>
          <p:cNvSpPr>
            <a:spLocks noGrp="1"/>
          </p:cNvSpPr>
          <p:nvPr>
            <p:ph type="sldNum" sz="quarter" idx="12"/>
          </p:nvPr>
        </p:nvSpPr>
        <p:spPr/>
        <p:txBody>
          <a:bodyPr/>
          <a:lstStyle/>
          <a:p>
            <a:fld id="{B2DC25EE-239B-4C5F-AAD1-255A7D5F1EE2}" type="slidenum">
              <a:rPr lang="en-US" smtClean="0"/>
              <a:t>433</a:t>
            </a:fld>
            <a:endParaRPr lang="en-US"/>
          </a:p>
        </p:txBody>
      </p:sp>
    </p:spTree>
    <p:extLst>
      <p:ext uri="{BB962C8B-B14F-4D97-AF65-F5344CB8AC3E}">
        <p14:creationId xmlns:p14="http://schemas.microsoft.com/office/powerpoint/2010/main" val="2414729347"/>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17D4F2-E93D-6EE1-EA9F-8A961D64B8B4}"/>
              </a:ext>
            </a:extLst>
          </p:cNvPr>
          <p:cNvSpPr txBox="1"/>
          <p:nvPr/>
        </p:nvSpPr>
        <p:spPr>
          <a:xfrm>
            <a:off x="3037992" y="279806"/>
            <a:ext cx="6116015" cy="646331"/>
          </a:xfrm>
          <a:prstGeom prst="rect">
            <a:avLst/>
          </a:prstGeom>
          <a:noFill/>
        </p:spPr>
        <p:txBody>
          <a:bodyPr wrap="square">
            <a:spAutoFit/>
          </a:bodyPr>
          <a:lstStyle/>
          <a:p>
            <a:r>
              <a:rPr lang="en-US" sz="3600" dirty="0">
                <a:solidFill>
                  <a:schemeClr val="bg1"/>
                </a:solidFill>
              </a:rPr>
              <a:t>THE PERENIAL PHILOSOPHY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D1891C7F-1382-25DE-F585-EB528D45A467}"/>
              </a:ext>
            </a:extLst>
          </p:cNvPr>
          <p:cNvSpPr>
            <a:spLocks noGrp="1"/>
          </p:cNvSpPr>
          <p:nvPr>
            <p:ph type="sldNum" sz="quarter" idx="12"/>
          </p:nvPr>
        </p:nvSpPr>
        <p:spPr/>
        <p:txBody>
          <a:bodyPr/>
          <a:lstStyle/>
          <a:p>
            <a:fld id="{B2DC25EE-239B-4C5F-AAD1-255A7D5F1EE2}" type="slidenum">
              <a:rPr lang="en-US" smtClean="0"/>
              <a:t>434</a:t>
            </a:fld>
            <a:endParaRPr lang="en-US"/>
          </a:p>
        </p:txBody>
      </p:sp>
      <p:pic>
        <p:nvPicPr>
          <p:cNvPr id="6" name="Picture 5" descr="A diagram of the different religions&#10;&#10;AI-generated content may be incorrect.">
            <a:extLst>
              <a:ext uri="{FF2B5EF4-FFF2-40B4-BE49-F238E27FC236}">
                <a16:creationId xmlns:a16="http://schemas.microsoft.com/office/drawing/2014/main" id="{5DE45092-BF1B-27FC-BF94-DE3E881C8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71" y="1391480"/>
            <a:ext cx="5596815" cy="4863548"/>
          </a:xfrm>
          <a:prstGeom prst="rect">
            <a:avLst/>
          </a:prstGeom>
        </p:spPr>
      </p:pic>
      <p:pic>
        <p:nvPicPr>
          <p:cNvPr id="8" name="Picture 7" descr="A diagram of symbols in a circle&#10;&#10;AI-generated content may be incorrect.">
            <a:extLst>
              <a:ext uri="{FF2B5EF4-FFF2-40B4-BE49-F238E27FC236}">
                <a16:creationId xmlns:a16="http://schemas.microsoft.com/office/drawing/2014/main" id="{C60ECA64-CF2A-B652-47AB-57D21342D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3" y="1391479"/>
            <a:ext cx="5596815" cy="4863548"/>
          </a:xfrm>
          <a:prstGeom prst="rect">
            <a:avLst/>
          </a:prstGeom>
        </p:spPr>
      </p:pic>
    </p:spTree>
    <p:extLst>
      <p:ext uri="{BB962C8B-B14F-4D97-AF65-F5344CB8AC3E}">
        <p14:creationId xmlns:p14="http://schemas.microsoft.com/office/powerpoint/2010/main" val="3276880548"/>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F88E14-F18B-AFC5-5CA2-0F8FA8D1BE7F}"/>
              </a:ext>
            </a:extLst>
          </p:cNvPr>
          <p:cNvSpPr txBox="1"/>
          <p:nvPr/>
        </p:nvSpPr>
        <p:spPr>
          <a:xfrm>
            <a:off x="0" y="151179"/>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To briefly review, e</a:t>
            </a:r>
            <a:r>
              <a:rPr lang="en-US" sz="2000" b="0" i="0" dirty="0">
                <a:effectLst/>
                <a:latin typeface="+mj-lt"/>
              </a:rPr>
              <a:t>pistemology is the branch of philosophy concerned with the study of knowledge. It explores the nature, scope, and limits of human knowledge, addressing questions such as</a:t>
            </a:r>
            <a:r>
              <a:rPr lang="en-US" sz="2000" dirty="0">
                <a:latin typeface="+mj-lt"/>
              </a:rPr>
              <a:t> w</a:t>
            </a:r>
            <a:r>
              <a:rPr lang="en-US" sz="2000" b="0" i="0" dirty="0">
                <a:effectLst/>
                <a:latin typeface="+mj-lt"/>
              </a:rPr>
              <a:t>hat is knowledge? </a:t>
            </a:r>
            <a:r>
              <a:rPr lang="en-US" sz="2000" dirty="0">
                <a:latin typeface="+mj-lt"/>
              </a:rPr>
              <a:t>h</a:t>
            </a:r>
            <a:r>
              <a:rPr lang="en-US" sz="2000" b="0" i="0" dirty="0">
                <a:effectLst/>
                <a:latin typeface="+mj-lt"/>
              </a:rPr>
              <a:t>ow is knowledge acquired? </a:t>
            </a:r>
            <a:r>
              <a:rPr lang="en-US" sz="2000" dirty="0">
                <a:latin typeface="+mj-lt"/>
              </a:rPr>
              <a:t>w</a:t>
            </a:r>
            <a:r>
              <a:rPr lang="en-US" sz="2000" b="0" i="0" dirty="0">
                <a:effectLst/>
                <a:latin typeface="+mj-lt"/>
              </a:rPr>
              <a:t>hat do we know? </a:t>
            </a:r>
            <a:r>
              <a:rPr lang="en-US" sz="2000" dirty="0">
                <a:latin typeface="+mj-lt"/>
              </a:rPr>
              <a:t>w</a:t>
            </a:r>
            <a:r>
              <a:rPr lang="en-US" sz="2000" b="0" i="0" dirty="0">
                <a:effectLst/>
                <a:latin typeface="+mj-lt"/>
              </a:rPr>
              <a:t>hat justifies a belief? </a:t>
            </a:r>
            <a:r>
              <a:rPr lang="en-US" sz="2000" dirty="0">
                <a:latin typeface="+mj-lt"/>
              </a:rPr>
              <a:t>a</a:t>
            </a:r>
            <a:r>
              <a:rPr lang="en-US" sz="2000" b="0" i="0" dirty="0">
                <a:effectLst/>
                <a:latin typeface="+mj-lt"/>
              </a:rPr>
              <a:t>nd </a:t>
            </a:r>
            <a:r>
              <a:rPr lang="en-US" sz="2000" dirty="0">
                <a:latin typeface="+mj-lt"/>
              </a:rPr>
              <a:t>w</a:t>
            </a:r>
            <a:r>
              <a:rPr lang="en-US" sz="2000" b="0" i="0" dirty="0">
                <a:effectLst/>
                <a:latin typeface="+mj-lt"/>
              </a:rPr>
              <a:t>hat are the sources of knowledge?</a:t>
            </a:r>
          </a:p>
          <a:p>
            <a:r>
              <a:rPr lang="en-US" sz="2000" dirty="0">
                <a:latin typeface="+mj-lt"/>
              </a:rPr>
              <a:t> </a:t>
            </a:r>
          </a:p>
          <a:p>
            <a:pPr marL="285750" indent="-285750">
              <a:buFont typeface="Arial" panose="020B0604020202020204" pitchFamily="34" charset="0"/>
              <a:buChar char="•"/>
            </a:pPr>
            <a:r>
              <a:rPr lang="en-US" sz="2000" dirty="0">
                <a:latin typeface="+mj-lt"/>
              </a:rPr>
              <a:t>Epistemology identifies several different ways or sources through which we acquire knowledge. These are referred to as "ways of knowing," and include perception, reason, intuition, testimony and introspection. In some religious contexts, knowledge is also believed to be acquired through divine revelation or faith. This involves accepting certain truths based on spiritual insight or religious doctrine.</a:t>
            </a:r>
          </a:p>
          <a:p>
            <a:r>
              <a:rPr lang="en-US" sz="2000" dirty="0">
                <a:latin typeface="+mj-lt"/>
              </a:rPr>
              <a:t> </a:t>
            </a:r>
          </a:p>
          <a:p>
            <a:pPr marL="285750" indent="-285750">
              <a:buFont typeface="Arial" panose="020B0604020202020204" pitchFamily="34" charset="0"/>
              <a:buChar char="•"/>
            </a:pPr>
            <a:r>
              <a:rPr lang="en-US" sz="2000" dirty="0">
                <a:latin typeface="+mj-lt"/>
              </a:rPr>
              <a:t>Each of these ways of knowing has its strengths and limitations, and epistemologists explore how they interact and contribute to our overall understanding of the world.</a:t>
            </a:r>
          </a:p>
          <a:p>
            <a:pPr marL="285750" indent="-285750">
              <a:buFont typeface="Arial" panose="020B0604020202020204" pitchFamily="34" charset="0"/>
              <a:buChar char="•"/>
            </a:pPr>
            <a:r>
              <a:rPr lang="en-US" sz="2000" dirty="0">
                <a:latin typeface="+mj-lt"/>
              </a:rPr>
              <a:t> Different cultures and traditions emphasize some ways of knowing over others, leading to diverse perspectives on how knowledge is best acquired and validated.</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Huston Smith, a renowned scholar of world religions, categorizes the major religious traditions into five families, each emphasizing different aspects of human experience and spirituality.</a:t>
            </a:r>
          </a:p>
          <a:p>
            <a:endParaRPr lang="en-US" sz="2000" dirty="0"/>
          </a:p>
          <a:p>
            <a:pPr marL="285750" indent="-285750">
              <a:buFont typeface="Arial" panose="020B0604020202020204" pitchFamily="34" charset="0"/>
              <a:buChar char="•"/>
            </a:pPr>
            <a:r>
              <a:rPr lang="en-US" sz="2000" dirty="0"/>
              <a:t>East Asian religions include traditions like Confucianism, Taoism, and Shinto. These religions emphasize harmony with the natural world and social order. Confucianism, for example, focuses on ethical relationships and social harmony, while Taoism emphasizes living in accordance with the Tao, or the natural way of the universe.</a:t>
            </a:r>
          </a:p>
          <a:p>
            <a:r>
              <a:rPr lang="en-US" sz="2000" dirty="0"/>
              <a:t> </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29CB2E69-F498-FAAA-003E-6FBB612E4040}"/>
              </a:ext>
            </a:extLst>
          </p:cNvPr>
          <p:cNvSpPr>
            <a:spLocks noGrp="1"/>
          </p:cNvSpPr>
          <p:nvPr>
            <p:ph type="sldNum" sz="quarter" idx="12"/>
          </p:nvPr>
        </p:nvSpPr>
        <p:spPr/>
        <p:txBody>
          <a:bodyPr/>
          <a:lstStyle/>
          <a:p>
            <a:fld id="{B2DC25EE-239B-4C5F-AAD1-255A7D5F1EE2}" type="slidenum">
              <a:rPr lang="en-US" smtClean="0"/>
              <a:t>435</a:t>
            </a:fld>
            <a:endParaRPr lang="en-US"/>
          </a:p>
        </p:txBody>
      </p:sp>
    </p:spTree>
    <p:extLst>
      <p:ext uri="{BB962C8B-B14F-4D97-AF65-F5344CB8AC3E}">
        <p14:creationId xmlns:p14="http://schemas.microsoft.com/office/powerpoint/2010/main" val="3223866982"/>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923B5F-7A3F-7382-99AC-3FCEE162FC4E}"/>
              </a:ext>
            </a:extLst>
          </p:cNvPr>
          <p:cNvSpPr txBox="1"/>
          <p:nvPr/>
        </p:nvSpPr>
        <p:spPr>
          <a:xfrm>
            <a:off x="0" y="-391886"/>
            <a:ext cx="12192000" cy="7478970"/>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religions encompass Judaism, Christianity, and Islam. These religions typically emphasize a relationship with a personal God and often focus on ethical conduct, justice, and salvation. They address how individuals can live in accordance with divine will and achieve a sense of purpose and meaning in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Indigenous religions around the world focus on the interconnectedness of humans, nature, and the spiritual world. They emphasize living in harmony with the earth and maintaining balance within the community and environment.</a:t>
            </a:r>
          </a:p>
          <a:p>
            <a:endParaRPr lang="en-US" sz="2000" dirty="0"/>
          </a:p>
          <a:p>
            <a:pPr marL="285750" indent="-285750">
              <a:buFont typeface="Arial" panose="020B0604020202020204" pitchFamily="34" charset="0"/>
              <a:buChar char="•"/>
            </a:pPr>
            <a:r>
              <a:rPr lang="en-US" sz="2000" dirty="0"/>
              <a:t>New religious movements include a wide array of contemporary spiritual movements that have emerged in response to modern challenges and cultural exchanges. These movements blend elements from various traditions and focus on personal growth, community, and adapting spirituality to contemporary life.</a:t>
            </a:r>
          </a:p>
          <a:p>
            <a:r>
              <a:rPr lang="en-US" sz="2000" dirty="0"/>
              <a:t> </a:t>
            </a:r>
          </a:p>
          <a:p>
            <a:pPr marL="285750" indent="-285750">
              <a:buFont typeface="Arial" panose="020B0604020202020204" pitchFamily="34" charset="0"/>
              <a:buChar char="•"/>
            </a:pPr>
            <a:r>
              <a:rPr lang="en-US" sz="2000" dirty="0"/>
              <a:t>South Asian religions include Hinduism, Buddhism, Jainism, and Sikhism. These traditions focus on the psychological and spiritual aspects of life, exploring the nature of the self, consciousness, and liberation (moksha or nirvana). They address the inner journey and the transformation of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Various schools of Hindu philosophy, such as Vedanta, Samkhya, and Yoga, offer sophisticated frameworks for understanding consciousness and concepts like the mind, the self, and the universe. Hindu philosophy categorizes different states of consciousness, such as waking, dreaming, deep sleep, and transcendental states, providing insights into the layers of human experience and the potential for higher awareness. They address the inner journey and the transformation of consciousness. Emphasizing non-dualism and the interconnectedness of all things, these explorations have led to a sophisticated idealist metaphysics.</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7111B048-0D4E-D9B2-6245-45DBA1289FFC}"/>
              </a:ext>
            </a:extLst>
          </p:cNvPr>
          <p:cNvSpPr>
            <a:spLocks noGrp="1"/>
          </p:cNvSpPr>
          <p:nvPr>
            <p:ph type="sldNum" sz="quarter" idx="12"/>
          </p:nvPr>
        </p:nvSpPr>
        <p:spPr/>
        <p:txBody>
          <a:bodyPr/>
          <a:lstStyle/>
          <a:p>
            <a:fld id="{B2DC25EE-239B-4C5F-AAD1-255A7D5F1EE2}" type="slidenum">
              <a:rPr lang="en-US" smtClean="0"/>
              <a:t>436</a:t>
            </a:fld>
            <a:endParaRPr lang="en-US"/>
          </a:p>
        </p:txBody>
      </p:sp>
    </p:spTree>
    <p:extLst>
      <p:ext uri="{BB962C8B-B14F-4D97-AF65-F5344CB8AC3E}">
        <p14:creationId xmlns:p14="http://schemas.microsoft.com/office/powerpoint/2010/main" val="22543669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70063-5496-F82B-F509-C179130DB706}"/>
              </a:ext>
            </a:extLst>
          </p:cNvPr>
          <p:cNvSpPr txBox="1"/>
          <p:nvPr/>
        </p:nvSpPr>
        <p:spPr>
          <a:xfrm>
            <a:off x="21771" y="70021"/>
            <a:ext cx="12093677" cy="6863417"/>
          </a:xfrm>
          <a:prstGeom prst="rect">
            <a:avLst/>
          </a:prstGeom>
          <a:noFill/>
        </p:spPr>
        <p:txBody>
          <a:bodyPr wrap="square">
            <a:spAutoFit/>
          </a:bodyPr>
          <a:lstStyle/>
          <a:p>
            <a:pPr marL="285750" indent="-285750">
              <a:buFont typeface="Arial" panose="020B0604020202020204" pitchFamily="34" charset="0"/>
              <a:buChar char="•"/>
            </a:pPr>
            <a:r>
              <a:rPr lang="en-US" sz="2000" dirty="0"/>
              <a:t>Smith argues that South Asian religions have a far more sophisticated understanding of psychology, the mind, and consciousness than does  Western contemporary culture and science. To think that because Western science has been very successful at discovering models that  accurately describe the physical world gives it authority to speak about the mind, consciousness and the sacred realm, Smith believes, is a mistake.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 and Buddhism’s ancient texts delve deeply into the nature of the mind and consciousness. For example, the Upanishads, part of Hindu scripture, explore the nature of the Self (Atman) and its relationship to the Ultimate Reality (Brahman). Similarly, Buddhist texts like the Abhidharma analyze mental processes in detail.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traditions have developed sophisticated meditative practices aimed at understanding and transforming the mind. Techniques like mindfulness are central to Buddhist practice and have been used for millennia to cultivate awareness and insight into the workings of the mind.</a:t>
            </a:r>
          </a:p>
          <a:p>
            <a:r>
              <a:rPr lang="en-US" sz="2000" dirty="0"/>
              <a:t> </a:t>
            </a:r>
          </a:p>
          <a:p>
            <a:pPr marL="285750" indent="-285750">
              <a:buFont typeface="Arial" panose="020B0604020202020204" pitchFamily="34" charset="0"/>
              <a:buChar char="•"/>
            </a:pPr>
            <a:r>
              <a:rPr lang="en-US" sz="2000" dirty="0"/>
              <a:t>Concepts like the "five aggregates" in Buddhism provide a detailed analysis of human experience, breaking it down into components such as form, sensation, perception, mental formations, and consciousness. This framework provides a nuanced understanding of how experiences and identity are constructed.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South Asian traditions emphasize inner transformation and liberation (moksha or nirvana) as primary goals. This focus leads to a deep exploration of mental states, emotions, and the nature of suffering, with the aim of achieving profound psychological and spiritual freedom.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05BB149-5566-1C4A-D8FE-32431596EDEE}"/>
              </a:ext>
            </a:extLst>
          </p:cNvPr>
          <p:cNvSpPr>
            <a:spLocks noGrp="1"/>
          </p:cNvSpPr>
          <p:nvPr>
            <p:ph type="sldNum" sz="quarter" idx="12"/>
          </p:nvPr>
        </p:nvSpPr>
        <p:spPr/>
        <p:txBody>
          <a:bodyPr/>
          <a:lstStyle/>
          <a:p>
            <a:fld id="{B2DC25EE-239B-4C5F-AAD1-255A7D5F1EE2}" type="slidenum">
              <a:rPr lang="en-US" smtClean="0"/>
              <a:t>437</a:t>
            </a:fld>
            <a:endParaRPr lang="en-US"/>
          </a:p>
        </p:txBody>
      </p:sp>
    </p:spTree>
    <p:extLst>
      <p:ext uri="{BB962C8B-B14F-4D97-AF65-F5344CB8AC3E}">
        <p14:creationId xmlns:p14="http://schemas.microsoft.com/office/powerpoint/2010/main" val="3288398630"/>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FDA62B-F099-AB9E-B03D-1E755FFC0C28}"/>
              </a:ext>
            </a:extLst>
          </p:cNvPr>
          <p:cNvSpPr>
            <a:spLocks noGrp="1"/>
          </p:cNvSpPr>
          <p:nvPr>
            <p:ph type="sldNum" sz="quarter" idx="12"/>
          </p:nvPr>
        </p:nvSpPr>
        <p:spPr/>
        <p:txBody>
          <a:bodyPr/>
          <a:lstStyle/>
          <a:p>
            <a:fld id="{B2DC25EE-239B-4C5F-AAD1-255A7D5F1EE2}" type="slidenum">
              <a:rPr lang="en-US" smtClean="0"/>
              <a:t>438</a:t>
            </a:fld>
            <a:endParaRPr lang="en-US"/>
          </a:p>
        </p:txBody>
      </p:sp>
      <p:sp>
        <p:nvSpPr>
          <p:cNvPr id="4" name="TextBox 3">
            <a:extLst>
              <a:ext uri="{FF2B5EF4-FFF2-40B4-BE49-F238E27FC236}">
                <a16:creationId xmlns:a16="http://schemas.microsoft.com/office/drawing/2014/main" id="{96D1D6E9-1CE3-0E47-9421-0EF5C5968FF3}"/>
              </a:ext>
            </a:extLst>
          </p:cNvPr>
          <p:cNvSpPr txBox="1"/>
          <p:nvPr/>
        </p:nvSpPr>
        <p:spPr>
          <a:xfrm>
            <a:off x="32657" y="70021"/>
            <a:ext cx="12061371" cy="5940088"/>
          </a:xfrm>
          <a:prstGeom prst="rect">
            <a:avLst/>
          </a:prstGeom>
          <a:noFill/>
        </p:spPr>
        <p:txBody>
          <a:bodyPr wrap="square">
            <a:spAutoFit/>
          </a:bodyPr>
          <a:lstStyle/>
          <a:p>
            <a:pPr marL="285750" indent="-285750">
              <a:buFont typeface="Arial" panose="020B0604020202020204" pitchFamily="34" charset="0"/>
              <a:buChar char="•"/>
            </a:pPr>
            <a:r>
              <a:rPr lang="en-US" sz="2000" dirty="0"/>
              <a:t>The integration of philosophical inquiry with practical techniques for mental cultivation is a hallmark of these traditions.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concepts and practices from South Asian traditions have influenced contemporary psychology, particularly in areas like mindfulness-based therapies. These practices have been recognized for their effectiveness in promoting mental health and well-being.</a:t>
            </a:r>
          </a:p>
          <a:p>
            <a:endParaRPr lang="en-US" sz="2000" dirty="0"/>
          </a:p>
          <a:p>
            <a:pPr marL="285750" indent="-285750">
              <a:buFont typeface="Arial" panose="020B0604020202020204" pitchFamily="34" charset="0"/>
              <a:buChar char="•"/>
            </a:pPr>
            <a:r>
              <a:rPr lang="en-US" sz="2000" dirty="0"/>
              <a:t>While Western culture has developed its own rich traditions of psychological and philosophical inquiry, particularly through the fields of psychology and cognitive science, the historical focus of South Asian religions on consciousness and the mind offers unique perspectives and methodologies that continue to enrich our understanding of these areas.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tension between metaphorical mystical interpretations and literal interpretations of religious traditions is a common theme across many faiths. This tension relates to how adherents understand sacred texts, doctrines, and spiritual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Literal interpretations focus on understanding religious texts and teachings as factual and historical accounts. This approach emphasizes adherence to specific doctrines, rituals, and moral codes. It provides a clear framework for belief and practice, which can be comforting and stabilizing for communities.</a:t>
            </a:r>
          </a:p>
        </p:txBody>
      </p:sp>
    </p:spTree>
    <p:extLst>
      <p:ext uri="{BB962C8B-B14F-4D97-AF65-F5344CB8AC3E}">
        <p14:creationId xmlns:p14="http://schemas.microsoft.com/office/powerpoint/2010/main" val="3458438911"/>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B8DE7A-5B6D-DC4D-5E69-A1E3AA47024D}"/>
              </a:ext>
            </a:extLst>
          </p:cNvPr>
          <p:cNvSpPr>
            <a:spLocks noGrp="1"/>
          </p:cNvSpPr>
          <p:nvPr>
            <p:ph type="sldNum" sz="quarter" idx="12"/>
          </p:nvPr>
        </p:nvSpPr>
        <p:spPr/>
        <p:txBody>
          <a:bodyPr/>
          <a:lstStyle/>
          <a:p>
            <a:fld id="{B2DC25EE-239B-4C5F-AAD1-255A7D5F1EE2}" type="slidenum">
              <a:rPr lang="en-US" smtClean="0"/>
              <a:t>439</a:t>
            </a:fld>
            <a:endParaRPr lang="en-US"/>
          </a:p>
        </p:txBody>
      </p:sp>
      <p:sp>
        <p:nvSpPr>
          <p:cNvPr id="4" name="TextBox 3">
            <a:extLst>
              <a:ext uri="{FF2B5EF4-FFF2-40B4-BE49-F238E27FC236}">
                <a16:creationId xmlns:a16="http://schemas.microsoft.com/office/drawing/2014/main" id="{F2335DC7-956F-3925-DA50-742832B93CDC}"/>
              </a:ext>
            </a:extLst>
          </p:cNvPr>
          <p:cNvSpPr txBox="1"/>
          <p:nvPr/>
        </p:nvSpPr>
        <p:spPr>
          <a:xfrm>
            <a:off x="65314" y="0"/>
            <a:ext cx="12028715" cy="6832640"/>
          </a:xfrm>
          <a:prstGeom prst="rect">
            <a:avLst/>
          </a:prstGeom>
          <a:noFill/>
        </p:spPr>
        <p:txBody>
          <a:bodyPr wrap="square">
            <a:spAutoFit/>
          </a:bodyPr>
          <a:lstStyle/>
          <a:p>
            <a:pPr marL="285750" indent="-285750">
              <a:buFont typeface="Arial" panose="020B0604020202020204" pitchFamily="34" charset="0"/>
              <a:buChar char="•"/>
            </a:pPr>
            <a:r>
              <a:rPr lang="en-US" sz="2000" dirty="0"/>
              <a:t>Mystical interpretations, on the other hand, view religious texts and teachings as symbolic, aiming to uncover deeper spiritual truths and insights. This approach emphasizes personal spiritual experience, inner transformation, and the ineffable nature of the divine. Mystics within a tradition focus on the unity of all existence and the direct experience of the divine, which can sometimes challenge institutional authority and dogma.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tension between literal and metaphorical interpretations of teachings leads to conflicts within religious communities, as literalists view mystical interpretations as undermining established beliefs, while mystics see literal interpretations as limiting spiritual understanding.</a:t>
            </a:r>
          </a:p>
          <a:p>
            <a:r>
              <a:rPr lang="en-US" sz="2000" dirty="0"/>
              <a:t> </a:t>
            </a:r>
          </a:p>
          <a:p>
            <a:pPr marL="285750" indent="-285750">
              <a:buFont typeface="Arial" panose="020B0604020202020204" pitchFamily="34" charset="0"/>
              <a:buChar char="•"/>
            </a:pPr>
            <a:r>
              <a:rPr lang="en-US" sz="2000" dirty="0"/>
              <a:t>Some traditions and thinkers have worked to reconcile these approaches, recognizing the value of both literal and mystical perspectives in enriching faith and practice</a:t>
            </a:r>
            <a:r>
              <a:rPr lang="en-US" sz="1800" dirty="0"/>
              <a: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2000" dirty="0"/>
              <a:t>The increased awareness of the diversity of religious traditions around the world has led to different reactions from those who interpret faith literally and those who do so metaphorically.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who interpret their religion literally see the diverse religious landscape as a challenge to the unique authority and truth claims of their tradition. This can lead to a defensive stance, reinforcing strict adherence to scripture as an exclusive truth. Literal interpreters might fear that acknowledging commonalities across religions could dilute their faith’s distinctiveness and open the door to relativism, where all beliefs are seen as equally valid rather than one true path.</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928312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Story” — Center for Action and Contemplation">
            <a:extLst>
              <a:ext uri="{FF2B5EF4-FFF2-40B4-BE49-F238E27FC236}">
                <a16:creationId xmlns:a16="http://schemas.microsoft.com/office/drawing/2014/main" id="{A02B3D86-4264-9DA6-3AF4-642CE607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00" y="734647"/>
            <a:ext cx="6603199" cy="6035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C5422-7F12-F31D-CA8F-98FF6535C7B5}"/>
              </a:ext>
            </a:extLst>
          </p:cNvPr>
          <p:cNvSpPr txBox="1"/>
          <p:nvPr/>
        </p:nvSpPr>
        <p:spPr>
          <a:xfrm>
            <a:off x="87085" y="88316"/>
            <a:ext cx="12104915" cy="646331"/>
          </a:xfrm>
          <a:prstGeom prst="rect">
            <a:avLst/>
          </a:prstGeom>
          <a:noFill/>
        </p:spPr>
        <p:txBody>
          <a:bodyPr wrap="square">
            <a:spAutoFit/>
          </a:bodyPr>
          <a:lstStyle/>
          <a:p>
            <a:pPr algn="ctr"/>
            <a:r>
              <a:rPr lang="en-CA" sz="3600" dirty="0">
                <a:solidFill>
                  <a:schemeClr val="bg1"/>
                </a:solidFill>
              </a:rPr>
              <a:t>THREE LEVELS OF MEANING: MY, OURS AND THE STORIES</a:t>
            </a:r>
          </a:p>
        </p:txBody>
      </p:sp>
      <p:sp>
        <p:nvSpPr>
          <p:cNvPr id="3" name="Slide Number Placeholder 2">
            <a:extLst>
              <a:ext uri="{FF2B5EF4-FFF2-40B4-BE49-F238E27FC236}">
                <a16:creationId xmlns:a16="http://schemas.microsoft.com/office/drawing/2014/main" id="{9C9CDB14-A17E-2034-3449-A7F6EE01DA3D}"/>
              </a:ext>
            </a:extLst>
          </p:cNvPr>
          <p:cNvSpPr>
            <a:spLocks noGrp="1"/>
          </p:cNvSpPr>
          <p:nvPr>
            <p:ph type="sldNum" sz="quarter" idx="12"/>
          </p:nvPr>
        </p:nvSpPr>
        <p:spPr/>
        <p:txBody>
          <a:bodyPr/>
          <a:lstStyle/>
          <a:p>
            <a:fld id="{B2DC25EE-239B-4C5F-AAD1-255A7D5F1EE2}" type="slidenum">
              <a:rPr lang="en-US" smtClean="0"/>
              <a:t>44</a:t>
            </a:fld>
            <a:endParaRPr lang="en-US"/>
          </a:p>
        </p:txBody>
      </p:sp>
    </p:spTree>
    <p:extLst>
      <p:ext uri="{BB962C8B-B14F-4D97-AF65-F5344CB8AC3E}">
        <p14:creationId xmlns:p14="http://schemas.microsoft.com/office/powerpoint/2010/main" val="2910442096"/>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1D7E13-E555-EBA4-6379-AA0BE1068F70}"/>
              </a:ext>
            </a:extLst>
          </p:cNvPr>
          <p:cNvSpPr>
            <a:spLocks noGrp="1"/>
          </p:cNvSpPr>
          <p:nvPr>
            <p:ph type="sldNum" sz="quarter" idx="12"/>
          </p:nvPr>
        </p:nvSpPr>
        <p:spPr/>
        <p:txBody>
          <a:bodyPr/>
          <a:lstStyle/>
          <a:p>
            <a:fld id="{B2DC25EE-239B-4C5F-AAD1-255A7D5F1EE2}" type="slidenum">
              <a:rPr lang="en-US" smtClean="0"/>
              <a:t>440</a:t>
            </a:fld>
            <a:endParaRPr lang="en-US"/>
          </a:p>
        </p:txBody>
      </p:sp>
      <p:sp>
        <p:nvSpPr>
          <p:cNvPr id="4" name="TextBox 3">
            <a:extLst>
              <a:ext uri="{FF2B5EF4-FFF2-40B4-BE49-F238E27FC236}">
                <a16:creationId xmlns:a16="http://schemas.microsoft.com/office/drawing/2014/main" id="{CFA65EDF-0353-4FDE-38CA-0A6F8E146ECF}"/>
              </a:ext>
            </a:extLst>
          </p:cNvPr>
          <p:cNvSpPr txBox="1"/>
          <p:nvPr/>
        </p:nvSpPr>
        <p:spPr>
          <a:xfrm>
            <a:off x="32657" y="0"/>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t>For some, religion is deeply intertwined with cultural and identity components. Encountering diverse beliefs may be perceived as a cultural threat, leading to resistance must preserve their own religious and cultural identity.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who interpret their religion metaphorically focus on deeper spiritual truths and principles rather than specific dogmas. Exposure to various religions can enrich their understanding, highlighting shared values like love, compassion, and the quest for transcendence.</a:t>
            </a:r>
          </a:p>
          <a:p>
            <a:r>
              <a:rPr lang="en-US" sz="2000" dirty="0"/>
              <a:t> </a:t>
            </a:r>
          </a:p>
          <a:p>
            <a:pPr marL="285750" indent="-285750">
              <a:buFont typeface="Arial" panose="020B0604020202020204" pitchFamily="34" charset="0"/>
              <a:buChar char="•"/>
            </a:pPr>
            <a:r>
              <a:rPr lang="en-US" sz="2000" dirty="0"/>
              <a:t>Metaphorical interpreters are generally more open to interfaith dialogue, seeing it as an opportunity to explore different perspectives and integrate insights from multiple traditions into a broader spiritual worldview.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focusing on the experiential and mystical dimensions of religion, these individuals may find resonances with the spiritual journeys and insights of others, fostering a sense of unity that aligns with the perennial philosophy.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drawn to metaphorical interpretations often view scriptures as symbolic narratives that convey deeper truths applicable to various contexts, leading to an appreciation of diverse expressions of the same underlying spiritual reality.</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We have explored how in order to have meaningful My and Our stories, we also must have meaningful The stories.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740599511"/>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4A0A6-4CDB-4607-C956-BD842DE4C386}"/>
              </a:ext>
            </a:extLst>
          </p:cNvPr>
          <p:cNvSpPr>
            <a:spLocks noGrp="1"/>
          </p:cNvSpPr>
          <p:nvPr>
            <p:ph type="sldNum" sz="quarter" idx="12"/>
          </p:nvPr>
        </p:nvSpPr>
        <p:spPr/>
        <p:txBody>
          <a:bodyPr/>
          <a:lstStyle/>
          <a:p>
            <a:fld id="{B2DC25EE-239B-4C5F-AAD1-255A7D5F1EE2}" type="slidenum">
              <a:rPr lang="en-US" smtClean="0"/>
              <a:t>441</a:t>
            </a:fld>
            <a:endParaRPr lang="en-US"/>
          </a:p>
        </p:txBody>
      </p:sp>
      <p:sp>
        <p:nvSpPr>
          <p:cNvPr id="4" name="TextBox 3">
            <a:extLst>
              <a:ext uri="{FF2B5EF4-FFF2-40B4-BE49-F238E27FC236}">
                <a16:creationId xmlns:a16="http://schemas.microsoft.com/office/drawing/2014/main" id="{A300B5B2-F619-FBDF-C24F-8C3C9265C904}"/>
              </a:ext>
            </a:extLst>
          </p:cNvPr>
          <p:cNvSpPr txBox="1"/>
          <p:nvPr/>
        </p:nvSpPr>
        <p:spPr>
          <a:xfrm>
            <a:off x="21771" y="70021"/>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With modernity the traditional Western Judeo-Christian The story, in its literal interpretation, was abandoned by many when they found that fundamental aspects of it  contradicted the modern scientific The story.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Others, however, understood that the teachings not only of Christianity but of all religious traditions, are not meant to be taken literally but rather metaphorically and as myths. </a:t>
            </a:r>
          </a:p>
          <a:p>
            <a:pPr marL="342900" indent="-342900">
              <a:buFont typeface="Arial" panose="020B0604020202020204" pitchFamily="34" charset="0"/>
              <a:buChar char="•"/>
            </a:pPr>
            <a:r>
              <a:rPr lang="en-US" sz="2000" dirty="0"/>
              <a:t>This is the idea behind the perennial philosophy a perspective in philosophy and spirituality that suggests there is a universal truth or core set of principles shared by all the world's major religious and spiritual traditions. This idea posits that beneath the surface differences in religious practices and beliefs, there exists a common, timeless wisdom about the nature of reality, humanity, and the divine.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term was popularized by Aldous Huxley in his 1945 book, "The Perennial Philosophy," where he explores this universal wisdom through the writings of mystics and spiritual thinkers from various traditions, including Christianity, Islam, Hinduism, Buddhism, and others. Huxley and other proponents of the Perennial Philosophy argue that these shared truths point to a deeper understanding of the human experience and our connection to a higher reality.</a:t>
            </a:r>
          </a:p>
          <a:p>
            <a:r>
              <a:rPr lang="en-US" sz="2000" dirty="0"/>
              <a:t> </a:t>
            </a:r>
          </a:p>
          <a:p>
            <a:pPr marL="285750" indent="-285750">
              <a:buFont typeface="Arial" panose="020B0604020202020204" pitchFamily="34" charset="0"/>
              <a:buChar char="•"/>
            </a:pPr>
            <a:r>
              <a:rPr lang="en-US" sz="2000" dirty="0"/>
              <a:t>Mystical interpretations of the various traditions align with the perennial philosophy by emphasizing universal truths and the interconnectedness of all life. They seek to find common ground among different faiths, focusing on shared spiritual experiences and insights.</a:t>
            </a:r>
          </a:p>
          <a:p>
            <a:endParaRPr lang="en-US" sz="2000" dirty="0"/>
          </a:p>
        </p:txBody>
      </p:sp>
    </p:spTree>
    <p:extLst>
      <p:ext uri="{BB962C8B-B14F-4D97-AF65-F5344CB8AC3E}">
        <p14:creationId xmlns:p14="http://schemas.microsoft.com/office/powerpoint/2010/main" val="3202090827"/>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4DED8-EDAB-728A-FBF6-358EC2F23E0C}"/>
              </a:ext>
            </a:extLst>
          </p:cNvPr>
          <p:cNvSpPr txBox="1"/>
          <p:nvPr/>
        </p:nvSpPr>
        <p:spPr>
          <a:xfrm>
            <a:off x="0" y="70021"/>
            <a:ext cx="12113342" cy="6555641"/>
          </a:xfrm>
          <a:prstGeom prst="rect">
            <a:avLst/>
          </a:prstGeom>
          <a:noFill/>
        </p:spPr>
        <p:txBody>
          <a:bodyPr wrap="square">
            <a:spAutoFit/>
          </a:bodyPr>
          <a:lstStyle/>
          <a:p>
            <a:pPr marL="285750" indent="-285750">
              <a:buFont typeface="Arial" panose="020B0604020202020204" pitchFamily="34" charset="0"/>
              <a:buChar char="•"/>
            </a:pPr>
            <a:r>
              <a:rPr lang="en-US" sz="2000" dirty="0"/>
              <a:t> In today's diverse and interconnected world, the perennial philosophy and mystical interpretations of religious traditions can offer pathways for interfaith dialogue and cooperation, promoting a more inclusive and holistic understanding of spirituality that respects both the particularities of individual traditions and the universal truths they share.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Huxley all major spiritual traditions share common elements.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belief in a transcendent reality or divine presence that underlies the physical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idea that humans have a spiritual essence or soul that is connected to this divine reality.</a:t>
            </a:r>
          </a:p>
          <a:p>
            <a:r>
              <a:rPr lang="en-US" sz="2000" dirty="0"/>
              <a:t> </a:t>
            </a:r>
          </a:p>
          <a:p>
            <a:pPr marL="285750" indent="-285750">
              <a:buFont typeface="Arial" panose="020B0604020202020204" pitchFamily="34" charset="0"/>
              <a:buChar char="•"/>
            </a:pPr>
            <a:r>
              <a:rPr lang="en-US" sz="2000" dirty="0"/>
              <a:t>A set of ethical guidelines that promote love, compassion, and selflessness, which are seen as pathways to spiritual 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notion that individuals can have direct, transformative experiences of the divine or ultimate reality, often described as mystical or transcendent experiences.</a:t>
            </a:r>
          </a:p>
          <a:p>
            <a:r>
              <a:rPr lang="en-US" sz="2000" dirty="0"/>
              <a:t> </a:t>
            </a:r>
          </a:p>
          <a:p>
            <a:pPr marL="285750" indent="-285750">
              <a:buFont typeface="Arial" panose="020B0604020202020204" pitchFamily="34" charset="0"/>
              <a:buChar char="•"/>
            </a:pPr>
            <a:r>
              <a:rPr lang="en-US" sz="2000" dirty="0"/>
              <a:t>The Perennial Philosophy emphasizes the unity of spiritual truths and encourages a sense of interconnectedness among all people and faiths.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A3ECC66F-4A46-30E4-BF10-7914C14DD5C9}"/>
              </a:ext>
            </a:extLst>
          </p:cNvPr>
          <p:cNvSpPr>
            <a:spLocks noGrp="1"/>
          </p:cNvSpPr>
          <p:nvPr>
            <p:ph type="sldNum" sz="quarter" idx="12"/>
          </p:nvPr>
        </p:nvSpPr>
        <p:spPr/>
        <p:txBody>
          <a:bodyPr/>
          <a:lstStyle/>
          <a:p>
            <a:fld id="{B2DC25EE-239B-4C5F-AAD1-255A7D5F1EE2}" type="slidenum">
              <a:rPr lang="en-US" smtClean="0"/>
              <a:t>442</a:t>
            </a:fld>
            <a:endParaRPr lang="en-US"/>
          </a:p>
        </p:txBody>
      </p:sp>
    </p:spTree>
    <p:extLst>
      <p:ext uri="{BB962C8B-B14F-4D97-AF65-F5344CB8AC3E}">
        <p14:creationId xmlns:p14="http://schemas.microsoft.com/office/powerpoint/2010/main" val="1312611373"/>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45C9F1-83A8-4005-64F4-5E7F6367D94E}"/>
              </a:ext>
            </a:extLst>
          </p:cNvPr>
          <p:cNvSpPr>
            <a:spLocks noGrp="1"/>
          </p:cNvSpPr>
          <p:nvPr>
            <p:ph type="sldNum" sz="quarter" idx="12"/>
          </p:nvPr>
        </p:nvSpPr>
        <p:spPr/>
        <p:txBody>
          <a:bodyPr/>
          <a:lstStyle/>
          <a:p>
            <a:fld id="{B2DC25EE-239B-4C5F-AAD1-255A7D5F1EE2}" type="slidenum">
              <a:rPr lang="en-US" smtClean="0"/>
              <a:t>443</a:t>
            </a:fld>
            <a:endParaRPr lang="en-US"/>
          </a:p>
        </p:txBody>
      </p:sp>
      <p:sp>
        <p:nvSpPr>
          <p:cNvPr id="4" name="TextBox 3">
            <a:extLst>
              <a:ext uri="{FF2B5EF4-FFF2-40B4-BE49-F238E27FC236}">
                <a16:creationId xmlns:a16="http://schemas.microsoft.com/office/drawing/2014/main" id="{F0C4C241-8590-B5D2-6156-65C75380E85B}"/>
              </a:ext>
            </a:extLst>
          </p:cNvPr>
          <p:cNvSpPr txBox="1"/>
          <p:nvPr/>
        </p:nvSpPr>
        <p:spPr>
          <a:xfrm>
            <a:off x="0" y="0"/>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dirty="0"/>
              <a:t>The Parable of the Sower, which discusses the fertility of four different kinds of soil, is one of Jesus' well-known teachings found in the New Testament of the Bible. This parable is recorded in three of the Gospels: Matthew 13:1-23, Mark 4:1-20, and Luke 8:4-15.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parable, Jesus uses the analogy of a Sower planting seeds to illustrate how different people receive and respond to the message of the Kingdom of God.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seeds that are sown fall along the path or wayside, where the ground is hard, and the seeds cannot penetrate the soil. Birds come and eat the seeds. This represents people who hear the message but do not understand it or let it penetrate their hearts. The message is quickly taken away by external influences, similar to how birds eat the seeds</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seeds fall on rocky ground, where there is little soil. These seeds quickly sprout but are unable to take root due to the shallow soil, and they wither under the sun. This symbolizes individuals who receive the message with joy initially, but their commitment is superficial. When troubles or persecution arise, they quickly fall away because their faith has no deep roots.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Other seeds fall among thorns, which grow up and choke the young plants, preventing them from bearing fruit. This represents those who hear the message but are overwhelmed by life's worries, riches, and pleasures. These distractions choke their spiritual growth, making it unfruitful.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312064951"/>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00F80-5209-040D-F46B-2F2ADB19A9A7}"/>
              </a:ext>
            </a:extLst>
          </p:cNvPr>
          <p:cNvSpPr>
            <a:spLocks noGrp="1"/>
          </p:cNvSpPr>
          <p:nvPr>
            <p:ph type="sldNum" sz="quarter" idx="12"/>
          </p:nvPr>
        </p:nvSpPr>
        <p:spPr/>
        <p:txBody>
          <a:bodyPr/>
          <a:lstStyle/>
          <a:p>
            <a:fld id="{B2DC25EE-239B-4C5F-AAD1-255A7D5F1EE2}" type="slidenum">
              <a:rPr lang="en-US" smtClean="0"/>
              <a:t>444</a:t>
            </a:fld>
            <a:endParaRPr lang="en-US"/>
          </a:p>
        </p:txBody>
      </p:sp>
      <p:sp>
        <p:nvSpPr>
          <p:cNvPr id="4" name="TextBox 3">
            <a:extLst>
              <a:ext uri="{FF2B5EF4-FFF2-40B4-BE49-F238E27FC236}">
                <a16:creationId xmlns:a16="http://schemas.microsoft.com/office/drawing/2014/main" id="{D9565E89-3D05-21F3-6066-0011E8D5BB70}"/>
              </a:ext>
            </a:extLst>
          </p:cNvPr>
          <p:cNvSpPr txBox="1"/>
          <p:nvPr/>
        </p:nvSpPr>
        <p:spPr>
          <a:xfrm>
            <a:off x="0" y="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Finally, some seeds fall on good soil, where they take root, grow, and produce a bountiful harvest. This symbolizes individuals who hear the message, understand it, and apply it to their lives. Their faith grows and leads to positive transformation and fruitful outcomes.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parable illustrates how different conditions of the heart affect the reception of spiritual truths. Jesus used this teaching to encourage self-reflection on the listeners' spiritual openness and readiness to receive and nurture the Gospel. It's a reminder of the importance of cultivating a heart that is receptive to spiritual growth and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 W. Fowler (1940-2015) was an American theologian and professor renowned for his work in the psychology of religion and faith development. His most notable work is the "Stages of Faith" developmental theory, which he introduced in his 1981 book "Stages of Faith: The Psychology of Human Development and the Quest for Meaning.“</a:t>
            </a:r>
          </a:p>
          <a:p>
            <a:r>
              <a:rPr lang="en-US" sz="2000" dirty="0"/>
              <a:t> </a:t>
            </a:r>
          </a:p>
          <a:p>
            <a:pPr marL="285750" indent="-285750">
              <a:buFont typeface="Arial" panose="020B0604020202020204" pitchFamily="34" charset="0"/>
              <a:buChar char="•"/>
            </a:pPr>
            <a:r>
              <a:rPr lang="en-US" sz="2000" dirty="0"/>
              <a:t>In this book, Fowler outlined a framework for understanding how human beings develop faith and spiritual awareness throughout their lives. His model draws parallels to other developmental theories, such as those of Jean Piaget, Erik Erikson, and Lawrence Kohlberg, but specifically focuses on spiritual and faith development. Fowler described six stages of faith development :</a:t>
            </a:r>
          </a:p>
          <a:p>
            <a:r>
              <a:rPr lang="en-US" sz="2000" dirty="0"/>
              <a: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561144430"/>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A6C9AA-E955-2C32-375D-2ED6CE5FE573}"/>
              </a:ext>
            </a:extLst>
          </p:cNvPr>
          <p:cNvSpPr>
            <a:spLocks noGrp="1"/>
          </p:cNvSpPr>
          <p:nvPr>
            <p:ph type="sldNum" sz="quarter" idx="12"/>
          </p:nvPr>
        </p:nvSpPr>
        <p:spPr/>
        <p:txBody>
          <a:bodyPr/>
          <a:lstStyle/>
          <a:p>
            <a:fld id="{B2DC25EE-239B-4C5F-AAD1-255A7D5F1EE2}" type="slidenum">
              <a:rPr lang="en-US" smtClean="0"/>
              <a:t>445</a:t>
            </a:fld>
            <a:endParaRPr lang="en-US"/>
          </a:p>
        </p:txBody>
      </p:sp>
      <p:sp>
        <p:nvSpPr>
          <p:cNvPr id="4" name="TextBox 3">
            <a:extLst>
              <a:ext uri="{FF2B5EF4-FFF2-40B4-BE49-F238E27FC236}">
                <a16:creationId xmlns:a16="http://schemas.microsoft.com/office/drawing/2014/main" id="{7639E48F-B596-7A28-20B1-CE6006A388B3}"/>
              </a:ext>
            </a:extLst>
          </p:cNvPr>
          <p:cNvSpPr txBox="1"/>
          <p:nvPr/>
        </p:nvSpPr>
        <p:spPr>
          <a:xfrm>
            <a:off x="0" y="70021"/>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stage 0: Primal or Undifferentiated Faith (Infancy) In this stage, infants develop basic trust and safety, which lay the groundwork for later faith development. It’s a very primal, pre-language faith based around the infant’s emotional and physical needs being met.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1: Intuitive-Projective Faith (Early Childhood)  Typically seen in children aged 3-7, this stage is characterized by imagination and fantasy. Children’s faith is shaped by stories, images, and experiences, often imbued with feelings of wonder and mystery.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2: Mythic-Literal Faith (Middle Childhood) In this stage, usually around ages 7-12, individuals start to understand faith more literally. Stories and beliefs are interpreted in a concrete and literal way, and moral rules are learned and followed strictly.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3: Synthetic-Conventional Faith (Adolescence) Often occurring during adolescence and into adulthood, this stage involves conforming to the faith beliefs of one's community or significant others. The individual’s faith is largely shaped by external influences rather than personal reflection.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4: Individuative-Reflective Faith (Young Adulthood) In this stage, people begin to critically examine their beliefs and values, distancing themselves from the external authority of previous stages. It involves personal reflections and sometimes leads to a reconfiguration or deepening of faith.</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83184760"/>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72F64F-3812-8C05-45B2-65511F96AD27}"/>
              </a:ext>
            </a:extLst>
          </p:cNvPr>
          <p:cNvSpPr>
            <a:spLocks noGrp="1"/>
          </p:cNvSpPr>
          <p:nvPr>
            <p:ph type="sldNum" sz="quarter" idx="12"/>
          </p:nvPr>
        </p:nvSpPr>
        <p:spPr/>
        <p:txBody>
          <a:bodyPr/>
          <a:lstStyle/>
          <a:p>
            <a:fld id="{B2DC25EE-239B-4C5F-AAD1-255A7D5F1EE2}" type="slidenum">
              <a:rPr lang="en-US" smtClean="0"/>
              <a:t>446</a:t>
            </a:fld>
            <a:endParaRPr lang="en-US"/>
          </a:p>
        </p:txBody>
      </p:sp>
      <p:sp>
        <p:nvSpPr>
          <p:cNvPr id="4" name="TextBox 3">
            <a:extLst>
              <a:ext uri="{FF2B5EF4-FFF2-40B4-BE49-F238E27FC236}">
                <a16:creationId xmlns:a16="http://schemas.microsoft.com/office/drawing/2014/main" id="{1FF3E0C8-B44D-6165-BD3D-8FD92F0FD4EB}"/>
              </a:ext>
            </a:extLst>
          </p:cNvPr>
          <p:cNvSpPr txBox="1"/>
          <p:nvPr/>
        </p:nvSpPr>
        <p:spPr>
          <a:xfrm>
            <a:off x="38100" y="0"/>
            <a:ext cx="12115800" cy="7325082"/>
          </a:xfrm>
          <a:prstGeom prst="rect">
            <a:avLst/>
          </a:prstGeom>
          <a:noFill/>
        </p:spPr>
        <p:txBody>
          <a:bodyPr wrap="square">
            <a:spAutoFit/>
          </a:bodyPr>
          <a:lstStyle/>
          <a:p>
            <a:pPr marL="342900" indent="-342900">
              <a:buFont typeface="Arial" panose="020B0604020202020204" pitchFamily="34" charset="0"/>
              <a:buChar char="•"/>
            </a:pPr>
            <a:r>
              <a:rPr lang="en-US" sz="2000" dirty="0"/>
              <a:t>Stage 5: Conjunctive Faith (Mid-Life) This stage is marked by an acknowledgment of paradox and transcendence. Individuals recognize the limits of logic and appreciate symbolic and metaphorical aspects of faith. They become more open to the faith traditions of others while deepening their own understanding.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6: Universalizing Faith (Rare Stage)  Few people reach this stage, which is characterized by a profound sense of universal compassion and selfless love. Individuals at this stage live their lives in full response to their understanding of universal truths and principles, often seeking justice and inclusivity.</a:t>
            </a:r>
            <a:r>
              <a:rPr lang="en-US" sz="1800" dirty="0"/>
              <a:t> </a:t>
            </a:r>
          </a:p>
          <a:p>
            <a:pPr marL="342900" indent="-342900">
              <a:buFont typeface="Arial" panose="020B0604020202020204" pitchFamily="34" charset="0"/>
              <a:buChar char="•"/>
            </a:pPr>
            <a:endParaRPr lang="en-US" dirty="0"/>
          </a:p>
          <a:p>
            <a:pPr marL="285750" indent="-285750">
              <a:buFont typeface="Arial" panose="020B0604020202020204" pitchFamily="34" charset="0"/>
              <a:buChar char="•"/>
            </a:pPr>
            <a:r>
              <a:rPr lang="en-US" sz="2000" dirty="0"/>
              <a:t>Fowler's stages of faith offer a framework for understanding how individuals interpret religious traditions, which can range from literal to metaphorical interpretations. This progression can be seen in relation to the concepts of the perennial philosophy and the search for meaning.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early stages, such as Mythic-Literal Faith (Stage 2), individuals often interpret religious stories and teachings literally. The focus is on concrete, tangible meanings, and there's little room for abstraction or metaphor.</a:t>
            </a:r>
          </a:p>
          <a:p>
            <a:r>
              <a:rPr lang="en-US" sz="2000" dirty="0"/>
              <a:t> </a:t>
            </a:r>
          </a:p>
          <a:p>
            <a:pPr marL="285750" indent="-285750">
              <a:buFont typeface="Arial" panose="020B0604020202020204" pitchFamily="34" charset="0"/>
              <a:buChar char="•"/>
            </a:pPr>
            <a:r>
              <a:rPr lang="en-US" sz="2000" dirty="0"/>
              <a:t>As individuals progress to later stages, particularly Conjunctive Faith (Stage 5), they become more open to metaphorical interpretations. They start to appreciate the symbolic nature of religious texts and practices, recognizing deeper meanings beyond the literal narratives.</a:t>
            </a:r>
          </a:p>
          <a:p>
            <a:pPr marL="342900" indent="-34290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3506422583"/>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C6D7B1-DF49-60D9-E5A5-DB1F7A148976}"/>
              </a:ext>
            </a:extLst>
          </p:cNvPr>
          <p:cNvSpPr>
            <a:spLocks noGrp="1"/>
          </p:cNvSpPr>
          <p:nvPr>
            <p:ph type="sldNum" sz="quarter" idx="12"/>
          </p:nvPr>
        </p:nvSpPr>
        <p:spPr/>
        <p:txBody>
          <a:bodyPr/>
          <a:lstStyle/>
          <a:p>
            <a:fld id="{B2DC25EE-239B-4C5F-AAD1-255A7D5F1EE2}" type="slidenum">
              <a:rPr lang="en-US" smtClean="0"/>
              <a:t>447</a:t>
            </a:fld>
            <a:endParaRPr lang="en-US"/>
          </a:p>
        </p:txBody>
      </p:sp>
      <p:sp>
        <p:nvSpPr>
          <p:cNvPr id="4" name="TextBox 3">
            <a:extLst>
              <a:ext uri="{FF2B5EF4-FFF2-40B4-BE49-F238E27FC236}">
                <a16:creationId xmlns:a16="http://schemas.microsoft.com/office/drawing/2014/main" id="{7272E31F-8744-103D-4A44-C2C46CA5654C}"/>
              </a:ext>
            </a:extLst>
          </p:cNvPr>
          <p:cNvSpPr txBox="1"/>
          <p:nvPr/>
        </p:nvSpPr>
        <p:spPr>
          <a:xfrm>
            <a:off x="0" y="0"/>
            <a:ext cx="12083143" cy="5324535"/>
          </a:xfrm>
          <a:prstGeom prst="rect">
            <a:avLst/>
          </a:prstGeom>
          <a:noFill/>
        </p:spPr>
        <p:txBody>
          <a:bodyPr wrap="square">
            <a:spAutoFit/>
          </a:bodyPr>
          <a:lstStyle/>
          <a:p>
            <a:pPr marL="342900" indent="-342900">
              <a:buFont typeface="Arial" panose="020B0604020202020204" pitchFamily="34" charset="0"/>
              <a:buChar char="•"/>
            </a:pPr>
            <a:r>
              <a:rPr lang="en-US" sz="2000" dirty="0"/>
              <a:t>The perennial philosophy based on the notion that there is a common thread of universal truth underlying various religious and spiritual traditions, aligns well with the higher stages of Fowler's model, particularly Conjunctive Faith (Stage 5) and Universalizing Faith (Stage 6).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these stages, individuals are more likely to see beyond the specifics of their own tradition and recognize commonalities with other faiths. They appreciate the universal principles that transcend particular doctrines and rituals.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search for meaning evolves through Fowler's stages. Early stages may derive meaning from adherence to rules and narratives of religious teachings in a straightforward manner.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individuals mature spiritually, particularly in the Individuative-Reflective Faith (Stage 4) and beyond, they explore deeper questions of existence and purpose. They seek meaning not just in the specific tenets of their faith, but in broader existential and ethical dimensions.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Later stages involve integrating personal experiences and new insights into a cohesive understanding of life's purpose, guided by universal principles of love, justice, and interconnectedness.</a:t>
            </a:r>
          </a:p>
        </p:txBody>
      </p:sp>
    </p:spTree>
    <p:extLst>
      <p:ext uri="{BB962C8B-B14F-4D97-AF65-F5344CB8AC3E}">
        <p14:creationId xmlns:p14="http://schemas.microsoft.com/office/powerpoint/2010/main" val="1124208031"/>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CF2E9-C708-1216-7DF7-3A4C62010824}"/>
              </a:ext>
            </a:extLst>
          </p:cNvPr>
          <p:cNvSpPr>
            <a:spLocks noGrp="1"/>
          </p:cNvSpPr>
          <p:nvPr>
            <p:ph type="sldNum" sz="quarter" idx="12"/>
          </p:nvPr>
        </p:nvSpPr>
        <p:spPr/>
        <p:txBody>
          <a:bodyPr/>
          <a:lstStyle/>
          <a:p>
            <a:fld id="{B2DC25EE-239B-4C5F-AAD1-255A7D5F1EE2}" type="slidenum">
              <a:rPr lang="en-US" smtClean="0"/>
              <a:t>448</a:t>
            </a:fld>
            <a:endParaRPr lang="en-US"/>
          </a:p>
        </p:txBody>
      </p:sp>
      <p:sp>
        <p:nvSpPr>
          <p:cNvPr id="4" name="TextBox 3">
            <a:extLst>
              <a:ext uri="{FF2B5EF4-FFF2-40B4-BE49-F238E27FC236}">
                <a16:creationId xmlns:a16="http://schemas.microsoft.com/office/drawing/2014/main" id="{1AD550A4-AB50-C547-B246-6FB53AD081F4}"/>
              </a:ext>
            </a:extLst>
          </p:cNvPr>
          <p:cNvSpPr txBox="1"/>
          <p:nvPr/>
        </p:nvSpPr>
        <p:spPr>
          <a:xfrm>
            <a:off x="0" y="-10886"/>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dirty="0"/>
              <a:t>In the Parable of the Sower, seeds falling on hard ground (or the path) represent those who hear the message but don't understand or internalize it, allowing adversarial influences to quickly take the message away.</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Applying this symbolism to groups such as the prosperity gospel and certain aspects of white evangelicalism provides a metaphorical lens to critique their theological and ethical foundations.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prosperity gospel emphasizes material wealth as a sign of divine favor, which can be compared to seeds on hard ground because the message does not penetrate beyond superficial desires. The focus on external success prevent deeper spiritual truths from taking root, favoring temporary gains over enduring spiritual growth. The prosperity gospel equates material prosperity with spiritual maturity, overlooking core Christian tenets of sacrifice, humility, and service. The "hard ground" analogy reflects how such teachings fail to cultivate spiritual transformation.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White Evangelicalism is a rigid Ideology. In this context seeds falling on hard ground symbolize the inflexibility in doctrine and resistance to diverse perspectives. Such rigidity can limit openness to compassionately engaging with social issues and adapting to new understandings, analogous to spiritual teachings that cannot penetrate hardened positions.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analogy also speaks to a potential unwillingness to engage in more complex theological or social conversations. When beliefs become entrenched, they might not allow for the growth that results from grappling with nuanced realities and embracing justice-oriented teachings inherent in a broader Christian doctrine.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82079697"/>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411B1D-291E-B3A3-EF0B-D98D87A53646}"/>
              </a:ext>
            </a:extLst>
          </p:cNvPr>
          <p:cNvSpPr>
            <a:spLocks noGrp="1"/>
          </p:cNvSpPr>
          <p:nvPr>
            <p:ph type="sldNum" sz="quarter" idx="12"/>
          </p:nvPr>
        </p:nvSpPr>
        <p:spPr/>
        <p:txBody>
          <a:bodyPr/>
          <a:lstStyle/>
          <a:p>
            <a:fld id="{B2DC25EE-239B-4C5F-AAD1-255A7D5F1EE2}" type="slidenum">
              <a:rPr lang="en-US" smtClean="0"/>
              <a:t>449</a:t>
            </a:fld>
            <a:endParaRPr lang="en-US"/>
          </a:p>
        </p:txBody>
      </p:sp>
      <p:sp>
        <p:nvSpPr>
          <p:cNvPr id="4" name="TextBox 3">
            <a:extLst>
              <a:ext uri="{FF2B5EF4-FFF2-40B4-BE49-F238E27FC236}">
                <a16:creationId xmlns:a16="http://schemas.microsoft.com/office/drawing/2014/main" id="{487C0B1C-05BB-B836-6F56-B0BF050390ED}"/>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For the prosperity gospel white evangelism and other movements that are at earlier stages of Fowler’s faith development, the metaphor of hard ground points to potential limitations in fully engaging with the rich and varied dimensions of spiritual and communal life. By focusing on surface-level interpretations or resisting adaptation, there's a risk of missing the depth and transformative potential that more fertile spiritual messages can cultivate.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Fowler's stages of faith provide a lens through which to view the evolving relationship between individuals and their religious traditions. As people move through the stages, they shift from a more literal understanding to one that embraces metaphor and universal truths, aligning closely with the principles of the perennial philosophy and a nuanced search for meaning.</a:t>
            </a:r>
          </a:p>
          <a:p>
            <a:r>
              <a:rPr lang="en-US" sz="2000" dirty="0"/>
              <a:t> </a:t>
            </a:r>
          </a:p>
          <a:p>
            <a:pPr marL="342900" indent="-342900">
              <a:buFont typeface="Arial" panose="020B0604020202020204" pitchFamily="34" charset="0"/>
              <a:buChar char="•"/>
            </a:pPr>
            <a:r>
              <a:rPr lang="en-US" sz="2000" dirty="0"/>
              <a:t>Huxley believed that Hinduism, with its rich philosophical tradition, encapsulates many of the core principles found in the Perennial Philosophy and perhaps more explicitly than other religions, acknowledges and articulates the universal truths that underpin all spiritual traditions.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his exploration of the Perennial Philosophy, Huxley highlighted several aspects of Hindu thought that resonate with this universal wisdom: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Hinduism's idea of Brahman as the ultimate, unchanging reality that transcends the material world aligns with the Perennial Philosophy's notion of a divine reality underlying all existence.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2348325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chemeClr val="bg1"/>
                </a:solidFill>
              </a:rPr>
              <a:t>Introduction: The Cosmic Egg (Richard Rohr)</a:t>
            </a:r>
          </a:p>
        </p:txBody>
      </p:sp>
      <p:sp>
        <p:nvSpPr>
          <p:cNvPr id="3" name="Content Placeholder 2"/>
          <p:cNvSpPr>
            <a:spLocks noGrp="1"/>
          </p:cNvSpPr>
          <p:nvPr>
            <p:ph idx="1"/>
          </p:nvPr>
        </p:nvSpPr>
        <p:spPr/>
        <p:txBody>
          <a:bodyPr>
            <a:normAutofit lnSpcReduction="10000"/>
          </a:bodyPr>
          <a:lstStyle/>
          <a:p>
            <a:r>
              <a:rPr sz="3200" dirty="0">
                <a:latin typeface="Arial" panose="020B0604020202020204" pitchFamily="34" charset="0"/>
                <a:cs typeface="Arial" panose="020B0604020202020204" pitchFamily="34" charset="0"/>
              </a:rPr>
              <a:t>Meaning has three levels:</a:t>
            </a:r>
          </a:p>
          <a:p>
            <a:r>
              <a:rPr sz="3200" dirty="0">
                <a:latin typeface="Arial" panose="020B0604020202020204" pitchFamily="34" charset="0"/>
                <a:cs typeface="Arial" panose="020B0604020202020204" pitchFamily="34" charset="0"/>
              </a:rPr>
              <a:t>- My Story: Personal identity</a:t>
            </a:r>
          </a:p>
          <a:p>
            <a:r>
              <a:rPr sz="3200" dirty="0">
                <a:latin typeface="Arial" panose="020B0604020202020204" pitchFamily="34" charset="0"/>
                <a:cs typeface="Arial" panose="020B0604020202020204" pitchFamily="34" charset="0"/>
              </a:rPr>
              <a:t>- Our Story: Collective identity</a:t>
            </a:r>
          </a:p>
          <a:p>
            <a:r>
              <a:rPr sz="3200" dirty="0">
                <a:latin typeface="Arial" panose="020B0604020202020204" pitchFamily="34" charset="0"/>
                <a:cs typeface="Arial" panose="020B0604020202020204" pitchFamily="34" charset="0"/>
              </a:rPr>
              <a:t>- The Story: Transcendent or spiritual context</a:t>
            </a:r>
          </a:p>
          <a:p>
            <a:endParaRPr sz="3200" dirty="0">
              <a:latin typeface="Arial" panose="020B0604020202020204" pitchFamily="34" charset="0"/>
              <a:cs typeface="Arial" panose="020B0604020202020204" pitchFamily="34" charset="0"/>
            </a:endParaRPr>
          </a:p>
          <a:p>
            <a:r>
              <a:rPr sz="3200" dirty="0">
                <a:latin typeface="Arial" panose="020B0604020202020204" pitchFamily="34" charset="0"/>
                <a:cs typeface="Arial" panose="020B0604020202020204" pitchFamily="34" charset="0"/>
              </a:rPr>
              <a:t>Today we'll reflect on all three, then explore how they intersect to shape our sense of meaning and purpose</a:t>
            </a:r>
            <a:r>
              <a:rPr sz="3200" dirty="0"/>
              <a:t>.</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4B5E8-C00B-49B0-8383-D03D046EC5D8}"/>
              </a:ext>
            </a:extLst>
          </p:cNvPr>
          <p:cNvSpPr>
            <a:spLocks noGrp="1"/>
          </p:cNvSpPr>
          <p:nvPr>
            <p:ph type="sldNum" sz="quarter" idx="12"/>
          </p:nvPr>
        </p:nvSpPr>
        <p:spPr/>
        <p:txBody>
          <a:bodyPr/>
          <a:lstStyle/>
          <a:p>
            <a:fld id="{B2DC25EE-239B-4C5F-AAD1-255A7D5F1EE2}" type="slidenum">
              <a:rPr lang="en-US" smtClean="0"/>
              <a:t>450</a:t>
            </a:fld>
            <a:endParaRPr lang="en-US"/>
          </a:p>
        </p:txBody>
      </p:sp>
      <p:sp>
        <p:nvSpPr>
          <p:cNvPr id="4" name="TextBox 3">
            <a:extLst>
              <a:ext uri="{FF2B5EF4-FFF2-40B4-BE49-F238E27FC236}">
                <a16:creationId xmlns:a16="http://schemas.microsoft.com/office/drawing/2014/main" id="{9C456E43-69F2-9B30-758A-B05C68083B7C}"/>
              </a:ext>
            </a:extLst>
          </p:cNvPr>
          <p:cNvSpPr txBox="1"/>
          <p:nvPr/>
        </p:nvSpPr>
        <p:spPr>
          <a:xfrm>
            <a:off x="43543"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Hindu belief in Atman, the inner self or soul, being identical with Brahman, mirrors the Perennial Philosophy's view of the human soul's connection to the divine.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Hinduism's recognition of multiple paths to spiritual realization, such as Bhakti (devotion), Jnana (knowledge), and Karma (action), reflects the Perennial Philosophy's acceptance of various ways to experience and understand the divine.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Hinduism's emphasis on personal spiritual experience and enlightenment, as seen in practices like meditation and yoga, aligns with the Perennial Philosophy's focus on direct, transformative encounters with the divine.</a:t>
            </a:r>
          </a:p>
          <a:p>
            <a:r>
              <a:rPr lang="en-US" sz="2000" dirty="0"/>
              <a:t> </a:t>
            </a:r>
          </a:p>
          <a:p>
            <a:pPr marL="285750" indent="-285750">
              <a:buFont typeface="Arial" panose="020B0604020202020204" pitchFamily="34" charset="0"/>
              <a:buChar char="•"/>
            </a:pPr>
            <a:r>
              <a:rPr lang="en-US" sz="2000" dirty="0"/>
              <a:t>By pointing to Hinduism as embodying the Perennial Philosophy, Huxley was not suggesting that Hinduism is superior to other religions. Instead, he saw it as a comprehensive system that clearly articulates the universal truths present in all spiritual traditions.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Hindu philosophy, the concepts of the gross, subtle, and causal realms is integral to understanding the nature of existence and consciousness. These realms correspond to different levels of reality and perception.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gross realm refers to the physical world that is perceived through the five senses. It includes the tangible, material aspects of existence, such as the body and the physical environment. In this realm, perception is direct and sensory, involving interaction with the external world through sight, sound, touch, taste, and smell. The gross body is the physical body that operates in this realm, and it is subject to birth, growth, decay, and death.</a:t>
            </a:r>
          </a:p>
        </p:txBody>
      </p:sp>
    </p:spTree>
    <p:extLst>
      <p:ext uri="{BB962C8B-B14F-4D97-AF65-F5344CB8AC3E}">
        <p14:creationId xmlns:p14="http://schemas.microsoft.com/office/powerpoint/2010/main" val="2511878488"/>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052086-E08D-EEAE-4B66-C687787CDBE9}"/>
              </a:ext>
            </a:extLst>
          </p:cNvPr>
          <p:cNvSpPr txBox="1"/>
          <p:nvPr/>
        </p:nvSpPr>
        <p:spPr>
          <a:xfrm>
            <a:off x="-79360" y="-87086"/>
            <a:ext cx="12192000" cy="8340745"/>
          </a:xfrm>
          <a:prstGeom prst="rect">
            <a:avLst/>
          </a:prstGeom>
          <a:noFill/>
        </p:spPr>
        <p:txBody>
          <a:bodyPr wrap="square">
            <a:spAutoFit/>
          </a:bodyPr>
          <a:lstStyle/>
          <a:p>
            <a:pPr marL="285750" indent="-285750">
              <a:buFont typeface="Arial" panose="020B0604020202020204" pitchFamily="34" charset="0"/>
              <a:buChar char="•"/>
            </a:pPr>
            <a:r>
              <a:rPr lang="en-US" sz="2000" dirty="0"/>
              <a:t>The subtle realm encompasses the mental and energetic aspects of existence. It includes thoughts, emotions, intellect, and the vital life force. Perception in this realm is more internal and involves the mind and senses beyond the physical, such as intuition and imagination. The subtle body consists of the mind, intellect, ego, and the subtle senses. It survives physical death and carries karmic impressions that influence future incarnations.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causal realm represents the deepest level of existence, associated with the seed or source of all experiences. It is the realm of pure potentiality and the unmanifest. Perception in the causal realm is non-dual and transcends ordinary sensory and mental processes. It is often described as a state of deep sleep or blissful awareness without specific content. The causal body is the most subtle aspect of the self, containing the blueprint for an individual's existence and the karmic seeds that give rise to the subtle and gross bodies.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Hinduism, the ultimate goal is to transcend these realms and realize the True Self, which is beyond all three bodies and realms. This realization equates with enlightenment or liberation, where one experiences unity with the supreme consciousness and transcends the cycle of birth and rebirth. Practices such as meditation, yoga, and self-inquiry are employed to deepen awareness and facilitate the journey toward self-realization.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Plato’s </a:t>
            </a:r>
            <a:r>
              <a:rPr lang="en-US" sz="2000" dirty="0">
                <a:latin typeface="+mj-lt"/>
              </a:rPr>
              <a:t>metaphysics</a:t>
            </a:r>
            <a:r>
              <a:rPr lang="en-US" sz="2000" b="0" i="0" dirty="0">
                <a:effectLst/>
                <a:latin typeface="+mj-lt"/>
              </a:rPr>
              <a:t> </a:t>
            </a:r>
            <a:r>
              <a:rPr lang="en-US" sz="2000" dirty="0">
                <a:latin typeface="+mj-lt"/>
              </a:rPr>
              <a:t>are</a:t>
            </a:r>
            <a:r>
              <a:rPr lang="en-US" sz="2000" b="0" i="0" dirty="0">
                <a:effectLst/>
                <a:latin typeface="+mj-lt"/>
              </a:rPr>
              <a:t> illustrated in the Allegory of the cave which describes prisoners in a cave who see only shadows of real objects projected on a wall. The journey out of the cave into the sunlight represents the philosopher's ascent to the understanding of the Forms, which are the true, unchanging realities behind the shadows. The Cave represents the physical world and the limitations of sensory perception. The objects casting shadows are the forms or archetypes that give shape to the shadows. The Sun symbolizes the ultimate truth and the form of the Good, akin to the divine or the ultimate reality that allows for everything to exist.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3AFE664A-C405-AADD-2CD5-E5C505ECE48F}"/>
              </a:ext>
            </a:extLst>
          </p:cNvPr>
          <p:cNvSpPr>
            <a:spLocks noGrp="1"/>
          </p:cNvSpPr>
          <p:nvPr>
            <p:ph type="sldNum" sz="quarter" idx="12"/>
          </p:nvPr>
        </p:nvSpPr>
        <p:spPr/>
        <p:txBody>
          <a:bodyPr/>
          <a:lstStyle/>
          <a:p>
            <a:fld id="{B2DC25EE-239B-4C5F-AAD1-255A7D5F1EE2}" type="slidenum">
              <a:rPr lang="en-US" smtClean="0"/>
              <a:t>451</a:t>
            </a:fld>
            <a:endParaRPr lang="en-US"/>
          </a:p>
        </p:txBody>
      </p:sp>
    </p:spTree>
    <p:extLst>
      <p:ext uri="{BB962C8B-B14F-4D97-AF65-F5344CB8AC3E}">
        <p14:creationId xmlns:p14="http://schemas.microsoft.com/office/powerpoint/2010/main" val="2956878172"/>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F67279-DA27-B151-05B4-0EAA7F5C4C78}"/>
              </a:ext>
            </a:extLst>
          </p:cNvPr>
          <p:cNvSpPr txBox="1"/>
          <p:nvPr/>
        </p:nvSpPr>
        <p:spPr>
          <a:xfrm>
            <a:off x="0" y="0"/>
            <a:ext cx="12192000" cy="803296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In the </a:t>
            </a:r>
            <a:r>
              <a:rPr lang="en-US" sz="2000" b="0" i="0" dirty="0">
                <a:effectLst/>
                <a:latin typeface="+mj-lt"/>
              </a:rPr>
              <a:t>Christian</a:t>
            </a:r>
            <a:r>
              <a:rPr lang="en-US" sz="2000" dirty="0">
                <a:latin typeface="+mj-lt"/>
              </a:rPr>
              <a:t> faith</a:t>
            </a:r>
            <a:r>
              <a:rPr lang="en-US" sz="2000" b="0" i="0" dirty="0">
                <a:effectLst/>
                <a:latin typeface="+mj-lt"/>
              </a:rPr>
              <a:t> the physical world is a temporary, imperfect reflection of a higher spiritual reality. </a:t>
            </a:r>
            <a:r>
              <a:rPr lang="en-US" sz="2000" dirty="0">
                <a:latin typeface="+mj-lt"/>
              </a:rPr>
              <a:t>T</a:t>
            </a:r>
            <a:r>
              <a:rPr lang="en-US" sz="2000" b="0" i="0" dirty="0">
                <a:effectLst/>
                <a:latin typeface="+mj-lt"/>
              </a:rPr>
              <a:t>his material world </a:t>
            </a:r>
            <a:r>
              <a:rPr lang="en-US" sz="2000" dirty="0">
                <a:latin typeface="+mj-lt"/>
              </a:rPr>
              <a:t>is </a:t>
            </a:r>
            <a:r>
              <a:rPr lang="en-US" sz="2000" b="0" i="0" dirty="0">
                <a:effectLst/>
                <a:latin typeface="+mj-lt"/>
              </a:rPr>
              <a:t> seen as a place of testing and growth.</a:t>
            </a:r>
            <a:r>
              <a:rPr lang="en-US" sz="2000" dirty="0">
                <a:latin typeface="+mj-lt"/>
              </a:rPr>
              <a:t> </a:t>
            </a:r>
          </a:p>
          <a:p>
            <a:pPr marL="342900" indent="-342900">
              <a:buFont typeface="Arial" panose="020B0604020202020204" pitchFamily="34" charset="0"/>
              <a:buChar char="•"/>
            </a:pPr>
            <a:r>
              <a:rPr lang="en-US" sz="2000" b="0" i="0" dirty="0">
                <a:effectLst/>
                <a:latin typeface="+mj-lt"/>
              </a:rPr>
              <a:t>Heaven, Hell and Purgatory are an intermediary realm populated by souls and spirits which are the essence of physical bodies. </a:t>
            </a:r>
          </a:p>
          <a:p>
            <a:pPr marL="342900" indent="-342900">
              <a:buFont typeface="Arial" panose="020B0604020202020204" pitchFamily="34" charset="0"/>
              <a:buChar char="•"/>
            </a:pPr>
            <a:r>
              <a:rPr lang="en-US" sz="2000" b="0" i="0" dirty="0">
                <a:effectLst/>
                <a:latin typeface="+mj-lt"/>
              </a:rPr>
              <a:t>God is the ground of all being or creator that allows everything to exist.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Although the </a:t>
            </a:r>
            <a:r>
              <a:rPr lang="en-US" sz="2000" b="0" i="0" dirty="0">
                <a:effectLst/>
                <a:latin typeface="+mj-lt"/>
              </a:rPr>
              <a:t>Hindu, Plato’s, and Christian worldviews see the nature of reality, consciousness, and the divine through different metaphors and frameworks the parallels between them are </a:t>
            </a:r>
            <a:r>
              <a:rPr lang="en-US" sz="2000" dirty="0">
                <a:latin typeface="+mj-lt"/>
              </a:rPr>
              <a:t>striking</a:t>
            </a:r>
            <a:r>
              <a:rPr lang="en-US" sz="2000" b="0" i="0" dirty="0">
                <a:effectLst/>
                <a:latin typeface="+mj-lt"/>
              </a:rPr>
              <a:t>.</a:t>
            </a:r>
          </a:p>
          <a:p>
            <a:pPr marL="285750" indent="-285750">
              <a:buFont typeface="Arial" panose="020B0604020202020204" pitchFamily="34" charset="0"/>
              <a:buChar char="•"/>
            </a:pPr>
            <a:endParaRPr lang="en-US" sz="2000" b="0" i="0" dirty="0">
              <a:effectLst/>
              <a:latin typeface="+mj-lt"/>
            </a:endParaRPr>
          </a:p>
          <a:p>
            <a:pPr marL="283464" indent="-283464" algn="l" rtl="0" eaLnBrk="1" latinLnBrk="0" hangingPunct="1">
              <a:buFont typeface="Arial" panose="020B0604020202020204" pitchFamily="34" charset="0"/>
              <a:buChar char="•"/>
            </a:pPr>
            <a:r>
              <a:rPr lang="en-US" sz="2000" b="0" i="0" dirty="0">
                <a:effectLst/>
                <a:latin typeface="+mj-lt"/>
              </a:rPr>
              <a:t>All three systems propose multiple layers or realms of reality. Hinduism describes these as different bodies, Plato speaks of shadows versus true Forms, and Christianity contrasts the physical world with spiritual realm.</a:t>
            </a:r>
            <a:endParaRPr lang="en-US" sz="2000" b="0" i="0" dirty="0">
              <a:solidFill>
                <a:srgbClr val="FFFFFF"/>
              </a:solidFill>
              <a:latin typeface="Corbel" panose="020B0503020204020204" pitchFamily="34" charset="0"/>
            </a:endParaRP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Each of these traditions highlights a transformative journey. In Hinduism, it involves realizing the self beyond both physical and mental dimensions; in Plato’s allegory, it signifies the move from deception to true understanding; in Christianity, it represents the soul's quest towards God.</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All three philosophies recognize a higher, transcendent reality. For Hinduism, this is Brahman; in Plato’s thought, it is the origin of light; in Christianity, it is God.</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Each tradition views ordinary perception as an illusion. In Hinduism, the Gross realm is illusory; in Plato's cave, it is the shadows seen by the prisoners; in Christianity, it is the distractions of earthly life. Enlightenment or salvation in all three systems is achieved by transcending these illusions.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br>
              <a:rPr lang="en-US" dirty="0"/>
            </a:br>
            <a:endParaRPr lang="en-CA" dirty="0"/>
          </a:p>
        </p:txBody>
      </p:sp>
      <p:sp>
        <p:nvSpPr>
          <p:cNvPr id="2" name="Slide Number Placeholder 1">
            <a:extLst>
              <a:ext uri="{FF2B5EF4-FFF2-40B4-BE49-F238E27FC236}">
                <a16:creationId xmlns:a16="http://schemas.microsoft.com/office/drawing/2014/main" id="{7789171A-C0E6-9665-0C91-B97BBAE51DE3}"/>
              </a:ext>
            </a:extLst>
          </p:cNvPr>
          <p:cNvSpPr>
            <a:spLocks noGrp="1"/>
          </p:cNvSpPr>
          <p:nvPr>
            <p:ph type="sldNum" sz="quarter" idx="12"/>
          </p:nvPr>
        </p:nvSpPr>
        <p:spPr/>
        <p:txBody>
          <a:bodyPr/>
          <a:lstStyle/>
          <a:p>
            <a:fld id="{B2DC25EE-239B-4C5F-AAD1-255A7D5F1EE2}" type="slidenum">
              <a:rPr lang="en-US" smtClean="0"/>
              <a:t>452</a:t>
            </a:fld>
            <a:endParaRPr lang="en-US"/>
          </a:p>
        </p:txBody>
      </p:sp>
    </p:spTree>
    <p:extLst>
      <p:ext uri="{BB962C8B-B14F-4D97-AF65-F5344CB8AC3E}">
        <p14:creationId xmlns:p14="http://schemas.microsoft.com/office/powerpoint/2010/main" val="3410753162"/>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DA8048-870A-4750-2264-DA3FE42E6CF0}"/>
              </a:ext>
            </a:extLst>
          </p:cNvPr>
          <p:cNvSpPr txBox="1"/>
          <p:nvPr/>
        </p:nvSpPr>
        <p:spPr>
          <a:xfrm flipH="1">
            <a:off x="88490" y="0"/>
            <a:ext cx="12103510" cy="7171194"/>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These similarities underscore a timeless philosophy that reveals the common insights humans have discovered in their pursuit of understanding the profound truths of existence, seeking to rise above the limitations of the physical realm to connect with a higher reality.</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These three systems like many  other spiritual and philosophical traditions share a metaphysical idealist worldview.</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Unitarian Universalism (UU) is a liberal religious movement that is characterized by a free and responsible search for truth and meaning. </a:t>
            </a:r>
            <a:r>
              <a:rPr lang="en-US" sz="2000" dirty="0">
                <a:latin typeface="+mj-lt"/>
              </a:rPr>
              <a:t>UU very closely aligns with the perennial philosophy.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Unitarian Universalism acknowledges and draws inspiration from a variety of sources, including world religions, humanist teachings, earth-centered traditions, and personal experience. This openness reflects the perennial philosophy's idea that universal truths can be found across different spiritual and philosophical systems.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UU is guided by seven principles that emphasize the inherent worth and dignity of every person, justice, equity, compassion, and respect for the interdependent web of all existence. These principles resonate with the perennial philosophy’s focus on the unity and interconnectedness of all life. The principles are: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1. </a:t>
            </a:r>
            <a:r>
              <a:rPr lang="en-US" sz="2000" dirty="0"/>
              <a:t>The Inherent Worth and Dignity of Every Person.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Justice, Equity, and Compassion in Human Relations.</a:t>
            </a:r>
          </a:p>
          <a:p>
            <a:pPr marL="285750" indent="-285750">
              <a:buFont typeface="Arial" panose="020B0604020202020204" pitchFamily="34" charset="0"/>
              <a:buChar char="•"/>
            </a:pPr>
            <a:endParaRPr lang="en-US" sz="2000" b="0" i="0" dirty="0">
              <a:effectLst/>
              <a:latin typeface="+mj-lt"/>
            </a:endParaRPr>
          </a:p>
          <a:p>
            <a:pPr marL="283464" indent="-283464" algn="l" rtl="0" eaLnBrk="1" latinLnBrk="0" hangingPunct="1">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E161F8FE-AD41-4A37-818E-4B985FFA163E}"/>
              </a:ext>
            </a:extLst>
          </p:cNvPr>
          <p:cNvSpPr>
            <a:spLocks noGrp="1"/>
          </p:cNvSpPr>
          <p:nvPr>
            <p:ph type="sldNum" sz="quarter" idx="12"/>
          </p:nvPr>
        </p:nvSpPr>
        <p:spPr/>
        <p:txBody>
          <a:bodyPr/>
          <a:lstStyle/>
          <a:p>
            <a:fld id="{B2DC25EE-239B-4C5F-AAD1-255A7D5F1EE2}" type="slidenum">
              <a:rPr lang="en-US" smtClean="0"/>
              <a:t>453</a:t>
            </a:fld>
            <a:endParaRPr lang="en-US"/>
          </a:p>
        </p:txBody>
      </p:sp>
    </p:spTree>
    <p:extLst>
      <p:ext uri="{BB962C8B-B14F-4D97-AF65-F5344CB8AC3E}">
        <p14:creationId xmlns:p14="http://schemas.microsoft.com/office/powerpoint/2010/main" val="872467007"/>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41435-AAC4-32DA-F6DA-2CCB8F01C90F}"/>
              </a:ext>
            </a:extLst>
          </p:cNvPr>
          <p:cNvSpPr>
            <a:spLocks noGrp="1"/>
          </p:cNvSpPr>
          <p:nvPr>
            <p:ph type="sldNum" sz="quarter" idx="12"/>
          </p:nvPr>
        </p:nvSpPr>
        <p:spPr/>
        <p:txBody>
          <a:bodyPr/>
          <a:lstStyle/>
          <a:p>
            <a:fld id="{B2DC25EE-239B-4C5F-AAD1-255A7D5F1EE2}" type="slidenum">
              <a:rPr lang="en-US" smtClean="0"/>
              <a:t>454</a:t>
            </a:fld>
            <a:endParaRPr lang="en-US"/>
          </a:p>
        </p:txBody>
      </p:sp>
      <p:sp>
        <p:nvSpPr>
          <p:cNvPr id="4" name="TextBox 3">
            <a:extLst>
              <a:ext uri="{FF2B5EF4-FFF2-40B4-BE49-F238E27FC236}">
                <a16:creationId xmlns:a16="http://schemas.microsoft.com/office/drawing/2014/main" id="{A5B4AB3C-0D1E-5CD8-4BA6-CF80A0522240}"/>
              </a:ext>
            </a:extLst>
          </p:cNvPr>
          <p:cNvSpPr txBox="1"/>
          <p:nvPr/>
        </p:nvSpPr>
        <p:spPr>
          <a:xfrm>
            <a:off x="0" y="0"/>
            <a:ext cx="12094029" cy="7417415"/>
          </a:xfrm>
          <a:prstGeom prst="rect">
            <a:avLst/>
          </a:prstGeom>
          <a:noFill/>
        </p:spPr>
        <p:txBody>
          <a:bodyPr wrap="square">
            <a:spAutoFit/>
          </a:bodyPr>
          <a:lstStyle/>
          <a:p>
            <a:pPr marL="285750" indent="-285750">
              <a:buFont typeface="Arial" panose="020B0604020202020204" pitchFamily="34" charset="0"/>
              <a:buChar char="•"/>
            </a:pPr>
            <a:r>
              <a:rPr lang="en-US" sz="2000" dirty="0"/>
              <a:t>Acceptance of One Another and Encouragement to Spiritual Growth within the Congregations.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Free and Responsible Search for Truth and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Right of Conscience and the Use of the Democratic Process Within Congregations and in Society at Large.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Goal of World Community with Peace, Liberty, and Justice for All.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Respect for the Interdependent Web of All Existence of Which We Are a Part.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principles reflect the inclusive and pluralistic nature of Unitarian Universalism, encouraging members to draw wisdom from various religious and philosophical traditions while fostering a commitment to social justice, environmental stewardship, and spiritual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UUs place a strong emphasis on personal experience and reason as important aspects of spiritual growth and understanding. This aligns with the perennial philosophy's view that direct personal experience is a valid and essential path to understanding deeper truths.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perennial philosophy suggests that at the core of all major religious and philosophical traditions are shared truths about the nature of reality and humanity. UU embraces this idea by seeking common ground among diverse beliefs and fostering a sense of global unity and understanding.</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740310636"/>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7DF154-BF10-CB04-3291-736C2B3E5BA3}"/>
              </a:ext>
            </a:extLst>
          </p:cNvPr>
          <p:cNvSpPr>
            <a:spLocks noGrp="1"/>
          </p:cNvSpPr>
          <p:nvPr>
            <p:ph type="sldNum" sz="quarter" idx="12"/>
          </p:nvPr>
        </p:nvSpPr>
        <p:spPr/>
        <p:txBody>
          <a:bodyPr/>
          <a:lstStyle/>
          <a:p>
            <a:fld id="{B2DC25EE-239B-4C5F-AAD1-255A7D5F1EE2}" type="slidenum">
              <a:rPr lang="en-US" smtClean="0"/>
              <a:t>455</a:t>
            </a:fld>
            <a:endParaRPr lang="en-US"/>
          </a:p>
        </p:txBody>
      </p:sp>
      <p:sp>
        <p:nvSpPr>
          <p:cNvPr id="4" name="TextBox 3">
            <a:extLst>
              <a:ext uri="{FF2B5EF4-FFF2-40B4-BE49-F238E27FC236}">
                <a16:creationId xmlns:a16="http://schemas.microsoft.com/office/drawing/2014/main" id="{7071475A-9B0A-C43A-A4B6-406E104087CE}"/>
              </a:ext>
            </a:extLst>
          </p:cNvPr>
          <p:cNvSpPr txBox="1"/>
          <p:nvPr/>
        </p:nvSpPr>
        <p:spPr>
          <a:xfrm>
            <a:off x="76200" y="0"/>
            <a:ext cx="12192000" cy="1938992"/>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Unitarian Universalists actively engage in social justice work, which reflects the perennial philosophy’s emphasis on compassion and ethical living as expressions of spiritual truth.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Unitarian Universalism’s inclusive and exploratory approach to spirituality and ethics makes it a natural ally to the principles of the perennial philosophy, encouraging adherents to seek wisdom and truth from multiple sources and to live in harmony with others and the world.</a:t>
            </a:r>
            <a:endParaRPr lang="en-CA" sz="2000" dirty="0">
              <a:latin typeface="+mj-lt"/>
            </a:endParaRPr>
          </a:p>
        </p:txBody>
      </p:sp>
    </p:spTree>
    <p:extLst>
      <p:ext uri="{BB962C8B-B14F-4D97-AF65-F5344CB8AC3E}">
        <p14:creationId xmlns:p14="http://schemas.microsoft.com/office/powerpoint/2010/main" val="971789583"/>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0BF668-314E-72C7-1A9F-FF265E76EA98}"/>
              </a:ext>
            </a:extLst>
          </p:cNvPr>
          <p:cNvSpPr>
            <a:spLocks noGrp="1"/>
          </p:cNvSpPr>
          <p:nvPr>
            <p:ph type="sldNum" sz="quarter" idx="12"/>
          </p:nvPr>
        </p:nvSpPr>
        <p:spPr/>
        <p:txBody>
          <a:bodyPr/>
          <a:lstStyle/>
          <a:p>
            <a:fld id="{B2DC25EE-239B-4C5F-AAD1-255A7D5F1EE2}" type="slidenum">
              <a:rPr lang="en-US" smtClean="0"/>
              <a:t>456</a:t>
            </a:fld>
            <a:endParaRPr lang="en-US"/>
          </a:p>
        </p:txBody>
      </p:sp>
      <p:pic>
        <p:nvPicPr>
          <p:cNvPr id="4" name="Picture 3" descr="A drawing of a person with arms outstretched&#10;&#10;AI-generated content may be incorrect.">
            <a:extLst>
              <a:ext uri="{FF2B5EF4-FFF2-40B4-BE49-F238E27FC236}">
                <a16:creationId xmlns:a16="http://schemas.microsoft.com/office/drawing/2014/main" id="{BDC4769F-9DC6-5ED0-D1DD-5D74851DB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888204"/>
            <a:ext cx="6096000" cy="5534650"/>
          </a:xfrm>
          <a:prstGeom prst="rect">
            <a:avLst/>
          </a:prstGeom>
        </p:spPr>
      </p:pic>
      <p:sp>
        <p:nvSpPr>
          <p:cNvPr id="6" name="TextBox 5">
            <a:extLst>
              <a:ext uri="{FF2B5EF4-FFF2-40B4-BE49-F238E27FC236}">
                <a16:creationId xmlns:a16="http://schemas.microsoft.com/office/drawing/2014/main" id="{4DCB7973-8197-1F64-48F6-D8AD0CE47530}"/>
              </a:ext>
            </a:extLst>
          </p:cNvPr>
          <p:cNvSpPr txBox="1"/>
          <p:nvPr/>
        </p:nvSpPr>
        <p:spPr>
          <a:xfrm>
            <a:off x="4288973" y="111980"/>
            <a:ext cx="4223656" cy="646331"/>
          </a:xfrm>
          <a:prstGeom prst="rect">
            <a:avLst/>
          </a:prstGeom>
          <a:noFill/>
        </p:spPr>
        <p:txBody>
          <a:bodyPr wrap="square">
            <a:spAutoFit/>
          </a:bodyPr>
          <a:lstStyle/>
          <a:p>
            <a:r>
              <a:rPr lang="en-US" sz="3600" dirty="0">
                <a:solidFill>
                  <a:schemeClr val="bg1"/>
                </a:solidFill>
              </a:rPr>
              <a:t>DIVINE ORDER </a:t>
            </a:r>
            <a:endParaRPr lang="en-CA" sz="3600" dirty="0">
              <a:solidFill>
                <a:schemeClr val="bg1"/>
              </a:solidFill>
            </a:endParaRPr>
          </a:p>
        </p:txBody>
      </p:sp>
    </p:spTree>
    <p:extLst>
      <p:ext uri="{BB962C8B-B14F-4D97-AF65-F5344CB8AC3E}">
        <p14:creationId xmlns:p14="http://schemas.microsoft.com/office/powerpoint/2010/main" val="3452989826"/>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AD2A89-DCE8-76FD-29B1-83479763DDE2}"/>
              </a:ext>
            </a:extLst>
          </p:cNvPr>
          <p:cNvSpPr>
            <a:spLocks noGrp="1"/>
          </p:cNvSpPr>
          <p:nvPr>
            <p:ph type="sldNum" sz="quarter" idx="12"/>
          </p:nvPr>
        </p:nvSpPr>
        <p:spPr/>
        <p:txBody>
          <a:bodyPr/>
          <a:lstStyle/>
          <a:p>
            <a:fld id="{B2DC25EE-239B-4C5F-AAD1-255A7D5F1EE2}" type="slidenum">
              <a:rPr lang="en-US" smtClean="0"/>
              <a:t>457</a:t>
            </a:fld>
            <a:endParaRPr lang="en-US"/>
          </a:p>
        </p:txBody>
      </p:sp>
      <p:sp>
        <p:nvSpPr>
          <p:cNvPr id="4" name="TextBox 3">
            <a:extLst>
              <a:ext uri="{FF2B5EF4-FFF2-40B4-BE49-F238E27FC236}">
                <a16:creationId xmlns:a16="http://schemas.microsoft.com/office/drawing/2014/main" id="{D99D7E72-4660-5001-BE67-147E9C3841ED}"/>
              </a:ext>
            </a:extLst>
          </p:cNvPr>
          <p:cNvSpPr txBox="1"/>
          <p:nvPr/>
        </p:nvSpPr>
        <p:spPr>
          <a:xfrm>
            <a:off x="0" y="0"/>
            <a:ext cx="12104914" cy="7171194"/>
          </a:xfrm>
          <a:prstGeom prst="rect">
            <a:avLst/>
          </a:prstGeom>
          <a:noFill/>
        </p:spPr>
        <p:txBody>
          <a:bodyPr wrap="square">
            <a:spAutoFit/>
          </a:bodyPr>
          <a:lstStyle/>
          <a:p>
            <a:pPr marL="285750" indent="-285750">
              <a:buFont typeface="Arial" panose="020B0604020202020204" pitchFamily="34" charset="0"/>
              <a:buChar char="•"/>
            </a:pPr>
            <a:r>
              <a:rPr lang="en-US" sz="2000" dirty="0"/>
              <a:t>Although many contemporary scientists and mathematicians are physicalists, historically the vast majority have been deeply spiritual, often integrating their scientific and mathematical insights with their spiritual beliefs.</a:t>
            </a:r>
          </a:p>
          <a:p>
            <a:endParaRPr lang="en-US" sz="2000" dirty="0"/>
          </a:p>
          <a:p>
            <a:pPr marL="285750" indent="-285750">
              <a:buFont typeface="Arial" panose="020B0604020202020204" pitchFamily="34" charset="0"/>
              <a:buChar char="•"/>
            </a:pPr>
            <a:r>
              <a:rPr lang="en-US" sz="2000" dirty="0"/>
              <a:t>The most famous of all mathematicians, Pythagoras lived around 570–495 BCE. He founded the Pythagorean school, which was as much a religious and philosophical community as it was a mathematical one.</a:t>
            </a:r>
          </a:p>
          <a:p>
            <a:r>
              <a:rPr lang="en-US" sz="2000" dirty="0"/>
              <a:t> </a:t>
            </a:r>
          </a:p>
          <a:p>
            <a:pPr marL="285750" indent="-285750">
              <a:buFont typeface="Arial" panose="020B0604020202020204" pitchFamily="34" charset="0"/>
              <a:buChar char="•"/>
            </a:pPr>
            <a:r>
              <a:rPr lang="en-US" sz="2000" dirty="0"/>
              <a:t>Pythagoras and his followers believed in the transmigration of souls and saw numbers as the fundamental building blocks of reality. Pythagoreans regarded mathematics as a means to purify the soul and achieve harmony with the divine order of the universe. </a:t>
            </a:r>
          </a:p>
          <a:p>
            <a:pPr marL="285750" indent="-285750">
              <a:buFont typeface="Arial" panose="020B0604020202020204" pitchFamily="34" charset="0"/>
              <a:buChar char="•"/>
            </a:pPr>
            <a:r>
              <a:rPr lang="en-US" sz="2000" dirty="0"/>
              <a:t>Pythagoras and his followers believed that numbers and mathematical relationships were fundamental to understanding the universe. They saw mathematics as a way to connect with the divine order of the cosmos.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Pythagoreans believed that mathematics was a fundamental part of the universe and offered a glimpse into the sacred realm because they saw numbers and mathematical relationships as the underlying principles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Pythagoreans observed that mathematical relationships could describe harmonious sounds in music, such as the ratios that determine intervals. They extended this idea of harmony to the cosmos, believing that mathematical order underpinned the structure of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2153171"/>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1D4705-263E-9A3A-A46A-C252AE668801}"/>
              </a:ext>
            </a:extLst>
          </p:cNvPr>
          <p:cNvSpPr>
            <a:spLocks noGrp="1"/>
          </p:cNvSpPr>
          <p:nvPr>
            <p:ph type="sldNum" sz="quarter" idx="12"/>
          </p:nvPr>
        </p:nvSpPr>
        <p:spPr/>
        <p:txBody>
          <a:bodyPr/>
          <a:lstStyle/>
          <a:p>
            <a:fld id="{B2DC25EE-239B-4C5F-AAD1-255A7D5F1EE2}" type="slidenum">
              <a:rPr lang="en-US" smtClean="0"/>
              <a:t>458</a:t>
            </a:fld>
            <a:endParaRPr lang="en-US"/>
          </a:p>
        </p:txBody>
      </p:sp>
      <p:sp>
        <p:nvSpPr>
          <p:cNvPr id="4" name="TextBox 3">
            <a:extLst>
              <a:ext uri="{FF2B5EF4-FFF2-40B4-BE49-F238E27FC236}">
                <a16:creationId xmlns:a16="http://schemas.microsoft.com/office/drawing/2014/main" id="{797860FB-83CC-F0F6-6C07-E7A6E2033448}"/>
              </a:ext>
            </a:extLst>
          </p:cNvPr>
          <p:cNvSpPr txBox="1"/>
          <p:nvPr/>
        </p:nvSpPr>
        <p:spPr>
          <a:xfrm>
            <a:off x="1" y="0"/>
            <a:ext cx="12192000" cy="8032968"/>
          </a:xfrm>
          <a:prstGeom prst="rect">
            <a:avLst/>
          </a:prstGeom>
          <a:noFill/>
        </p:spPr>
        <p:txBody>
          <a:bodyPr wrap="square">
            <a:spAutoFit/>
          </a:bodyPr>
          <a:lstStyle/>
          <a:p>
            <a:pPr marL="342900" indent="-342900">
              <a:buFont typeface="Arial" panose="020B0604020202020204" pitchFamily="34" charset="0"/>
              <a:buChar char="•"/>
            </a:pPr>
            <a:r>
              <a:rPr lang="en-US" sz="2000" dirty="0"/>
              <a:t> They considered numbers to be a universal language that could explain natural phenomena. By understanding mathematical principles, they believed they were uncovering the divine order of the cosmos.</a:t>
            </a:r>
          </a:p>
          <a:p>
            <a:pPr marL="342900" indent="-342900">
              <a:buFont typeface="Arial" panose="020B0604020202020204" pitchFamily="34" charset="0"/>
              <a:buChar char="•"/>
            </a:pPr>
            <a:r>
              <a:rPr lang="en-US" sz="2000" dirty="0"/>
              <a:t>Numbers held mystical significance for the Pythagoreans. For example, they revered the number 10, which they called the "tetractys," as it represented the sum of the first four integers (1+2+3+4) and symbolized unity and completeness.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Pythagoras and his followers believed that understanding the mathematical nature of the universe could lead to spiritual purification and enlightenment.</a:t>
            </a:r>
          </a:p>
          <a:p>
            <a:pPr marL="285750" indent="-285750">
              <a:buFont typeface="Arial" panose="020B0604020202020204" pitchFamily="34" charset="0"/>
              <a:buChar char="•"/>
            </a:pPr>
            <a:r>
              <a:rPr lang="en-US" sz="2000" dirty="0"/>
              <a:t>They were fascinated by geometry and the idea that geometric shapes and figures could reveal deeper truths about reality. The Pythagorean theorem, for example, is a testament to their belief in the power of mathematical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the Pythagoreans, mathematics was not just a tool for measurement or calculation but a bridge to understanding the divine and the eternal truths of the universe.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 was heavily influenced by Pythagorean thought and believed that the material world was a shadow of a more perfect, abstract realm of forms or ideas. He considered mathematics a pathway to understanding these eternal forms, which he saw as the true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 viewed mathematical forms as perfect and immutable, reflecting the ideal world of Forms that he believed lay beyond the physical world. Plato's philosophy was deeply intertwined with spiritual concepts, advocating for the pursuit of knowledge as a way to ascend to a higher understanding of reality.</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3219284460"/>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128B4-6FCD-DF11-2FFD-A8E31F130EFD}"/>
              </a:ext>
            </a:extLst>
          </p:cNvPr>
          <p:cNvSpPr>
            <a:spLocks noGrp="1"/>
          </p:cNvSpPr>
          <p:nvPr>
            <p:ph type="sldNum" sz="quarter" idx="12"/>
          </p:nvPr>
        </p:nvSpPr>
        <p:spPr/>
        <p:txBody>
          <a:bodyPr/>
          <a:lstStyle/>
          <a:p>
            <a:fld id="{B2DC25EE-239B-4C5F-AAD1-255A7D5F1EE2}" type="slidenum">
              <a:rPr lang="en-US" smtClean="0"/>
              <a:t>459</a:t>
            </a:fld>
            <a:endParaRPr lang="en-US"/>
          </a:p>
        </p:txBody>
      </p:sp>
      <p:sp>
        <p:nvSpPr>
          <p:cNvPr id="4" name="TextBox 3">
            <a:extLst>
              <a:ext uri="{FF2B5EF4-FFF2-40B4-BE49-F238E27FC236}">
                <a16:creationId xmlns:a16="http://schemas.microsoft.com/office/drawing/2014/main" id="{F6847BAE-CE2D-EDB9-CC56-F8DB38BD6413}"/>
              </a:ext>
            </a:extLst>
          </p:cNvPr>
          <p:cNvSpPr txBox="1"/>
          <p:nvPr/>
        </p:nvSpPr>
        <p:spPr>
          <a:xfrm>
            <a:off x="76200" y="70021"/>
            <a:ext cx="12115800" cy="7078861"/>
          </a:xfrm>
          <a:prstGeom prst="rect">
            <a:avLst/>
          </a:prstGeom>
          <a:noFill/>
        </p:spPr>
        <p:txBody>
          <a:bodyPr wrap="square">
            <a:spAutoFit/>
          </a:bodyPr>
          <a:lstStyle/>
          <a:p>
            <a:pPr marL="285750" indent="-285750">
              <a:buFont typeface="Arial" panose="020B0604020202020204" pitchFamily="34" charset="0"/>
              <a:buChar char="•"/>
            </a:pPr>
            <a:r>
              <a:rPr lang="en-US" sz="2000" dirty="0"/>
              <a:t>While primarily known for his work in geometry, Euclid’s  (c.300BCE)"Elements" laid the groundwork for viewing mathematics as a logical and structured system. This work influenced later thinkers who saw mathematical order as reflective of a higher, divine order.</a:t>
            </a:r>
          </a:p>
          <a:p>
            <a:r>
              <a:rPr lang="en-US" sz="2000" dirty="0"/>
              <a:t> </a:t>
            </a:r>
          </a:p>
          <a:p>
            <a:pPr marL="285750" indent="-285750">
              <a:buFont typeface="Arial" panose="020B0604020202020204" pitchFamily="34" charset="0"/>
              <a:buChar char="•"/>
            </a:pPr>
            <a:r>
              <a:rPr lang="en-US" sz="2000" dirty="0"/>
              <a:t>Euclid’s work, particularly "The Elements," has been seen as having a quasi-spiritual aspect due to its emphasis on the eternal, perfect nature of geometrical truths. These truths were seen as reflections of a rational order that was harmonious and unchanging, aligning with the Pythagorean and Platonic view of mathematics as a way to connect with higher, abstract realities.</a:t>
            </a:r>
          </a:p>
          <a:p>
            <a:endParaRPr lang="en-US" sz="2000" dirty="0"/>
          </a:p>
          <a:p>
            <a:pPr marL="285750" indent="-285750">
              <a:buFont typeface="Arial" panose="020B0604020202020204" pitchFamily="34" charset="0"/>
              <a:buChar char="•"/>
            </a:pPr>
            <a:r>
              <a:rPr lang="en-US" sz="2000" dirty="0"/>
              <a:t>A student of Pythagoras and Euclid, Hypatia (c. 360–415 CE), was a renowned mathematician and philosopher in Alexandria. She taught Neoplatonism, which combined Plato's philosophy with religious and mystical elements, suggesting a deep connection between the cosmic order, mathematics, and spirituality.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Known for his laws of planetary motion, Johannes Kepler (1571-1630) was a key figure in the scientific revolution. He was a devout Lutheran who believed that understanding the cosmos was a way to glimpse the divine order that God had imposed on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Galileo Galilei (1564–1642) famously stated that the universe is written in the language of mathematics. He believed that mathematical laws governed the natural world, and understanding these laws was key to understanding the universe itself.</a:t>
            </a:r>
            <a:br>
              <a:rPr lang="en-US" dirty="0"/>
            </a:br>
            <a:br>
              <a:rPr lang="en-US" dirty="0"/>
            </a:br>
            <a:br>
              <a:rPr lang="en-US" dirty="0"/>
            </a:br>
            <a:endParaRPr lang="en-CA" dirty="0"/>
          </a:p>
        </p:txBody>
      </p:sp>
    </p:spTree>
    <p:extLst>
      <p:ext uri="{BB962C8B-B14F-4D97-AF65-F5344CB8AC3E}">
        <p14:creationId xmlns:p14="http://schemas.microsoft.com/office/powerpoint/2010/main" val="3327737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D7D25-367D-EDDE-2FEE-621045CE7438}"/>
              </a:ext>
            </a:extLst>
          </p:cNvPr>
          <p:cNvSpPr txBox="1"/>
          <p:nvPr/>
        </p:nvSpPr>
        <p:spPr>
          <a:xfrm>
            <a:off x="73742" y="70021"/>
            <a:ext cx="12044516" cy="7140416"/>
          </a:xfrm>
          <a:prstGeom prst="rect">
            <a:avLst/>
          </a:prstGeom>
          <a:noFill/>
        </p:spPr>
        <p:txBody>
          <a:bodyPr wrap="square">
            <a:spAutoFit/>
          </a:bodyPr>
          <a:lstStyle/>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 A healthy psyche lives within at least three levels of meaning… that is  within three sets of  stories: “my”, “ours”, and “The” story.”  Richard Rohr</a:t>
            </a:r>
          </a:p>
          <a:p>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In our search for meaning or to make sense of our lives we turn to three interconnected stories. Like Russian dolls, these three stories are embedded or nestled within each other. The all-encompassing stories that envelop all others are “The stories” within which are  “Our stories” which in turn contain  “My stories”.</a:t>
            </a:r>
          </a:p>
          <a:p>
            <a:r>
              <a:rPr lang="en-CA" sz="22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“The stories” describe the universe, all that exists and the origins of existence, the great patterns that are thought to always be true. “The stories” can save us from the smallness of “My stories” and the illusions of “Our stories”.</a:t>
            </a:r>
          </a:p>
          <a:p>
            <a:pPr marL="285750" indent="-285750">
              <a:buFont typeface="Arial" panose="020B0604020202020204" pitchFamily="34" charset="0"/>
              <a:buChar char="•"/>
            </a:pPr>
            <a:endParaRPr lang="en-CA"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rgbClr val="FFFFFF"/>
                </a:solidFill>
                <a:effectLst/>
                <a:latin typeface="Arial" panose="020B0604020202020204" pitchFamily="34" charset="0"/>
                <a:cs typeface="Arial" panose="020B0604020202020204" pitchFamily="34" charset="0"/>
              </a:rPr>
              <a:t>"Our stories" are the collective narratives </a:t>
            </a:r>
            <a:r>
              <a:rPr lang="en-US" sz="2200" dirty="0">
                <a:solidFill>
                  <a:srgbClr val="FFFFFF"/>
                </a:solidFill>
                <a:latin typeface="Arial" panose="020B0604020202020204" pitchFamily="34" charset="0"/>
                <a:cs typeface="Arial" panose="020B0604020202020204" pitchFamily="34" charset="0"/>
              </a:rPr>
              <a:t>shared by </a:t>
            </a:r>
            <a:r>
              <a:rPr lang="en-US" sz="2200" dirty="0">
                <a:solidFill>
                  <a:srgbClr val="FFFFFF"/>
                </a:solidFill>
                <a:effectLst/>
                <a:latin typeface="Arial" panose="020B0604020202020204" pitchFamily="34" charset="0"/>
                <a:cs typeface="Arial" panose="020B0604020202020204" pitchFamily="34" charset="0"/>
              </a:rPr>
              <a:t>families, cultural or ethnic communities, and nations. In Western cultures, there are various unique subcultures, each with a different  version of "Our story." These narratives enhance our understanding of identity.</a:t>
            </a:r>
          </a:p>
          <a:p>
            <a:pPr marL="285750" indent="-285750">
              <a:buFont typeface="Arial" panose="020B0604020202020204" pitchFamily="34" charset="0"/>
              <a:buChar char="•"/>
            </a:pPr>
            <a:endParaRPr lang="en-US" sz="22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200" dirty="0">
                <a:latin typeface="Arial" panose="020B0604020202020204" pitchFamily="34" charset="0"/>
                <a:cs typeface="Arial" panose="020B0604020202020204" pitchFamily="34" charset="0"/>
              </a:rPr>
              <a:t> “My stories” are our personal stories. They describe who each of us is and how we may or not feel and think we are significant. It guides us in our everyday life. Psychology and psychotherapy encourages the exploration of  “My stories”.</a:t>
            </a:r>
          </a:p>
          <a:p>
            <a:pPr marL="285750" indent="-285750">
              <a:buFont typeface="Arial" panose="020B0604020202020204" pitchFamily="34" charset="0"/>
              <a:buChar char="•"/>
            </a:pPr>
            <a:endParaRPr lang="en-US" sz="2000" dirty="0">
              <a:solidFill>
                <a:srgbClr val="FFFFFF"/>
              </a:solidFill>
              <a:effectLst/>
              <a:latin typeface="+mj-lt"/>
            </a:endParaRPr>
          </a:p>
          <a:p>
            <a:r>
              <a:rPr lang="en-CA" sz="2000" dirty="0">
                <a:latin typeface="+mj-lt"/>
              </a:rPr>
              <a:t> </a:t>
            </a:r>
          </a:p>
        </p:txBody>
      </p:sp>
      <p:sp>
        <p:nvSpPr>
          <p:cNvPr id="2" name="Slide Number Placeholder 1">
            <a:extLst>
              <a:ext uri="{FF2B5EF4-FFF2-40B4-BE49-F238E27FC236}">
                <a16:creationId xmlns:a16="http://schemas.microsoft.com/office/drawing/2014/main" id="{13C4E641-234C-E70D-E21E-610C2B6DE172}"/>
              </a:ext>
            </a:extLst>
          </p:cNvPr>
          <p:cNvSpPr>
            <a:spLocks noGrp="1"/>
          </p:cNvSpPr>
          <p:nvPr>
            <p:ph type="sldNum" sz="quarter" idx="12"/>
          </p:nvPr>
        </p:nvSpPr>
        <p:spPr/>
        <p:txBody>
          <a:bodyPr/>
          <a:lstStyle/>
          <a:p>
            <a:fld id="{B2DC25EE-239B-4C5F-AAD1-255A7D5F1EE2}" type="slidenum">
              <a:rPr lang="en-US" smtClean="0"/>
              <a:t>46</a:t>
            </a:fld>
            <a:endParaRPr lang="en-US"/>
          </a:p>
        </p:txBody>
      </p:sp>
    </p:spTree>
    <p:extLst>
      <p:ext uri="{BB962C8B-B14F-4D97-AF65-F5344CB8AC3E}">
        <p14:creationId xmlns:p14="http://schemas.microsoft.com/office/powerpoint/2010/main" val="875024691"/>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4B465-CB29-17D5-DFD6-187D56823DDE}"/>
              </a:ext>
            </a:extLst>
          </p:cNvPr>
          <p:cNvSpPr>
            <a:spLocks noGrp="1"/>
          </p:cNvSpPr>
          <p:nvPr>
            <p:ph type="sldNum" sz="quarter" idx="12"/>
          </p:nvPr>
        </p:nvSpPr>
        <p:spPr/>
        <p:txBody>
          <a:bodyPr/>
          <a:lstStyle/>
          <a:p>
            <a:fld id="{B2DC25EE-239B-4C5F-AAD1-255A7D5F1EE2}" type="slidenum">
              <a:rPr lang="en-US" smtClean="0"/>
              <a:t>460</a:t>
            </a:fld>
            <a:endParaRPr lang="en-US"/>
          </a:p>
        </p:txBody>
      </p:sp>
      <p:sp>
        <p:nvSpPr>
          <p:cNvPr id="4" name="TextBox 3">
            <a:extLst>
              <a:ext uri="{FF2B5EF4-FFF2-40B4-BE49-F238E27FC236}">
                <a16:creationId xmlns:a16="http://schemas.microsoft.com/office/drawing/2014/main" id="{32D67678-C434-0B4C-A2C0-7CAFF743178F}"/>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One of the most influential scientists of all time, Isaac Newton(1643-1727) made groundbreaking contributions to physics and mathematics. He was deeply religious and spent a significant amount of time studying the Bible and writing theological tracts. Newton saw his scientific work as an extension of his faith, exploring the laws set by a divine creator.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mathematician, physicist, and inventor, Blaise Pascal (1623-1662) made important contributions to the study of fluids, geometry, and probability. Later in life, he had a profound religious experience, leading him to dedicate much of his time to theology and Christian philosophy. His work, “Pensées”, reflects his deep spiritual convictions.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Gottfried Wilhelm Leibniz (1646–1716) saw mathematics as a way to understand the divine plan. He believed in a pre-established harmony in the universe, where mathematical principles reflected the rational order set by God.</a:t>
            </a:r>
          </a:p>
          <a:p>
            <a:endParaRPr lang="en-US" sz="2000" dirty="0"/>
          </a:p>
          <a:p>
            <a:pPr marL="285750" indent="-285750">
              <a:buFont typeface="Arial" panose="020B0604020202020204" pitchFamily="34" charset="0"/>
              <a:buChar char="•"/>
            </a:pPr>
            <a:r>
              <a:rPr lang="en-US" sz="2000" dirty="0"/>
              <a:t>Known as the father of modern genetics, Gregor Mendel (1822-1884) was an Augustinian monk whose experiments with pea plants laid the foundation for the field of genetics. His monastic life provided him with the time and resources necessary to conduct his experiments.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key figure in electromagnetism, James Clerk Maxwell (1831-1879) was a devout Christian who integrated his faith with his scientific work. He believed that studying the natural world was a way to understand God's creation.</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298761255"/>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F59B1F-0B3C-13D6-9E6C-3153C0F3F6F3}"/>
              </a:ext>
            </a:extLst>
          </p:cNvPr>
          <p:cNvSpPr>
            <a:spLocks noGrp="1"/>
          </p:cNvSpPr>
          <p:nvPr>
            <p:ph type="sldNum" sz="quarter" idx="12"/>
          </p:nvPr>
        </p:nvSpPr>
        <p:spPr/>
        <p:txBody>
          <a:bodyPr/>
          <a:lstStyle/>
          <a:p>
            <a:fld id="{B2DC25EE-239B-4C5F-AAD1-255A7D5F1EE2}" type="slidenum">
              <a:rPr lang="en-US" smtClean="0"/>
              <a:t>461</a:t>
            </a:fld>
            <a:endParaRPr lang="en-US"/>
          </a:p>
        </p:txBody>
      </p:sp>
      <p:sp>
        <p:nvSpPr>
          <p:cNvPr id="4" name="TextBox 3">
            <a:extLst>
              <a:ext uri="{FF2B5EF4-FFF2-40B4-BE49-F238E27FC236}">
                <a16:creationId xmlns:a16="http://schemas.microsoft.com/office/drawing/2014/main" id="{864D8E2B-E4C5-3B47-C943-BB4EB1D95DB1}"/>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While not religious in a traditional sense, Albert Einstein (1879-1955) had a deep sense of spirituality and often spoke about his awe and wonder at the universe. He famously remarked about respecting the mystery of the universe and spoke of a "cosmic religious feeling.“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Often considered the father of quantum theory, Max Planck (1858-1947) had a strong belief in a cosmic order and often spoke about the connection between science and a divine presence.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founding figure in quantum mechanics, Niels Bohr  (1885-1962) was open to philosophical and mystical interpretations of quantum phenomena,  incorporating philosophical and spiritual ideas into his work.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Belgian priest and astronomer, George Lemaitre (1894-1966) proposed what later became known as the Big Bang theory, suggesting that the universe expanded from an initial singularity. He saw no conflict between science and religion, viewing his scientific work as a way to appreciate the creation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Roger Penrose (b. 1931) a contemporary Nobel prize physicist and mathematician has explored the idea that mathematical structures exist in a Platonic realm of forms and that our physical universe is a manifestation of these structures.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theoretical physicist known for his work in quantum theory and philosophy, David Bohm (1917-1992) explored the idea of wholeness and the implicate order, suggesting that the universe is guided by a deeper order beyond ordinary perception.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2297043"/>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4A214-06C3-7A5C-82C0-1972207E005C}"/>
              </a:ext>
            </a:extLst>
          </p:cNvPr>
          <p:cNvSpPr>
            <a:spLocks noGrp="1"/>
          </p:cNvSpPr>
          <p:nvPr>
            <p:ph type="sldNum" sz="quarter" idx="12"/>
          </p:nvPr>
        </p:nvSpPr>
        <p:spPr/>
        <p:txBody>
          <a:bodyPr/>
          <a:lstStyle/>
          <a:p>
            <a:fld id="{B2DC25EE-239B-4C5F-AAD1-255A7D5F1EE2}" type="slidenum">
              <a:rPr lang="en-US" smtClean="0"/>
              <a:t>462</a:t>
            </a:fld>
            <a:endParaRPr lang="en-US"/>
          </a:p>
        </p:txBody>
      </p:sp>
      <p:sp>
        <p:nvSpPr>
          <p:cNvPr id="4" name="TextBox 3">
            <a:extLst>
              <a:ext uri="{FF2B5EF4-FFF2-40B4-BE49-F238E27FC236}">
                <a16:creationId xmlns:a16="http://schemas.microsoft.com/office/drawing/2014/main" id="{62453E94-9C73-A699-43A4-46A22DC6FEF7}"/>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Francis Collins (1950- ) is a physician-geneticist who led the Human Genome Project and served as the director of the National Institutes of Health (NIH). He is also known for his Christian faith, which he explores in his book "The Language of God: A Scientist Presents Evidence for Belief." Collins advocates for the harmony between science and faith.</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John Polkinghorne (1930-2021) was a theoretical physicist and an Anglican priest. He contributed significantly to the field of quantum mechanics before being ordained as a priest. Polkinghorne wrote extensively on the relationship between science and religion, arguing for their compatibility.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Jennifer Wiseman (1964- ) is an astrophysicist known for her work with the Hubble Space Telescope. She is also a committed Christian and has been active in discussions about the relationship between science and faith. Wiseman serves as the director of the American Association for the Advancement of Science's Dialogue on Science, Ethics, and Religion.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Allan Sandage (1926-2010) was a prominent astronomer who made significant contributions to our understanding of the universe's expansion. Late in his life, Sandage became a Christian, balancing his scientific work with his religious beliefs and exploring questions of existence and purpose.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Alister McGrath (1953- ) originally trained in molecular biophysics</a:t>
            </a:r>
            <a:r>
              <a:rPr lang="en-US" sz="2000" dirty="0">
                <a:latin typeface="+mj-lt"/>
              </a:rPr>
              <a:t> but became</a:t>
            </a:r>
            <a:r>
              <a:rPr lang="en-US" sz="2000" b="0" i="0" dirty="0">
                <a:effectLst/>
                <a:latin typeface="+mj-lt"/>
              </a:rPr>
              <a:t> best known as a theologian. He writes about the dialogue between science and religion and addresses the intersection of scientific and theological thinking.</a:t>
            </a:r>
            <a:endParaRPr lang="en-CA" sz="2000" dirty="0">
              <a:latin typeface="+mj-lt"/>
            </a:endParaRPr>
          </a:p>
        </p:txBody>
      </p:sp>
    </p:spTree>
    <p:extLst>
      <p:ext uri="{BB962C8B-B14F-4D97-AF65-F5344CB8AC3E}">
        <p14:creationId xmlns:p14="http://schemas.microsoft.com/office/powerpoint/2010/main" val="4499541"/>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AD0BE9-4718-3BF2-3451-88B98469D95C}"/>
              </a:ext>
            </a:extLst>
          </p:cNvPr>
          <p:cNvSpPr>
            <a:spLocks noGrp="1"/>
          </p:cNvSpPr>
          <p:nvPr>
            <p:ph type="sldNum" sz="quarter" idx="12"/>
          </p:nvPr>
        </p:nvSpPr>
        <p:spPr/>
        <p:txBody>
          <a:bodyPr/>
          <a:lstStyle/>
          <a:p>
            <a:fld id="{B2DC25EE-239B-4C5F-AAD1-255A7D5F1EE2}" type="slidenum">
              <a:rPr lang="en-US" smtClean="0"/>
              <a:t>463</a:t>
            </a:fld>
            <a:endParaRPr lang="en-US"/>
          </a:p>
        </p:txBody>
      </p:sp>
      <p:sp>
        <p:nvSpPr>
          <p:cNvPr id="4" name="TextBox 3">
            <a:extLst>
              <a:ext uri="{FF2B5EF4-FFF2-40B4-BE49-F238E27FC236}">
                <a16:creationId xmlns:a16="http://schemas.microsoft.com/office/drawing/2014/main" id="{DF9B4E1B-1A6D-FF06-9F36-CB6FF5AF1691}"/>
              </a:ext>
            </a:extLst>
          </p:cNvPr>
          <p:cNvSpPr txBox="1"/>
          <p:nvPr/>
        </p:nvSpPr>
        <p:spPr>
          <a:xfrm>
            <a:off x="65314" y="70021"/>
            <a:ext cx="121158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The idea that mathematics is the language of science and  that "God is a mathematician"  has been expressed by  many mathematicians, scientists and philosophers. The concept is originally attributed to Galileo Galilei, who famously wrote, "The universe is written in the language of mathematics.”</a:t>
            </a:r>
            <a:br>
              <a:rPr lang="en-US" sz="2000" dirty="0"/>
            </a:br>
            <a:r>
              <a:rPr lang="en-US" sz="2000" dirty="0"/>
              <a:t> </a:t>
            </a:r>
          </a:p>
          <a:p>
            <a:pPr marL="285750" indent="-285750">
              <a:buFont typeface="Arial" panose="020B0604020202020204" pitchFamily="34" charset="0"/>
              <a:buChar char="•"/>
            </a:pPr>
            <a:r>
              <a:rPr lang="en-US" sz="2000" dirty="0"/>
              <a:t> The Nobel prize physicist Paul Dirac (1902-1984), known for his work in quantum mechanics contributed, "God used beautiful mathematics in creating the world." Dirac was struck by the elegance and simplicity of mathematical laws in physics.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Another Nobel laureate physicist Eugene Wigner (1902-1995) wrote a famous essay entitled "The Unreasonable Effectiveness of Mathematics in the Natural Sciences“. In it,  Wigner explored the surprising ability of mathematics to describe the physical world accurately. He pondered why mathematical concepts, developed independently of empirical observations, so effectively explain natural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observations underscore a recurring theme in the history of science: the perception of a deep connection between mathematics and the natural world. This idea suggests that the universe operates according to mathematical principles, leading some to view mathematics as a reflection of a higher order or intelligence.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Leonardo da Vinci's "Vitruvian Man“ created around 1490 is one of the most famous drawings in the world. It is a study of the proportions of the human body, illustrating the blend of art and science during the Renaissance. The drawing is named after the ancient Roman architect Vitruvius, whose work "De </a:t>
            </a:r>
            <a:r>
              <a:rPr lang="en-US" sz="2000" dirty="0" err="1"/>
              <a:t>Architectura</a:t>
            </a:r>
            <a:r>
              <a:rPr lang="en-US" sz="2000" dirty="0"/>
              <a:t>" provided the inspiration for Leonardo's study.</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25167264"/>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399A8-613B-EE61-0D3A-A68FDE870E97}"/>
              </a:ext>
            </a:extLst>
          </p:cNvPr>
          <p:cNvSpPr>
            <a:spLocks noGrp="1"/>
          </p:cNvSpPr>
          <p:nvPr>
            <p:ph type="sldNum" sz="quarter" idx="12"/>
          </p:nvPr>
        </p:nvSpPr>
        <p:spPr/>
        <p:txBody>
          <a:bodyPr/>
          <a:lstStyle/>
          <a:p>
            <a:fld id="{B2DC25EE-239B-4C5F-AAD1-255A7D5F1EE2}" type="slidenum">
              <a:rPr lang="en-US" smtClean="0"/>
              <a:t>464</a:t>
            </a:fld>
            <a:endParaRPr lang="en-US"/>
          </a:p>
        </p:txBody>
      </p:sp>
      <p:sp>
        <p:nvSpPr>
          <p:cNvPr id="4" name="TextBox 3">
            <a:extLst>
              <a:ext uri="{FF2B5EF4-FFF2-40B4-BE49-F238E27FC236}">
                <a16:creationId xmlns:a16="http://schemas.microsoft.com/office/drawing/2014/main" id="{06B3CFE1-E4B2-257D-F687-A92E4DA880A4}"/>
              </a:ext>
            </a:extLst>
          </p:cNvPr>
          <p:cNvSpPr txBox="1"/>
          <p:nvPr/>
        </p:nvSpPr>
        <p:spPr>
          <a:xfrm>
            <a:off x="32657" y="70021"/>
            <a:ext cx="11952514" cy="6555641"/>
          </a:xfrm>
          <a:prstGeom prst="rect">
            <a:avLst/>
          </a:prstGeom>
          <a:noFill/>
        </p:spPr>
        <p:txBody>
          <a:bodyPr wrap="square">
            <a:spAutoFit/>
          </a:bodyPr>
          <a:lstStyle/>
          <a:p>
            <a:pPr marL="285750" indent="-285750">
              <a:buFont typeface="Arial" panose="020B0604020202020204" pitchFamily="34" charset="0"/>
              <a:buChar char="•"/>
            </a:pPr>
            <a:r>
              <a:rPr lang="en-US" sz="2000" dirty="0"/>
              <a:t> The "Vitruvian Man" depicts a male figure in two superimposed positions with arms and legs apart, inscribed in both a circle and a square. This configuration demonstrates the ideal human body proportions as described by Vitruvius. For example, the length of a man's outspread arms is equal to his height, and the distance from the top of the head to the bottom of the chin is one-eighth of the total height.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"Vitruvian Man" embodies the Renaissance ideal that art and science are interconnected. It illustrates the concept of human proportion, reflecting the belief that the human body is a microcosm of the universe and a model of harmony and balance.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circle and square are symbolic in the drawing. The circle, often associated with the divine, represents the spiritual realm, while the square represents the material world. The positioning of the human figure within these shapes suggests the connection between humanity and the cosmos.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Vitruvius believed that architecture should reflect the proportions of the human body, which he considered the model of perfection. Leonardo's drawing translates this idea into a visual representation, linking architecture, art, and the human form.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"Vitruvian Man" has become an enduring symbol of the intersection of art and science. It represents the quest for knowledge and understanding of the natural world through observation and measurement. The drawing continues to inspire artists, architects, and scientists, symbolizing the unity of different fields of study and the pursuit of harmony and balance in all things.</a:t>
            </a:r>
          </a:p>
        </p:txBody>
      </p:sp>
    </p:spTree>
    <p:extLst>
      <p:ext uri="{BB962C8B-B14F-4D97-AF65-F5344CB8AC3E}">
        <p14:creationId xmlns:p14="http://schemas.microsoft.com/office/powerpoint/2010/main" val="3668751649"/>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96F894-C4BF-1CDD-F029-B38E812A1CAF}"/>
              </a:ext>
            </a:extLst>
          </p:cNvPr>
          <p:cNvSpPr>
            <a:spLocks noGrp="1"/>
          </p:cNvSpPr>
          <p:nvPr>
            <p:ph type="sldNum" sz="quarter" idx="12"/>
          </p:nvPr>
        </p:nvSpPr>
        <p:spPr/>
        <p:txBody>
          <a:bodyPr/>
          <a:lstStyle/>
          <a:p>
            <a:fld id="{B2DC25EE-239B-4C5F-AAD1-255A7D5F1EE2}" type="slidenum">
              <a:rPr lang="en-US" smtClean="0"/>
              <a:t>465</a:t>
            </a:fld>
            <a:endParaRPr lang="en-US"/>
          </a:p>
        </p:txBody>
      </p:sp>
      <p:sp>
        <p:nvSpPr>
          <p:cNvPr id="4" name="TextBox 3">
            <a:extLst>
              <a:ext uri="{FF2B5EF4-FFF2-40B4-BE49-F238E27FC236}">
                <a16:creationId xmlns:a16="http://schemas.microsoft.com/office/drawing/2014/main" id="{C87A3CC1-0D80-EB75-354F-6BDC84F57D14}"/>
              </a:ext>
            </a:extLst>
          </p:cNvPr>
          <p:cNvSpPr txBox="1"/>
          <p:nvPr/>
        </p:nvSpPr>
        <p:spPr>
          <a:xfrm>
            <a:off x="108857" y="174990"/>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da Vinci's "Vitruvian Man" is a masterpiece that captures the essence of Renaissance thought, illustrating the ideal human proportions and the relationship between humanity and the universe. It remains a powerful symbol of the pursuit of knowledge and the interconnectedness of art, science, and philosophy.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that God is a mathematician is a philosophical and theological interpretation that arises from the perceived order and precision in the universe. Some people see the mathematical nature of the universe as evidence of a higher intelligence or divine creator who designed the cosmos with mathematical principles. This view is often expressed by those who find a sense of wonder and awe in the mathematical elegance of the natural world.</a:t>
            </a:r>
          </a:p>
          <a:p>
            <a:r>
              <a:rPr lang="en-US" sz="2000" dirty="0"/>
              <a:t> </a:t>
            </a:r>
          </a:p>
          <a:p>
            <a:pPr marL="285750" indent="-285750">
              <a:buFont typeface="Arial" panose="020B0604020202020204" pitchFamily="34" charset="0"/>
              <a:buChar char="•"/>
            </a:pPr>
            <a:r>
              <a:rPr lang="en-US" sz="2000" dirty="0"/>
              <a:t>Evidence that the natural world is written in the language of mathematics as mathematical principles and patterns is found throughout nature. Fibonacci Sequences and Golden Ratios appear in various natural phenomena, such as the arrangement of leaves, the branching of trees, and the spiral patterns of shells.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Fractals are complex geometric shapes, which can be split into parts, each of which is a reduced-scale copy of the whole, fractals are seen in snowflakes, mountain ranges, and coastlines.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fundamental laws of physics, such as Newton's laws of motion, Maxwell's equations for electromagnetism, and Einstein's theory of relativity, are expressed mathematically and accurately describe how the universe operates. Mathematics is essential in predicting natural phenomena, from the orbits of planets to the behavior of subatomic particles.</a:t>
            </a:r>
          </a:p>
        </p:txBody>
      </p:sp>
    </p:spTree>
    <p:extLst>
      <p:ext uri="{BB962C8B-B14F-4D97-AF65-F5344CB8AC3E}">
        <p14:creationId xmlns:p14="http://schemas.microsoft.com/office/powerpoint/2010/main" val="3533717857"/>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505B61-24BF-E1EE-8F90-BE592B386B17}"/>
              </a:ext>
            </a:extLst>
          </p:cNvPr>
          <p:cNvSpPr>
            <a:spLocks noGrp="1"/>
          </p:cNvSpPr>
          <p:nvPr>
            <p:ph type="sldNum" sz="quarter" idx="12"/>
          </p:nvPr>
        </p:nvSpPr>
        <p:spPr/>
        <p:txBody>
          <a:bodyPr/>
          <a:lstStyle/>
          <a:p>
            <a:fld id="{B2DC25EE-239B-4C5F-AAD1-255A7D5F1EE2}" type="slidenum">
              <a:rPr lang="en-US" smtClean="0"/>
              <a:t>466</a:t>
            </a:fld>
            <a:endParaRPr lang="en-US"/>
          </a:p>
        </p:txBody>
      </p:sp>
      <p:sp>
        <p:nvSpPr>
          <p:cNvPr id="4" name="TextBox 3">
            <a:extLst>
              <a:ext uri="{FF2B5EF4-FFF2-40B4-BE49-F238E27FC236}">
                <a16:creationId xmlns:a16="http://schemas.microsoft.com/office/drawing/2014/main" id="{31F09897-AB16-E040-9E27-A9F8E83AEF17}"/>
              </a:ext>
            </a:extLst>
          </p:cNvPr>
          <p:cNvSpPr txBox="1"/>
          <p:nvPr/>
        </p:nvSpPr>
        <p:spPr>
          <a:xfrm>
            <a:off x="76200" y="70021"/>
            <a:ext cx="12192000" cy="7663636"/>
          </a:xfrm>
          <a:prstGeom prst="rect">
            <a:avLst/>
          </a:prstGeom>
          <a:noFill/>
        </p:spPr>
        <p:txBody>
          <a:bodyPr wrap="square">
            <a:spAutoFit/>
          </a:bodyPr>
          <a:lstStyle/>
          <a:p>
            <a:pPr marL="285750" indent="-285750">
              <a:buFont typeface="Arial" panose="020B0604020202020204" pitchFamily="34" charset="0"/>
              <a:buChar char="•"/>
            </a:pPr>
            <a:r>
              <a:rPr lang="en-US" sz="2000" dirty="0"/>
              <a:t>Symmetry is a fundamental aspect of the natural world, seen in everything from the bilateral symmetry of animals to the radial symmetry of flowers. Geometry helps us understand these symmetrical patterns.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Plato's philosophy explored the relationship between the physical world and a higher realm of perfect forms or ideas. In his dialogue "Timaeus," Plato presents a cosmological account that suggests the universe is crafted by a divine craftsman, often referred to as the Demiurge. This craftsman uses eternal forms or ideas as blueprints to shape the cosmos, imbuing it with order and harmony.</a:t>
            </a:r>
          </a:p>
          <a:p>
            <a:r>
              <a:rPr lang="en-US" sz="2000" dirty="0"/>
              <a:t> </a:t>
            </a:r>
          </a:p>
          <a:p>
            <a:pPr marL="285750" indent="-285750">
              <a:buFont typeface="Arial" panose="020B0604020202020204" pitchFamily="34" charset="0"/>
              <a:buChar char="•"/>
            </a:pPr>
            <a:r>
              <a:rPr lang="en-US" sz="2000" dirty="0"/>
              <a:t>Plato proposed that beyond the physical world lies a realm of perfect, immutable forms or ideas. These forms are the true reality, while the material world is merely a shadow or imitation of this higher realm.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Among these forms are perfect geometric shapes, which Plato believed to be the essence of all physical objects. The geometric forms represent the ideal versions of shapes we encounter in the material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"Timaeus," Plato describes the Demiurge as a benevolent creator who imposes order on chaos by using the forms as templates. The Demiurge is guided by reason and aims to create a harmonious and orderly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Demiurge uses mathematical principles to structure the cosmos. This results in the geometric regularity and symmetry observed in nature, reflecting the influence of divine intelligence.</a:t>
            </a:r>
          </a:p>
          <a:p>
            <a:br>
              <a:rPr lang="en-US" sz="2000" dirty="0"/>
            </a:br>
            <a:br>
              <a:rPr lang="en-US" sz="2000" dirty="0"/>
            </a:br>
            <a:br>
              <a:rPr lang="en-US" dirty="0"/>
            </a:br>
            <a:br>
              <a:rPr lang="en-US" dirty="0"/>
            </a:br>
            <a:br>
              <a:rPr lang="en-US" dirty="0"/>
            </a:br>
            <a:endParaRPr lang="en-CA" dirty="0"/>
          </a:p>
        </p:txBody>
      </p:sp>
    </p:spTree>
    <p:extLst>
      <p:ext uri="{BB962C8B-B14F-4D97-AF65-F5344CB8AC3E}">
        <p14:creationId xmlns:p14="http://schemas.microsoft.com/office/powerpoint/2010/main" val="1528532931"/>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1B7A2-6B7C-4555-7CF3-7B1DAD08E690}"/>
              </a:ext>
            </a:extLst>
          </p:cNvPr>
          <p:cNvSpPr>
            <a:spLocks noGrp="1"/>
          </p:cNvSpPr>
          <p:nvPr>
            <p:ph type="sldNum" sz="quarter" idx="12"/>
          </p:nvPr>
        </p:nvSpPr>
        <p:spPr/>
        <p:txBody>
          <a:bodyPr/>
          <a:lstStyle/>
          <a:p>
            <a:fld id="{B2DC25EE-239B-4C5F-AAD1-255A7D5F1EE2}" type="slidenum">
              <a:rPr lang="en-US" smtClean="0"/>
              <a:t>467</a:t>
            </a:fld>
            <a:endParaRPr lang="en-US"/>
          </a:p>
        </p:txBody>
      </p:sp>
      <p:sp>
        <p:nvSpPr>
          <p:cNvPr id="4" name="TextBox 3">
            <a:extLst>
              <a:ext uri="{FF2B5EF4-FFF2-40B4-BE49-F238E27FC236}">
                <a16:creationId xmlns:a16="http://schemas.microsoft.com/office/drawing/2014/main" id="{814F2495-2ED2-5BDC-73CE-E4205AA4152D}"/>
              </a:ext>
            </a:extLst>
          </p:cNvPr>
          <p:cNvSpPr txBox="1"/>
          <p:nvPr/>
        </p:nvSpPr>
        <p:spPr>
          <a:xfrm>
            <a:off x="108857" y="-32657"/>
            <a:ext cx="12083143" cy="7786747"/>
          </a:xfrm>
          <a:prstGeom prst="rect">
            <a:avLst/>
          </a:prstGeom>
          <a:noFill/>
        </p:spPr>
        <p:txBody>
          <a:bodyPr wrap="square">
            <a:spAutoFit/>
          </a:bodyPr>
          <a:lstStyle/>
          <a:p>
            <a:pPr marL="285750" indent="-285750">
              <a:buFont typeface="Arial" panose="020B0604020202020204" pitchFamily="34" charset="0"/>
              <a:buChar char="•"/>
            </a:pPr>
            <a:r>
              <a:rPr lang="en-US" sz="2000" dirty="0"/>
              <a:t>Plato saw mathematical relationships, such as harmony and proportion, as evidence of the universe's rational structure. These principles are reflected in the natural world, from the symmetry of living organisms to the orbits of celestial bodies.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recognizing the geometric order in the physical world, Plato argued that we can glimpse the divine intelligence that shapes the universe. Mathematics and geometry thus serve as a bridge between the material and the spiritual, allowing us to understand the cosmos's underlying order.</a:t>
            </a:r>
          </a:p>
          <a:p>
            <a:r>
              <a:rPr lang="en-US" sz="2000" dirty="0"/>
              <a:t> </a:t>
            </a:r>
          </a:p>
          <a:p>
            <a:pPr marL="285750" indent="-285750">
              <a:buFont typeface="Arial" panose="020B0604020202020204" pitchFamily="34" charset="0"/>
              <a:buChar char="•"/>
            </a:pPr>
            <a:r>
              <a:rPr lang="en-US" sz="2000" dirty="0"/>
              <a:t>The Platonic solids are a special class of three-dimensional geometric shapes that are highly symmetrical. Plato discussed them in his work "Timaeus" and associated them with the classical elements. There are exactly five Platonic solids: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Tetrahedron: Composed of 4 equilateral triangular faces, it represents the element of fire.</a:t>
            </a:r>
            <a:br>
              <a:rPr lang="en-US" sz="2000" dirty="0"/>
            </a:br>
            <a:r>
              <a:rPr lang="en-US" sz="2000" dirty="0"/>
              <a:t>2. Cube (or Hexahedron): Composed of 6 square faces, it represents the element of earth.</a:t>
            </a:r>
            <a:br>
              <a:rPr lang="en-US" sz="2000" dirty="0"/>
            </a:br>
            <a:r>
              <a:rPr lang="en-US" sz="2000" dirty="0"/>
              <a:t>3. Octahedron: Composed of 8 equilateral triangular faces, it represents the element of air.</a:t>
            </a:r>
            <a:br>
              <a:rPr lang="en-US" sz="2000" dirty="0"/>
            </a:br>
            <a:r>
              <a:rPr lang="en-US" sz="2000" dirty="0"/>
              <a:t>4. Dodecahedron: Composed of 12 regular pentagonal faces, it represents the cosmos or the universe as a whole.</a:t>
            </a:r>
            <a:br>
              <a:rPr lang="en-US" sz="2000" dirty="0"/>
            </a:br>
            <a:r>
              <a:rPr lang="en-US" sz="2000" dirty="0"/>
              <a:t>5. Icosahedron: Composed of 20 equilateral triangular faces, it represents the element of water.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solids are unique because they are the only convex polyhedra with identical faces, vertices, and angles. Each vertex of a Platonic solid has the same number of faces meeting, and the angles between faces are the same throughout the solid.</a:t>
            </a:r>
          </a:p>
          <a:p>
            <a:br>
              <a:rPr lang="en-US" sz="2000" dirty="0"/>
            </a:br>
            <a:br>
              <a:rPr lang="en-US" sz="2000" dirty="0"/>
            </a:br>
            <a:endParaRPr lang="en-CA" sz="2000" dirty="0"/>
          </a:p>
        </p:txBody>
      </p:sp>
    </p:spTree>
    <p:extLst>
      <p:ext uri="{BB962C8B-B14F-4D97-AF65-F5344CB8AC3E}">
        <p14:creationId xmlns:p14="http://schemas.microsoft.com/office/powerpoint/2010/main" val="2088078773"/>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BB9F4-8710-6654-E810-E6888176CB60}"/>
              </a:ext>
            </a:extLst>
          </p:cNvPr>
          <p:cNvSpPr>
            <a:spLocks noGrp="1"/>
          </p:cNvSpPr>
          <p:nvPr>
            <p:ph type="sldNum" sz="quarter" idx="12"/>
          </p:nvPr>
        </p:nvSpPr>
        <p:spPr/>
        <p:txBody>
          <a:bodyPr/>
          <a:lstStyle/>
          <a:p>
            <a:fld id="{B2DC25EE-239B-4C5F-AAD1-255A7D5F1EE2}" type="slidenum">
              <a:rPr lang="en-US" smtClean="0"/>
              <a:t>468</a:t>
            </a:fld>
            <a:endParaRPr lang="en-US"/>
          </a:p>
        </p:txBody>
      </p:sp>
      <p:sp>
        <p:nvSpPr>
          <p:cNvPr id="4" name="TextBox 3">
            <a:extLst>
              <a:ext uri="{FF2B5EF4-FFF2-40B4-BE49-F238E27FC236}">
                <a16:creationId xmlns:a16="http://schemas.microsoft.com/office/drawing/2014/main" id="{7696EF88-49D8-85E3-0D17-DC9EBD7CF1C7}"/>
              </a:ext>
            </a:extLst>
          </p:cNvPr>
          <p:cNvSpPr txBox="1"/>
          <p:nvPr/>
        </p:nvSpPr>
        <p:spPr>
          <a:xfrm>
            <a:off x="87086" y="0"/>
            <a:ext cx="12104914" cy="7448193"/>
          </a:xfrm>
          <a:prstGeom prst="rect">
            <a:avLst/>
          </a:prstGeom>
          <a:noFill/>
        </p:spPr>
        <p:txBody>
          <a:bodyPr wrap="square">
            <a:spAutoFit/>
          </a:bodyPr>
          <a:lstStyle/>
          <a:p>
            <a:pPr marL="342900" indent="-342900">
              <a:buFont typeface="Arial" panose="020B0604020202020204" pitchFamily="34" charset="0"/>
              <a:buChar char="•"/>
            </a:pPr>
            <a:r>
              <a:rPr lang="en-US" sz="2000" dirty="0"/>
              <a:t>The Platonic solids are seen as perfect forms due to their symmetry and uniformity. This perfection was thought to reflect a higher, divine order, suggesting that the universe itself is structured according to mathematical principles.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 associated each solid with a classical element, proposing that these shapes were the building blocks of the physical world. This idea ties into the belief that understanding these forms could provide insight into the nature of reality and the cosmos.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idea that such perfect forms exist in a realm of pure thought or ideal forms aligns with Plato's theory of forms, where the physical world is just a shadow of a more real, abstract world. The Platonic solids, therefore, serve as a bridge between the tangible and the intangible, the material and the spiritual.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Platonic solids have influenced not only philosophy but also art, architecture, and science throughout history. They have been used in various contexts to symbolize harmony, balance, and the interconnectedness of all things.</a:t>
            </a:r>
          </a:p>
          <a:p>
            <a:r>
              <a:rPr lang="en-US" sz="2000" dirty="0"/>
              <a:t> </a:t>
            </a:r>
          </a:p>
          <a:p>
            <a:pPr marL="285750" indent="-285750">
              <a:buFont typeface="Arial" panose="020B0604020202020204" pitchFamily="34" charset="0"/>
              <a:buChar char="•"/>
            </a:pPr>
            <a:r>
              <a:rPr lang="en-US" sz="2000" dirty="0"/>
              <a:t>The golden ratio, often denoted by the Greek letter phi (φ), is a mathematical constant approximately equal to 1.6180339887. It is an irrational number, meaning it cannot be expressed as a simple fraction.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is defined algebraically as follows: if a line segment is divided into two parts, a and b, where the whole length (a + b) is to the longer part (a) as the longer part (a) is to the shorter part (b), then the ratio is the golden ratio.</a:t>
            </a:r>
            <a:br>
              <a:rPr lang="en-US" sz="2000" dirty="0"/>
            </a:br>
            <a:br>
              <a:rPr lang="en-US" sz="2000" dirty="0"/>
            </a:br>
            <a:endParaRPr lang="en-CA" dirty="0"/>
          </a:p>
        </p:txBody>
      </p:sp>
    </p:spTree>
    <p:extLst>
      <p:ext uri="{BB962C8B-B14F-4D97-AF65-F5344CB8AC3E}">
        <p14:creationId xmlns:p14="http://schemas.microsoft.com/office/powerpoint/2010/main" val="1324210088"/>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52DD23-FD3F-1A03-8136-BE9D6F17A633}"/>
              </a:ext>
            </a:extLst>
          </p:cNvPr>
          <p:cNvSpPr>
            <a:spLocks noGrp="1"/>
          </p:cNvSpPr>
          <p:nvPr>
            <p:ph type="sldNum" sz="quarter" idx="12"/>
          </p:nvPr>
        </p:nvSpPr>
        <p:spPr/>
        <p:txBody>
          <a:bodyPr/>
          <a:lstStyle/>
          <a:p>
            <a:fld id="{B2DC25EE-239B-4C5F-AAD1-255A7D5F1EE2}" type="slidenum">
              <a:rPr lang="en-US" smtClean="0"/>
              <a:t>469</a:t>
            </a:fld>
            <a:endParaRPr lang="en-US"/>
          </a:p>
        </p:txBody>
      </p:sp>
      <p:sp>
        <p:nvSpPr>
          <p:cNvPr id="4" name="TextBox 3">
            <a:extLst>
              <a:ext uri="{FF2B5EF4-FFF2-40B4-BE49-F238E27FC236}">
                <a16:creationId xmlns:a16="http://schemas.microsoft.com/office/drawing/2014/main" id="{D3D9CFA5-CDF5-9A07-AC88-038547F83499}"/>
              </a:ext>
            </a:extLst>
          </p:cNvPr>
          <p:cNvSpPr txBox="1"/>
          <p:nvPr/>
        </p:nvSpPr>
        <p:spPr>
          <a:xfrm>
            <a:off x="81643" y="70021"/>
            <a:ext cx="12028714"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golden ratio has unique mathematical properties. For example, φ is the only number that, when added to 1, equals its square (φ + 1 = φ²). It also appears in the Fibonacci sequence, where the ratio of successive Fibonacci numbers approaches φ as the numbers increase.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is often associated with beauty and harmony. It has been used in art and architecture to create compositions that are aesthetically pleasing. Many artists and architects, including Leonardo da Vinci and Le Corbusier, employed the golden ratio in their works, believing it to produce a sense of balance and proportion.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appears in various natural phenomena. For instance, the arrangement of leaves around a stem, the pattern of seeds in a sunflower, and the spiral shells of certain mollusks all exhibit proportions that approximate the golden ratio. This has led to the belief that the golden ratio is a fundamental characteristic of natural growth patterns.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golden ratio can be found in the proportions of the human body and other living organisms. Some studies suggest that faces and bodies that closely approximate the golden ratio are perceived as more attractive, although this is a topic of ongoing research and debate.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has fascinated mathematicians, scientists, and philosophers for centuries. Its frequent appearance in nature and its association with beauty and harmony have led to speculation about its deeper significance, suggesting that it might reflect an underlying order in the universe.</a:t>
            </a:r>
            <a:br>
              <a:rPr lang="en-US" sz="2000" dirty="0"/>
            </a:br>
            <a:br>
              <a:rPr lang="en-US" sz="2000" dirty="0"/>
            </a:br>
            <a:endParaRPr lang="en-CA" sz="2000" dirty="0"/>
          </a:p>
        </p:txBody>
      </p:sp>
    </p:spTree>
    <p:extLst>
      <p:ext uri="{BB962C8B-B14F-4D97-AF65-F5344CB8AC3E}">
        <p14:creationId xmlns:p14="http://schemas.microsoft.com/office/powerpoint/2010/main" val="269134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10605A-D285-41DB-8E8E-701563864039}"/>
              </a:ext>
            </a:extLst>
          </p:cNvPr>
          <p:cNvSpPr txBox="1"/>
          <p:nvPr/>
        </p:nvSpPr>
        <p:spPr>
          <a:xfrm>
            <a:off x="80476" y="147484"/>
            <a:ext cx="12031047" cy="5755422"/>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FFFFFF"/>
                </a:solidFill>
                <a:effectLst/>
                <a:latin typeface="Arial" panose="020B0604020202020204" pitchFamily="34" charset="0"/>
                <a:cs typeface="Arial" panose="020B0604020202020204" pitchFamily="34" charset="0"/>
              </a:rPr>
              <a:t>Feeling that our lives is closely tied to our perception of having purpose and value.</a:t>
            </a:r>
            <a:r>
              <a:rPr lang="en-US" sz="2400" dirty="0">
                <a:latin typeface="Arial" panose="020B0604020202020204" pitchFamily="34" charset="0"/>
                <a:cs typeface="Arial" panose="020B0604020202020204" pitchFamily="34" charset="0"/>
              </a:rPr>
              <a:t> Having purpose is having an important reason for being alive</a:t>
            </a:r>
            <a:r>
              <a:rPr lang="en-US" sz="2400" dirty="0">
                <a:solidFill>
                  <a:srgbClr val="FFFFFF"/>
                </a:solidFill>
                <a:latin typeface="Arial" panose="020B0604020202020204" pitchFamily="34" charset="0"/>
                <a:cs typeface="Arial" panose="020B0604020202020204" pitchFamily="34" charset="0"/>
              </a:rPr>
              <a:t>,</a:t>
            </a:r>
            <a:r>
              <a:rPr lang="en-US" sz="2400" dirty="0">
                <a:solidFill>
                  <a:srgbClr val="FFFFFF"/>
                </a:solidFill>
                <a:effectLst/>
                <a:latin typeface="Arial" panose="020B0604020202020204" pitchFamily="34" charset="0"/>
                <a:cs typeface="Arial" panose="020B0604020202020204" pitchFamily="34" charset="0"/>
              </a:rPr>
              <a:t> while feeling valued </a:t>
            </a:r>
            <a:r>
              <a:rPr lang="en-US" sz="2400" dirty="0">
                <a:latin typeface="Arial" panose="020B0604020202020204" pitchFamily="34" charset="0"/>
                <a:cs typeface="Arial" panose="020B0604020202020204" pitchFamily="34" charset="0"/>
              </a:rPr>
              <a:t>is believing and feeling that we are important, worthy or useful.</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Feeling that we have purpose and value require that we have healthy connections with ourselves, others, nature, a meaningful occupation and the universe.  If as children, we are well loved, we are shown, by the way we are seen by loving parental figures, that we have purpose and value. When we are loved as children, we are more likely to develop a healthy “My story”.</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Our sense of meaning depends not only on having a healthy “My story” and sense of self, but also on being part of  communities with healthy “Our stories” and “The stories”.  All these stories then guide our lives.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41AEB57-91E8-9430-EE6F-F6C586941B1B}"/>
              </a:ext>
            </a:extLst>
          </p:cNvPr>
          <p:cNvSpPr>
            <a:spLocks noGrp="1"/>
          </p:cNvSpPr>
          <p:nvPr>
            <p:ph type="sldNum" sz="quarter" idx="12"/>
          </p:nvPr>
        </p:nvSpPr>
        <p:spPr/>
        <p:txBody>
          <a:bodyPr/>
          <a:lstStyle/>
          <a:p>
            <a:fld id="{B2DC25EE-239B-4C5F-AAD1-255A7D5F1EE2}" type="slidenum">
              <a:rPr lang="en-US" smtClean="0"/>
              <a:t>47</a:t>
            </a:fld>
            <a:endParaRPr lang="en-US"/>
          </a:p>
        </p:txBody>
      </p:sp>
    </p:spTree>
    <p:extLst>
      <p:ext uri="{BB962C8B-B14F-4D97-AF65-F5344CB8AC3E}">
        <p14:creationId xmlns:p14="http://schemas.microsoft.com/office/powerpoint/2010/main" val="1164555872"/>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01C1B8-6D27-86EA-9B43-3EAF52277E63}"/>
              </a:ext>
            </a:extLst>
          </p:cNvPr>
          <p:cNvSpPr>
            <a:spLocks noGrp="1"/>
          </p:cNvSpPr>
          <p:nvPr>
            <p:ph type="sldNum" sz="quarter" idx="12"/>
          </p:nvPr>
        </p:nvSpPr>
        <p:spPr/>
        <p:txBody>
          <a:bodyPr/>
          <a:lstStyle/>
          <a:p>
            <a:fld id="{B2DC25EE-239B-4C5F-AAD1-255A7D5F1EE2}" type="slidenum">
              <a:rPr lang="en-US" smtClean="0"/>
              <a:t>470</a:t>
            </a:fld>
            <a:endParaRPr lang="en-US"/>
          </a:p>
        </p:txBody>
      </p:sp>
      <p:sp>
        <p:nvSpPr>
          <p:cNvPr id="4" name="TextBox 3">
            <a:extLst>
              <a:ext uri="{FF2B5EF4-FFF2-40B4-BE49-F238E27FC236}">
                <a16:creationId xmlns:a16="http://schemas.microsoft.com/office/drawing/2014/main" id="{8A63ECD0-9990-EA66-301D-BCD286FCD53E}"/>
              </a:ext>
            </a:extLst>
          </p:cNvPr>
          <p:cNvSpPr txBox="1"/>
          <p:nvPr/>
        </p:nvSpPr>
        <p:spPr>
          <a:xfrm>
            <a:off x="0" y="174990"/>
            <a:ext cx="12017829"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Fibonacci sequence is a series of numbers where each number is the sum of the two preceding ones, usually starting with 0 and 1. So, the sequence begins: 0, 1, 1, 2, 3, 5, 8, 13, 21, and so 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Fibonacci sequence appears in various biological settings. For example, the arrangement of leaves around a stem, the branching of trees, the fruitlets of a pineapple, and the flowering of an artichoke all exhibit Fibonacci numbers.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sequence can be seen in the family trees of honeybees and the spiral patterns of shells and horns.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flowers have a number of petals that is a Fibonacci number. For instance, lilies have 3 petals, buttercups have 5, and daisies can have 34, 55, or even 89 petals.</a:t>
            </a:r>
          </a:p>
          <a:p>
            <a:r>
              <a:rPr lang="en-US" sz="2000" dirty="0"/>
              <a:t> </a:t>
            </a:r>
          </a:p>
          <a:p>
            <a:pPr marL="285750" indent="-285750">
              <a:buFont typeface="Arial" panose="020B0604020202020204" pitchFamily="34" charset="0"/>
              <a:buChar char="•"/>
            </a:pPr>
            <a:r>
              <a:rPr lang="en-US" sz="2000" dirty="0"/>
              <a:t>The Fibonacci sequence and other mathematical patterns like it are fascinating examples of how numbers can reveal underlying symmetries and order in the natural world.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mathematical patterns suggest an underlying order in the universe, where complex structures and behaviors emerge from simple rules and relationships. They point to the possibility that the natural world is governed by mathematical principles, offering a glimpse into the intrinsic harmony and interconnectedness of all things.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62983557"/>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623294-ED01-623D-D07E-213BF7BD9A77}"/>
              </a:ext>
            </a:extLst>
          </p:cNvPr>
          <p:cNvSpPr>
            <a:spLocks noGrp="1"/>
          </p:cNvSpPr>
          <p:nvPr>
            <p:ph type="sldNum" sz="quarter" idx="12"/>
          </p:nvPr>
        </p:nvSpPr>
        <p:spPr/>
        <p:txBody>
          <a:bodyPr/>
          <a:lstStyle/>
          <a:p>
            <a:fld id="{B2DC25EE-239B-4C5F-AAD1-255A7D5F1EE2}" type="slidenum">
              <a:rPr lang="en-US" smtClean="0"/>
              <a:t>471</a:t>
            </a:fld>
            <a:endParaRPr lang="en-US"/>
          </a:p>
        </p:txBody>
      </p:sp>
      <p:sp>
        <p:nvSpPr>
          <p:cNvPr id="4" name="TextBox 3">
            <a:extLst>
              <a:ext uri="{FF2B5EF4-FFF2-40B4-BE49-F238E27FC236}">
                <a16:creationId xmlns:a16="http://schemas.microsoft.com/office/drawing/2014/main" id="{B5851545-16D0-48DF-9B34-EA2BF06B18D3}"/>
              </a:ext>
            </a:extLst>
          </p:cNvPr>
          <p:cNvSpPr txBox="1"/>
          <p:nvPr/>
        </p:nvSpPr>
        <p:spPr>
          <a:xfrm>
            <a:off x="76200" y="70021"/>
            <a:ext cx="12115800" cy="3754874"/>
          </a:xfrm>
          <a:prstGeom prst="rect">
            <a:avLst/>
          </a:prstGeom>
          <a:noFill/>
        </p:spPr>
        <p:txBody>
          <a:bodyPr wrap="square">
            <a:spAutoFit/>
          </a:bodyPr>
          <a:lstStyle/>
          <a:p>
            <a:pPr marL="285750" indent="-285750">
              <a:buFont typeface="Arial" panose="020B0604020202020204" pitchFamily="34" charset="0"/>
              <a:buChar char="•"/>
            </a:pPr>
            <a:r>
              <a:rPr lang="en-US" sz="2000" dirty="0"/>
              <a:t>The presence of these patterns in both living and non-living systems has inspired scientists, artists, and philosophers to explore the connections between mathematics, nature, and the cosmos, reinforcing the idea that mathematics can reveal deeper truths about the world we inhabit.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ideas illustrate the deep connection between mathematics and spirituality. Many mathematicians, scientists and philosophers have viewed the mathematical order in nature as a reflection of a higher cosmic order and believed that understanding mathematics allowed one to glimpse the divine and eternal truths underlying the universe.</a:t>
            </a:r>
          </a:p>
          <a:p>
            <a:r>
              <a:rPr lang="en-US" sz="2000" dirty="0"/>
              <a:t> </a:t>
            </a:r>
          </a:p>
          <a:p>
            <a:pPr marL="285750" indent="-285750">
              <a:buFont typeface="Arial" panose="020B0604020202020204" pitchFamily="34" charset="0"/>
              <a:buChar char="•"/>
            </a:pPr>
            <a:r>
              <a:rPr lang="en-US" sz="2000" dirty="0"/>
              <a:t>These ideas also exemplify how spiritual or religious beliefs can coexist with and complement scientific inquiry,  driving humans to explore and understand the world in profound ways.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34687697"/>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universal consciousness&#10;&#10;Description automatically generated">
            <a:extLst>
              <a:ext uri="{FF2B5EF4-FFF2-40B4-BE49-F238E27FC236}">
                <a16:creationId xmlns:a16="http://schemas.microsoft.com/office/drawing/2014/main" id="{196C70F3-ED86-7B5D-277D-ABFCD4CFE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743" y="1066800"/>
            <a:ext cx="6977743" cy="5538616"/>
          </a:xfrm>
          <a:prstGeom prst="rect">
            <a:avLst/>
          </a:prstGeom>
        </p:spPr>
      </p:pic>
      <p:sp>
        <p:nvSpPr>
          <p:cNvPr id="5" name="TextBox 4">
            <a:extLst>
              <a:ext uri="{FF2B5EF4-FFF2-40B4-BE49-F238E27FC236}">
                <a16:creationId xmlns:a16="http://schemas.microsoft.com/office/drawing/2014/main" id="{CFC2FED7-CC45-0EAE-F2FE-27DA93C98FE1}"/>
              </a:ext>
            </a:extLst>
          </p:cNvPr>
          <p:cNvSpPr txBox="1"/>
          <p:nvPr/>
        </p:nvSpPr>
        <p:spPr>
          <a:xfrm>
            <a:off x="1121228" y="203479"/>
            <a:ext cx="9753600" cy="646331"/>
          </a:xfrm>
          <a:prstGeom prst="rect">
            <a:avLst/>
          </a:prstGeom>
          <a:noFill/>
        </p:spPr>
        <p:txBody>
          <a:bodyPr wrap="square">
            <a:spAutoFit/>
          </a:bodyPr>
          <a:lstStyle/>
          <a:p>
            <a:pPr algn="ctr"/>
            <a:r>
              <a:rPr lang="en-US" sz="3600" b="0" i="0" dirty="0">
                <a:solidFill>
                  <a:schemeClr val="bg1"/>
                </a:solidFill>
                <a:effectLst/>
                <a:latin typeface="+mj-lt"/>
              </a:rPr>
              <a:t>IDEALISM PHYSICALISM AND MEANING </a:t>
            </a:r>
          </a:p>
        </p:txBody>
      </p:sp>
      <p:sp>
        <p:nvSpPr>
          <p:cNvPr id="2" name="Slide Number Placeholder 1">
            <a:extLst>
              <a:ext uri="{FF2B5EF4-FFF2-40B4-BE49-F238E27FC236}">
                <a16:creationId xmlns:a16="http://schemas.microsoft.com/office/drawing/2014/main" id="{643DB0A2-719D-A890-38C0-C5D9AE50E2B5}"/>
              </a:ext>
            </a:extLst>
          </p:cNvPr>
          <p:cNvSpPr>
            <a:spLocks noGrp="1"/>
          </p:cNvSpPr>
          <p:nvPr>
            <p:ph type="sldNum" sz="quarter" idx="12"/>
          </p:nvPr>
        </p:nvSpPr>
        <p:spPr/>
        <p:txBody>
          <a:bodyPr/>
          <a:lstStyle/>
          <a:p>
            <a:fld id="{B2DC25EE-239B-4C5F-AAD1-255A7D5F1EE2}" type="slidenum">
              <a:rPr lang="en-US" smtClean="0"/>
              <a:t>472</a:t>
            </a:fld>
            <a:endParaRPr lang="en-US"/>
          </a:p>
        </p:txBody>
      </p:sp>
    </p:spTree>
    <p:extLst>
      <p:ext uri="{BB962C8B-B14F-4D97-AF65-F5344CB8AC3E}">
        <p14:creationId xmlns:p14="http://schemas.microsoft.com/office/powerpoint/2010/main" val="1634552400"/>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8C94D8-66F9-0D26-7D1E-E2EFA51232B2}"/>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Most spiritual traditions are metaphysically idealist emphasizing the primacy of consciousness or mind as the fundamental nature of reality. The perennial philosophy tells us that here are common themes to the meaningful “The” stories these traditions offer us.</a:t>
            </a:r>
          </a:p>
          <a:p>
            <a:r>
              <a:rPr lang="en-US" sz="2000" dirty="0"/>
              <a:t> </a:t>
            </a:r>
          </a:p>
          <a:p>
            <a:pPr marL="285750" indent="-285750">
              <a:buFont typeface="Arial" panose="020B0604020202020204" pitchFamily="34" charset="0"/>
              <a:buChar char="•"/>
            </a:pPr>
            <a:r>
              <a:rPr lang="en-US" sz="2000" dirty="0"/>
              <a:t>Many spiritual beliefs see all beings and the universe as interconnected in line with idealism which suggests that individual consciousnesses are part of a larger, unified consciousness or mind.</a:t>
            </a:r>
            <a:r>
              <a:rPr lang="en-US" sz="2000" b="0" i="0" dirty="0">
                <a:effectLst/>
                <a:latin typeface="+mj-lt"/>
              </a:rPr>
              <a:t> The notion that everything is connected gives life meaning in profound ways.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This interconnectedness fosters a sense of unity and belonging, suggesting that individuals are part of a larger whole. This perspective provides a sense of purpose and meaning, as one's actions and experiences contribute to the greater tapestry of existence</a:t>
            </a:r>
            <a:r>
              <a:rPr lang="en-US" sz="2000" dirty="0">
                <a:latin typeface="+mj-lt"/>
              </a:rPr>
              <a: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 If reality is fundamentally mental or spiritual, as idealism suggests, then life may be seen as having an inherent purpose or direction. This imbues individual lives with meaning, as each person is viewed as playing a unique role in the unfolding of a greater, meaningful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idea of interconnectedness can lead to a more compassionate and ethical worldview. If all beings are connected, then the well-being of others is intrinsically linked to one's own well-being. This can inspire actions that promote harmony, empathy, and altruism, adding depth and meaning to life through the pursuit of these values.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DD792A42-F529-C613-F415-A55029A2C801}"/>
              </a:ext>
            </a:extLst>
          </p:cNvPr>
          <p:cNvSpPr>
            <a:spLocks noGrp="1"/>
          </p:cNvSpPr>
          <p:nvPr>
            <p:ph type="sldNum" sz="quarter" idx="12"/>
          </p:nvPr>
        </p:nvSpPr>
        <p:spPr/>
        <p:txBody>
          <a:bodyPr/>
          <a:lstStyle/>
          <a:p>
            <a:fld id="{B2DC25EE-239B-4C5F-AAD1-255A7D5F1EE2}" type="slidenum">
              <a:rPr lang="en-US" smtClean="0"/>
              <a:t>473</a:t>
            </a:fld>
            <a:endParaRPr lang="en-US"/>
          </a:p>
        </p:txBody>
      </p:sp>
    </p:spTree>
    <p:extLst>
      <p:ext uri="{BB962C8B-B14F-4D97-AF65-F5344CB8AC3E}">
        <p14:creationId xmlns:p14="http://schemas.microsoft.com/office/powerpoint/2010/main" val="353936409"/>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6B55EB-8C73-A27A-6BBE-76913DDD011A}"/>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Idealism emphasizes the transcendence of individual limitations through connection with a greater consciousness. This can provide a sense of hope and meaning, as individuals may feel that they are not confined to their immediate circumstances but are part of a larger, meaningful journey.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Idealism encourages the exploration of inner reality and consciousness. This exploration can lead to personal growth, self-discovery, and a deeper understanding of one's place in the universe, all of which contribute to a meaningful life.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Spirituality often involves the belief in transcending the physical world to access higher states of awareness or divine realms. Idealism, which posits that reality is not limited to the material, naturally accommodates such transcendence.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spiritual traditions, like Advaita Vedanta and certain interpretations of Buddhism, advocate for a non-dual understanding of reality, where distinctions between self and other, or mind and matter, dissolve. Idealism, with its focus on a unified mental reality, resonates with these non-dual perspectives.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spiritual traditions hold beliefs in life after death, reincarnation, or the eternal nature of the soul. Idealism, which views consciousness as fundamental and not necessarily dependent on the physical body, is more compatible with these beliefs than physicalism.</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endParaRPr lang="en-US" sz="2000" dirty="0">
              <a:latin typeface="+mj-lt"/>
            </a:endParaRPr>
          </a:p>
        </p:txBody>
      </p:sp>
      <p:sp>
        <p:nvSpPr>
          <p:cNvPr id="2" name="Slide Number Placeholder 1">
            <a:extLst>
              <a:ext uri="{FF2B5EF4-FFF2-40B4-BE49-F238E27FC236}">
                <a16:creationId xmlns:a16="http://schemas.microsoft.com/office/drawing/2014/main" id="{04CCF498-5BEB-0F83-222E-7AB9CA97221C}"/>
              </a:ext>
            </a:extLst>
          </p:cNvPr>
          <p:cNvSpPr>
            <a:spLocks noGrp="1"/>
          </p:cNvSpPr>
          <p:nvPr>
            <p:ph type="sldNum" sz="quarter" idx="12"/>
          </p:nvPr>
        </p:nvSpPr>
        <p:spPr/>
        <p:txBody>
          <a:bodyPr/>
          <a:lstStyle/>
          <a:p>
            <a:fld id="{B2DC25EE-239B-4C5F-AAD1-255A7D5F1EE2}" type="slidenum">
              <a:rPr lang="en-US" smtClean="0"/>
              <a:t>474</a:t>
            </a:fld>
            <a:endParaRPr lang="en-US"/>
          </a:p>
        </p:txBody>
      </p:sp>
    </p:spTree>
    <p:extLst>
      <p:ext uri="{BB962C8B-B14F-4D97-AF65-F5344CB8AC3E}">
        <p14:creationId xmlns:p14="http://schemas.microsoft.com/office/powerpoint/2010/main" val="258724367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9F4CCE-006B-57E6-D69F-163007BCD8E2}"/>
              </a:ext>
            </a:extLst>
          </p:cNvPr>
          <p:cNvSpPr>
            <a:spLocks noGrp="1"/>
          </p:cNvSpPr>
          <p:nvPr>
            <p:ph type="sldNum" sz="quarter" idx="12"/>
          </p:nvPr>
        </p:nvSpPr>
        <p:spPr/>
        <p:txBody>
          <a:bodyPr/>
          <a:lstStyle/>
          <a:p>
            <a:fld id="{B2DC25EE-239B-4C5F-AAD1-255A7D5F1EE2}" type="slidenum">
              <a:rPr lang="en-US" smtClean="0"/>
              <a:t>475</a:t>
            </a:fld>
            <a:endParaRPr lang="en-US"/>
          </a:p>
        </p:txBody>
      </p:sp>
      <p:sp>
        <p:nvSpPr>
          <p:cNvPr id="4" name="TextBox 3">
            <a:extLst>
              <a:ext uri="{FF2B5EF4-FFF2-40B4-BE49-F238E27FC236}">
                <a16:creationId xmlns:a16="http://schemas.microsoft.com/office/drawing/2014/main" id="{B1772A48-2AD5-A031-0E93-29E1FD8C7225}"/>
              </a:ext>
            </a:extLst>
          </p:cNvPr>
          <p:cNvSpPr txBox="1"/>
          <p:nvPr/>
        </p:nvSpPr>
        <p:spPr>
          <a:xfrm>
            <a:off x="0" y="70021"/>
            <a:ext cx="12192000" cy="5293757"/>
          </a:xfrm>
          <a:prstGeom prst="rect">
            <a:avLst/>
          </a:prstGeom>
          <a:noFill/>
        </p:spPr>
        <p:txBody>
          <a:bodyPr wrap="square">
            <a:spAutoFit/>
          </a:bodyPr>
          <a:lstStyle/>
          <a:p>
            <a:pPr marL="285750" indent="-285750">
              <a:buFont typeface="Arial" panose="020B0604020202020204" pitchFamily="34" charset="0"/>
              <a:buChar char="•"/>
            </a:pPr>
            <a:r>
              <a:rPr lang="en-US" sz="2000" dirty="0"/>
              <a:t>Physicalist metaphysics which maintain that </a:t>
            </a:r>
            <a:r>
              <a:rPr lang="en-US" sz="2000" b="0" i="0" dirty="0">
                <a:effectLst/>
                <a:latin typeface="+mj-lt"/>
              </a:rPr>
              <a:t>matter and physical forces are the essence of reality</a:t>
            </a:r>
            <a:r>
              <a:rPr lang="en-US" sz="2000" dirty="0"/>
              <a:t> and that consciousness arises from these physical processes</a:t>
            </a:r>
            <a:r>
              <a:rPr lang="en-US" sz="2000" dirty="0">
                <a:latin typeface="+mj-lt"/>
              </a:rPr>
              <a:t> does not allow</a:t>
            </a:r>
            <a:r>
              <a:rPr lang="en-US" sz="2000" b="0" i="0" dirty="0">
                <a:effectLst/>
                <a:latin typeface="+mj-lt"/>
              </a:rPr>
              <a:t>  for any of the spiritual non-material aspects of existence we’ve been discussing and consequently disenchants the world.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An idealist perspective such as  Kastrup’s, which we will return to in the last part of this exploration, does allow for another realm by suggesting that individual minds are dissociated alters of Universal mind.</a:t>
            </a:r>
          </a:p>
          <a:p>
            <a:pPr marL="285750" indent="-285750">
              <a:buFont typeface="Arial" panose="020B0604020202020204" pitchFamily="34" charset="0"/>
              <a:buChar char="•"/>
            </a:pPr>
            <a:r>
              <a:rPr lang="en-US" sz="2000" dirty="0"/>
              <a:t> </a:t>
            </a:r>
          </a:p>
          <a:p>
            <a:pPr marL="285750" indent="-285750">
              <a:buFont typeface="Arial" panose="020B0604020202020204" pitchFamily="34" charset="0"/>
              <a:buChar char="•"/>
            </a:pPr>
            <a:r>
              <a:rPr lang="en-US" sz="2000" dirty="0"/>
              <a:t>This dissociation process is very similar to that occurring in dissociative identity disorder, (formerly multiple personality disorder), in which an alter dissociates from the host personality. Much like a drop of water is a part of the ocean, individual minds are a small part of a vast universal mind.</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Having explored the crisis and anomalies associated with the modern and post-modern stages, let’s now consider how the emerging Integral stage worldview could explain the anomalies and begin healing different aspects of the polycrisis.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520272245"/>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2C36CC-3318-282F-B70B-A5EA6BE3A187}"/>
              </a:ext>
            </a:extLst>
          </p:cNvPr>
          <p:cNvSpPr>
            <a:spLocks noGrp="1"/>
          </p:cNvSpPr>
          <p:nvPr>
            <p:ph type="sldNum" sz="quarter" idx="12"/>
          </p:nvPr>
        </p:nvSpPr>
        <p:spPr/>
        <p:txBody>
          <a:bodyPr/>
          <a:lstStyle/>
          <a:p>
            <a:fld id="{B2DC25EE-239B-4C5F-AAD1-255A7D5F1EE2}" type="slidenum">
              <a:rPr lang="en-US" smtClean="0"/>
              <a:t>476</a:t>
            </a:fld>
            <a:endParaRPr lang="en-US"/>
          </a:p>
        </p:txBody>
      </p:sp>
      <p:sp>
        <p:nvSpPr>
          <p:cNvPr id="4" name="TextBox 3">
            <a:extLst>
              <a:ext uri="{FF2B5EF4-FFF2-40B4-BE49-F238E27FC236}">
                <a16:creationId xmlns:a16="http://schemas.microsoft.com/office/drawing/2014/main" id="{1FA2F22D-399A-A518-ED9E-331401B4B3B1}"/>
              </a:ext>
            </a:extLst>
          </p:cNvPr>
          <p:cNvSpPr txBox="1"/>
          <p:nvPr/>
        </p:nvSpPr>
        <p:spPr>
          <a:xfrm>
            <a:off x="1545771" y="522906"/>
            <a:ext cx="9765506" cy="830997"/>
          </a:xfrm>
          <a:prstGeom prst="rect">
            <a:avLst/>
          </a:prstGeom>
          <a:noFill/>
        </p:spPr>
        <p:txBody>
          <a:bodyPr wrap="square">
            <a:spAutoFit/>
          </a:bodyPr>
          <a:lstStyle/>
          <a:p>
            <a:r>
              <a:rPr lang="en-US" sz="4800" dirty="0">
                <a:solidFill>
                  <a:schemeClr val="bg1"/>
                </a:solidFill>
                <a:latin typeface="+mj-lt"/>
              </a:rPr>
              <a:t>PART VI- INTEGRAL WORLDVIEWS</a:t>
            </a:r>
            <a:endParaRPr lang="en-CA" sz="4800" dirty="0">
              <a:solidFill>
                <a:schemeClr val="bg1"/>
              </a:solidFill>
            </a:endParaRPr>
          </a:p>
        </p:txBody>
      </p:sp>
      <p:sp>
        <p:nvSpPr>
          <p:cNvPr id="5" name="TextBox 4">
            <a:extLst>
              <a:ext uri="{FF2B5EF4-FFF2-40B4-BE49-F238E27FC236}">
                <a16:creationId xmlns:a16="http://schemas.microsoft.com/office/drawing/2014/main" id="{51E6A321-1FC5-8C40-AF9B-FB8541E1257B}"/>
              </a:ext>
            </a:extLst>
          </p:cNvPr>
          <p:cNvSpPr txBox="1"/>
          <p:nvPr/>
        </p:nvSpPr>
        <p:spPr>
          <a:xfrm>
            <a:off x="870856" y="2090172"/>
            <a:ext cx="6096000" cy="2677656"/>
          </a:xfrm>
          <a:prstGeom prst="rect">
            <a:avLst/>
          </a:prstGeom>
          <a:noFill/>
        </p:spPr>
        <p:txBody>
          <a:bodyPr wrap="square">
            <a:spAutoFit/>
          </a:bodyPr>
          <a:lstStyle/>
          <a:p>
            <a:endParaRPr lang="en-CA" sz="2400" dirty="0"/>
          </a:p>
          <a:p>
            <a:pPr marL="342900" indent="-342900">
              <a:buFont typeface="Arial" panose="020B0604020202020204" pitchFamily="34" charset="0"/>
              <a:buChar char="•"/>
            </a:pPr>
            <a:r>
              <a:rPr lang="en-CA" sz="2400" dirty="0"/>
              <a:t>The integral stage</a:t>
            </a:r>
          </a:p>
          <a:p>
            <a:pPr marL="342900" indent="-342900">
              <a:buFont typeface="Arial" panose="020B0604020202020204" pitchFamily="34" charset="0"/>
              <a:buChar char="•"/>
            </a:pPr>
            <a:r>
              <a:rPr lang="en-CA" sz="2400" dirty="0"/>
              <a:t>Systems</a:t>
            </a:r>
          </a:p>
          <a:p>
            <a:pPr marL="342900" indent="-342900">
              <a:buFont typeface="Arial" panose="020B0604020202020204" pitchFamily="34" charset="0"/>
              <a:buChar char="•"/>
            </a:pPr>
            <a:r>
              <a:rPr lang="en-CA" sz="2400" dirty="0"/>
              <a:t>Stories and systems</a:t>
            </a:r>
          </a:p>
          <a:p>
            <a:pPr marL="342900" indent="-342900">
              <a:buFont typeface="Arial" panose="020B0604020202020204" pitchFamily="34" charset="0"/>
              <a:buChar char="•"/>
            </a:pPr>
            <a:r>
              <a:rPr lang="en-CA" sz="2400" dirty="0"/>
              <a:t>Integral scientific theories</a:t>
            </a:r>
          </a:p>
          <a:p>
            <a:pPr marL="342900" indent="-342900">
              <a:buFont typeface="Arial" panose="020B0604020202020204" pitchFamily="34" charset="0"/>
              <a:buChar char="•"/>
            </a:pPr>
            <a:r>
              <a:rPr lang="en-CA" sz="2400" dirty="0"/>
              <a:t>Integral spirituality</a:t>
            </a:r>
          </a:p>
          <a:p>
            <a:pPr marL="342900" indent="-342900">
              <a:buFont typeface="Arial" panose="020B0604020202020204" pitchFamily="34" charset="0"/>
              <a:buChar char="•"/>
            </a:pPr>
            <a:r>
              <a:rPr lang="en-CA" sz="2400" dirty="0"/>
              <a:t>Symbols and truth</a:t>
            </a:r>
          </a:p>
        </p:txBody>
      </p:sp>
    </p:spTree>
    <p:extLst>
      <p:ext uri="{BB962C8B-B14F-4D97-AF65-F5344CB8AC3E}">
        <p14:creationId xmlns:p14="http://schemas.microsoft.com/office/powerpoint/2010/main" val="3788439044"/>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AA61FD-F6B2-2A42-FEE5-22647A5F95CF}"/>
              </a:ext>
            </a:extLst>
          </p:cNvPr>
          <p:cNvSpPr>
            <a:spLocks noGrp="1"/>
          </p:cNvSpPr>
          <p:nvPr>
            <p:ph type="sldNum" sz="quarter" idx="12"/>
          </p:nvPr>
        </p:nvSpPr>
        <p:spPr/>
        <p:txBody>
          <a:bodyPr/>
          <a:lstStyle/>
          <a:p>
            <a:fld id="{B2DC25EE-239B-4C5F-AAD1-255A7D5F1EE2}" type="slidenum">
              <a:rPr lang="en-US" smtClean="0"/>
              <a:t>477</a:t>
            </a:fld>
            <a:endParaRPr lang="en-US" dirty="0"/>
          </a:p>
        </p:txBody>
      </p:sp>
      <p:sp>
        <p:nvSpPr>
          <p:cNvPr id="4" name="Title 3">
            <a:extLst>
              <a:ext uri="{FF2B5EF4-FFF2-40B4-BE49-F238E27FC236}">
                <a16:creationId xmlns:a16="http://schemas.microsoft.com/office/drawing/2014/main" id="{F690C8FC-ECD0-8E97-A6D5-913AE6F8C419}"/>
              </a:ext>
            </a:extLst>
          </p:cNvPr>
          <p:cNvSpPr>
            <a:spLocks noGrp="1"/>
          </p:cNvSpPr>
          <p:nvPr>
            <p:ph type="ctrTitle" idx="4294967295"/>
          </p:nvPr>
        </p:nvSpPr>
        <p:spPr>
          <a:xfrm>
            <a:off x="719138" y="2166938"/>
            <a:ext cx="11472862" cy="1738312"/>
          </a:xfrm>
        </p:spPr>
        <p:txBody>
          <a:bodyPr/>
          <a:lstStyle/>
          <a:p>
            <a:r>
              <a:rPr lang="en-CA" dirty="0"/>
              <a:t> rediscovering meaning</a:t>
            </a:r>
          </a:p>
        </p:txBody>
      </p:sp>
      <p:pic>
        <p:nvPicPr>
          <p:cNvPr id="3" name="Picture 2" descr="A sun setting over clouds&#10;&#10;Description automatically generated">
            <a:extLst>
              <a:ext uri="{FF2B5EF4-FFF2-40B4-BE49-F238E27FC236}">
                <a16:creationId xmlns:a16="http://schemas.microsoft.com/office/drawing/2014/main" id="{DF819A6F-A50B-6E03-B7FA-42D1A9878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8" y="892628"/>
            <a:ext cx="11239433" cy="5530226"/>
          </a:xfrm>
          <a:prstGeom prst="rect">
            <a:avLst/>
          </a:prstGeom>
        </p:spPr>
      </p:pic>
      <p:sp>
        <p:nvSpPr>
          <p:cNvPr id="7" name="TextBox 6">
            <a:extLst>
              <a:ext uri="{FF2B5EF4-FFF2-40B4-BE49-F238E27FC236}">
                <a16:creationId xmlns:a16="http://schemas.microsoft.com/office/drawing/2014/main" id="{08C7DD6E-1AF1-BD8B-686B-1FC38418C4AD}"/>
              </a:ext>
            </a:extLst>
          </p:cNvPr>
          <p:cNvSpPr txBox="1"/>
          <p:nvPr/>
        </p:nvSpPr>
        <p:spPr>
          <a:xfrm>
            <a:off x="-469983" y="67824"/>
            <a:ext cx="7628373" cy="707886"/>
          </a:xfrm>
          <a:prstGeom prst="rect">
            <a:avLst/>
          </a:prstGeom>
          <a:noFill/>
        </p:spPr>
        <p:txBody>
          <a:bodyPr wrap="square">
            <a:spAutoFit/>
          </a:bodyPr>
          <a:lstStyle/>
          <a:p>
            <a:pPr algn="ctr"/>
            <a:endParaRPr lang="en-CA" sz="4000" dirty="0">
              <a:solidFill>
                <a:schemeClr val="bg1"/>
              </a:solidFill>
            </a:endParaRPr>
          </a:p>
        </p:txBody>
      </p:sp>
      <p:sp>
        <p:nvSpPr>
          <p:cNvPr id="6" name="TextBox 5">
            <a:extLst>
              <a:ext uri="{FF2B5EF4-FFF2-40B4-BE49-F238E27FC236}">
                <a16:creationId xmlns:a16="http://schemas.microsoft.com/office/drawing/2014/main" id="{58F52B0F-4ECB-FF6B-E3FA-03DD57797763}"/>
              </a:ext>
            </a:extLst>
          </p:cNvPr>
          <p:cNvSpPr txBox="1"/>
          <p:nvPr/>
        </p:nvSpPr>
        <p:spPr>
          <a:xfrm>
            <a:off x="3450225" y="187838"/>
            <a:ext cx="6371302" cy="646331"/>
          </a:xfrm>
          <a:prstGeom prst="rect">
            <a:avLst/>
          </a:prstGeom>
          <a:noFill/>
        </p:spPr>
        <p:txBody>
          <a:bodyPr wrap="square">
            <a:spAutoFit/>
          </a:bodyPr>
          <a:lstStyle/>
          <a:p>
            <a:r>
              <a:rPr lang="en-CA" sz="3600" dirty="0">
                <a:solidFill>
                  <a:schemeClr val="bg1"/>
                </a:solidFill>
              </a:rPr>
              <a:t> THE INTEGRAL STAGE</a:t>
            </a:r>
            <a:endParaRPr lang="en-CA" sz="3600" dirty="0"/>
          </a:p>
        </p:txBody>
      </p:sp>
    </p:spTree>
    <p:extLst>
      <p:ext uri="{BB962C8B-B14F-4D97-AF65-F5344CB8AC3E}">
        <p14:creationId xmlns:p14="http://schemas.microsoft.com/office/powerpoint/2010/main" val="4028565540"/>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66645-25C7-368B-626B-C21FE2DB06F9}"/>
              </a:ext>
            </a:extLst>
          </p:cNvPr>
          <p:cNvSpPr txBox="1"/>
          <p:nvPr/>
        </p:nvSpPr>
        <p:spPr>
          <a:xfrm>
            <a:off x="0" y="0"/>
            <a:ext cx="12093677" cy="683264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To briefly review, at the traditional stage, religion provides a central source of meaning, offering a shared narrative and moral framework. The traditional stage, however, also makes a strong distinction between in-groups and out-groups, with a focus on loyalty to one's own group and skepticism or hostility toward outsiders. This can manifest in nationalism, religious exclusivity, or cultural conservatism.</a:t>
            </a:r>
          </a:p>
          <a:p>
            <a:r>
              <a:rPr lang="en-US" sz="2000" dirty="0">
                <a:latin typeface="+mj-lt"/>
              </a:rPr>
              <a:t> </a:t>
            </a:r>
          </a:p>
          <a:p>
            <a:pPr marL="285750" indent="-285750">
              <a:buFont typeface="Arial" panose="020B0604020202020204" pitchFamily="34" charset="0"/>
              <a:buChar char="•"/>
            </a:pPr>
            <a:r>
              <a:rPr lang="en-US" sz="2000" dirty="0">
                <a:latin typeface="+mj-lt"/>
              </a:rPr>
              <a:t>While traditional narratives serve to provide a sense of meaning, purpose, and belonging within a stable social framework, they are also rigid and resistant to change, as their emphasis on maintaining established norms limits openness to new ideas and perspectives.</a:t>
            </a:r>
          </a:p>
          <a:p>
            <a:endParaRPr lang="en-US" sz="2000" b="0" i="0" dirty="0">
              <a:effectLst/>
              <a:latin typeface="+mj-lt"/>
            </a:endParaRPr>
          </a:p>
          <a:p>
            <a:pPr marL="285750" indent="-285750">
              <a:buFont typeface="Arial" panose="020B0604020202020204" pitchFamily="34" charset="0"/>
              <a:buChar char="•"/>
            </a:pPr>
            <a:r>
              <a:rPr lang="en-US" sz="2000" dirty="0">
                <a:latin typeface="+mj-lt"/>
              </a:rPr>
              <a:t>At the modern stage there is an emphasis on rationality, science, empirical evidence, and individualism and personal freedom that empowers personal growth and self-expression. The modern worldview however also dismisses or undervalues subjective experiences, spirituality, the sacred realm and the intangible aspects of life that contribute to meaning. </a:t>
            </a:r>
          </a:p>
          <a:p>
            <a:pPr marL="285750" indent="-285750">
              <a:buFont typeface="Arial" panose="020B0604020202020204" pitchFamily="34" charset="0"/>
              <a:buChar char="•"/>
            </a:pPr>
            <a:r>
              <a:rPr lang="en-US" sz="2000" dirty="0">
                <a:latin typeface="+mj-lt"/>
              </a:rPr>
              <a:t>Its focus on the self results in a fragmented sense of identity. Its  pursuit of external achievements leads to a neglect of inner fulfillment and purpose, resulting in a sense of emptiness when material possessions and status fail to provide lasting satisfaction.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postmodern stage </a:t>
            </a:r>
            <a:r>
              <a:rPr lang="en-US" sz="2000" dirty="0">
                <a:latin typeface="+mj-lt"/>
              </a:rPr>
              <a:t>brings</a:t>
            </a:r>
            <a:r>
              <a:rPr lang="en-US" sz="2000" b="0" i="0" dirty="0">
                <a:effectLst/>
                <a:latin typeface="+mj-lt"/>
              </a:rPr>
              <a:t> valuable insights into diversity, equality, and the complexity of human experience</a:t>
            </a:r>
            <a:r>
              <a:rPr lang="en-US" sz="2000" dirty="0">
                <a:latin typeface="+mj-lt"/>
              </a:rPr>
              <a:t> but also faces</a:t>
            </a:r>
            <a:r>
              <a:rPr lang="en-US" sz="2000" b="0" i="0" dirty="0">
                <a:effectLst/>
                <a:latin typeface="+mj-lt"/>
              </a:rPr>
              <a:t> challenges such as its cultural relativism and a lack of a coherent framework for action </a:t>
            </a:r>
            <a:r>
              <a:rPr lang="en-US" sz="2000" dirty="0">
                <a:latin typeface="+mj-lt"/>
              </a:rPr>
              <a:t>and</a:t>
            </a:r>
            <a:r>
              <a:rPr lang="en-US" sz="2000" b="0" i="0" dirty="0">
                <a:effectLst/>
                <a:latin typeface="+mj-lt"/>
              </a:rPr>
              <a:t> decision-making.</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411CB80D-88EE-15D3-284C-593B0520680D}"/>
              </a:ext>
            </a:extLst>
          </p:cNvPr>
          <p:cNvSpPr>
            <a:spLocks noGrp="1"/>
          </p:cNvSpPr>
          <p:nvPr>
            <p:ph type="sldNum" sz="quarter" idx="12"/>
          </p:nvPr>
        </p:nvSpPr>
        <p:spPr/>
        <p:txBody>
          <a:bodyPr/>
          <a:lstStyle/>
          <a:p>
            <a:fld id="{B2DC25EE-239B-4C5F-AAD1-255A7D5F1EE2}" type="slidenum">
              <a:rPr lang="en-US" smtClean="0"/>
              <a:t>478</a:t>
            </a:fld>
            <a:endParaRPr lang="en-US"/>
          </a:p>
        </p:txBody>
      </p:sp>
    </p:spTree>
    <p:extLst>
      <p:ext uri="{BB962C8B-B14F-4D97-AF65-F5344CB8AC3E}">
        <p14:creationId xmlns:p14="http://schemas.microsoft.com/office/powerpoint/2010/main" val="1973287077"/>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E346A1-DD28-AA14-A0B2-D64244A9CD2A}"/>
              </a:ext>
            </a:extLst>
          </p:cNvPr>
          <p:cNvSpPr txBox="1"/>
          <p:nvPr/>
        </p:nvSpPr>
        <p:spPr>
          <a:xfrm>
            <a:off x="1"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To begin to address the various aspects of the polycrisis and reclaim the spiritual realm we need a more inclusive and holistic framework which integrates the strengths of  traditional, modern and postmodern perspectives while transcending their limitations.</a:t>
            </a:r>
          </a:p>
          <a:p>
            <a:endParaRPr lang="en-US" sz="2000" dirty="0"/>
          </a:p>
          <a:p>
            <a:pPr marL="285750" indent="-285750">
              <a:buFont typeface="Arial" panose="020B0604020202020204" pitchFamily="34" charset="0"/>
              <a:buChar char="•"/>
            </a:pPr>
            <a:r>
              <a:rPr lang="en-US" sz="2000" dirty="0"/>
              <a:t>This framework needs to recognize the validity of different perspectives and levels of development, foster a deeper sense of interconnectedness, promote a more balanced approach to personal and collective growth and address the complex challenges of our time.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The stage of growth that follows the post-modern is the integral stage. The integral stage combines the positive  aspects of all the previous stages while also transcending their limitations. At the integral stage the strengths of all previous developmental stages are synthesized into a more comprehensive worldview. For this reason, it is called a “second tier” world view.</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integral theory the concept of "second tier" refers to a stage of consciousness that transcends and includes the earlier stages, referred to as "first tier." The distinction between first and second tier is significant because it marks a shift in how individuals perceive and integrate different perspectives.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First tier stages such as traditional, modern, and post-modern are exclusive and view their perspective as the only valid one. People at these stages struggle to appreciate or understand the perspectives of those at different stages.</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DCD7A6AC-4EEC-C37C-8EB9-29646316848F}"/>
              </a:ext>
            </a:extLst>
          </p:cNvPr>
          <p:cNvSpPr>
            <a:spLocks noGrp="1"/>
          </p:cNvSpPr>
          <p:nvPr>
            <p:ph type="sldNum" sz="quarter" idx="12"/>
          </p:nvPr>
        </p:nvSpPr>
        <p:spPr/>
        <p:txBody>
          <a:bodyPr/>
          <a:lstStyle/>
          <a:p>
            <a:fld id="{B2DC25EE-239B-4C5F-AAD1-255A7D5F1EE2}" type="slidenum">
              <a:rPr lang="en-US" smtClean="0"/>
              <a:t>479</a:t>
            </a:fld>
            <a:endParaRPr lang="en-US"/>
          </a:p>
        </p:txBody>
      </p:sp>
    </p:spTree>
    <p:extLst>
      <p:ext uri="{BB962C8B-B14F-4D97-AF65-F5344CB8AC3E}">
        <p14:creationId xmlns:p14="http://schemas.microsoft.com/office/powerpoint/2010/main" val="1455440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1. My Story – Who am I?</a:t>
            </a:r>
          </a:p>
        </p:txBody>
      </p:sp>
      <p:sp>
        <p:nvSpPr>
          <p:cNvPr id="3" name="Content Placeholder 2"/>
          <p:cNvSpPr>
            <a:spLocks noGrp="1"/>
          </p:cNvSpPr>
          <p:nvPr>
            <p:ph idx="1"/>
          </p:nvPr>
        </p:nvSpPr>
        <p:spPr/>
        <p:txBody>
          <a:bodyPr>
            <a:normAutofit lnSpcReduction="10000"/>
          </a:bodyPr>
          <a:lstStyle/>
          <a:p>
            <a:pPr marL="0" indent="0">
              <a:buNone/>
            </a:pPr>
            <a:r>
              <a:rPr sz="3200" dirty="0">
                <a:latin typeface="Arial" panose="020B0604020202020204" pitchFamily="34" charset="0"/>
                <a:cs typeface="Arial" panose="020B0604020202020204" pitchFamily="34" charset="0"/>
              </a:rPr>
              <a:t>• W</a:t>
            </a:r>
            <a:r>
              <a:rPr lang="en-CA" sz="3200" dirty="0">
                <a:latin typeface="Arial" panose="020B0604020202020204" pitchFamily="34" charset="0"/>
                <a:cs typeface="Arial" panose="020B0604020202020204" pitchFamily="34" charset="0"/>
              </a:rPr>
              <a:t>ho and w</a:t>
            </a:r>
            <a:r>
              <a:rPr sz="3200" dirty="0">
                <a:latin typeface="Arial" panose="020B0604020202020204" pitchFamily="34" charset="0"/>
                <a:cs typeface="Arial" panose="020B0604020202020204" pitchFamily="34" charset="0"/>
              </a:rPr>
              <a:t>hat are the key </a:t>
            </a:r>
            <a:r>
              <a:rPr lang="en-CA" sz="3200" dirty="0">
                <a:latin typeface="Arial" panose="020B0604020202020204" pitchFamily="34" charset="0"/>
                <a:cs typeface="Arial" panose="020B0604020202020204" pitchFamily="34" charset="0"/>
              </a:rPr>
              <a:t>people </a:t>
            </a:r>
            <a:r>
              <a:rPr sz="3200" dirty="0">
                <a:latin typeface="Arial" panose="020B0604020202020204" pitchFamily="34" charset="0"/>
                <a:cs typeface="Arial" panose="020B0604020202020204" pitchFamily="34" charset="0"/>
              </a:rPr>
              <a:t>events or moments that have shaped who you are today?</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personal </a:t>
            </a:r>
            <a:r>
              <a:rPr lang="en-CA" sz="3200" dirty="0">
                <a:latin typeface="Arial" panose="020B0604020202020204" pitchFamily="34" charset="0"/>
                <a:cs typeface="Arial" panose="020B0604020202020204" pitchFamily="34" charset="0"/>
              </a:rPr>
              <a:t>beliefs, </a:t>
            </a:r>
            <a:r>
              <a:rPr sz="3200" dirty="0">
                <a:latin typeface="Arial" panose="020B0604020202020204" pitchFamily="34" charset="0"/>
                <a:cs typeface="Arial" panose="020B0604020202020204" pitchFamily="34" charset="0"/>
              </a:rPr>
              <a:t>values</a:t>
            </a:r>
            <a:r>
              <a:rPr lang="en-CA" sz="3200" dirty="0">
                <a:latin typeface="Arial" panose="020B0604020202020204" pitchFamily="34" charset="0"/>
                <a:cs typeface="Arial" panose="020B0604020202020204" pitchFamily="34" charset="0"/>
              </a:rPr>
              <a:t>, principles</a:t>
            </a:r>
            <a:r>
              <a:rPr sz="3200" dirty="0">
                <a:latin typeface="Arial" panose="020B0604020202020204" pitchFamily="34" charset="0"/>
                <a:cs typeface="Arial" panose="020B0604020202020204" pitchFamily="34" charset="0"/>
              </a:rPr>
              <a:t> or experiences </a:t>
            </a:r>
            <a:r>
              <a:rPr lang="en-CA" sz="3200" dirty="0">
                <a:latin typeface="Arial" panose="020B0604020202020204" pitchFamily="34" charset="0"/>
                <a:cs typeface="Arial" panose="020B0604020202020204" pitchFamily="34" charset="0"/>
              </a:rPr>
              <a:t>guide</a:t>
            </a:r>
            <a:r>
              <a:rPr sz="3200" dirty="0">
                <a:latin typeface="Arial" panose="020B0604020202020204" pitchFamily="34" charset="0"/>
                <a:cs typeface="Arial" panose="020B0604020202020204" pitchFamily="34" charset="0"/>
              </a:rPr>
              <a:t> your life </a:t>
            </a:r>
            <a:r>
              <a:rPr lang="en-CA" sz="3200" dirty="0">
                <a:latin typeface="Arial" panose="020B0604020202020204" pitchFamily="34" charset="0"/>
                <a:cs typeface="Arial" panose="020B0604020202020204" pitchFamily="34" charset="0"/>
              </a:rPr>
              <a:t>and give it </a:t>
            </a:r>
            <a:r>
              <a:rPr sz="3200" dirty="0">
                <a:latin typeface="Arial" panose="020B0604020202020204" pitchFamily="34" charset="0"/>
                <a:cs typeface="Arial" panose="020B0604020202020204" pitchFamily="34" charset="0"/>
              </a:rPr>
              <a:t>meaning?</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When do you feel most fully yourself?</a:t>
            </a:r>
            <a:r>
              <a:rPr lang="en-CA" sz="3200" dirty="0">
                <a:latin typeface="Arial" panose="020B0604020202020204" pitchFamily="34" charset="0"/>
                <a:cs typeface="Arial" panose="020B0604020202020204" pitchFamily="34" charset="0"/>
              </a:rPr>
              <a:t> Who is the most authentic you?</a:t>
            </a:r>
            <a:endParaRPr sz="3200" dirty="0">
              <a:latin typeface="Arial" panose="020B0604020202020204" pitchFamily="34" charset="0"/>
              <a:cs typeface="Arial" panose="020B0604020202020204" pitchFamily="34" charset="0"/>
            </a:endParaRP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246EEE-985E-53F3-85FD-1F7C560C23CC}"/>
              </a:ext>
            </a:extLst>
          </p:cNvPr>
          <p:cNvSpPr txBox="1"/>
          <p:nvPr/>
        </p:nvSpPr>
        <p:spPr>
          <a:xfrm>
            <a:off x="1" y="70021"/>
            <a:ext cx="12115800" cy="744819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Second tier begins with the "integral" stage, where individuals start to see the value in all previous stages and perspectives. They recognize that each stage has its own truth and importance. Second tier is characterized by a more inclusive, flexible, and holistic approach to understanding the world.</a:t>
            </a:r>
          </a:p>
          <a:p>
            <a:r>
              <a:rPr lang="en-US" sz="2000" dirty="0">
                <a:latin typeface="+mj-lt"/>
              </a:rPr>
              <a:t> </a:t>
            </a:r>
          </a:p>
          <a:p>
            <a:pPr marL="285750" indent="-285750">
              <a:buFont typeface="Arial" panose="020B0604020202020204" pitchFamily="34" charset="0"/>
              <a:buChar char="•"/>
            </a:pPr>
            <a:r>
              <a:rPr lang="en-US" sz="2000" dirty="0">
                <a:latin typeface="+mj-lt"/>
              </a:rPr>
              <a:t>People operating at this level are more likely to appreciate complexity and integrate diverse viewpoints. Second tier worldviews have a lot in common with the perspectives of Wise mind or “Self”.</a:t>
            </a:r>
          </a:p>
          <a:p>
            <a:r>
              <a:rPr lang="en-US" sz="2000" dirty="0">
                <a:latin typeface="+mj-lt"/>
              </a:rPr>
              <a:t> </a:t>
            </a:r>
          </a:p>
          <a:p>
            <a:pPr marL="285750" indent="-285750">
              <a:buFont typeface="Arial" panose="020B0604020202020204" pitchFamily="34" charset="0"/>
              <a:buChar char="•"/>
            </a:pPr>
            <a:r>
              <a:rPr lang="en-US" sz="2000" dirty="0">
                <a:latin typeface="+mj-lt"/>
              </a:rPr>
              <a:t>The term "second tier" is used to emphasize this significant leap in consciousness and understanding, where individuals move from a more fragmented and narrow view of the world to a more integrated and expansive one. This shift is seen as crucial for addressing complex global challenges, as it allows for more adaptive and comprehensive solutions.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integral stage values and incorporates insights from all previous stages including the traditional, modern, and postmodern, recognizing the unique contributions each brings to understanding reality. By integrating these different perspectives, </a:t>
            </a:r>
            <a:r>
              <a:rPr lang="en-US" sz="2000" dirty="0">
                <a:latin typeface="+mj-lt"/>
              </a:rPr>
              <a:t>the integral stage</a:t>
            </a:r>
            <a:r>
              <a:rPr lang="en-US" sz="2000" b="0" i="0" dirty="0">
                <a:effectLst/>
                <a:latin typeface="+mj-lt"/>
              </a:rPr>
              <a:t> creates a more nuanced and complete worldview that honors both diversity and unity. This synthesis allows for a more balanced approach that respects traditional values, embraces scientific progress, and acknowledges the importance of cultural and personal narratives.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integral stage provides a holistic framework that considers multiple dimensions of human experience, including physical, emotional, mental, and spiritual aspects. This comprehensive approach helps individuals find meaning by addressing all facets of their lives. By acknowledging the interconnectedness of these dimensions, the integral stage encourages a more integrated sense of self and purpose.</a:t>
            </a:r>
          </a:p>
          <a:p>
            <a:r>
              <a:rPr lang="en-US" sz="2000" b="0" i="0" dirty="0">
                <a:effectLst/>
                <a:latin typeface="+mj-lt"/>
              </a:rPr>
              <a:t> </a:t>
            </a:r>
          </a:p>
          <a:p>
            <a:pPr marL="285750" indent="-285750">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843AEE08-FC18-0431-153B-E969FC40B877}"/>
              </a:ext>
            </a:extLst>
          </p:cNvPr>
          <p:cNvSpPr>
            <a:spLocks noGrp="1"/>
          </p:cNvSpPr>
          <p:nvPr>
            <p:ph type="sldNum" sz="quarter" idx="12"/>
          </p:nvPr>
        </p:nvSpPr>
        <p:spPr/>
        <p:txBody>
          <a:bodyPr/>
          <a:lstStyle/>
          <a:p>
            <a:fld id="{B2DC25EE-239B-4C5F-AAD1-255A7D5F1EE2}" type="slidenum">
              <a:rPr lang="en-US" smtClean="0"/>
              <a:t>480</a:t>
            </a:fld>
            <a:endParaRPr lang="en-US"/>
          </a:p>
        </p:txBody>
      </p:sp>
    </p:spTree>
    <p:extLst>
      <p:ext uri="{BB962C8B-B14F-4D97-AF65-F5344CB8AC3E}">
        <p14:creationId xmlns:p14="http://schemas.microsoft.com/office/powerpoint/2010/main" val="3594857534"/>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31C904-E6BA-C453-BBF5-627720A74008}"/>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integral view sees human development and the universe as part of an ongoing evolutionary process. This perspective imbues life with a sense of purpose, as individuals and societies are seen as participants in the unfolding of greater complexity and consciousness. This evolutionary understanding provides a narrative that connects personal growth with larger cosmic and societal developments, offering a meaningful context for individual and collective actions.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integral stage encourages individuals to discover and pursue their unique purpose and contribution to the world. By aligning personal goals with broader evolutionary aims, individuals can find deeper satisfaction and meaning in their lives</a:t>
            </a:r>
            <a:r>
              <a:rPr lang="en-US" sz="2000" dirty="0">
                <a:latin typeface="+mj-lt"/>
              </a:rPr>
              <a:t>. </a:t>
            </a:r>
            <a:r>
              <a:rPr lang="en-US" sz="2000" b="0" i="0" dirty="0">
                <a:effectLst/>
                <a:latin typeface="+mj-lt"/>
              </a:rPr>
              <a:t>This focus on contribution and service fosters a sense of interconnectedness and responsibility, enhancing the meaning derived from one's actions and relationships.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integral approach bridges the gap between science and spirituality, recognizing the value of both empirical knowledge and inner wisdom. This reconciliation allows individuals to draw meaning from both rational understanding and spiritual insight. By integrating these domains, the integral stage provides a more comprehensive and meaningful framework for exploring existential questions and the nature of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At the integral stage society is seen through a systems-thinking lens, understanding the complex interconnections and interdependencies between various social, economic, and ecological systems. This approach promotes solutions that address root causes rather than symptoms. There is an acknowledgment of the evolutionary nature of human society, with a focus on fostering environments that support growth and development at both individual and collective levels.</a:t>
            </a:r>
          </a:p>
          <a:p>
            <a:pPr marL="285750" indent="-285750">
              <a:buFont typeface="Arial" panose="020B0604020202020204" pitchFamily="34" charset="0"/>
              <a:buChar char="•"/>
            </a:pPr>
            <a:endParaRPr lang="en-US" sz="2000" dirty="0">
              <a:latin typeface="+mj-lt"/>
            </a:endParaRPr>
          </a:p>
          <a:p>
            <a:endParaRPr lang="en-US" sz="2000" dirty="0">
              <a:latin typeface="+mj-lt"/>
            </a:endParaRPr>
          </a:p>
        </p:txBody>
      </p:sp>
      <p:sp>
        <p:nvSpPr>
          <p:cNvPr id="2" name="Slide Number Placeholder 1">
            <a:extLst>
              <a:ext uri="{FF2B5EF4-FFF2-40B4-BE49-F238E27FC236}">
                <a16:creationId xmlns:a16="http://schemas.microsoft.com/office/drawing/2014/main" id="{417E5926-BFA2-AB4F-FE09-F4E1DFAB2A09}"/>
              </a:ext>
            </a:extLst>
          </p:cNvPr>
          <p:cNvSpPr>
            <a:spLocks noGrp="1"/>
          </p:cNvSpPr>
          <p:nvPr>
            <p:ph type="sldNum" sz="quarter" idx="12"/>
          </p:nvPr>
        </p:nvSpPr>
        <p:spPr/>
        <p:txBody>
          <a:bodyPr/>
          <a:lstStyle/>
          <a:p>
            <a:fld id="{B2DC25EE-239B-4C5F-AAD1-255A7D5F1EE2}" type="slidenum">
              <a:rPr lang="en-US" smtClean="0"/>
              <a:t>481</a:t>
            </a:fld>
            <a:endParaRPr lang="en-US"/>
          </a:p>
        </p:txBody>
      </p:sp>
    </p:spTree>
    <p:extLst>
      <p:ext uri="{BB962C8B-B14F-4D97-AF65-F5344CB8AC3E}">
        <p14:creationId xmlns:p14="http://schemas.microsoft.com/office/powerpoint/2010/main" val="1432796464"/>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9CDBD9-376D-E059-C485-A0F2DFB67B5E}"/>
              </a:ext>
            </a:extLst>
          </p:cNvPr>
          <p:cNvSpPr>
            <a:spLocks noGrp="1"/>
          </p:cNvSpPr>
          <p:nvPr>
            <p:ph type="sldNum" sz="quarter" idx="12"/>
          </p:nvPr>
        </p:nvSpPr>
        <p:spPr/>
        <p:txBody>
          <a:bodyPr/>
          <a:lstStyle/>
          <a:p>
            <a:fld id="{B2DC25EE-239B-4C5F-AAD1-255A7D5F1EE2}" type="slidenum">
              <a:rPr lang="en-US" smtClean="0"/>
              <a:t>482</a:t>
            </a:fld>
            <a:endParaRPr lang="en-US"/>
          </a:p>
        </p:txBody>
      </p:sp>
      <p:sp>
        <p:nvSpPr>
          <p:cNvPr id="4" name="TextBox 3">
            <a:extLst>
              <a:ext uri="{FF2B5EF4-FFF2-40B4-BE49-F238E27FC236}">
                <a16:creationId xmlns:a16="http://schemas.microsoft.com/office/drawing/2014/main" id="{50EEC35E-8F41-F496-5A31-64DC27AD4B93}"/>
              </a:ext>
            </a:extLst>
          </p:cNvPr>
          <p:cNvSpPr txBox="1"/>
          <p:nvPr/>
        </p:nvSpPr>
        <p:spPr>
          <a:xfrm>
            <a:off x="54429"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 The integral stage values inclusivity and diversity, appreciating the unique contributions of different cultures while seeking common ground and shared values. Cultural narratives and practices are understood as part of a larger evolutionary process.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integral view seeks to transcend and include the strengths of each cultural stage, creating a richer and more nuanced cultural tapestry. Culture is seen as a dynamic interplay of various dimensions, including art, science, spirituality, and ethics. The integral view encourages a holistic understanding that honors both objective and subjective dimensions of cultural experience.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integral worldview the universe is an interconnected whole, where everything is part of a larger, evolving process. This perspective aligns with both scientific understandings of complexity and ecological interdependence and spiritual insights into unity and oneness.</a:t>
            </a:r>
          </a:p>
          <a:p>
            <a:r>
              <a:rPr lang="en-US" sz="2000" dirty="0">
                <a:latin typeface="+mj-lt"/>
              </a:rPr>
              <a:t> </a:t>
            </a:r>
          </a:p>
          <a:p>
            <a:pPr marL="285750" indent="-285750">
              <a:buFont typeface="Arial" panose="020B0604020202020204" pitchFamily="34" charset="0"/>
              <a:buChar char="•"/>
            </a:pPr>
            <a:r>
              <a:rPr lang="en-US" sz="2000" dirty="0">
                <a:latin typeface="+mj-lt"/>
              </a:rPr>
              <a:t>The universe is seen as inherently meaningful, with an evolutionary impulse driving the emergence of greater complexity, consciousness, and compassion. This view provides a sense of purpose and direction, encouraging individuals to participate in the ongoing unfolding of the universe.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integral stage reintroduces the meaning that was lost at the modern and post-modern stages by offering a more inclusive, integrated, and evolutionary perspective that connects individual experiences with larger patterns and purposes.</a:t>
            </a:r>
            <a:r>
              <a:rPr lang="en-US" sz="2000" dirty="0">
                <a:latin typeface="+mj-lt"/>
              </a:rPr>
              <a:t> It encourages individuals and societies to embrace complexity, foster growth, and work towards a more just, sustainable, and compassionate world.</a:t>
            </a:r>
            <a:endParaRPr lang="en-CA" sz="2000" dirty="0"/>
          </a:p>
        </p:txBody>
      </p:sp>
    </p:spTree>
    <p:extLst>
      <p:ext uri="{BB962C8B-B14F-4D97-AF65-F5344CB8AC3E}">
        <p14:creationId xmlns:p14="http://schemas.microsoft.com/office/powerpoint/2010/main" val="2280040140"/>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funnel&#10;&#10;Description automatically generated">
            <a:extLst>
              <a:ext uri="{FF2B5EF4-FFF2-40B4-BE49-F238E27FC236}">
                <a16:creationId xmlns:a16="http://schemas.microsoft.com/office/drawing/2014/main" id="{8AD72214-08AF-C67A-BF40-2DCCEAE6B058}"/>
              </a:ext>
            </a:extLst>
          </p:cNvPr>
          <p:cNvPicPr>
            <a:picLocks noChangeAspect="1"/>
          </p:cNvPicPr>
          <p:nvPr/>
        </p:nvPicPr>
        <p:blipFill>
          <a:blip r:embed="rId2">
            <a:extLst>
              <a:ext uri="{28A0092B-C50C-407E-A947-70E740481C1C}">
                <a14:useLocalDpi xmlns:a14="http://schemas.microsoft.com/office/drawing/2010/main" val="0"/>
              </a:ext>
            </a:extLst>
          </a:blip>
          <a:srcRect t="2562" b="9216"/>
          <a:stretch/>
        </p:blipFill>
        <p:spPr>
          <a:xfrm>
            <a:off x="283030" y="1172213"/>
            <a:ext cx="5638800" cy="5543063"/>
          </a:xfrm>
          <a:prstGeom prst="rect">
            <a:avLst/>
          </a:prstGeom>
        </p:spPr>
      </p:pic>
      <p:pic>
        <p:nvPicPr>
          <p:cNvPr id="3" name="Picture 2" descr="A diagram of the earth&#10;&#10;Description automatically generated">
            <a:extLst>
              <a:ext uri="{FF2B5EF4-FFF2-40B4-BE49-F238E27FC236}">
                <a16:creationId xmlns:a16="http://schemas.microsoft.com/office/drawing/2014/main" id="{EE43BB6E-1684-B995-CD7A-303F7852AC79}"/>
              </a:ext>
            </a:extLst>
          </p:cNvPr>
          <p:cNvPicPr>
            <a:picLocks noChangeAspect="1"/>
          </p:cNvPicPr>
          <p:nvPr/>
        </p:nvPicPr>
        <p:blipFill>
          <a:blip r:embed="rId3">
            <a:extLst>
              <a:ext uri="{28A0092B-C50C-407E-A947-70E740481C1C}">
                <a14:useLocalDpi xmlns:a14="http://schemas.microsoft.com/office/drawing/2010/main" val="0"/>
              </a:ext>
            </a:extLst>
          </a:blip>
          <a:srcRect l="6643" r="11390"/>
          <a:stretch/>
        </p:blipFill>
        <p:spPr>
          <a:xfrm>
            <a:off x="6270172" y="1172213"/>
            <a:ext cx="5529942" cy="5543063"/>
          </a:xfrm>
          <a:prstGeom prst="rect">
            <a:avLst/>
          </a:prstGeom>
        </p:spPr>
      </p:pic>
      <p:sp>
        <p:nvSpPr>
          <p:cNvPr id="4" name="TextBox 3">
            <a:extLst>
              <a:ext uri="{FF2B5EF4-FFF2-40B4-BE49-F238E27FC236}">
                <a16:creationId xmlns:a16="http://schemas.microsoft.com/office/drawing/2014/main" id="{44AD0972-FEB0-7856-606C-435BE334003B}"/>
              </a:ext>
            </a:extLst>
          </p:cNvPr>
          <p:cNvSpPr txBox="1"/>
          <p:nvPr/>
        </p:nvSpPr>
        <p:spPr>
          <a:xfrm>
            <a:off x="245305" y="70021"/>
            <a:ext cx="11353050" cy="646331"/>
          </a:xfrm>
          <a:prstGeom prst="rect">
            <a:avLst/>
          </a:prstGeom>
          <a:noFill/>
        </p:spPr>
        <p:txBody>
          <a:bodyPr wrap="square">
            <a:spAutoFit/>
          </a:bodyPr>
          <a:lstStyle/>
          <a:p>
            <a:pPr algn="ctr"/>
            <a:r>
              <a:rPr kumimoji="0" lang="en-US" altLang="en-US" sz="3600" b="0" i="0" u="none" strike="noStrike" cap="none" normalizeH="0" baseline="0" dirty="0">
                <a:ln>
                  <a:noFill/>
                </a:ln>
                <a:solidFill>
                  <a:schemeClr val="bg1"/>
                </a:solidFill>
                <a:effectLst/>
                <a:cs typeface="Arial" panose="020B0604020202020204" pitchFamily="34" charset="0"/>
              </a:rPr>
              <a:t> </a:t>
            </a:r>
            <a:r>
              <a:rPr lang="en-US" altLang="en-US" sz="3600" dirty="0">
                <a:solidFill>
                  <a:schemeClr val="bg1"/>
                </a:solidFill>
                <a:cs typeface="Arial" panose="020B0604020202020204" pitchFamily="34" charset="0"/>
              </a:rPr>
              <a:t>SYSTEMS</a:t>
            </a:r>
            <a:r>
              <a:rPr kumimoji="0" lang="en-US" altLang="en-US" sz="3600" b="0" i="0" u="none" strike="noStrike" cap="none" normalizeH="0" baseline="0" dirty="0">
                <a:ln>
                  <a:noFill/>
                </a:ln>
                <a:solidFill>
                  <a:schemeClr val="bg1"/>
                </a:solidFill>
                <a:effectLst/>
                <a:cs typeface="Arial" panose="020B0604020202020204" pitchFamily="34" charset="0"/>
              </a:rPr>
              <a:t>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5EF147DD-64DF-0ECF-1E5A-BA97AC9F8977}"/>
              </a:ext>
            </a:extLst>
          </p:cNvPr>
          <p:cNvSpPr>
            <a:spLocks noGrp="1"/>
          </p:cNvSpPr>
          <p:nvPr>
            <p:ph type="sldNum" sz="quarter" idx="12"/>
          </p:nvPr>
        </p:nvSpPr>
        <p:spPr/>
        <p:txBody>
          <a:bodyPr/>
          <a:lstStyle/>
          <a:p>
            <a:fld id="{B2DC25EE-239B-4C5F-AAD1-255A7D5F1EE2}" type="slidenum">
              <a:rPr lang="en-US" smtClean="0"/>
              <a:t>483</a:t>
            </a:fld>
            <a:endParaRPr lang="en-US"/>
          </a:p>
        </p:txBody>
      </p:sp>
    </p:spTree>
    <p:extLst>
      <p:ext uri="{BB962C8B-B14F-4D97-AF65-F5344CB8AC3E}">
        <p14:creationId xmlns:p14="http://schemas.microsoft.com/office/powerpoint/2010/main" val="2394010323"/>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46CBBD-0351-D21E-B7B0-843A152E8CC7}"/>
              </a:ext>
            </a:extLst>
          </p:cNvPr>
          <p:cNvSpPr txBox="1"/>
          <p:nvPr/>
        </p:nvSpPr>
        <p:spPr>
          <a:xfrm>
            <a:off x="0" y="153359"/>
            <a:ext cx="12192000" cy="6863417"/>
          </a:xfrm>
          <a:prstGeom prst="rect">
            <a:avLst/>
          </a:prstGeom>
          <a:noFill/>
        </p:spPr>
        <p:txBody>
          <a:bodyPr wrap="square">
            <a:spAutoFit/>
          </a:bodyPr>
          <a:lstStyle/>
          <a:p>
            <a:pPr marL="285750" indent="-285750">
              <a:buFont typeface="Arial" panose="020B0604020202020204" pitchFamily="34" charset="0"/>
              <a:buChar char="•"/>
            </a:pPr>
            <a:r>
              <a:rPr kumimoji="0" lang="en-US" altLang="en-US" sz="2000" b="0" i="0" u="none" strike="noStrike" cap="none" normalizeH="0" baseline="0" dirty="0">
                <a:ln>
                  <a:noFill/>
                </a:ln>
                <a:effectLst/>
                <a:cs typeface="Arial" panose="020B0604020202020204" pitchFamily="34" charset="0"/>
              </a:rPr>
              <a:t>We’ve </a:t>
            </a:r>
            <a:r>
              <a:rPr lang="en-US" altLang="en-US" sz="2000" dirty="0">
                <a:cs typeface="Arial" panose="020B0604020202020204" pitchFamily="34" charset="0"/>
              </a:rPr>
              <a:t> suggested</a:t>
            </a:r>
            <a:r>
              <a:rPr kumimoji="0" lang="en-US" altLang="en-US" sz="2000" b="0" i="0" u="none" strike="noStrike" cap="none" normalizeH="0" baseline="0" dirty="0">
                <a:ln>
                  <a:noFill/>
                </a:ln>
                <a:effectLst/>
                <a:cs typeface="Arial" panose="020B0604020202020204" pitchFamily="34" charset="0"/>
              </a:rPr>
              <a:t> that </a:t>
            </a:r>
            <a:r>
              <a:rPr lang="en-US" altLang="en-US" sz="2000" dirty="0">
                <a:cs typeface="Arial" panose="020B0604020202020204" pitchFamily="34" charset="0"/>
              </a:rPr>
              <a:t>the</a:t>
            </a:r>
            <a:r>
              <a:rPr kumimoji="0" lang="en-US" altLang="en-US" sz="2000" b="0" i="0" u="none" strike="noStrike" cap="none" normalizeH="0" baseline="0" dirty="0">
                <a:ln>
                  <a:noFill/>
                </a:ln>
                <a:effectLst/>
                <a:cs typeface="Arial" panose="020B0604020202020204" pitchFamily="34" charset="0"/>
              </a:rPr>
              <a:t> modern stage’s</a:t>
            </a:r>
            <a:r>
              <a:rPr lang="en-US" altLang="en-US" sz="2000" dirty="0">
                <a:cs typeface="Arial" panose="020B0604020202020204" pitchFamily="34" charset="0"/>
              </a:rPr>
              <a:t> left hemisphere centric, reductionist and individualistic</a:t>
            </a:r>
            <a:r>
              <a:rPr kumimoji="0" lang="en-US" altLang="en-US" sz="2000" b="0" i="0" u="none" strike="noStrike" cap="none" normalizeH="0" baseline="0" dirty="0">
                <a:ln>
                  <a:noFill/>
                </a:ln>
                <a:effectLst/>
                <a:cs typeface="Arial" panose="020B0604020202020204" pitchFamily="34" charset="0"/>
              </a:rPr>
              <a:t> worldviews, which at one point were the most </a:t>
            </a:r>
            <a:r>
              <a:rPr lang="en-US" altLang="en-US" sz="2000" dirty="0">
                <a:cs typeface="Arial" panose="020B0604020202020204" pitchFamily="34" charset="0"/>
              </a:rPr>
              <a:t>culturally</a:t>
            </a:r>
            <a:r>
              <a:rPr kumimoji="0" lang="en-US" altLang="en-US" sz="2000" b="0" i="0" u="none" strike="noStrike" cap="none" normalizeH="0" baseline="0" dirty="0">
                <a:ln>
                  <a:noFill/>
                </a:ln>
                <a:effectLst/>
                <a:cs typeface="Arial" panose="020B0604020202020204" pitchFamily="34" charset="0"/>
              </a:rPr>
              <a:t> adapted worldviews, are no longer so. This is evident </a:t>
            </a:r>
            <a:r>
              <a:rPr lang="en-US" altLang="en-US" sz="2000" dirty="0">
                <a:cs typeface="Arial" panose="020B0604020202020204" pitchFamily="34" charset="0"/>
              </a:rPr>
              <a:t>from</a:t>
            </a:r>
            <a:r>
              <a:rPr kumimoji="0" lang="en-US" altLang="en-US" sz="2000" b="0" i="0" u="none" strike="noStrike" cap="none" normalizeH="0" baseline="0" dirty="0">
                <a:ln>
                  <a:noFill/>
                </a:ln>
                <a:effectLst/>
                <a:cs typeface="Arial" panose="020B0604020202020204" pitchFamily="34" charset="0"/>
              </a:rPr>
              <a:t> the polycrisis this stage </a:t>
            </a:r>
            <a:r>
              <a:rPr lang="en-US" altLang="en-US" sz="2000" dirty="0">
                <a:cs typeface="Arial" panose="020B0604020202020204" pitchFamily="34" charset="0"/>
              </a:rPr>
              <a:t>is associated with</a:t>
            </a:r>
            <a:r>
              <a:rPr kumimoji="0" lang="en-US" altLang="en-US" sz="2000" b="0" i="0" u="none" strike="noStrike" cap="none" normalizeH="0" baseline="0" dirty="0">
                <a:ln>
                  <a:noFill/>
                </a:ln>
                <a:effectLst/>
                <a:cs typeface="Arial" panose="020B0604020202020204" pitchFamily="34" charset="0"/>
              </a:rPr>
              <a:t>.</a:t>
            </a:r>
          </a:p>
          <a:p>
            <a:pPr marL="285750" indent="-285750">
              <a:buFont typeface="Arial" panose="020B0604020202020204" pitchFamily="34" charset="0"/>
              <a:buChar char="•"/>
            </a:pPr>
            <a:endParaRPr kumimoji="0" lang="en-US" altLang="en-US" sz="2000" b="0" i="0" u="none" strike="noStrike" cap="none" normalizeH="0" baseline="0" dirty="0">
              <a:ln>
                <a:noFill/>
              </a:ln>
              <a:effectLst/>
              <a:cs typeface="Arial" panose="020B0604020202020204" pitchFamily="34" charset="0"/>
            </a:endParaRPr>
          </a:p>
          <a:p>
            <a:pPr marL="285750" indent="-285750">
              <a:buFont typeface="Arial" panose="020B0604020202020204" pitchFamily="34" charset="0"/>
              <a:buChar char="•"/>
            </a:pPr>
            <a:r>
              <a:rPr lang="en-US" altLang="en-US" sz="2000" dirty="0">
                <a:cs typeface="Arial" panose="020B0604020202020204" pitchFamily="34" charset="0"/>
              </a:rPr>
              <a:t>Integral theorists propose that a</a:t>
            </a:r>
            <a:r>
              <a:rPr kumimoji="0" lang="en-US" altLang="en-US" sz="2000" b="0" i="0" u="none" strike="noStrike" kern="1200" cap="none" spc="0" normalizeH="0" baseline="0" noProof="0" dirty="0">
                <a:ln>
                  <a:noFill/>
                </a:ln>
                <a:effectLst/>
                <a:uLnTx/>
                <a:uFillTx/>
                <a:ea typeface="+mn-ea"/>
                <a:cs typeface="Arial" panose="020B0604020202020204" pitchFamily="34" charset="0"/>
              </a:rPr>
              <a:t> wholistic, systems oriented</a:t>
            </a:r>
            <a:r>
              <a:rPr kumimoji="0" lang="en-US" altLang="en-US" sz="2000" b="0" i="0" u="none" strike="noStrike" cap="none" normalizeH="0" baseline="0" dirty="0">
                <a:ln>
                  <a:noFill/>
                </a:ln>
                <a:effectLst/>
                <a:cs typeface="Arial" panose="020B0604020202020204" pitchFamily="34" charset="0"/>
              </a:rPr>
              <a:t> integral stage worldview</a:t>
            </a:r>
            <a:r>
              <a:rPr kumimoji="0" lang="en-US" altLang="en-US" sz="2000" b="0" i="0" u="none" strike="noStrike" kern="1200" cap="none" spc="0" normalizeH="0" baseline="0" noProof="0" dirty="0">
                <a:ln>
                  <a:noFill/>
                </a:ln>
                <a:effectLst/>
                <a:uLnTx/>
                <a:uFillTx/>
                <a:ea typeface="+mn-ea"/>
                <a:cs typeface="Arial" panose="020B0604020202020204" pitchFamily="34" charset="0"/>
              </a:rPr>
              <a:t> </a:t>
            </a:r>
            <a:r>
              <a:rPr lang="en-US" altLang="en-US" sz="2000" dirty="0">
                <a:cs typeface="Arial" panose="020B0604020202020204" pitchFamily="34" charset="0"/>
              </a:rPr>
              <a:t>is necessary to</a:t>
            </a:r>
            <a:r>
              <a:rPr kumimoji="0" lang="en-US" altLang="en-US" sz="2000" b="0" i="0" u="none" strike="noStrike" cap="none" normalizeH="0" baseline="0" dirty="0">
                <a:ln>
                  <a:noFill/>
                </a:ln>
                <a:effectLst/>
                <a:cs typeface="Arial" panose="020B0604020202020204" pitchFamily="34" charset="0"/>
              </a:rPr>
              <a:t> address the polycrisis and explain the anomalies that previous stages cannot. Such a worldview can </a:t>
            </a:r>
            <a:r>
              <a:rPr lang="en-US" altLang="en-US" sz="2000" dirty="0">
                <a:cs typeface="Arial" panose="020B0604020202020204" pitchFamily="34" charset="0"/>
              </a:rPr>
              <a:t>also</a:t>
            </a:r>
            <a:r>
              <a:rPr kumimoji="0" lang="en-US" altLang="en-US" sz="2000" b="0" i="0" u="none" strike="noStrike" cap="none" normalizeH="0" baseline="0" dirty="0">
                <a:ln>
                  <a:noFill/>
                </a:ln>
                <a:effectLst/>
                <a:cs typeface="Arial" panose="020B0604020202020204" pitchFamily="34" charset="0"/>
              </a:rPr>
              <a:t> restore meaning to My, Our, and The stories </a:t>
            </a:r>
            <a:r>
              <a:rPr lang="en-US" altLang="en-US" sz="2000" dirty="0">
                <a:cs typeface="Arial" panose="020B0604020202020204" pitchFamily="34" charset="0"/>
              </a:rPr>
              <a:t>which are necessary for us to heal and grow at the individual, collective and planetary levels.</a:t>
            </a:r>
          </a:p>
          <a:p>
            <a:pPr marL="285750" indent="-285750">
              <a:buFont typeface="Arial" panose="020B0604020202020204" pitchFamily="34" charset="0"/>
              <a:buChar char="•"/>
            </a:pPr>
            <a:endParaRPr lang="en-US" altLang="en-US" sz="2000" dirty="0">
              <a:cs typeface="Arial" panose="020B0604020202020204" pitchFamily="34" charset="0"/>
            </a:endParaRPr>
          </a:p>
          <a:p>
            <a:pPr marL="285750" indent="-285750">
              <a:buFont typeface="Arial" panose="020B0604020202020204" pitchFamily="34" charset="0"/>
              <a:buChar char="•"/>
            </a:pPr>
            <a:r>
              <a:rPr kumimoji="0" lang="en-US" altLang="en-US" sz="2000" b="0" i="0" u="none" strike="noStrike" cap="none" normalizeH="0" baseline="0" dirty="0">
                <a:ln>
                  <a:noFill/>
                </a:ln>
                <a:effectLst/>
                <a:cs typeface="Arial" panose="020B0604020202020204" pitchFamily="34" charset="0"/>
              </a:rPr>
              <a:t>To better understand the integral stage of development, it’s important to consider the nature of systems.</a:t>
            </a:r>
          </a:p>
          <a:p>
            <a:r>
              <a:rPr lang="en-CA" sz="2000" kern="100" dirty="0">
                <a:effectLst/>
                <a:latin typeface="+mj-lt"/>
                <a:ea typeface="Aptos" panose="020B0004020202020204" pitchFamily="34" charset="0"/>
                <a:cs typeface="Times New Roman" panose="02020603050405020304" pitchFamily="18" charset="0"/>
              </a:rPr>
              <a:t> </a:t>
            </a: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Systems are structured sets of components or elements that interact with each other to form a complex whole. They can be found in virtually every aspect of life and can be natural, or human made. </a:t>
            </a:r>
            <a:r>
              <a:rPr lang="en-CA" sz="2000" kern="100" dirty="0">
                <a:latin typeface="+mj-lt"/>
                <a:ea typeface="Aptos" panose="020B0004020202020204" pitchFamily="34" charset="0"/>
                <a:cs typeface="Times New Roman" panose="02020603050405020304" pitchFamily="18" charset="0"/>
              </a:rPr>
              <a:t>Systems have some</a:t>
            </a:r>
            <a:r>
              <a:rPr lang="en-CA" sz="2000" kern="100" dirty="0">
                <a:effectLst/>
                <a:latin typeface="+mj-lt"/>
                <a:ea typeface="Aptos" panose="020B0004020202020204" pitchFamily="34" charset="0"/>
                <a:cs typeface="Times New Roman" panose="02020603050405020304" pitchFamily="18" charset="0"/>
              </a:rPr>
              <a:t> key characteristics:</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1. Components: These are the individual parts or elements that make up the system. Each component has a specific role or function.</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2. Interconnections: The components of a system are interconnected, meaning they interact and affect one another. The nature of these interactions can determine how the system behaves.</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endParaRPr lang="en-CA" sz="2000" dirty="0"/>
          </a:p>
        </p:txBody>
      </p:sp>
      <p:sp>
        <p:nvSpPr>
          <p:cNvPr id="2" name="Slide Number Placeholder 1">
            <a:extLst>
              <a:ext uri="{FF2B5EF4-FFF2-40B4-BE49-F238E27FC236}">
                <a16:creationId xmlns:a16="http://schemas.microsoft.com/office/drawing/2014/main" id="{DE89B815-2423-5E61-A65D-1AB7DEA07BD4}"/>
              </a:ext>
            </a:extLst>
          </p:cNvPr>
          <p:cNvSpPr>
            <a:spLocks noGrp="1"/>
          </p:cNvSpPr>
          <p:nvPr>
            <p:ph type="sldNum" sz="quarter" idx="12"/>
          </p:nvPr>
        </p:nvSpPr>
        <p:spPr/>
        <p:txBody>
          <a:bodyPr/>
          <a:lstStyle/>
          <a:p>
            <a:fld id="{B2DC25EE-239B-4C5F-AAD1-255A7D5F1EE2}" type="slidenum">
              <a:rPr lang="en-US" smtClean="0"/>
              <a:t>484</a:t>
            </a:fld>
            <a:endParaRPr lang="en-US"/>
          </a:p>
        </p:txBody>
      </p:sp>
    </p:spTree>
    <p:extLst>
      <p:ext uri="{BB962C8B-B14F-4D97-AF65-F5344CB8AC3E}">
        <p14:creationId xmlns:p14="http://schemas.microsoft.com/office/powerpoint/2010/main" val="2130020559"/>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D5B0B-0FCF-2DF3-0BA8-46C89D532048}"/>
              </a:ext>
            </a:extLst>
          </p:cNvPr>
          <p:cNvSpPr txBox="1"/>
          <p:nvPr/>
        </p:nvSpPr>
        <p:spPr>
          <a:xfrm>
            <a:off x="0" y="0"/>
            <a:ext cx="12192000" cy="6684907"/>
          </a:xfrm>
          <a:prstGeom prst="rect">
            <a:avLst/>
          </a:prstGeom>
          <a:noFill/>
        </p:spPr>
        <p:txBody>
          <a:bodyPr wrap="square">
            <a:spAutoFit/>
          </a:bodyPr>
          <a:lstStyle/>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3. Purpose or Function: Systems are typically designed or naturally evolved to achieve specific goals or functions. For example, the purpose of a transportation system is to move people and goods from one place to another.</a:t>
            </a:r>
          </a:p>
          <a:p>
            <a:r>
              <a:rPr lang="en-CA" sz="2000" kern="100" dirty="0">
                <a:effectLst/>
                <a:latin typeface="+mj-lt"/>
                <a:ea typeface="Aptos" panose="020B0004020202020204" pitchFamily="34" charset="0"/>
                <a:cs typeface="Times New Roman" panose="02020603050405020304" pitchFamily="18" charset="0"/>
              </a:rPr>
              <a:t> </a:t>
            </a: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4. Boundaries: A system has defined boundaries that distinguish it from its environment. These boundaries can be physical or conceptual.</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5. Inputs and Outputs: Systems often interact with their environment through inputs (resources, information, energy) and outputs (products, services, waste).</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6. Feedback Loops: Systems often have feedback mechanisms that help them self-regulate. Feedback can be positive (amplifying </a:t>
            </a:r>
            <a:r>
              <a:rPr lang="en-CA" sz="2000" kern="100" dirty="0">
                <a:effectLst/>
                <a:ea typeface="Aptos" panose="020B0004020202020204" pitchFamily="34" charset="0"/>
                <a:cs typeface="Times New Roman" panose="02020603050405020304" pitchFamily="18" charset="0"/>
              </a:rPr>
              <a:t>changes</a:t>
            </a:r>
            <a:r>
              <a:rPr lang="en-CA" sz="2000" kern="100" dirty="0">
                <a:effectLst/>
                <a:latin typeface="+mj-lt"/>
                <a:ea typeface="Aptos" panose="020B0004020202020204" pitchFamily="34" charset="0"/>
                <a:cs typeface="Times New Roman" panose="02020603050405020304" pitchFamily="18" charset="0"/>
              </a:rPr>
              <a:t>) or negative (dampening changes).</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342900" indent="-342900" algn="l" rtl="0" eaLnBrk="1" latinLnBrk="0" hangingPunct="1">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There are many different </a:t>
            </a:r>
            <a:r>
              <a:rPr lang="en-CA" sz="2000" kern="100" dirty="0">
                <a:latin typeface="+mj-lt"/>
                <a:ea typeface="Aptos" panose="020B0004020202020204" pitchFamily="34" charset="0"/>
                <a:cs typeface="Times New Roman" panose="02020603050405020304" pitchFamily="18" charset="0"/>
              </a:rPr>
              <a:t>t</a:t>
            </a:r>
            <a:r>
              <a:rPr lang="en-CA" sz="2000" kern="100" dirty="0">
                <a:effectLst/>
                <a:latin typeface="+mj-lt"/>
                <a:ea typeface="Aptos" panose="020B0004020202020204" pitchFamily="34" charset="0"/>
                <a:cs typeface="Times New Roman" panose="02020603050405020304" pitchFamily="18" charset="0"/>
              </a:rPr>
              <a:t>ypes of systems:</a:t>
            </a:r>
          </a:p>
          <a:p>
            <a:pPr algn="l" rtl="0" eaLnBrk="1" latinLnBrk="0" hangingPunct="1"/>
            <a:r>
              <a:rPr lang="en-US" sz="2000" dirty="0">
                <a:solidFill>
                  <a:srgbClr val="FFFFFF"/>
                </a:solidFill>
                <a:effectLst/>
                <a:latin typeface="Corbel" panose="020B0503020204020204" pitchFamily="34" charset="0"/>
              </a:rPr>
              <a:t> </a:t>
            </a:r>
          </a:p>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Open Systems engage with their environment by exchanging energy, matter, or information. They are adaptable and tend to respond to changes in their surroundings. Examples include ecosystems, businesses, and living organisms. The defining feature of open systems is their capacity to evolve and react to external factors.</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Closed Systems do not exchange matter with their surroundings, although they may allow energy exchange. They are generally more stable and predictable due to their isolation from outside influences. A sealed terrarium or a thermos bottle designed to minimize energy exchange serves as an example of a closed system.</a:t>
            </a:r>
          </a:p>
        </p:txBody>
      </p:sp>
      <p:sp>
        <p:nvSpPr>
          <p:cNvPr id="2" name="Slide Number Placeholder 1">
            <a:extLst>
              <a:ext uri="{FF2B5EF4-FFF2-40B4-BE49-F238E27FC236}">
                <a16:creationId xmlns:a16="http://schemas.microsoft.com/office/drawing/2014/main" id="{F6E60B74-A586-07B2-0AB8-8C51F9A4EFE3}"/>
              </a:ext>
            </a:extLst>
          </p:cNvPr>
          <p:cNvSpPr>
            <a:spLocks noGrp="1"/>
          </p:cNvSpPr>
          <p:nvPr>
            <p:ph type="sldNum" sz="quarter" idx="12"/>
          </p:nvPr>
        </p:nvSpPr>
        <p:spPr/>
        <p:txBody>
          <a:bodyPr/>
          <a:lstStyle/>
          <a:p>
            <a:fld id="{B2DC25EE-239B-4C5F-AAD1-255A7D5F1EE2}" type="slidenum">
              <a:rPr lang="en-US" smtClean="0"/>
              <a:t>485</a:t>
            </a:fld>
            <a:endParaRPr lang="en-US"/>
          </a:p>
        </p:txBody>
      </p:sp>
    </p:spTree>
    <p:extLst>
      <p:ext uri="{BB962C8B-B14F-4D97-AF65-F5344CB8AC3E}">
        <p14:creationId xmlns:p14="http://schemas.microsoft.com/office/powerpoint/2010/main" val="13512420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2B580B-51C2-180B-BABD-31903471404F}"/>
              </a:ext>
            </a:extLst>
          </p:cNvPr>
          <p:cNvSpPr txBox="1"/>
          <p:nvPr/>
        </p:nvSpPr>
        <p:spPr>
          <a:xfrm>
            <a:off x="0" y="0"/>
            <a:ext cx="12192000" cy="11455444"/>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Complex Systems are composed of numerous interconnected elements that interact in non-linear ways, resulting in emergent behaviors that are not easily predictable from the individual components' actions. Instances include weather systems, the internet, and economies.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Adaptive Systems can modify their behavior in response to environmental changes. They learn from their experiences and can evolve over time. Examples of adaptive systems include neural networks and certain biological systems.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Cybernetic Systems are identified by feedback loops that help maintain stability or accomplish specific objectives. They are frequently employed in control systems and robotics.</a:t>
            </a:r>
          </a:p>
          <a:p>
            <a:pPr marL="283464" indent="-283464" algn="l" rtl="0" eaLnBrk="1" latinLnBrk="0" hangingPunct="1">
              <a:buFont typeface="Arial" panose="020B0604020202020204" pitchFamily="34" charset="0"/>
              <a:buChar char="•"/>
            </a:pPr>
            <a:endParaRPr lang="en-CA" sz="2000" dirty="0">
              <a:solidFill>
                <a:srgbClr val="FFFFFF"/>
              </a:solidFill>
            </a:endParaRPr>
          </a:p>
          <a:p>
            <a:pPr marL="283464" indent="-283464" algn="l" rtl="0" eaLnBrk="1" latinLnBrk="0" hangingPunct="1">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Social Systems</a:t>
            </a:r>
            <a:r>
              <a:rPr lang="en-CA" sz="2000" kern="100" dirty="0">
                <a:latin typeface="+mj-lt"/>
                <a:ea typeface="Aptos" panose="020B0004020202020204" pitchFamily="34" charset="0"/>
                <a:cs typeface="Times New Roman" panose="02020603050405020304" pitchFamily="18" charset="0"/>
              </a:rPr>
              <a:t>, i</a:t>
            </a:r>
            <a:r>
              <a:rPr lang="en-CA" sz="2000" kern="100" dirty="0">
                <a:effectLst/>
                <a:latin typeface="+mj-lt"/>
                <a:ea typeface="Aptos" panose="020B0004020202020204" pitchFamily="34" charset="0"/>
                <a:cs typeface="Times New Roman" panose="02020603050405020304" pitchFamily="18" charset="0"/>
              </a:rPr>
              <a:t>nclude families, communities, or societies, where individuals and groups interact based on social norms and structures.</a:t>
            </a:r>
          </a:p>
          <a:p>
            <a:pPr marL="283464" indent="-283464" algn="l" rtl="0" eaLnBrk="1" latinLnBrk="0" hangingPunct="1">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Economic Systems</a:t>
            </a:r>
            <a:r>
              <a:rPr lang="en-CA" sz="2000" kern="100" dirty="0">
                <a:latin typeface="+mj-lt"/>
                <a:ea typeface="Aptos" panose="020B0004020202020204" pitchFamily="34" charset="0"/>
                <a:cs typeface="Times New Roman" panose="02020603050405020304" pitchFamily="18" charset="0"/>
              </a:rPr>
              <a:t> s</a:t>
            </a:r>
            <a:r>
              <a:rPr lang="en-CA" sz="2000" kern="100" dirty="0">
                <a:effectLst/>
                <a:latin typeface="+mj-lt"/>
                <a:ea typeface="Aptos" panose="020B0004020202020204" pitchFamily="34" charset="0"/>
                <a:cs typeface="Times New Roman" panose="02020603050405020304" pitchFamily="18" charset="0"/>
              </a:rPr>
              <a:t>uch as markets or economies, where resources are allocated and distributed through various mechanisms.</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Technological Systems</a:t>
            </a:r>
            <a:r>
              <a:rPr lang="en-CA" sz="2000" kern="100" dirty="0">
                <a:latin typeface="+mj-lt"/>
                <a:ea typeface="Aptos" panose="020B0004020202020204" pitchFamily="34" charset="0"/>
                <a:cs typeface="Times New Roman" panose="02020603050405020304" pitchFamily="18" charset="0"/>
              </a:rPr>
              <a:t> l</a:t>
            </a:r>
            <a:r>
              <a:rPr lang="en-CA" sz="2000" kern="100" dirty="0">
                <a:effectLst/>
                <a:latin typeface="+mj-lt"/>
                <a:ea typeface="Aptos" panose="020B0004020202020204" pitchFamily="34" charset="0"/>
                <a:cs typeface="Times New Roman" panose="02020603050405020304" pitchFamily="18" charset="0"/>
              </a:rPr>
              <a:t>ike computer networks or software systems, where technology components work together to process information.</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Ecological Systems</a:t>
            </a:r>
            <a:r>
              <a:rPr lang="en-CA" sz="2000" kern="100" dirty="0">
                <a:latin typeface="+mj-lt"/>
                <a:ea typeface="Aptos" panose="020B0004020202020204" pitchFamily="34" charset="0"/>
                <a:cs typeface="Times New Roman" panose="02020603050405020304" pitchFamily="18" charset="0"/>
              </a:rPr>
              <a:t> c</a:t>
            </a:r>
            <a:r>
              <a:rPr lang="en-CA" sz="2000" kern="100" dirty="0">
                <a:effectLst/>
                <a:latin typeface="+mj-lt"/>
                <a:ea typeface="Aptos" panose="020B0004020202020204" pitchFamily="34" charset="0"/>
                <a:cs typeface="Times New Roman" panose="02020603050405020304" pitchFamily="18" charset="0"/>
              </a:rPr>
              <a:t>omprising living organisms and their physical environment, interacting as an ecological unit.</a:t>
            </a:r>
            <a:r>
              <a:rPr lang="en-US" sz="2000" b="0" i="0" dirty="0">
                <a:effectLst/>
                <a:latin typeface="+mj-lt"/>
              </a:rPr>
              <a:t> </a:t>
            </a:r>
          </a:p>
          <a:p>
            <a:endParaRPr lang="en-US" sz="2000" dirty="0">
              <a:latin typeface="+mj-lt"/>
            </a:endParaRPr>
          </a:p>
          <a:p>
            <a:pPr marL="285750" indent="-285750">
              <a:buFont typeface="Arial" panose="020B0604020202020204" pitchFamily="34" charset="0"/>
              <a:buChar char="•"/>
            </a:pPr>
            <a:r>
              <a:rPr lang="en-US" sz="2000" dirty="0"/>
              <a:t>Systems that are in equilibrium or maintain homeostasis display several important characteristics:</a:t>
            </a:r>
          </a:p>
          <a:p>
            <a:pPr marL="285750" indent="-285750">
              <a:buFont typeface="Arial" panose="020B0604020202020204" pitchFamily="34" charset="0"/>
              <a:buChar char="•"/>
            </a:pPr>
            <a:r>
              <a:rPr lang="en-US" sz="2000" dirty="0"/>
              <a:t>1. Balance of Forces: In an equilibrium state, the various forces or influences acting upon the system are in balance. For instance, in a chemical reaction that has reached equilibrium, the rate of the forward reaction matches the rate of the reverse reaction.</a:t>
            </a:r>
          </a:p>
          <a:p>
            <a:pPr marL="285750" indent="-285750">
              <a:buFont typeface="Arial" panose="020B0604020202020204" pitchFamily="34" charset="0"/>
              <a:buChar char="•"/>
            </a:pPr>
            <a:r>
              <a:rPr lang="en-US" sz="2000" dirty="0"/>
              <a:t>2. Stability: Such systems typically resist changes and revert to their equilibrium state following minor disturbances. This can be observed in ecosystems where predator-prey dynamics contribute to population stability.</a:t>
            </a:r>
          </a:p>
          <a:p>
            <a:pPr marL="285750" indent="-285750">
              <a:buFont typeface="Arial" panose="020B0604020202020204" pitchFamily="34" charset="0"/>
              <a:buChar char="•"/>
            </a:pPr>
            <a:r>
              <a:rPr lang="en-US" sz="2000" dirty="0"/>
              <a:t>3. Feedback Mechanisms: Homeostatic systems frequently incorporate feedback loops that aid in preserving stability. Negative feedback loops counteract fluctuations, facilitating the system's return to its set point. An example of this is body temperature regulation, which uses negative feedback to sustain a stable internal environment.</a:t>
            </a:r>
          </a:p>
          <a:p>
            <a:pPr marL="285750" indent="-285750">
              <a:buFont typeface="Arial" panose="020B0604020202020204" pitchFamily="34" charset="0"/>
              <a:buChar char="•"/>
            </a:pPr>
            <a:endParaRPr lang="en-US" sz="2000" b="0" i="0" dirty="0">
              <a:effectLst/>
              <a:latin typeface="+mj-lt"/>
            </a:endParaRPr>
          </a:p>
          <a:p>
            <a:br>
              <a:rPr lang="en-CA" sz="1800" kern="100" dirty="0">
                <a:effectLst/>
                <a:latin typeface="+mj-lt"/>
                <a:ea typeface="Aptos" panose="020B0004020202020204" pitchFamily="34" charset="0"/>
                <a:cs typeface="Times New Roman" panose="02020603050405020304" pitchFamily="18" charset="0"/>
              </a:rPr>
            </a:b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D8B3378-24CA-644B-F016-6E8176CA008E}"/>
              </a:ext>
            </a:extLst>
          </p:cNvPr>
          <p:cNvSpPr>
            <a:spLocks noGrp="1"/>
          </p:cNvSpPr>
          <p:nvPr>
            <p:ph type="sldNum" sz="quarter" idx="12"/>
          </p:nvPr>
        </p:nvSpPr>
        <p:spPr/>
        <p:txBody>
          <a:bodyPr/>
          <a:lstStyle/>
          <a:p>
            <a:fld id="{B2DC25EE-239B-4C5F-AAD1-255A7D5F1EE2}" type="slidenum">
              <a:rPr lang="en-US" smtClean="0"/>
              <a:t>486</a:t>
            </a:fld>
            <a:endParaRPr lang="en-US"/>
          </a:p>
        </p:txBody>
      </p:sp>
    </p:spTree>
    <p:extLst>
      <p:ext uri="{BB962C8B-B14F-4D97-AF65-F5344CB8AC3E}">
        <p14:creationId xmlns:p14="http://schemas.microsoft.com/office/powerpoint/2010/main" val="1669940573"/>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138FD7-F7CD-C5A8-0FB1-346643F3F41C}"/>
              </a:ext>
            </a:extLst>
          </p:cNvPr>
          <p:cNvSpPr>
            <a:spLocks noGrp="1"/>
          </p:cNvSpPr>
          <p:nvPr>
            <p:ph type="sldNum" sz="quarter" idx="12"/>
          </p:nvPr>
        </p:nvSpPr>
        <p:spPr/>
        <p:txBody>
          <a:bodyPr/>
          <a:lstStyle/>
          <a:p>
            <a:fld id="{B2DC25EE-239B-4C5F-AAD1-255A7D5F1EE2}" type="slidenum">
              <a:rPr lang="en-US" smtClean="0"/>
              <a:t>487</a:t>
            </a:fld>
            <a:endParaRPr lang="en-US"/>
          </a:p>
        </p:txBody>
      </p:sp>
      <p:sp>
        <p:nvSpPr>
          <p:cNvPr id="4" name="TextBox 3">
            <a:extLst>
              <a:ext uri="{FF2B5EF4-FFF2-40B4-BE49-F238E27FC236}">
                <a16:creationId xmlns:a16="http://schemas.microsoft.com/office/drawing/2014/main" id="{293A8DBA-409F-0AA9-B0BE-04339F4DEAB4}"/>
              </a:ext>
            </a:extLst>
          </p:cNvPr>
          <p:cNvSpPr txBox="1"/>
          <p:nvPr/>
        </p:nvSpPr>
        <p:spPr>
          <a:xfrm>
            <a:off x="0" y="0"/>
            <a:ext cx="12192000" cy="6632585"/>
          </a:xfrm>
          <a:prstGeom prst="rect">
            <a:avLst/>
          </a:prstGeom>
          <a:noFill/>
        </p:spPr>
        <p:txBody>
          <a:bodyPr wrap="square">
            <a:spAutoFit/>
          </a:bodyPr>
          <a:lstStyle/>
          <a:p>
            <a:pPr marL="285750" indent="-285750">
              <a:buFont typeface="Arial" panose="020B0604020202020204" pitchFamily="34" charset="0"/>
              <a:buChar char="•"/>
            </a:pPr>
            <a:r>
              <a:rPr lang="en-US" sz="2000" dirty="0"/>
              <a:t>Systems that are in equilibrium or maintain homeostasis display several important characteristics: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Balance of Forces: In an equilibrium state, the various forces or influences acting upon the system are in balance. For instance, in a chemical reaction that has reached equilibrium, the rate of the forward reaction matches the rate of the reverse reaction.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Stability: Such systems typically resist changes and revert to their equilibrium state following minor disturbances. This can be observed in ecosystems where predator-prey dynamics contribute to population stability.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Feedback Mechanisms: Homeostatic systems frequently incorporate feedback loops that aid in preserving stability. Negative feedback loops counteract fluctuations, facilitating the system's return to its set point. An example of this is body temperature regulation, which uses negative feedback to sustain a stable internal environment.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4. Dynamic Equilibrium: Although the system may seem stable, there is often ongoing movement or change within it. For example, in a dynamic equilibrium, molecules are continually reacting, yet the overall concentrations remain unchanged.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b="0" i="0" dirty="0">
              <a:effectLst/>
              <a:latin typeface="+mj-lt"/>
            </a:endParaRPr>
          </a:p>
          <a:p>
            <a:br>
              <a:rPr lang="en-CA" sz="1600" kern="100" dirty="0">
                <a:effectLst/>
                <a:latin typeface="+mj-lt"/>
                <a:ea typeface="Aptos" panose="020B0004020202020204" pitchFamily="34" charset="0"/>
                <a:cs typeface="Times New Roman" panose="02020603050405020304" pitchFamily="18" charset="0"/>
              </a:rPr>
            </a:b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22170885"/>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C71C-7AEF-F43E-8E1D-D82B6D906F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904326-DE58-0845-19F1-93DB9F2051FF}"/>
              </a:ext>
            </a:extLst>
          </p:cNvPr>
          <p:cNvSpPr txBox="1"/>
          <p:nvPr/>
        </p:nvSpPr>
        <p:spPr>
          <a:xfrm>
            <a:off x="46001" y="0"/>
            <a:ext cx="12113342" cy="7171194"/>
          </a:xfrm>
          <a:prstGeom prst="rect">
            <a:avLst/>
          </a:prstGeom>
          <a:noFill/>
        </p:spPr>
        <p:txBody>
          <a:bodyPr wrap="square">
            <a:spAutoFit/>
          </a:bodyPr>
          <a:lstStyle/>
          <a:p>
            <a:pPr marL="342900" indent="-342900">
              <a:buFont typeface="Arial" panose="020B0604020202020204" pitchFamily="34" charset="0"/>
              <a:buChar char="•"/>
            </a:pPr>
            <a:r>
              <a:rPr lang="en-US" sz="2000" dirty="0"/>
              <a:t>Several factors can contribute to the loss of equilibrium in a system:</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External Disturbances: Shifts in external conditions, such as variations in temperature, changes in resource availability, or environmental modifications, can disrupt equilibrium.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Internal Changes: Changes occurring within the system, such as genetic mutations in biological systems or shifts in population dynamics, can also result in disequilibrium.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Threshold Effects: Systems may possess thresholds that, when crossed, prevent them from maintaining equilibrium. Exceeding these thresholds can bring about significant alterations.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Several consequences ensue from an of irreversible loss of equilibrium in a 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New Equilibrium State: The system may establish a new equilibrium state that can be significantly different from the prior one. This is often seen in ecological systems, where a new balance is formed following a disturbance.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System Collapse: In some instances, the system may collapse or disintegrate if it fails to adapt to the changes, resulting in functional loss or in an ecological context the extinction of a species.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Phase Transition: Systems may experience a phase transition to a different state, such as water transforming into ice or steam when certain temperature thresholds are crossed.</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06FE9C5C-3A37-41AC-7805-3A7E9F143A15}"/>
              </a:ext>
            </a:extLst>
          </p:cNvPr>
          <p:cNvSpPr>
            <a:spLocks noGrp="1"/>
          </p:cNvSpPr>
          <p:nvPr>
            <p:ph type="sldNum" sz="quarter" idx="12"/>
          </p:nvPr>
        </p:nvSpPr>
        <p:spPr/>
        <p:txBody>
          <a:bodyPr/>
          <a:lstStyle/>
          <a:p>
            <a:fld id="{B2DC25EE-239B-4C5F-AAD1-255A7D5F1EE2}" type="slidenum">
              <a:rPr lang="en-US" smtClean="0"/>
              <a:t>488</a:t>
            </a:fld>
            <a:endParaRPr lang="en-US"/>
          </a:p>
        </p:txBody>
      </p:sp>
    </p:spTree>
    <p:extLst>
      <p:ext uri="{BB962C8B-B14F-4D97-AF65-F5344CB8AC3E}">
        <p14:creationId xmlns:p14="http://schemas.microsoft.com/office/powerpoint/2010/main" val="234882482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172894-CE92-410B-B0FE-25C122192734}"/>
              </a:ext>
            </a:extLst>
          </p:cNvPr>
          <p:cNvSpPr txBox="1"/>
          <p:nvPr/>
        </p:nvSpPr>
        <p:spPr>
          <a:xfrm>
            <a:off x="-1" y="0"/>
            <a:ext cx="12061371" cy="6524863"/>
          </a:xfrm>
          <a:prstGeom prst="rect">
            <a:avLst/>
          </a:prstGeom>
          <a:noFill/>
        </p:spPr>
        <p:txBody>
          <a:bodyPr wrap="square">
            <a:spAutoFit/>
          </a:bodyPr>
          <a:lstStyle/>
          <a:p>
            <a:pPr marL="285750" indent="-285750">
              <a:buFont typeface="Arial" panose="020B0604020202020204" pitchFamily="34" charset="0"/>
              <a:buChar char="•"/>
            </a:pPr>
            <a:r>
              <a:rPr lang="en-US" sz="2000" dirty="0"/>
              <a:t>4. Chaotic Behavior: Certain systems may display chaotic behavior, where minor changes can lead to unpredictable and complex dynamics.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Understanding these dynamics is essential for effectively managing systems, whether they are ecological, economic, or technological, in order to avert undesirable outcomes and foster stability.</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“Hierarchical  or nested system." are systems </a:t>
            </a:r>
            <a:r>
              <a:rPr lang="en-US" sz="2000" dirty="0">
                <a:latin typeface="+mj-lt"/>
              </a:rPr>
              <a:t>contained</a:t>
            </a:r>
            <a:r>
              <a:rPr lang="en-US" sz="2000" b="0" i="0" dirty="0">
                <a:effectLst/>
                <a:latin typeface="+mj-lt"/>
              </a:rPr>
              <a:t> within other systems</a:t>
            </a:r>
            <a:r>
              <a:rPr lang="en-US" sz="2000" dirty="0">
                <a:latin typeface="+mj-lt"/>
              </a:rPr>
              <a:t>. </a:t>
            </a:r>
            <a:r>
              <a:rPr lang="en-US" sz="2000" b="0" i="0" dirty="0">
                <a:effectLst/>
                <a:latin typeface="+mj-lt"/>
              </a:rPr>
              <a:t>Cells, for example, are </a:t>
            </a:r>
            <a:r>
              <a:rPr lang="en-US" sz="2000" dirty="0">
                <a:latin typeface="+mj-lt"/>
              </a:rPr>
              <a:t>s</a:t>
            </a:r>
            <a:r>
              <a:rPr lang="en-US" sz="2000" b="0" i="0" dirty="0">
                <a:effectLst/>
                <a:latin typeface="+mj-lt"/>
              </a:rPr>
              <a:t>ystems that are part of organ systems that are part of an entire organism system (a person), that in turn is a part of other systems such as families, societies, the economy, politics, ecosystems, the planet, and the whole universe.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a:t>
            </a:r>
            <a:r>
              <a:rPr lang="en-US" sz="2000" b="0" i="0" dirty="0">
                <a:effectLst/>
                <a:latin typeface="+mj-lt"/>
              </a:rPr>
              <a:t>ested systems demonstrate how complex interactions and dependencies exist at various levels of biological and ecological organization. Each system plays a role and contributes to the overall function and balance </a:t>
            </a:r>
            <a:r>
              <a:rPr lang="en-US" sz="2000" dirty="0">
                <a:latin typeface="+mj-lt"/>
              </a:rPr>
              <a:t>of</a:t>
            </a:r>
            <a:r>
              <a:rPr lang="en-US" sz="2000" b="0" i="0" dirty="0">
                <a:effectLst/>
                <a:latin typeface="+mj-lt"/>
              </a:rPr>
              <a:t> the larger systems it is part of</a:t>
            </a:r>
            <a:r>
              <a:rPr lang="en-US" sz="2000" dirty="0">
                <a:latin typeface="+mj-lt"/>
              </a:rPr>
              <a:t>.</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Nested systems are interconnected, and changes or disruptions at one level can have cascading effects on others. For example, if cellular function is disrupted, e.g., due to disease or genetic mutations, it can impair the function of the entire organ. For instance, damaged heart cells can lead to heart disease, affecting the cardiovascular 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dirty="0">
              <a:latin typeface="+mj-lt"/>
            </a:endParaRPr>
          </a:p>
        </p:txBody>
      </p:sp>
      <p:sp>
        <p:nvSpPr>
          <p:cNvPr id="2" name="Slide Number Placeholder 1">
            <a:extLst>
              <a:ext uri="{FF2B5EF4-FFF2-40B4-BE49-F238E27FC236}">
                <a16:creationId xmlns:a16="http://schemas.microsoft.com/office/drawing/2014/main" id="{F11C61AD-10DD-FCAF-5A5B-E6FC34F7BB92}"/>
              </a:ext>
            </a:extLst>
          </p:cNvPr>
          <p:cNvSpPr>
            <a:spLocks noGrp="1"/>
          </p:cNvSpPr>
          <p:nvPr>
            <p:ph type="sldNum" sz="quarter" idx="12"/>
          </p:nvPr>
        </p:nvSpPr>
        <p:spPr/>
        <p:txBody>
          <a:bodyPr/>
          <a:lstStyle/>
          <a:p>
            <a:fld id="{B2DC25EE-239B-4C5F-AAD1-255A7D5F1EE2}" type="slidenum">
              <a:rPr lang="en-US" smtClean="0"/>
              <a:t>489</a:t>
            </a:fld>
            <a:endParaRPr lang="en-US"/>
          </a:p>
        </p:txBody>
      </p:sp>
    </p:spTree>
    <p:extLst>
      <p:ext uri="{BB962C8B-B14F-4D97-AF65-F5344CB8AC3E}">
        <p14:creationId xmlns:p14="http://schemas.microsoft.com/office/powerpoint/2010/main" val="730847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2. Our Story – Where do I belong?</a:t>
            </a:r>
          </a:p>
        </p:txBody>
      </p:sp>
      <p:sp>
        <p:nvSpPr>
          <p:cNvPr id="3" name="Content Placeholder 2"/>
          <p:cNvSpPr>
            <a:spLocks noGrp="1"/>
          </p:cNvSpPr>
          <p:nvPr>
            <p:ph idx="1"/>
          </p:nvPr>
        </p:nvSpPr>
        <p:spPr/>
        <p:txBody>
          <a:bodyPr>
            <a:normAutofit fontScale="92500"/>
          </a:bodyPr>
          <a:lstStyle/>
          <a:p>
            <a:pPr marL="0" indent="0">
              <a:buNone/>
            </a:pPr>
            <a:r>
              <a:rPr sz="3200" dirty="0">
                <a:latin typeface="Arial" panose="020B0604020202020204" pitchFamily="34" charset="0"/>
                <a:cs typeface="Arial" panose="020B0604020202020204" pitchFamily="34" charset="0"/>
              </a:rPr>
              <a:t>• What groups or communities have most shaped your identity?</a:t>
            </a:r>
            <a:r>
              <a:rPr lang="en-CA" sz="3200" dirty="0">
                <a:latin typeface="Arial" panose="020B0604020202020204" pitchFamily="34" charset="0"/>
                <a:cs typeface="Arial" panose="020B0604020202020204" pitchFamily="34" charset="0"/>
              </a:rPr>
              <a:t>what do they believe? How do they treat others?</a:t>
            </a: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collective stories, struggles, or rituals have made you feel connected or purposeful?</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How has your culture or family influenced what you see as meaningful?</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4FBC24-A4E2-31DE-25B1-215A9A56DD63}"/>
              </a:ext>
            </a:extLst>
          </p:cNvPr>
          <p:cNvSpPr>
            <a:spLocks noGrp="1"/>
          </p:cNvSpPr>
          <p:nvPr>
            <p:ph type="sldNum" sz="quarter" idx="12"/>
          </p:nvPr>
        </p:nvSpPr>
        <p:spPr/>
        <p:txBody>
          <a:bodyPr/>
          <a:lstStyle/>
          <a:p>
            <a:fld id="{B2DC25EE-239B-4C5F-AAD1-255A7D5F1EE2}" type="slidenum">
              <a:rPr lang="en-US" smtClean="0"/>
              <a:t>490</a:t>
            </a:fld>
            <a:endParaRPr lang="en-US"/>
          </a:p>
        </p:txBody>
      </p:sp>
      <p:sp>
        <p:nvSpPr>
          <p:cNvPr id="4" name="TextBox 3">
            <a:extLst>
              <a:ext uri="{FF2B5EF4-FFF2-40B4-BE49-F238E27FC236}">
                <a16:creationId xmlns:a16="http://schemas.microsoft.com/office/drawing/2014/main" id="{E7B0D3EA-750D-2C22-99AD-A42339BE9F2F}"/>
              </a:ext>
            </a:extLst>
          </p:cNvPr>
          <p:cNvSpPr txBox="1"/>
          <p:nvPr/>
        </p:nvSpPr>
        <p:spPr>
          <a:xfrm>
            <a:off x="0" y="0"/>
            <a:ext cx="12192000" cy="7355860"/>
          </a:xfrm>
          <a:prstGeom prst="rect">
            <a:avLst/>
          </a:prstGeom>
          <a:noFill/>
        </p:spPr>
        <p:txBody>
          <a:bodyPr wrap="square">
            <a:spAutoFit/>
          </a:bodyPr>
          <a:lstStyle/>
          <a:p>
            <a:pPr marL="285750" indent="-285750">
              <a:buFont typeface="Arial" panose="020B0604020202020204" pitchFamily="34" charset="0"/>
              <a:buChar char="•"/>
            </a:pPr>
            <a:r>
              <a:rPr lang="en-US" sz="2000" dirty="0"/>
              <a:t>Organs work together to maintain the health and functionality of an organism. Impairment of the cardiovascular system will impact the entire organism. Healthy organisms contribute to social systems. Illness or disability in individuals will affect their roles within families, communities, and societies. Conversely, social support can influence individual health, providing resources and emotional support.</a:t>
            </a:r>
          </a:p>
          <a:p>
            <a:endParaRPr lang="en-US" sz="2000" dirty="0"/>
          </a:p>
          <a:p>
            <a:pPr marL="285750" indent="-285750">
              <a:buFont typeface="Arial" panose="020B0604020202020204" pitchFamily="34" charset="0"/>
              <a:buChar char="•"/>
            </a:pPr>
            <a:r>
              <a:rPr lang="en-US" sz="2000" dirty="0"/>
              <a:t>Human social systems significantly impact ecosystems through activities like agriculture, urbanization, and industrialization. These activities can lead to habitat destruction, pollution, and climate change, affecting biodiversity and ecosystem health.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Healthy ecosystems provide the necessary conditions for life such as breathable air, drinkable water, food, and a tolerable climate. Ecosystems are able to absorb environmental stresses but become more vulnerable as stressors accumulate.</a:t>
            </a:r>
          </a:p>
          <a:p>
            <a:r>
              <a:rPr lang="en-US" sz="2000" dirty="0"/>
              <a:t> </a:t>
            </a:r>
          </a:p>
          <a:p>
            <a:pPr marL="285750" indent="-285750">
              <a:buFont typeface="Arial" panose="020B0604020202020204" pitchFamily="34" charset="0"/>
              <a:buChar char="•"/>
            </a:pPr>
            <a:r>
              <a:rPr lang="en-US" sz="2000" dirty="0"/>
              <a:t>Unmanageable stressors cause the degradation of ecosystems and an accelerating extinction of forms of life. As this unfolds, social, political and economic systems also become more unstable. Crisis in each of these systems affect other system until the whole interconnected web of systems collapses.</a:t>
            </a:r>
          </a:p>
          <a:p>
            <a:pPr marL="285750" indent="-285750">
              <a:buFont typeface="Arial" panose="020B0604020202020204" pitchFamily="34" charset="0"/>
              <a:buChar char="•"/>
            </a:pPr>
            <a:endParaRPr lang="en-US" sz="2000" dirty="0"/>
          </a:p>
          <a:p>
            <a:pPr marL="283464" indent="-283464" algn="l" rtl="0" eaLnBrk="1" latinLnBrk="0" hangingPunct="1">
              <a:buFont typeface="Arial" panose="020B0604020202020204" pitchFamily="34" charset="0"/>
              <a:buChar char="•"/>
            </a:pPr>
            <a:r>
              <a:rPr lang="en-US" sz="2000" dirty="0"/>
              <a:t>Nestled systems are interdependent, and homeostasis at each level is crucial for the health and sustainability of the entire hierarchy. Understanding these relationships helps in addressing issues like environmental conservation, public health, and social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endParaRPr lang="en-US" sz="1600" b="0" i="0" dirty="0">
              <a:effectLst/>
              <a:latin typeface="+mj-lt"/>
            </a:endParaRPr>
          </a:p>
        </p:txBody>
      </p:sp>
    </p:spTree>
    <p:extLst>
      <p:ext uri="{BB962C8B-B14F-4D97-AF65-F5344CB8AC3E}">
        <p14:creationId xmlns:p14="http://schemas.microsoft.com/office/powerpoint/2010/main" val="191494602"/>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6F2E01-B313-E1F3-1903-C91EA2822963}"/>
              </a:ext>
            </a:extLst>
          </p:cNvPr>
          <p:cNvSpPr txBox="1"/>
          <p:nvPr/>
        </p:nvSpPr>
        <p:spPr>
          <a:xfrm>
            <a:off x="0" y="70021"/>
            <a:ext cx="12192000" cy="6863417"/>
          </a:xfrm>
          <a:prstGeom prst="rect">
            <a:avLst/>
          </a:prstGeom>
          <a:noFill/>
        </p:spPr>
        <p:txBody>
          <a:bodyPr wrap="square">
            <a:spAutoFit/>
          </a:bodyPr>
          <a:lstStyle/>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 The global ecosystem is commonly viewed as an open system, primarily due to its continual exchange of energy and matter with the surrounding environment. The sun delivers energy to Earth in the form of sunlight, which drives numerous processes within the ecosystem, such as photosynthesis in plants. Moreover, Earth radiates energy back into space in the form of heat.</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While Earth is relatively closed when it comes to the exchange of matter with outer space (as significant amounts of matter generally do not enter or leave the planet), it remains open regarding the circulation of matter within the global ecosystem. For example, water cycles through evaporation, condensation, and precipitation, while nutrients move through various ecosystems via processes like decomposition and consumption.</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Human activities have further increased the openness of the global ecosystem by transferring large quantities of materials (including fossil fuels and minerals) and disrupting natural cycles (such as the carbon and nitrogen cycles).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 The openness of the global ecosystem is crucial for supporting life, as it relies on the ongoing influx of solar energy and the recycling of nutrients to maintain ecological equilibrium.</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Individuals, societies and the global ecosystem are interconnected nested systems, and we need a systemic perspective to understand their complexity and how deeply they  influence each other.</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0D719D72-2F60-1940-FE97-289FCC1F2962}"/>
              </a:ext>
            </a:extLst>
          </p:cNvPr>
          <p:cNvSpPr>
            <a:spLocks noGrp="1"/>
          </p:cNvSpPr>
          <p:nvPr>
            <p:ph type="sldNum" sz="quarter" idx="12"/>
          </p:nvPr>
        </p:nvSpPr>
        <p:spPr/>
        <p:txBody>
          <a:bodyPr/>
          <a:lstStyle/>
          <a:p>
            <a:fld id="{B2DC25EE-239B-4C5F-AAD1-255A7D5F1EE2}" type="slidenum">
              <a:rPr lang="en-US" smtClean="0"/>
              <a:t>491</a:t>
            </a:fld>
            <a:endParaRPr lang="en-US"/>
          </a:p>
        </p:txBody>
      </p:sp>
    </p:spTree>
    <p:extLst>
      <p:ext uri="{BB962C8B-B14F-4D97-AF65-F5344CB8AC3E}">
        <p14:creationId xmlns:p14="http://schemas.microsoft.com/office/powerpoint/2010/main" val="84249487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FC1CE7-1E27-A80D-F521-30D44F38FC7E}"/>
              </a:ext>
            </a:extLst>
          </p:cNvPr>
          <p:cNvSpPr txBox="1"/>
          <p:nvPr/>
        </p:nvSpPr>
        <p:spPr>
          <a:xfrm>
            <a:off x="19665" y="0"/>
            <a:ext cx="12192000" cy="5324535"/>
          </a:xfrm>
          <a:prstGeom prst="rect">
            <a:avLst/>
          </a:prstGeom>
          <a:noFill/>
        </p:spPr>
        <p:txBody>
          <a:bodyPr wrap="square">
            <a:spAutoFit/>
          </a:bodyPr>
          <a:lstStyle/>
          <a:p>
            <a:pPr marL="285750" indent="-285750">
              <a:buFont typeface="Arial" panose="020B0604020202020204" pitchFamily="34" charset="0"/>
              <a:buChar char="•"/>
            </a:pPr>
            <a:r>
              <a:rPr lang="en-US" sz="2000" dirty="0"/>
              <a:t>Systemic thinking encourages us to look at the whole picture rather than just isolated parts. This holistic view reveals patterns and relationships that are missed with a reductionistic approach.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global challenges, such as climate change, economic inequality, and public health, are complex and multifaceted. Systemic thinking allows for more effective problem-solving by considering all contributing factors and their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By understanding the broader system, we can anticipate and mitigate unintended consequences of actions that might seem beneficial in isolation but are harmful in a larger </a:t>
            </a:r>
            <a:r>
              <a:rPr lang="en-US" sz="2000"/>
              <a:t>context.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Systemic thinking often leads to more sustainable solutions because it considers long-term impacts and the sustainability of the entire system rather than focusing on short-term gains.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Understanding societies systemically fosters cultural sensitivity and appreciation for diversity, recognizing that different societies have unique dynamics and histories that influence their current state. </a:t>
            </a:r>
          </a:p>
          <a:p>
            <a:pPr marL="285750" indent="-285750">
              <a:buFont typeface="Arial" panose="020B0604020202020204" pitchFamily="34" charset="0"/>
              <a:buChar char="•"/>
            </a:pPr>
            <a:endParaRPr lang="en-US" sz="2000" dirty="0"/>
          </a:p>
          <a:p>
            <a:r>
              <a:rPr lang="en-CA" sz="2000" kern="100" dirty="0">
                <a:effectLst/>
                <a:latin typeface="+mj-lt"/>
                <a:ea typeface="Aptos" panose="020B0004020202020204" pitchFamily="34" charset="0"/>
                <a:cs typeface="Times New Roman" panose="02020603050405020304" pitchFamily="18" charset="0"/>
              </a:rPr>
              <a:t>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C2B6F02-A45B-4F43-A4DB-74B22B808351}"/>
              </a:ext>
            </a:extLst>
          </p:cNvPr>
          <p:cNvSpPr>
            <a:spLocks noGrp="1"/>
          </p:cNvSpPr>
          <p:nvPr>
            <p:ph type="sldNum" sz="quarter" idx="12"/>
          </p:nvPr>
        </p:nvSpPr>
        <p:spPr/>
        <p:txBody>
          <a:bodyPr/>
          <a:lstStyle/>
          <a:p>
            <a:fld id="{B2DC25EE-239B-4C5F-AAD1-255A7D5F1EE2}" type="slidenum">
              <a:rPr lang="en-US" smtClean="0"/>
              <a:t>492</a:t>
            </a:fld>
            <a:endParaRPr lang="en-US"/>
          </a:p>
        </p:txBody>
      </p:sp>
    </p:spTree>
    <p:extLst>
      <p:ext uri="{BB962C8B-B14F-4D97-AF65-F5344CB8AC3E}">
        <p14:creationId xmlns:p14="http://schemas.microsoft.com/office/powerpoint/2010/main" val="1865917979"/>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earth&#10;&#10;Description automatically generated">
            <a:extLst>
              <a:ext uri="{FF2B5EF4-FFF2-40B4-BE49-F238E27FC236}">
                <a16:creationId xmlns:a16="http://schemas.microsoft.com/office/drawing/2014/main" id="{AFE9A990-BA6A-040B-CE3C-C8EE38C1F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22" y="769441"/>
            <a:ext cx="11590006" cy="5653414"/>
          </a:xfrm>
          <a:prstGeom prst="rect">
            <a:avLst/>
          </a:prstGeom>
        </p:spPr>
      </p:pic>
      <p:sp>
        <p:nvSpPr>
          <p:cNvPr id="5" name="TextBox 4">
            <a:extLst>
              <a:ext uri="{FF2B5EF4-FFF2-40B4-BE49-F238E27FC236}">
                <a16:creationId xmlns:a16="http://schemas.microsoft.com/office/drawing/2014/main" id="{FC818BC7-84C3-9EBC-6798-C290753085EA}"/>
              </a:ext>
            </a:extLst>
          </p:cNvPr>
          <p:cNvSpPr txBox="1"/>
          <p:nvPr/>
        </p:nvSpPr>
        <p:spPr>
          <a:xfrm>
            <a:off x="1353108" y="70021"/>
            <a:ext cx="11840377" cy="646331"/>
          </a:xfrm>
          <a:prstGeom prst="rect">
            <a:avLst/>
          </a:prstGeom>
          <a:noFill/>
        </p:spPr>
        <p:txBody>
          <a:bodyPr wrap="square">
            <a:spAutoFit/>
          </a:bodyPr>
          <a:lstStyle/>
          <a:p>
            <a:r>
              <a:rPr lang="en-CA" sz="3600" dirty="0">
                <a:solidFill>
                  <a:schemeClr val="bg1"/>
                </a:solidFill>
              </a:rPr>
              <a:t>MY, OURS, AND THE STORIES AS SYSTEMS</a:t>
            </a:r>
          </a:p>
        </p:txBody>
      </p:sp>
      <p:sp>
        <p:nvSpPr>
          <p:cNvPr id="2" name="Slide Number Placeholder 1">
            <a:extLst>
              <a:ext uri="{FF2B5EF4-FFF2-40B4-BE49-F238E27FC236}">
                <a16:creationId xmlns:a16="http://schemas.microsoft.com/office/drawing/2014/main" id="{886D22EE-6964-6791-8F5D-9F7125DEC720}"/>
              </a:ext>
            </a:extLst>
          </p:cNvPr>
          <p:cNvSpPr>
            <a:spLocks noGrp="1"/>
          </p:cNvSpPr>
          <p:nvPr>
            <p:ph type="sldNum" sz="quarter" idx="12"/>
          </p:nvPr>
        </p:nvSpPr>
        <p:spPr/>
        <p:txBody>
          <a:bodyPr/>
          <a:lstStyle/>
          <a:p>
            <a:fld id="{B2DC25EE-239B-4C5F-AAD1-255A7D5F1EE2}" type="slidenum">
              <a:rPr lang="en-US" smtClean="0"/>
              <a:t>493</a:t>
            </a:fld>
            <a:endParaRPr lang="en-US"/>
          </a:p>
        </p:txBody>
      </p:sp>
    </p:spTree>
    <p:extLst>
      <p:ext uri="{BB962C8B-B14F-4D97-AF65-F5344CB8AC3E}">
        <p14:creationId xmlns:p14="http://schemas.microsoft.com/office/powerpoint/2010/main" val="1145598260"/>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118435-C501-26B4-39E8-5FA9849759A7}"/>
              </a:ext>
            </a:extLst>
          </p:cNvPr>
          <p:cNvSpPr txBox="1"/>
          <p:nvPr/>
        </p:nvSpPr>
        <p:spPr>
          <a:xfrm>
            <a:off x="0" y="0"/>
            <a:ext cx="1210351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My, Our and The stories are ideological, thought and cognitive systems coexisting with other systems such as biological and ecological ones.</a:t>
            </a:r>
            <a:r>
              <a:rPr lang="en-US" sz="2000" dirty="0">
                <a:latin typeface="+mj-lt"/>
              </a:rPr>
              <a:t> My, Our and The stories</a:t>
            </a:r>
            <a:r>
              <a:rPr lang="en-US" sz="2000" b="0" i="0" dirty="0">
                <a:effectLst/>
                <a:latin typeface="+mj-lt"/>
              </a:rPr>
              <a:t> are frameworks through which individuals or groups perceive, interpret, and engage with the world. </a:t>
            </a:r>
            <a:r>
              <a:rPr lang="en-US" sz="2000" dirty="0">
                <a:latin typeface="+mj-lt"/>
              </a:rPr>
              <a:t>They</a:t>
            </a:r>
            <a:r>
              <a:rPr lang="en-US" sz="2000" b="0" i="0" dirty="0">
                <a:effectLst/>
                <a:latin typeface="+mj-lt"/>
              </a:rPr>
              <a:t> are</a:t>
            </a:r>
            <a:r>
              <a:rPr lang="en-US" sz="2000" dirty="0">
                <a:latin typeface="+mj-lt"/>
              </a:rPr>
              <a:t> </a:t>
            </a:r>
            <a:r>
              <a:rPr lang="en-US" sz="2000" b="0" i="0" dirty="0">
                <a:effectLst/>
                <a:latin typeface="+mj-lt"/>
              </a:rPr>
              <a:t>composed of beliefs, values, and perceptions that shape behavior and decision-making. These belief systems have a tremendous impact on the many other systems they are interconnected with.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Recall that My</a:t>
            </a:r>
            <a:r>
              <a:rPr lang="en-US" sz="2000" b="0" i="0" dirty="0">
                <a:effectLst/>
                <a:latin typeface="+mj-lt"/>
              </a:rPr>
              <a:t> </a:t>
            </a:r>
            <a:r>
              <a:rPr lang="en-US" sz="2000" dirty="0">
                <a:latin typeface="+mj-lt"/>
              </a:rPr>
              <a:t>s</a:t>
            </a:r>
            <a:r>
              <a:rPr lang="en-US" sz="2000" b="0" i="0" dirty="0">
                <a:effectLst/>
                <a:latin typeface="+mj-lt"/>
              </a:rPr>
              <a:t>tories are the personal narratives that people create about their own identities, experiences, and roles in the world. These stories influence self-esteem, motivation, and behavior. For example, someone who sees themselves as resilient or has an internal locus of control may approach challenges with confidence.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Our</a:t>
            </a:r>
            <a:r>
              <a:rPr lang="en-US" sz="2000" b="0" i="0" dirty="0">
                <a:effectLst/>
                <a:latin typeface="+mj-lt"/>
              </a:rPr>
              <a:t> </a:t>
            </a:r>
            <a:r>
              <a:rPr lang="en-US" sz="2000" dirty="0">
                <a:latin typeface="+mj-lt"/>
              </a:rPr>
              <a:t>s</a:t>
            </a:r>
            <a:r>
              <a:rPr lang="en-US" sz="2000" b="0" i="0" dirty="0">
                <a:effectLst/>
                <a:latin typeface="+mj-lt"/>
              </a:rPr>
              <a:t>tories are the collective narratives that societies hold about themselves, encompassing cultural values, traditions, and historical perspectives. These stories influence national identity, social norms, and policy-making. For instance, a society that values innovation may invest heavily in education and technology.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a:t>
            </a:r>
            <a:r>
              <a:rPr lang="en-US" sz="2000" b="0" i="0" dirty="0">
                <a:effectLst/>
                <a:latin typeface="+mj-lt"/>
              </a:rPr>
              <a:t> </a:t>
            </a:r>
            <a:r>
              <a:rPr lang="en-US" sz="2000" dirty="0">
                <a:latin typeface="+mj-lt"/>
              </a:rPr>
              <a:t>s</a:t>
            </a:r>
            <a:r>
              <a:rPr lang="en-US" sz="2000" b="0" i="0" dirty="0">
                <a:effectLst/>
                <a:latin typeface="+mj-lt"/>
              </a:rPr>
              <a:t>tories reflect how people and societies perceive the </a:t>
            </a:r>
            <a:r>
              <a:rPr lang="en-US" sz="2000" dirty="0">
                <a:latin typeface="+mj-lt"/>
              </a:rPr>
              <a:t>universe</a:t>
            </a:r>
            <a:r>
              <a:rPr lang="en-US" sz="2000" b="0" i="0" dirty="0">
                <a:effectLst/>
                <a:latin typeface="+mj-lt"/>
              </a:rPr>
              <a:t> and their place within it. They can encompass ideas about global cooperation, environmental stewardship, </a:t>
            </a:r>
            <a:r>
              <a:rPr lang="en-US" sz="2000" dirty="0">
                <a:latin typeface="+mj-lt"/>
              </a:rPr>
              <a:t>the origins of the universe and its metaphysics</a:t>
            </a:r>
            <a:r>
              <a:rPr lang="en-US" sz="2000" b="0" i="0" dirty="0">
                <a:effectLst/>
                <a:latin typeface="+mj-lt"/>
              </a:rPr>
              <a:t>. For example, a </a:t>
            </a:r>
            <a:r>
              <a:rPr lang="en-US" sz="2000" dirty="0">
                <a:latin typeface="+mj-lt"/>
              </a:rPr>
              <a:t>spiritual</a:t>
            </a:r>
            <a:r>
              <a:rPr lang="en-US" sz="2000" b="0" i="0" dirty="0">
                <a:effectLst/>
                <a:latin typeface="+mj-lt"/>
              </a:rPr>
              <a:t> story emphasizing interconnectedness might lead to international cooperation and efforts to address issues such as inequality and climate change.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a:t>
            </a:r>
            <a:r>
              <a:rPr lang="en-US" sz="2000" b="0" i="0" dirty="0">
                <a:effectLst/>
                <a:latin typeface="+mj-lt"/>
              </a:rPr>
              <a:t> stories aggregate to influence </a:t>
            </a:r>
            <a:r>
              <a:rPr lang="en-US" sz="2000" dirty="0">
                <a:latin typeface="+mj-lt"/>
              </a:rPr>
              <a:t>Our stories</a:t>
            </a:r>
            <a:r>
              <a:rPr lang="en-US" sz="2000" b="0" i="0" dirty="0">
                <a:effectLst/>
                <a:latin typeface="+mj-lt"/>
              </a:rPr>
              <a:t>. For instance, widespread personal experiences of inequality can lead to social movements and shifts in societal values.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A8987740-7756-EC34-5AA0-95D6186E09F7}"/>
              </a:ext>
            </a:extLst>
          </p:cNvPr>
          <p:cNvSpPr>
            <a:spLocks noGrp="1"/>
          </p:cNvSpPr>
          <p:nvPr>
            <p:ph type="sldNum" sz="quarter" idx="12"/>
          </p:nvPr>
        </p:nvSpPr>
        <p:spPr/>
        <p:txBody>
          <a:bodyPr/>
          <a:lstStyle/>
          <a:p>
            <a:fld id="{B2DC25EE-239B-4C5F-AAD1-255A7D5F1EE2}" type="slidenum">
              <a:rPr lang="en-US" smtClean="0"/>
              <a:t>494</a:t>
            </a:fld>
            <a:endParaRPr lang="en-US"/>
          </a:p>
        </p:txBody>
      </p:sp>
    </p:spTree>
    <p:extLst>
      <p:ext uri="{BB962C8B-B14F-4D97-AF65-F5344CB8AC3E}">
        <p14:creationId xmlns:p14="http://schemas.microsoft.com/office/powerpoint/2010/main" val="3899418380"/>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1F2B5C-E382-293D-A7BC-142ADD37FE63}"/>
              </a:ext>
            </a:extLst>
          </p:cNvPr>
          <p:cNvSpPr>
            <a:spLocks noGrp="1"/>
          </p:cNvSpPr>
          <p:nvPr>
            <p:ph type="sldNum" sz="quarter" idx="12"/>
          </p:nvPr>
        </p:nvSpPr>
        <p:spPr/>
        <p:txBody>
          <a:bodyPr/>
          <a:lstStyle/>
          <a:p>
            <a:fld id="{B2DC25EE-239B-4C5F-AAD1-255A7D5F1EE2}" type="slidenum">
              <a:rPr lang="en-US" smtClean="0"/>
              <a:t>495</a:t>
            </a:fld>
            <a:endParaRPr lang="en-US"/>
          </a:p>
        </p:txBody>
      </p:sp>
      <p:sp>
        <p:nvSpPr>
          <p:cNvPr id="4" name="TextBox 3">
            <a:extLst>
              <a:ext uri="{FF2B5EF4-FFF2-40B4-BE49-F238E27FC236}">
                <a16:creationId xmlns:a16="http://schemas.microsoft.com/office/drawing/2014/main" id="{90CD5F13-6A04-9EDB-F274-979CEE82106A}"/>
              </a:ext>
            </a:extLst>
          </p:cNvPr>
          <p:cNvSpPr txBox="1"/>
          <p:nvPr/>
        </p:nvSpPr>
        <p:spPr>
          <a:xfrm>
            <a:off x="108857" y="0"/>
            <a:ext cx="12192000" cy="347787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Our stories in turn</a:t>
            </a:r>
            <a:r>
              <a:rPr lang="en-US" sz="2000" b="0" i="0" dirty="0">
                <a:effectLst/>
                <a:latin typeface="+mj-lt"/>
              </a:rPr>
              <a:t> shape </a:t>
            </a:r>
            <a:r>
              <a:rPr lang="en-US" sz="2000" dirty="0">
                <a:latin typeface="+mj-lt"/>
              </a:rPr>
              <a:t>My stories</a:t>
            </a:r>
            <a:r>
              <a:rPr lang="en-US" sz="2000" b="0" i="0" dirty="0">
                <a:effectLst/>
                <a:latin typeface="+mj-lt"/>
              </a:rPr>
              <a:t>. Cultural norms and values are internalized by individuals, influencing their personal stories and life choices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Our</a:t>
            </a:r>
            <a:r>
              <a:rPr lang="en-US" sz="2000" b="0" i="0" dirty="0">
                <a:effectLst/>
                <a:latin typeface="+mj-lt"/>
              </a:rPr>
              <a:t> stories contribute to </a:t>
            </a:r>
            <a:r>
              <a:rPr lang="en-US" sz="2000" dirty="0">
                <a:latin typeface="+mj-lt"/>
              </a:rPr>
              <a:t>The story</a:t>
            </a:r>
            <a:r>
              <a:rPr lang="en-US" sz="2000" b="0" i="0" dirty="0">
                <a:effectLst/>
                <a:latin typeface="+mj-lt"/>
              </a:rPr>
              <a:t>. A society's stance on issues like human rights or environmental protection can influence international policies and collaborations.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stories influence Our and My stories.</a:t>
            </a:r>
            <a:r>
              <a:rPr lang="en-US" sz="2000" b="0" i="0" dirty="0">
                <a:effectLst/>
                <a:latin typeface="+mj-lt"/>
              </a:rPr>
              <a:t> For example, a spiritual perspective promotes awareness of how, for example capitalism and consumerism create environmental degradation and social injustice.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 Our, and The stories</a:t>
            </a:r>
            <a:r>
              <a:rPr lang="en-US" sz="2000" b="0" i="0" dirty="0">
                <a:effectLst/>
                <a:latin typeface="+mj-lt"/>
              </a:rPr>
              <a:t> are dynamic and interdependent</a:t>
            </a:r>
            <a:r>
              <a:rPr lang="en-US" sz="2000" dirty="0">
                <a:latin typeface="+mj-lt"/>
              </a:rPr>
              <a:t> systems. C</a:t>
            </a:r>
            <a:r>
              <a:rPr lang="en-US" sz="2000" b="0" i="0" dirty="0">
                <a:effectLst/>
                <a:latin typeface="+mj-lt"/>
              </a:rPr>
              <a:t>hanges at one of these levels of stories causes shifts at other levels. </a:t>
            </a:r>
            <a:endParaRPr lang="en-CA" sz="2000" dirty="0">
              <a:latin typeface="+mj-lt"/>
            </a:endParaRPr>
          </a:p>
        </p:txBody>
      </p:sp>
    </p:spTree>
    <p:extLst>
      <p:ext uri="{BB962C8B-B14F-4D97-AF65-F5344CB8AC3E}">
        <p14:creationId xmlns:p14="http://schemas.microsoft.com/office/powerpoint/2010/main" val="146695091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BCDC43-2DB5-B876-9990-37C52F228F6F}"/>
              </a:ext>
            </a:extLst>
          </p:cNvPr>
          <p:cNvSpPr>
            <a:spLocks noGrp="1"/>
          </p:cNvSpPr>
          <p:nvPr>
            <p:ph type="sldNum" sz="quarter" idx="12"/>
          </p:nvPr>
        </p:nvSpPr>
        <p:spPr/>
        <p:txBody>
          <a:bodyPr/>
          <a:lstStyle/>
          <a:p>
            <a:fld id="{B2DC25EE-239B-4C5F-AAD1-255A7D5F1EE2}" type="slidenum">
              <a:rPr lang="en-US" smtClean="0"/>
              <a:t>496</a:t>
            </a:fld>
            <a:endParaRPr lang="en-US"/>
          </a:p>
        </p:txBody>
      </p:sp>
      <p:pic>
        <p:nvPicPr>
          <p:cNvPr id="4" name="Picture 3" descr="A lake with trees and clouds in the sky&#10;&#10;AI-generated content may be incorrect.">
            <a:extLst>
              <a:ext uri="{FF2B5EF4-FFF2-40B4-BE49-F238E27FC236}">
                <a16:creationId xmlns:a16="http://schemas.microsoft.com/office/drawing/2014/main" id="{66B3A9D1-3FB1-C2AD-4B64-2C1994D61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56" y="1036998"/>
            <a:ext cx="10058401" cy="5568418"/>
          </a:xfrm>
          <a:prstGeom prst="rect">
            <a:avLst/>
          </a:prstGeom>
        </p:spPr>
      </p:pic>
      <p:sp>
        <p:nvSpPr>
          <p:cNvPr id="6" name="TextBox 5">
            <a:extLst>
              <a:ext uri="{FF2B5EF4-FFF2-40B4-BE49-F238E27FC236}">
                <a16:creationId xmlns:a16="http://schemas.microsoft.com/office/drawing/2014/main" id="{10EA190E-411F-7DC5-9AF6-F3561EDDF0A6}"/>
              </a:ext>
            </a:extLst>
          </p:cNvPr>
          <p:cNvSpPr txBox="1"/>
          <p:nvPr/>
        </p:nvSpPr>
        <p:spPr>
          <a:xfrm>
            <a:off x="2373087" y="208104"/>
            <a:ext cx="8002812" cy="646331"/>
          </a:xfrm>
          <a:prstGeom prst="rect">
            <a:avLst/>
          </a:prstGeom>
          <a:noFill/>
        </p:spPr>
        <p:txBody>
          <a:bodyPr wrap="square">
            <a:spAutoFit/>
          </a:bodyPr>
          <a:lstStyle/>
          <a:p>
            <a:r>
              <a:rPr lang="en-US" sz="3600" dirty="0">
                <a:solidFill>
                  <a:schemeClr val="bg1"/>
                </a:solidFill>
                <a:latin typeface="+mj-lt"/>
              </a:rPr>
              <a:t>INTEGRAL SCIENTIFIC THEORIES </a:t>
            </a:r>
            <a:endParaRPr lang="en-CA" sz="3600" dirty="0">
              <a:solidFill>
                <a:schemeClr val="bg1"/>
              </a:solidFill>
            </a:endParaRPr>
          </a:p>
        </p:txBody>
      </p:sp>
    </p:spTree>
    <p:extLst>
      <p:ext uri="{BB962C8B-B14F-4D97-AF65-F5344CB8AC3E}">
        <p14:creationId xmlns:p14="http://schemas.microsoft.com/office/powerpoint/2010/main" val="988151962"/>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D7B880-E318-BF58-EE5A-2967259CD84A}"/>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Many open-minded investigators see paranormal phenomena  as manifestations of a realm not explainable under a physicalist paradigm. Rather than reject or dismiss these phenomena they question the physicalist paradigm.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a:t>
            </a:r>
            <a:r>
              <a:rPr lang="en-US" sz="2000" dirty="0"/>
              <a:t>Scientists like Rupert Sheldrake, Michael Levin, Donald Hoffman, and Giulio Tononi are proposing new scientific theories, backed by empirical and mathematical evidence, that transcend the physicalist paradigm and open the door</a:t>
            </a:r>
            <a:r>
              <a:rPr lang="en-US" sz="2000" dirty="0">
                <a:latin typeface="+mj-lt"/>
              </a:rPr>
              <a:t> for</a:t>
            </a:r>
            <a:r>
              <a:rPr lang="en-US" sz="2000" b="0" i="0" dirty="0">
                <a:effectLst/>
                <a:latin typeface="+mj-lt"/>
              </a:rPr>
              <a:t> an integration of science and spirituality.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Rupert Sheldrake, a British biologist, is known for his morphic resonance theory, which suggests that natural systems inherit a collective memory from all previous entities of their kind. This idea challenges conventional views of biology and genetics, proposing a new way of understanding how organisms develop and evolve.</a:t>
            </a:r>
          </a:p>
          <a:p>
            <a:r>
              <a:rPr lang="en-US" sz="2000" dirty="0"/>
              <a:t> </a:t>
            </a:r>
          </a:p>
          <a:p>
            <a:pPr marL="285750" indent="-285750">
              <a:buFont typeface="Arial" panose="020B0604020202020204" pitchFamily="34" charset="0"/>
              <a:buChar char="•"/>
            </a:pPr>
            <a:r>
              <a:rPr lang="en-US" sz="2000" dirty="0"/>
              <a:t>The morphic fields theory, often referred to as "morphic resonance," is a hypothesis that seeks to explain patterns of organization in nature. Sheldrake proposes that there are invisible fields, called morphic fields, that organize the structure and behavior of systems, from molecules to societies. These fields are thought to contain information that shapes the form and development of living organisms and systems.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Morphic Resonance is the central concept of Sheldrake's theory. Morphic resonance suggests that similar patterns and behaviors are influenced by past occurrences of those patterns and behaviors. In other words, once a particular form or behavior has occurred, it becomes easier for it to occur again, as it resonates with previous instances.</a:t>
            </a:r>
          </a:p>
        </p:txBody>
      </p:sp>
      <p:sp>
        <p:nvSpPr>
          <p:cNvPr id="2" name="Slide Number Placeholder 1">
            <a:extLst>
              <a:ext uri="{FF2B5EF4-FFF2-40B4-BE49-F238E27FC236}">
                <a16:creationId xmlns:a16="http://schemas.microsoft.com/office/drawing/2014/main" id="{512F9488-72DE-DE90-0D87-721CEB421674}"/>
              </a:ext>
            </a:extLst>
          </p:cNvPr>
          <p:cNvSpPr>
            <a:spLocks noGrp="1"/>
          </p:cNvSpPr>
          <p:nvPr>
            <p:ph type="sldNum" sz="quarter" idx="12"/>
          </p:nvPr>
        </p:nvSpPr>
        <p:spPr/>
        <p:txBody>
          <a:bodyPr/>
          <a:lstStyle/>
          <a:p>
            <a:fld id="{B2DC25EE-239B-4C5F-AAD1-255A7D5F1EE2}" type="slidenum">
              <a:rPr lang="en-US" smtClean="0"/>
              <a:t>497</a:t>
            </a:fld>
            <a:endParaRPr lang="en-US"/>
          </a:p>
        </p:txBody>
      </p:sp>
    </p:spTree>
    <p:extLst>
      <p:ext uri="{BB962C8B-B14F-4D97-AF65-F5344CB8AC3E}">
        <p14:creationId xmlns:p14="http://schemas.microsoft.com/office/powerpoint/2010/main" val="3863959012"/>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16E07D-48A7-5A5B-412A-91AD4B5A6216}"/>
              </a:ext>
            </a:extLst>
          </p:cNvPr>
          <p:cNvSpPr txBox="1"/>
          <p:nvPr/>
        </p:nvSpPr>
        <p:spPr>
          <a:xfrm>
            <a:off x="19665"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Sheldrake's theory challenges conventional views of genetic inheritance by suggesting that morphic fields, rather than just genes, play a crucial role in the development and inheritance of traits. He posits that organisms inherit not only genetic material but also influences from past members of their species through morphic resonance.</a:t>
            </a:r>
          </a:p>
          <a:p>
            <a:r>
              <a:rPr lang="en-US" sz="2000" dirty="0"/>
              <a:t> </a:t>
            </a:r>
            <a:endParaRPr lang="en-CA" sz="2000" dirty="0"/>
          </a:p>
          <a:p>
            <a:pPr marL="285750" indent="-285750">
              <a:buFont typeface="Arial" panose="020B0604020202020204" pitchFamily="34" charset="0"/>
              <a:buChar char="•"/>
            </a:pPr>
            <a:r>
              <a:rPr lang="en-US" sz="2000" b="0" i="0" dirty="0">
                <a:effectLst/>
                <a:latin typeface="+mj-lt"/>
              </a:rPr>
              <a:t>In Sheldrake's view, DNA codes for the “building materials” of organisms but not for the architectural plan and assembly process of these materials. </a:t>
            </a:r>
            <a:r>
              <a:rPr lang="en-US" sz="2000" dirty="0">
                <a:latin typeface="+mj-lt"/>
              </a:rPr>
              <a:t>E</a:t>
            </a:r>
            <a:r>
              <a:rPr lang="en-US" sz="2000" b="0" i="0" dirty="0">
                <a:effectLst/>
                <a:latin typeface="+mj-lt"/>
              </a:rPr>
              <a:t>xpecting DNA to account for the entire process of development is akin to expecting a pile of airplane parts to spontaneously assemble into a functioning airplane just by shaking the room. He suggests that additional organizing principles or fields, like his proposed "morphic fields," are necessary to guide the assembly and development of these components into coherent, functional structures.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Sheldrake uses this analogy of airplane parts to illustrate his view that DNA alone cannot account for the complex organization and development of living organisms. He argues that while DNA provides the instructions for producing proteins and other molecular components, the "building materials" of life, it does not explain how these components are assembled into the intricate structures and forms of organisms.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According to Sheldrake, the universe is not governed solely by fixed laws but also by habits that develop over time. Morphic fields and resonance contribute to the habitual nature of reality, where repeated patterns become more likely to occur.</a:t>
            </a:r>
          </a:p>
          <a:p>
            <a:pPr marL="285750" indent="-285750">
              <a:buFont typeface="Arial" panose="020B0604020202020204" pitchFamily="34" charset="0"/>
              <a:buChar char="•"/>
            </a:pPr>
            <a:r>
              <a:rPr lang="en-US" sz="2000" dirty="0">
                <a:latin typeface="+mj-lt"/>
              </a:rPr>
              <a:t>Sheldrake's theory has implications for understanding biological development, behavior, and consciousness. It suggests that learning and memory might be influenced by morphic fields, potentially explaining phenomena like instinctual behavior and telepathy.</a:t>
            </a:r>
          </a:p>
        </p:txBody>
      </p:sp>
      <p:sp>
        <p:nvSpPr>
          <p:cNvPr id="2" name="Slide Number Placeholder 1">
            <a:extLst>
              <a:ext uri="{FF2B5EF4-FFF2-40B4-BE49-F238E27FC236}">
                <a16:creationId xmlns:a16="http://schemas.microsoft.com/office/drawing/2014/main" id="{A93AF18B-8844-6FB3-43DD-4CF1F38DEE1E}"/>
              </a:ext>
            </a:extLst>
          </p:cNvPr>
          <p:cNvSpPr>
            <a:spLocks noGrp="1"/>
          </p:cNvSpPr>
          <p:nvPr>
            <p:ph type="sldNum" sz="quarter" idx="12"/>
          </p:nvPr>
        </p:nvSpPr>
        <p:spPr/>
        <p:txBody>
          <a:bodyPr/>
          <a:lstStyle/>
          <a:p>
            <a:fld id="{B2DC25EE-239B-4C5F-AAD1-255A7D5F1EE2}" type="slidenum">
              <a:rPr lang="en-US" smtClean="0"/>
              <a:t>498</a:t>
            </a:fld>
            <a:endParaRPr lang="en-US"/>
          </a:p>
        </p:txBody>
      </p:sp>
    </p:spTree>
    <p:extLst>
      <p:ext uri="{BB962C8B-B14F-4D97-AF65-F5344CB8AC3E}">
        <p14:creationId xmlns:p14="http://schemas.microsoft.com/office/powerpoint/2010/main" val="717731239"/>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15266-7DFC-B139-7608-20CF966BC09E}"/>
              </a:ext>
            </a:extLst>
          </p:cNvPr>
          <p:cNvSpPr>
            <a:spLocks noGrp="1"/>
          </p:cNvSpPr>
          <p:nvPr>
            <p:ph type="sldNum" sz="quarter" idx="12"/>
          </p:nvPr>
        </p:nvSpPr>
        <p:spPr/>
        <p:txBody>
          <a:bodyPr/>
          <a:lstStyle/>
          <a:p>
            <a:fld id="{B2DC25EE-239B-4C5F-AAD1-255A7D5F1EE2}" type="slidenum">
              <a:rPr lang="en-US" smtClean="0"/>
              <a:t>499</a:t>
            </a:fld>
            <a:endParaRPr lang="en-US"/>
          </a:p>
        </p:txBody>
      </p:sp>
      <p:sp>
        <p:nvSpPr>
          <p:cNvPr id="4" name="TextBox 3">
            <a:extLst>
              <a:ext uri="{FF2B5EF4-FFF2-40B4-BE49-F238E27FC236}">
                <a16:creationId xmlns:a16="http://schemas.microsoft.com/office/drawing/2014/main" id="{32BC5680-3F83-3C22-E3E3-A64F2912A3A4}"/>
              </a:ext>
            </a:extLst>
          </p:cNvPr>
          <p:cNvSpPr txBox="1"/>
          <p:nvPr/>
        </p:nvSpPr>
        <p:spPr>
          <a:xfrm>
            <a:off x="0" y="0"/>
            <a:ext cx="12192000" cy="772519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Morphic fields and morphic resonance are controversial and have been criticized for lacking empirical evidence and scientific rigor. To counter this criticism Sheldrake has designed experiments to empirically test the validity of his claims. Despite his positive findings, many scientists continue to view Sheldrake's ideas as speculative and not grounded in established scientific principles.</a:t>
            </a:r>
          </a:p>
          <a:p>
            <a:pPr marL="285750" indent="-285750">
              <a:buFont typeface="Arial" panose="020B0604020202020204" pitchFamily="34" charset="0"/>
              <a:buChar char="•"/>
            </a:pPr>
            <a:r>
              <a:rPr lang="en-US" sz="2000" dirty="0">
                <a:latin typeface="+mj-lt"/>
              </a:rPr>
              <a:t>Sheldrake's theory has sparked interest and discussion in both scientific and philosophical circles, encouraging exploration of alternative explanations for complex biological and psychological phenomena.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Michael Levin is a prominent biologist known for his work in developmental biology and bioelectricity. His research focuses on understanding how cells communicate and organize themselves to create complex structures during development and regeneration.</a:t>
            </a:r>
          </a:p>
          <a:p>
            <a:r>
              <a:rPr lang="en-US" sz="2000" dirty="0"/>
              <a:t> </a:t>
            </a:r>
          </a:p>
          <a:p>
            <a:pPr marL="285750" indent="-285750">
              <a:buFont typeface="Arial" panose="020B0604020202020204" pitchFamily="34" charset="0"/>
              <a:buChar char="•"/>
            </a:pPr>
            <a:r>
              <a:rPr lang="en-US" sz="2000" dirty="0"/>
              <a:t>Levin studies the role of bioelectric signals in cell communication and development. He proposes that electric fields and ion flows across cell membranes are crucial for guiding the formation of tissues and organs. These bioelectric signals serve as a kind of "blueprint" that cells use to determine their position and role in the body.</a:t>
            </a:r>
          </a:p>
          <a:p>
            <a:endParaRPr lang="en-US" sz="2000" dirty="0"/>
          </a:p>
          <a:p>
            <a:pPr marL="285750" indent="-285750">
              <a:buFont typeface="Arial" panose="020B0604020202020204" pitchFamily="34" charset="0"/>
              <a:buChar char="•"/>
            </a:pPr>
            <a:r>
              <a:rPr lang="en-US" sz="2000" dirty="0"/>
              <a:t>Levin's work suggests that bioelectric signals contribute to morphogenetic fields, which are patterns of information that guide the development and regeneration of tissues. These fields help coordinate the behavior of individual cells to achieve complex anatomical structures.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Levin's research explores how bioelectric signals can be manipulated to promote tissue regeneration and repair. By altering the bioelectric environment of cells, he has shown it is possible to induce regeneration in tissues that do not typically regenerate, such as limbs in mammals.</a:t>
            </a:r>
          </a:p>
          <a:p>
            <a:endParaRPr lang="en-US" sz="2000" dirty="0">
              <a:latin typeface="+mj-lt"/>
            </a:endParaRPr>
          </a:p>
          <a:p>
            <a:br>
              <a:rPr lang="en-US" dirty="0"/>
            </a:br>
            <a:endParaRPr lang="en-CA" dirty="0"/>
          </a:p>
        </p:txBody>
      </p:sp>
    </p:spTree>
    <p:extLst>
      <p:ext uri="{BB962C8B-B14F-4D97-AF65-F5344CB8AC3E}">
        <p14:creationId xmlns:p14="http://schemas.microsoft.com/office/powerpoint/2010/main" val="276341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8B6F22-1DE2-B31A-4967-BFC42FAAB47D}"/>
              </a:ext>
            </a:extLst>
          </p:cNvPr>
          <p:cNvSpPr txBox="1"/>
          <p:nvPr/>
        </p:nvSpPr>
        <p:spPr>
          <a:xfrm>
            <a:off x="18288" y="-100584"/>
            <a:ext cx="12192000" cy="7386638"/>
          </a:xfrm>
          <a:prstGeom prst="rect">
            <a:avLst/>
          </a:prstGeom>
          <a:noFill/>
        </p:spPr>
        <p:txBody>
          <a:bodyPr wrap="square">
            <a:spAutoFit/>
          </a:bodyPr>
          <a:lstStyle/>
          <a:p>
            <a:pPr marL="285750" indent="-285750">
              <a:buFont typeface="Arial" panose="020B0604020202020204" pitchFamily="34" charset="0"/>
              <a:buChar char="•"/>
            </a:pPr>
            <a:r>
              <a:rPr lang="en-US" sz="1900" b="0" i="0" dirty="0">
                <a:effectLst/>
                <a:latin typeface="Arial" panose="020B0604020202020204" pitchFamily="34" charset="0"/>
                <a:cs typeface="Arial" panose="020B0604020202020204" pitchFamily="34" charset="0"/>
              </a:rPr>
              <a:t>Putnam’s work suggests that healing is possible not only for individuals, but also for societies. Just as trauma can disconnect parts of a person from one another, cultures themselves can become fragmented and dissociated. And just as healing for individuals involves reconnection, healing for societies may require rebuilding connection: to community, to shared meaning, to responsibility for one another, and to a larger common story. The work of healing needs to happen at many levels simultaneously — within individuals, within relationships, within communities, and within society itself.</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Some contemporary writers have argued that our crisis of disconnection is not only psychological or social, but deeply civilizational. Paul Kingsnorth, in his book “Against the Machine,” argues that modern culture increasingly encourages us to experience ourselves and the world mechanistically, as systems to optimize, control, measure, and manipulate. In this worldview, human beings can gradually come to experience themselves less as living beings embedded in relationship, mystery, nature, and meaning, and more as isolated units inside an enormous machine.</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This fits closely with something we have explored throughout this course. Many modern models implicitly encourage us to see ourselves mechanically: brains as machines, thoughts as computations, emotions as malfunctions, relationships as transactions, and human beings as collections of symptoms or diagnoses.</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But over the course of this program, we have repeatedly moved toward more relational and living models. Attachment theory reminds us that we are shaped through relationship. Polyvagal theory reminds us that our nervous systems are constantly responding to connection and disconnection. IFS reminds us that we are not machines but living inner ecosystems made up of relationships among parts. Spirituality reminds us that meaning emerges not merely from control or productivity, but from participation in something larger than ourselves.</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Kingsnorth’s critique suggests that one of the deepest dangers of “the Machine” is not simply technology itself, but a way of seeing reality that slowly strips away relationship, mystery, depth, belonging, and sacredness.</a:t>
            </a:r>
          </a:p>
          <a:p>
            <a:pPr marL="285750" indent="-285750" algn="l">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0587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3. The Story – Why are we here?</a:t>
            </a:r>
          </a:p>
        </p:txBody>
      </p:sp>
      <p:sp>
        <p:nvSpPr>
          <p:cNvPr id="3" name="Content Placeholder 2"/>
          <p:cNvSpPr>
            <a:spLocks noGrp="1"/>
          </p:cNvSpPr>
          <p:nvPr>
            <p:ph idx="1"/>
          </p:nvPr>
        </p:nvSpPr>
        <p:spPr/>
        <p:txBody>
          <a:bodyPr>
            <a:normAutofit lnSpcReduction="10000"/>
          </a:bodyPr>
          <a:lstStyle/>
          <a:p>
            <a:pPr marL="0" indent="0">
              <a:buNone/>
            </a:pPr>
            <a:r>
              <a:rPr sz="3200" dirty="0">
                <a:latin typeface="Arial" panose="020B0604020202020204" pitchFamily="34" charset="0"/>
                <a:cs typeface="Arial" panose="020B0604020202020204" pitchFamily="34" charset="0"/>
              </a:rPr>
              <a:t>• What are the biggest questions you ask about existence, life, and the universe?</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Do you sense a larger story or force that holds your life within it?</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spiritual, philosophical, or scientific story do you most resonate with?</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53BB4E-3C69-2406-D6F4-2EBA12D40F3E}"/>
              </a:ext>
            </a:extLst>
          </p:cNvPr>
          <p:cNvSpPr txBox="1"/>
          <p:nvPr/>
        </p:nvSpPr>
        <p:spPr>
          <a:xfrm>
            <a:off x="0" y="-76200"/>
            <a:ext cx="11926529" cy="6555641"/>
          </a:xfrm>
          <a:prstGeom prst="rect">
            <a:avLst/>
          </a:prstGeom>
          <a:noFill/>
        </p:spPr>
        <p:txBody>
          <a:bodyPr wrap="square">
            <a:spAutoFit/>
          </a:bodyPr>
          <a:lstStyle/>
          <a:p>
            <a:pPr marL="285750" indent="-285750">
              <a:buFont typeface="Arial" panose="020B0604020202020204" pitchFamily="34" charset="0"/>
              <a:buChar char="•"/>
            </a:pPr>
            <a:r>
              <a:rPr lang="en-US" sz="2000" dirty="0"/>
              <a:t>Levin is interested in the potential for bioelectricity to be used in synthetic biology and regenerative medicine. By understanding and controlling bioelectric signals, scientists could potentially create new biological structures or repair damaged ones, leading to advances in tissue engineering and regenerative therapies.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Levin views biological systems as information processing entities. He explores how bioelectric signals, along with genetic and biochemical signals, form a complex network that processes information to guide development and adaptation.</a:t>
            </a:r>
          </a:p>
          <a:p>
            <a:pPr marL="342900" indent="-342900">
              <a:buFont typeface="Arial" panose="020B0604020202020204" pitchFamily="34" charset="0"/>
              <a:buChar char="•"/>
            </a:pPr>
            <a:r>
              <a:rPr lang="en-US" sz="2000" dirty="0"/>
              <a:t>Levin's work has implications for regenerative medicine, cancer treatment, and understanding congenital defects. By harnessing bioelectric signals, it may be possible to develop new therapies for a range of medical conditions.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Michael Levin's research is at the forefront of exploring how bioelectric signals contribute to the fundamental processes of life, offering new insights into development, regeneration, and the potential for innovative medical applications.</a:t>
            </a:r>
          </a:p>
          <a:p>
            <a:r>
              <a:rPr lang="en-US" sz="2000" dirty="0"/>
              <a:t> </a:t>
            </a:r>
          </a:p>
          <a:p>
            <a:pPr marL="342900" indent="-342900">
              <a:buFont typeface="Arial" panose="020B0604020202020204" pitchFamily="34" charset="0"/>
              <a:buChar char="•"/>
            </a:pPr>
            <a:r>
              <a:rPr lang="en-US" sz="2000" dirty="0"/>
              <a:t>His findings which are published in peer-reviewed journals contribute to a growing body of evidence supporting the importance of bioelectricity in biology and suggest a paradigm shift in understanding how complex biological structures are formed and maintained.</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EED022E-E650-3171-E873-2812344CB0F2}"/>
              </a:ext>
            </a:extLst>
          </p:cNvPr>
          <p:cNvSpPr>
            <a:spLocks noGrp="1"/>
          </p:cNvSpPr>
          <p:nvPr>
            <p:ph type="sldNum" sz="quarter" idx="12"/>
          </p:nvPr>
        </p:nvSpPr>
        <p:spPr/>
        <p:txBody>
          <a:bodyPr/>
          <a:lstStyle/>
          <a:p>
            <a:fld id="{B2DC25EE-239B-4C5F-AAD1-255A7D5F1EE2}" type="slidenum">
              <a:rPr lang="en-US" smtClean="0"/>
              <a:t>500</a:t>
            </a:fld>
            <a:endParaRPr lang="en-US"/>
          </a:p>
        </p:txBody>
      </p:sp>
    </p:spTree>
    <p:extLst>
      <p:ext uri="{BB962C8B-B14F-4D97-AF65-F5344CB8AC3E}">
        <p14:creationId xmlns:p14="http://schemas.microsoft.com/office/powerpoint/2010/main" val="128098719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030522-F561-A6FF-B9D2-E017AFE805DE}"/>
              </a:ext>
            </a:extLst>
          </p:cNvPr>
          <p:cNvSpPr txBox="1"/>
          <p:nvPr/>
        </p:nvSpPr>
        <p:spPr>
          <a:xfrm>
            <a:off x="0" y="0"/>
            <a:ext cx="12192000" cy="8956298"/>
          </a:xfrm>
          <a:prstGeom prst="rect">
            <a:avLst/>
          </a:prstGeom>
          <a:noFill/>
        </p:spPr>
        <p:txBody>
          <a:bodyPr wrap="square">
            <a:spAutoFit/>
          </a:bodyPr>
          <a:lstStyle/>
          <a:p>
            <a:pPr marL="342900" indent="-342900">
              <a:buFont typeface="Arial" panose="020B0604020202020204" pitchFamily="34" charset="0"/>
              <a:buChar char="•"/>
            </a:pPr>
            <a:r>
              <a:rPr lang="en-US" sz="2000" dirty="0"/>
              <a:t>Both Levine and Sheldrake explore ideas that challenge conventional scientific paradigms, though they come from different backgrounds and focus on different subjects, there are many similarities in their work .</a:t>
            </a:r>
          </a:p>
          <a:p>
            <a:r>
              <a:rPr lang="en-US" sz="2000" dirty="0"/>
              <a:t> </a:t>
            </a:r>
          </a:p>
          <a:p>
            <a:pPr marL="342900" indent="-342900">
              <a:buFont typeface="Arial" panose="020B0604020202020204" pitchFamily="34" charset="0"/>
              <a:buChar char="•"/>
            </a:pPr>
            <a:r>
              <a:rPr lang="en-US" sz="2000" dirty="0"/>
              <a:t>Sheldrake's concept of morphogenetic fields and Levin's research on bioelectrical fields both explore unconventional mechanisms of biological development and organization.</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Sheldrake and Levin propose that fields play a crucial role in shaping biological form and function. Sheldrake's morphogenetic fields are hypothetical fields that guide the development of organisms, while Levin's bioelectrical fields focus on the role of electrical signals in cellular communication and pattern 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concepts suggest that there is an underlying informational structure that guides the development and organization of living systems. Sheldrake's fields are thought to contain information about the form and behavior of organisms, while Levin's bioelectrical fields involve the distribution of electrical signals that influence cell behavior and tissue patterning.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theories adopt a holistic view of biology, emphasizing the importance of understanding the organism as a whole rather than just a collection of parts. This contrasts with more reductionist approaches that focus solely on genetic or molecular explanations.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Levine and Sheldrake draw on a wide range of disciplines to support their ideas. Sheldrake's work spans biology, psychology, and parapsychology, while Levine integrates insights from bioengineering, computer science, and physics into his biological research.</a:t>
            </a:r>
          </a:p>
          <a:p>
            <a:pPr marL="285750" indent="-285750">
              <a:buFont typeface="Arial" panose="020B0604020202020204" pitchFamily="34" charset="0"/>
              <a:buChar char="•"/>
            </a:pPr>
            <a:endParaRPr lang="en-US" sz="2000" dirty="0"/>
          </a:p>
          <a:p>
            <a:br>
              <a:rPr lang="en-US" sz="2000" dirty="0"/>
            </a:br>
            <a:br>
              <a:rPr lang="en-US" sz="2000" dirty="0"/>
            </a:br>
            <a:br>
              <a:rPr lang="en-US" sz="2000" dirty="0"/>
            </a:b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FC4FD8D3-BD2F-C13A-990B-6023DB192FEB}"/>
              </a:ext>
            </a:extLst>
          </p:cNvPr>
          <p:cNvSpPr>
            <a:spLocks noGrp="1"/>
          </p:cNvSpPr>
          <p:nvPr>
            <p:ph type="sldNum" sz="quarter" idx="12"/>
          </p:nvPr>
        </p:nvSpPr>
        <p:spPr/>
        <p:txBody>
          <a:bodyPr/>
          <a:lstStyle/>
          <a:p>
            <a:fld id="{B2DC25EE-239B-4C5F-AAD1-255A7D5F1EE2}" type="slidenum">
              <a:rPr lang="en-US" smtClean="0"/>
              <a:t>501</a:t>
            </a:fld>
            <a:endParaRPr lang="en-US"/>
          </a:p>
        </p:txBody>
      </p:sp>
    </p:spTree>
    <p:extLst>
      <p:ext uri="{BB962C8B-B14F-4D97-AF65-F5344CB8AC3E}">
        <p14:creationId xmlns:p14="http://schemas.microsoft.com/office/powerpoint/2010/main" val="3038741569"/>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70C551-6FA7-8975-9D59-BCE3E9D223F6}"/>
              </a:ext>
            </a:extLst>
          </p:cNvPr>
          <p:cNvSpPr txBox="1"/>
          <p:nvPr/>
        </p:nvSpPr>
        <p:spPr>
          <a:xfrm>
            <a:off x="0" y="76774"/>
            <a:ext cx="12192000" cy="7694414"/>
          </a:xfrm>
          <a:prstGeom prst="rect">
            <a:avLst/>
          </a:prstGeom>
          <a:noFill/>
        </p:spPr>
        <p:txBody>
          <a:bodyPr wrap="square">
            <a:spAutoFit/>
          </a:bodyPr>
          <a:lstStyle/>
          <a:p>
            <a:pPr marL="285750" indent="-285750">
              <a:buFont typeface="Arial" panose="020B0604020202020204" pitchFamily="34" charset="0"/>
              <a:buChar char="•"/>
            </a:pPr>
            <a:r>
              <a:rPr lang="en-US" sz="2000" dirty="0"/>
              <a:t>While Sheldrake is more directly involved in exploring consciousness through his studies on telepathy and other psychic phenomena, Levine's work on bioelectricity and its potential role in cognition and perception touches on similar themes. Both are interested in how perception and consciousness might extend beyond traditional explanations.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Sheldrake and Levin challenge traditional scientific views by proposing mechanisms that are not yet fully understood or accepted by the mainstream scientific community. While Sheldrake's ideas are more speculative and metaphysically challenging of the physicalist worldview, Levin's work is grounded in experimental research but still pushes the boundaries of traditional developmental biology.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theories offer the potential to provide new insights into complex biological phenomena, such as regeneration, development, and evolution. They encourage exploration of how non-genetic factors might contribute to the emergence of form and function in living systems.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Donald Hoffman is a cognitive scientist known for his work on perception, consciousness, and the nature of reality. He is a </a:t>
            </a:r>
            <a:r>
              <a:rPr lang="en-US" sz="2000" dirty="0">
                <a:latin typeface="+mj-lt"/>
              </a:rPr>
              <a:t>professor</a:t>
            </a:r>
            <a:r>
              <a:rPr lang="en-US" sz="2000" b="0" i="0" dirty="0">
                <a:effectLst/>
                <a:latin typeface="+mj-lt"/>
              </a:rPr>
              <a:t> in the Department of Cognitive Sciences at the University of California. Hoffman's research challenges conventional views about how we perceive the world and raises intriguing questions about the relationship between perception and reality.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Hoffman book "The Case Against Reality: Why Evolution Hid the Truth from Our Eyes," presents his theories to a broad audience.</a:t>
            </a:r>
          </a:p>
          <a:p>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C28947DA-9028-105D-1375-6BF12B49D09A}"/>
              </a:ext>
            </a:extLst>
          </p:cNvPr>
          <p:cNvSpPr>
            <a:spLocks noGrp="1"/>
          </p:cNvSpPr>
          <p:nvPr>
            <p:ph type="sldNum" sz="quarter" idx="12"/>
          </p:nvPr>
        </p:nvSpPr>
        <p:spPr/>
        <p:txBody>
          <a:bodyPr/>
          <a:lstStyle/>
          <a:p>
            <a:fld id="{B2DC25EE-239B-4C5F-AAD1-255A7D5F1EE2}" type="slidenum">
              <a:rPr lang="en-US" smtClean="0"/>
              <a:t>502</a:t>
            </a:fld>
            <a:endParaRPr lang="en-US"/>
          </a:p>
        </p:txBody>
      </p:sp>
    </p:spTree>
    <p:extLst>
      <p:ext uri="{BB962C8B-B14F-4D97-AF65-F5344CB8AC3E}">
        <p14:creationId xmlns:p14="http://schemas.microsoft.com/office/powerpoint/2010/main" val="384428400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B027A-4EAA-AF12-B157-2E357BA2DFDB}"/>
              </a:ext>
            </a:extLst>
          </p:cNvPr>
          <p:cNvSpPr txBox="1"/>
          <p:nvPr/>
        </p:nvSpPr>
        <p:spPr>
          <a:xfrm>
            <a:off x="0" y="70021"/>
            <a:ext cx="12044516"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Hoffman is best known for his "interface theory of perception," which suggests that our perceptions do not reflect reality as it is. Instead, they function more like a user interface, evolved to guide adaptive behavior rather than to reveal the true nature of the world. </a:t>
            </a:r>
          </a:p>
          <a:p>
            <a:pPr marL="285750" indent="-285750">
              <a:buFont typeface="Arial" panose="020B0604020202020204" pitchFamily="34" charset="0"/>
              <a:buChar char="•"/>
            </a:pPr>
            <a:r>
              <a:rPr lang="en-US" sz="2000" b="0" i="0" dirty="0">
                <a:effectLst/>
                <a:latin typeface="+mj-lt"/>
              </a:rPr>
              <a:t>According to this theory, what we perceive is shaped by evolutionary pressures to enhance survival and reproduction, rather than to provide an accurate depiction of objective reality</a:t>
            </a:r>
            <a:r>
              <a:rPr lang="en-US" sz="2000" dirty="0">
                <a:latin typeface="+mj-lt"/>
              </a:rPr>
              <a: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Hoffman employs mathematical models and evolutionary game theory to support his ideas, arguing that natural selection does not favors organisms that perceive instead,.  Natural selection favors </a:t>
            </a:r>
            <a:r>
              <a:rPr lang="en-US" sz="2000" dirty="0">
                <a:latin typeface="+mj-lt"/>
              </a:rPr>
              <a:t>i</a:t>
            </a:r>
            <a:r>
              <a:rPr lang="en-US" sz="2000" b="0" i="0" dirty="0">
                <a:effectLst/>
                <a:latin typeface="+mj-lt"/>
              </a:rPr>
              <a:t>nstead, those that perceive an interface of that underlying reality.</a:t>
            </a:r>
          </a:p>
          <a:p>
            <a:r>
              <a:rPr lang="en-US" sz="2000" dirty="0"/>
              <a:t> </a:t>
            </a:r>
          </a:p>
          <a:p>
            <a:pPr marL="285750" indent="-285750">
              <a:buFont typeface="Arial" panose="020B0604020202020204" pitchFamily="34" charset="0"/>
              <a:buChar char="•"/>
            </a:pPr>
            <a:r>
              <a:rPr lang="en-US" sz="2000" dirty="0"/>
              <a:t>Hoffman's exploration of the true nature of reality is deeply informed by scientific principles, particularly from cognitive science, evolutionary biology, and computational modeling. Hoffman uses evolutionary game theory to model how perception evolves.</a:t>
            </a:r>
          </a:p>
          <a:p>
            <a:r>
              <a:rPr lang="en-US" sz="2000" dirty="0"/>
              <a:t> </a:t>
            </a:r>
          </a:p>
          <a:p>
            <a:pPr marL="285750" indent="-285750">
              <a:buFont typeface="Arial" panose="020B0604020202020204" pitchFamily="34" charset="0"/>
              <a:buChar char="•"/>
            </a:pPr>
            <a:r>
              <a:rPr lang="en-US" sz="2000" dirty="0"/>
              <a:t>He argues that natural selection shapes perceptual systems not to perceive reality accurately, but to maximize an organism's fitness. Through mathematical simulations, he demonstrates that perceptions that enhance survival and reproductive success are favored, even if they do not correspond to the true nature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a cognitive scientist, Hoffman draws on empirical research about how humans perceive the world. He examines how the brain processes sensory information and constructs a coherent experience of reality. This research supports his idea that perception is a constructed interface, rather than a direct window to objective reality.</a:t>
            </a:r>
          </a:p>
          <a:p>
            <a:endParaRPr lang="en-US" sz="2000" dirty="0"/>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E5DB7734-0C26-CCE8-8251-B2B833797DA1}"/>
              </a:ext>
            </a:extLst>
          </p:cNvPr>
          <p:cNvSpPr>
            <a:spLocks noGrp="1"/>
          </p:cNvSpPr>
          <p:nvPr>
            <p:ph type="sldNum" sz="quarter" idx="12"/>
          </p:nvPr>
        </p:nvSpPr>
        <p:spPr/>
        <p:txBody>
          <a:bodyPr/>
          <a:lstStyle/>
          <a:p>
            <a:fld id="{B2DC25EE-239B-4C5F-AAD1-255A7D5F1EE2}" type="slidenum">
              <a:rPr lang="en-US" smtClean="0"/>
              <a:t>503</a:t>
            </a:fld>
            <a:endParaRPr lang="en-US"/>
          </a:p>
        </p:txBody>
      </p:sp>
    </p:spTree>
    <p:extLst>
      <p:ext uri="{BB962C8B-B14F-4D97-AF65-F5344CB8AC3E}">
        <p14:creationId xmlns:p14="http://schemas.microsoft.com/office/powerpoint/2010/main" val="1893876140"/>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FC0C68-579C-50B8-68BE-7B0DBFD3EDC8}"/>
              </a:ext>
            </a:extLst>
          </p:cNvPr>
          <p:cNvSpPr txBox="1"/>
          <p:nvPr/>
        </p:nvSpPr>
        <p:spPr>
          <a:xfrm>
            <a:off x="117987" y="0"/>
            <a:ext cx="12074013" cy="6863417"/>
          </a:xfrm>
          <a:prstGeom prst="rect">
            <a:avLst/>
          </a:prstGeom>
          <a:noFill/>
        </p:spPr>
        <p:txBody>
          <a:bodyPr wrap="square">
            <a:spAutoFit/>
          </a:bodyPr>
          <a:lstStyle/>
          <a:p>
            <a:pPr marL="285750" indent="-285750">
              <a:buFont typeface="Arial" panose="020B0604020202020204" pitchFamily="34" charset="0"/>
              <a:buChar char="•"/>
            </a:pPr>
            <a:r>
              <a:rPr lang="en-US" sz="2000" dirty="0"/>
              <a:t>Hoffman employs computational models to illustrate how perceptual systems might function as interfaces. These models simulate how organisms interact with their environments and how their perceptual systems evolve to prioritize useful information over accurate representation. This approach allows for a rigorous, testable framework to explore his theories.</a:t>
            </a:r>
          </a:p>
          <a:p>
            <a:r>
              <a:rPr lang="en-US" sz="2000" dirty="0"/>
              <a:t> </a:t>
            </a:r>
          </a:p>
          <a:p>
            <a:pPr marL="285750" indent="-285750">
              <a:buFont typeface="Arial" panose="020B0604020202020204" pitchFamily="34" charset="0"/>
              <a:buChar char="•"/>
            </a:pPr>
            <a:r>
              <a:rPr lang="en-US" sz="2000" dirty="0"/>
              <a:t>Hoffman's work is characterized by an interdisciplinary approach, integrating insights from philosophy, psychology, biology, and computer science. This broad perspective allows him to explore the implications of his theories across different domains and to propose a scientifically grounded yet philosophically rich account of perception and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Insights from neuroscience about how the brain processes information and generates conscious experience also inform Hoffman's work. He considers the neurological basis of perception and consciousness, exploring how these processes might align with his theory that our perceptions are shaped by evolutionary pressures.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Hoffman's work extends into the study of consciousness, where he explores the possibility that consciousness is fundamental to reality, rather than a byproduct of physical processes. He proposes that what we consider to be physical objects might be better understood as constructs of conscious agents.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Hoffman's concept of "conscious agents" is a central element of his theoretical framework, which proposes that consciousness is fundamental to reality. In Hoffman's model, conscious agents are the fundamental building blocks of reality. They are not derived from physical entities but are considered primary and irreducible.</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8209B6E-B5B3-1A0F-469C-DC30C12B06CF}"/>
              </a:ext>
            </a:extLst>
          </p:cNvPr>
          <p:cNvSpPr>
            <a:spLocks noGrp="1"/>
          </p:cNvSpPr>
          <p:nvPr>
            <p:ph type="sldNum" sz="quarter" idx="12"/>
          </p:nvPr>
        </p:nvSpPr>
        <p:spPr/>
        <p:txBody>
          <a:bodyPr/>
          <a:lstStyle/>
          <a:p>
            <a:fld id="{B2DC25EE-239B-4C5F-AAD1-255A7D5F1EE2}" type="slidenum">
              <a:rPr lang="en-US" smtClean="0"/>
              <a:t>504</a:t>
            </a:fld>
            <a:endParaRPr lang="en-US"/>
          </a:p>
        </p:txBody>
      </p:sp>
    </p:spTree>
    <p:extLst>
      <p:ext uri="{BB962C8B-B14F-4D97-AF65-F5344CB8AC3E}">
        <p14:creationId xmlns:p14="http://schemas.microsoft.com/office/powerpoint/2010/main" val="3722602355"/>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8E9F11-0846-9C4C-AF22-9ED246B2162C}"/>
              </a:ext>
            </a:extLst>
          </p:cNvPr>
          <p:cNvSpPr txBox="1"/>
          <p:nvPr/>
        </p:nvSpPr>
        <p:spPr>
          <a:xfrm>
            <a:off x="9832" y="0"/>
            <a:ext cx="12182168" cy="6863417"/>
          </a:xfrm>
          <a:prstGeom prst="rect">
            <a:avLst/>
          </a:prstGeom>
          <a:noFill/>
        </p:spPr>
        <p:txBody>
          <a:bodyPr wrap="square">
            <a:spAutoFit/>
          </a:bodyPr>
          <a:lstStyle/>
          <a:p>
            <a:pPr marL="285750" indent="-285750">
              <a:buFont typeface="Arial" panose="020B0604020202020204" pitchFamily="34" charset="0"/>
              <a:buChar char="•"/>
            </a:pPr>
            <a:r>
              <a:rPr lang="en-US" sz="2000" dirty="0"/>
              <a:t>A conscious agent is defined by its ability to have experiences and make decisions based on those experiences. Each agent possesses a "consciousness" that allows it to perceive, process information, and interact with other agents. Hoffman uses a mathematical framework to describe conscious agents, specifying their interactions and transformations. This formalism allows for precise modeling of how agents experience and influence each 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Conscious agents have experiences, which are subjective and internal. Based on these experiences, they make decisions and take actions, influencing their environment and other agents. Conscious agents do not exist in isolation. They form complex networks through their interactions, with each agent influencing and being influenced by others. These interactions give rise to the phenomena and structures we observe in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Hoffman, the physical world we perceive is an emergent phenomenon arising from the interactions of conscious agents. Our perceptions are akin to a user interface, simplifying the complex web of interactions into a manageable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theory challenges the traditional view that consciousness arises from physical processes. Instead, it posits that consciousness is a fundamental aspect of reality, with physical phenomena emerging from the interactions of conscious agents.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framework invites a reevaluation of how we understand reality, suggesting that what we perceive is not an objective truth’ but a construct shaped by the dynamics of conscious agents. By focusing on consciousness as primary, Hoffman's theory opens up new avenues for exploring the nature of reality, the mind-body problem, and the potential for consciousness beyond human experience.</a:t>
            </a:r>
          </a:p>
        </p:txBody>
      </p:sp>
      <p:sp>
        <p:nvSpPr>
          <p:cNvPr id="2" name="Slide Number Placeholder 1">
            <a:extLst>
              <a:ext uri="{FF2B5EF4-FFF2-40B4-BE49-F238E27FC236}">
                <a16:creationId xmlns:a16="http://schemas.microsoft.com/office/drawing/2014/main" id="{2B9F8D19-5F07-2B04-E7C8-F8CC5FF29A62}"/>
              </a:ext>
            </a:extLst>
          </p:cNvPr>
          <p:cNvSpPr>
            <a:spLocks noGrp="1"/>
          </p:cNvSpPr>
          <p:nvPr>
            <p:ph type="sldNum" sz="quarter" idx="12"/>
          </p:nvPr>
        </p:nvSpPr>
        <p:spPr/>
        <p:txBody>
          <a:bodyPr/>
          <a:lstStyle/>
          <a:p>
            <a:fld id="{B2DC25EE-239B-4C5F-AAD1-255A7D5F1EE2}" type="slidenum">
              <a:rPr lang="en-US" smtClean="0"/>
              <a:t>505</a:t>
            </a:fld>
            <a:endParaRPr lang="en-US"/>
          </a:p>
        </p:txBody>
      </p:sp>
    </p:spTree>
    <p:extLst>
      <p:ext uri="{BB962C8B-B14F-4D97-AF65-F5344CB8AC3E}">
        <p14:creationId xmlns:p14="http://schemas.microsoft.com/office/powerpoint/2010/main" val="322239605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3F9420-F360-7D46-B7FF-331DCDB59D70}"/>
              </a:ext>
            </a:extLst>
          </p:cNvPr>
          <p:cNvSpPr>
            <a:spLocks noGrp="1"/>
          </p:cNvSpPr>
          <p:nvPr>
            <p:ph type="sldNum" sz="quarter" idx="12"/>
          </p:nvPr>
        </p:nvSpPr>
        <p:spPr/>
        <p:txBody>
          <a:bodyPr/>
          <a:lstStyle/>
          <a:p>
            <a:fld id="{B2DC25EE-239B-4C5F-AAD1-255A7D5F1EE2}" type="slidenum">
              <a:rPr lang="en-US" smtClean="0"/>
              <a:t>506</a:t>
            </a:fld>
            <a:endParaRPr lang="en-US"/>
          </a:p>
        </p:txBody>
      </p:sp>
      <p:sp>
        <p:nvSpPr>
          <p:cNvPr id="4" name="TextBox 3">
            <a:extLst>
              <a:ext uri="{FF2B5EF4-FFF2-40B4-BE49-F238E27FC236}">
                <a16:creationId xmlns:a16="http://schemas.microsoft.com/office/drawing/2014/main" id="{77D5AE05-E913-EC41-CDE6-C2C7D00AEF6E}"/>
              </a:ext>
            </a:extLst>
          </p:cNvPr>
          <p:cNvSpPr txBox="1"/>
          <p:nvPr/>
        </p:nvSpPr>
        <p:spPr>
          <a:xfrm>
            <a:off x="10886" y="70021"/>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Through these scientific approaches, Hoffman builds a compelling case for his interface theory of perception, challenging traditional assumptions about the relationship between perception and reality and inviting further investigation into the nature of consciousness and the limits of human knowledge.</a:t>
            </a:r>
          </a:p>
          <a:p>
            <a:r>
              <a:rPr lang="en-US" sz="2000" dirty="0"/>
              <a:t> </a:t>
            </a:r>
          </a:p>
          <a:p>
            <a:pPr marL="285750" indent="-285750">
              <a:buFont typeface="Arial" panose="020B0604020202020204" pitchFamily="34" charset="0"/>
              <a:buChar char="•"/>
            </a:pPr>
            <a:r>
              <a:rPr lang="en-US" sz="2000" dirty="0"/>
              <a:t>Hoffman's ideas offer a compelling theoretical framework, and some empirical validation. They are supported by experimental findings in perception and cognitive science but remain controversial and have sparked considerable debate. They push the boundaries of how we think about consciousness, perception, and reality, encouraging new perspectives and discussions in both scientific and philosophical communities.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work has intriguing overlaps with Immanuel Kant's philosophical concepts of the phenomenal and the noumenal.</a:t>
            </a:r>
          </a:p>
          <a:p>
            <a:pPr marL="285750" indent="-285750">
              <a:buFont typeface="Arial" panose="020B0604020202020204" pitchFamily="34" charset="0"/>
              <a:buChar char="•"/>
            </a:pPr>
            <a:r>
              <a:rPr lang="en-US" sz="2000" dirty="0"/>
              <a:t>According to Kant, the phenomenal world is the world as we experience it through our senses and cognitive faculties. It is the reality that appears to us, shaped by the structures of our mind, such as space and time.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noumenal world, in contrast, is the reality that exists independently of our perceptions and cognitive structures. It is the "thing-in-itself" that we cannot directly know or experience because our understanding is always filtered through the lens of our senses and mental constructs.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theory agrees with Kant suggesting that our perceptions do not provide a true representation of the noumenal world. Instead, they act as a user interface, evolved to aid survival rather than to reveal the objective nature of reality. This aligns with Kant's idea that our experiences are shaped by our cognitive faculties, rather than being direct encounters with the noumenal.</a:t>
            </a:r>
          </a:p>
          <a:p>
            <a:pPr marL="342900" indent="-342900">
              <a:buFont typeface="Arial" panose="020B0604020202020204" pitchFamily="34" charset="0"/>
              <a:buChar char="•"/>
            </a:pPr>
            <a:r>
              <a:rPr lang="en-US" sz="2000" dirty="0"/>
              <a:t> </a:t>
            </a:r>
          </a:p>
        </p:txBody>
      </p:sp>
    </p:spTree>
    <p:extLst>
      <p:ext uri="{BB962C8B-B14F-4D97-AF65-F5344CB8AC3E}">
        <p14:creationId xmlns:p14="http://schemas.microsoft.com/office/powerpoint/2010/main" val="2203843825"/>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B20290-73C8-4521-CE1A-36966F4B7E75}"/>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While Kant's framework is philosophical, Hoffman's approach is rooted in evolutionary biology and cognitive science. This evolutionary angle provides a scientific basis for the idea that our perceptions are not direct windows to the noumenal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Kant and Hoffman suggest that there is a fundamental distinction between the world as we perceive it and the world as it is in itself. This raises questions about the limits of human knowledge and the nature of reality. Hoffman's work, like Kant's, invites us to consider the possibility that our understanding of reality is inherently limited by the structures of our perception and cognition.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Kant and Hoffman operate in different intellectual traditions, their ideas converge on the notion that human perception is not a straightforward reflection of an independent reality. Instead, both suggest that what we perceive is shaped by intrinsic constraints, whether they be cognitive ,as in Kant's philosophy, or evolutionary, as in Hoffman's theory.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ideas about conscious agents and their existence in fundamental reality also presents an intriguing framework that can be compared with Carl Jung's archetypes and the Christian concept of the spirit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theory posits that consciousness is fundamental to reality. He suggests that the physical world as we perceive it is not the ultimate reality but rather an interface created by conscious agents interacting with each other.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1435599D-259B-DCF4-627F-40ECF119AA2E}"/>
              </a:ext>
            </a:extLst>
          </p:cNvPr>
          <p:cNvSpPr>
            <a:spLocks noGrp="1"/>
          </p:cNvSpPr>
          <p:nvPr>
            <p:ph type="sldNum" sz="quarter" idx="12"/>
          </p:nvPr>
        </p:nvSpPr>
        <p:spPr/>
        <p:txBody>
          <a:bodyPr/>
          <a:lstStyle/>
          <a:p>
            <a:fld id="{B2DC25EE-239B-4C5F-AAD1-255A7D5F1EE2}" type="slidenum">
              <a:rPr lang="en-US" smtClean="0"/>
              <a:t>507</a:t>
            </a:fld>
            <a:endParaRPr lang="en-US"/>
          </a:p>
        </p:txBody>
      </p:sp>
    </p:spTree>
    <p:extLst>
      <p:ext uri="{BB962C8B-B14F-4D97-AF65-F5344CB8AC3E}">
        <p14:creationId xmlns:p14="http://schemas.microsoft.com/office/powerpoint/2010/main" val="1058712628"/>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1AEDA-CF8D-CEF4-44DE-BC7021D92F92}"/>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In Hoffman's framework, conscious agents are the basic building blocks of reality. These agents have experiences and make decisions, and their interactions give rise to the perceptions and phenomena we observe. This model implies that consciousness is not a byproduct of physical processes but a primary element of existence.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proposed the concept of the collective unconscious, a part of the unconscious mind shared among all humans, containing universal experiences and memories. Within the collective unconscious, Jung identified archetypes as innate, universal symbols and themes that shape human experiences and behaviors. These archetypes manifest in myths, dreams, and cultural narratives, influencing individual and collective psychology.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Jung's archetypes are psychological constructs rather than fundamental elements of reality, both archetypes and conscious agents emphasize the role of underlying structures in shaping experience. Hoffman's conscious agents could be seen as a metaphysical parallel to Jung's psychological archetypes, both serving as foundational elements that influence perception and behavior.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Christianity, the spirit world is a dimension inhabited by spiritual beings such as angels, demons, and souls. This realm is considered to be as real as the physical world, though it is typically beyond human perception.</a:t>
            </a:r>
          </a:p>
          <a:p>
            <a:pPr marL="285750" indent="-285750">
              <a:buFont typeface="Arial" panose="020B0604020202020204" pitchFamily="34" charset="0"/>
              <a:buChar char="•"/>
            </a:pPr>
            <a:r>
              <a:rPr lang="en-US" sz="2000" dirty="0"/>
              <a:t>These beings are often seen as having consciousness and agency, influencing the material world and human lives according to divine will or spiritual laws. This spirit world has much in common with Jung’s archetypes and Hoffman’s conscious agents.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0AD1CFF6-C302-FE25-C6A1-70AD03BE0862}"/>
              </a:ext>
            </a:extLst>
          </p:cNvPr>
          <p:cNvSpPr>
            <a:spLocks noGrp="1"/>
          </p:cNvSpPr>
          <p:nvPr>
            <p:ph type="sldNum" sz="quarter" idx="12"/>
          </p:nvPr>
        </p:nvSpPr>
        <p:spPr/>
        <p:txBody>
          <a:bodyPr/>
          <a:lstStyle/>
          <a:p>
            <a:fld id="{B2DC25EE-239B-4C5F-AAD1-255A7D5F1EE2}" type="slidenum">
              <a:rPr lang="en-US" smtClean="0"/>
              <a:t>508</a:t>
            </a:fld>
            <a:endParaRPr lang="en-US"/>
          </a:p>
        </p:txBody>
      </p:sp>
    </p:spTree>
    <p:extLst>
      <p:ext uri="{BB962C8B-B14F-4D97-AF65-F5344CB8AC3E}">
        <p14:creationId xmlns:p14="http://schemas.microsoft.com/office/powerpoint/2010/main" val="3019053609"/>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C81D20-D427-EE27-CCED-2C468119ACFE}"/>
              </a:ext>
            </a:extLst>
          </p:cNvPr>
          <p:cNvSpPr>
            <a:spLocks noGrp="1"/>
          </p:cNvSpPr>
          <p:nvPr>
            <p:ph type="sldNum" sz="quarter" idx="12"/>
          </p:nvPr>
        </p:nvSpPr>
        <p:spPr/>
        <p:txBody>
          <a:bodyPr/>
          <a:lstStyle/>
          <a:p>
            <a:fld id="{B2DC25EE-239B-4C5F-AAD1-255A7D5F1EE2}" type="slidenum">
              <a:rPr lang="en-US" smtClean="0"/>
              <a:t>509</a:t>
            </a:fld>
            <a:endParaRPr lang="en-US"/>
          </a:p>
        </p:txBody>
      </p:sp>
      <p:sp>
        <p:nvSpPr>
          <p:cNvPr id="4" name="TextBox 3">
            <a:extLst>
              <a:ext uri="{FF2B5EF4-FFF2-40B4-BE49-F238E27FC236}">
                <a16:creationId xmlns:a16="http://schemas.microsoft.com/office/drawing/2014/main" id="{562C2A94-B839-B6C1-C817-0C0367AC74DF}"/>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Hoffman's conscious agents could be compared to spiritual beings in that both are considered fundamental, non-physical entities with agency. While Hoffman's theory is not inherently religious, it suggests a reality where consciousness and agency exist beyond the physical, akin to the spiritual dimensions proposed in Christianity.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three concepts, Hoffman's conscious agents, Jung's archetypes, and the Christian spirit world propose layers of reality beyond the immediately perceptible. They suggest that what we perceive is shaped by deeper, often unseen structures or entities.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framework implies a form of interconnectedness: conscious agents interact to form perceived reality, archetypes link individual psyches to a collective unconscious, and the spirit world connects the material and spiritual dimensions.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ideas encourage exploration beyond the physicalist paradigm, inviting questions about the nature of consciousness, the structure of reality, and the potential for unseen influences in our lives.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Hoffman's scientific approach differs from Jung's psychological theory and Christian theology, all three offer rich perspectives on the complexities of existence and the potential layers of reality beyond our immediate perception. While much of Hoffman's work is theoretical, he also considers empirical evidence from experiments in perception and cognition.</a:t>
            </a:r>
          </a:p>
          <a:p>
            <a:pPr marL="285750" indent="-28575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3011022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Reflecting Across the Three Stories</a:t>
            </a:r>
          </a:p>
        </p:txBody>
      </p:sp>
      <p:sp>
        <p:nvSpPr>
          <p:cNvPr id="3" name="Content Placeholder 2"/>
          <p:cNvSpPr>
            <a:spLocks noGrp="1"/>
          </p:cNvSpPr>
          <p:nvPr>
            <p:ph idx="1"/>
          </p:nvPr>
        </p:nvSpPr>
        <p:spPr/>
        <p:txBody>
          <a:bodyPr>
            <a:normAutofit/>
          </a:bodyPr>
          <a:lstStyle/>
          <a:p>
            <a:pPr marL="0" indent="0">
              <a:buNone/>
            </a:pPr>
            <a:r>
              <a:rPr sz="3200" dirty="0"/>
              <a:t>• </a:t>
            </a:r>
            <a:r>
              <a:rPr sz="3200" dirty="0">
                <a:latin typeface="Arial" panose="020B0604020202020204" pitchFamily="34" charset="0"/>
                <a:cs typeface="Arial" panose="020B0604020202020204" pitchFamily="34" charset="0"/>
              </a:rPr>
              <a:t>Which story makes you feel most valued, seen, or alive?</a:t>
            </a:r>
          </a:p>
          <a:p>
            <a:pPr marL="0" indent="0">
              <a:buNone/>
            </a:pPr>
            <a:r>
              <a:rPr sz="3200" dirty="0">
                <a:latin typeface="Arial" panose="020B0604020202020204" pitchFamily="34" charset="0"/>
                <a:cs typeface="Arial" panose="020B0604020202020204" pitchFamily="34" charset="0"/>
              </a:rPr>
              <a:t>• Which gives you the clearest sense of purpose?</a:t>
            </a:r>
          </a:p>
          <a:p>
            <a:pPr marL="0" indent="0">
              <a:buNone/>
            </a:pPr>
            <a:r>
              <a:rPr sz="3200" dirty="0">
                <a:latin typeface="Arial" panose="020B0604020202020204" pitchFamily="34" charset="0"/>
                <a:cs typeface="Arial" panose="020B0604020202020204" pitchFamily="34" charset="0"/>
              </a:rPr>
              <a:t>• Are your stories coherent</a:t>
            </a:r>
            <a:r>
              <a:rPr lang="en-CA" sz="32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or are they in tension?</a:t>
            </a:r>
          </a:p>
          <a:p>
            <a:r>
              <a:rPr sz="3200" dirty="0">
                <a:latin typeface="Arial" panose="020B0604020202020204" pitchFamily="34" charset="0"/>
                <a:cs typeface="Arial" panose="020B0604020202020204" pitchFamily="34" charset="0"/>
              </a:rPr>
              <a:t>  - If in harmony, what does that feel like?</a:t>
            </a:r>
          </a:p>
          <a:p>
            <a:r>
              <a:rPr sz="3200" dirty="0">
                <a:latin typeface="Arial" panose="020B0604020202020204" pitchFamily="34" charset="0"/>
                <a:cs typeface="Arial" panose="020B0604020202020204" pitchFamily="34" charset="0"/>
              </a:rPr>
              <a:t>  - If in conflict, what might be trying to emerge?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3D2517-A132-040E-2412-7710DD827312}"/>
              </a:ext>
            </a:extLst>
          </p:cNvPr>
          <p:cNvSpPr txBox="1"/>
          <p:nvPr/>
        </p:nvSpPr>
        <p:spPr>
          <a:xfrm>
            <a:off x="0" y="0"/>
            <a:ext cx="12192000" cy="7786747"/>
          </a:xfrm>
          <a:prstGeom prst="rect">
            <a:avLst/>
          </a:prstGeom>
          <a:noFill/>
        </p:spPr>
        <p:txBody>
          <a:bodyPr wrap="square">
            <a:spAutoFit/>
          </a:bodyPr>
          <a:lstStyle/>
          <a:p>
            <a:pPr marL="342900" indent="-342900">
              <a:buFont typeface="Arial" panose="020B0604020202020204" pitchFamily="34" charset="0"/>
              <a:buChar char="•"/>
            </a:pPr>
            <a:r>
              <a:rPr lang="en-US" sz="2000" dirty="0"/>
              <a:t>Giulio </a:t>
            </a:r>
            <a:r>
              <a:rPr lang="en-US" sz="2000" dirty="0" err="1"/>
              <a:t>Tononi’s</a:t>
            </a:r>
            <a:r>
              <a:rPr lang="en-US" sz="2000" dirty="0"/>
              <a:t> Integrated Information Theory (IIT) is a theoretical framework aimed at understanding the nature of consciousness. Tononi, a neuroscientist, proposes that consciousness is a fundamental aspect of the universe and can be understood in terms of information integration.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posits that consciousness corresponds to the capacity of a system to integrate information. The more integrated the information, the higher the level of consciousness.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 A central concept in IIT is the Φ value, which quantifies the degree of integrated information within a system. A higher Φ value indicates a higher level of consciousness.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According to IIT, consciousness is not a property of individual neurons or simple systems but emerges from "complexes" of elements that have high Φ values. These complexes are subsets of a system that maximize integrated information.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suggests that consciousness is a single, unified experience. Only one complex can be conscious at a time within a system, and it excludes overlapping complexes.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aims to explain the qualitative aspects of experience, or qualia, by proposing that the specific way information is integrated gives rise to the subjective quality of experience.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While IIT is a theoretical framework, it suggests that the physical substrate of consciousness is the arrangement and interaction of elements in a system that maximizes integrated information.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E45B450A-AA5B-C352-7F28-3F711ABFB6E2}"/>
              </a:ext>
            </a:extLst>
          </p:cNvPr>
          <p:cNvSpPr>
            <a:spLocks noGrp="1"/>
          </p:cNvSpPr>
          <p:nvPr>
            <p:ph type="sldNum" sz="quarter" idx="12"/>
          </p:nvPr>
        </p:nvSpPr>
        <p:spPr/>
        <p:txBody>
          <a:bodyPr/>
          <a:lstStyle/>
          <a:p>
            <a:fld id="{B2DC25EE-239B-4C5F-AAD1-255A7D5F1EE2}" type="slidenum">
              <a:rPr lang="en-US" smtClean="0"/>
              <a:t>510</a:t>
            </a:fld>
            <a:endParaRPr lang="en-US"/>
          </a:p>
        </p:txBody>
      </p:sp>
    </p:spTree>
    <p:extLst>
      <p:ext uri="{BB962C8B-B14F-4D97-AF65-F5344CB8AC3E}">
        <p14:creationId xmlns:p14="http://schemas.microsoft.com/office/powerpoint/2010/main" val="479206138"/>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42974-926B-4DE8-5BE0-A7DED7FA2579}"/>
              </a:ext>
            </a:extLst>
          </p:cNvPr>
          <p:cNvSpPr txBox="1"/>
          <p:nvPr/>
        </p:nvSpPr>
        <p:spPr>
          <a:xfrm>
            <a:off x="39757" y="111998"/>
            <a:ext cx="12192000" cy="8586966"/>
          </a:xfrm>
          <a:prstGeom prst="rect">
            <a:avLst/>
          </a:prstGeom>
          <a:noFill/>
        </p:spPr>
        <p:txBody>
          <a:bodyPr wrap="square">
            <a:spAutoFit/>
          </a:bodyPr>
          <a:lstStyle/>
          <a:p>
            <a:pPr marL="342900" indent="-342900">
              <a:buFont typeface="Arial" panose="020B0604020202020204" pitchFamily="34" charset="0"/>
              <a:buChar char="•"/>
            </a:pPr>
            <a:r>
              <a:rPr lang="en-US" sz="2000" dirty="0"/>
              <a:t>IIT is mathematically rigorous and provides a formal framework for understanding consciousness. IIT has been tested in some empirical studies, such as those involving neural correlates of consciousness and brain imaging. However, the theory is complex and faces challenges in empirical validation, particularly in measuring integrated information in practical settings.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is still a developing theory and has sparked considerable debate and research in the fields of neuroscience, philosophy, and artificial intelligence. It offers a unique approach to understanding consciousness by focusing on the informational properties of systems rather than their specific biological or physical characteristics.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Bernardo Kastrup considers ITT the most promising explanation of consciousness so far proposed and believes it is totally compatible with his idealist worldview.</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Sheldrake, Levin, Hoffman and Tononi are gifted researchers and thinkers pushing the boundaries of traditional science, offering innovative perspectives that challenge established physicalist paradigms and open new avenues for research and exploration.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While all these theories are backed by empirical and mathematical evidence, some like Levin's work, are more grounded in experimental evidence, while others, like Sheldrake's hypothesis, remain more speculative and controversial.</a:t>
            </a:r>
          </a:p>
          <a:p>
            <a:endParaRPr lang="en-US" sz="2000" dirty="0"/>
          </a:p>
          <a:p>
            <a:endParaRPr lang="en-US" sz="2000" dirty="0"/>
          </a:p>
          <a:p>
            <a:endParaRPr lang="en-US" sz="2000" dirty="0"/>
          </a:p>
          <a:p>
            <a:r>
              <a:rPr lang="en-US" sz="2000" dirty="0"/>
              <a:t> </a:t>
            </a:r>
          </a:p>
          <a:p>
            <a:pPr marL="342900" indent="-342900">
              <a:buFont typeface="Arial" panose="020B0604020202020204" pitchFamily="34" charset="0"/>
              <a:buChar char="•"/>
            </a:pPr>
            <a:endParaRPr lang="en-US" sz="2000" dirty="0"/>
          </a:p>
          <a:p>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10531CAE-4970-FD79-AC4D-B0905E6A44F5}"/>
              </a:ext>
            </a:extLst>
          </p:cNvPr>
          <p:cNvSpPr>
            <a:spLocks noGrp="1"/>
          </p:cNvSpPr>
          <p:nvPr>
            <p:ph type="sldNum" sz="quarter" idx="12"/>
          </p:nvPr>
        </p:nvSpPr>
        <p:spPr/>
        <p:txBody>
          <a:bodyPr/>
          <a:lstStyle/>
          <a:p>
            <a:fld id="{B2DC25EE-239B-4C5F-AAD1-255A7D5F1EE2}" type="slidenum">
              <a:rPr lang="en-US" smtClean="0"/>
              <a:t>511</a:t>
            </a:fld>
            <a:endParaRPr lang="en-US"/>
          </a:p>
        </p:txBody>
      </p:sp>
    </p:spTree>
    <p:extLst>
      <p:ext uri="{BB962C8B-B14F-4D97-AF65-F5344CB8AC3E}">
        <p14:creationId xmlns:p14="http://schemas.microsoft.com/office/powerpoint/2010/main" val="3856228574"/>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1B594-6EA0-6403-14F3-252D8C8B4954}"/>
              </a:ext>
            </a:extLst>
          </p:cNvPr>
          <p:cNvSpPr txBox="1"/>
          <p:nvPr/>
        </p:nvSpPr>
        <p:spPr>
          <a:xfrm>
            <a:off x="3048828" y="3244334"/>
            <a:ext cx="6097656" cy="369332"/>
          </a:xfrm>
          <a:prstGeom prst="rect">
            <a:avLst/>
          </a:prstGeom>
          <a:noFill/>
        </p:spPr>
        <p:txBody>
          <a:bodyPr wrap="square">
            <a:spAutoFit/>
          </a:bodyPr>
          <a:lstStyle/>
          <a:p>
            <a:r>
              <a:rPr lang="en-US" sz="1800" b="0" i="0" dirty="0">
                <a:effectLst/>
                <a:latin typeface="+mj-lt"/>
              </a:rPr>
              <a:t>A </a:t>
            </a:r>
            <a:r>
              <a:rPr lang="en-US" b="0" i="0" dirty="0">
                <a:effectLst/>
                <a:latin typeface="+mj-lt"/>
              </a:rPr>
              <a:t>spiritual </a:t>
            </a:r>
            <a:r>
              <a:rPr lang="en-US" sz="1800" b="0" i="0" dirty="0">
                <a:effectLst/>
                <a:latin typeface="+mj-lt"/>
              </a:rPr>
              <a:t>paradigm shift:</a:t>
            </a:r>
          </a:p>
        </p:txBody>
      </p:sp>
      <p:pic>
        <p:nvPicPr>
          <p:cNvPr id="5" name="Picture 4" descr="A spiral of stained glass windows with Thanks-Giving Square in the background&#10;&#10;Description automatically generated">
            <a:extLst>
              <a:ext uri="{FF2B5EF4-FFF2-40B4-BE49-F238E27FC236}">
                <a16:creationId xmlns:a16="http://schemas.microsoft.com/office/drawing/2014/main" id="{3CB39B5C-7F7B-5908-36CC-F4FFC16B3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1" y="955448"/>
            <a:ext cx="5807529" cy="5649968"/>
          </a:xfrm>
          <a:prstGeom prst="rect">
            <a:avLst/>
          </a:prstGeom>
        </p:spPr>
      </p:pic>
      <p:sp>
        <p:nvSpPr>
          <p:cNvPr id="7" name="TextBox 6">
            <a:extLst>
              <a:ext uri="{FF2B5EF4-FFF2-40B4-BE49-F238E27FC236}">
                <a16:creationId xmlns:a16="http://schemas.microsoft.com/office/drawing/2014/main" id="{80EBE501-D358-0CEF-8F61-9B4E02C6DD16}"/>
              </a:ext>
            </a:extLst>
          </p:cNvPr>
          <p:cNvSpPr txBox="1"/>
          <p:nvPr/>
        </p:nvSpPr>
        <p:spPr>
          <a:xfrm>
            <a:off x="3048828" y="70021"/>
            <a:ext cx="10667291" cy="646331"/>
          </a:xfrm>
          <a:prstGeom prst="rect">
            <a:avLst/>
          </a:prstGeom>
          <a:noFill/>
        </p:spPr>
        <p:txBody>
          <a:bodyPr wrap="square">
            <a:spAutoFit/>
          </a:bodyPr>
          <a:lstStyle/>
          <a:p>
            <a:r>
              <a:rPr lang="en-US" sz="3600" dirty="0">
                <a:solidFill>
                  <a:schemeClr val="bg1"/>
                </a:solidFill>
                <a:latin typeface="+mj-lt"/>
              </a:rPr>
              <a:t>INTEGRAL SPIRITUALITY</a:t>
            </a:r>
            <a:endParaRPr lang="en-US" sz="3600" b="0" i="0" dirty="0">
              <a:solidFill>
                <a:schemeClr val="bg1"/>
              </a:solidFill>
              <a:effectLst/>
              <a:latin typeface="+mj-lt"/>
            </a:endParaRPr>
          </a:p>
        </p:txBody>
      </p:sp>
      <p:sp>
        <p:nvSpPr>
          <p:cNvPr id="2" name="Slide Number Placeholder 1">
            <a:extLst>
              <a:ext uri="{FF2B5EF4-FFF2-40B4-BE49-F238E27FC236}">
                <a16:creationId xmlns:a16="http://schemas.microsoft.com/office/drawing/2014/main" id="{59A67ABB-E5A9-2DE3-D3A6-258CDF360673}"/>
              </a:ext>
            </a:extLst>
          </p:cNvPr>
          <p:cNvSpPr>
            <a:spLocks noGrp="1"/>
          </p:cNvSpPr>
          <p:nvPr>
            <p:ph type="sldNum" sz="quarter" idx="12"/>
          </p:nvPr>
        </p:nvSpPr>
        <p:spPr/>
        <p:txBody>
          <a:bodyPr/>
          <a:lstStyle/>
          <a:p>
            <a:fld id="{B2DC25EE-239B-4C5F-AAD1-255A7D5F1EE2}" type="slidenum">
              <a:rPr lang="en-US" smtClean="0"/>
              <a:t>512</a:t>
            </a:fld>
            <a:endParaRPr lang="en-US"/>
          </a:p>
        </p:txBody>
      </p:sp>
      <p:pic>
        <p:nvPicPr>
          <p:cNvPr id="6" name="Picture 5" descr="A poster with symbols on it&#10;&#10;AI-generated content may be incorrect.">
            <a:extLst>
              <a:ext uri="{FF2B5EF4-FFF2-40B4-BE49-F238E27FC236}">
                <a16:creationId xmlns:a16="http://schemas.microsoft.com/office/drawing/2014/main" id="{4144797D-3FAA-7744-E9BF-786FC032A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719" y="955448"/>
            <a:ext cx="5807529" cy="5649968"/>
          </a:xfrm>
          <a:prstGeom prst="rect">
            <a:avLst/>
          </a:prstGeom>
        </p:spPr>
      </p:pic>
    </p:spTree>
    <p:extLst>
      <p:ext uri="{BB962C8B-B14F-4D97-AF65-F5344CB8AC3E}">
        <p14:creationId xmlns:p14="http://schemas.microsoft.com/office/powerpoint/2010/main" val="4051850865"/>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DF1F1E-D937-7F3E-7268-B0EF3C32F3A6}"/>
              </a:ext>
            </a:extLst>
          </p:cNvPr>
          <p:cNvSpPr txBox="1"/>
          <p:nvPr/>
        </p:nvSpPr>
        <p:spPr>
          <a:xfrm>
            <a:off x="39757"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We previously explored how as a society transitions from a predominantly traditional to modern and post-modern stages of development, there is a decline in involvement with organized religions. This decline has been attributed to a combination of social, cultural, and individual factors.</a:t>
            </a:r>
          </a:p>
          <a:p>
            <a:endParaRPr lang="en-US" sz="2000" dirty="0"/>
          </a:p>
          <a:p>
            <a:pPr marL="285750" indent="-285750">
              <a:buFont typeface="Arial" panose="020B0604020202020204" pitchFamily="34" charset="0"/>
              <a:buChar char="•"/>
            </a:pPr>
            <a:r>
              <a:rPr lang="en-US" sz="2000" dirty="0"/>
              <a:t>Many Western societies have become more secular over time, with a greater separation between religion and public life. This shift led to a decline in religious influence on social and political institutions.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Higher levels of education and access to scientific knowledge led individuals to question traditional religious narratives and to seek explanations based on empirical evidence.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Exposure to a variety of cultures and belief systems encouraged people to explore different perspectives and question their own inherited beliefs. This diversity led to a more individualized approach to spirituality.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emphasis on individualism and personal autonomy led people to seek personal spiritual paths rather than adhering to organized religious doctrines.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social norms evolved, particularly around issues like gender equality, LGBTQ+ rights, and social justice, some traditional religious teachings increasingly appeared outdated and in conflict with contemporary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Scandals and perceived hypocrisy within religious institutions led to disillusionment and a loss of trust, prompting individuals to distance themselves from organized religion.</a:t>
            </a:r>
          </a:p>
        </p:txBody>
      </p:sp>
      <p:sp>
        <p:nvSpPr>
          <p:cNvPr id="2" name="Slide Number Placeholder 1">
            <a:extLst>
              <a:ext uri="{FF2B5EF4-FFF2-40B4-BE49-F238E27FC236}">
                <a16:creationId xmlns:a16="http://schemas.microsoft.com/office/drawing/2014/main" id="{4F4ED7C5-E9B9-0F3D-4B54-22B454F96093}"/>
              </a:ext>
            </a:extLst>
          </p:cNvPr>
          <p:cNvSpPr>
            <a:spLocks noGrp="1"/>
          </p:cNvSpPr>
          <p:nvPr>
            <p:ph type="sldNum" sz="quarter" idx="12"/>
          </p:nvPr>
        </p:nvSpPr>
        <p:spPr/>
        <p:txBody>
          <a:bodyPr/>
          <a:lstStyle/>
          <a:p>
            <a:fld id="{B2DC25EE-239B-4C5F-AAD1-255A7D5F1EE2}" type="slidenum">
              <a:rPr lang="en-US" smtClean="0"/>
              <a:t>513</a:t>
            </a:fld>
            <a:endParaRPr lang="en-US"/>
          </a:p>
        </p:txBody>
      </p:sp>
    </p:spTree>
    <p:extLst>
      <p:ext uri="{BB962C8B-B14F-4D97-AF65-F5344CB8AC3E}">
        <p14:creationId xmlns:p14="http://schemas.microsoft.com/office/powerpoint/2010/main" val="110530076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97AB11-5DEE-CF2E-A4F7-B7DB6AF91704}"/>
              </a:ext>
            </a:extLst>
          </p:cNvPr>
          <p:cNvSpPr>
            <a:spLocks noGrp="1"/>
          </p:cNvSpPr>
          <p:nvPr>
            <p:ph type="sldNum" sz="quarter" idx="12"/>
          </p:nvPr>
        </p:nvSpPr>
        <p:spPr/>
        <p:txBody>
          <a:bodyPr/>
          <a:lstStyle/>
          <a:p>
            <a:fld id="{B2DC25EE-239B-4C5F-AAD1-255A7D5F1EE2}" type="slidenum">
              <a:rPr lang="en-US" smtClean="0"/>
              <a:t>514</a:t>
            </a:fld>
            <a:endParaRPr lang="en-US"/>
          </a:p>
        </p:txBody>
      </p:sp>
      <p:sp>
        <p:nvSpPr>
          <p:cNvPr id="4" name="TextBox 3">
            <a:extLst>
              <a:ext uri="{FF2B5EF4-FFF2-40B4-BE49-F238E27FC236}">
                <a16:creationId xmlns:a16="http://schemas.microsoft.com/office/drawing/2014/main" id="{435635CC-034D-FC90-41F5-472F51703283}"/>
              </a:ext>
            </a:extLst>
          </p:cNvPr>
          <p:cNvSpPr txBox="1"/>
          <p:nvPr/>
        </p:nvSpPr>
        <p:spPr>
          <a:xfrm>
            <a:off x="0" y="0"/>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dirty="0"/>
              <a:t>The internet and digital media provided access to a wide range of information and perspectives, allowing people to explore and question religious beliefs more easily than in the past.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There was a growing emphasis on personal well-being, mindfulness, and mental health, which led people to seek spiritual fulfillment outside traditional religious frameworks.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traditional religious participation declined, spirituality and the search for meaning remain important to many people taking new or different forms.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also previously discussed how the "meaning crisis" or the perceived loss of meaning, purpose, and value in contemporary life, is  in part, a consequence of the decline of traditional religious and cultural narratives in the face of scientific and technological advancements.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 integral stage idealist metaphysics, such as the one advocated by Bernardo Kastrup and other contemporary idealists, is a narrative that offers several ways to address the spiritual aspects of the crisis we find ourselves 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by positing that consciousness is fundamental, suggests that the universe is inherently meaningful and purposeful. This view can re-enchant the world by imbuing it with intrinsic value and significance, countering the notion of a cold, indifferent physicalist universe.</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2789871466"/>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66211-73DF-B830-6C27-2C36BB7093FF}"/>
              </a:ext>
            </a:extLst>
          </p:cNvPr>
          <p:cNvSpPr txBox="1"/>
          <p:nvPr/>
        </p:nvSpPr>
        <p:spPr>
          <a:xfrm>
            <a:off x="0" y="0"/>
            <a:ext cx="12191999" cy="6832640"/>
          </a:xfrm>
          <a:prstGeom prst="rect">
            <a:avLst/>
          </a:prstGeom>
          <a:noFill/>
        </p:spPr>
        <p:txBody>
          <a:bodyPr wrap="square">
            <a:spAutoFit/>
          </a:bodyPr>
          <a:lstStyle/>
          <a:p>
            <a:pPr marL="285750" indent="-285750">
              <a:buFont typeface="Arial" panose="020B0604020202020204" pitchFamily="34" charset="0"/>
              <a:buChar char="•"/>
            </a:pPr>
            <a:r>
              <a:rPr lang="en-US" sz="2000" dirty="0"/>
              <a:t>By framing consciousness as the primary substance of reality, idealism provides a philosophical foundation that bridges the gap between scientific understanding and spiritual and existential concerns. This integration offers a more holistic worldview, where scientific discoveries are seen as insights into the workings of a conscious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emphasizes the central role of consciousness, which  elevates the importance of individual experience and introspection. This perspective can help individuals find personal meaning and purpose by recognizing their own consciousness as a fundamental aspect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implies a deep interconnectedness between all conscious beings, fostering a sense of unity and shared purpose. This encourages us to take a more compassionate and empathetic worldview, where meaning is derived from relationships and community.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suggesting that reality is shaped by consciousness, idealism allows for the creation and appreciation of narratives and myths that resonate with human experience. These stories can provide frameworks for understanding life's challenges and opportunities, offering guidance and meaning.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can offer a deeper existential framework by positing that life is not just a random occurrence but part of a larger conscious reality. This perspective can provide comfort and a sense of belonging in the cosmos, addressing existential anxieties.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E77920BF-E23E-7987-7425-52814C3F8DF6}"/>
              </a:ext>
            </a:extLst>
          </p:cNvPr>
          <p:cNvSpPr>
            <a:spLocks noGrp="1"/>
          </p:cNvSpPr>
          <p:nvPr>
            <p:ph type="sldNum" sz="quarter" idx="12"/>
          </p:nvPr>
        </p:nvSpPr>
        <p:spPr/>
        <p:txBody>
          <a:bodyPr/>
          <a:lstStyle/>
          <a:p>
            <a:fld id="{B2DC25EE-239B-4C5F-AAD1-255A7D5F1EE2}" type="slidenum">
              <a:rPr lang="en-US" smtClean="0"/>
              <a:t>515</a:t>
            </a:fld>
            <a:endParaRPr lang="en-US"/>
          </a:p>
        </p:txBody>
      </p:sp>
    </p:spTree>
    <p:extLst>
      <p:ext uri="{BB962C8B-B14F-4D97-AF65-F5344CB8AC3E}">
        <p14:creationId xmlns:p14="http://schemas.microsoft.com/office/powerpoint/2010/main" val="3896652368"/>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92D5B-EFCF-61DE-CACF-FC0D63E3D57B}"/>
              </a:ext>
            </a:extLst>
          </p:cNvPr>
          <p:cNvSpPr txBox="1"/>
          <p:nvPr/>
        </p:nvSpPr>
        <p:spPr>
          <a:xfrm>
            <a:off x="0" y="0"/>
            <a:ext cx="12122426" cy="6555641"/>
          </a:xfrm>
          <a:prstGeom prst="rect">
            <a:avLst/>
          </a:prstGeom>
          <a:noFill/>
        </p:spPr>
        <p:txBody>
          <a:bodyPr wrap="square">
            <a:spAutoFit/>
          </a:bodyPr>
          <a:lstStyle/>
          <a:p>
            <a:pPr marL="285750" indent="-285750">
              <a:buFont typeface="Arial" panose="020B0604020202020204" pitchFamily="34" charset="0"/>
              <a:buChar char="•"/>
            </a:pPr>
            <a:r>
              <a:rPr lang="en-US" sz="2000" dirty="0"/>
              <a:t>If consciousness is fundamental, ethical considerations become central to understanding reality. This can inspire a sense of moral responsibility and purpose, encouraging actions that align with the well-being of conscious entities.</a:t>
            </a:r>
          </a:p>
          <a:p>
            <a:r>
              <a:rPr lang="en-US" sz="2000" dirty="0"/>
              <a:t> </a:t>
            </a:r>
          </a:p>
          <a:p>
            <a:pPr marL="285750" indent="-285750">
              <a:buFont typeface="Arial" panose="020B0604020202020204" pitchFamily="34" charset="0"/>
              <a:buChar char="•"/>
            </a:pPr>
            <a:r>
              <a:rPr lang="en-US" sz="2000" dirty="0"/>
              <a:t>The idea that a single consciousness underlies all living things is a perspective associated with idealist philosophical and spiritual traditions, such as pantheism, panentheism, and certain interpretations of non-duality. This viewpoint  leads to a compelling moral framework centered around the Golden Rule: "Do unto others as you would have them do unto you.“</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all living beings are manifestations of a single consciousness, then the boundaries between self and others become less distinct. This interconnectedness suggests that harming another is, in a sense, harming oneself. The Golden Rule naturally follows as a guideline for behavior, promoting empathy and compassion.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of a shared consciousness fosters a deeper understanding and empathy towards others. The Golden Rule encourages individuals to consider the feelings and perspectives of others, which aligns with the notion of a unified consciousness experiencing life through diverse forms.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all beings share a common consciousness, there is a heightened sense of moral responsibility to treat others with kindness and respect. The Golden Rule serves as a simple yet profound ethical principle that can guide actions and decisions in a way that honors this shared existence.</a:t>
            </a:r>
          </a:p>
          <a:p>
            <a:r>
              <a:rPr lang="en-US" sz="2000" dirty="0"/>
              <a:t> </a:t>
            </a:r>
            <a:endParaRPr lang="en-US" sz="1800" dirty="0"/>
          </a:p>
        </p:txBody>
      </p:sp>
      <p:sp>
        <p:nvSpPr>
          <p:cNvPr id="2" name="Slide Number Placeholder 1">
            <a:extLst>
              <a:ext uri="{FF2B5EF4-FFF2-40B4-BE49-F238E27FC236}">
                <a16:creationId xmlns:a16="http://schemas.microsoft.com/office/drawing/2014/main" id="{E3D7A1C8-8E46-F6FD-A7D1-3E1FB1FE96FE}"/>
              </a:ext>
            </a:extLst>
          </p:cNvPr>
          <p:cNvSpPr>
            <a:spLocks noGrp="1"/>
          </p:cNvSpPr>
          <p:nvPr>
            <p:ph type="sldNum" sz="quarter" idx="12"/>
          </p:nvPr>
        </p:nvSpPr>
        <p:spPr/>
        <p:txBody>
          <a:bodyPr/>
          <a:lstStyle/>
          <a:p>
            <a:fld id="{B2DC25EE-239B-4C5F-AAD1-255A7D5F1EE2}" type="slidenum">
              <a:rPr lang="en-US" smtClean="0"/>
              <a:t>516</a:t>
            </a:fld>
            <a:endParaRPr lang="en-US"/>
          </a:p>
        </p:txBody>
      </p:sp>
    </p:spTree>
    <p:extLst>
      <p:ext uri="{BB962C8B-B14F-4D97-AF65-F5344CB8AC3E}">
        <p14:creationId xmlns:p14="http://schemas.microsoft.com/office/powerpoint/2010/main" val="1051860977"/>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F8D453-DB3F-461A-870A-99E53B299DEB}"/>
              </a:ext>
            </a:extLst>
          </p:cNvPr>
          <p:cNvSpPr txBox="1"/>
          <p:nvPr/>
        </p:nvSpPr>
        <p:spPr>
          <a:xfrm>
            <a:off x="98322" y="0"/>
            <a:ext cx="11995355"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Golden Rule is a principle that in various forms across many cultures and religions, suggesting its universal applicability. If a single consciousness underlies all, then such universal principles gain even more significance as they resonate with the fundamental nature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Golden Rule is a powerful ethical guideline, its application can be complex. Different individuals may have different needs and desires, so understanding and context are crucial. The idea of a single consciousness can encourage deeper reflection on these complexities.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notion of a single consciousness can provide a rich philosophical foundation for the Golden Rule, emphasizing empathy, interconnectedness, and moral responsibility.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that a single consciousness underlies all living things also encourages work towards social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When people view all living beings as interconnected, it fosters a sense of unity and empathy. This perspective can motivate individuals to work towards social justice, as the suffering or injustice experienced by one is seen as affecting the whole. It encourages people to act with compassion and solidarity.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a single consciousness is believed to underlie all life, it implies that all beings have intrinsic value and deserve equal respect and consideration. This helps break down barriers of discrimination and prejudice, promoting equality and fairness in social systems.</a:t>
            </a:r>
          </a:p>
        </p:txBody>
      </p:sp>
      <p:sp>
        <p:nvSpPr>
          <p:cNvPr id="2" name="Slide Number Placeholder 1">
            <a:extLst>
              <a:ext uri="{FF2B5EF4-FFF2-40B4-BE49-F238E27FC236}">
                <a16:creationId xmlns:a16="http://schemas.microsoft.com/office/drawing/2014/main" id="{96875616-39CE-55A0-2769-DDBB385BD4A8}"/>
              </a:ext>
            </a:extLst>
          </p:cNvPr>
          <p:cNvSpPr>
            <a:spLocks noGrp="1"/>
          </p:cNvSpPr>
          <p:nvPr>
            <p:ph type="sldNum" sz="quarter" idx="12"/>
          </p:nvPr>
        </p:nvSpPr>
        <p:spPr/>
        <p:txBody>
          <a:bodyPr/>
          <a:lstStyle/>
          <a:p>
            <a:fld id="{B2DC25EE-239B-4C5F-AAD1-255A7D5F1EE2}" type="slidenum">
              <a:rPr lang="en-US" smtClean="0"/>
              <a:t>517</a:t>
            </a:fld>
            <a:endParaRPr lang="en-US"/>
          </a:p>
        </p:txBody>
      </p:sp>
    </p:spTree>
    <p:extLst>
      <p:ext uri="{BB962C8B-B14F-4D97-AF65-F5344CB8AC3E}">
        <p14:creationId xmlns:p14="http://schemas.microsoft.com/office/powerpoint/2010/main" val="2809179044"/>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1B868-F47D-B2E9-EDC3-1814920FCD3B}"/>
              </a:ext>
            </a:extLst>
          </p:cNvPr>
          <p:cNvSpPr>
            <a:spLocks noGrp="1"/>
          </p:cNvSpPr>
          <p:nvPr>
            <p:ph type="sldNum" sz="quarter" idx="12"/>
          </p:nvPr>
        </p:nvSpPr>
        <p:spPr/>
        <p:txBody>
          <a:bodyPr/>
          <a:lstStyle/>
          <a:p>
            <a:fld id="{B2DC25EE-239B-4C5F-AAD1-255A7D5F1EE2}" type="slidenum">
              <a:rPr lang="en-US" smtClean="0"/>
              <a:t>518</a:t>
            </a:fld>
            <a:endParaRPr lang="en-US"/>
          </a:p>
        </p:txBody>
      </p:sp>
      <p:sp>
        <p:nvSpPr>
          <p:cNvPr id="4" name="TextBox 3">
            <a:extLst>
              <a:ext uri="{FF2B5EF4-FFF2-40B4-BE49-F238E27FC236}">
                <a16:creationId xmlns:a16="http://schemas.microsoft.com/office/drawing/2014/main" id="{A91668CA-BECD-D37A-10A6-80D19FFB93B2}"/>
              </a:ext>
            </a:extLst>
          </p:cNvPr>
          <p:cNvSpPr txBox="1"/>
          <p:nvPr/>
        </p:nvSpPr>
        <p:spPr>
          <a:xfrm>
            <a:off x="0" y="0"/>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dirty="0"/>
              <a:t>Recognizing a shared consciousness leads to a sense of collective responsibility for the well-being of others. This can inspire individuals and communities to take action against social injustices, knowing that improving the conditions for others ultimately enhances the collective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of a single consciousness encourages us to look at social issues from a holistic perspective, understanding that problems are interconnected and require comprehensive solutions. It can lead to more integrated and sustainable approaches to social justice work.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Practices that arise from this belief, such as mindfulness and meditation, can cultivate awareness and presence. These practices can help individuals become more attuned to the needs of others and more effective in their social justice efforts.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Social justice plays a crucial role in creating a meaningful society by promoting fairness, equity, and respect for all individuals.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Social justice ensures that resources, opportunities, and privileges are distributed fairly, reducing disparities and leveling the playing field for everyone, regardless of their background.</a:t>
            </a:r>
          </a:p>
          <a:p>
            <a:r>
              <a:rPr lang="en-US" sz="2000" dirty="0"/>
              <a:t> </a:t>
            </a:r>
          </a:p>
          <a:p>
            <a:pPr marL="285750" indent="-285750">
              <a:buFont typeface="Arial" panose="020B0604020202020204" pitchFamily="34" charset="0"/>
              <a:buChar char="•"/>
            </a:pPr>
            <a:r>
              <a:rPr lang="en-US" sz="2000" dirty="0"/>
              <a:t>By advocating for marginalized and underrepresented groups, social justice empowers individuals to have a voice and participate fully in society, fostering a sense of belonging and agency.</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1333152670"/>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55B59-ED27-BF27-0E8E-7A75A561191B}"/>
              </a:ext>
            </a:extLst>
          </p:cNvPr>
          <p:cNvSpPr txBox="1"/>
          <p:nvPr/>
        </p:nvSpPr>
        <p:spPr>
          <a:xfrm>
            <a:off x="19665" y="0"/>
            <a:ext cx="12192000" cy="6155531"/>
          </a:xfrm>
          <a:prstGeom prst="rect">
            <a:avLst/>
          </a:prstGeom>
          <a:noFill/>
        </p:spPr>
        <p:txBody>
          <a:bodyPr wrap="square">
            <a:spAutoFit/>
          </a:bodyPr>
          <a:lstStyle/>
          <a:p>
            <a:pPr marL="285750" indent="-285750">
              <a:buFont typeface="Arial" panose="020B0604020202020204" pitchFamily="34" charset="0"/>
              <a:buChar char="•"/>
            </a:pPr>
            <a:r>
              <a:rPr lang="en-US" sz="2000" dirty="0"/>
              <a:t>Social justice initiatives encourage understanding and acceptance among diverse groups, which strengthens community bonds and reduces conflict. By addressing systemic inequalities, social justice can lead to a more inclusive economy where everyone has the opportunity to contribute and thrive, ultimately benefiting society as a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focus on social justice encourages individuals and institutions to reflect on their values and practices, promoting ethical behavior and a commitment to the common good.</a:t>
            </a:r>
          </a:p>
          <a:p>
            <a:pPr marL="285750" indent="-285750">
              <a:buFont typeface="Arial" panose="020B0604020202020204" pitchFamily="34" charset="0"/>
              <a:buChar char="•"/>
            </a:pPr>
            <a:r>
              <a:rPr lang="en-US" sz="2000" dirty="0"/>
              <a:t>Addressing social injustices  aligns with environmental sustainability goals, as both aim to create systems that are equitable and sustainable for future generations.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Diverse and inclusive societies are more innovative, as they bring together a wide range of perspectives and ideas, leading to creative solutions to complex problems. By embedding social justice into the fabric of society, we create environments where everyone can thrive, contribute, and find meaning in their lives.</a:t>
            </a:r>
          </a:p>
          <a:p>
            <a:r>
              <a:rPr lang="en-US" sz="2000" dirty="0"/>
              <a:t> </a:t>
            </a:r>
          </a:p>
          <a:p>
            <a:pPr marL="285750" indent="-285750">
              <a:buFont typeface="Arial" panose="020B0604020202020204" pitchFamily="34" charset="0"/>
              <a:buChar char="•"/>
            </a:pPr>
            <a:r>
              <a:rPr lang="en-US" sz="2000" dirty="0"/>
              <a:t>By offering a worldview where consciousness and meaning are integral to the fabric of reality, idealist metaphysics can provide a philosophical basis for addressing the meaning crisis, helping individuals and societies find renewed purpose and direction and meaningful My, Our and The stories.</a:t>
            </a:r>
          </a:p>
          <a:p>
            <a:pPr marL="285750" indent="-285750">
              <a:buFont typeface="Arial" panose="020B0604020202020204" pitchFamily="34" charset="0"/>
              <a:buChar char="•"/>
            </a:pPr>
            <a:endParaRPr lang="en-US" dirty="0"/>
          </a:p>
          <a:p>
            <a:br>
              <a:rPr lang="en-US" dirty="0"/>
            </a:br>
            <a:endParaRPr lang="en-CA" dirty="0"/>
          </a:p>
        </p:txBody>
      </p:sp>
      <p:sp>
        <p:nvSpPr>
          <p:cNvPr id="2" name="Slide Number Placeholder 1">
            <a:extLst>
              <a:ext uri="{FF2B5EF4-FFF2-40B4-BE49-F238E27FC236}">
                <a16:creationId xmlns:a16="http://schemas.microsoft.com/office/drawing/2014/main" id="{A4BB54A8-D3AC-F402-2477-16C99179925C}"/>
              </a:ext>
            </a:extLst>
          </p:cNvPr>
          <p:cNvSpPr>
            <a:spLocks noGrp="1"/>
          </p:cNvSpPr>
          <p:nvPr>
            <p:ph type="sldNum" sz="quarter" idx="12"/>
          </p:nvPr>
        </p:nvSpPr>
        <p:spPr/>
        <p:txBody>
          <a:bodyPr/>
          <a:lstStyle/>
          <a:p>
            <a:fld id="{B2DC25EE-239B-4C5F-AAD1-255A7D5F1EE2}" type="slidenum">
              <a:rPr lang="en-US" smtClean="0"/>
              <a:t>519</a:t>
            </a:fld>
            <a:endParaRPr lang="en-US"/>
          </a:p>
        </p:txBody>
      </p:sp>
    </p:spTree>
    <p:extLst>
      <p:ext uri="{BB962C8B-B14F-4D97-AF65-F5344CB8AC3E}">
        <p14:creationId xmlns:p14="http://schemas.microsoft.com/office/powerpoint/2010/main" val="482690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Rewriting a Story</a:t>
            </a:r>
          </a:p>
        </p:txBody>
      </p:sp>
      <p:sp>
        <p:nvSpPr>
          <p:cNvPr id="3" name="Content Placeholder 2"/>
          <p:cNvSpPr>
            <a:spLocks noGrp="1"/>
          </p:cNvSpPr>
          <p:nvPr>
            <p:ph idx="1"/>
          </p:nvPr>
        </p:nvSpPr>
        <p:spPr/>
        <p:txBody>
          <a:bodyPr>
            <a:normAutofit/>
          </a:bodyPr>
          <a:lstStyle/>
          <a:p>
            <a:pPr marL="0" indent="0">
              <a:buNone/>
            </a:pPr>
            <a:r>
              <a:rPr sz="3200" dirty="0">
                <a:latin typeface="Arial" panose="020B0604020202020204" pitchFamily="34" charset="0"/>
                <a:cs typeface="Arial" panose="020B0604020202020204" pitchFamily="34" charset="0"/>
              </a:rPr>
              <a:t>• If you could rewrite one of these stories to feel more true or meaningful,</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r>
              <a:rPr sz="3200" dirty="0">
                <a:latin typeface="Arial" panose="020B0604020202020204" pitchFamily="34" charset="0"/>
                <a:cs typeface="Arial" panose="020B0604020202020204" pitchFamily="34" charset="0"/>
              </a:rPr>
              <a:t>  which one would it be?</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What is one small way you might begin that rewriting?</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pointing at the moon&#10;&#10;Description automatically generated">
            <a:extLst>
              <a:ext uri="{FF2B5EF4-FFF2-40B4-BE49-F238E27FC236}">
                <a16:creationId xmlns:a16="http://schemas.microsoft.com/office/drawing/2014/main" id="{61A87FB4-0620-2B2C-7106-ABE0548F2C1B}"/>
              </a:ext>
            </a:extLst>
          </p:cNvPr>
          <p:cNvPicPr>
            <a:picLocks noChangeAspect="1"/>
          </p:cNvPicPr>
          <p:nvPr/>
        </p:nvPicPr>
        <p:blipFill>
          <a:blip r:embed="rId2">
            <a:extLst>
              <a:ext uri="{28A0092B-C50C-407E-A947-70E740481C1C}">
                <a14:useLocalDpi xmlns:a14="http://schemas.microsoft.com/office/drawing/2010/main" val="0"/>
              </a:ext>
            </a:extLst>
          </a:blip>
          <a:srcRect t="7247" b="15433"/>
          <a:stretch/>
        </p:blipFill>
        <p:spPr>
          <a:xfrm>
            <a:off x="20" y="10"/>
            <a:ext cx="12191980" cy="6857990"/>
          </a:xfrm>
          <a:prstGeom prst="rect">
            <a:avLst/>
          </a:prstGeom>
        </p:spPr>
      </p:pic>
      <p:sp>
        <p:nvSpPr>
          <p:cNvPr id="4" name="TextBox 3">
            <a:extLst>
              <a:ext uri="{FF2B5EF4-FFF2-40B4-BE49-F238E27FC236}">
                <a16:creationId xmlns:a16="http://schemas.microsoft.com/office/drawing/2014/main" id="{16C8571E-2148-CF12-A361-EACBECAFBF28}"/>
              </a:ext>
            </a:extLst>
          </p:cNvPr>
          <p:cNvSpPr txBox="1"/>
          <p:nvPr/>
        </p:nvSpPr>
        <p:spPr>
          <a:xfrm>
            <a:off x="535329" y="197299"/>
            <a:ext cx="6186668" cy="1569660"/>
          </a:xfrm>
          <a:prstGeom prst="rect">
            <a:avLst/>
          </a:prstGeom>
          <a:noFill/>
        </p:spPr>
        <p:txBody>
          <a:bodyPr wrap="square">
            <a:spAutoFit/>
          </a:bodyPr>
          <a:lstStyle/>
          <a:p>
            <a:r>
              <a:rPr lang="en-US" sz="4800" b="0" i="0" dirty="0">
                <a:effectLst/>
                <a:latin typeface="+mj-lt"/>
              </a:rPr>
              <a:t>SYMBOLS AND  TRUTHS </a:t>
            </a:r>
            <a:endParaRPr lang="en-CA" sz="4800" dirty="0"/>
          </a:p>
        </p:txBody>
      </p:sp>
      <p:sp>
        <p:nvSpPr>
          <p:cNvPr id="2" name="Slide Number Placeholder 1">
            <a:extLst>
              <a:ext uri="{FF2B5EF4-FFF2-40B4-BE49-F238E27FC236}">
                <a16:creationId xmlns:a16="http://schemas.microsoft.com/office/drawing/2014/main" id="{15F0E368-6CCF-4C39-F1F0-0B13A05E5ED8}"/>
              </a:ext>
            </a:extLst>
          </p:cNvPr>
          <p:cNvSpPr>
            <a:spLocks noGrp="1"/>
          </p:cNvSpPr>
          <p:nvPr>
            <p:ph type="sldNum" sz="quarter" idx="12"/>
          </p:nvPr>
        </p:nvSpPr>
        <p:spPr/>
        <p:txBody>
          <a:bodyPr/>
          <a:lstStyle/>
          <a:p>
            <a:fld id="{B2DC25EE-239B-4C5F-AAD1-255A7D5F1EE2}" type="slidenum">
              <a:rPr lang="en-US" smtClean="0"/>
              <a:t>520</a:t>
            </a:fld>
            <a:endParaRPr lang="en-US"/>
          </a:p>
        </p:txBody>
      </p:sp>
    </p:spTree>
    <p:extLst>
      <p:ext uri="{BB962C8B-B14F-4D97-AF65-F5344CB8AC3E}">
        <p14:creationId xmlns:p14="http://schemas.microsoft.com/office/powerpoint/2010/main" val="745759806"/>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7DF3DA-E069-F69A-46F8-A824B16B07BF}"/>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Many different</a:t>
            </a:r>
            <a:r>
              <a:rPr lang="en-US" sz="2000" b="0" i="0" dirty="0">
                <a:effectLst/>
                <a:latin typeface="+mj-lt"/>
              </a:rPr>
              <a:t> terms have been used to </a:t>
            </a:r>
            <a:r>
              <a:rPr lang="en-US" sz="2000" dirty="0">
                <a:latin typeface="+mj-lt"/>
              </a:rPr>
              <a:t>describe</a:t>
            </a:r>
            <a:r>
              <a:rPr lang="en-US" sz="2000" b="0" i="0" dirty="0">
                <a:effectLst/>
                <a:latin typeface="+mj-lt"/>
              </a:rPr>
              <a:t> a deeper, less tangible aspect of human experience that transcends the ordinary. The experiences described by these terms </a:t>
            </a:r>
            <a:r>
              <a:rPr lang="en-US" sz="2000" dirty="0">
                <a:latin typeface="+mj-lt"/>
              </a:rPr>
              <a:t>beckon</a:t>
            </a:r>
            <a:r>
              <a:rPr lang="en-US" sz="2000" b="0" i="0" dirty="0">
                <a:effectLst/>
                <a:latin typeface="+mj-lt"/>
              </a:rPr>
              <a:t> us to explore that other realm.</a:t>
            </a:r>
          </a:p>
          <a:p>
            <a:endParaRPr lang="en-US" sz="2000" b="0" i="0" dirty="0">
              <a:effectLst/>
              <a:latin typeface="+mj-lt"/>
            </a:endParaRPr>
          </a:p>
          <a:p>
            <a:pPr marL="285750" indent="-285750" algn="l" rtl="0">
              <a:buFont typeface="Arial" panose="020B0604020202020204" pitchFamily="34" charset="0"/>
              <a:buChar char="•"/>
            </a:pPr>
            <a:r>
              <a:rPr lang="en-US" sz="2000" dirty="0">
                <a:latin typeface="+mj-lt"/>
              </a:rPr>
              <a:t>Recall that the term </a:t>
            </a:r>
            <a:r>
              <a:rPr lang="en-US" sz="2000" b="0" i="0" dirty="0">
                <a:effectLst/>
                <a:latin typeface="+mj-lt"/>
              </a:rPr>
              <a:t>Noumenal originates from Immanuel Kant's philosophy and refers to the realm of </a:t>
            </a:r>
            <a:r>
              <a:rPr lang="en-US" sz="2000" dirty="0">
                <a:latin typeface="+mj-lt"/>
              </a:rPr>
              <a:t>nature</a:t>
            </a:r>
            <a:r>
              <a:rPr lang="en-US" sz="2000" b="0" i="0" dirty="0">
                <a:effectLst/>
                <a:latin typeface="+mj-lt"/>
              </a:rPr>
              <a:t> as it </a:t>
            </a:r>
            <a:r>
              <a:rPr lang="en-US" sz="2000" dirty="0">
                <a:latin typeface="+mj-lt"/>
              </a:rPr>
              <a:t>really is</a:t>
            </a:r>
            <a:r>
              <a:rPr lang="en-US" sz="2000" b="0" i="0" dirty="0">
                <a:effectLst/>
                <a:latin typeface="+mj-lt"/>
              </a:rPr>
              <a:t>, independent of human perception. The noumenal world is contrasted with the "phenomenal" world, which is the world as we experience it through our senses. Kant considered the noumenal </a:t>
            </a:r>
            <a:r>
              <a:rPr lang="en-US" sz="2000" dirty="0">
                <a:latin typeface="+mj-lt"/>
              </a:rPr>
              <a:t>to</a:t>
            </a:r>
            <a:r>
              <a:rPr lang="en-US" sz="2000" b="0" i="0" dirty="0">
                <a:effectLst/>
                <a:latin typeface="+mj-lt"/>
              </a:rPr>
              <a:t> be beyond human comprehension. </a:t>
            </a:r>
            <a:r>
              <a:rPr lang="en-US" sz="2000" dirty="0">
                <a:latin typeface="+mj-lt"/>
              </a:rPr>
              <a:t>Modern physics agrees with Kant.</a:t>
            </a:r>
          </a:p>
          <a:p>
            <a:pPr algn="l" rtl="0"/>
            <a:endParaRPr lang="en-US" sz="2000" dirty="0">
              <a:latin typeface="+mj-lt"/>
            </a:endParaRPr>
          </a:p>
          <a:p>
            <a:pPr marL="285750" indent="-285750">
              <a:buFont typeface="Arial" panose="020B0604020202020204" pitchFamily="34" charset="0"/>
              <a:buChar char="•"/>
            </a:pPr>
            <a:r>
              <a:rPr lang="en-US" sz="2000" dirty="0">
                <a:latin typeface="+mj-lt"/>
              </a:rPr>
              <a:t>The “p</a:t>
            </a:r>
            <a:r>
              <a:rPr lang="en-US" sz="2000" b="0" i="0" dirty="0">
                <a:effectLst/>
                <a:latin typeface="+mj-lt"/>
              </a:rPr>
              <a:t>aranormal”</a:t>
            </a:r>
            <a:r>
              <a:rPr lang="en-US" sz="2000" dirty="0">
                <a:latin typeface="+mj-lt"/>
              </a:rPr>
              <a:t> refers to </a:t>
            </a:r>
            <a:r>
              <a:rPr lang="en-US" sz="2000" b="0" i="0" dirty="0">
                <a:effectLst/>
                <a:latin typeface="+mj-lt"/>
              </a:rPr>
              <a:t>phenomena that are beyond or outside the scope of </a:t>
            </a:r>
            <a:r>
              <a:rPr lang="en-US" sz="2000" b="0" i="0" u="sng" dirty="0">
                <a:effectLst/>
                <a:latin typeface="+mj-lt"/>
              </a:rPr>
              <a:t>normal scientific understanding</a:t>
            </a:r>
            <a:r>
              <a:rPr lang="en-US" sz="2000" b="0" i="0" dirty="0">
                <a:effectLst/>
                <a:latin typeface="+mj-lt"/>
              </a:rPr>
              <a:t>. It includes events or experiences that cannot be explained by </a:t>
            </a:r>
            <a:r>
              <a:rPr lang="en-US" sz="2000" b="0" i="0" u="sng" dirty="0">
                <a:effectLst/>
                <a:latin typeface="+mj-lt"/>
              </a:rPr>
              <a:t>current </a:t>
            </a:r>
            <a:r>
              <a:rPr lang="en-US" sz="2000" b="0" i="0" dirty="0">
                <a:effectLst/>
                <a:latin typeface="+mj-lt"/>
              </a:rPr>
              <a:t>scientific laws, such as ghosts, telepathy, or other supernatural occurrences. Physicalists say the paranormal does not exist; Idealists </a:t>
            </a:r>
            <a:r>
              <a:rPr lang="en-US" sz="2000" dirty="0">
                <a:latin typeface="+mj-lt"/>
              </a:rPr>
              <a:t>believe</a:t>
            </a:r>
            <a:r>
              <a:rPr lang="en-US" sz="2000" b="0" i="0" dirty="0">
                <a:effectLst/>
                <a:latin typeface="+mj-lt"/>
              </a:rPr>
              <a:t> it may </a:t>
            </a:r>
            <a:r>
              <a:rPr lang="en-US" sz="2000" dirty="0">
                <a:latin typeface="+mj-lt"/>
              </a:rPr>
              <a:t>be a way of gaining insights into the hidden realm</a:t>
            </a:r>
            <a:r>
              <a:rPr lang="en-US" sz="2000" b="0" i="0" dirty="0">
                <a:effectLst/>
                <a:latin typeface="+mj-lt"/>
              </a:rPr>
              <a:t>.</a:t>
            </a:r>
          </a:p>
          <a:p>
            <a:r>
              <a:rPr lang="en-US" sz="2000" dirty="0">
                <a:latin typeface="+mj-lt"/>
              </a:rPr>
              <a:t> </a:t>
            </a:r>
          </a:p>
          <a:p>
            <a:pPr marL="285750" indent="-285750">
              <a:buFont typeface="Arial" panose="020B0604020202020204" pitchFamily="34" charset="0"/>
              <a:buChar char="•"/>
            </a:pPr>
            <a:r>
              <a:rPr lang="en-US" sz="2000" dirty="0">
                <a:latin typeface="+mj-lt"/>
              </a:rPr>
              <a:t>In contrast to the paranormal, the “Supernatural” refers to phenomena or entities that are beyond or outside the </a:t>
            </a:r>
            <a:r>
              <a:rPr lang="en-US" sz="2000" u="sng" dirty="0">
                <a:latin typeface="+mj-lt"/>
              </a:rPr>
              <a:t>laws of nature </a:t>
            </a:r>
            <a:r>
              <a:rPr lang="en-US" sz="2000" dirty="0">
                <a:latin typeface="+mj-lt"/>
              </a:rPr>
              <a:t>and cannot be explained by scientific understanding. The supernatural includes miracles or magic. It encompasses anything that defies the ordinary natural.</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term “Mystical” describes experiences or states of consciousness that involve a direct, intimate union or communication with the divine or ultimate reality. Mystical experiences are often characterized by a sense of oneness, transcendence, and profound insight.</a:t>
            </a:r>
          </a:p>
        </p:txBody>
      </p:sp>
      <p:sp>
        <p:nvSpPr>
          <p:cNvPr id="2" name="Slide Number Placeholder 1">
            <a:extLst>
              <a:ext uri="{FF2B5EF4-FFF2-40B4-BE49-F238E27FC236}">
                <a16:creationId xmlns:a16="http://schemas.microsoft.com/office/drawing/2014/main" id="{F54471C9-D098-56DA-0195-823870F9B692}"/>
              </a:ext>
            </a:extLst>
          </p:cNvPr>
          <p:cNvSpPr>
            <a:spLocks noGrp="1"/>
          </p:cNvSpPr>
          <p:nvPr>
            <p:ph type="sldNum" sz="quarter" idx="12"/>
          </p:nvPr>
        </p:nvSpPr>
        <p:spPr/>
        <p:txBody>
          <a:bodyPr/>
          <a:lstStyle/>
          <a:p>
            <a:fld id="{B2DC25EE-239B-4C5F-AAD1-255A7D5F1EE2}" type="slidenum">
              <a:rPr lang="en-US" smtClean="0"/>
              <a:t>521</a:t>
            </a:fld>
            <a:endParaRPr lang="en-US"/>
          </a:p>
        </p:txBody>
      </p:sp>
    </p:spTree>
    <p:extLst>
      <p:ext uri="{BB962C8B-B14F-4D97-AF65-F5344CB8AC3E}">
        <p14:creationId xmlns:p14="http://schemas.microsoft.com/office/powerpoint/2010/main" val="4239402538"/>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0BBFD9-643D-BD2D-8FBA-D1DCE170F2B5}"/>
              </a:ext>
            </a:extLst>
          </p:cNvPr>
          <p:cNvSpPr>
            <a:spLocks noGrp="1"/>
          </p:cNvSpPr>
          <p:nvPr>
            <p:ph type="sldNum" sz="quarter" idx="12"/>
          </p:nvPr>
        </p:nvSpPr>
        <p:spPr/>
        <p:txBody>
          <a:bodyPr/>
          <a:lstStyle/>
          <a:p>
            <a:fld id="{B2DC25EE-239B-4C5F-AAD1-255A7D5F1EE2}" type="slidenum">
              <a:rPr lang="en-US" smtClean="0"/>
              <a:t>522</a:t>
            </a:fld>
            <a:endParaRPr lang="en-US"/>
          </a:p>
        </p:txBody>
      </p:sp>
      <p:sp>
        <p:nvSpPr>
          <p:cNvPr id="4" name="TextBox 3">
            <a:extLst>
              <a:ext uri="{FF2B5EF4-FFF2-40B4-BE49-F238E27FC236}">
                <a16:creationId xmlns:a16="http://schemas.microsoft.com/office/drawing/2014/main" id="{2041369E-EAE2-2848-1DB2-43D3E44E21E5}"/>
              </a:ext>
            </a:extLst>
          </p:cNvPr>
          <p:cNvSpPr txBox="1"/>
          <p:nvPr/>
        </p:nvSpPr>
        <p:spPr>
          <a:xfrm>
            <a:off x="32657" y="232338"/>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“Transcendent” refers to that which goes beyond the ordinary limits of experience. In a spiritual or philosophical context, it describes aspects of reality that surpass human understanding or the material world, such as the divine or ultimate truths.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term “Archetypal” is used in psychology, particularly in the work of Carl Jung, to refer to universal symbols or themes that recur across cultures and time periods. Archetypes are innate, collective symbols or patterns that shape human experiences and narratives.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“Myths” are traditional stories that explain natural phenomena, cultural practices, or beliefs. These stories typically involve gods, heroes, or supernatural beings and convey deep truths </a:t>
            </a:r>
            <a:r>
              <a:rPr lang="en-US" sz="2000" dirty="0">
                <a:latin typeface="+mj-lt"/>
              </a:rPr>
              <a:t>and</a:t>
            </a:r>
            <a:r>
              <a:rPr lang="en-US" sz="2000" b="0" i="0" dirty="0">
                <a:effectLst/>
                <a:latin typeface="+mj-lt"/>
              </a:rPr>
              <a:t> moral lessons. Myths, such as those in the bible, are by some people problematically, taken literally rather than as metaphors.</a:t>
            </a:r>
          </a:p>
          <a:p>
            <a:pPr marL="285750" indent="-285750">
              <a:buFont typeface="Arial" panose="020B0604020202020204" pitchFamily="34" charset="0"/>
              <a:buChar char="•"/>
            </a:pPr>
            <a:endParaRPr lang="en-US" sz="2000" b="0" i="0" dirty="0">
              <a:effectLst/>
              <a:latin typeface="+mj-lt"/>
            </a:endParaRPr>
          </a:p>
          <a:p>
            <a:pPr marL="285750" indent="-285750" algn="l" rtl="0">
              <a:spcBef>
                <a:spcPts val="600"/>
              </a:spcBef>
              <a:buFont typeface="Arial" panose="020B0604020202020204" pitchFamily="34" charset="0"/>
              <a:buChar char="•"/>
            </a:pPr>
            <a:r>
              <a:rPr lang="en-US" sz="2000" dirty="0">
                <a:latin typeface="+mj-lt"/>
              </a:rPr>
              <a:t>The term “Divine” relates to anything that is of, from, or like God or a god. It refers to the qualities or attributes associated with a deity, such as omnipotence, omniscience, or benevolence. The divine is typically considered sacred and is associated with religious or spiritual significance.</a:t>
            </a:r>
          </a:p>
          <a:p>
            <a:pPr algn="l" rtl="0">
              <a:spcBef>
                <a:spcPts val="600"/>
              </a:spcBef>
            </a:pPr>
            <a:r>
              <a:rPr lang="en-US" sz="2000" dirty="0">
                <a:latin typeface="+mj-lt"/>
              </a:rPr>
              <a:t> </a:t>
            </a:r>
          </a:p>
          <a:p>
            <a:pPr marL="285750" indent="-285750" algn="l" rtl="0">
              <a:spcBef>
                <a:spcPts val="600"/>
              </a:spcBef>
              <a:buFont typeface="Arial" panose="020B0604020202020204" pitchFamily="34" charset="0"/>
              <a:buChar char="•"/>
            </a:pPr>
            <a:r>
              <a:rPr lang="en-US" sz="2000" b="0" i="0" dirty="0">
                <a:effectLst/>
                <a:latin typeface="+mj-lt"/>
              </a:rPr>
              <a:t>“</a:t>
            </a:r>
            <a:r>
              <a:rPr lang="en-US" sz="2000" dirty="0">
                <a:latin typeface="+mj-lt"/>
              </a:rPr>
              <a:t>I</a:t>
            </a:r>
            <a:r>
              <a:rPr lang="en-US" sz="2000" b="0" i="0" dirty="0">
                <a:effectLst/>
                <a:latin typeface="+mj-lt"/>
              </a:rPr>
              <a:t>neffable” </a:t>
            </a:r>
            <a:r>
              <a:rPr lang="en-US" sz="2000" dirty="0">
                <a:latin typeface="+mj-lt"/>
              </a:rPr>
              <a:t>refers to an</a:t>
            </a:r>
            <a:r>
              <a:rPr lang="en-US" sz="2000" b="0" i="0" dirty="0">
                <a:effectLst/>
                <a:latin typeface="+mj-lt"/>
              </a:rPr>
              <a:t> experience or concept that </a:t>
            </a:r>
            <a:r>
              <a:rPr lang="en-US" sz="2000" dirty="0">
                <a:latin typeface="+mj-lt"/>
              </a:rPr>
              <a:t>is</a:t>
            </a:r>
            <a:r>
              <a:rPr lang="en-US" sz="2000" b="0" i="0" dirty="0">
                <a:effectLst/>
                <a:latin typeface="+mj-lt"/>
              </a:rPr>
              <a:t> so profound or complex that they cannot be adequately expressed through language.</a:t>
            </a:r>
          </a:p>
          <a:p>
            <a:pPr marL="285750" indent="-285750" algn="l" rtl="0">
              <a:spcBef>
                <a:spcPts val="600"/>
              </a:spcBef>
              <a:buFont typeface="Arial" panose="020B0604020202020204" pitchFamily="34" charset="0"/>
              <a:buChar char="•"/>
            </a:pPr>
            <a:endParaRPr lang="en-US" sz="2000" dirty="0">
              <a:latin typeface="+mj-lt"/>
            </a:endParaRPr>
          </a:p>
          <a:p>
            <a:pPr algn="l" rtl="0"/>
            <a:endParaRPr lang="en-US" sz="2000" dirty="0">
              <a:latin typeface="+mj-lt"/>
            </a:endParaRPr>
          </a:p>
        </p:txBody>
      </p:sp>
    </p:spTree>
    <p:extLst>
      <p:ext uri="{BB962C8B-B14F-4D97-AF65-F5344CB8AC3E}">
        <p14:creationId xmlns:p14="http://schemas.microsoft.com/office/powerpoint/2010/main" val="3376730060"/>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3F744C-D769-1D05-E0BB-E666089F8228}"/>
              </a:ext>
            </a:extLst>
          </p:cNvPr>
          <p:cNvSpPr txBox="1"/>
          <p:nvPr/>
        </p:nvSpPr>
        <p:spPr>
          <a:xfrm>
            <a:off x="0" y="0"/>
            <a:ext cx="12192000" cy="5555367"/>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mj-lt"/>
              </a:rPr>
              <a:t>The “Sacred” denotes something that is considered holy, divine, or worthy of reverence and respect. Sacred objects, places, or concepts are associated with religious or spiritual significance.</a:t>
            </a:r>
          </a:p>
          <a:p>
            <a:pPr algn="l" rtl="0">
              <a:spcBef>
                <a:spcPts val="600"/>
              </a:spcBef>
            </a:pPr>
            <a:endParaRPr lang="en-US" sz="2000" dirty="0">
              <a:latin typeface="+mj-lt"/>
            </a:endParaRPr>
          </a:p>
          <a:p>
            <a:pPr marL="285750" indent="-285750" algn="l" rtl="0">
              <a:spcBef>
                <a:spcPts val="600"/>
              </a:spcBef>
              <a:buFont typeface="Arial" panose="020B0604020202020204" pitchFamily="34" charset="0"/>
              <a:buChar char="•"/>
            </a:pPr>
            <a:r>
              <a:rPr lang="en-US" sz="2000" b="0" i="0" dirty="0">
                <a:effectLst/>
                <a:latin typeface="+mj-lt"/>
              </a:rPr>
              <a:t>“Awe” is a profound emotional response that combines feelings of reverence, admiration, and fear or respect, often in reaction to something vast, powerful, or sublime. </a:t>
            </a:r>
            <a:r>
              <a:rPr lang="en-US" sz="2000" dirty="0">
                <a:latin typeface="+mj-lt"/>
              </a:rPr>
              <a:t>Awe</a:t>
            </a:r>
            <a:r>
              <a:rPr lang="en-US" sz="2000" b="0" i="0" dirty="0">
                <a:effectLst/>
                <a:latin typeface="+mj-lt"/>
              </a:rPr>
              <a:t> can be triggered by natural phenomena, like a breathtaking landscape or a starry sky, extraordinary human achievements, or spiritual experiences. Awe often leads to a sense of being part of something much larger than oneself.</a:t>
            </a:r>
          </a:p>
          <a:p>
            <a:pPr algn="l" rtl="0">
              <a:spcBef>
                <a:spcPts val="600"/>
              </a:spcBef>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“Wonder” is a feeling of curiosity and amazement, often accompanied by a desire to understand or explore. It arises when encountering something new, unexpected, or inexplicable. Wonder can inspire a sense of fascination and drive the pursuit of knowledge or deeper insight. It is often associated with a childlike openness to the mysteries of the world.</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“Gratitude” is the feeling of thankfulness and appreciation, often directed toward someone or something that has provided help, kindness, or a benefit. It involves recognizing and acknowledging the positive aspects of one's life and the contributions of others. Gratitude can enhance well-being and foster positive relationships by encouraging a focus on the good things in life. </a:t>
            </a:r>
          </a:p>
        </p:txBody>
      </p:sp>
      <p:sp>
        <p:nvSpPr>
          <p:cNvPr id="2" name="Slide Number Placeholder 1">
            <a:extLst>
              <a:ext uri="{FF2B5EF4-FFF2-40B4-BE49-F238E27FC236}">
                <a16:creationId xmlns:a16="http://schemas.microsoft.com/office/drawing/2014/main" id="{E5BB7DF7-7607-FBF8-AF11-8EA3FBCBB11B}"/>
              </a:ext>
            </a:extLst>
          </p:cNvPr>
          <p:cNvSpPr>
            <a:spLocks noGrp="1"/>
          </p:cNvSpPr>
          <p:nvPr>
            <p:ph type="sldNum" sz="quarter" idx="12"/>
          </p:nvPr>
        </p:nvSpPr>
        <p:spPr/>
        <p:txBody>
          <a:bodyPr/>
          <a:lstStyle/>
          <a:p>
            <a:fld id="{B2DC25EE-239B-4C5F-AAD1-255A7D5F1EE2}" type="slidenum">
              <a:rPr lang="en-US" smtClean="0"/>
              <a:t>523</a:t>
            </a:fld>
            <a:endParaRPr lang="en-US"/>
          </a:p>
        </p:txBody>
      </p:sp>
    </p:spTree>
    <p:extLst>
      <p:ext uri="{BB962C8B-B14F-4D97-AF65-F5344CB8AC3E}">
        <p14:creationId xmlns:p14="http://schemas.microsoft.com/office/powerpoint/2010/main" val="3678095161"/>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B9FDB-2284-91FD-99CD-24F87117A61D}"/>
              </a:ext>
            </a:extLst>
          </p:cNvPr>
          <p:cNvSpPr txBox="1"/>
          <p:nvPr/>
        </p:nvSpPr>
        <p:spPr>
          <a:xfrm>
            <a:off x="0" y="6944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“Reverence” is a deep and profound respect or admiration for someone or something. It involves a sense of honor, veneration, and awe, particularly toward things considered sacred, holy, or highly esteemed. Reverence can be directed toward deities, religious symbols, nature, individuals, or ideals that hold significant meaning or value. This emotion is characterized by a respectful acknowledgment of the worth or importance of its object, often accompanied by a sense of humility. </a:t>
            </a:r>
          </a:p>
          <a:p>
            <a:endParaRPr lang="en-US" sz="2000" b="0" i="0" dirty="0">
              <a:effectLst/>
              <a:latin typeface="+mj-lt"/>
            </a:endParaRPr>
          </a:p>
          <a:p>
            <a:pPr marL="285750" indent="-285750">
              <a:buFont typeface="Arial" panose="020B0604020202020204" pitchFamily="34" charset="0"/>
              <a:buChar char="•"/>
            </a:pPr>
            <a:r>
              <a:rPr lang="en-US" sz="2000" dirty="0">
                <a:latin typeface="+mj-lt"/>
              </a:rPr>
              <a:t>Each of these terms is a symbol, or metaphorical finger, pointing at an illusive deeper truth. Literalists take the finger as the truth, metaphoralists understand it points at something else that cannot be fully known. </a:t>
            </a:r>
            <a:endParaRPr lang="en-US" sz="2000" b="0" i="0" dirty="0">
              <a:effectLst/>
              <a:latin typeface="+mj-lt"/>
            </a:endParaRPr>
          </a:p>
          <a:p>
            <a:r>
              <a:rPr lang="en-US" sz="2000" b="0" i="0" dirty="0">
                <a:solidFill>
                  <a:srgbClr val="222222"/>
                </a:solidFill>
                <a:effectLst/>
                <a:latin typeface="+mj-lt"/>
              </a:rPr>
              <a:t> ,</a:t>
            </a:r>
          </a:p>
          <a:p>
            <a:pPr marL="285750" indent="-285750">
              <a:buFont typeface="Arial" panose="020B0604020202020204" pitchFamily="34" charset="0"/>
              <a:buChar char="•"/>
            </a:pPr>
            <a:r>
              <a:rPr lang="en-US" sz="2000" b="0" i="0" dirty="0">
                <a:effectLst/>
                <a:latin typeface="+mj-lt"/>
              </a:rPr>
              <a:t>The metaphor of a finger pointing at the moon is  used in spiritual and philosophical teachings to illustrate the distinction between teachings or symbols and the deeper truths they represent. Originating from Zen Buddhism, this metaphor suggests that spiritual teachings, texts, or symbols are like a finger pointing toward the moon. The finger itself is not the moon; rather, it is a guide to help direct one's attention toward the moon.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metaphor suggests that one should not become overly focused on definitions, teachings, rituals, or symbols themselves, as they are merely tools or pointers. Instead, the focus should be on the deeper understanding or experience that these tools are intended to convey or lead one toward. In other words, the ultimate truth or enlightenment is the "moon," and the teachings are just the "finger" pointing the way.</a:t>
            </a:r>
          </a:p>
          <a:p>
            <a:endParaRPr lang="en-US" sz="2000" dirty="0">
              <a:latin typeface="+mj-lt"/>
            </a:endParaRPr>
          </a:p>
          <a:p>
            <a:pPr marL="285750" indent="-285750">
              <a:buFont typeface="Arial" panose="020B0604020202020204" pitchFamily="34" charset="0"/>
              <a:buChar char="•"/>
            </a:pPr>
            <a:r>
              <a:rPr lang="en-US" sz="2000" dirty="0">
                <a:latin typeface="+mj-lt"/>
              </a:rPr>
              <a:t>The terms defined above are just a few of the many symbolic fingers pointing at a realm that imbues our ordinary lives with extraordinary meaning.</a:t>
            </a:r>
            <a:endParaRPr lang="en-CA" sz="2000" dirty="0">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6D5C4896-23D5-D348-B961-687A4A916DC9}"/>
              </a:ext>
            </a:extLst>
          </p:cNvPr>
          <p:cNvSpPr>
            <a:spLocks noGrp="1"/>
          </p:cNvSpPr>
          <p:nvPr>
            <p:ph type="sldNum" sz="quarter" idx="12"/>
          </p:nvPr>
        </p:nvSpPr>
        <p:spPr/>
        <p:txBody>
          <a:bodyPr/>
          <a:lstStyle/>
          <a:p>
            <a:fld id="{B2DC25EE-239B-4C5F-AAD1-255A7D5F1EE2}" type="slidenum">
              <a:rPr lang="en-US" smtClean="0"/>
              <a:t>524</a:t>
            </a:fld>
            <a:endParaRPr lang="en-US"/>
          </a:p>
        </p:txBody>
      </p:sp>
    </p:spTree>
    <p:extLst>
      <p:ext uri="{BB962C8B-B14F-4D97-AF65-F5344CB8AC3E}">
        <p14:creationId xmlns:p14="http://schemas.microsoft.com/office/powerpoint/2010/main" val="240247426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FB5DE8-260B-1356-D7DD-43A74F54CF84}"/>
              </a:ext>
            </a:extLst>
          </p:cNvPr>
          <p:cNvSpPr txBox="1"/>
          <p:nvPr/>
        </p:nvSpPr>
        <p:spPr>
          <a:xfrm>
            <a:off x="49161" y="0"/>
            <a:ext cx="12093677" cy="683264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Many of us live in the absolute physicalist certainty that science has definitively established that the fundamental building blocks of the universe are physical particles and forces. We live in this certainty because we are not aware of what Bertrand Russell pointed out at the beginning of the 20</a:t>
            </a:r>
            <a:r>
              <a:rPr lang="en-US" sz="2000" baseline="30000" dirty="0">
                <a:latin typeface="+mj-lt"/>
              </a:rPr>
              <a:t>th</a:t>
            </a:r>
            <a:r>
              <a:rPr lang="en-US" sz="2000" dirty="0">
                <a:latin typeface="+mj-lt"/>
              </a:rPr>
              <a:t> century and physics has been saying since then: </a:t>
            </a:r>
            <a:r>
              <a:rPr lang="en-US" sz="2000" dirty="0"/>
              <a:t>"Science does not aim at establishing what the nature of reality is, but merely at discovering how things behave.“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Far from establishing what the basic nature of the universe is, modern physics tells us that if we investigate nature at the smallest, most fundamental level our technology permits, nature shows us that it behaves in a way so far best modelled by the mathematics of the Standard Model of particle physics.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Standard Model is formulated as a quantum field theory, using complex mathematical structures to describe particle interactions and symmetries. Quantum Field Theory (QFT) is a fundamental theoretical framework that combines classical field theory, quantum mechanics, and special relativity to describe how particles and fields interact.</a:t>
            </a:r>
          </a:p>
          <a:p>
            <a:r>
              <a:rPr lang="en-US" sz="2000" dirty="0"/>
              <a:t> </a:t>
            </a:r>
          </a:p>
          <a:p>
            <a:pPr marL="285750" indent="-285750">
              <a:buFont typeface="Arial" panose="020B0604020202020204" pitchFamily="34" charset="0"/>
              <a:buChar char="•"/>
            </a:pPr>
            <a:r>
              <a:rPr lang="en-US" sz="2000" dirty="0"/>
              <a:t>In QFT, fields are the primary entities, not particles. Every type of particle is associated with a corresponding field that permeates space and time. For example, the electromagnetic field is associated with photons.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Particles are seen as excitations or "quanta" of their respective fields. When a field is excited, it manifests as a particle. This perspective allows particles to be created and destroyed, which is essential for describing interactions.</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2ABF8E8E-79D8-4F7A-08C7-CBA0079AA9EE}"/>
              </a:ext>
            </a:extLst>
          </p:cNvPr>
          <p:cNvSpPr>
            <a:spLocks noGrp="1"/>
          </p:cNvSpPr>
          <p:nvPr>
            <p:ph type="sldNum" sz="quarter" idx="12"/>
          </p:nvPr>
        </p:nvSpPr>
        <p:spPr/>
        <p:txBody>
          <a:bodyPr/>
          <a:lstStyle/>
          <a:p>
            <a:fld id="{B2DC25EE-239B-4C5F-AAD1-255A7D5F1EE2}" type="slidenum">
              <a:rPr lang="en-US" smtClean="0"/>
              <a:t>525</a:t>
            </a:fld>
            <a:endParaRPr lang="en-US"/>
          </a:p>
        </p:txBody>
      </p:sp>
    </p:spTree>
    <p:extLst>
      <p:ext uri="{BB962C8B-B14F-4D97-AF65-F5344CB8AC3E}">
        <p14:creationId xmlns:p14="http://schemas.microsoft.com/office/powerpoint/2010/main" val="40509659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36030-6862-345E-6F85-67EA8A7BA420}"/>
              </a:ext>
            </a:extLst>
          </p:cNvPr>
          <p:cNvSpPr>
            <a:spLocks noGrp="1"/>
          </p:cNvSpPr>
          <p:nvPr>
            <p:ph type="sldNum" sz="quarter" idx="12"/>
          </p:nvPr>
        </p:nvSpPr>
        <p:spPr/>
        <p:txBody>
          <a:bodyPr/>
          <a:lstStyle/>
          <a:p>
            <a:fld id="{B2DC25EE-239B-4C5F-AAD1-255A7D5F1EE2}" type="slidenum">
              <a:rPr lang="en-US" smtClean="0"/>
              <a:t>526</a:t>
            </a:fld>
            <a:endParaRPr lang="en-US"/>
          </a:p>
        </p:txBody>
      </p:sp>
      <p:sp>
        <p:nvSpPr>
          <p:cNvPr id="4" name="TextBox 3">
            <a:extLst>
              <a:ext uri="{FF2B5EF4-FFF2-40B4-BE49-F238E27FC236}">
                <a16:creationId xmlns:a16="http://schemas.microsoft.com/office/drawing/2014/main" id="{24BB2C05-FD52-A10A-A156-8972AE72044C}"/>
              </a:ext>
            </a:extLst>
          </p:cNvPr>
          <p:cNvSpPr txBox="1"/>
          <p:nvPr/>
        </p:nvSpPr>
        <p:spPr>
          <a:xfrm>
            <a:off x="0" y="0"/>
            <a:ext cx="12192000" cy="5909310"/>
          </a:xfrm>
          <a:prstGeom prst="rect">
            <a:avLst/>
          </a:prstGeom>
          <a:noFill/>
        </p:spPr>
        <p:txBody>
          <a:bodyPr wrap="square">
            <a:spAutoFit/>
          </a:bodyPr>
          <a:lstStyle/>
          <a:p>
            <a:pPr marL="285750" indent="-285750">
              <a:buFont typeface="Arial" panose="020B0604020202020204" pitchFamily="34" charset="0"/>
              <a:buChar char="•"/>
            </a:pPr>
            <a:r>
              <a:rPr lang="en-US" sz="2000" dirty="0"/>
              <a:t>When we look at nature,  we see mathematics which physics metaphorically calls “particles and forces.”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Physicalists, much like religious fundamentalists, then reify these metaphors or myths into literal concrete realities. On this fallacy stands physicalism the metaphysics of the modern stage of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human brain evolved to survive in the macroworld where to our senses and cognition Kant’s Noumenal,  quantum theory’s mathematical model, and Hoffman’s conscious agents appears as objects. From our phenomenal experience we then extrapolate and assume that very small objects constitute the basic essence of the universe.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Once we make this assumption, we are on a slippery slope to physicalism, scientism, anomalies, crisis of normal science, loss of meaning and the polycrisis we find ourselves 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now, perhaps because of our cognitive and sensory limitations forever, the true nature of the universe eludes us. There are however many “fingers” pointing to new “moons”, or possible fundamental realities that might, if we are open to them, not only revolutionize science, and society but also give us back a sense of meaning and purpose. </a:t>
            </a:r>
            <a:endParaRPr lang="en-CA" sz="2000" dirty="0"/>
          </a:p>
          <a:p>
            <a:r>
              <a:rPr lang="en-US" sz="2000" dirty="0"/>
              <a:t> </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950767833"/>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2E8F8F-8D57-14ED-E6DA-DA0987A2844D}"/>
              </a:ext>
            </a:extLst>
          </p:cNvPr>
          <p:cNvSpPr>
            <a:spLocks noGrp="1"/>
          </p:cNvSpPr>
          <p:nvPr>
            <p:ph type="sldNum" sz="quarter" idx="12"/>
          </p:nvPr>
        </p:nvSpPr>
        <p:spPr/>
        <p:txBody>
          <a:bodyPr/>
          <a:lstStyle/>
          <a:p>
            <a:fld id="{B2DC25EE-239B-4C5F-AAD1-255A7D5F1EE2}" type="slidenum">
              <a:rPr lang="en-US" smtClean="0"/>
              <a:t>527</a:t>
            </a:fld>
            <a:endParaRPr lang="en-US"/>
          </a:p>
        </p:txBody>
      </p:sp>
      <p:sp>
        <p:nvSpPr>
          <p:cNvPr id="4" name="TextBox 3">
            <a:extLst>
              <a:ext uri="{FF2B5EF4-FFF2-40B4-BE49-F238E27FC236}">
                <a16:creationId xmlns:a16="http://schemas.microsoft.com/office/drawing/2014/main" id="{71C25BA7-D2B8-5CD5-2A3C-2976909F3502}"/>
              </a:ext>
            </a:extLst>
          </p:cNvPr>
          <p:cNvSpPr txBox="1"/>
          <p:nvPr/>
        </p:nvSpPr>
        <p:spPr>
          <a:xfrm>
            <a:off x="2024741" y="316076"/>
            <a:ext cx="9210335" cy="830997"/>
          </a:xfrm>
          <a:prstGeom prst="rect">
            <a:avLst/>
          </a:prstGeom>
          <a:noFill/>
        </p:spPr>
        <p:txBody>
          <a:bodyPr wrap="square">
            <a:spAutoFit/>
          </a:bodyPr>
          <a:lstStyle/>
          <a:p>
            <a:r>
              <a:rPr lang="en-CA" sz="4800" dirty="0"/>
              <a:t>PART VII-GROWTH AND HEALING </a:t>
            </a:r>
          </a:p>
        </p:txBody>
      </p:sp>
      <p:sp>
        <p:nvSpPr>
          <p:cNvPr id="5" name="TextBox 4">
            <a:extLst>
              <a:ext uri="{FF2B5EF4-FFF2-40B4-BE49-F238E27FC236}">
                <a16:creationId xmlns:a16="http://schemas.microsoft.com/office/drawing/2014/main" id="{BF6104B0-9F30-AEAA-57CD-30D19365C2C3}"/>
              </a:ext>
            </a:extLst>
          </p:cNvPr>
          <p:cNvSpPr txBox="1"/>
          <p:nvPr/>
        </p:nvSpPr>
        <p:spPr>
          <a:xfrm>
            <a:off x="1143000" y="1476639"/>
            <a:ext cx="6096000" cy="4893647"/>
          </a:xfrm>
          <a:prstGeom prst="rect">
            <a:avLst/>
          </a:prstGeom>
          <a:noFill/>
        </p:spPr>
        <p:txBody>
          <a:bodyPr wrap="square">
            <a:spAutoFit/>
          </a:bodyPr>
          <a:lstStyle/>
          <a:p>
            <a:pPr marL="342900" indent="-342900">
              <a:buFont typeface="Arial" panose="020B0604020202020204" pitchFamily="34" charset="0"/>
              <a:buChar char="•"/>
            </a:pPr>
            <a:r>
              <a:rPr lang="en-CA" sz="2400" dirty="0"/>
              <a:t>Resources and resilience</a:t>
            </a:r>
          </a:p>
          <a:p>
            <a:pPr marL="342900" indent="-342900">
              <a:buFont typeface="Arial" panose="020B0604020202020204" pitchFamily="34" charset="0"/>
              <a:buChar char="•"/>
            </a:pPr>
            <a:r>
              <a:rPr lang="en-CA" sz="2400" dirty="0"/>
              <a:t>Fragility</a:t>
            </a:r>
          </a:p>
          <a:p>
            <a:pPr marL="342900" indent="-342900">
              <a:buFont typeface="Arial" panose="020B0604020202020204" pitchFamily="34" charset="0"/>
              <a:buChar char="•"/>
            </a:pPr>
            <a:r>
              <a:rPr lang="en-CA" sz="2400" dirty="0"/>
              <a:t>Resourcing systems</a:t>
            </a:r>
          </a:p>
          <a:p>
            <a:pPr marL="342900" indent="-342900">
              <a:buFont typeface="Arial" panose="020B0604020202020204" pitchFamily="34" charset="0"/>
              <a:buChar char="•"/>
            </a:pPr>
            <a:r>
              <a:rPr lang="en-CA" sz="2400" dirty="0"/>
              <a:t>Individual growth and healing</a:t>
            </a:r>
          </a:p>
          <a:p>
            <a:pPr marL="342900" indent="-342900">
              <a:buFont typeface="Arial" panose="020B0604020202020204" pitchFamily="34" charset="0"/>
              <a:buChar char="•"/>
            </a:pPr>
            <a:r>
              <a:rPr lang="en-CA" sz="2400" dirty="0"/>
              <a:t>Depth psychology </a:t>
            </a:r>
          </a:p>
          <a:p>
            <a:pPr marL="342900" indent="-342900">
              <a:buFont typeface="Arial" panose="020B0604020202020204" pitchFamily="34" charset="0"/>
              <a:buChar char="•"/>
            </a:pPr>
            <a:r>
              <a:rPr lang="en-CA" sz="2400" dirty="0"/>
              <a:t>Internal family systems</a:t>
            </a:r>
          </a:p>
          <a:p>
            <a:pPr marL="342900" indent="-342900">
              <a:buFont typeface="Arial" panose="020B0604020202020204" pitchFamily="34" charset="0"/>
              <a:buChar char="•"/>
            </a:pPr>
            <a:r>
              <a:rPr lang="en-CA" sz="2400" dirty="0"/>
              <a:t>Ignatian spirituality</a:t>
            </a:r>
          </a:p>
          <a:p>
            <a:pPr marL="342900" indent="-342900">
              <a:buFont typeface="Arial" panose="020B0604020202020204" pitchFamily="34" charset="0"/>
              <a:buChar char="•"/>
            </a:pPr>
            <a:r>
              <a:rPr lang="en-CA" sz="2400" dirty="0"/>
              <a:t>Converging stories</a:t>
            </a:r>
          </a:p>
          <a:p>
            <a:pPr marL="342900" indent="-342900">
              <a:buFont typeface="Arial" panose="020B0604020202020204" pitchFamily="34" charset="0"/>
              <a:buChar char="•"/>
            </a:pPr>
            <a:r>
              <a:rPr lang="en-CA" sz="2400" dirty="0"/>
              <a:t>As above so below</a:t>
            </a:r>
          </a:p>
          <a:p>
            <a:pPr marL="342900" indent="-342900">
              <a:buFont typeface="Arial" panose="020B0604020202020204" pitchFamily="34" charset="0"/>
              <a:buChar char="•"/>
            </a:pPr>
            <a:r>
              <a:rPr lang="en-CA" sz="2400" dirty="0"/>
              <a:t>The dynamics of mind</a:t>
            </a:r>
          </a:p>
          <a:p>
            <a:pPr marL="342900" indent="-342900">
              <a:buFont typeface="Arial" panose="020B0604020202020204" pitchFamily="34" charset="0"/>
              <a:buChar char="•"/>
            </a:pPr>
            <a:r>
              <a:rPr lang="en-CA" sz="2400" dirty="0"/>
              <a:t>Teilhard de Chardin</a:t>
            </a:r>
          </a:p>
          <a:p>
            <a:pPr marL="342900" indent="-342900">
              <a:buFont typeface="Arial" panose="020B0604020202020204" pitchFamily="34" charset="0"/>
              <a:buChar char="•"/>
            </a:pPr>
            <a:r>
              <a:rPr lang="en-CA" sz="2400" dirty="0"/>
              <a:t>Healing Our and the stories</a:t>
            </a:r>
          </a:p>
          <a:p>
            <a:pPr marL="342900" indent="-342900">
              <a:buFont typeface="Arial" panose="020B0604020202020204" pitchFamily="34" charset="0"/>
              <a:buChar char="•"/>
            </a:pPr>
            <a:endParaRPr lang="en-CA" sz="2400" dirty="0"/>
          </a:p>
        </p:txBody>
      </p:sp>
    </p:spTree>
    <p:extLst>
      <p:ext uri="{BB962C8B-B14F-4D97-AF65-F5344CB8AC3E}">
        <p14:creationId xmlns:p14="http://schemas.microsoft.com/office/powerpoint/2010/main" val="2335619912"/>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wer growing in the crack&#10;&#10;Description automatically generated">
            <a:extLst>
              <a:ext uri="{FF2B5EF4-FFF2-40B4-BE49-F238E27FC236}">
                <a16:creationId xmlns:a16="http://schemas.microsoft.com/office/drawing/2014/main" id="{B9234FA2-5628-3819-3BEC-F2B19B527407}"/>
              </a:ext>
            </a:extLst>
          </p:cNvPr>
          <p:cNvPicPr>
            <a:picLocks noChangeAspect="1"/>
          </p:cNvPicPr>
          <p:nvPr/>
        </p:nvPicPr>
        <p:blipFill>
          <a:blip r:embed="rId2">
            <a:extLst>
              <a:ext uri="{28A0092B-C50C-407E-A947-70E740481C1C}">
                <a14:useLocalDpi xmlns:a14="http://schemas.microsoft.com/office/drawing/2010/main" val="0"/>
              </a:ext>
            </a:extLst>
          </a:blip>
          <a:srcRect l="12000" r="-1" b="-1"/>
          <a:stretch/>
        </p:blipFill>
        <p:spPr>
          <a:xfrm>
            <a:off x="337457" y="870857"/>
            <a:ext cx="11408230" cy="5551998"/>
          </a:xfrm>
          <a:prstGeom prst="rect">
            <a:avLst/>
          </a:prstGeom>
        </p:spPr>
      </p:pic>
      <p:sp>
        <p:nvSpPr>
          <p:cNvPr id="5" name="TextBox 4">
            <a:extLst>
              <a:ext uri="{FF2B5EF4-FFF2-40B4-BE49-F238E27FC236}">
                <a16:creationId xmlns:a16="http://schemas.microsoft.com/office/drawing/2014/main" id="{03D762B4-0F59-CE72-CA05-006215B8E880}"/>
              </a:ext>
            </a:extLst>
          </p:cNvPr>
          <p:cNvSpPr txBox="1"/>
          <p:nvPr/>
        </p:nvSpPr>
        <p:spPr>
          <a:xfrm>
            <a:off x="2594081" y="182567"/>
            <a:ext cx="8411376" cy="646331"/>
          </a:xfrm>
          <a:prstGeom prst="rect">
            <a:avLst/>
          </a:prstGeom>
          <a:noFill/>
        </p:spPr>
        <p:txBody>
          <a:bodyPr wrap="square">
            <a:spAutoFit/>
          </a:bodyPr>
          <a:lstStyle/>
          <a:p>
            <a:r>
              <a:rPr lang="en-US" sz="3600" dirty="0">
                <a:solidFill>
                  <a:schemeClr val="bg1"/>
                </a:solidFill>
                <a:latin typeface="Corbel" panose="020B0503020204020204" pitchFamily="34" charset="0"/>
              </a:rPr>
              <a:t>RESOURSES AND RESILIENCE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8DC7FF15-3F1B-54B2-837E-24FDE73481AD}"/>
              </a:ext>
            </a:extLst>
          </p:cNvPr>
          <p:cNvSpPr>
            <a:spLocks noGrp="1"/>
          </p:cNvSpPr>
          <p:nvPr>
            <p:ph type="sldNum" sz="quarter" idx="12"/>
          </p:nvPr>
        </p:nvSpPr>
        <p:spPr/>
        <p:txBody>
          <a:bodyPr/>
          <a:lstStyle/>
          <a:p>
            <a:fld id="{B2DC25EE-239B-4C5F-AAD1-255A7D5F1EE2}" type="slidenum">
              <a:rPr lang="en-US" smtClean="0"/>
              <a:t>528</a:t>
            </a:fld>
            <a:endParaRPr lang="en-US"/>
          </a:p>
        </p:txBody>
      </p:sp>
    </p:spTree>
    <p:extLst>
      <p:ext uri="{BB962C8B-B14F-4D97-AF65-F5344CB8AC3E}">
        <p14:creationId xmlns:p14="http://schemas.microsoft.com/office/powerpoint/2010/main" val="3786642268"/>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42139-394C-68C1-CB88-D4B310B00B9E}"/>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In systems theory, r</a:t>
            </a:r>
            <a:r>
              <a:rPr lang="en-US" sz="2000" b="0" i="0" dirty="0">
                <a:effectLst/>
                <a:latin typeface="+mj-lt"/>
              </a:rPr>
              <a:t>esources </a:t>
            </a:r>
            <a:r>
              <a:rPr lang="en-US" sz="2000" dirty="0">
                <a:latin typeface="+mj-lt"/>
              </a:rPr>
              <a:t>are</a:t>
            </a:r>
            <a:r>
              <a:rPr lang="en-US" sz="2000" b="0" i="0" dirty="0">
                <a:effectLst/>
                <a:latin typeface="+mj-lt"/>
              </a:rPr>
              <a:t> broadly defined as inputs that are necessary for the maintenance of the equilibrium or homeostasis of that system.</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 biological systems, like </a:t>
            </a:r>
            <a:r>
              <a:rPr lang="en-US" sz="2000" dirty="0">
                <a:latin typeface="+mj-lt"/>
              </a:rPr>
              <a:t>the human body </a:t>
            </a:r>
            <a:r>
              <a:rPr lang="en-US" sz="2000" b="0" i="0" dirty="0">
                <a:effectLst/>
                <a:latin typeface="+mj-lt"/>
              </a:rPr>
              <a:t>for example, resources such as nutrients, water, and oxygen are essential for cellular processes that sustain life. These resources help regulate internal conditions, ensuring that variables like temperature, pH, and energy levels remain within a narrow range suitable for survival.</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ecological systems, resources such as sunlight, food, water, and habitat space are vital for maintaining population balance and biodiversity. The availability and distribution of these resources can influence species interactions and ecosystem stability.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human-made systems like society with its political and economic subsystems resources like energy, materials, and information are necessary to maintain operational efficiency and stability. Proper management and allocation of these resources helps prevent disruptions and ensure the system can adapt to changes or external pressures.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R</a:t>
            </a:r>
            <a:r>
              <a:rPr lang="en-US" sz="2000" b="0" i="0" dirty="0">
                <a:effectLst/>
                <a:latin typeface="+mj-lt"/>
              </a:rPr>
              <a:t>esources are fundamental to the stability and adaptability of both natural and artificial systems, enabling them to respond to internal and external changes while maintaining equilibrium.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Healthy, just and meaningful My, Our and The stories are resources that are essential for the healthy functioning of individuals, societies and the world. </a:t>
            </a:r>
          </a:p>
        </p:txBody>
      </p:sp>
      <p:sp>
        <p:nvSpPr>
          <p:cNvPr id="2" name="Slide Number Placeholder 1">
            <a:extLst>
              <a:ext uri="{FF2B5EF4-FFF2-40B4-BE49-F238E27FC236}">
                <a16:creationId xmlns:a16="http://schemas.microsoft.com/office/drawing/2014/main" id="{26411911-A9E4-0862-75AF-FE3838C22371}"/>
              </a:ext>
            </a:extLst>
          </p:cNvPr>
          <p:cNvSpPr>
            <a:spLocks noGrp="1"/>
          </p:cNvSpPr>
          <p:nvPr>
            <p:ph type="sldNum" sz="quarter" idx="12"/>
          </p:nvPr>
        </p:nvSpPr>
        <p:spPr/>
        <p:txBody>
          <a:bodyPr/>
          <a:lstStyle/>
          <a:p>
            <a:fld id="{B2DC25EE-239B-4C5F-AAD1-255A7D5F1EE2}" type="slidenum">
              <a:rPr lang="en-US" smtClean="0"/>
              <a:t>529</a:t>
            </a:fld>
            <a:endParaRPr lang="en-US"/>
          </a:p>
        </p:txBody>
      </p:sp>
    </p:spTree>
    <p:extLst>
      <p:ext uri="{BB962C8B-B14F-4D97-AF65-F5344CB8AC3E}">
        <p14:creationId xmlns:p14="http://schemas.microsoft.com/office/powerpoint/2010/main" val="1004964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9CAB2B51-8A5C-BC55-556D-3605B73B7BC9}"/>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DFC7AB0C-1395-E89D-9510-0E3BDB3312F8}"/>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2E550CAD-99EB-5105-2FBC-AD64861EC326}"/>
              </a:ext>
            </a:extLst>
          </p:cNvPr>
          <p:cNvSpPr txBox="1"/>
          <p:nvPr/>
        </p:nvSpPr>
        <p:spPr>
          <a:xfrm>
            <a:off x="3316271" y="390368"/>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3245330608"/>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BCB1F-7456-2EF4-102D-51FD2A7676AF}"/>
              </a:ext>
            </a:extLst>
          </p:cNvPr>
          <p:cNvSpPr txBox="1"/>
          <p:nvPr/>
        </p:nvSpPr>
        <p:spPr>
          <a:xfrm>
            <a:off x="54077" y="-5417"/>
            <a:ext cx="12083845"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Unhealthy, unjust and meaningless My, Our, and The stories are stressors that reduce the wellbeing of these systems.</a:t>
            </a:r>
          </a:p>
          <a:p>
            <a:r>
              <a:rPr lang="en-US" sz="2000" dirty="0">
                <a:latin typeface="+mj-lt"/>
              </a:rPr>
              <a:t> </a:t>
            </a:r>
          </a:p>
          <a:p>
            <a:pPr marL="285750" indent="-285750">
              <a:buFont typeface="Arial" panose="020B0604020202020204" pitchFamily="34" charset="0"/>
              <a:buChar char="•"/>
            </a:pPr>
            <a:r>
              <a:rPr lang="en-US" sz="2000" dirty="0">
                <a:latin typeface="+mj-lt"/>
              </a:rPr>
              <a:t>Cumulative stressors that cannot be accommodated can become traumatic stressors that increase the vulnerability of systems until they totally breakdown.</a:t>
            </a:r>
          </a:p>
          <a:p>
            <a:r>
              <a:rPr lang="en-US" sz="2000" dirty="0">
                <a:latin typeface="+mj-lt"/>
              </a:rPr>
              <a:t>   </a:t>
            </a:r>
            <a:endParaRPr lang="en-CA" sz="2000" dirty="0">
              <a:latin typeface="+mj-lt"/>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Resilience refers to the ability of a system to adjust and recover from stressors.</a:t>
            </a:r>
            <a:r>
              <a:rPr lang="en-US" sz="2000" dirty="0">
                <a:solidFill>
                  <a:srgbClr val="FFFFFF"/>
                </a:solidFill>
                <a:latin typeface="Corbel" panose="020B0503020204020204" pitchFamily="34" charset="0"/>
              </a:rPr>
              <a:t> R</a:t>
            </a:r>
            <a:r>
              <a:rPr lang="en-US" sz="2000" dirty="0">
                <a:solidFill>
                  <a:srgbClr val="FFFFFF"/>
                </a:solidFill>
                <a:effectLst/>
                <a:latin typeface="Corbel" panose="020B0503020204020204" pitchFamily="34" charset="0"/>
              </a:rPr>
              <a:t>esources increase the resilience </a:t>
            </a:r>
            <a:r>
              <a:rPr lang="en-US" sz="2000" dirty="0">
                <a:solidFill>
                  <a:srgbClr val="FFFFFF"/>
                </a:solidFill>
                <a:latin typeface="Corbel" panose="020B0503020204020204" pitchFamily="34" charset="0"/>
              </a:rPr>
              <a:t>of systems</a:t>
            </a:r>
            <a:r>
              <a:rPr lang="en-US" sz="2000" dirty="0">
                <a:solidFill>
                  <a:srgbClr val="FFFFFF"/>
                </a:solidFill>
                <a:effectLst/>
                <a:latin typeface="Corbel" panose="020B0503020204020204" pitchFamily="34" charset="0"/>
              </a:rPr>
              <a:t>.</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Among the many resources that increase personal</a:t>
            </a:r>
            <a:r>
              <a:rPr lang="en-US" sz="2000" dirty="0">
                <a:solidFill>
                  <a:srgbClr val="FFFFFF"/>
                </a:solidFill>
                <a:effectLst/>
                <a:latin typeface="Corbel" panose="020B0503020204020204" pitchFamily="34" charset="0"/>
              </a:rPr>
              <a:t> resilience</a:t>
            </a:r>
            <a:r>
              <a:rPr lang="en-US" sz="2000" dirty="0">
                <a:solidFill>
                  <a:srgbClr val="FFFFFF"/>
                </a:solidFill>
                <a:latin typeface="Corbel" panose="020B0503020204020204" pitchFamily="34" charset="0"/>
              </a:rPr>
              <a:t> and promote healthier</a:t>
            </a:r>
            <a:r>
              <a:rPr lang="en-US" sz="2000" dirty="0">
                <a:solidFill>
                  <a:srgbClr val="FFFFFF"/>
                </a:solidFill>
                <a:effectLst/>
                <a:latin typeface="Corbel" panose="020B0503020204020204" pitchFamily="34" charset="0"/>
              </a:rPr>
              <a:t> My stories</a:t>
            </a:r>
            <a:r>
              <a:rPr lang="en-US" sz="2000" dirty="0">
                <a:solidFill>
                  <a:srgbClr val="FFFFFF"/>
                </a:solidFill>
                <a:latin typeface="Corbel" panose="020B0503020204020204" pitchFamily="34" charset="0"/>
              </a:rPr>
              <a:t> include: </a:t>
            </a: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Strong relationships with family, friends, and a community that provide emotional encouragement and practical assistance during difficult periods.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Understanding and managing one's emotions helps individuals cope with stress and effectively face challenges.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ability to find solutions and make decisions in the face of adversity enhances resilience.</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Belief in one’s ability to influence outcomes and overcome obstacles fosters a proactive approach to challenges.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Maintaining good health and having access to healthcare services supports overall wellness and recovery from difficulties.</a:t>
            </a:r>
            <a:endParaRPr lang="en-US" sz="2000" dirty="0">
              <a:solidFill>
                <a:srgbClr val="FFFFFF"/>
              </a:solidFill>
              <a:latin typeface="Corbel" panose="020B0503020204020204" pitchFamily="34" charset="0"/>
            </a:endParaRPr>
          </a:p>
        </p:txBody>
      </p:sp>
      <p:sp>
        <p:nvSpPr>
          <p:cNvPr id="2" name="Slide Number Placeholder 1">
            <a:extLst>
              <a:ext uri="{FF2B5EF4-FFF2-40B4-BE49-F238E27FC236}">
                <a16:creationId xmlns:a16="http://schemas.microsoft.com/office/drawing/2014/main" id="{43915B37-0208-1611-A94C-20CFF8618091}"/>
              </a:ext>
            </a:extLst>
          </p:cNvPr>
          <p:cNvSpPr>
            <a:spLocks noGrp="1"/>
          </p:cNvSpPr>
          <p:nvPr>
            <p:ph type="sldNum" sz="quarter" idx="12"/>
          </p:nvPr>
        </p:nvSpPr>
        <p:spPr/>
        <p:txBody>
          <a:bodyPr/>
          <a:lstStyle/>
          <a:p>
            <a:fld id="{B2DC25EE-239B-4C5F-AAD1-255A7D5F1EE2}" type="slidenum">
              <a:rPr lang="en-US" smtClean="0"/>
              <a:t>530</a:t>
            </a:fld>
            <a:endParaRPr lang="en-US"/>
          </a:p>
        </p:txBody>
      </p:sp>
    </p:spTree>
    <p:extLst>
      <p:ext uri="{BB962C8B-B14F-4D97-AF65-F5344CB8AC3E}">
        <p14:creationId xmlns:p14="http://schemas.microsoft.com/office/powerpoint/2010/main" val="1476478370"/>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225BFC-A9CA-7907-1F9F-B517670F0407}"/>
              </a:ext>
            </a:extLst>
          </p:cNvPr>
          <p:cNvSpPr>
            <a:spLocks noGrp="1"/>
          </p:cNvSpPr>
          <p:nvPr>
            <p:ph type="sldNum" sz="quarter" idx="12"/>
          </p:nvPr>
        </p:nvSpPr>
        <p:spPr/>
        <p:txBody>
          <a:bodyPr/>
          <a:lstStyle/>
          <a:p>
            <a:fld id="{B2DC25EE-239B-4C5F-AAD1-255A7D5F1EE2}" type="slidenum">
              <a:rPr lang="en-US" smtClean="0"/>
              <a:t>531</a:t>
            </a:fld>
            <a:endParaRPr lang="en-US"/>
          </a:p>
        </p:txBody>
      </p:sp>
      <p:sp>
        <p:nvSpPr>
          <p:cNvPr id="4" name="TextBox 3">
            <a:extLst>
              <a:ext uri="{FF2B5EF4-FFF2-40B4-BE49-F238E27FC236}">
                <a16:creationId xmlns:a16="http://schemas.microsoft.com/office/drawing/2014/main" id="{DE7EE5E4-21A7-2ECA-A9BC-14FA0A85B3A9}"/>
              </a:ext>
            </a:extLst>
          </p:cNvPr>
          <p:cNvSpPr txBox="1"/>
          <p:nvPr/>
        </p:nvSpPr>
        <p:spPr>
          <a:xfrm>
            <a:off x="97971"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Having a meaningful direction can provide motivation and strength during tough times.</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A</a:t>
            </a:r>
            <a:r>
              <a:rPr lang="en-US" sz="2000" dirty="0">
                <a:solidFill>
                  <a:srgbClr val="FFFFFF"/>
                </a:solidFill>
                <a:effectLst/>
                <a:latin typeface="Corbel" panose="020B0503020204020204" pitchFamily="34" charset="0"/>
              </a:rPr>
              <a:t>mong the many resources that promote  societal or Our story </a:t>
            </a:r>
            <a:r>
              <a:rPr lang="en-US" sz="2000" dirty="0">
                <a:solidFill>
                  <a:srgbClr val="FFFFFF"/>
                </a:solidFill>
                <a:latin typeface="Corbel" panose="020B0503020204020204" pitchFamily="34" charset="0"/>
              </a:rPr>
              <a:t>r</a:t>
            </a:r>
            <a:r>
              <a:rPr lang="en-US" sz="2000" dirty="0">
                <a:solidFill>
                  <a:srgbClr val="FFFFFF"/>
                </a:solidFill>
                <a:effectLst/>
                <a:latin typeface="Corbel" panose="020B0503020204020204" pitchFamily="34" charset="0"/>
              </a:rPr>
              <a:t>esilience </a:t>
            </a:r>
            <a:r>
              <a:rPr lang="en-US" sz="2000" dirty="0">
                <a:solidFill>
                  <a:srgbClr val="FFFFFF"/>
                </a:solidFill>
                <a:latin typeface="Corbel" panose="020B0503020204020204" pitchFamily="34" charset="0"/>
              </a:rPr>
              <a:t>are</a:t>
            </a:r>
            <a:r>
              <a:rPr lang="en-US" sz="2000" dirty="0">
                <a:solidFill>
                  <a:srgbClr val="FFFFFF"/>
                </a:solidFill>
                <a:effectLst/>
                <a:latin typeface="Corbel" panose="020B0503020204020204" pitchFamily="34" charset="0"/>
              </a:rPr>
              <a:t>:</a:t>
            </a:r>
          </a:p>
          <a:p>
            <a:pPr marL="285750" indent="-285750">
              <a:buFont typeface="Arial" panose="020B0604020202020204" pitchFamily="34" charset="0"/>
              <a:buChar char="•"/>
            </a:pPr>
            <a:r>
              <a:rPr lang="en-US" sz="2000" dirty="0">
                <a:solidFill>
                  <a:srgbClr val="FFFFFF"/>
                </a:solidFill>
                <a:latin typeface="Corbel" panose="020B0503020204020204" pitchFamily="34" charset="0"/>
              </a:rPr>
              <a:t>S</a:t>
            </a:r>
            <a:r>
              <a:rPr lang="en-US" sz="2000" dirty="0">
                <a:solidFill>
                  <a:srgbClr val="FFFFFF"/>
                </a:solidFill>
                <a:effectLst/>
                <a:latin typeface="Corbel" panose="020B0503020204020204" pitchFamily="34" charset="0"/>
              </a:rPr>
              <a:t>trong community bonds and shared values encourage collective action and support during crises.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Reliable transportation, communication, and utility systems are essential for societal function and recovery.</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Transparent and accountable governance ensures efficient resource allocation and response to crises.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 diverse economy backed by strong financial systems enhances resilience to economic disruptions.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Access to education and information empowers individuals and communities to adapt and innovate.</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Comprehensive healthcare services help maintain the health of the population and its capacity to withstand health crises.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Some of the many factors that contribute to a healthy spiritual perspective, or the story are:</a:t>
            </a:r>
          </a:p>
          <a:p>
            <a:pPr marL="285750" indent="-285750">
              <a:buFont typeface="Arial" panose="020B0604020202020204" pitchFamily="34" charset="0"/>
              <a:buChar char="•"/>
            </a:pPr>
            <a:r>
              <a:rPr lang="en-US" sz="2000" dirty="0"/>
              <a:t>Taking time to reflect on one’s beliefs, values, and experiences can foster a deeper understanding of oneself and one’s place in the world. Practices like meditation or journaling can be helpful.</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p:txBody>
      </p:sp>
    </p:spTree>
    <p:extLst>
      <p:ext uri="{BB962C8B-B14F-4D97-AF65-F5344CB8AC3E}">
        <p14:creationId xmlns:p14="http://schemas.microsoft.com/office/powerpoint/2010/main" val="1967643037"/>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FA48EC-74E4-9613-1B53-86EB42658DC1}"/>
              </a:ext>
            </a:extLst>
          </p:cNvPr>
          <p:cNvSpPr>
            <a:spLocks noGrp="1"/>
          </p:cNvSpPr>
          <p:nvPr>
            <p:ph type="sldNum" sz="quarter" idx="12"/>
          </p:nvPr>
        </p:nvSpPr>
        <p:spPr/>
        <p:txBody>
          <a:bodyPr/>
          <a:lstStyle/>
          <a:p>
            <a:fld id="{B2DC25EE-239B-4C5F-AAD1-255A7D5F1EE2}" type="slidenum">
              <a:rPr lang="en-US" smtClean="0"/>
              <a:t>532</a:t>
            </a:fld>
            <a:endParaRPr lang="en-US"/>
          </a:p>
        </p:txBody>
      </p:sp>
      <p:sp>
        <p:nvSpPr>
          <p:cNvPr id="4" name="TextBox 3">
            <a:extLst>
              <a:ext uri="{FF2B5EF4-FFF2-40B4-BE49-F238E27FC236}">
                <a16:creationId xmlns:a16="http://schemas.microsoft.com/office/drawing/2014/main" id="{FE6D6281-E39D-26DC-275A-B54011D7831C}"/>
              </a:ext>
            </a:extLst>
          </p:cNvPr>
          <p:cNvSpPr txBox="1"/>
          <p:nvPr/>
        </p:nvSpPr>
        <p:spPr>
          <a:xfrm>
            <a:off x="32657"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Being open to exploring various spiritual traditions and philosophies can broaden one's perspective and encourage personal growth. This includes being willing to question and re-evaluate one's beliefs.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Engaging with a community of like-minded individuals can provide support and shared experiences, helping to reinforce and deepen spiritual beliefs.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Developing compassion for others and empathy towards different experiences is central to many spiritual traditions and can lead to a more profound sense of interconnectedness.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Finding purpose and meaning in life can significantly contribute to a healthy spiritual perspective. This may involve pursuing passions, helping others, or contributing to a cause larger than oneself.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Integrating spirituality with other aspects of life, such as work, relationships, and personal growth, can help maintain a balanced and well-rounded spiritual perspective.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Viewing spirituality as a lifelong journey of learning and growth can help sustain a vibrant and evolving spiritual life. This includes being open to new experiences and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Practicing gratitude can enhance one's spiritual perspective by fostering a sense of abundance and appreciation for life’s experiences, both positive and challenging.</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411595956"/>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360C6B-259E-95E8-539A-07334CE1BD60}"/>
              </a:ext>
            </a:extLst>
          </p:cNvPr>
          <p:cNvSpPr>
            <a:spLocks noGrp="1"/>
          </p:cNvSpPr>
          <p:nvPr>
            <p:ph type="sldNum" sz="quarter" idx="12"/>
          </p:nvPr>
        </p:nvSpPr>
        <p:spPr/>
        <p:txBody>
          <a:bodyPr/>
          <a:lstStyle/>
          <a:p>
            <a:fld id="{B2DC25EE-239B-4C5F-AAD1-255A7D5F1EE2}" type="slidenum">
              <a:rPr lang="en-US" smtClean="0"/>
              <a:t>533</a:t>
            </a:fld>
            <a:endParaRPr lang="en-US"/>
          </a:p>
        </p:txBody>
      </p:sp>
      <p:sp>
        <p:nvSpPr>
          <p:cNvPr id="4" name="TextBox 3">
            <a:extLst>
              <a:ext uri="{FF2B5EF4-FFF2-40B4-BE49-F238E27FC236}">
                <a16:creationId xmlns:a16="http://schemas.microsoft.com/office/drawing/2014/main" id="{2D749E14-A634-30BC-3F42-9CAA39906342}"/>
              </a:ext>
            </a:extLst>
          </p:cNvPr>
          <p:cNvSpPr txBox="1"/>
          <p:nvPr/>
        </p:nvSpPr>
        <p:spPr>
          <a:xfrm>
            <a:off x="0" y="70021"/>
            <a:ext cx="12192000" cy="1631216"/>
          </a:xfrm>
          <a:prstGeom prst="rect">
            <a:avLst/>
          </a:prstGeom>
          <a:noFill/>
        </p:spPr>
        <p:txBody>
          <a:bodyPr wrap="square">
            <a:spAutoFit/>
          </a:bodyPr>
          <a:lstStyle/>
          <a:p>
            <a:pPr marL="285750" indent="-285750">
              <a:buFont typeface="Arial" panose="020B0604020202020204" pitchFamily="34" charset="0"/>
              <a:buChar char="•"/>
            </a:pPr>
            <a:r>
              <a:rPr lang="en-US" sz="2000" dirty="0"/>
              <a:t>Each of these factors can contribute to a healthy, resilient, and evolving spiritual perspective, helping individuals navigate life’s complexities with greater peace and understanding.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and many other factors can contribute to fostering  healthy, and resilient, My, Our and The stories which can help us  navigate life’s complexities with greater equanimity and perspective.</a:t>
            </a:r>
          </a:p>
        </p:txBody>
      </p:sp>
    </p:spTree>
    <p:extLst>
      <p:ext uri="{BB962C8B-B14F-4D97-AF65-F5344CB8AC3E}">
        <p14:creationId xmlns:p14="http://schemas.microsoft.com/office/powerpoint/2010/main" val="3151637435"/>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lf of a planet with the same planet as the earth&#10;&#10;Description automatically generated with medium confidence">
            <a:extLst>
              <a:ext uri="{FF2B5EF4-FFF2-40B4-BE49-F238E27FC236}">
                <a16:creationId xmlns:a16="http://schemas.microsoft.com/office/drawing/2014/main" id="{823CEF0C-359B-7916-B3AB-E48B9D41C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9" y="653143"/>
            <a:ext cx="11202420" cy="5769712"/>
          </a:xfrm>
          <a:prstGeom prst="rect">
            <a:avLst/>
          </a:prstGeom>
        </p:spPr>
      </p:pic>
      <p:sp>
        <p:nvSpPr>
          <p:cNvPr id="4" name="TextBox 3">
            <a:extLst>
              <a:ext uri="{FF2B5EF4-FFF2-40B4-BE49-F238E27FC236}">
                <a16:creationId xmlns:a16="http://schemas.microsoft.com/office/drawing/2014/main" id="{0F0DDA8C-F522-4348-D524-F05545651FE7}"/>
              </a:ext>
            </a:extLst>
          </p:cNvPr>
          <p:cNvSpPr txBox="1"/>
          <p:nvPr/>
        </p:nvSpPr>
        <p:spPr>
          <a:xfrm>
            <a:off x="4948973" y="0"/>
            <a:ext cx="6183086" cy="646331"/>
          </a:xfrm>
          <a:prstGeom prst="rect">
            <a:avLst/>
          </a:prstGeom>
          <a:noFill/>
        </p:spPr>
        <p:txBody>
          <a:bodyPr wrap="square">
            <a:spAutoFit/>
          </a:bodyPr>
          <a:lstStyle/>
          <a:p>
            <a:r>
              <a:rPr lang="en-US" sz="3600" dirty="0">
                <a:solidFill>
                  <a:schemeClr val="bg1"/>
                </a:solidFill>
                <a:latin typeface="Corbel" panose="020B0503020204020204" pitchFamily="34" charset="0"/>
              </a:rPr>
              <a:t>FRAGILITY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7B5D3183-4BDB-7DA4-4A7C-4B6113A03112}"/>
              </a:ext>
            </a:extLst>
          </p:cNvPr>
          <p:cNvSpPr>
            <a:spLocks noGrp="1"/>
          </p:cNvSpPr>
          <p:nvPr>
            <p:ph type="sldNum" sz="quarter" idx="12"/>
          </p:nvPr>
        </p:nvSpPr>
        <p:spPr/>
        <p:txBody>
          <a:bodyPr/>
          <a:lstStyle/>
          <a:p>
            <a:fld id="{B2DC25EE-239B-4C5F-AAD1-255A7D5F1EE2}" type="slidenum">
              <a:rPr lang="en-US" smtClean="0"/>
              <a:t>534</a:t>
            </a:fld>
            <a:endParaRPr lang="en-US"/>
          </a:p>
        </p:txBody>
      </p:sp>
    </p:spTree>
    <p:extLst>
      <p:ext uri="{BB962C8B-B14F-4D97-AF65-F5344CB8AC3E}">
        <p14:creationId xmlns:p14="http://schemas.microsoft.com/office/powerpoint/2010/main" val="1903458932"/>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F242B4-F892-EA63-5FDB-964E73B30EBA}"/>
              </a:ext>
            </a:extLst>
          </p:cNvPr>
          <p:cNvSpPr txBox="1"/>
          <p:nvPr/>
        </p:nvSpPr>
        <p:spPr>
          <a:xfrm>
            <a:off x="54429" y="0"/>
            <a:ext cx="12192000" cy="6555641"/>
          </a:xfrm>
          <a:prstGeom prst="rect">
            <a:avLst/>
          </a:prstGeom>
          <a:noFill/>
        </p:spPr>
        <p:txBody>
          <a:bodyPr wrap="square">
            <a:spAutoFit/>
          </a:bodyPr>
          <a:lstStyle/>
          <a:p>
            <a:pPr marL="285750" indent="-285750">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Systems, whether they are mechanical, biological, social, or organizational, are designed to operate within certain parameters. When a system is stressed beyond its capacity, it can lead to a variety of issues, including inefficiency, failure, or even collapse.</a:t>
            </a:r>
          </a:p>
          <a:p>
            <a:endParaRPr lang="en-CA" sz="2000" kern="0" dirty="0">
              <a:effectLs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t>End-stage capitalism, is a feature of  the modern stage of development and the major contributor to the polycrisis.  It places profits above both the collective good and ecological sustainability. It is  characterized by extreme wealth concentration, rampant exploitation of the commons,  monopolies, social inequality and control of the means of communication, government and institutions by the very wealthy.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End-stage capitalism’s focus on maximizing short-term profits, is based on a reductionist view that ignores or oversimplifies complex social and environmental factors.</a:t>
            </a:r>
          </a:p>
          <a:p>
            <a:r>
              <a:rPr lang="en-US" sz="2000" dirty="0"/>
              <a:t> </a:t>
            </a:r>
          </a:p>
          <a:p>
            <a:pPr marL="285750" indent="-285750">
              <a:buFont typeface="Arial" panose="020B0604020202020204" pitchFamily="34" charset="0"/>
              <a:buChar char="•"/>
            </a:pPr>
            <a:r>
              <a:rPr lang="en-US" sz="2000" dirty="0"/>
              <a:t>From a systems perspective, it’s clear that by prioritizing individual success and competition over collective well-being and cooperation, end-stage capitalism promotes a culture where personal gain is valued at the expense of the health and wellbeing of much of the world’s population and the sustainability of the economic, political, and eco systems</a:t>
            </a:r>
          </a:p>
          <a:p>
            <a:r>
              <a:rPr lang="en-US" sz="2000" dirty="0"/>
              <a:t> </a:t>
            </a:r>
          </a:p>
          <a:p>
            <a:pPr marL="285750" indent="-285750">
              <a:buFont typeface="Arial" panose="020B0604020202020204" pitchFamily="34" charset="0"/>
              <a:buChar char="•"/>
            </a:pPr>
            <a:r>
              <a:rPr lang="en-US" sz="2000" dirty="0"/>
              <a:t>In its reductionistic focus on profits and the free-market end stage capitalism overlooks systemic impacts, such as environmental degradation and social inequality, treating them as externalities rather than integral parts of the its economic system.</a:t>
            </a:r>
          </a:p>
          <a:p>
            <a:endParaRPr lang="en-US" sz="2000" dirty="0"/>
          </a:p>
        </p:txBody>
      </p:sp>
      <p:sp>
        <p:nvSpPr>
          <p:cNvPr id="2" name="Slide Number Placeholder 1">
            <a:extLst>
              <a:ext uri="{FF2B5EF4-FFF2-40B4-BE49-F238E27FC236}">
                <a16:creationId xmlns:a16="http://schemas.microsoft.com/office/drawing/2014/main" id="{EE957E87-E86F-5F61-E981-A9ADCB297169}"/>
              </a:ext>
            </a:extLst>
          </p:cNvPr>
          <p:cNvSpPr>
            <a:spLocks noGrp="1"/>
          </p:cNvSpPr>
          <p:nvPr>
            <p:ph type="sldNum" sz="quarter" idx="12"/>
          </p:nvPr>
        </p:nvSpPr>
        <p:spPr/>
        <p:txBody>
          <a:bodyPr/>
          <a:lstStyle/>
          <a:p>
            <a:fld id="{B2DC25EE-239B-4C5F-AAD1-255A7D5F1EE2}" type="slidenum">
              <a:rPr lang="en-US" smtClean="0"/>
              <a:t>535</a:t>
            </a:fld>
            <a:endParaRPr lang="en-US"/>
          </a:p>
        </p:txBody>
      </p:sp>
    </p:spTree>
    <p:extLst>
      <p:ext uri="{BB962C8B-B14F-4D97-AF65-F5344CB8AC3E}">
        <p14:creationId xmlns:p14="http://schemas.microsoft.com/office/powerpoint/2010/main" val="1630301828"/>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41D4F6-0B65-28C8-20C7-F118A38253E6}"/>
              </a:ext>
            </a:extLst>
          </p:cNvPr>
          <p:cNvSpPr txBox="1"/>
          <p:nvPr/>
        </p:nvSpPr>
        <p:spPr>
          <a:xfrm>
            <a:off x="54077" y="-295097"/>
            <a:ext cx="12083845" cy="7448193"/>
          </a:xfrm>
          <a:prstGeom prst="rect">
            <a:avLst/>
          </a:prstGeom>
          <a:noFill/>
        </p:spPr>
        <p:txBody>
          <a:bodyPr wrap="square">
            <a:spAutoFit/>
          </a:bodyPr>
          <a:lstStyle/>
          <a:p>
            <a:r>
              <a:rPr lang="en-CA" sz="2000" dirty="0"/>
              <a:t> </a:t>
            </a:r>
          </a:p>
          <a:p>
            <a:pPr marL="283464" indent="-283464">
              <a:buFont typeface="Arial" panose="020B0604020202020204" pitchFamily="34" charset="0"/>
              <a:buChar char="•"/>
            </a:pPr>
            <a:r>
              <a:rPr lang="en-US" sz="2000" dirty="0"/>
              <a:t>By focusing on individual components, such as specific markets or sectors, rather than the interconnectedness of the entire system, end-stage capitalism contributes to fragmentation rather than cohesion. Its focus on short-term gains rather than long-term sustainability undermines the resilience and adaptability of Western civilization and of earth’s ecosystem.</a:t>
            </a:r>
          </a:p>
          <a:p>
            <a:r>
              <a:rPr lang="en-CA" sz="2000" dirty="0"/>
              <a:t> </a:t>
            </a:r>
          </a:p>
          <a:p>
            <a:pPr marL="283464" indent="-283464">
              <a:buFont typeface="Arial" panose="020B0604020202020204" pitchFamily="34" charset="0"/>
              <a:buChar char="•"/>
            </a:pPr>
            <a:r>
              <a:rPr lang="en-CA" sz="2000" dirty="0"/>
              <a:t>The modern stage of development with its predominantly left hemisphere individualist, reductionistic worldview is incompatible with a right hemisphere holistic systems perspective.</a:t>
            </a:r>
          </a:p>
          <a:p>
            <a:r>
              <a:rPr lang="en-CA" sz="2000" dirty="0"/>
              <a:t> </a:t>
            </a:r>
          </a:p>
          <a:p>
            <a:pPr marL="283464" indent="-283464">
              <a:buFont typeface="Arial" panose="020B0604020202020204" pitchFamily="34" charset="0"/>
              <a:buChar char="•"/>
            </a:pPr>
            <a:r>
              <a:rPr lang="en-CA" sz="2000" dirty="0"/>
              <a:t>Modern economics sees the individual extraction and accumulation of great wealth without constraints  as ultimately desirable oblivious to the damage this does to nestled systems with which the economy co-exists.</a:t>
            </a:r>
          </a:p>
          <a:p>
            <a:pPr marL="283464" indent="-283464">
              <a:buFont typeface="Arial" panose="020B0604020202020204" pitchFamily="34" charset="0"/>
              <a:buChar char="•"/>
            </a:pPr>
            <a:endParaRPr lang="en-CA" sz="2000" dirty="0"/>
          </a:p>
          <a:p>
            <a:pPr marL="283464" indent="-283464">
              <a:buFont typeface="Arial" panose="020B0604020202020204" pitchFamily="34" charset="0"/>
              <a:buChar char="•"/>
            </a:pPr>
            <a:r>
              <a:rPr lang="en-CA" sz="2000" dirty="0"/>
              <a:t> There are compelling similarities between cancer and end-stage capitalism.</a:t>
            </a: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a:t>
            </a:r>
            <a:r>
              <a:rPr lang="en-US" sz="2000" dirty="0">
                <a:solidFill>
                  <a:srgbClr val="FFFFFF"/>
                </a:solidFill>
                <a:latin typeface="Corbel" panose="020B0503020204020204" pitchFamily="34" charset="0"/>
              </a:rPr>
              <a:t>is</a:t>
            </a:r>
            <a:r>
              <a:rPr lang="en-US" sz="2000" dirty="0">
                <a:solidFill>
                  <a:srgbClr val="FFFFFF"/>
                </a:solidFill>
                <a:effectLst/>
                <a:latin typeface="Corbel" panose="020B0503020204020204" pitchFamily="34" charset="0"/>
              </a:rPr>
              <a:t> a condition in which cells bypass the body's normal regulatory mechanisms. In a healthy organism, cells grow, divide, and die in a controlled fashion. This cell regulation is vital for the proper functioning of tissues and organs.</a:t>
            </a:r>
          </a:p>
          <a:p>
            <a:r>
              <a:rPr lang="en-US" sz="2000" dirty="0">
                <a:solidFill>
                  <a:srgbClr val="FFFFFF"/>
                </a:solidFill>
                <a:effectLst/>
                <a:latin typeface="Corbel" panose="020B0503020204020204" pitchFamily="34" charset="0"/>
              </a:rPr>
              <a:t> </a:t>
            </a: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arises when cells start to proliferate and divide without control, disregarding the signals that typically govern cell behavior. </a:t>
            </a:r>
            <a:r>
              <a:rPr lang="en-US" sz="2000" dirty="0">
                <a:solidFill>
                  <a:srgbClr val="FFFFFF"/>
                </a:solidFill>
                <a:latin typeface="Corbel" panose="020B0503020204020204" pitchFamily="34" charset="0"/>
              </a:rPr>
              <a:t>Cancerous</a:t>
            </a:r>
            <a:r>
              <a:rPr lang="en-US" sz="2000" dirty="0">
                <a:solidFill>
                  <a:srgbClr val="FFFFFF"/>
                </a:solidFill>
                <a:effectLst/>
                <a:latin typeface="Corbel" panose="020B0503020204020204" pitchFamily="34" charset="0"/>
              </a:rPr>
              <a:t> cells "break free" from the system's regulatory controls.</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latin typeface="Corbel" panose="020B0503020204020204" pitchFamily="34" charset="0"/>
              </a:rPr>
              <a:t>Just as cells in</a:t>
            </a:r>
            <a:r>
              <a:rPr lang="en-US" sz="2000" dirty="0">
                <a:solidFill>
                  <a:srgbClr val="FFFFFF"/>
                </a:solidFill>
                <a:effectLst/>
                <a:latin typeface="Corbel" panose="020B0503020204020204" pitchFamily="34" charset="0"/>
              </a:rPr>
              <a:t> biological systems depend on regulatory frameworks to maintain equilibrium, other systems, such as the economy, also require effective oversight to operate efficiently. Without appropriate regulation, components within a system will expand unchecked, resulting in instability </a:t>
            </a:r>
            <a:r>
              <a:rPr lang="en-US" sz="2000" dirty="0">
                <a:solidFill>
                  <a:srgbClr val="FFFFFF"/>
                </a:solidFill>
                <a:latin typeface="Corbel" panose="020B0503020204020204" pitchFamily="34" charset="0"/>
              </a:rPr>
              <a:t>and</a:t>
            </a:r>
            <a:r>
              <a:rPr lang="en-US" sz="2000" dirty="0">
                <a:solidFill>
                  <a:srgbClr val="FFFFFF"/>
                </a:solidFill>
                <a:effectLst/>
                <a:latin typeface="Corbel" panose="020B0503020204020204" pitchFamily="34" charset="0"/>
              </a:rPr>
              <a:t> potential collapse. </a:t>
            </a:r>
          </a:p>
          <a:p>
            <a:pPr marL="283464" indent="-283464">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43428BCE-A2C7-42E4-3458-0568D13191B2}"/>
              </a:ext>
            </a:extLst>
          </p:cNvPr>
          <p:cNvSpPr>
            <a:spLocks noGrp="1"/>
          </p:cNvSpPr>
          <p:nvPr>
            <p:ph type="sldNum" sz="quarter" idx="12"/>
          </p:nvPr>
        </p:nvSpPr>
        <p:spPr/>
        <p:txBody>
          <a:bodyPr/>
          <a:lstStyle/>
          <a:p>
            <a:fld id="{B2DC25EE-239B-4C5F-AAD1-255A7D5F1EE2}" type="slidenum">
              <a:rPr lang="en-US" smtClean="0"/>
              <a:t>536</a:t>
            </a:fld>
            <a:endParaRPr lang="en-US"/>
          </a:p>
        </p:txBody>
      </p:sp>
    </p:spTree>
    <p:extLst>
      <p:ext uri="{BB962C8B-B14F-4D97-AF65-F5344CB8AC3E}">
        <p14:creationId xmlns:p14="http://schemas.microsoft.com/office/powerpoint/2010/main" val="4060848454"/>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0E7CAF-1CAF-963B-C148-860C0FEDC9A6}"/>
              </a:ext>
            </a:extLst>
          </p:cNvPr>
          <p:cNvSpPr>
            <a:spLocks noGrp="1"/>
          </p:cNvSpPr>
          <p:nvPr>
            <p:ph type="sldNum" sz="quarter" idx="12"/>
          </p:nvPr>
        </p:nvSpPr>
        <p:spPr/>
        <p:txBody>
          <a:bodyPr/>
          <a:lstStyle/>
          <a:p>
            <a:fld id="{B2DC25EE-239B-4C5F-AAD1-255A7D5F1EE2}" type="slidenum">
              <a:rPr lang="en-US" smtClean="0"/>
              <a:t>537</a:t>
            </a:fld>
            <a:endParaRPr lang="en-US"/>
          </a:p>
        </p:txBody>
      </p:sp>
      <p:sp>
        <p:nvSpPr>
          <p:cNvPr id="4" name="TextBox 3">
            <a:extLst>
              <a:ext uri="{FF2B5EF4-FFF2-40B4-BE49-F238E27FC236}">
                <a16:creationId xmlns:a16="http://schemas.microsoft.com/office/drawing/2014/main" id="{830EE0CC-BEF0-A4B6-B4BD-2D741F12B7B1}"/>
              </a:ext>
            </a:extLst>
          </p:cNvPr>
          <p:cNvSpPr txBox="1"/>
          <p:nvPr/>
        </p:nvSpPr>
        <p:spPr>
          <a:xfrm>
            <a:off x="76200" y="70021"/>
            <a:ext cx="12192000" cy="7171194"/>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The occurrence of cancer represents a failure of feedback mechanisms that usually regulate cell proliferation. In the same vein, economic systems rely on feedback mechanisms like market indicators and regulatory oversight, which are essential for sustaining balance and avoiding crises.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impacts not only the rogue cells but the entire organism, underscoring the interconnectedness of systems, where issues in one area can have far-reaching effects. In economic contexts, lack of regulations in one sector can create ripple effects throughout the entire system, </a:t>
            </a:r>
            <a:r>
              <a:rPr lang="en-US" sz="2000" dirty="0">
                <a:solidFill>
                  <a:srgbClr val="FFFFFF"/>
                </a:solidFill>
                <a:latin typeface="Corbel" panose="020B0503020204020204" pitchFamily="34" charset="0"/>
              </a:rPr>
              <a:t>potentially leading to its collapse</a:t>
            </a:r>
            <a:r>
              <a:rPr lang="en-US" sz="2000" dirty="0">
                <a:solidFill>
                  <a:srgbClr val="FFFFFF"/>
                </a:solidFill>
                <a:effectLst/>
                <a:latin typeface="Corbel" panose="020B0503020204020204" pitchFamily="34" charset="0"/>
              </a:rPr>
              <a:t>. </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redirects resources away from healthy cells, akin to how monopolies or unchecked entities within an economy can amass resources and power hindering competition and innovation. </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Early detection and intervention in cancer leads to significantly better outcomes. Likewise, in economic systems, recognizing and tackling problems promptly can help avert their escalation into more significant issues.</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Effective cancer treatment often necessitates a holistic approach that considers the entire body rather than focusing solely on the tumor. Similarly, resolving economic challenges requires a comprehensive perspective that takes into account multiple factors and stakeholders.</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By exploring the similarities between cancer and other systems, we can derive valuable insights into how to design and manage systems more effectively, preventing imbalances and ensuring long-term stability and health.</a:t>
            </a:r>
            <a:r>
              <a:rPr lang="en-US" sz="2000" dirty="0"/>
              <a:t> </a:t>
            </a:r>
          </a:p>
          <a:p>
            <a:r>
              <a:rPr lang="en-US" sz="2000" dirty="0">
                <a:solidFill>
                  <a:srgbClr val="FFFFFF"/>
                </a:solidFill>
                <a:effectLst/>
                <a:latin typeface="Corbel" panose="020B0503020204020204" pitchFamily="34" charset="0"/>
              </a:rPr>
              <a:t> </a:t>
            </a:r>
          </a:p>
        </p:txBody>
      </p:sp>
    </p:spTree>
    <p:extLst>
      <p:ext uri="{BB962C8B-B14F-4D97-AF65-F5344CB8AC3E}">
        <p14:creationId xmlns:p14="http://schemas.microsoft.com/office/powerpoint/2010/main" val="2565421368"/>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E7CDF7-DDD0-3D04-9134-124F8FF3CE1C}"/>
              </a:ext>
            </a:extLst>
          </p:cNvPr>
          <p:cNvSpPr txBox="1"/>
          <p:nvPr/>
        </p:nvSpPr>
        <p:spPr>
          <a:xfrm>
            <a:off x="0" y="0"/>
            <a:ext cx="12192000" cy="6555641"/>
          </a:xfrm>
          <a:prstGeom prst="rect">
            <a:avLst/>
          </a:prstGeom>
          <a:noFill/>
        </p:spPr>
        <p:txBody>
          <a:bodyPr wrap="square">
            <a:spAutoFit/>
          </a:bodyPr>
          <a:lstStyle/>
          <a:p>
            <a:pPr marL="342900" indent="-342900" algn="l" rtl="0" eaLnBrk="1" latinLnBrk="0" hangingPunct="1">
              <a:buFont typeface="Arial" panose="020B0604020202020204" pitchFamily="34" charset="0"/>
              <a:buChar char="•"/>
            </a:pPr>
            <a:r>
              <a:rPr lang="en-US" sz="2000" dirty="0"/>
              <a:t>While some forms of capitalism have the potential to be more systems-focused, particularly when incorporating elements like corporate social responsibility and sustainable practices, end-stage capitalism reflects a more reductionist and individualistic mindset. To address its challenges, a shift towards systemic thinking that considers the broader social, environmental, and economic impacts is essential.</a:t>
            </a:r>
            <a:r>
              <a:rPr lang="en-US" sz="2000" dirty="0">
                <a:solidFill>
                  <a:srgbClr val="FFFFFF"/>
                </a:solidFill>
                <a:effectLst/>
                <a:latin typeface="Corbel" panose="020B0503020204020204" pitchFamily="34" charset="0"/>
              </a:rPr>
              <a:t> </a:t>
            </a:r>
          </a:p>
          <a:p>
            <a:pPr marL="283464" indent="-283464" algn="l" rtl="0" eaLnBrk="1" latinLnBrk="0" hangingPunct="1">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Erosion of resources affects individuals, societies and the whole planet. A reduction in personal resources affects an individual</a:t>
            </a:r>
            <a:r>
              <a:rPr lang="en-CA" sz="2000" dirty="0">
                <a:solidFill>
                  <a:srgbClr val="FFFFFF"/>
                </a:solidFill>
                <a:effectLst/>
                <a:latin typeface="Corbel" panose="020B0503020204020204" pitchFamily="34" charset="0"/>
              </a:rPr>
              <a:t>’s</a:t>
            </a:r>
            <a:r>
              <a:rPr lang="en-US" sz="2000" dirty="0">
                <a:solidFill>
                  <a:srgbClr val="FFFFFF"/>
                </a:solidFill>
                <a:effectLst/>
                <a:latin typeface="Corbel" panose="020B0503020204020204" pitchFamily="34" charset="0"/>
              </a:rPr>
              <a:t>  resilience increasing their susceptibility to stress, mental health challenges, and difficulties in recovering from setbacks.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 The depletion of societal resources and resilience may result in social unrest, economic downturns, and diminished preparedness for disasters or crises. </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 decrease in global resilience resources can lead to heightened conflict among groups, environmental deterioration, and an inability to effectively tackle global issues such as climate change and pandemics.</a:t>
            </a:r>
          </a:p>
          <a:p>
            <a:r>
              <a:rPr lang="en-CA" sz="2000" kern="0" dirty="0">
                <a:effectLst/>
                <a:latin typeface="+mj-lt"/>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When </a:t>
            </a:r>
            <a:r>
              <a:rPr lang="en-CA" sz="2000" kern="0" dirty="0">
                <a:latin typeface="+mj-lt"/>
                <a:ea typeface="Times New Roman" panose="02020603050405020304" pitchFamily="18" charset="0"/>
                <a:cs typeface="Times New Roman" panose="02020603050405020304" pitchFamily="18" charset="0"/>
              </a:rPr>
              <a:t>s</a:t>
            </a:r>
            <a:r>
              <a:rPr lang="en-CA" sz="2000" kern="0" dirty="0">
                <a:effectLst/>
                <a:latin typeface="+mj-lt"/>
                <a:ea typeface="Times New Roman" panose="02020603050405020304" pitchFamily="18" charset="0"/>
                <a:cs typeface="Times New Roman" panose="02020603050405020304" pitchFamily="18" charset="0"/>
              </a:rPr>
              <a:t>ystems </a:t>
            </a:r>
            <a:r>
              <a:rPr lang="en-CA" sz="2000" kern="0" dirty="0">
                <a:latin typeface="+mj-lt"/>
                <a:ea typeface="Times New Roman" panose="02020603050405020304" pitchFamily="18" charset="0"/>
                <a:cs typeface="Times New Roman" panose="02020603050405020304" pitchFamily="18" charset="0"/>
              </a:rPr>
              <a:t>a</a:t>
            </a:r>
            <a:r>
              <a:rPr lang="en-CA" sz="2000" kern="0" dirty="0">
                <a:effectLst/>
                <a:latin typeface="+mj-lt"/>
                <a:ea typeface="Times New Roman" panose="02020603050405020304" pitchFamily="18" charset="0"/>
                <a:cs typeface="Times New Roman" panose="02020603050405020304" pitchFamily="18" charset="0"/>
              </a:rPr>
              <a:t>re </a:t>
            </a:r>
            <a:r>
              <a:rPr lang="en-CA" sz="2000" kern="0" dirty="0">
                <a:latin typeface="+mj-lt"/>
                <a:ea typeface="Times New Roman" panose="02020603050405020304" pitchFamily="18" charset="0"/>
                <a:cs typeface="Times New Roman" panose="02020603050405020304" pitchFamily="18" charset="0"/>
              </a:rPr>
              <a:t>o</a:t>
            </a:r>
            <a:r>
              <a:rPr lang="en-CA" sz="2000" kern="0" dirty="0">
                <a:effectLst/>
                <a:latin typeface="+mj-lt"/>
                <a:ea typeface="Times New Roman" panose="02020603050405020304" pitchFamily="18" charset="0"/>
                <a:cs typeface="Times New Roman" panose="02020603050405020304" pitchFamily="18" charset="0"/>
              </a:rPr>
              <a:t>verstressed, they become less effective at performing </a:t>
            </a:r>
            <a:r>
              <a:rPr lang="en-CA" sz="2000" kern="0" dirty="0">
                <a:latin typeface="+mj-lt"/>
                <a:ea typeface="Times New Roman" panose="02020603050405020304" pitchFamily="18" charset="0"/>
                <a:cs typeface="Times New Roman" panose="02020603050405020304" pitchFamily="18" charset="0"/>
              </a:rPr>
              <a:t>their</a:t>
            </a:r>
            <a:r>
              <a:rPr lang="en-CA" sz="2000" kern="0" dirty="0">
                <a:effectLst/>
                <a:latin typeface="+mj-lt"/>
                <a:ea typeface="Times New Roman" panose="02020603050405020304" pitchFamily="18" charset="0"/>
                <a:cs typeface="Times New Roman" panose="02020603050405020304" pitchFamily="18" charset="0"/>
              </a:rPr>
              <a:t> intended functions. Individual parts of the system might fail, leading to a breakdown of the entire system.</a:t>
            </a:r>
          </a:p>
          <a:p>
            <a:pPr marL="285750" indent="-285750">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In extreme cases, the entire system may collapse. This can happen, for example, in ecosystems where the loss of a keystone species disrupts the balance, leading to widespread consequences.</a:t>
            </a:r>
            <a:endParaRPr lang="en-CA" sz="2000" kern="0" dirty="0">
              <a:latin typeface="+mj-lt"/>
              <a:ea typeface="Times New Roman" panose="02020603050405020304" pitchFamily="18" charset="0"/>
              <a:cs typeface="Times New Roman" panose="02020603050405020304" pitchFamily="18" charset="0"/>
            </a:endParaRP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p:txBody>
      </p:sp>
      <p:sp>
        <p:nvSpPr>
          <p:cNvPr id="2" name="Slide Number Placeholder 1">
            <a:extLst>
              <a:ext uri="{FF2B5EF4-FFF2-40B4-BE49-F238E27FC236}">
                <a16:creationId xmlns:a16="http://schemas.microsoft.com/office/drawing/2014/main" id="{66155780-839F-41E2-A67A-01E97A5316D7}"/>
              </a:ext>
            </a:extLst>
          </p:cNvPr>
          <p:cNvSpPr>
            <a:spLocks noGrp="1"/>
          </p:cNvSpPr>
          <p:nvPr>
            <p:ph type="sldNum" sz="quarter" idx="12"/>
          </p:nvPr>
        </p:nvSpPr>
        <p:spPr/>
        <p:txBody>
          <a:bodyPr/>
          <a:lstStyle/>
          <a:p>
            <a:fld id="{B2DC25EE-239B-4C5F-AAD1-255A7D5F1EE2}" type="slidenum">
              <a:rPr lang="en-US" smtClean="0"/>
              <a:t>538</a:t>
            </a:fld>
            <a:endParaRPr lang="en-US"/>
          </a:p>
        </p:txBody>
      </p:sp>
    </p:spTree>
    <p:extLst>
      <p:ext uri="{BB962C8B-B14F-4D97-AF65-F5344CB8AC3E}">
        <p14:creationId xmlns:p14="http://schemas.microsoft.com/office/powerpoint/2010/main" val="556973599"/>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6896F4-FB2F-2F6A-C068-BE356D290599}"/>
              </a:ext>
            </a:extLst>
          </p:cNvPr>
          <p:cNvSpPr txBox="1"/>
          <p:nvPr/>
        </p:nvSpPr>
        <p:spPr>
          <a:xfrm>
            <a:off x="29497" y="0"/>
            <a:ext cx="12192000" cy="6863417"/>
          </a:xfrm>
          <a:prstGeom prst="rect">
            <a:avLst/>
          </a:prstGeom>
          <a:noFill/>
        </p:spPr>
        <p:txBody>
          <a:bodyPr wrap="square">
            <a:spAutoFit/>
          </a:bodyPr>
          <a:lstStyle/>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Negative feedback loops can exacerbate the problem, where the system's response to stress further increases the stress, leading to a vicious cycle.</a:t>
            </a:r>
          </a:p>
          <a:p>
            <a:endParaRPr lang="en-US" sz="2000" kern="0" dirty="0">
              <a:solidFill>
                <a:srgbClr val="FFFFFF"/>
              </a:solidFill>
              <a:latin typeface="Corbel" panose="020B0503020204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global ecosystem functions as a bounded chaotic system, characterized by complex interactions and feedback loops among its various elements, such as climate, biodiversity, and human activities. These interactions can lead to unpredictable and emergent behaviors typical of chaotic systems. However, this ecosystem operates within defined limits, or "attractors," which delineate the conditions under which it typically thrives. </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t>Chaos theory, which deals with complex and dynamic systems that are highly sensitive to initial conditions offers insights into how systems like the Earth's climate might behave under certain conditions. </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a:t>
            </a:r>
            <a:r>
              <a:rPr lang="en-US" sz="2000" dirty="0">
                <a:solidFill>
                  <a:srgbClr val="FFFFFF"/>
                </a:solidFill>
                <a:latin typeface="Corbel" panose="020B0503020204020204" pitchFamily="34" charset="0"/>
              </a:rPr>
              <a:t>n</a:t>
            </a:r>
            <a:r>
              <a:rPr lang="en-US" sz="2000" dirty="0">
                <a:solidFill>
                  <a:srgbClr val="FFFFFF"/>
                </a:solidFill>
                <a:effectLst/>
                <a:latin typeface="Corbel" panose="020B0503020204020204" pitchFamily="34" charset="0"/>
              </a:rPr>
              <a:t> “attractor</a:t>
            </a:r>
            <a:r>
              <a:rPr lang="en-US" sz="2000" dirty="0">
                <a:solidFill>
                  <a:srgbClr val="FFFFFF"/>
                </a:solidFill>
                <a:latin typeface="Corbel" panose="020B0503020204020204" pitchFamily="34" charset="0"/>
              </a:rPr>
              <a:t>” is a term used in chaos theory to</a:t>
            </a:r>
            <a:r>
              <a:rPr lang="en-US" sz="2000" dirty="0">
                <a:solidFill>
                  <a:srgbClr val="FFFFFF"/>
                </a:solidFill>
                <a:effectLst/>
                <a:latin typeface="Corbel" panose="020B0503020204020204" pitchFamily="34" charset="0"/>
              </a:rPr>
              <a:t> refer to a stable state or behavioral pattern that the system may adopt after experiencing a disturbance. </a:t>
            </a:r>
            <a:r>
              <a:rPr lang="en-US" sz="2000" dirty="0"/>
              <a:t>An attractor refers to a set of states toward which a system tends to evolve. </a:t>
            </a:r>
            <a:r>
              <a:rPr lang="en-US" sz="2000" dirty="0">
                <a:solidFill>
                  <a:srgbClr val="FFFFFF"/>
                </a:solidFill>
                <a:effectLst/>
                <a:latin typeface="Corbel" panose="020B0503020204020204" pitchFamily="34" charset="0"/>
              </a:rPr>
              <a:t>This could involve changes in climate, species distribution, and ecosystem functionality. The system continues to operate but under </a:t>
            </a:r>
            <a:r>
              <a:rPr lang="en-US" sz="2000" dirty="0">
                <a:solidFill>
                  <a:srgbClr val="FFFFFF"/>
                </a:solidFill>
                <a:latin typeface="Corbel" panose="020B0503020204020204" pitchFamily="34" charset="0"/>
              </a:rPr>
              <a:t>very different</a:t>
            </a:r>
            <a:r>
              <a:rPr lang="en-US" sz="2000" dirty="0">
                <a:solidFill>
                  <a:srgbClr val="FFFFFF"/>
                </a:solidFill>
                <a:effectLst/>
                <a:latin typeface="Corbel" panose="020B0503020204020204" pitchFamily="34" charset="0"/>
              </a:rPr>
              <a:t> conditions.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context of climate change, an attractor could represent a stable climate state around which the Earth's climate regularly fluctuates. When changes in external conditions or internal dynamics occur, such as significant increases in atmospheric greenhouse gases, these stable patterns or attractors can shift and be replaced by new ones.</a:t>
            </a:r>
          </a:p>
          <a:p>
            <a:endParaRPr lang="en-CA" sz="2000" dirty="0">
              <a:latin typeface="+mj-lt"/>
            </a:endParaRPr>
          </a:p>
        </p:txBody>
      </p:sp>
      <p:sp>
        <p:nvSpPr>
          <p:cNvPr id="2" name="Slide Number Placeholder 1">
            <a:extLst>
              <a:ext uri="{FF2B5EF4-FFF2-40B4-BE49-F238E27FC236}">
                <a16:creationId xmlns:a16="http://schemas.microsoft.com/office/drawing/2014/main" id="{B7AAF06D-A184-AFB2-988F-F7F53E005682}"/>
              </a:ext>
            </a:extLst>
          </p:cNvPr>
          <p:cNvSpPr>
            <a:spLocks noGrp="1"/>
          </p:cNvSpPr>
          <p:nvPr>
            <p:ph type="sldNum" sz="quarter" idx="12"/>
          </p:nvPr>
        </p:nvSpPr>
        <p:spPr/>
        <p:txBody>
          <a:bodyPr/>
          <a:lstStyle/>
          <a:p>
            <a:fld id="{B2DC25EE-239B-4C5F-AAD1-255A7D5F1EE2}" type="slidenum">
              <a:rPr lang="en-US" smtClean="0"/>
              <a:t>539</a:t>
            </a:fld>
            <a:endParaRPr lang="en-US"/>
          </a:p>
        </p:txBody>
      </p:sp>
    </p:spTree>
    <p:extLst>
      <p:ext uri="{BB962C8B-B14F-4D97-AF65-F5344CB8AC3E}">
        <p14:creationId xmlns:p14="http://schemas.microsoft.com/office/powerpoint/2010/main" val="3279204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E4E96-6D56-218D-CAA2-C4A1EB00A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513ED-AE4B-75EC-D393-DBA7CF9DEBEC}"/>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A7166B3E-B22B-D6C4-8B36-984B629AE6E7}"/>
              </a:ext>
            </a:extLst>
          </p:cNvPr>
          <p:cNvSpPr>
            <a:spLocks noGrp="1"/>
          </p:cNvSpPr>
          <p:nvPr>
            <p:ph idx="1"/>
          </p:nvPr>
        </p:nvSpPr>
        <p:spPr>
          <a:xfrm>
            <a:off x="0" y="1792936"/>
            <a:ext cx="12191999" cy="4846320"/>
          </a:xfrm>
        </p:spPr>
        <p:txBody>
          <a:bodyPr>
            <a:normAutofit fontScale="92500"/>
          </a:bodyPr>
          <a:lstStyle/>
          <a:p>
            <a:pPr marL="0" indent="0">
              <a:buNone/>
            </a:pPr>
            <a:r>
              <a:rPr sz="2400" dirty="0">
                <a:latin typeface="Arial" panose="020B0604020202020204" pitchFamily="34" charset="0"/>
                <a:cs typeface="Arial" panose="020B0604020202020204" pitchFamily="34" charset="0"/>
              </a:rPr>
              <a:t>W</a:t>
            </a:r>
            <a:r>
              <a:rPr lang="en-CA" sz="2400" dirty="0">
                <a:latin typeface="Arial" panose="020B0604020202020204" pitchFamily="34" charset="0"/>
                <a:cs typeface="Arial" panose="020B0604020202020204" pitchFamily="34" charset="0"/>
              </a:rPr>
              <a:t>ho and w</a:t>
            </a:r>
            <a:r>
              <a:rPr sz="2400" dirty="0">
                <a:latin typeface="Arial" panose="020B0604020202020204" pitchFamily="34" charset="0"/>
                <a:cs typeface="Arial" panose="020B0604020202020204" pitchFamily="34" charset="0"/>
              </a:rPr>
              <a:t>hat are the key </a:t>
            </a:r>
            <a:r>
              <a:rPr lang="en-CA" sz="2400" dirty="0">
                <a:latin typeface="Arial" panose="020B0604020202020204" pitchFamily="34" charset="0"/>
                <a:cs typeface="Arial" panose="020B0604020202020204" pitchFamily="34" charset="0"/>
              </a:rPr>
              <a:t>people </a:t>
            </a:r>
            <a:r>
              <a:rPr sz="2400" dirty="0">
                <a:latin typeface="Arial" panose="020B0604020202020204" pitchFamily="34" charset="0"/>
                <a:cs typeface="Arial" panose="020B0604020202020204" pitchFamily="34" charset="0"/>
              </a:rPr>
              <a:t>events or moments that have shaped who you are today?</a:t>
            </a:r>
            <a:r>
              <a:rPr lang="en-CA" sz="2400" dirty="0">
                <a:latin typeface="Arial" panose="020B0604020202020204" pitchFamily="34" charset="0"/>
                <a:cs typeface="Arial" panose="020B0604020202020204" pitchFamily="34" charset="0"/>
              </a:rPr>
              <a:t> </a:t>
            </a:r>
          </a:p>
          <a:p>
            <a:pPr marL="0" indent="0">
              <a:buNone/>
            </a:pPr>
            <a:r>
              <a:rPr lang="en-CA" sz="2400" dirty="0">
                <a:solidFill>
                  <a:schemeClr val="bg1"/>
                </a:solidFill>
                <a:latin typeface="Arial" panose="020B0604020202020204" pitchFamily="34" charset="0"/>
                <a:cs typeface="Arial" panose="020B0604020202020204" pitchFamily="34" charset="0"/>
              </a:rPr>
              <a:t>My grandfather, mentors David, Fred, Gert and my wife and children. Getting into med school, going into psychiatry. The adversities I faced.</a:t>
            </a:r>
          </a:p>
          <a:p>
            <a:pPr marL="0" indent="0">
              <a:buNone/>
            </a:pPr>
            <a:r>
              <a:rPr sz="2400" dirty="0">
                <a:latin typeface="Arial" panose="020B0604020202020204" pitchFamily="34" charset="0"/>
                <a:cs typeface="Arial" panose="020B0604020202020204" pitchFamily="34" charset="0"/>
              </a:rPr>
              <a:t>What personal </a:t>
            </a:r>
            <a:r>
              <a:rPr lang="en-CA" sz="2400" dirty="0">
                <a:latin typeface="Arial" panose="020B0604020202020204" pitchFamily="34" charset="0"/>
                <a:cs typeface="Arial" panose="020B0604020202020204" pitchFamily="34" charset="0"/>
              </a:rPr>
              <a:t>beliefs, </a:t>
            </a:r>
            <a:r>
              <a:rPr sz="2400" dirty="0">
                <a:latin typeface="Arial" panose="020B0604020202020204" pitchFamily="34" charset="0"/>
                <a:cs typeface="Arial" panose="020B0604020202020204" pitchFamily="34" charset="0"/>
              </a:rPr>
              <a:t>values</a:t>
            </a:r>
            <a:r>
              <a:rPr lang="en-CA" sz="2400" dirty="0">
                <a:latin typeface="Arial" panose="020B0604020202020204" pitchFamily="34" charset="0"/>
                <a:cs typeface="Arial" panose="020B0604020202020204" pitchFamily="34" charset="0"/>
              </a:rPr>
              <a:t>, principles</a:t>
            </a:r>
            <a:r>
              <a:rPr sz="2400" dirty="0">
                <a:latin typeface="Arial" panose="020B0604020202020204" pitchFamily="34" charset="0"/>
                <a:cs typeface="Arial" panose="020B0604020202020204" pitchFamily="34" charset="0"/>
              </a:rPr>
              <a:t> or experiences </a:t>
            </a:r>
            <a:r>
              <a:rPr lang="en-CA" sz="2400" dirty="0">
                <a:latin typeface="Arial" panose="020B0604020202020204" pitchFamily="34" charset="0"/>
                <a:cs typeface="Arial" panose="020B0604020202020204" pitchFamily="34" charset="0"/>
              </a:rPr>
              <a:t>guide</a:t>
            </a:r>
            <a:r>
              <a:rPr sz="2400" dirty="0">
                <a:latin typeface="Arial" panose="020B0604020202020204" pitchFamily="34" charset="0"/>
                <a:cs typeface="Arial" panose="020B0604020202020204" pitchFamily="34" charset="0"/>
              </a:rPr>
              <a:t> your life </a:t>
            </a:r>
            <a:r>
              <a:rPr lang="en-CA" sz="2400" dirty="0">
                <a:latin typeface="Arial" panose="020B0604020202020204" pitchFamily="34" charset="0"/>
                <a:cs typeface="Arial" panose="020B0604020202020204" pitchFamily="34" charset="0"/>
              </a:rPr>
              <a:t>and give it </a:t>
            </a:r>
            <a:r>
              <a:rPr sz="2400" dirty="0">
                <a:latin typeface="Arial" panose="020B0604020202020204" pitchFamily="34" charset="0"/>
                <a:cs typeface="Arial" panose="020B0604020202020204" pitchFamily="34" charset="0"/>
              </a:rPr>
              <a:t>meaning?</a:t>
            </a:r>
            <a:r>
              <a:rPr lang="en-CA" sz="2400" dirty="0">
                <a:latin typeface="Arial" panose="020B0604020202020204" pitchFamily="34" charset="0"/>
                <a:cs typeface="Arial" panose="020B0604020202020204" pitchFamily="34" charset="0"/>
              </a:rPr>
              <a:t> </a:t>
            </a:r>
          </a:p>
          <a:p>
            <a:pPr marL="0" indent="0">
              <a:buNone/>
            </a:pPr>
            <a:r>
              <a:rPr lang="en-CA" sz="2400" dirty="0">
                <a:solidFill>
                  <a:schemeClr val="bg1"/>
                </a:solidFill>
                <a:latin typeface="Arial" panose="020B0604020202020204" pitchFamily="34" charset="0"/>
                <a:cs typeface="Arial" panose="020B0604020202020204" pitchFamily="34" charset="0"/>
              </a:rPr>
              <a:t>I am nothing but IFS like parts (that exist in a non-material realm) being seen by Self (the hub of the wheel of awareness, a version of we call God). This life is not about me I’m here to do the universes bidding.</a:t>
            </a:r>
          </a:p>
          <a:p>
            <a:pPr marL="0" indent="0">
              <a:buNone/>
            </a:pPr>
            <a:r>
              <a:rPr sz="2400" dirty="0">
                <a:latin typeface="Arial" panose="020B0604020202020204" pitchFamily="34" charset="0"/>
                <a:cs typeface="Arial" panose="020B0604020202020204" pitchFamily="34" charset="0"/>
              </a:rPr>
              <a:t>When do you feel most fully yourself?</a:t>
            </a:r>
            <a:r>
              <a:rPr lang="en-CA" sz="2400" dirty="0">
                <a:latin typeface="Arial" panose="020B0604020202020204" pitchFamily="34" charset="0"/>
                <a:cs typeface="Arial" panose="020B0604020202020204" pitchFamily="34" charset="0"/>
              </a:rPr>
              <a:t> Who is the most authentic you?</a:t>
            </a:r>
          </a:p>
          <a:p>
            <a:pPr marL="0" indent="0">
              <a:buNone/>
            </a:pPr>
            <a:r>
              <a:rPr lang="en-CA" sz="2400" dirty="0">
                <a:solidFill>
                  <a:schemeClr val="bg1"/>
                </a:solidFill>
                <a:latin typeface="Arial" panose="020B0604020202020204" pitchFamily="34" charset="0"/>
                <a:cs typeface="Arial" panose="020B0604020202020204" pitchFamily="34" charset="0"/>
              </a:rPr>
              <a:t>When I’m in Self.</a:t>
            </a:r>
          </a:p>
          <a:p>
            <a:pPr marL="0" indent="0">
              <a:buNone/>
            </a:pPr>
            <a:r>
              <a:rPr lang="en-CA" sz="2400" dirty="0">
                <a:latin typeface="Arial" panose="020B0604020202020204" pitchFamily="34" charset="0"/>
                <a:cs typeface="Arial" panose="020B0604020202020204" pitchFamily="34" charset="0"/>
              </a:rPr>
              <a:t>Is there a song, poem or quotation that captures your “my story”?</a:t>
            </a:r>
          </a:p>
          <a:p>
            <a:pPr marL="0" indent="0">
              <a:buNone/>
            </a:pPr>
            <a:r>
              <a:rPr lang="en-CA" sz="2400" dirty="0">
                <a:solidFill>
                  <a:schemeClr val="bg1"/>
                </a:solidFill>
                <a:latin typeface="Arial" panose="020B0604020202020204" pitchFamily="34" charset="0"/>
                <a:cs typeface="Arial" panose="020B0604020202020204" pitchFamily="34" charset="0"/>
              </a:rPr>
              <a:t>I am light by India.Arie</a:t>
            </a:r>
            <a:endParaRP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677349"/>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178EAD-7A43-5254-F1A7-A1D9D682D3B2}"/>
              </a:ext>
            </a:extLst>
          </p:cNvPr>
          <p:cNvSpPr>
            <a:spLocks noGrp="1"/>
          </p:cNvSpPr>
          <p:nvPr>
            <p:ph type="sldNum" sz="quarter" idx="12"/>
          </p:nvPr>
        </p:nvSpPr>
        <p:spPr/>
        <p:txBody>
          <a:bodyPr/>
          <a:lstStyle/>
          <a:p>
            <a:fld id="{B2DC25EE-239B-4C5F-AAD1-255A7D5F1EE2}" type="slidenum">
              <a:rPr lang="en-US" smtClean="0"/>
              <a:t>540</a:t>
            </a:fld>
            <a:endParaRPr lang="en-US"/>
          </a:p>
        </p:txBody>
      </p:sp>
      <p:sp>
        <p:nvSpPr>
          <p:cNvPr id="4" name="TextBox 3">
            <a:extLst>
              <a:ext uri="{FF2B5EF4-FFF2-40B4-BE49-F238E27FC236}">
                <a16:creationId xmlns:a16="http://schemas.microsoft.com/office/drawing/2014/main" id="{C4204DD0-0B9E-DC6E-AA2D-41DE07F5CF51}"/>
              </a:ext>
            </a:extLst>
          </p:cNvPr>
          <p:cNvSpPr txBox="1"/>
          <p:nvPr/>
        </p:nvSpPr>
        <p:spPr>
          <a:xfrm>
            <a:off x="0" y="70021"/>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The earth’s climate has undergone numerous changes throughout its history but for the past 12000 years it has been relatively stable and conducive to the development of Human civilization.</a:t>
            </a:r>
          </a:p>
          <a:p>
            <a:pPr marL="342900" indent="-342900">
              <a:buFont typeface="Arial" panose="020B0604020202020204" pitchFamily="34" charset="0"/>
              <a:buChar char="•"/>
            </a:pPr>
            <a:r>
              <a:rPr lang="en-US" sz="2000" dirty="0"/>
              <a:t>This cluster of relatively stable patterns with some natural fluctuations in temperature and other climatic phenomena constitutes an attractor.</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 The burning of fossil fuels emits significant amounts of greenhouse gases into the atmosphere, disrupting the Earth's energy equilibrium and </a:t>
            </a:r>
            <a:r>
              <a:rPr lang="en-US" sz="2000" dirty="0"/>
              <a:t>acting as a significant perturbation to the climate system.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perturbations increase, they push the climate toward a tipping point, beyond which it transitions to a different attractor. The climate system’s inherent sensitivity to variables such as atmospheric composition, solar radiation, and ocean currents means small changes can lead to much larger, sometimes unexpected shifts.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new attractor could represent a new stable climate state, which might include altered temperature distributions, precipitation patterns, and increased frequency of extreme weather events. The system may stabilize around this new attractor pattern, which could be quite different from historical climates, leading to long-term changes in ecosystems, sea levels, and socio-economic conditions.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One hypothesis is that we are heading towards a new attractor  called “hot house earth”. In this scenario the melting polar ice and permafrost, combined with ocean circulation changes, could drive the climate system past a tipping point. This new “hot house” attractor would consist of a significantly warmer global climate with altered weather patterns and potentially challenging conditions for current ecosystems and human societies.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981557606"/>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EF4D88-03E0-DA7C-441E-E1DBEECD760B}"/>
              </a:ext>
            </a:extLst>
          </p:cNvPr>
          <p:cNvSpPr>
            <a:spLocks noGrp="1"/>
          </p:cNvSpPr>
          <p:nvPr>
            <p:ph type="sldNum" sz="quarter" idx="12"/>
          </p:nvPr>
        </p:nvSpPr>
        <p:spPr/>
        <p:txBody>
          <a:bodyPr/>
          <a:lstStyle/>
          <a:p>
            <a:fld id="{B2DC25EE-239B-4C5F-AAD1-255A7D5F1EE2}" type="slidenum">
              <a:rPr lang="en-US" smtClean="0"/>
              <a:t>541</a:t>
            </a:fld>
            <a:endParaRPr lang="en-US"/>
          </a:p>
        </p:txBody>
      </p:sp>
      <p:sp>
        <p:nvSpPr>
          <p:cNvPr id="4" name="TextBox 3">
            <a:extLst>
              <a:ext uri="{FF2B5EF4-FFF2-40B4-BE49-F238E27FC236}">
                <a16:creationId xmlns:a16="http://schemas.microsoft.com/office/drawing/2014/main" id="{CDAC8A95-140E-0917-8B8F-55125BEA7FE5}"/>
              </a:ext>
            </a:extLst>
          </p:cNvPr>
          <p:cNvSpPr txBox="1"/>
          <p:nvPr/>
        </p:nvSpPr>
        <p:spPr>
          <a:xfrm>
            <a:off x="1" y="0"/>
            <a:ext cx="12104914" cy="4031873"/>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FFFFFF"/>
                </a:solidFill>
                <a:effectLst/>
                <a:latin typeface="Corbel" panose="020B0503020204020204" pitchFamily="34" charset="0"/>
              </a:rPr>
              <a:t>System collapse occurs when a system can no longer sustain its function or structure. This scenario is more severe than merely shifting to a new attractor and can lead to the breakdown of ecological, economic, or social systems.</a:t>
            </a:r>
            <a:r>
              <a:rPr lang="en-US" sz="2000" dirty="0">
                <a:solidFill>
                  <a:srgbClr val="FFFFFF"/>
                </a:solidFill>
                <a:latin typeface="Corbel" panose="020B0503020204020204" pitchFamily="34" charset="0"/>
              </a:rPr>
              <a:t> </a:t>
            </a:r>
            <a:r>
              <a:rPr lang="en-US" sz="2000" dirty="0">
                <a:solidFill>
                  <a:srgbClr val="FFFFFF"/>
                </a:solidFill>
                <a:effectLst/>
                <a:latin typeface="Corbel" panose="020B0503020204020204" pitchFamily="34" charset="0"/>
              </a:rPr>
              <a:t>Collapse typically involves reductions in biodiversity, ecosystem services, and resilience. It may lead to irreversible transformations, such as species extinction or the loss of crucial habitats.</a:t>
            </a:r>
          </a:p>
          <a:p>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future of the global ecosystem, whether it shifts to a new attractor or faces collapse, is shaped by the magnitude and speed of changes, as well as the system's resilience. Human actions, including mitigation and adaptation strategies, play a crucial role in determining these outcomes. </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Understanding these dynamics is essential for developing policies and practices aimed at minimizing the risk of collapse and fostering sustainable transitions to new attractors.</a:t>
            </a:r>
            <a:endParaRPr lang="en-CA" sz="2000" dirty="0"/>
          </a:p>
          <a:p>
            <a:pPr marL="285750" indent="-285750">
              <a:buFont typeface="Arial" panose="020B0604020202020204" pitchFamily="34" charset="0"/>
              <a:buChar char="•"/>
            </a:pPr>
            <a:endParaRPr lang="en-US" sz="1800" dirty="0">
              <a:solidFill>
                <a:srgbClr val="FFFFFF"/>
              </a:solidFill>
              <a:latin typeface="Corbel" panose="020B0503020204020204" pitchFamily="34" charset="0"/>
            </a:endParaRPr>
          </a:p>
          <a:p>
            <a:pPr marL="285750" indent="-285750">
              <a:buFont typeface="Arial" panose="020B0604020202020204" pitchFamily="34" charset="0"/>
              <a:buChar char="•"/>
            </a:pPr>
            <a:endParaRPr lang="en-CA" sz="1800" kern="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091863"/>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andle&#10;&#10;Description automatically generated">
            <a:extLst>
              <a:ext uri="{FF2B5EF4-FFF2-40B4-BE49-F238E27FC236}">
                <a16:creationId xmlns:a16="http://schemas.microsoft.com/office/drawing/2014/main" id="{C5D00738-6842-FB52-9506-87C8319435FA}"/>
              </a:ext>
            </a:extLst>
          </p:cNvPr>
          <p:cNvPicPr>
            <a:picLocks noChangeAspect="1"/>
          </p:cNvPicPr>
          <p:nvPr/>
        </p:nvPicPr>
        <p:blipFill>
          <a:blip r:embed="rId2">
            <a:extLst>
              <a:ext uri="{28A0092B-C50C-407E-A947-70E740481C1C}">
                <a14:useLocalDpi xmlns:a14="http://schemas.microsoft.com/office/drawing/2010/main" val="0"/>
              </a:ext>
            </a:extLst>
          </a:blip>
          <a:srcRect b="3017"/>
          <a:stretch/>
        </p:blipFill>
        <p:spPr>
          <a:xfrm>
            <a:off x="435428" y="830997"/>
            <a:ext cx="11353801" cy="5591858"/>
          </a:xfrm>
          <a:prstGeom prst="rect">
            <a:avLst/>
          </a:prstGeom>
        </p:spPr>
      </p:pic>
      <p:sp>
        <p:nvSpPr>
          <p:cNvPr id="3" name="TextBox 2">
            <a:extLst>
              <a:ext uri="{FF2B5EF4-FFF2-40B4-BE49-F238E27FC236}">
                <a16:creationId xmlns:a16="http://schemas.microsoft.com/office/drawing/2014/main" id="{B30BBE16-DE9C-CEB7-D00F-00FFC621C7DF}"/>
              </a:ext>
            </a:extLst>
          </p:cNvPr>
          <p:cNvSpPr txBox="1"/>
          <p:nvPr/>
        </p:nvSpPr>
        <p:spPr>
          <a:xfrm>
            <a:off x="3233056" y="111979"/>
            <a:ext cx="7511144" cy="646331"/>
          </a:xfrm>
          <a:prstGeom prst="rect">
            <a:avLst/>
          </a:prstGeom>
          <a:noFill/>
        </p:spPr>
        <p:txBody>
          <a:bodyPr wrap="square">
            <a:spAutoFit/>
          </a:bodyPr>
          <a:lstStyle/>
          <a:p>
            <a:r>
              <a:rPr lang="en-US" sz="3600" dirty="0">
                <a:solidFill>
                  <a:schemeClr val="bg1"/>
                </a:solidFill>
              </a:rPr>
              <a:t>RESOURSING SYSTEMS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E6E0B634-A1EB-5766-61AF-D98DAB2F118D}"/>
              </a:ext>
            </a:extLst>
          </p:cNvPr>
          <p:cNvSpPr>
            <a:spLocks noGrp="1"/>
          </p:cNvSpPr>
          <p:nvPr>
            <p:ph type="sldNum" sz="quarter" idx="12"/>
          </p:nvPr>
        </p:nvSpPr>
        <p:spPr/>
        <p:txBody>
          <a:bodyPr/>
          <a:lstStyle/>
          <a:p>
            <a:fld id="{B2DC25EE-239B-4C5F-AAD1-255A7D5F1EE2}" type="slidenum">
              <a:rPr lang="en-US" smtClean="0"/>
              <a:t>542</a:t>
            </a:fld>
            <a:endParaRPr lang="en-US"/>
          </a:p>
        </p:txBody>
      </p:sp>
    </p:spTree>
    <p:extLst>
      <p:ext uri="{BB962C8B-B14F-4D97-AF65-F5344CB8AC3E}">
        <p14:creationId xmlns:p14="http://schemas.microsoft.com/office/powerpoint/2010/main" val="3698401738"/>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961841-2228-35C8-A471-68FE2F51FF58}"/>
              </a:ext>
            </a:extLst>
          </p:cNvPr>
          <p:cNvSpPr txBox="1"/>
          <p:nvPr/>
        </p:nvSpPr>
        <p:spPr>
          <a:xfrm>
            <a:off x="0" y="0"/>
            <a:ext cx="12192000" cy="6832640"/>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latin typeface="Corbel" panose="020B0503020204020204" pitchFamily="34" charset="0"/>
              </a:rPr>
              <a:t>T</a:t>
            </a:r>
            <a:r>
              <a:rPr lang="en-US" sz="2000" dirty="0">
                <a:solidFill>
                  <a:srgbClr val="FFFFFF"/>
                </a:solidFill>
                <a:effectLst/>
                <a:latin typeface="Corbel" panose="020B0503020204020204" pitchFamily="34" charset="0"/>
              </a:rPr>
              <a:t>o foster a system</a:t>
            </a:r>
            <a:r>
              <a:rPr lang="en-CA" sz="2000" dirty="0">
                <a:solidFill>
                  <a:srgbClr val="FFFFFF"/>
                </a:solidFill>
                <a:effectLst/>
                <a:latin typeface="Corbel" panose="020B0503020204020204" pitchFamily="34" charset="0"/>
              </a:rPr>
              <a:t>’s</a:t>
            </a:r>
            <a:r>
              <a:rPr lang="en-US" sz="2000" dirty="0">
                <a:solidFill>
                  <a:srgbClr val="FFFFFF"/>
                </a:solidFill>
                <a:effectLst/>
                <a:latin typeface="Corbel" panose="020B0503020204020204" pitchFamily="34" charset="0"/>
              </a:rPr>
              <a:t> resilience </a:t>
            </a:r>
            <a:r>
              <a:rPr lang="en-US" sz="2000" dirty="0">
                <a:solidFill>
                  <a:srgbClr val="FFFFFF"/>
                </a:solidFill>
                <a:latin typeface="Corbel" panose="020B0503020204020204" pitchFamily="34" charset="0"/>
              </a:rPr>
              <a:t>i</a:t>
            </a:r>
            <a:r>
              <a:rPr lang="en-US" sz="2000" dirty="0">
                <a:solidFill>
                  <a:srgbClr val="FFFFFF"/>
                </a:solidFill>
                <a:effectLst/>
                <a:latin typeface="Corbel" panose="020B0503020204020204" pitchFamily="34" charset="0"/>
              </a:rPr>
              <a:t>t is crucial to maintain and enhance its resources. When resources are compromised, vulnerability increases and the capacity to manage and recover from challenges declines. Investing in system resilience-building strategies is essential.</a:t>
            </a:r>
          </a:p>
          <a:p>
            <a:pPr marL="283464" indent="-283464" algn="l" rtl="0" eaLnBrk="1" latinLnBrk="0" hangingPunct="1">
              <a:buFont typeface="Arial" panose="020B0604020202020204" pitchFamily="34" charset="0"/>
              <a:buChar char="•"/>
            </a:pPr>
            <a:endParaRPr lang="en-CA" sz="2000" dirty="0"/>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Global resilience resources encompass collaborative initiatives among countries aimed at tackling worldwide challenges and bolstering defenses against global threats.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Safeguarding ecosystems and biodiversity is vital for the planet’s capacity to support life and adapt to environmental changes.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Technological advancements can offer solutions to global issues and improve adaptive capabilities.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Encouraging cross-cultural dialogue and understanding promotes peace and mitigates conflict.</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Robust international institutions and frameworks facilitate coordinated responses to global emergencies.</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t>Meaningful shared spiritual The stories can serve as powerful resources that enhance well-being and foster growth at individual, societal, and global levels. Such stories can provide the foundation for resilience and transformation, helping individuals and communities navigate challenges and emerge stronger.</a:t>
            </a:r>
            <a:r>
              <a:rPr lang="en-US" sz="2000" dirty="0">
                <a:solidFill>
                  <a:srgbClr val="FFFFFF"/>
                </a:solidFill>
                <a:effectLst/>
                <a:latin typeface="Corbel" panose="020B0503020204020204" pitchFamily="34" charset="0"/>
              </a:rPr>
              <a:t> S</a:t>
            </a:r>
            <a:r>
              <a:rPr lang="en-US" sz="2000" dirty="0"/>
              <a:t>pirituality and meaning are crucial resources that can foster resilience in individuals, societies, and the world.</a:t>
            </a:r>
          </a:p>
          <a:p>
            <a:r>
              <a:rPr lang="en-US" sz="2000" dirty="0"/>
              <a:t> </a:t>
            </a:r>
          </a:p>
          <a:p>
            <a:pPr marL="283464" indent="-283464" algn="l" rtl="0" eaLnBrk="1" latinLnBrk="0" hangingPunct="1">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95F72F9A-5BF5-2434-5F1B-41D2D549E751}"/>
              </a:ext>
            </a:extLst>
          </p:cNvPr>
          <p:cNvSpPr>
            <a:spLocks noGrp="1"/>
          </p:cNvSpPr>
          <p:nvPr>
            <p:ph type="sldNum" sz="quarter" idx="12"/>
          </p:nvPr>
        </p:nvSpPr>
        <p:spPr/>
        <p:txBody>
          <a:bodyPr/>
          <a:lstStyle/>
          <a:p>
            <a:fld id="{B2DC25EE-239B-4C5F-AAD1-255A7D5F1EE2}" type="slidenum">
              <a:rPr lang="en-US" smtClean="0"/>
              <a:t>543</a:t>
            </a:fld>
            <a:endParaRPr lang="en-US"/>
          </a:p>
        </p:txBody>
      </p:sp>
    </p:spTree>
    <p:extLst>
      <p:ext uri="{BB962C8B-B14F-4D97-AF65-F5344CB8AC3E}">
        <p14:creationId xmlns:p14="http://schemas.microsoft.com/office/powerpoint/2010/main" val="257486616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9626A-B77D-6937-0D58-1C5399D2BF2C}"/>
              </a:ext>
            </a:extLst>
          </p:cNvPr>
          <p:cNvSpPr txBox="1"/>
          <p:nvPr/>
        </p:nvSpPr>
        <p:spPr>
          <a:xfrm>
            <a:off x="108156" y="0"/>
            <a:ext cx="12083844" cy="6863417"/>
          </a:xfrm>
          <a:prstGeom prst="rect">
            <a:avLst/>
          </a:prstGeom>
          <a:noFill/>
        </p:spPr>
        <p:txBody>
          <a:bodyPr wrap="square">
            <a:spAutoFit/>
          </a:bodyPr>
          <a:lstStyle/>
          <a:p>
            <a:pPr marL="283464" indent="-283464">
              <a:buFont typeface="Arial" panose="020B0604020202020204" pitchFamily="34" charset="0"/>
              <a:buChar char="•"/>
            </a:pPr>
            <a:r>
              <a:rPr lang="en-US" sz="2000" dirty="0"/>
              <a:t>At the individual level spirituality can offer comfort, hope, and resilience, helping individuals cope with life's challenges and uncertainties. It can lead to greater self-awareness and personal growth. Engaging with spiritual beliefs and practices can provide individuals with a sense of purpose and direction, enhancing life satisfaction and fulfillment.</a:t>
            </a:r>
          </a:p>
          <a:p>
            <a:r>
              <a:rPr lang="en-US" sz="2000" dirty="0"/>
              <a:t> </a:t>
            </a:r>
          </a:p>
          <a:p>
            <a:pPr marL="283464" indent="-283464">
              <a:buFont typeface="Arial" panose="020B0604020202020204" pitchFamily="34" charset="0"/>
              <a:buChar char="•"/>
            </a:pPr>
            <a:r>
              <a:rPr lang="en-US" sz="2000" dirty="0"/>
              <a:t>Spirituality can be a catalyst for personal growth following trauma. It may help individuals find meaning in their experiences, leading to increased personal strength, appreciation for life, and improved relationships.</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342900" indent="-342900">
              <a:buFont typeface="Arial" panose="020B0604020202020204" pitchFamily="34" charset="0"/>
              <a:buChar char="•"/>
            </a:pPr>
            <a:r>
              <a:rPr lang="en-US" sz="2000" dirty="0"/>
              <a:t>At the level of a society shared spiritual beliefs and practices can strengthen bonds within communities, fostering a sense of belonging and mutual support. Spirituality underpins ethical and moral systems, guiding behavior and promoting values like compassion, empathy, and justice.</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Spiritual traditions play a key role in preserving cultural heritage and identity, contributing to societal stability and continuity. Spirituality can also help communities heal and rebuild after collective trauma, such as natural disasters or conflicts, by fostering unity and shared meaning.</a:t>
            </a:r>
          </a:p>
          <a:p>
            <a:endParaRPr lang="en-US" sz="2000" dirty="0"/>
          </a:p>
          <a:p>
            <a:pPr marL="285750" indent="-285750">
              <a:buFont typeface="Arial" panose="020B0604020202020204" pitchFamily="34" charset="0"/>
              <a:buChar char="•"/>
            </a:pPr>
            <a:r>
              <a:rPr lang="en-US" sz="2000" dirty="0"/>
              <a:t>At the global level, spirituality can promote a sense of interconnectedness and shared humanity, encouraging global cooperation and understanding. Spiritual principles can inspire efforts towards peace, reconciliation, and conflict resolution on a global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spiritual traditions emphasize the sacredness of nature, which can inspire global movements towards environmental conservation and sustainability.</a:t>
            </a:r>
          </a:p>
        </p:txBody>
      </p:sp>
      <p:sp>
        <p:nvSpPr>
          <p:cNvPr id="2" name="Slide Number Placeholder 1">
            <a:extLst>
              <a:ext uri="{FF2B5EF4-FFF2-40B4-BE49-F238E27FC236}">
                <a16:creationId xmlns:a16="http://schemas.microsoft.com/office/drawing/2014/main" id="{82E754BB-5A5E-C94E-A5A4-59B3791910FF}"/>
              </a:ext>
            </a:extLst>
          </p:cNvPr>
          <p:cNvSpPr>
            <a:spLocks noGrp="1"/>
          </p:cNvSpPr>
          <p:nvPr>
            <p:ph type="sldNum" sz="quarter" idx="12"/>
          </p:nvPr>
        </p:nvSpPr>
        <p:spPr/>
        <p:txBody>
          <a:bodyPr/>
          <a:lstStyle/>
          <a:p>
            <a:fld id="{B2DC25EE-239B-4C5F-AAD1-255A7D5F1EE2}" type="slidenum">
              <a:rPr lang="en-US" smtClean="0"/>
              <a:t>544</a:t>
            </a:fld>
            <a:endParaRPr lang="en-US"/>
          </a:p>
        </p:txBody>
      </p:sp>
    </p:spTree>
    <p:extLst>
      <p:ext uri="{BB962C8B-B14F-4D97-AF65-F5344CB8AC3E}">
        <p14:creationId xmlns:p14="http://schemas.microsoft.com/office/powerpoint/2010/main" val="146889729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11FA82-C1FB-7AB3-F9A1-CD511593BFDA}"/>
              </a:ext>
            </a:extLst>
          </p:cNvPr>
          <p:cNvSpPr>
            <a:spLocks noGrp="1"/>
          </p:cNvSpPr>
          <p:nvPr>
            <p:ph type="sldNum" sz="quarter" idx="12"/>
          </p:nvPr>
        </p:nvSpPr>
        <p:spPr/>
        <p:txBody>
          <a:bodyPr/>
          <a:lstStyle/>
          <a:p>
            <a:fld id="{B2DC25EE-239B-4C5F-AAD1-255A7D5F1EE2}" type="slidenum">
              <a:rPr lang="en-US" smtClean="0"/>
              <a:t>545</a:t>
            </a:fld>
            <a:endParaRPr lang="en-US"/>
          </a:p>
        </p:txBody>
      </p:sp>
      <p:sp>
        <p:nvSpPr>
          <p:cNvPr id="4" name="TextBox 3">
            <a:extLst>
              <a:ext uri="{FF2B5EF4-FFF2-40B4-BE49-F238E27FC236}">
                <a16:creationId xmlns:a16="http://schemas.microsoft.com/office/drawing/2014/main" id="{2B832627-3B3D-6AF6-7F29-0A4DFDE8772C}"/>
              </a:ext>
            </a:extLst>
          </p:cNvPr>
          <p:cNvSpPr txBox="1"/>
          <p:nvPr/>
        </p:nvSpPr>
        <p:spPr>
          <a:xfrm>
            <a:off x="152400" y="0"/>
            <a:ext cx="12192000" cy="707886"/>
          </a:xfrm>
          <a:prstGeom prst="rect">
            <a:avLst/>
          </a:prstGeom>
          <a:noFill/>
        </p:spPr>
        <p:txBody>
          <a:bodyPr wrap="square">
            <a:spAutoFit/>
          </a:bodyPr>
          <a:lstStyle/>
          <a:p>
            <a:pPr marL="285750" indent="-285750">
              <a:buFont typeface="Arial" panose="020B0604020202020204" pitchFamily="34" charset="0"/>
              <a:buChar char="•"/>
            </a:pPr>
            <a:r>
              <a:rPr lang="en-US" sz="2000" dirty="0"/>
              <a:t>Globally, spirituality can contribute to healing and growth following large-scale traumas, such as wars or pandemics, by fostering a sense of global community and shared purpose.</a:t>
            </a:r>
          </a:p>
        </p:txBody>
      </p:sp>
    </p:spTree>
    <p:extLst>
      <p:ext uri="{BB962C8B-B14F-4D97-AF65-F5344CB8AC3E}">
        <p14:creationId xmlns:p14="http://schemas.microsoft.com/office/powerpoint/2010/main" val="1170287312"/>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CF3DA7-918A-BE3C-6070-9F0064BF4B1F}"/>
              </a:ext>
            </a:extLst>
          </p:cNvPr>
          <p:cNvSpPr txBox="1"/>
          <p:nvPr/>
        </p:nvSpPr>
        <p:spPr>
          <a:xfrm>
            <a:off x="643466" y="195318"/>
            <a:ext cx="10905065" cy="662672"/>
          </a:xfrm>
          <a:prstGeom prst="rect">
            <a:avLst/>
          </a:prstGeom>
        </p:spPr>
        <p:txBody>
          <a:bodyPr vert="horz" lIns="91440" tIns="45720" rIns="91440" bIns="45720" rtlCol="0" anchor="b">
            <a:no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INDIVIDUAL GROWTH AND HEALING</a:t>
            </a:r>
          </a:p>
        </p:txBody>
      </p:sp>
      <p:pic>
        <p:nvPicPr>
          <p:cNvPr id="3" name="Picture 2" descr="A painting of people sitting at a table&#10;&#10;Description automatically generated">
            <a:extLst>
              <a:ext uri="{FF2B5EF4-FFF2-40B4-BE49-F238E27FC236}">
                <a16:creationId xmlns:a16="http://schemas.microsoft.com/office/drawing/2014/main" id="{5F2AEBD7-AF74-0E71-0CEA-4E186D60B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 y="1001487"/>
            <a:ext cx="9938657" cy="5421368"/>
          </a:xfrm>
          <a:prstGeom prst="rect">
            <a:avLst/>
          </a:prstGeom>
        </p:spPr>
      </p:pic>
      <p:sp>
        <p:nvSpPr>
          <p:cNvPr id="2" name="Slide Number Placeholder 1">
            <a:extLst>
              <a:ext uri="{FF2B5EF4-FFF2-40B4-BE49-F238E27FC236}">
                <a16:creationId xmlns:a16="http://schemas.microsoft.com/office/drawing/2014/main" id="{1E256114-399A-4F11-6A8E-3194F427452E}"/>
              </a:ext>
            </a:extLst>
          </p:cNvPr>
          <p:cNvSpPr>
            <a:spLocks noGrp="1"/>
          </p:cNvSpPr>
          <p:nvPr>
            <p:ph type="sldNum" sz="quarter" idx="12"/>
          </p:nvPr>
        </p:nvSpPr>
        <p:spPr/>
        <p:txBody>
          <a:bodyPr/>
          <a:lstStyle/>
          <a:p>
            <a:fld id="{B2DC25EE-239B-4C5F-AAD1-255A7D5F1EE2}" type="slidenum">
              <a:rPr lang="en-US" smtClean="0"/>
              <a:t>546</a:t>
            </a:fld>
            <a:endParaRPr lang="en-US"/>
          </a:p>
        </p:txBody>
      </p:sp>
    </p:spTree>
    <p:extLst>
      <p:ext uri="{BB962C8B-B14F-4D97-AF65-F5344CB8AC3E}">
        <p14:creationId xmlns:p14="http://schemas.microsoft.com/office/powerpoint/2010/main" val="3382904620"/>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4C760-5707-5F62-C3F1-12393779AFA1}"/>
              </a:ext>
            </a:extLst>
          </p:cNvPr>
          <p:cNvSpPr txBox="1"/>
          <p:nvPr/>
        </p:nvSpPr>
        <p:spPr>
          <a:xfrm>
            <a:off x="78658" y="98938"/>
            <a:ext cx="12192000" cy="6334811"/>
          </a:xfrm>
          <a:prstGeom prst="rect">
            <a:avLst/>
          </a:prstGeom>
          <a:noFill/>
        </p:spPr>
        <p:txBody>
          <a:bodyPr wrap="square">
            <a:spAutoFit/>
          </a:bodyPr>
          <a:lstStyle/>
          <a:p>
            <a:pPr marL="285750" indent="-285750">
              <a:lnSpc>
                <a:spcPct val="107000"/>
              </a:lnSpc>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Personality </a:t>
            </a:r>
            <a:r>
              <a:rPr lang="en-CA" sz="2000" kern="0" dirty="0">
                <a:latin typeface="+mj-lt"/>
                <a:ea typeface="Times New Roman" panose="02020603050405020304" pitchFamily="18" charset="0"/>
                <a:cs typeface="Times New Roman" panose="02020603050405020304" pitchFamily="18" charset="0"/>
              </a:rPr>
              <a:t>is</a:t>
            </a:r>
            <a:r>
              <a:rPr lang="en-CA" sz="2000" kern="0" dirty="0">
                <a:effectLst/>
                <a:latin typeface="+mj-lt"/>
                <a:ea typeface="Times New Roman" panose="02020603050405020304" pitchFamily="18" charset="0"/>
                <a:cs typeface="Times New Roman" panose="02020603050405020304" pitchFamily="18" charset="0"/>
              </a:rPr>
              <a:t> a system that manifests as patterns of thinking, emotional reactions and behavior</a:t>
            </a:r>
            <a:r>
              <a:rPr lang="en-CA" sz="2000" kern="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The personality system helps individuals navigate their environment, form relationships, and achieve personal goals.</a:t>
            </a:r>
            <a:r>
              <a:rPr lang="en-CA" sz="2000" kern="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Experiences and feedback from the environment can reinforce or alter personality.</a:t>
            </a:r>
          </a:p>
          <a:p>
            <a:pPr marL="285750" indent="-285750">
              <a:lnSpc>
                <a:spcPct val="107000"/>
              </a:lnSpc>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latin typeface="+mj-lt"/>
                <a:ea typeface="Times New Roman" panose="02020603050405020304" pitchFamily="18" charset="0"/>
                <a:cs typeface="Times New Roman" panose="02020603050405020304" pitchFamily="18" charset="0"/>
              </a:rPr>
              <a:t>S</a:t>
            </a:r>
            <a:r>
              <a:rPr lang="en-CA" sz="2000" kern="0" dirty="0">
                <a:effectLst/>
                <a:latin typeface="+mj-lt"/>
                <a:ea typeface="Times New Roman" panose="02020603050405020304" pitchFamily="18" charset="0"/>
                <a:cs typeface="Times New Roman" panose="02020603050405020304" pitchFamily="18" charset="0"/>
              </a:rPr>
              <a:t>ome people’s personalities are more resilience than others. Resilience in this context refers to the ability to adapt to stress, adversity, or change and bounce back from challenges.</a:t>
            </a:r>
            <a:r>
              <a:rPr lang="en-CA" sz="2000" kern="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People with resilient personalities may have traits like optimism, adaptability, and strong emotional regulation. These individuals can more effectively manage stress and recover from setbacks.</a:t>
            </a:r>
          </a:p>
          <a:p>
            <a:pPr marL="285750" indent="-285750">
              <a:lnSpc>
                <a:spcPct val="107000"/>
              </a:lnSpc>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People with less resilient </a:t>
            </a:r>
            <a:r>
              <a:rPr lang="en-CA" sz="2000" kern="0" dirty="0">
                <a:latin typeface="+mj-lt"/>
                <a:ea typeface="Times New Roman" panose="02020603050405020304" pitchFamily="18" charset="0"/>
                <a:cs typeface="Times New Roman" panose="02020603050405020304" pitchFamily="18" charset="0"/>
              </a:rPr>
              <a:t>p</a:t>
            </a:r>
            <a:r>
              <a:rPr lang="en-CA" sz="2000" kern="0" dirty="0">
                <a:effectLst/>
                <a:latin typeface="+mj-lt"/>
                <a:ea typeface="Times New Roman" panose="02020603050405020304" pitchFamily="18" charset="0"/>
                <a:cs typeface="Times New Roman" panose="02020603050405020304" pitchFamily="18" charset="0"/>
              </a:rPr>
              <a:t>ersonalities might struggle more with stress and adversity. </a:t>
            </a:r>
          </a:p>
          <a:p>
            <a:pPr marL="285750" indent="-285750">
              <a:lnSpc>
                <a:spcPct val="107000"/>
              </a:lnSpc>
              <a:buFont typeface="Arial" panose="020B0604020202020204" pitchFamily="34" charset="0"/>
              <a:buChar char="•"/>
            </a:pPr>
            <a:endParaRPr lang="en-CA" sz="2000" kern="0" dirty="0">
              <a:effectLst/>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Differen</a:t>
            </a:r>
            <a:r>
              <a:rPr lang="en-CA" sz="2000" kern="0" dirty="0">
                <a:ea typeface="Times New Roman" panose="02020603050405020304" pitchFamily="18" charset="0"/>
                <a:cs typeface="Times New Roman" panose="02020603050405020304" pitchFamily="18" charset="0"/>
              </a:rPr>
              <a:t>t f</a:t>
            </a:r>
            <a:r>
              <a:rPr lang="en-CA" sz="2000" kern="0" dirty="0">
                <a:effectLst/>
                <a:ea typeface="Times New Roman" panose="02020603050405020304" pitchFamily="18" charset="0"/>
                <a:cs typeface="Times New Roman" panose="02020603050405020304" pitchFamily="18" charset="0"/>
              </a:rPr>
              <a:t>actors </a:t>
            </a:r>
            <a:r>
              <a:rPr lang="en-CA" sz="2000" kern="0" dirty="0">
                <a:ea typeface="Times New Roman" panose="02020603050405020304" pitchFamily="18" charset="0"/>
                <a:cs typeface="Times New Roman" panose="02020603050405020304" pitchFamily="18" charset="0"/>
              </a:rPr>
              <a:t>i</a:t>
            </a:r>
            <a:r>
              <a:rPr lang="en-CA" sz="2000" kern="0" dirty="0">
                <a:effectLst/>
                <a:ea typeface="Times New Roman" panose="02020603050405020304" pitchFamily="18" charset="0"/>
                <a:cs typeface="Times New Roman" panose="02020603050405020304" pitchFamily="18" charset="0"/>
              </a:rPr>
              <a:t>nfluence </a:t>
            </a:r>
            <a:r>
              <a:rPr lang="en-CA" sz="2000" kern="0" dirty="0">
                <a:ea typeface="Times New Roman" panose="02020603050405020304" pitchFamily="18" charset="0"/>
                <a:cs typeface="Times New Roman" panose="02020603050405020304" pitchFamily="18" charset="0"/>
              </a:rPr>
              <a:t>p</a:t>
            </a:r>
            <a:r>
              <a:rPr lang="en-CA" sz="2000" kern="0" dirty="0">
                <a:effectLst/>
                <a:ea typeface="Times New Roman" panose="02020603050405020304" pitchFamily="18" charset="0"/>
                <a:cs typeface="Times New Roman" panose="02020603050405020304" pitchFamily="18" charset="0"/>
              </a:rPr>
              <a:t>ersonality </a:t>
            </a:r>
            <a:r>
              <a:rPr lang="en-CA" sz="2000" kern="0" dirty="0">
                <a:ea typeface="Times New Roman" panose="02020603050405020304" pitchFamily="18" charset="0"/>
                <a:cs typeface="Times New Roman" panose="02020603050405020304" pitchFamily="18" charset="0"/>
              </a:rPr>
              <a:t>r</a:t>
            </a:r>
            <a:r>
              <a:rPr lang="en-CA" sz="2000" kern="0" dirty="0">
                <a:effectLst/>
                <a:ea typeface="Times New Roman" panose="02020603050405020304" pitchFamily="18" charset="0"/>
                <a:cs typeface="Times New Roman" panose="02020603050405020304" pitchFamily="18" charset="0"/>
              </a:rPr>
              <a:t>esilience</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Some individuals may be genetically predisposed to traits that enhance or reduce resilience.</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Supportive or adverse early life experiences can shape resilience. For example, a nurturing environment can foster resilience, while chronic stress or trauma can undermine it. Attachment styles are important contributors to resilience.</a:t>
            </a:r>
          </a:p>
          <a:p>
            <a:pPr marL="285750" indent="-285750">
              <a:lnSpc>
                <a:spcPct val="107000"/>
              </a:lnSpc>
              <a:buFont typeface="Arial" panose="020B0604020202020204" pitchFamily="34" charset="0"/>
              <a:buChar char="•"/>
            </a:pPr>
            <a:endParaRPr lang="en-CA" sz="2000" kern="0" dirty="0">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Effective coping strategies, such as problem-solving skills, social support, and mindfulness, can enhance resilience.</a:t>
            </a:r>
          </a:p>
          <a:p>
            <a:pPr marL="285750" indent="-285750">
              <a:lnSpc>
                <a:spcPct val="107000"/>
              </a:lnSpc>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635F0B3-E434-C10B-0123-DE7086A01ABB}"/>
              </a:ext>
            </a:extLst>
          </p:cNvPr>
          <p:cNvSpPr>
            <a:spLocks noGrp="1"/>
          </p:cNvSpPr>
          <p:nvPr>
            <p:ph type="sldNum" sz="quarter" idx="12"/>
          </p:nvPr>
        </p:nvSpPr>
        <p:spPr/>
        <p:txBody>
          <a:bodyPr/>
          <a:lstStyle/>
          <a:p>
            <a:fld id="{B2DC25EE-239B-4C5F-AAD1-255A7D5F1EE2}" type="slidenum">
              <a:rPr lang="en-US" smtClean="0"/>
              <a:t>547</a:t>
            </a:fld>
            <a:endParaRPr lang="en-US"/>
          </a:p>
        </p:txBody>
      </p:sp>
    </p:spTree>
    <p:extLst>
      <p:ext uri="{BB962C8B-B14F-4D97-AF65-F5344CB8AC3E}">
        <p14:creationId xmlns:p14="http://schemas.microsoft.com/office/powerpoint/2010/main" val="2432144511"/>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E223F-437B-B5ED-8181-ACD409807CDE}"/>
              </a:ext>
            </a:extLst>
          </p:cNvPr>
          <p:cNvSpPr txBox="1"/>
          <p:nvPr/>
        </p:nvSpPr>
        <p:spPr>
          <a:xfrm>
            <a:off x="97972" y="0"/>
            <a:ext cx="12192000" cy="6334042"/>
          </a:xfrm>
          <a:prstGeom prst="rect">
            <a:avLst/>
          </a:prstGeom>
          <a:noFill/>
        </p:spPr>
        <p:txBody>
          <a:bodyPr wrap="square">
            <a:spAutoFit/>
          </a:bodyPr>
          <a:lstStyle/>
          <a:p>
            <a:pPr marL="285750" indent="-285750">
              <a:lnSpc>
                <a:spcPct val="107000"/>
              </a:lnSpc>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Understanding personality as a system helps </a:t>
            </a:r>
            <a:r>
              <a:rPr lang="en-CA" sz="2000" kern="0" dirty="0">
                <a:ea typeface="Times New Roman" panose="02020603050405020304" pitchFamily="18" charset="0"/>
                <a:cs typeface="Times New Roman" panose="02020603050405020304" pitchFamily="18" charset="0"/>
              </a:rPr>
              <a:t>us</a:t>
            </a:r>
            <a:r>
              <a:rPr lang="en-CA" sz="2000" kern="0" dirty="0">
                <a:effectLst/>
                <a:ea typeface="Times New Roman" panose="02020603050405020304" pitchFamily="18" charset="0"/>
                <a:cs typeface="Times New Roman" panose="02020603050405020304" pitchFamily="18" charset="0"/>
              </a:rPr>
              <a:t> recognize how different factors interact to influence an individual's resilience. It also highlights the potential for personal growth and change, as interventions can target specific components to enhance overall resilience.</a:t>
            </a:r>
            <a:r>
              <a:rPr lang="en-US" sz="2000" dirty="0"/>
              <a:t> </a:t>
            </a:r>
          </a:p>
          <a:p>
            <a:pPr marL="285750" indent="-285750">
              <a:lnSpc>
                <a:spcPct val="107000"/>
              </a:lnSpc>
              <a:buFont typeface="Arial" panose="020B0604020202020204" pitchFamily="34" charset="0"/>
              <a:buChar char="•"/>
            </a:pPr>
            <a:endParaRPr lang="en-CA" sz="2000" kern="0" dirty="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t>Attachment theory holds that the bonds formed with primary caregivers in early childhood profoundly influence an individual’s personality and their emotional and relational patterns throughout life. When these early attachments are disrupted, they lead to attachment disorders, which typically manifest as difficulties in forming healthy relationships, managing emotions, and maintaining a stable sense of self.</a:t>
            </a:r>
          </a:p>
          <a:p>
            <a:endParaRPr lang="en-US" sz="2000" dirty="0"/>
          </a:p>
          <a:p>
            <a:pPr marL="285750" indent="-285750">
              <a:buFont typeface="Arial" panose="020B0604020202020204" pitchFamily="34" charset="0"/>
              <a:buChar char="•"/>
            </a:pPr>
            <a:r>
              <a:rPr lang="en-US" sz="2000" dirty="0"/>
              <a:t>Trauma and attachment disorders fragment an individual's identity, making it difficult to maintain a coherent sense of self. This  profoundly impacts an individual's sense of purpose, worth, connection, direction and meaning disrupting the narratives they hold about themselves and their place in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fragmentation also leads to confusion about values, and goals, and instills a sense of helplessness and powerlessness, making it challenging to envision a future where the person has agency or influence. This can contribute to a narrative of futility and despair.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Trauma and attachment disorders often result in negative self-perceptions and internalized beliefs of inadequacy or unworthiness. These beliefs can dominate personal narratives, overshadowing any sense of value or meaning.</a:t>
            </a:r>
          </a:p>
        </p:txBody>
      </p:sp>
      <p:sp>
        <p:nvSpPr>
          <p:cNvPr id="2" name="Slide Number Placeholder 1">
            <a:extLst>
              <a:ext uri="{FF2B5EF4-FFF2-40B4-BE49-F238E27FC236}">
                <a16:creationId xmlns:a16="http://schemas.microsoft.com/office/drawing/2014/main" id="{2D560063-8EBF-AFCF-9ADA-B4F10FD9498F}"/>
              </a:ext>
            </a:extLst>
          </p:cNvPr>
          <p:cNvSpPr>
            <a:spLocks noGrp="1"/>
          </p:cNvSpPr>
          <p:nvPr>
            <p:ph type="sldNum" sz="quarter" idx="12"/>
          </p:nvPr>
        </p:nvSpPr>
        <p:spPr/>
        <p:txBody>
          <a:bodyPr/>
          <a:lstStyle/>
          <a:p>
            <a:fld id="{B2DC25EE-239B-4C5F-AAD1-255A7D5F1EE2}" type="slidenum">
              <a:rPr lang="en-US" smtClean="0"/>
              <a:t>548</a:t>
            </a:fld>
            <a:endParaRPr lang="en-US"/>
          </a:p>
        </p:txBody>
      </p:sp>
    </p:spTree>
    <p:extLst>
      <p:ext uri="{BB962C8B-B14F-4D97-AF65-F5344CB8AC3E}">
        <p14:creationId xmlns:p14="http://schemas.microsoft.com/office/powerpoint/2010/main" val="829860999"/>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3463D-7FD8-C00D-A1BC-418B264EEF3A}"/>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Attachment disorders impair one's ability to form secure and trusting relationships. This can lead to isolation and a lack of meaningful connections, further eroding a sense of purpose.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from trauma and attachment disorders can lead to what is known as post-traumatic growth (PTG). Healing helps people find meaning and purpose in life and can lead to improved relationships, a healthier sense of self and of greater personal strength.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Post-traumatic growth refers to the positive psychological changes that some individuals experience as a result of struggling with highly challenging life circumstances or traumatic events. </a:t>
            </a:r>
            <a:r>
              <a:rPr lang="en-US" sz="2000" b="0" i="0" dirty="0">
                <a:effectLst/>
              </a:rPr>
              <a:t>While much of the research on PTG has focused on adults, the concept is not limited to them. Children and adolescents can also experience post-traumatic growth, though the manifestations and processes might differ due to the child’s developmental stage and support systems.</a:t>
            </a:r>
          </a:p>
          <a:p>
            <a:pPr marL="285750" indent="-28575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dirty="0">
                <a:latin typeface="+mj-lt"/>
              </a:rPr>
              <a:t>The healing of attachment disorders presents unique challenges but individuals with these disorders can also experience post-traumatic growth and positive change.</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frequency of post-traumatic growth varies widely depending on several factors, including the nature of the trauma, </a:t>
            </a:r>
            <a:r>
              <a:rPr lang="en-US" sz="2000" dirty="0">
                <a:latin typeface="+mj-lt"/>
              </a:rPr>
              <a:t>personality variables</a:t>
            </a:r>
            <a:r>
              <a:rPr lang="en-US" sz="2000" b="0" i="0" dirty="0">
                <a:effectLst/>
                <a:latin typeface="+mj-lt"/>
              </a:rPr>
              <a:t>, and the support systems available to the person. Research suggests that PTG is a relatively common phenomenon, with a substantial number of trauma survivors, sometimes over half, reporting some form of PTG</a:t>
            </a:r>
            <a:r>
              <a:rPr lang="en-US" sz="2000" dirty="0">
                <a:latin typeface="+mj-lt"/>
              </a:rPr>
              <a:t>. </a:t>
            </a:r>
            <a:r>
              <a:rPr lang="en-US" sz="2000" b="0" i="0" dirty="0">
                <a:effectLst/>
                <a:latin typeface="+mj-lt"/>
              </a:rPr>
              <a:t>However, the extent and nature of this growth can differ significantly from person to person.</a:t>
            </a:r>
          </a:p>
          <a:p>
            <a:pPr marL="285750" indent="-285750">
              <a:buFont typeface="Arial" panose="020B0604020202020204" pitchFamily="34" charset="0"/>
              <a:buChar char="•"/>
            </a:pPr>
            <a:endParaRPr lang="en-US" sz="2000" b="0" i="0" dirty="0">
              <a:effectLst/>
              <a:latin typeface="+mj-lt"/>
            </a:endParaRPr>
          </a:p>
          <a:p>
            <a:endParaRPr lang="en-US" sz="2000" dirty="0"/>
          </a:p>
        </p:txBody>
      </p:sp>
      <p:sp>
        <p:nvSpPr>
          <p:cNvPr id="2" name="Slide Number Placeholder 1">
            <a:extLst>
              <a:ext uri="{FF2B5EF4-FFF2-40B4-BE49-F238E27FC236}">
                <a16:creationId xmlns:a16="http://schemas.microsoft.com/office/drawing/2014/main" id="{A5A800FA-8559-4A03-451F-CC05FC9EAC85}"/>
              </a:ext>
            </a:extLst>
          </p:cNvPr>
          <p:cNvSpPr>
            <a:spLocks noGrp="1"/>
          </p:cNvSpPr>
          <p:nvPr>
            <p:ph type="sldNum" sz="quarter" idx="12"/>
          </p:nvPr>
        </p:nvSpPr>
        <p:spPr/>
        <p:txBody>
          <a:bodyPr/>
          <a:lstStyle/>
          <a:p>
            <a:fld id="{B2DC25EE-239B-4C5F-AAD1-255A7D5F1EE2}" type="slidenum">
              <a:rPr lang="en-US" smtClean="0"/>
              <a:t>549</a:t>
            </a:fld>
            <a:endParaRPr lang="en-US"/>
          </a:p>
        </p:txBody>
      </p:sp>
    </p:spTree>
    <p:extLst>
      <p:ext uri="{BB962C8B-B14F-4D97-AF65-F5344CB8AC3E}">
        <p14:creationId xmlns:p14="http://schemas.microsoft.com/office/powerpoint/2010/main" val="1563456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8CDE07-F55C-ACDA-7222-E3462FDFE2C5}"/>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E67FB4BC-A85B-38F7-A66B-BA9E6D43C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AFEF1B4B-3625-5624-5848-3CF3C6F26CA0}"/>
              </a:ext>
            </a:extLst>
          </p:cNvPr>
          <p:cNvSpPr txBox="1"/>
          <p:nvPr/>
        </p:nvSpPr>
        <p:spPr>
          <a:xfrm>
            <a:off x="3198044" y="356328"/>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2568076542"/>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43C06-E770-362A-4DD1-CFB201A9DDBE}"/>
              </a:ext>
            </a:extLst>
          </p:cNvPr>
          <p:cNvSpPr>
            <a:spLocks noGrp="1"/>
          </p:cNvSpPr>
          <p:nvPr>
            <p:ph type="sldNum" sz="quarter" idx="12"/>
          </p:nvPr>
        </p:nvSpPr>
        <p:spPr/>
        <p:txBody>
          <a:bodyPr/>
          <a:lstStyle/>
          <a:p>
            <a:fld id="{B2DC25EE-239B-4C5F-AAD1-255A7D5F1EE2}" type="slidenum">
              <a:rPr lang="en-US" smtClean="0"/>
              <a:t>550</a:t>
            </a:fld>
            <a:endParaRPr lang="en-US"/>
          </a:p>
        </p:txBody>
      </p:sp>
      <p:sp>
        <p:nvSpPr>
          <p:cNvPr id="4" name="TextBox 3">
            <a:extLst>
              <a:ext uri="{FF2B5EF4-FFF2-40B4-BE49-F238E27FC236}">
                <a16:creationId xmlns:a16="http://schemas.microsoft.com/office/drawing/2014/main" id="{2020CFF6-DCC3-7045-EE32-002E0C375740}"/>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specific areas of growth in PTG include improved relationships, increased personal strength, a greater appreciation for life, spiritual development, and the discovery of new possibilities.</a:t>
            </a:r>
          </a:p>
          <a:p>
            <a:r>
              <a:rPr lang="en-US" sz="2000" dirty="0"/>
              <a:t> </a:t>
            </a:r>
          </a:p>
          <a:p>
            <a:pPr marL="285750" indent="-285750">
              <a:buFont typeface="Arial" panose="020B0604020202020204" pitchFamily="34" charset="0"/>
              <a:buChar char="•"/>
            </a:pPr>
            <a:r>
              <a:rPr lang="en-US" sz="2000" dirty="0"/>
              <a:t>People with trauma and attachment disorders often struggle with emotional regulation. Healing these issues can help individuals develop better coping mechanisms for stress and emotional challenges, leading to greater emotional stability and resilience.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Trauma and insecure attachments can affect self-esteem and identity formation. By addressing these issues, individuals can develop a stronger sense of self-worth and a clearer understanding of their identity, which is essential for a meaningful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trauma and attachment wounds can free individuals from patterns of behavior that limit their potential allowing for psychosocial growth, exploration of new interests, and the pursuit of goals that align with their true values and desires.</a:t>
            </a:r>
          </a:p>
          <a:p>
            <a:r>
              <a:rPr lang="en-US" sz="2000" dirty="0"/>
              <a:t> </a:t>
            </a:r>
          </a:p>
          <a:p>
            <a:pPr marL="285750" indent="-285750">
              <a:buFont typeface="Arial" panose="020B0604020202020204" pitchFamily="34" charset="0"/>
              <a:buChar char="•"/>
            </a:pPr>
            <a:r>
              <a:rPr lang="en-US" sz="2000" dirty="0"/>
              <a:t>Attachment issues and traumatic experiences may prompt individuals to reevaluate what is truly important to them. This reevaluation can lead to a clearer understanding of personal values and priorities.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people who experience PTG report a newfound appreciation for life which leads to a deeper sense of gratitude and a more meaningful engagement with everyday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517119013"/>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001E7-0AFC-BB03-61E0-F7A57348E58D}"/>
              </a:ext>
            </a:extLst>
          </p:cNvPr>
          <p:cNvSpPr txBox="1"/>
          <p:nvPr/>
        </p:nvSpPr>
        <p:spPr>
          <a:xfrm>
            <a:off x="-9832" y="0"/>
            <a:ext cx="12201832" cy="7725192"/>
          </a:xfrm>
          <a:prstGeom prst="rect">
            <a:avLst/>
          </a:prstGeom>
          <a:noFill/>
        </p:spPr>
        <p:txBody>
          <a:bodyPr wrap="square">
            <a:spAutoFit/>
          </a:bodyPr>
          <a:lstStyle/>
          <a:p>
            <a:pPr marL="285750" indent="-285750">
              <a:buFont typeface="Arial" panose="020B0604020202020204" pitchFamily="34" charset="0"/>
              <a:buChar char="•"/>
            </a:pPr>
            <a:r>
              <a:rPr lang="en-US" sz="2000" dirty="0"/>
              <a:t>PTG can result in stronger, more meaningful relationships. The realization of the importance of social connections and support can enhance the sense of meaning derived from relationships with family, friends, and community.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from trauma and attachment issues can lead to a recognition of personal strength and resilience. This strength can empower individuals to pursue meaningful goals and challenges that they may have previously avoided.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some, trauma and attachment issues prompts spiritual or existential exploration, leading to a deeper understanding of life's purpose and meaning. By resolving past traumas and building secure attachments, individuals may find it easier to explore and engage with questions of meaning, purpose, and connection to something greater than themselves.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Experiencing trauma can open individuals up to new possibilities and goals they might not have considered before. This can lead to a renewed sense of direction and purpose.</a:t>
            </a:r>
          </a:p>
          <a:p>
            <a:r>
              <a:rPr lang="en-US" sz="2000" dirty="0"/>
              <a:t> </a:t>
            </a:r>
          </a:p>
          <a:p>
            <a:pPr marL="342900" indent="-342900">
              <a:buFont typeface="Arial" panose="020B0604020202020204" pitchFamily="34" charset="0"/>
              <a:buChar char="•"/>
            </a:pPr>
            <a:r>
              <a:rPr lang="en-US" sz="2000" dirty="0"/>
              <a:t>As individuals work through trauma and attachment issues, they often become more empathetic and compassionate, not only towards others but also towards themselves. This can enhance their ability to connect with others and contribute positively to their communities</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PTG does not mean the absence of distress or difficulty. People can experience both growth and ongoing challenges simultaneously. </a:t>
            </a:r>
          </a:p>
          <a:p>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277C994E-19A4-3CFD-5843-0DB085ABC096}"/>
              </a:ext>
            </a:extLst>
          </p:cNvPr>
          <p:cNvSpPr>
            <a:spLocks noGrp="1"/>
          </p:cNvSpPr>
          <p:nvPr>
            <p:ph type="sldNum" sz="quarter" idx="12"/>
          </p:nvPr>
        </p:nvSpPr>
        <p:spPr/>
        <p:txBody>
          <a:bodyPr/>
          <a:lstStyle/>
          <a:p>
            <a:fld id="{B2DC25EE-239B-4C5F-AAD1-255A7D5F1EE2}" type="slidenum">
              <a:rPr lang="en-US" smtClean="0"/>
              <a:t>551</a:t>
            </a:fld>
            <a:endParaRPr lang="en-US"/>
          </a:p>
        </p:txBody>
      </p:sp>
    </p:spTree>
    <p:extLst>
      <p:ext uri="{BB962C8B-B14F-4D97-AF65-F5344CB8AC3E}">
        <p14:creationId xmlns:p14="http://schemas.microsoft.com/office/powerpoint/2010/main" val="2895449812"/>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FAD0F8-8DE1-FF1E-A9C3-CF06308C8558}"/>
              </a:ext>
            </a:extLst>
          </p:cNvPr>
          <p:cNvSpPr txBox="1"/>
          <p:nvPr/>
        </p:nvSpPr>
        <p:spPr>
          <a:xfrm>
            <a:off x="-76200" y="0"/>
            <a:ext cx="12192000" cy="800219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PTG is not guaranteed and varies from person to person. The process can be complex and requires time, support from family and friends, and often professional guidance.</a:t>
            </a:r>
            <a:r>
              <a:rPr lang="en-US" sz="2000" dirty="0"/>
              <a:t> Establishing secure and supportive relationships is crucial for healing. These relationships can provide a foundation for trust and connection, allowing individuals to rewrite narratives of isolation and fear.</a:t>
            </a:r>
          </a:p>
          <a:p>
            <a:endParaRPr lang="en-US" sz="2000" dirty="0"/>
          </a:p>
          <a:p>
            <a:pPr marL="342900" indent="-342900">
              <a:buFont typeface="Arial" panose="020B0604020202020204" pitchFamily="34" charset="0"/>
              <a:buChar char="•"/>
            </a:pPr>
            <a:r>
              <a:rPr lang="en-US" sz="2000" dirty="0"/>
              <a:t>PTG is not a universal experience, and not everyone who experiences trauma will necessarily experience growth. The process of healing from trauma requires finding meaning in the suffering that occurred.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Finding meaning in suffering involves connecting with something larger than oneself. Engaging with community, social causes, or cultural traditions can help individuals find a sense of belonging and purpose.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Engaging in creative activities, such as writing, art, or music, can be a powerful way to explore and express personal narratives. Creative expression can facilitate healing by allowing individuals to externalize and reframe their stories.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For some, exploring existential or spiritual beliefs offers a framework for understanding their experiences and finding meaning. This might involve reconnecting with religious or philosophical traditions that provide a sense of purpose and connection to the universe.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Trauma therapy by integrating traumatic memories, challenging negative beliefs, and fostering self-compassion can help individuals process their traumatic experiences and develop healthier narratives.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latin typeface="+mj-lt"/>
            </a:endParaRPr>
          </a:p>
          <a:p>
            <a:endParaRPr lang="en-US" sz="1800" dirty="0"/>
          </a:p>
          <a:p>
            <a:br>
              <a:rPr lang="en-US" dirty="0"/>
            </a:br>
            <a:endParaRPr lang="en-CA" dirty="0"/>
          </a:p>
        </p:txBody>
      </p:sp>
      <p:sp>
        <p:nvSpPr>
          <p:cNvPr id="2" name="Slide Number Placeholder 1">
            <a:extLst>
              <a:ext uri="{FF2B5EF4-FFF2-40B4-BE49-F238E27FC236}">
                <a16:creationId xmlns:a16="http://schemas.microsoft.com/office/drawing/2014/main" id="{2F42E7A2-E5B0-AA96-8AA9-CF992E5B2269}"/>
              </a:ext>
            </a:extLst>
          </p:cNvPr>
          <p:cNvSpPr>
            <a:spLocks noGrp="1"/>
          </p:cNvSpPr>
          <p:nvPr>
            <p:ph type="sldNum" sz="quarter" idx="12"/>
          </p:nvPr>
        </p:nvSpPr>
        <p:spPr/>
        <p:txBody>
          <a:bodyPr/>
          <a:lstStyle/>
          <a:p>
            <a:fld id="{B2DC25EE-239B-4C5F-AAD1-255A7D5F1EE2}" type="slidenum">
              <a:rPr lang="en-US" smtClean="0"/>
              <a:t>552</a:t>
            </a:fld>
            <a:endParaRPr lang="en-US"/>
          </a:p>
        </p:txBody>
      </p:sp>
    </p:spTree>
    <p:extLst>
      <p:ext uri="{BB962C8B-B14F-4D97-AF65-F5344CB8AC3E}">
        <p14:creationId xmlns:p14="http://schemas.microsoft.com/office/powerpoint/2010/main" val="1453711437"/>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8BA41-890C-843D-72E7-F4028B2B25F3}"/>
              </a:ext>
            </a:extLst>
          </p:cNvPr>
          <p:cNvSpPr txBox="1"/>
          <p:nvPr/>
        </p:nvSpPr>
        <p:spPr>
          <a:xfrm>
            <a:off x="0" y="77955"/>
            <a:ext cx="12192000" cy="5016758"/>
          </a:xfrm>
          <a:prstGeom prst="rect">
            <a:avLst/>
          </a:prstGeom>
          <a:noFill/>
        </p:spPr>
        <p:txBody>
          <a:bodyPr wrap="square">
            <a:spAutoFit/>
          </a:bodyPr>
          <a:lstStyle/>
          <a:p>
            <a:pPr marL="285750" indent="-285750">
              <a:buFont typeface="Arial" panose="020B0604020202020204" pitchFamily="34" charset="0"/>
              <a:buChar char="•"/>
            </a:pPr>
            <a:r>
              <a:rPr lang="en-US" sz="2000" dirty="0"/>
              <a:t>Healing From trauma and attachment issues is a deeply personal journey that involves reclaiming one's narrative and reconnecting with sources of meaning and value. By fostering secure relationships, engaging with community and culture, and exploring existential questions, individuals can begin to construct narratives that support a sense of purpose and fulfillment.</a:t>
            </a:r>
          </a:p>
          <a:p>
            <a:r>
              <a:rPr lang="en-US" sz="2000" dirty="0"/>
              <a:t> </a:t>
            </a:r>
          </a:p>
          <a:p>
            <a:pPr marL="285750" indent="-285750">
              <a:buFont typeface="Arial" panose="020B0604020202020204" pitchFamily="34" charset="0"/>
              <a:buChar char="•"/>
            </a:pPr>
            <a:r>
              <a:rPr lang="en-US" sz="2000" dirty="0"/>
              <a:t>Trauma and attachment issues contribute to unhealthy My stories. </a:t>
            </a:r>
            <a:r>
              <a:rPr lang="en-US" sz="2000" dirty="0">
                <a:latin typeface="+mj-lt"/>
              </a:rPr>
              <a:t>Developing healthy and meaningful My, Our, and The stories is a crucial part of individual healing and growing.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Approaches to healing  t</a:t>
            </a:r>
            <a:r>
              <a:rPr lang="en-US" sz="2000" b="0" i="0" dirty="0">
                <a:effectLst/>
                <a:latin typeface="+mj-lt"/>
              </a:rPr>
              <a:t>rauma and attachment issues </a:t>
            </a:r>
            <a:r>
              <a:rPr lang="en-US" sz="2000" dirty="0">
                <a:latin typeface="+mj-lt"/>
              </a:rPr>
              <a:t>such as Jungian depth psychology, </a:t>
            </a:r>
            <a:r>
              <a:rPr lang="en-US" sz="2000" b="0" i="0" dirty="0">
                <a:effectLst/>
                <a:latin typeface="+mj-lt"/>
              </a:rPr>
              <a:t>Internal Family System, and Ignatian Christian spirituality, draw on both psychology </a:t>
            </a:r>
            <a:r>
              <a:rPr lang="en-US" sz="2000" dirty="0">
                <a:latin typeface="+mj-lt"/>
              </a:rPr>
              <a:t>and</a:t>
            </a:r>
            <a:r>
              <a:rPr lang="en-US" sz="2000" b="0" i="0" dirty="0">
                <a:effectLst/>
                <a:latin typeface="+mj-lt"/>
              </a:rPr>
              <a:t> spirituality. Although these three approaches come from different traditions and use different </a:t>
            </a:r>
            <a:r>
              <a:rPr lang="en-US" sz="2000" dirty="0">
                <a:latin typeface="+mj-lt"/>
              </a:rPr>
              <a:t>language</a:t>
            </a:r>
            <a:r>
              <a:rPr lang="en-US" sz="2000" b="0" i="0" dirty="0">
                <a:effectLst/>
                <a:latin typeface="+mj-lt"/>
              </a:rPr>
              <a:t> they converge in significant and interesting ways.</a:t>
            </a:r>
          </a:p>
          <a:p>
            <a:r>
              <a:rPr lang="en-US" sz="2000" b="0" i="0" dirty="0">
                <a:effectLst/>
                <a:latin typeface="+mj-lt"/>
              </a:rPr>
              <a:t>  </a:t>
            </a:r>
          </a:p>
          <a:p>
            <a:pPr marL="285750" indent="-285750">
              <a:buFont typeface="Arial" panose="020B0604020202020204" pitchFamily="34" charset="0"/>
              <a:buChar char="•"/>
            </a:pPr>
            <a:r>
              <a:rPr lang="en-US" sz="2000" dirty="0">
                <a:latin typeface="+mj-lt"/>
              </a:rPr>
              <a:t>Let’s take a closer look at these three models, asking what guidance they offer us on this personal journey of healing and how these three very different “fingers” are really pointing at the same “moon”.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A4DECF2-9528-1C10-0A55-9796DCB850E5}"/>
              </a:ext>
            </a:extLst>
          </p:cNvPr>
          <p:cNvSpPr>
            <a:spLocks noGrp="1"/>
          </p:cNvSpPr>
          <p:nvPr>
            <p:ph type="sldNum" sz="quarter" idx="12"/>
          </p:nvPr>
        </p:nvSpPr>
        <p:spPr/>
        <p:txBody>
          <a:bodyPr/>
          <a:lstStyle/>
          <a:p>
            <a:fld id="{B2DC25EE-239B-4C5F-AAD1-255A7D5F1EE2}" type="slidenum">
              <a:rPr lang="en-US" smtClean="0"/>
              <a:t>553</a:t>
            </a:fld>
            <a:endParaRPr lang="en-US"/>
          </a:p>
        </p:txBody>
      </p:sp>
    </p:spTree>
    <p:extLst>
      <p:ext uri="{BB962C8B-B14F-4D97-AF65-F5344CB8AC3E}">
        <p14:creationId xmlns:p14="http://schemas.microsoft.com/office/powerpoint/2010/main" val="3435034946"/>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walking up a stairs">
            <a:extLst>
              <a:ext uri="{FF2B5EF4-FFF2-40B4-BE49-F238E27FC236}">
                <a16:creationId xmlns:a16="http://schemas.microsoft.com/office/drawing/2014/main" id="{02DCBDE9-8E01-5F83-B0E0-03F40F7B085C}"/>
              </a:ext>
            </a:extLst>
          </p:cNvPr>
          <p:cNvPicPr>
            <a:picLocks noChangeAspect="1"/>
          </p:cNvPicPr>
          <p:nvPr/>
        </p:nvPicPr>
        <p:blipFill>
          <a:blip r:embed="rId2"/>
          <a:srcRect l="5884" r="-1" b="-1"/>
          <a:stretch/>
        </p:blipFill>
        <p:spPr>
          <a:xfrm>
            <a:off x="586809" y="598714"/>
            <a:ext cx="10907485" cy="5824140"/>
          </a:xfrm>
          <a:prstGeom prst="rect">
            <a:avLst/>
          </a:prstGeom>
        </p:spPr>
      </p:pic>
      <p:sp>
        <p:nvSpPr>
          <p:cNvPr id="4" name="TextBox 3">
            <a:extLst>
              <a:ext uri="{FF2B5EF4-FFF2-40B4-BE49-F238E27FC236}">
                <a16:creationId xmlns:a16="http://schemas.microsoft.com/office/drawing/2014/main" id="{C086BB53-AB54-3F7C-E1A8-6DEBB3AC0BD3}"/>
              </a:ext>
            </a:extLst>
          </p:cNvPr>
          <p:cNvSpPr txBox="1"/>
          <p:nvPr/>
        </p:nvSpPr>
        <p:spPr>
          <a:xfrm>
            <a:off x="3401610" y="0"/>
            <a:ext cx="6041924" cy="646331"/>
          </a:xfrm>
          <a:prstGeom prst="rect">
            <a:avLst/>
          </a:prstGeom>
          <a:noFill/>
        </p:spPr>
        <p:txBody>
          <a:bodyPr wrap="square">
            <a:spAutoFit/>
          </a:bodyPr>
          <a:lstStyle/>
          <a:p>
            <a:r>
              <a:rPr lang="en-CA" sz="36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HEALING MY STORIES</a:t>
            </a:r>
            <a:r>
              <a:rPr lang="en-CA" sz="36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a:t>
            </a:r>
            <a:endParaRPr lang="en-CA" sz="3600" dirty="0">
              <a:solidFill>
                <a:schemeClr val="bg1"/>
              </a:solidFill>
            </a:endParaRPr>
          </a:p>
        </p:txBody>
      </p:sp>
      <p:sp>
        <p:nvSpPr>
          <p:cNvPr id="3" name="Slide Number Placeholder 2">
            <a:extLst>
              <a:ext uri="{FF2B5EF4-FFF2-40B4-BE49-F238E27FC236}">
                <a16:creationId xmlns:a16="http://schemas.microsoft.com/office/drawing/2014/main" id="{C1642098-3BA5-22E2-AE7E-F139C70B9353}"/>
              </a:ext>
            </a:extLst>
          </p:cNvPr>
          <p:cNvSpPr>
            <a:spLocks noGrp="1"/>
          </p:cNvSpPr>
          <p:nvPr>
            <p:ph type="sldNum" sz="quarter" idx="12"/>
          </p:nvPr>
        </p:nvSpPr>
        <p:spPr/>
        <p:txBody>
          <a:bodyPr/>
          <a:lstStyle/>
          <a:p>
            <a:fld id="{B2DC25EE-239B-4C5F-AAD1-255A7D5F1EE2}" type="slidenum">
              <a:rPr lang="en-US" smtClean="0"/>
              <a:t>554</a:t>
            </a:fld>
            <a:endParaRPr lang="en-US"/>
          </a:p>
        </p:txBody>
      </p:sp>
    </p:spTree>
    <p:extLst>
      <p:ext uri="{BB962C8B-B14F-4D97-AF65-F5344CB8AC3E}">
        <p14:creationId xmlns:p14="http://schemas.microsoft.com/office/powerpoint/2010/main" val="1850573729"/>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65F354-92C0-C3A9-52F1-7B6E4D9521EB}"/>
              </a:ext>
            </a:extLst>
          </p:cNvPr>
          <p:cNvSpPr>
            <a:spLocks noGrp="1"/>
          </p:cNvSpPr>
          <p:nvPr>
            <p:ph type="sldNum" sz="quarter" idx="12"/>
          </p:nvPr>
        </p:nvSpPr>
        <p:spPr/>
        <p:txBody>
          <a:bodyPr/>
          <a:lstStyle/>
          <a:p>
            <a:fld id="{B2DC25EE-239B-4C5F-AAD1-255A7D5F1EE2}" type="slidenum">
              <a:rPr lang="en-US" smtClean="0"/>
              <a:t>555</a:t>
            </a:fld>
            <a:endParaRPr lang="en-US"/>
          </a:p>
        </p:txBody>
      </p:sp>
      <p:sp>
        <p:nvSpPr>
          <p:cNvPr id="4" name="TextBox 3">
            <a:extLst>
              <a:ext uri="{FF2B5EF4-FFF2-40B4-BE49-F238E27FC236}">
                <a16:creationId xmlns:a16="http://schemas.microsoft.com/office/drawing/2014/main" id="{41AA4AA9-7BA0-BE18-6CC6-5FB0EC15E7F4}"/>
              </a:ext>
            </a:extLst>
          </p:cNvPr>
          <p:cNvSpPr txBox="1"/>
          <p:nvPr/>
        </p:nvSpPr>
        <p:spPr>
          <a:xfrm>
            <a:off x="76200" y="157485"/>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mj-lt"/>
              </a:rPr>
              <a:t>“T</a:t>
            </a:r>
            <a:r>
              <a:rPr lang="en-US" sz="2800" b="0" i="0" dirty="0">
                <a:effectLst/>
                <a:latin typeface="+mj-lt"/>
              </a:rPr>
              <a:t>raditional psychology asks: what is wrong with you? Trauma informed psychology asks: what happened to you?</a:t>
            </a:r>
            <a:r>
              <a:rPr lang="en-US" sz="2800" dirty="0">
                <a:latin typeface="+mj-lt"/>
              </a:rPr>
              <a:t> C</a:t>
            </a:r>
            <a:r>
              <a:rPr lang="en-US" sz="2800" b="0" i="0" dirty="0">
                <a:effectLst/>
                <a:latin typeface="+mj-lt"/>
              </a:rPr>
              <a:t>ulturally informed psychology</a:t>
            </a:r>
            <a:r>
              <a:rPr lang="en-US" sz="2800" dirty="0">
                <a:latin typeface="+mj-lt"/>
              </a:rPr>
              <a:t> </a:t>
            </a:r>
            <a:r>
              <a:rPr lang="en-US" sz="2800" b="0" i="0" dirty="0">
                <a:effectLst/>
                <a:latin typeface="+mj-lt"/>
              </a:rPr>
              <a:t>asks: what happened to your people? </a:t>
            </a:r>
            <a:r>
              <a:rPr lang="en-US" sz="2800" dirty="0">
                <a:latin typeface="+mj-lt"/>
              </a:rPr>
              <a:t>L</a:t>
            </a:r>
            <a:r>
              <a:rPr lang="en-US" sz="2800" b="0" i="0" dirty="0">
                <a:effectLst/>
                <a:latin typeface="+mj-lt"/>
              </a:rPr>
              <a:t>iberation psychology</a:t>
            </a:r>
            <a:r>
              <a:rPr lang="en-US" sz="2800" dirty="0">
                <a:latin typeface="+mj-lt"/>
              </a:rPr>
              <a:t> </a:t>
            </a:r>
            <a:r>
              <a:rPr lang="en-US" sz="2800" b="0" i="0" dirty="0">
                <a:effectLst/>
                <a:latin typeface="+mj-lt"/>
              </a:rPr>
              <a:t>asks: what continues to happen to you and to your people?</a:t>
            </a:r>
            <a:r>
              <a:rPr lang="en-US" sz="2800" dirty="0">
                <a:latin typeface="+mj-lt"/>
              </a:rPr>
              <a:t>...Trauma informed psychology suggests that </a:t>
            </a:r>
            <a:r>
              <a:rPr lang="en-US" sz="2800" b="0" i="0" dirty="0">
                <a:effectLst/>
                <a:latin typeface="+mj-lt"/>
              </a:rPr>
              <a:t>something has happened in the past and that through good therapy </a:t>
            </a:r>
            <a:r>
              <a:rPr lang="en-US" sz="2800" dirty="0">
                <a:latin typeface="+mj-lt"/>
              </a:rPr>
              <a:t>w</a:t>
            </a:r>
            <a:r>
              <a:rPr lang="en-US" sz="2800" b="0" i="0" dirty="0">
                <a:effectLst/>
                <a:latin typeface="+mj-lt"/>
              </a:rPr>
              <a:t>e learn how to get over it </a:t>
            </a:r>
            <a:r>
              <a:rPr lang="en-US" sz="2800" dirty="0">
                <a:latin typeface="+mj-lt"/>
              </a:rPr>
              <a:t>by becoming more</a:t>
            </a:r>
            <a:r>
              <a:rPr lang="en-US" sz="2800" b="0" i="0" dirty="0">
                <a:effectLst/>
                <a:latin typeface="+mj-lt"/>
              </a:rPr>
              <a:t> integrated </a:t>
            </a:r>
            <a:r>
              <a:rPr lang="en-US" sz="2800" dirty="0">
                <a:latin typeface="+mj-lt"/>
              </a:rPr>
              <a:t>and</a:t>
            </a:r>
            <a:r>
              <a:rPr lang="en-US" sz="2800" b="0" i="0" dirty="0">
                <a:effectLst/>
                <a:latin typeface="+mj-lt"/>
              </a:rPr>
              <a:t> resilient so that we </a:t>
            </a:r>
            <a:r>
              <a:rPr lang="en-US" sz="2800" dirty="0">
                <a:latin typeface="+mj-lt"/>
              </a:rPr>
              <a:t>can get</a:t>
            </a:r>
            <a:r>
              <a:rPr lang="en-US" sz="2800" b="0" i="0" dirty="0">
                <a:effectLst/>
                <a:latin typeface="+mj-lt"/>
              </a:rPr>
              <a:t> on with lives. Liberation psychology says that we’re all born into oppressive systems in which some of us fare better than others. We neglect to recognize these oppressive systems and that no one is free until everyone is free from their oppression.”                                               Linda Thai</a:t>
            </a: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r>
              <a:rPr lang="en-US" sz="2800" dirty="0">
                <a:latin typeface="+mj-lt"/>
              </a:rPr>
              <a:t>“Medicine is a social science, and politics is nothing else but medicine on a large scale”.                                                                                            Rudolf Virchow.</a:t>
            </a:r>
          </a:p>
          <a:p>
            <a:pPr marL="285750" indent="-285750">
              <a:buFont typeface="Arial" panose="020B0604020202020204" pitchFamily="34" charset="0"/>
              <a:buChar char="•"/>
            </a:pPr>
            <a:endParaRPr lang="en-CA" sz="2800" dirty="0">
              <a:latin typeface="+mj-lt"/>
            </a:endParaRPr>
          </a:p>
        </p:txBody>
      </p:sp>
    </p:spTree>
    <p:extLst>
      <p:ext uri="{BB962C8B-B14F-4D97-AF65-F5344CB8AC3E}">
        <p14:creationId xmlns:p14="http://schemas.microsoft.com/office/powerpoint/2010/main" val="1262438970"/>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22435-86C2-F881-3A0E-63BA166648AF}"/>
              </a:ext>
            </a:extLst>
          </p:cNvPr>
          <p:cNvSpPr>
            <a:spLocks noGrp="1"/>
          </p:cNvSpPr>
          <p:nvPr>
            <p:ph type="sldNum" sz="quarter" idx="12"/>
          </p:nvPr>
        </p:nvSpPr>
        <p:spPr/>
        <p:txBody>
          <a:bodyPr/>
          <a:lstStyle/>
          <a:p>
            <a:fld id="{B2DC25EE-239B-4C5F-AAD1-255A7D5F1EE2}" type="slidenum">
              <a:rPr lang="en-US" smtClean="0"/>
              <a:t>556</a:t>
            </a:fld>
            <a:endParaRPr lang="en-US"/>
          </a:p>
        </p:txBody>
      </p:sp>
      <p:sp>
        <p:nvSpPr>
          <p:cNvPr id="4" name="TextBox 3">
            <a:extLst>
              <a:ext uri="{FF2B5EF4-FFF2-40B4-BE49-F238E27FC236}">
                <a16:creationId xmlns:a16="http://schemas.microsoft.com/office/drawing/2014/main" id="{59F600D8-A860-2633-CD05-56BEB2B1B6DE}"/>
              </a:ext>
            </a:extLst>
          </p:cNvPr>
          <p:cNvSpPr txBox="1"/>
          <p:nvPr/>
        </p:nvSpPr>
        <p:spPr>
          <a:xfrm>
            <a:off x="0" y="0"/>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M</a:t>
            </a:r>
            <a:r>
              <a:rPr lang="en-US" sz="2000" b="0" i="0" dirty="0">
                <a:effectLst/>
                <a:latin typeface="+mj-lt"/>
              </a:rPr>
              <a:t>ental health care’s goal is to help people heal and grow.</a:t>
            </a:r>
            <a:r>
              <a:rPr lang="en-US" sz="2000" dirty="0">
                <a:latin typeface="+mj-lt"/>
              </a:rPr>
              <a:t> This involves understanding how their issues developed, how they manifest,</a:t>
            </a:r>
            <a:r>
              <a:rPr lang="en-US" sz="2000" b="0" i="0" dirty="0">
                <a:effectLst/>
                <a:latin typeface="+mj-lt"/>
              </a:rPr>
              <a:t> and what they require in order to heal.</a:t>
            </a:r>
            <a:r>
              <a:rPr lang="en-US" sz="2000" dirty="0">
                <a:latin typeface="+mj-lt"/>
              </a:rPr>
              <a:t> To be able to do this helpers must not only</a:t>
            </a:r>
            <a:r>
              <a:rPr lang="en-US" sz="2000" b="0" i="0" dirty="0">
                <a:effectLst/>
                <a:latin typeface="+mj-lt"/>
              </a:rPr>
              <a:t> understand people’s  “</a:t>
            </a:r>
            <a:r>
              <a:rPr lang="en-US" sz="2000" dirty="0">
                <a:latin typeface="+mj-lt"/>
              </a:rPr>
              <a:t>M</a:t>
            </a:r>
            <a:r>
              <a:rPr lang="en-US" sz="2000" b="0" i="0" dirty="0">
                <a:effectLst/>
                <a:latin typeface="+mj-lt"/>
              </a:rPr>
              <a:t>y stories” but also their “Our and The stories”.</a:t>
            </a:r>
          </a:p>
          <a:p>
            <a:r>
              <a:rPr lang="en-US" sz="2000" b="0" i="0" dirty="0">
                <a:effectLst/>
                <a:latin typeface="+mj-lt"/>
              </a:rPr>
              <a:t>  </a:t>
            </a:r>
          </a:p>
          <a:p>
            <a:pPr marL="342900" indent="-342900">
              <a:buFont typeface="Arial" panose="020B0604020202020204" pitchFamily="34" charset="0"/>
              <a:buChar char="•"/>
            </a:pPr>
            <a:r>
              <a:rPr lang="en-US" sz="2000" dirty="0"/>
              <a:t>A society’s economic and political system determines the way resources are distributed. Unfair resource distribution and inequality create insecurity and are by far the biggest source of stress for people all over the world. </a:t>
            </a:r>
          </a:p>
          <a:p>
            <a:pPr marL="342900" indent="-342900">
              <a:buFont typeface="Arial" panose="020B0604020202020204" pitchFamily="34" charset="0"/>
              <a:buChar char="•"/>
            </a:pPr>
            <a:r>
              <a:rPr lang="en-US" sz="2000" dirty="0"/>
              <a:t>This is because unfair resource distribution leads to housing, food, hierarchical, and ecological stressors, which lead to interpersonal and intersocietal conflicts.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chronic stress associated with economic and other injustice also impairs the functioning of the Human  prefrontal cortex, a part of the brain which helps individuals to “do the hard things when the hard thing is the right things to do”. Because of this impairment the poor, traumatized and marginalized who have chronic high stress, also have  an exceedingly difficult time doing the hard things necessary to improve their situation.</a:t>
            </a:r>
          </a:p>
          <a:p>
            <a:pPr marL="285750" indent="-285750">
              <a:buFont typeface="Arial" panose="020B0604020202020204" pitchFamily="34" charset="0"/>
              <a:buChar char="•"/>
            </a:pPr>
            <a:r>
              <a:rPr lang="en-US" sz="2000" dirty="0"/>
              <a:t>Despite the popular myth of the self-made person, lifting yourself up by the bootstraps is nearly impossible.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makes it statistically very likely that those who grew up with and live in chronically stressful circumstances will remain in those circumstances through their lives. There are exceptions but they are rare. Upward mobility requires social justice, services and supports all of which have been cut in order to give tax breaks to the wealthy. Upward mobility has been decreasing in Western societies, especially in the US, as inequality has increased.</a:t>
            </a:r>
          </a:p>
          <a:p>
            <a:r>
              <a:rPr lang="en-US" sz="2000" dirty="0"/>
              <a: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83350801"/>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F2012-4C15-7DB3-B3C0-06608FDC7EA8}"/>
              </a:ext>
            </a:extLst>
          </p:cNvPr>
          <p:cNvSpPr>
            <a:spLocks noGrp="1"/>
          </p:cNvSpPr>
          <p:nvPr>
            <p:ph type="sldNum" sz="quarter" idx="12"/>
          </p:nvPr>
        </p:nvSpPr>
        <p:spPr/>
        <p:txBody>
          <a:bodyPr/>
          <a:lstStyle/>
          <a:p>
            <a:fld id="{B2DC25EE-239B-4C5F-AAD1-255A7D5F1EE2}" type="slidenum">
              <a:rPr lang="en-US" smtClean="0"/>
              <a:t>557</a:t>
            </a:fld>
            <a:endParaRPr lang="en-US"/>
          </a:p>
        </p:txBody>
      </p:sp>
      <p:sp>
        <p:nvSpPr>
          <p:cNvPr id="4" name="TextBox 3">
            <a:extLst>
              <a:ext uri="{FF2B5EF4-FFF2-40B4-BE49-F238E27FC236}">
                <a16:creationId xmlns:a16="http://schemas.microsoft.com/office/drawing/2014/main" id="{19E0F37E-B065-6B52-25B0-9DF79FA378BA}"/>
              </a:ext>
            </a:extLst>
          </p:cNvPr>
          <p:cNvSpPr txBox="1"/>
          <p:nvPr/>
        </p:nvSpPr>
        <p:spPr>
          <a:xfrm>
            <a:off x="0" y="0"/>
            <a:ext cx="12192000" cy="8309967"/>
          </a:xfrm>
          <a:prstGeom prst="rect">
            <a:avLst/>
          </a:prstGeom>
          <a:noFill/>
        </p:spPr>
        <p:txBody>
          <a:bodyPr wrap="square">
            <a:spAutoFit/>
          </a:bodyPr>
          <a:lstStyle/>
          <a:p>
            <a:pPr marL="342900" indent="-342900">
              <a:buFont typeface="Arial" panose="020B0604020202020204" pitchFamily="34" charset="0"/>
              <a:buChar char="•"/>
            </a:pPr>
            <a:r>
              <a:rPr lang="en-US" sz="2000" dirty="0"/>
              <a:t> The social factors and circumstances that a person faces are the most important variable determining their health. Social variables are more important than biology or the health care people receive. </a:t>
            </a:r>
          </a:p>
          <a:p>
            <a:pPr marL="342900" indent="-342900">
              <a:buFont typeface="Arial" panose="020B0604020202020204" pitchFamily="34" charset="0"/>
              <a:buChar char="•"/>
            </a:pPr>
            <a:r>
              <a:rPr lang="en-US" sz="2000" dirty="0"/>
              <a:t>These “social determinants of health” include early childhood conditions, family socioeconomic status, education, gender, race, employment conditions, housing conditions, disabilities, social inclusion and supports, safety, exposure to discrimination, levels of stress and many other factors.</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Mental health care typically </a:t>
            </a:r>
            <a:r>
              <a:rPr lang="en-US" sz="2000" dirty="0">
                <a:latin typeface="+mj-lt"/>
              </a:rPr>
              <a:t>includes a range of interventions.</a:t>
            </a:r>
            <a:r>
              <a:rPr lang="en-US" sz="2000" dirty="0"/>
              <a:t> Ideally, government sponsored public health plays the critical  role in mental health care by focusing on prevention, early intervention, and the promotion of mental well-being across populations. Its goals include reducing the incidence of mental health disorders and mitigating their impact on individuals and communities.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initiatives focus on primary prevention, which aims to prevent mental health issues before they occur. This includes promoting healthy lifestyles, providing education about mental health, and addressing social determinants such as poverty, violence, and discrimination.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identifying and addressing mental health issues early, public health strategies can prevent conditions from worsening. This involves screenings, community-based services, and accessing resources that can offer support and treatment promptly.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campaigns work to reduce the stigma surrounding mental illness and encourage people to seek help. These campaigns aim to increase awareness and understanding, making it easier for individuals to talk about their mental health.</a:t>
            </a:r>
          </a:p>
          <a:p>
            <a:pPr marL="342900" indent="-342900">
              <a:buFont typeface="Arial" panose="020B0604020202020204" pitchFamily="34" charset="0"/>
              <a:buChar char="•"/>
            </a:pPr>
            <a:endParaRPr lang="en-US" sz="2000" dirty="0">
              <a:latin typeface="+mj-lt"/>
            </a:endParaRPr>
          </a:p>
          <a:p>
            <a:r>
              <a:rPr lang="en-US" sz="2000" dirty="0"/>
              <a:t> </a:t>
            </a:r>
            <a:endParaRPr lang="en-CA" sz="2000" dirty="0"/>
          </a:p>
          <a:p>
            <a:r>
              <a:rPr lang="en-US" sz="1800" dirty="0"/>
              <a:t> </a:t>
            </a:r>
            <a:endParaRPr lang="en-CA" sz="1800" dirty="0"/>
          </a:p>
          <a:p>
            <a:pPr marL="285750" indent="-285750">
              <a:buFont typeface="Arial" panose="020B0604020202020204" pitchFamily="34" charset="0"/>
              <a:buChar char="•"/>
            </a:pPr>
            <a:endParaRPr lang="en-US" sz="1800" dirty="0"/>
          </a:p>
          <a:p>
            <a:endParaRPr lang="en-US" sz="1800" dirty="0"/>
          </a:p>
        </p:txBody>
      </p:sp>
    </p:spTree>
    <p:extLst>
      <p:ext uri="{BB962C8B-B14F-4D97-AF65-F5344CB8AC3E}">
        <p14:creationId xmlns:p14="http://schemas.microsoft.com/office/powerpoint/2010/main" val="322881881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B721D-5448-F520-EF16-A212E88BFF19}"/>
              </a:ext>
            </a:extLst>
          </p:cNvPr>
          <p:cNvSpPr>
            <a:spLocks noGrp="1"/>
          </p:cNvSpPr>
          <p:nvPr>
            <p:ph type="sldNum" sz="quarter" idx="12"/>
          </p:nvPr>
        </p:nvSpPr>
        <p:spPr/>
        <p:txBody>
          <a:bodyPr/>
          <a:lstStyle/>
          <a:p>
            <a:fld id="{B2DC25EE-239B-4C5F-AAD1-255A7D5F1EE2}" type="slidenum">
              <a:rPr lang="en-US" smtClean="0"/>
              <a:t>558</a:t>
            </a:fld>
            <a:endParaRPr lang="en-US"/>
          </a:p>
        </p:txBody>
      </p:sp>
      <p:sp>
        <p:nvSpPr>
          <p:cNvPr id="4" name="TextBox 3">
            <a:extLst>
              <a:ext uri="{FF2B5EF4-FFF2-40B4-BE49-F238E27FC236}">
                <a16:creationId xmlns:a16="http://schemas.microsoft.com/office/drawing/2014/main" id="{6E95AD9F-C31C-5C61-46FB-68342DA2A65A}"/>
              </a:ext>
            </a:extLst>
          </p:cNvPr>
          <p:cNvSpPr txBox="1"/>
          <p:nvPr/>
        </p:nvSpPr>
        <p:spPr>
          <a:xfrm>
            <a:off x="0" y="0"/>
            <a:ext cx="12192000" cy="7109639"/>
          </a:xfrm>
          <a:prstGeom prst="rect">
            <a:avLst/>
          </a:prstGeom>
          <a:noFill/>
        </p:spPr>
        <p:txBody>
          <a:bodyPr wrap="square">
            <a:spAutoFit/>
          </a:bodyPr>
          <a:lstStyle/>
          <a:p>
            <a:pPr marL="342900" indent="-342900">
              <a:buFont typeface="Arial" panose="020B0604020202020204" pitchFamily="34" charset="0"/>
              <a:buChar char="•"/>
            </a:pPr>
            <a:r>
              <a:rPr lang="en-US" sz="2000" dirty="0"/>
              <a:t>Public health professionals contribute to the creation of policies that ensure mental health is included in broader health care planning and provision. This includes advocating for mental health parity in insurance coverage and ensuring resources are allocated to mental health services.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research provides important data on the prevalence, causes, and treatment of mental health disorders. This information guides the development of effective prevention and intervention strategies.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emphasizes the role of communities in promoting mental well-being. By involving local organizations and stakeholders, public health initiatives can tailor programs to meet the specific needs of diverse populations.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essence, the intersection of public health and mental health care is about creating supportive environments where mental well-being is prioritized and resources are available to help individuals lead healthier, fulfilling lives.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Primary and specialized care both play essential roles in a comprehensive mental health care system, each contributing to the support and treatment of individuals with mental health needs.</a:t>
            </a:r>
          </a:p>
          <a:p>
            <a:r>
              <a:rPr lang="en-US" sz="2000" dirty="0"/>
              <a:t> </a:t>
            </a:r>
          </a:p>
          <a:p>
            <a:pPr marL="285750" indent="-285750">
              <a:buFont typeface="Arial" panose="020B0604020202020204" pitchFamily="34" charset="0"/>
              <a:buChar char="•"/>
            </a:pPr>
            <a:r>
              <a:rPr lang="en-US" sz="2000" dirty="0"/>
              <a:t>Primary care providers, such as family doctors, often serve as the first point of contact for individuals experiencing mental health issues. They play a critical role in initial assessments and screenings.</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4224572736"/>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0C5C0-B621-1DDE-14B4-97125E3F3A43}"/>
              </a:ext>
            </a:extLst>
          </p:cNvPr>
          <p:cNvSpPr>
            <a:spLocks noGrp="1"/>
          </p:cNvSpPr>
          <p:nvPr>
            <p:ph type="sldNum" sz="quarter" idx="12"/>
          </p:nvPr>
        </p:nvSpPr>
        <p:spPr/>
        <p:txBody>
          <a:bodyPr/>
          <a:lstStyle/>
          <a:p>
            <a:fld id="{B2DC25EE-239B-4C5F-AAD1-255A7D5F1EE2}" type="slidenum">
              <a:rPr lang="en-US" smtClean="0"/>
              <a:t>559</a:t>
            </a:fld>
            <a:endParaRPr lang="en-US"/>
          </a:p>
        </p:txBody>
      </p:sp>
      <p:sp>
        <p:nvSpPr>
          <p:cNvPr id="4" name="TextBox 3">
            <a:extLst>
              <a:ext uri="{FF2B5EF4-FFF2-40B4-BE49-F238E27FC236}">
                <a16:creationId xmlns:a16="http://schemas.microsoft.com/office/drawing/2014/main" id="{F87E36FD-4F2B-30BD-D6EA-9D0891E6CE61}"/>
              </a:ext>
            </a:extLst>
          </p:cNvPr>
          <p:cNvSpPr txBox="1"/>
          <p:nvPr/>
        </p:nvSpPr>
        <p:spPr>
          <a:xfrm>
            <a:off x="7620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Primary care practitioners are pivotal in identifying mental health conditions early, as they often have ongoing relationships with patients. This can lead to timely intervention and prevent issues from escalating. </a:t>
            </a:r>
          </a:p>
          <a:p>
            <a:pPr marL="285750" indent="-285750">
              <a:buFont typeface="Arial" panose="020B0604020202020204" pitchFamily="34" charset="0"/>
              <a:buChar char="•"/>
            </a:pPr>
            <a:r>
              <a:rPr lang="en-US" sz="2000" dirty="0"/>
              <a:t>Primary care settings provide an opportunity to address both physical and mental health needs cohesively, recognizing the interconnection between the two.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When more complex or severe mental health conditions are identified, primary care providers can refer patients to specialized mental health services for further evaluation and treatment. Primary care often manages common mental health conditions, such as depression and anxiety, through medication management and supportive counseling.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Specialized care involves mental health professionals such as psychiatrists, psychologists, clinical social workers, and psychiatric nurse practitioners, who have the training to handle more severe or complex mental health disorders.</a:t>
            </a:r>
          </a:p>
          <a:p>
            <a:r>
              <a:rPr lang="en-US" sz="2000" dirty="0"/>
              <a:t> </a:t>
            </a:r>
          </a:p>
          <a:p>
            <a:pPr marL="285750" indent="-285750">
              <a:buFont typeface="Arial" panose="020B0604020202020204" pitchFamily="34" charset="0"/>
              <a:buChar char="•"/>
            </a:pPr>
            <a:r>
              <a:rPr lang="en-US" sz="2000" dirty="0"/>
              <a:t>Specialized providers conduct thorough assessments and diagnoses, which may involve a range of psychological tests and evaluations to understand a person's condition more deeply.</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They offer specific treatments such as psychotherapy, advanced pharmacological management, and other specialized interventions . Specialized care often involves collaboration among a multidisciplinary team to deliver comprehensive treatment plans that address multiple facets of a patient’s mental health needs.</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Mental health care typically </a:t>
            </a:r>
            <a:r>
              <a:rPr lang="en-US" sz="2000" dirty="0">
                <a:latin typeface="+mj-lt"/>
              </a:rPr>
              <a:t>includes a range of interventions.</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16138181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93AC-B6E0-83B5-98BC-9C97A27FF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39716-076B-32F5-857D-A4D98616B9AF}"/>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32599162-4BC4-A7F5-6787-030E8A5B5FCF}"/>
              </a:ext>
            </a:extLst>
          </p:cNvPr>
          <p:cNvSpPr>
            <a:spLocks noGrp="1"/>
          </p:cNvSpPr>
          <p:nvPr>
            <p:ph idx="1"/>
          </p:nvPr>
        </p:nvSpPr>
        <p:spPr/>
        <p:txBody>
          <a:bodyPr>
            <a:normAutofit fontScale="77500" lnSpcReduction="20000"/>
          </a:bodyPr>
          <a:lstStyle/>
          <a:p>
            <a:pPr marL="0" indent="0">
              <a:buNone/>
            </a:pPr>
            <a:r>
              <a:rPr sz="3200" dirty="0">
                <a:latin typeface="Arial" panose="020B0604020202020204" pitchFamily="34" charset="0"/>
                <a:cs typeface="Arial" panose="020B0604020202020204" pitchFamily="34" charset="0"/>
              </a:rPr>
              <a:t>W</a:t>
            </a:r>
            <a:r>
              <a:rPr lang="en-CA" sz="3200" dirty="0">
                <a:latin typeface="Arial" panose="020B0604020202020204" pitchFamily="34" charset="0"/>
                <a:cs typeface="Arial" panose="020B0604020202020204" pitchFamily="34" charset="0"/>
              </a:rPr>
              <a:t>ho and w</a:t>
            </a:r>
            <a:r>
              <a:rPr sz="3200" dirty="0">
                <a:latin typeface="Arial" panose="020B0604020202020204" pitchFamily="34" charset="0"/>
                <a:cs typeface="Arial" panose="020B0604020202020204" pitchFamily="34" charset="0"/>
              </a:rPr>
              <a:t>hat are the key </a:t>
            </a:r>
            <a:r>
              <a:rPr lang="en-CA" sz="3200" dirty="0">
                <a:latin typeface="Arial" panose="020B0604020202020204" pitchFamily="34" charset="0"/>
                <a:cs typeface="Arial" panose="020B0604020202020204" pitchFamily="34" charset="0"/>
              </a:rPr>
              <a:t>people </a:t>
            </a:r>
            <a:r>
              <a:rPr sz="3200" dirty="0">
                <a:latin typeface="Arial" panose="020B0604020202020204" pitchFamily="34" charset="0"/>
                <a:cs typeface="Arial" panose="020B0604020202020204" pitchFamily="34" charset="0"/>
              </a:rPr>
              <a:t>events or moments that have shaped who you are today?</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What personal </a:t>
            </a:r>
            <a:r>
              <a:rPr lang="en-CA" sz="3200" dirty="0">
                <a:latin typeface="Arial" panose="020B0604020202020204" pitchFamily="34" charset="0"/>
                <a:cs typeface="Arial" panose="020B0604020202020204" pitchFamily="34" charset="0"/>
              </a:rPr>
              <a:t>beliefs, </a:t>
            </a:r>
            <a:r>
              <a:rPr sz="3200" dirty="0">
                <a:latin typeface="Arial" panose="020B0604020202020204" pitchFamily="34" charset="0"/>
                <a:cs typeface="Arial" panose="020B0604020202020204" pitchFamily="34" charset="0"/>
              </a:rPr>
              <a:t>values</a:t>
            </a:r>
            <a:r>
              <a:rPr lang="en-CA" sz="3200" dirty="0">
                <a:latin typeface="Arial" panose="020B0604020202020204" pitchFamily="34" charset="0"/>
                <a:cs typeface="Arial" panose="020B0604020202020204" pitchFamily="34" charset="0"/>
              </a:rPr>
              <a:t>, principles</a:t>
            </a:r>
            <a:r>
              <a:rPr sz="3200" dirty="0">
                <a:latin typeface="Arial" panose="020B0604020202020204" pitchFamily="34" charset="0"/>
                <a:cs typeface="Arial" panose="020B0604020202020204" pitchFamily="34" charset="0"/>
              </a:rPr>
              <a:t> or experiences </a:t>
            </a:r>
            <a:r>
              <a:rPr lang="en-CA" sz="3200" dirty="0">
                <a:latin typeface="Arial" panose="020B0604020202020204" pitchFamily="34" charset="0"/>
                <a:cs typeface="Arial" panose="020B0604020202020204" pitchFamily="34" charset="0"/>
              </a:rPr>
              <a:t>guide</a:t>
            </a:r>
            <a:r>
              <a:rPr sz="3200" dirty="0">
                <a:latin typeface="Arial" panose="020B0604020202020204" pitchFamily="34" charset="0"/>
                <a:cs typeface="Arial" panose="020B0604020202020204" pitchFamily="34" charset="0"/>
              </a:rPr>
              <a:t> your life </a:t>
            </a:r>
            <a:r>
              <a:rPr lang="en-CA" sz="3200" dirty="0">
                <a:latin typeface="Arial" panose="020B0604020202020204" pitchFamily="34" charset="0"/>
                <a:cs typeface="Arial" panose="020B0604020202020204" pitchFamily="34" charset="0"/>
              </a:rPr>
              <a:t>and give it </a:t>
            </a:r>
            <a:r>
              <a:rPr sz="3200" dirty="0">
                <a:latin typeface="Arial" panose="020B0604020202020204" pitchFamily="34" charset="0"/>
                <a:cs typeface="Arial" panose="020B0604020202020204" pitchFamily="34" charset="0"/>
              </a:rPr>
              <a:t>meaning?</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When do you feel most fully yourself?</a:t>
            </a:r>
            <a:r>
              <a:rPr lang="en-CA" sz="3200" dirty="0">
                <a:latin typeface="Arial" panose="020B0604020202020204" pitchFamily="34" charset="0"/>
                <a:cs typeface="Arial" panose="020B0604020202020204" pitchFamily="34" charset="0"/>
              </a:rPr>
              <a:t> Who is the most authentic you?</a:t>
            </a:r>
            <a:r>
              <a:rPr lang="en-US" sz="3200" dirty="0">
                <a:latin typeface="Arial" panose="020B0604020202020204" pitchFamily="34" charset="0"/>
                <a:cs typeface="Arial" panose="020B0604020202020204" pitchFamily="34" charset="0"/>
              </a:rPr>
              <a:t> </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Is there a song, poem or quotation that captures your “my story”?</a:t>
            </a:r>
          </a:p>
          <a:p>
            <a:pPr marL="0" indent="0">
              <a:buNone/>
            </a:pPr>
            <a:endParaRPr sz="3200" dirty="0"/>
          </a:p>
        </p:txBody>
      </p:sp>
    </p:spTree>
    <p:extLst>
      <p:ext uri="{BB962C8B-B14F-4D97-AF65-F5344CB8AC3E}">
        <p14:creationId xmlns:p14="http://schemas.microsoft.com/office/powerpoint/2010/main" val="3793855712"/>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DBEA8E-4F89-208C-A3CD-9AA6AA8D5F0F}"/>
              </a:ext>
            </a:extLst>
          </p:cNvPr>
          <p:cNvSpPr>
            <a:spLocks noGrp="1"/>
          </p:cNvSpPr>
          <p:nvPr>
            <p:ph type="sldNum" sz="quarter" idx="12"/>
          </p:nvPr>
        </p:nvSpPr>
        <p:spPr/>
        <p:txBody>
          <a:bodyPr/>
          <a:lstStyle/>
          <a:p>
            <a:fld id="{B2DC25EE-239B-4C5F-AAD1-255A7D5F1EE2}" type="slidenum">
              <a:rPr lang="en-US" smtClean="0"/>
              <a:t>560</a:t>
            </a:fld>
            <a:endParaRPr lang="en-US"/>
          </a:p>
        </p:txBody>
      </p:sp>
      <p:sp>
        <p:nvSpPr>
          <p:cNvPr id="4" name="TextBox 3">
            <a:extLst>
              <a:ext uri="{FF2B5EF4-FFF2-40B4-BE49-F238E27FC236}">
                <a16:creationId xmlns:a16="http://schemas.microsoft.com/office/drawing/2014/main" id="{5FD207D5-7F7F-2630-1E8A-BAFD51D8E0D0}"/>
              </a:ext>
            </a:extLst>
          </p:cNvPr>
          <p:cNvSpPr txBox="1"/>
          <p:nvPr/>
        </p:nvSpPr>
        <p:spPr>
          <a:xfrm>
            <a:off x="0"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Psychoeducation</a:t>
            </a:r>
            <a:r>
              <a:rPr lang="en-US" sz="2000" dirty="0">
                <a:latin typeface="+mj-lt"/>
              </a:rPr>
              <a:t> i</a:t>
            </a:r>
            <a:r>
              <a:rPr lang="en-US" sz="2000" b="0" i="0" dirty="0">
                <a:effectLst/>
                <a:latin typeface="+mj-lt"/>
              </a:rPr>
              <a:t>nvolves providing individuals and their families with information about mental health conditions, treatment options, and coping strategies. It aims to empower patients by enhancing understanding and engagement in their own treatment process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Psychotherapy, often referred to as talk therapy, has several key goals which are designed to help individuals improve their overall mental well-being and cope with life's challenges. These goals include symptom relief, understanding and insight, behavioral change, emotional regulation, improved relationships, and empowerment and autonomy.</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Medications such as a</a:t>
            </a:r>
            <a:r>
              <a:rPr lang="en-US" sz="2000" b="0" i="0" dirty="0">
                <a:effectLst/>
                <a:latin typeface="+mj-lt"/>
              </a:rPr>
              <a:t>ntidepressants, antipsychotics, mood stabilizers, and anxiolytics are commonly prescribed to manage symptoms of mental health disorders.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Community-based </a:t>
            </a:r>
            <a:r>
              <a:rPr lang="en-US" sz="2000" dirty="0">
                <a:latin typeface="+mj-lt"/>
              </a:rPr>
              <a:t>p</a:t>
            </a:r>
            <a:r>
              <a:rPr lang="en-US" sz="2000" b="0" i="0" dirty="0">
                <a:effectLst/>
                <a:latin typeface="+mj-lt"/>
              </a:rPr>
              <a:t>rograms aim to reduce stigma, provide support, promote social inclusion, and improve access to services.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Social service providers address social determinants of health such as housing, employment, and education.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All mental health interventions should be</a:t>
            </a:r>
            <a:r>
              <a:rPr lang="en-US" sz="2000" b="0" i="0" dirty="0">
                <a:effectLst/>
                <a:latin typeface="+mj-lt"/>
              </a:rPr>
              <a:t> </a:t>
            </a:r>
            <a:r>
              <a:rPr lang="en-US" sz="2000" dirty="0">
                <a:latin typeface="+mj-lt"/>
              </a:rPr>
              <a:t>i</a:t>
            </a:r>
            <a:r>
              <a:rPr lang="en-US" sz="2000" b="0" i="0" dirty="0">
                <a:effectLst/>
                <a:latin typeface="+mj-lt"/>
              </a:rPr>
              <a:t>nformed by the social </a:t>
            </a:r>
            <a:r>
              <a:rPr lang="en-US" sz="2000" dirty="0">
                <a:latin typeface="+mj-lt"/>
              </a:rPr>
              <a:t>d</a:t>
            </a:r>
            <a:r>
              <a:rPr lang="en-US" sz="2000" b="0" i="0" dirty="0">
                <a:effectLst/>
                <a:latin typeface="+mj-lt"/>
              </a:rPr>
              <a:t>eterminants of health </a:t>
            </a:r>
            <a:r>
              <a:rPr lang="en-US" sz="2000" dirty="0">
                <a:latin typeface="+mj-lt"/>
              </a:rPr>
              <a:t>m</a:t>
            </a:r>
            <a:r>
              <a:rPr lang="en-US" sz="2000" b="0" i="0" dirty="0">
                <a:effectLst/>
                <a:latin typeface="+mj-lt"/>
              </a:rPr>
              <a:t>odel and </a:t>
            </a:r>
            <a:r>
              <a:rPr lang="en-US" sz="2000" dirty="0">
                <a:latin typeface="+mj-lt"/>
              </a:rPr>
              <a:t>consider the importance of the</a:t>
            </a:r>
            <a:r>
              <a:rPr lang="en-US" sz="2000" b="0" i="0" dirty="0">
                <a:effectLst/>
                <a:latin typeface="+mj-lt"/>
              </a:rPr>
              <a:t> conditions </a:t>
            </a:r>
            <a:r>
              <a:rPr lang="en-US" sz="2000" dirty="0">
                <a:latin typeface="+mj-lt"/>
              </a:rPr>
              <a:t>in</a:t>
            </a:r>
            <a:r>
              <a:rPr lang="en-US" sz="2000" b="0" i="0" dirty="0">
                <a:effectLst/>
                <a:latin typeface="+mj-lt"/>
              </a:rPr>
              <a:t> which people are born, grow, live, work, and age.</a:t>
            </a:r>
          </a:p>
          <a:p>
            <a:pPr marL="285750" indent="-285750">
              <a:buFont typeface="Arial" panose="020B0604020202020204" pitchFamily="34" charset="0"/>
              <a:buChar char="•"/>
            </a:pPr>
            <a:endParaRPr lang="en-US" sz="2000" dirty="0">
              <a:latin typeface="+mj-lt"/>
            </a:endParaRPr>
          </a:p>
          <a:p>
            <a:br>
              <a:rPr lang="en-US" sz="2000" dirty="0"/>
            </a:br>
            <a:br>
              <a:rPr lang="en-US" sz="2000" dirty="0"/>
            </a:br>
            <a:endParaRPr lang="en-CA" sz="2000" dirty="0"/>
          </a:p>
        </p:txBody>
      </p:sp>
    </p:spTree>
    <p:extLst>
      <p:ext uri="{BB962C8B-B14F-4D97-AF65-F5344CB8AC3E}">
        <p14:creationId xmlns:p14="http://schemas.microsoft.com/office/powerpoint/2010/main" val="3374787257"/>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5CD7D-BB5D-DD50-B678-AC9F875B1C40}"/>
              </a:ext>
            </a:extLst>
          </p:cNvPr>
          <p:cNvSpPr>
            <a:spLocks noGrp="1"/>
          </p:cNvSpPr>
          <p:nvPr>
            <p:ph type="sldNum" sz="quarter" idx="12"/>
          </p:nvPr>
        </p:nvSpPr>
        <p:spPr/>
        <p:txBody>
          <a:bodyPr/>
          <a:lstStyle/>
          <a:p>
            <a:fld id="{B2DC25EE-239B-4C5F-AAD1-255A7D5F1EE2}" type="slidenum">
              <a:rPr lang="en-US" smtClean="0"/>
              <a:t>561</a:t>
            </a:fld>
            <a:endParaRPr lang="en-US"/>
          </a:p>
        </p:txBody>
      </p:sp>
      <p:sp>
        <p:nvSpPr>
          <p:cNvPr id="4" name="TextBox 3">
            <a:extLst>
              <a:ext uri="{FF2B5EF4-FFF2-40B4-BE49-F238E27FC236}">
                <a16:creationId xmlns:a16="http://schemas.microsoft.com/office/drawing/2014/main" id="{FDE15E2E-156D-BFEA-C0EE-97CF0F7EB6AA}"/>
              </a:ext>
            </a:extLst>
          </p:cNvPr>
          <p:cNvSpPr txBox="1"/>
          <p:nvPr/>
        </p:nvSpPr>
        <p:spPr>
          <a:xfrm>
            <a:off x="0" y="0"/>
            <a:ext cx="11996057"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Today we’re becoming increasingly aware of the enormous impact that attachment issues and trauma have on people’s mental health.</a:t>
            </a:r>
            <a:r>
              <a:rPr lang="en-US" sz="2000" dirty="0">
                <a:latin typeface="+mj-lt"/>
              </a:rPr>
              <a:t> There are important principles involved in the treatment of these conditions that deserve brief mention.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CA" sz="2000" dirty="0"/>
              <a:t>Pierre Marie Felix Janet was a pioneering French psychologist, physician, philosopher and psychotherapist. Janet was one of the first psychologists to draw a clear connection between a person’s past trauma and symptoms presenting later in life.</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The foundations underlying the treatment approaches to  trauma spectrum  disorders have not changed much in the last 100 years since Janet first described them. There are three phases to the active stage treatment of trauma spectrum dissociative disorders.</a:t>
            </a:r>
          </a:p>
          <a:p>
            <a:r>
              <a:rPr lang="en-US" sz="2000" dirty="0"/>
              <a:t> </a:t>
            </a:r>
          </a:p>
          <a:p>
            <a:pPr marL="285750" indent="-285750">
              <a:buFont typeface="Arial" panose="020B0604020202020204" pitchFamily="34" charset="0"/>
              <a:buChar char="•"/>
            </a:pPr>
            <a:r>
              <a:rPr lang="en-US" sz="2000" dirty="0"/>
              <a:t>Phase 1 deals with the person’s safety and aims to stabilize them. It involves: </a:t>
            </a:r>
          </a:p>
          <a:p>
            <a:pPr marL="285750" indent="-285750">
              <a:buFont typeface="Arial" panose="020B0604020202020204" pitchFamily="34" charset="0"/>
              <a:buChar char="•"/>
            </a:pPr>
            <a:r>
              <a:rPr lang="en-US" sz="2000" dirty="0"/>
              <a:t>1) developing a personal roadmap for the healing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developing realistic and attainable goals and setting up a plan of action for achieving those goals in a   practical timeframe.</a:t>
            </a:r>
          </a:p>
          <a:p>
            <a:r>
              <a:rPr lang="en-US" sz="2000" dirty="0"/>
              <a:t> </a:t>
            </a:r>
          </a:p>
          <a:p>
            <a:pPr marL="285750" indent="-285750">
              <a:buFont typeface="Arial" panose="020B0604020202020204" pitchFamily="34" charset="0"/>
              <a:buChar char="•"/>
            </a:pPr>
            <a:r>
              <a:rPr lang="en-US" sz="2000" dirty="0"/>
              <a:t>3) establishing a sense of stability and safety in interpersonal relationships, one's own body, and all other areas of life </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850973958"/>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C7D8F9-3B46-49BB-6AFC-794B5B4365B5}"/>
              </a:ext>
            </a:extLst>
          </p:cNvPr>
          <p:cNvSpPr>
            <a:spLocks noGrp="1"/>
          </p:cNvSpPr>
          <p:nvPr>
            <p:ph type="sldNum" sz="quarter" idx="12"/>
          </p:nvPr>
        </p:nvSpPr>
        <p:spPr/>
        <p:txBody>
          <a:bodyPr/>
          <a:lstStyle/>
          <a:p>
            <a:fld id="{B2DC25EE-239B-4C5F-AAD1-255A7D5F1EE2}" type="slidenum">
              <a:rPr lang="en-US" smtClean="0"/>
              <a:t>562</a:t>
            </a:fld>
            <a:endParaRPr lang="en-US"/>
          </a:p>
        </p:txBody>
      </p:sp>
      <p:sp>
        <p:nvSpPr>
          <p:cNvPr id="4" name="TextBox 3">
            <a:extLst>
              <a:ext uri="{FF2B5EF4-FFF2-40B4-BE49-F238E27FC236}">
                <a16:creationId xmlns:a16="http://schemas.microsoft.com/office/drawing/2014/main" id="{BFFDC630-3E95-5610-0A8D-9A43AFECC55C}"/>
              </a:ext>
            </a:extLst>
          </p:cNvPr>
          <p:cNvSpPr txBox="1"/>
          <p:nvPr/>
        </p:nvSpPr>
        <p:spPr>
          <a:xfrm>
            <a:off x="0" y="70021"/>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4) learning how to regulate emotions, and how to manage psychological and behavioral symptoms that may contribute to a sense of instability and overall personal suffering.</a:t>
            </a:r>
          </a:p>
          <a:p>
            <a:r>
              <a:rPr lang="en-US" sz="2000" dirty="0"/>
              <a:t> </a:t>
            </a:r>
          </a:p>
          <a:p>
            <a:pPr marL="285750" indent="-285750">
              <a:buFont typeface="Arial" panose="020B0604020202020204" pitchFamily="34" charset="0"/>
              <a:buChar char="•"/>
            </a:pPr>
            <a:r>
              <a:rPr lang="en-US" sz="2000" dirty="0"/>
              <a:t>5) beginning to recognize and tap into resources and inner strength 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6) developing crucial coping mechanisms and life skills, geared towards effectively managing painful experiences.</a:t>
            </a:r>
          </a:p>
          <a:p>
            <a:r>
              <a:rPr lang="en-US" sz="2000" dirty="0"/>
              <a:t> </a:t>
            </a:r>
          </a:p>
          <a:p>
            <a:pPr marL="285750" indent="-285750">
              <a:buFont typeface="Arial" panose="020B0604020202020204" pitchFamily="34" charset="0"/>
              <a:buChar char="•"/>
            </a:pPr>
            <a:r>
              <a:rPr lang="en-US" sz="2000" dirty="0"/>
              <a:t>Phase 2 deals with the “remembrance and mourning” of the trauma. Once an individual has developed a strong and functional set of coping skills and feels reasonably safe and secure in their surroundings, it becomes possible to address buried memories.</a:t>
            </a:r>
          </a:p>
          <a:p>
            <a:endParaRPr lang="en-US" sz="2000" dirty="0"/>
          </a:p>
          <a:p>
            <a:pPr marL="342900" indent="-342900">
              <a:buFont typeface="Arial" panose="020B0604020202020204" pitchFamily="34" charset="0"/>
              <a:buChar char="•"/>
            </a:pPr>
            <a:r>
              <a:rPr lang="en-US" sz="2000" dirty="0"/>
              <a:t>Phase 3 involves reconnecting with the world of other people, nature, the universe a meaningful occupation and all other aspects of a meaningful, fulfilling and healthy life.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three phases of trauma and attachment therapy are supported by the  “four pillars” of recovery from trauma.</a:t>
            </a:r>
            <a:r>
              <a:rPr lang="en-CA" sz="2000" dirty="0"/>
              <a:t>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These 4 pillars  are components of trauma work that are important in each of the three stages of trauma therapy. They are:</a:t>
            </a:r>
          </a:p>
          <a:p>
            <a:pPr marL="285750" indent="-285750">
              <a:buFont typeface="Arial" panose="020B0604020202020204" pitchFamily="34" charset="0"/>
              <a:buChar char="•"/>
            </a:pPr>
            <a:endParaRPr lang="en-CA" sz="2000" dirty="0"/>
          </a:p>
          <a:p>
            <a:endParaRPr lang="en-US" sz="1800" dirty="0"/>
          </a:p>
        </p:txBody>
      </p:sp>
    </p:spTree>
    <p:extLst>
      <p:ext uri="{BB962C8B-B14F-4D97-AF65-F5344CB8AC3E}">
        <p14:creationId xmlns:p14="http://schemas.microsoft.com/office/powerpoint/2010/main" val="1342063892"/>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01755-6991-E262-7E2B-7CABF6375ACF}"/>
              </a:ext>
            </a:extLst>
          </p:cNvPr>
          <p:cNvSpPr>
            <a:spLocks noGrp="1"/>
          </p:cNvSpPr>
          <p:nvPr>
            <p:ph type="sldNum" sz="quarter" idx="12"/>
          </p:nvPr>
        </p:nvSpPr>
        <p:spPr/>
        <p:txBody>
          <a:bodyPr/>
          <a:lstStyle/>
          <a:p>
            <a:fld id="{B2DC25EE-239B-4C5F-AAD1-255A7D5F1EE2}" type="slidenum">
              <a:rPr lang="en-US" smtClean="0"/>
              <a:t>563</a:t>
            </a:fld>
            <a:endParaRPr lang="en-US"/>
          </a:p>
        </p:txBody>
      </p:sp>
      <p:sp>
        <p:nvSpPr>
          <p:cNvPr id="4" name="TextBox 3">
            <a:extLst>
              <a:ext uri="{FF2B5EF4-FFF2-40B4-BE49-F238E27FC236}">
                <a16:creationId xmlns:a16="http://schemas.microsoft.com/office/drawing/2014/main" id="{A7783CFF-78B2-39DA-CA35-F8A97062E34A}"/>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CA" sz="2000" dirty="0"/>
              <a:t>1. Psychoeducation which involves developing a model of the mind by which to understand ourselves.</a:t>
            </a:r>
          </a:p>
          <a:p>
            <a:r>
              <a:rPr lang="en-CA" sz="2000" dirty="0"/>
              <a:t> </a:t>
            </a:r>
          </a:p>
          <a:p>
            <a:pPr marL="285750" indent="-285750">
              <a:buFont typeface="Arial" panose="020B0604020202020204" pitchFamily="34" charset="0"/>
              <a:buChar char="•"/>
            </a:pPr>
            <a:r>
              <a:rPr lang="en-CA" sz="2000" dirty="0"/>
              <a:t>2. Mindfulness which involves "seeing” ourselves including our body sensations, feelings, thoughts, and behaviors.</a:t>
            </a:r>
          </a:p>
          <a:p>
            <a:r>
              <a:rPr lang="en-CA" sz="2000" dirty="0"/>
              <a:t> </a:t>
            </a:r>
          </a:p>
          <a:p>
            <a:pPr marL="285750" indent="-285750">
              <a:buFont typeface="Arial" panose="020B0604020202020204" pitchFamily="34" charset="0"/>
              <a:buChar char="•"/>
            </a:pPr>
            <a:r>
              <a:rPr lang="en-CA" sz="2000" dirty="0"/>
              <a:t>3. Physical movement, breathing, and meditation practices and…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4. Human connection and relational healing.</a:t>
            </a:r>
          </a:p>
          <a:p>
            <a:r>
              <a:rPr lang="en-US" sz="2000" dirty="0"/>
              <a:t> </a:t>
            </a:r>
          </a:p>
          <a:p>
            <a:pPr marL="342900" indent="-342900">
              <a:buFont typeface="Arial" panose="020B0604020202020204" pitchFamily="34" charset="0"/>
              <a:buChar char="•"/>
            </a:pPr>
            <a:r>
              <a:rPr lang="en-CA" sz="2000" dirty="0"/>
              <a:t>One issue that is of particular importance when we consider individual healing is whether mental health issues require individual or systemic solutions.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We can ask the same question for cardiovascular diseases, cancer, our deteriorating attention problems, and political polarization.</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In his book, Stolen Focus, Johan Hari makes the point that society portrays all these as issues about which we make individual choices and are therefore personally responsible for changing.</a:t>
            </a:r>
          </a:p>
          <a:p>
            <a:r>
              <a:rPr lang="en-CA" sz="2000" dirty="0"/>
              <a:t> </a:t>
            </a:r>
          </a:p>
          <a:p>
            <a:pPr marL="342900" indent="-342900">
              <a:buFont typeface="Arial" panose="020B0604020202020204" pitchFamily="34" charset="0"/>
              <a:buChar char="•"/>
            </a:pPr>
            <a:r>
              <a:rPr lang="en-CA" sz="2000" dirty="0"/>
              <a:t>He argues that the reality is that powerful corporations, lobbyist and social media are using sophisticated technologies to manipulate us in the service of profit. (Ex. food, tobacco industries)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3430667285"/>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92725-C9FF-46CE-4ACC-0A53C3B137A7}"/>
              </a:ext>
            </a:extLst>
          </p:cNvPr>
          <p:cNvSpPr>
            <a:spLocks noGrp="1"/>
          </p:cNvSpPr>
          <p:nvPr>
            <p:ph type="sldNum" sz="quarter" idx="12"/>
          </p:nvPr>
        </p:nvSpPr>
        <p:spPr/>
        <p:txBody>
          <a:bodyPr/>
          <a:lstStyle/>
          <a:p>
            <a:fld id="{B2DC25EE-239B-4C5F-AAD1-255A7D5F1EE2}" type="slidenum">
              <a:rPr lang="en-US" smtClean="0"/>
              <a:t>564</a:t>
            </a:fld>
            <a:endParaRPr lang="en-US"/>
          </a:p>
        </p:txBody>
      </p:sp>
      <p:sp>
        <p:nvSpPr>
          <p:cNvPr id="4" name="TextBox 3">
            <a:extLst>
              <a:ext uri="{FF2B5EF4-FFF2-40B4-BE49-F238E27FC236}">
                <a16:creationId xmlns:a16="http://schemas.microsoft.com/office/drawing/2014/main" id="{D4877C34-A12F-54C6-1A9F-BD81B6F75B9B}"/>
              </a:ext>
            </a:extLst>
          </p:cNvPr>
          <p:cNvSpPr txBox="1"/>
          <p:nvPr/>
        </p:nvSpPr>
        <p:spPr>
          <a:xfrm>
            <a:off x="0" y="0"/>
            <a:ext cx="11996057" cy="5632311"/>
          </a:xfrm>
          <a:prstGeom prst="rect">
            <a:avLst/>
          </a:prstGeom>
          <a:noFill/>
        </p:spPr>
        <p:txBody>
          <a:bodyPr wrap="square">
            <a:spAutoFit/>
          </a:bodyPr>
          <a:lstStyle/>
          <a:p>
            <a:pPr marL="342900" indent="-342900">
              <a:buFont typeface="Arial" panose="020B0604020202020204" pitchFamily="34" charset="0"/>
              <a:buChar char="•"/>
            </a:pPr>
            <a:r>
              <a:rPr lang="en-CA" sz="2000" dirty="0"/>
              <a:t>“Cruel optimism” describes when a simple solution is proposed to a complex problem for example : go on a diet, stop smoking, or give up social media. </a:t>
            </a:r>
          </a:p>
          <a:p>
            <a:pPr marL="342900" indent="-342900">
              <a:buFont typeface="Arial" panose="020B0604020202020204" pitchFamily="34" charset="0"/>
              <a:buChar char="•"/>
            </a:pPr>
            <a:r>
              <a:rPr lang="en-CA" sz="2000" dirty="0"/>
              <a:t>This simple solution ignores the deliberately engineered powerfully addictive aspects of these problems. When people inevitably don’t achieve results with these simplistic solutions, they are blamed for not trying hard enough. Ex. 95% of people who go on a diet and lose weight regain it within 1-2 years. Failure is then blamed on the person, not on how the food industry manipulates people.</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Similarly mental health issues are complex, largely socially determined problems and although the individual approaches to improving them that the pharmaceutical and wellness industries promote can be somewhat helpful, such individual based approaches are forms of cruel optimism.</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Authentic optimism considers the complexity of problems such as these and the need for both collective and personal approaches in solving them.</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Having considered some of the complexities involved in healing “My stories” let now turn to three psychotherapeutic  approaches that embody many of these principles as well as the values of the integral stage of development.</a:t>
            </a:r>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2464034745"/>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oup of people&#10;&#10;Description automatically generated with medium confidence">
            <a:extLst>
              <a:ext uri="{FF2B5EF4-FFF2-40B4-BE49-F238E27FC236}">
                <a16:creationId xmlns:a16="http://schemas.microsoft.com/office/drawing/2014/main" id="{E26F942D-FFE5-AAF9-5E2B-27709EC6A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1" y="907592"/>
            <a:ext cx="11636829" cy="5515262"/>
          </a:xfrm>
          <a:prstGeom prst="rect">
            <a:avLst/>
          </a:prstGeom>
        </p:spPr>
      </p:pic>
      <p:sp>
        <p:nvSpPr>
          <p:cNvPr id="4" name="TextBox 3">
            <a:extLst>
              <a:ext uri="{FF2B5EF4-FFF2-40B4-BE49-F238E27FC236}">
                <a16:creationId xmlns:a16="http://schemas.microsoft.com/office/drawing/2014/main" id="{2FCE7BB4-41DA-C39A-A641-204E22A35E73}"/>
              </a:ext>
            </a:extLst>
          </p:cNvPr>
          <p:cNvSpPr txBox="1"/>
          <p:nvPr/>
        </p:nvSpPr>
        <p:spPr>
          <a:xfrm>
            <a:off x="3530863" y="124453"/>
            <a:ext cx="5438966" cy="646331"/>
          </a:xfrm>
          <a:prstGeom prst="rect">
            <a:avLst/>
          </a:prstGeom>
          <a:noFill/>
        </p:spPr>
        <p:txBody>
          <a:bodyPr wrap="square">
            <a:spAutoFit/>
          </a:bodyPr>
          <a:lstStyle/>
          <a:p>
            <a:r>
              <a:rPr lang="en-US" sz="3600" dirty="0">
                <a:solidFill>
                  <a:schemeClr val="bg1"/>
                </a:solidFill>
              </a:rPr>
              <a:t> DEPTH PSYCHOLOGY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D21EB653-2A94-2F96-B9BB-8B35F502C09A}"/>
              </a:ext>
            </a:extLst>
          </p:cNvPr>
          <p:cNvSpPr>
            <a:spLocks noGrp="1"/>
          </p:cNvSpPr>
          <p:nvPr>
            <p:ph type="sldNum" sz="quarter" idx="12"/>
          </p:nvPr>
        </p:nvSpPr>
        <p:spPr/>
        <p:txBody>
          <a:bodyPr/>
          <a:lstStyle/>
          <a:p>
            <a:fld id="{B2DC25EE-239B-4C5F-AAD1-255A7D5F1EE2}" type="slidenum">
              <a:rPr lang="en-US" smtClean="0"/>
              <a:t>565</a:t>
            </a:fld>
            <a:endParaRPr lang="en-US"/>
          </a:p>
        </p:txBody>
      </p:sp>
    </p:spTree>
    <p:extLst>
      <p:ext uri="{BB962C8B-B14F-4D97-AF65-F5344CB8AC3E}">
        <p14:creationId xmlns:p14="http://schemas.microsoft.com/office/powerpoint/2010/main" val="3132783771"/>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3BBB9E-B1F0-014B-2645-80A8103F7195}"/>
              </a:ext>
            </a:extLst>
          </p:cNvPr>
          <p:cNvSpPr txBox="1"/>
          <p:nvPr/>
        </p:nvSpPr>
        <p:spPr>
          <a:xfrm>
            <a:off x="0" y="0"/>
            <a:ext cx="12113342"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Carl Jung (1875-1961) was a Swiss psychiatrist and psychoanalyst who founded analytical or depth psychology an approach which</a:t>
            </a:r>
            <a:r>
              <a:rPr lang="en-US" sz="2000" dirty="0"/>
              <a:t> explores the deeper layers of the human psyche</a:t>
            </a:r>
            <a:r>
              <a:rPr lang="en-US" sz="2000" b="0" i="0" dirty="0">
                <a:effectLst/>
              </a:rPr>
              <a:t>. Jung's work has had a profound influence on psychology, psychotherapy, and fields like literature, art, and religious studies.</a:t>
            </a:r>
          </a:p>
          <a:p>
            <a:r>
              <a:rPr lang="en-US" sz="2000" b="0" i="0" dirty="0">
                <a:effectLst/>
              </a:rPr>
              <a:t> </a:t>
            </a:r>
          </a:p>
          <a:p>
            <a:pPr marL="285750" indent="-285750">
              <a:buFont typeface="Arial" panose="020B0604020202020204" pitchFamily="34" charset="0"/>
              <a:buChar char="•"/>
            </a:pPr>
            <a:r>
              <a:rPr lang="en-US" sz="2000" dirty="0"/>
              <a:t>A few concepts form the foundation of Jungian psychology, which seeks to understand the complex interplay between the conscious and unconscious aspects of the human mind.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Like his mentor Freud, Jung saw the mind as consisting of several layers.</a:t>
            </a:r>
          </a:p>
          <a:p>
            <a:pPr marL="285750" indent="-285750">
              <a:buFont typeface="Arial" panose="020B0604020202020204" pitchFamily="34" charset="0"/>
              <a:buChar char="•"/>
            </a:pPr>
            <a:r>
              <a:rPr lang="en-US" sz="2000" dirty="0">
                <a:latin typeface="+mj-lt"/>
              </a:rPr>
              <a:t>The c</a:t>
            </a:r>
            <a:r>
              <a:rPr lang="en-US" sz="2000" b="0" i="0" dirty="0">
                <a:effectLst/>
                <a:latin typeface="+mj-lt"/>
              </a:rPr>
              <a:t>onscious </a:t>
            </a:r>
            <a:r>
              <a:rPr lang="en-US" sz="2000" dirty="0">
                <a:latin typeface="+mj-lt"/>
              </a:rPr>
              <a:t>m</a:t>
            </a:r>
            <a:r>
              <a:rPr lang="en-US" sz="2000" b="0" i="0" dirty="0">
                <a:effectLst/>
                <a:latin typeface="+mj-lt"/>
              </a:rPr>
              <a:t>ind is the part of the mind that contains thoughts, feelings, and perceptions that we are currently aware of. It's our immediate awareness and contact with the outside world through our senses.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Preconscious or </a:t>
            </a:r>
            <a:r>
              <a:rPr lang="en-US" sz="2000" dirty="0">
                <a:latin typeface="+mj-lt"/>
              </a:rPr>
              <a:t>s</a:t>
            </a:r>
            <a:r>
              <a:rPr lang="en-US" sz="2000" b="0" i="0" dirty="0">
                <a:effectLst/>
                <a:latin typeface="+mj-lt"/>
              </a:rPr>
              <a:t>ubconscious mind acts as a kind of intermediary between the conscious and unconscious mind. It includes anything that is not presently in the conscious mind but can be easily brought into awareness with attention or effort. It contains memories and information that we can readily recall.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a:t>
            </a:r>
            <a:r>
              <a:rPr lang="en-US" sz="2000" dirty="0">
                <a:latin typeface="+mj-lt"/>
              </a:rPr>
              <a:t>u</a:t>
            </a:r>
            <a:r>
              <a:rPr lang="en-US" sz="2000" b="0" i="0" dirty="0">
                <a:effectLst/>
                <a:latin typeface="+mj-lt"/>
              </a:rPr>
              <a:t>nconscious </a:t>
            </a:r>
            <a:r>
              <a:rPr lang="en-US" sz="2000" dirty="0">
                <a:latin typeface="+mj-lt"/>
              </a:rPr>
              <a:t>m</a:t>
            </a:r>
            <a:r>
              <a:rPr lang="en-US" sz="2000" b="0" i="0" dirty="0">
                <a:effectLst/>
                <a:latin typeface="+mj-lt"/>
              </a:rPr>
              <a:t>ind is the largest and most influential part of the mind in Freud's model. It contains desires, fears, memories, and experiences that are not easily accessible to conscious awareness. Freud believed these unconscious elements exert significant influence over our behaviors and emotions, often manifesting in dreams, slips of the tongue, and other indirect ways.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Freud believed that understanding and bringing elements of the unconscious into conscious awareness could help resolve inner conflicts and alleviate psychological distress</a:t>
            </a:r>
            <a:endParaRPr lang="en-US" sz="2000" dirty="0">
              <a:latin typeface="+mj-lt"/>
            </a:endParaRPr>
          </a:p>
          <a:p>
            <a:r>
              <a:rPr lang="en-US" sz="2000" dirty="0"/>
              <a:t> </a:t>
            </a:r>
          </a:p>
          <a:p>
            <a:pPr marL="285750" indent="-285750">
              <a:buFont typeface="Arial" panose="020B0604020202020204" pitchFamily="34" charset="0"/>
              <a:buChar char="•"/>
            </a:pPr>
            <a:endParaRPr lang="en-US" sz="2000" b="0" i="0" dirty="0">
              <a:effectLst/>
            </a:endParaRPr>
          </a:p>
        </p:txBody>
      </p:sp>
      <p:sp>
        <p:nvSpPr>
          <p:cNvPr id="2" name="Slide Number Placeholder 1">
            <a:extLst>
              <a:ext uri="{FF2B5EF4-FFF2-40B4-BE49-F238E27FC236}">
                <a16:creationId xmlns:a16="http://schemas.microsoft.com/office/drawing/2014/main" id="{CE72743B-3A7B-982B-1AC4-434F68F90339}"/>
              </a:ext>
            </a:extLst>
          </p:cNvPr>
          <p:cNvSpPr>
            <a:spLocks noGrp="1"/>
          </p:cNvSpPr>
          <p:nvPr>
            <p:ph type="sldNum" sz="quarter" idx="12"/>
          </p:nvPr>
        </p:nvSpPr>
        <p:spPr/>
        <p:txBody>
          <a:bodyPr/>
          <a:lstStyle/>
          <a:p>
            <a:fld id="{B2DC25EE-239B-4C5F-AAD1-255A7D5F1EE2}" type="slidenum">
              <a:rPr lang="en-US" smtClean="0"/>
              <a:t>566</a:t>
            </a:fld>
            <a:endParaRPr lang="en-US"/>
          </a:p>
        </p:txBody>
      </p:sp>
    </p:spTree>
    <p:extLst>
      <p:ext uri="{BB962C8B-B14F-4D97-AF65-F5344CB8AC3E}">
        <p14:creationId xmlns:p14="http://schemas.microsoft.com/office/powerpoint/2010/main" val="2039733966"/>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BAAB08-3529-81D7-AAB8-EEAD927C548A}"/>
              </a:ext>
            </a:extLst>
          </p:cNvPr>
          <p:cNvSpPr>
            <a:spLocks noGrp="1"/>
          </p:cNvSpPr>
          <p:nvPr>
            <p:ph type="sldNum" sz="quarter" idx="12"/>
          </p:nvPr>
        </p:nvSpPr>
        <p:spPr/>
        <p:txBody>
          <a:bodyPr/>
          <a:lstStyle/>
          <a:p>
            <a:fld id="{B2DC25EE-239B-4C5F-AAD1-255A7D5F1EE2}" type="slidenum">
              <a:rPr lang="en-US" smtClean="0"/>
              <a:t>567</a:t>
            </a:fld>
            <a:endParaRPr lang="en-US"/>
          </a:p>
        </p:txBody>
      </p:sp>
      <p:sp>
        <p:nvSpPr>
          <p:cNvPr id="4" name="TextBox 3">
            <a:extLst>
              <a:ext uri="{FF2B5EF4-FFF2-40B4-BE49-F238E27FC236}">
                <a16:creationId xmlns:a16="http://schemas.microsoft.com/office/drawing/2014/main" id="{8E0AA615-63C8-79F1-E3F4-9C364541F504}"/>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Freud was a metaphysical physical but Jung was an idealist and deeply interested in spirituality. Jung diverged from Freud’s model of the mind by subdividing the unconscious into the personal unconscious which was essentially the same as in Freud’s model, and the collective unconscious.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Jung’s Collective Unconscious is a part of the unconscious mind shared by all humans, containing universal experiences and archetypes. The collective unconscious is distinct from the personal unconscious, which holds individual experiences and memories.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collective unconscious is based on the idealist notion that individual consciousnesses are part of a larger, unified consciousness or mind.</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Archetypes are innate, universal symbols and themes that emerge in dreams, myths, and art. Common archetypes include the Hero, the Shadow, the Anima/Animus, and the Wise Old Man/Woman.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Shadow represents the unconscious part of the personality that contains repressed weaknesses, desires, and instincts. Integrating the shadow is essential for achieving self-awareness and personal 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Anima and Animus are the unconscious feminine side in men (anima) and the masculine side in women (animus). Balancing these aspects is important for psychological development and achieving wholeness.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Individuation is the process of integrating different parts of the personality to achieve self-realization and a harmonious self. Individuation a lifelong journey towards becoming one's true self.</a:t>
            </a:r>
          </a:p>
        </p:txBody>
      </p:sp>
    </p:spTree>
    <p:extLst>
      <p:ext uri="{BB962C8B-B14F-4D97-AF65-F5344CB8AC3E}">
        <p14:creationId xmlns:p14="http://schemas.microsoft.com/office/powerpoint/2010/main" val="2144195641"/>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39E182-F58B-424D-A5BC-84CFC7D288F6}"/>
              </a:ext>
            </a:extLst>
          </p:cNvPr>
          <p:cNvSpPr txBox="1"/>
          <p:nvPr/>
        </p:nvSpPr>
        <p:spPr>
          <a:xfrm>
            <a:off x="49162" y="0"/>
            <a:ext cx="12093676"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Self is the central archetype representing the totality of the psyche. It encompasses both the conscious and unconscious mind. Finding one’s true Self is the goal of individuation.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Jung’s lifetime his psychology, particularly his concept of the collective unconscious, represented a significant paradigm shift in that it bridged the gap between psychology and spirituality. Unlike Freud, who focused primarily on the personal unconscious and individual experiences, Jung introduced the idea of a collective unconscious. This concept suggests that our unconscious is not just a repository of personal experiences but is also deeply connected to a broader, shared human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suggesting that the collective unconscious is a reservoir of shared symbols and experiences, Jung implied that there is a fundamental unity underlying human consciousness. Jung's ideas resonate with spiritual and philosophical traditions that propose the existence of a single, underlying consciousness, interconnectedness or spirit among all living things.</a:t>
            </a:r>
          </a:p>
          <a:p>
            <a:r>
              <a:rPr lang="en-US" sz="2000" dirty="0"/>
              <a:t> </a:t>
            </a:r>
          </a:p>
          <a:p>
            <a:pPr marL="285750" indent="-285750">
              <a:buFont typeface="Arial" panose="020B0604020202020204" pitchFamily="34" charset="0"/>
              <a:buChar char="•"/>
            </a:pPr>
            <a:r>
              <a:rPr lang="en-US" sz="2000" dirty="0"/>
              <a:t>The connection that Jung established between psychology and spirituality opened new avenues for understanding human behavior, creativity, and the search for meaning. It allowed for a more holistic view of the human psyche, where psychological growth and spiritual development are intertwined.</a:t>
            </a:r>
          </a:p>
          <a:p>
            <a:pPr marL="285750" indent="-285750">
              <a:buFont typeface="Arial" panose="020B0604020202020204" pitchFamily="34" charset="0"/>
              <a:buChar char="•"/>
            </a:pPr>
            <a:r>
              <a:rPr lang="en-US" sz="2000" dirty="0"/>
              <a:t> Jung's work encouraged the exploration of myths, dreams, and symbols as pathways to understanding the deeper aspects of the human experience and our connection to the larger cosmos.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had a profound interest in the relationship between instinct and the soul, and how these elements influence the pursuit of spirituality and the development of personality.</a:t>
            </a:r>
          </a:p>
          <a:p>
            <a:r>
              <a:rPr lang="en-US" sz="2000" dirty="0"/>
              <a:t> </a:t>
            </a:r>
            <a:endParaRPr lang="en-CA" dirty="0"/>
          </a:p>
        </p:txBody>
      </p:sp>
      <p:sp>
        <p:nvSpPr>
          <p:cNvPr id="2" name="Slide Number Placeholder 1">
            <a:extLst>
              <a:ext uri="{FF2B5EF4-FFF2-40B4-BE49-F238E27FC236}">
                <a16:creationId xmlns:a16="http://schemas.microsoft.com/office/drawing/2014/main" id="{0519B701-7582-18AC-2A7E-4FCA7810D6B4}"/>
              </a:ext>
            </a:extLst>
          </p:cNvPr>
          <p:cNvSpPr>
            <a:spLocks noGrp="1"/>
          </p:cNvSpPr>
          <p:nvPr>
            <p:ph type="sldNum" sz="quarter" idx="12"/>
          </p:nvPr>
        </p:nvSpPr>
        <p:spPr/>
        <p:txBody>
          <a:bodyPr/>
          <a:lstStyle/>
          <a:p>
            <a:fld id="{B2DC25EE-239B-4C5F-AAD1-255A7D5F1EE2}" type="slidenum">
              <a:rPr lang="en-US" smtClean="0"/>
              <a:t>568</a:t>
            </a:fld>
            <a:endParaRPr lang="en-US"/>
          </a:p>
        </p:txBody>
      </p:sp>
    </p:spTree>
    <p:extLst>
      <p:ext uri="{BB962C8B-B14F-4D97-AF65-F5344CB8AC3E}">
        <p14:creationId xmlns:p14="http://schemas.microsoft.com/office/powerpoint/2010/main" val="1866755588"/>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8EC363-19C1-7295-8838-E70E2A709898}"/>
              </a:ext>
            </a:extLst>
          </p:cNvPr>
          <p:cNvSpPr txBox="1"/>
          <p:nvPr/>
        </p:nvSpPr>
        <p:spPr>
          <a:xfrm>
            <a:off x="29497" y="0"/>
            <a:ext cx="12192000" cy="6494085"/>
          </a:xfrm>
          <a:prstGeom prst="rect">
            <a:avLst/>
          </a:prstGeom>
          <a:noFill/>
        </p:spPr>
        <p:txBody>
          <a:bodyPr wrap="square">
            <a:spAutoFit/>
          </a:bodyPr>
          <a:lstStyle/>
          <a:p>
            <a:pPr marL="285750" indent="-285750">
              <a:buFont typeface="Arial" panose="020B0604020202020204" pitchFamily="34" charset="0"/>
              <a:buChar char="•"/>
            </a:pPr>
            <a:r>
              <a:rPr lang="en-US" sz="2000" dirty="0"/>
              <a:t> Jung saw instincts as fundamental, natural forces within the psyche that drive behavior and influence the unconscious mind. He believed that while instincts are rooted in our biological nature, they also have a spiritual dimension, as they connect us to the collective unconscious.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viewed the pursuit of spirituality as a journey toward individuation, where individuals strive to integrate the conscious and unconscious parts of themselves. This process involves confronting and reconciling with one's shadow and embracing the archetypes that resonate with one's personal and spiritual growth. By doing so, individuals can achieve a more balanced and authentic personality.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integration of instinct and spirituality leads to a more harmonious and complete personality. Jung believed that neglecting either aspect could result in an imbalanced psyche. For example, focusing solely on instinctual drives without spiritual reflection might lead to a life dominated by materialism and superficial desires. Conversely, ignoring instinctual needs in favor of purely spiritual pursuits might result in a disconnection from reality and practical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emphasized the importance of recognizing and embracing the interplay between instinct and spirituality as a means of achieving psychological health and a deeper understanding of oneself. This balance allows individuals to live more fulfilling lives, where both their material and spiritual needs are acknowledged and integrated into their personal growth.</a:t>
            </a:r>
          </a:p>
          <a:p>
            <a:br>
              <a:rPr lang="en-US" dirty="0"/>
            </a:br>
            <a:endParaRPr lang="en-CA" dirty="0"/>
          </a:p>
        </p:txBody>
      </p:sp>
      <p:sp>
        <p:nvSpPr>
          <p:cNvPr id="2" name="Slide Number Placeholder 1">
            <a:extLst>
              <a:ext uri="{FF2B5EF4-FFF2-40B4-BE49-F238E27FC236}">
                <a16:creationId xmlns:a16="http://schemas.microsoft.com/office/drawing/2014/main" id="{7D8FD6D7-47F1-56A9-62C9-A85E51CC6DAB}"/>
              </a:ext>
            </a:extLst>
          </p:cNvPr>
          <p:cNvSpPr>
            <a:spLocks noGrp="1"/>
          </p:cNvSpPr>
          <p:nvPr>
            <p:ph type="sldNum" sz="quarter" idx="12"/>
          </p:nvPr>
        </p:nvSpPr>
        <p:spPr/>
        <p:txBody>
          <a:bodyPr/>
          <a:lstStyle/>
          <a:p>
            <a:fld id="{B2DC25EE-239B-4C5F-AAD1-255A7D5F1EE2}" type="slidenum">
              <a:rPr lang="en-US" smtClean="0"/>
              <a:t>569</a:t>
            </a:fld>
            <a:endParaRPr lang="en-US"/>
          </a:p>
        </p:txBody>
      </p:sp>
    </p:spTree>
    <p:extLst>
      <p:ext uri="{BB962C8B-B14F-4D97-AF65-F5344CB8AC3E}">
        <p14:creationId xmlns:p14="http://schemas.microsoft.com/office/powerpoint/2010/main" val="736259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9262-AF5E-3C19-A9ED-B6D848E78903}"/>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D4154AE6-E936-38EB-3930-68799D38041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BC8D5833-AC28-FBAC-137C-5BD5375129D0}"/>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B04E6C00-C4A2-8AC8-FCE7-D116345B9AA4}"/>
              </a:ext>
            </a:extLst>
          </p:cNvPr>
          <p:cNvSpPr txBox="1"/>
          <p:nvPr/>
        </p:nvSpPr>
        <p:spPr>
          <a:xfrm>
            <a:off x="1970202" y="522344"/>
            <a:ext cx="8001000"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4197739535"/>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BFCB09-0B6D-E0E3-ADCA-6C785E99FF80}"/>
              </a:ext>
            </a:extLst>
          </p:cNvPr>
          <p:cNvSpPr txBox="1"/>
          <p:nvPr/>
        </p:nvSpPr>
        <p:spPr>
          <a:xfrm>
            <a:off x="349550" y="63842"/>
            <a:ext cx="10905065" cy="662672"/>
          </a:xfrm>
          <a:prstGeom prst="rect">
            <a:avLst/>
          </a:prstGeom>
        </p:spPr>
        <p:txBody>
          <a:bodyPr vert="horz" lIns="91440" tIns="45720" rIns="91440" bIns="45720" rtlCol="0" anchor="b">
            <a:no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INTERNAL FAMILY SYSTEMS</a:t>
            </a:r>
          </a:p>
        </p:txBody>
      </p:sp>
      <p:pic>
        <p:nvPicPr>
          <p:cNvPr id="3" name="Picture 2" descr="A drawing of a person's head with many faces inside&#10;&#10;Description automatically generated">
            <a:extLst>
              <a:ext uri="{FF2B5EF4-FFF2-40B4-BE49-F238E27FC236}">
                <a16:creationId xmlns:a16="http://schemas.microsoft.com/office/drawing/2014/main" id="{0ADA95FC-A3E3-DA3D-1EC7-C11FBF583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126" y="885093"/>
            <a:ext cx="7151915" cy="5750486"/>
          </a:xfrm>
          <a:prstGeom prst="rect">
            <a:avLst/>
          </a:prstGeom>
        </p:spPr>
      </p:pic>
      <p:sp>
        <p:nvSpPr>
          <p:cNvPr id="2" name="Slide Number Placeholder 1">
            <a:extLst>
              <a:ext uri="{FF2B5EF4-FFF2-40B4-BE49-F238E27FC236}">
                <a16:creationId xmlns:a16="http://schemas.microsoft.com/office/drawing/2014/main" id="{81A9D1F2-C501-7164-4F90-490C6A80D915}"/>
              </a:ext>
            </a:extLst>
          </p:cNvPr>
          <p:cNvSpPr>
            <a:spLocks noGrp="1"/>
          </p:cNvSpPr>
          <p:nvPr>
            <p:ph type="sldNum" sz="quarter" idx="12"/>
          </p:nvPr>
        </p:nvSpPr>
        <p:spPr/>
        <p:txBody>
          <a:bodyPr/>
          <a:lstStyle/>
          <a:p>
            <a:fld id="{B2DC25EE-239B-4C5F-AAD1-255A7D5F1EE2}" type="slidenum">
              <a:rPr lang="en-US" smtClean="0"/>
              <a:t>570</a:t>
            </a:fld>
            <a:endParaRPr lang="en-US"/>
          </a:p>
        </p:txBody>
      </p:sp>
    </p:spTree>
    <p:extLst>
      <p:ext uri="{BB962C8B-B14F-4D97-AF65-F5344CB8AC3E}">
        <p14:creationId xmlns:p14="http://schemas.microsoft.com/office/powerpoint/2010/main" val="2225244536"/>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E8456-B564-813B-9B4E-1437B444D25E}"/>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Internal Family Systems (IFS) is a therapeutic approach developed in the 1980s by Dr. Richard C. Schwartz. </a:t>
            </a:r>
            <a:r>
              <a:rPr lang="en-US" sz="2000" dirty="0">
                <a:latin typeface="+mj-lt"/>
              </a:rPr>
              <a:t>IFS</a:t>
            </a:r>
            <a:r>
              <a:rPr lang="en-US" sz="2000" b="0" i="0" dirty="0">
                <a:effectLst/>
                <a:latin typeface="+mj-lt"/>
              </a:rPr>
              <a:t> is based on the idea that, much like a family, the mind is made up of multiple "parts," each with its own perspectives, feelings, and roles. These parts are not seen as pathological but as natural components of the mind that can become </a:t>
            </a:r>
            <a:r>
              <a:rPr lang="en-US" sz="2000" dirty="0">
                <a:latin typeface="+mj-lt"/>
              </a:rPr>
              <a:t>un</a:t>
            </a:r>
            <a:r>
              <a:rPr lang="en-US" sz="2000" b="0" i="0" dirty="0">
                <a:effectLst/>
                <a:latin typeface="+mj-lt"/>
              </a:rPr>
              <a:t>balanced or extreme due to life experiences.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IFS identifies three main types of parts:</a:t>
            </a:r>
          </a:p>
          <a:p>
            <a:pPr marL="285750" indent="-285750">
              <a:buFont typeface="Arial" panose="020B0604020202020204" pitchFamily="34" charset="0"/>
              <a:buChar char="•"/>
            </a:pPr>
            <a:r>
              <a:rPr lang="en-US" sz="2000" b="0" i="0" dirty="0">
                <a:effectLst/>
                <a:latin typeface="+mj-lt"/>
              </a:rPr>
              <a:t>Exiles carry the burdens of past traumas, pain, or shame. They are hidden away because they are vulnerable and can overwhelm the individual with their intense emotions.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Managers try to keep the system of self organized and protect the individual from feeling the pain of the exiles. They often manifest as controlling, perfectionistic, or critical thoughts and behaviors.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Firefighters act impulsively to distract the individual from the pain of the exiles, often through behaviors like substance abuse, overeating, or other compulsive actions.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At the core of the IFS model is the concept of the "Self," which is the compassionate, wise, and centered aspect of a person. </a:t>
            </a:r>
            <a:endParaRPr lang="en-US" sz="2000" dirty="0"/>
          </a:p>
          <a:p>
            <a:pPr marL="285750" indent="-285750">
              <a:buFont typeface="Arial" panose="020B0604020202020204" pitchFamily="34" charset="0"/>
              <a:buChar char="•"/>
            </a:pPr>
            <a:r>
              <a:rPr lang="en-US" sz="2000" dirty="0"/>
              <a:t>The "Self” is characterized by qualities such as calmness, curiosity, compassion, confidence, creativity, courage, clarity, and connectedness, often referred to as the "8 Cs" of 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 The Self is seen as a natural leader that can harmonize and heal the various "parts" or subpersonalities within an individual.</a:t>
            </a:r>
            <a:endParaRPr lang="en-US" sz="2000" dirty="0"/>
          </a:p>
          <a:p>
            <a:r>
              <a:rPr lang="en-US" sz="2000" dirty="0"/>
              <a:t> </a:t>
            </a:r>
          </a:p>
        </p:txBody>
      </p:sp>
      <p:sp>
        <p:nvSpPr>
          <p:cNvPr id="2" name="Slide Number Placeholder 1">
            <a:extLst>
              <a:ext uri="{FF2B5EF4-FFF2-40B4-BE49-F238E27FC236}">
                <a16:creationId xmlns:a16="http://schemas.microsoft.com/office/drawing/2014/main" id="{FC555269-32DF-35F2-8A0F-E1F87FD0E1F9}"/>
              </a:ext>
            </a:extLst>
          </p:cNvPr>
          <p:cNvSpPr>
            <a:spLocks noGrp="1"/>
          </p:cNvSpPr>
          <p:nvPr>
            <p:ph type="sldNum" sz="quarter" idx="12"/>
          </p:nvPr>
        </p:nvSpPr>
        <p:spPr/>
        <p:txBody>
          <a:bodyPr/>
          <a:lstStyle/>
          <a:p>
            <a:fld id="{B2DC25EE-239B-4C5F-AAD1-255A7D5F1EE2}" type="slidenum">
              <a:rPr lang="en-US" smtClean="0"/>
              <a:t>571</a:t>
            </a:fld>
            <a:endParaRPr lang="en-US"/>
          </a:p>
        </p:txBody>
      </p:sp>
    </p:spTree>
    <p:extLst>
      <p:ext uri="{BB962C8B-B14F-4D97-AF65-F5344CB8AC3E}">
        <p14:creationId xmlns:p14="http://schemas.microsoft.com/office/powerpoint/2010/main" val="100401167"/>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A30DBE-3CFB-5BB0-A8D4-59A5BEE135D6}"/>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In Internal Family Systems therapy, "burdens" refer to the negative beliefs, emotions, or energies that parts carry, as a result of past experiences or trauma. These burdens can distort  or weigh down the parts and affect their behavior, functioning and natural roles, leading to internal conflict and distress.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Several different types of burdens have been described:</a:t>
            </a:r>
          </a:p>
          <a:p>
            <a:pPr marL="285750" indent="-285750">
              <a:buFont typeface="Arial" panose="020B0604020202020204" pitchFamily="34" charset="0"/>
              <a:buChar char="•"/>
            </a:pPr>
            <a:r>
              <a:rPr lang="en-US" sz="2000" dirty="0"/>
              <a:t>Personal burdens originate from an individual's personal experiences, such as trauma, loss, or difficult relationships. They often manifest as extreme beliefs or emotions, like shame, guilt, or fear.</a:t>
            </a:r>
          </a:p>
          <a:p>
            <a:r>
              <a:rPr lang="en-US" sz="2000" dirty="0"/>
              <a:t> </a:t>
            </a:r>
          </a:p>
          <a:p>
            <a:pPr marL="285750" indent="-285750">
              <a:buFont typeface="Arial" panose="020B0604020202020204" pitchFamily="34" charset="0"/>
              <a:buChar char="•"/>
            </a:pPr>
            <a:r>
              <a:rPr lang="en-US" sz="2000" dirty="0"/>
              <a:t>Legacy burdens are passed down through generations. They are not the result of an individual's direct experiences but are inherited from family, cultural, or societal influences. Legacy burdens can include beliefs, emotions, or patterns of behavior that originate from ancestors or cultural heritage. For example, a legacy burden might be a pervasive sense of shame or fear that has been transmitted through family stories, cultural narratives, or historical trauma. </a:t>
            </a:r>
          </a:p>
          <a:p>
            <a:pPr marL="285750" indent="-285750">
              <a:buFont typeface="Arial" panose="020B0604020202020204" pitchFamily="34" charset="0"/>
              <a:buChar char="•"/>
            </a:pPr>
            <a:r>
              <a:rPr lang="en-US" sz="2000" dirty="0"/>
              <a:t>In IFS therapy, identifying and addressing legacy burdens can help individuals release these inherited influences and live more freely.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Cultural  burdens arise from societal norms, stereotypes, or cultural expectations. They can include pressures to conform to certain roles or behaviors based on gender, race, or socioeconomic status.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burdens carried by exiles often include feelings of worthlessness, abandonment, or vulnerability. Exiles are pushed away or hidden to protect the individual from feeling these intense emotions.</a:t>
            </a:r>
          </a:p>
        </p:txBody>
      </p:sp>
      <p:sp>
        <p:nvSpPr>
          <p:cNvPr id="2" name="Slide Number Placeholder 1">
            <a:extLst>
              <a:ext uri="{FF2B5EF4-FFF2-40B4-BE49-F238E27FC236}">
                <a16:creationId xmlns:a16="http://schemas.microsoft.com/office/drawing/2014/main" id="{99AB321B-3E53-FB9C-BD45-0BA8D7F7D164}"/>
              </a:ext>
            </a:extLst>
          </p:cNvPr>
          <p:cNvSpPr>
            <a:spLocks noGrp="1"/>
          </p:cNvSpPr>
          <p:nvPr>
            <p:ph type="sldNum" sz="quarter" idx="12"/>
          </p:nvPr>
        </p:nvSpPr>
        <p:spPr/>
        <p:txBody>
          <a:bodyPr/>
          <a:lstStyle/>
          <a:p>
            <a:fld id="{B2DC25EE-239B-4C5F-AAD1-255A7D5F1EE2}" type="slidenum">
              <a:rPr lang="en-US" smtClean="0"/>
              <a:t>572</a:t>
            </a:fld>
            <a:endParaRPr lang="en-US"/>
          </a:p>
        </p:txBody>
      </p:sp>
    </p:spTree>
    <p:extLst>
      <p:ext uri="{BB962C8B-B14F-4D97-AF65-F5344CB8AC3E}">
        <p14:creationId xmlns:p14="http://schemas.microsoft.com/office/powerpoint/2010/main" val="199600120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2A5189-1F1F-1D69-D348-20790E218586}"/>
              </a:ext>
            </a:extLst>
          </p:cNvPr>
          <p:cNvSpPr txBox="1"/>
          <p:nvPr/>
        </p:nvSpPr>
        <p:spPr>
          <a:xfrm>
            <a:off x="0" y="115554"/>
            <a:ext cx="12192000" cy="8094524"/>
          </a:xfrm>
          <a:prstGeom prst="rect">
            <a:avLst/>
          </a:prstGeom>
          <a:noFill/>
        </p:spPr>
        <p:txBody>
          <a:bodyPr wrap="square">
            <a:spAutoFit/>
          </a:bodyPr>
          <a:lstStyle/>
          <a:p>
            <a:pPr marL="285750" indent="-285750">
              <a:buFont typeface="Arial" panose="020B0604020202020204" pitchFamily="34" charset="0"/>
              <a:buChar char="•"/>
            </a:pPr>
            <a:r>
              <a:rPr lang="en-US" sz="2000" dirty="0"/>
              <a:t>The burdens carried by protectors might include beliefs that, to keep the system safe, they must be vigilant, controlling, or self-sacrificing.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Unattached burdens are not tied to any specific part within the individual's internal system. Instead, they are seen as external energies or influences that have attached themselves to the person, often as a result of traumatic or overwhelming experiences. Unattached burdens can manifest as intrusive thoughts, emotions, or sensations that don't seem to belong to any particular part.</a:t>
            </a:r>
          </a:p>
          <a:p>
            <a:endParaRPr lang="en-US" sz="2000" dirty="0"/>
          </a:p>
          <a:p>
            <a:pPr marL="285750" indent="-285750">
              <a:buFont typeface="Arial" panose="020B0604020202020204" pitchFamily="34" charset="0"/>
              <a:buChar char="•"/>
            </a:pPr>
            <a:r>
              <a:rPr lang="en-US" sz="2000" dirty="0"/>
              <a:t>In IFS, the goal is to help the individual recognize and release these different types of burdens, allowing parts to return to their natural, healthy states and function more harmoniously. This process involves accessing the Self, which can provide the compassion, clarity, and courage needed to facilitate healing and integration. </a:t>
            </a:r>
          </a:p>
          <a:p>
            <a:pPr marL="285750" indent="-285750">
              <a:buFont typeface="Arial" panose="020B0604020202020204" pitchFamily="34" charset="0"/>
              <a:buChar char="•"/>
            </a:pPr>
            <a:r>
              <a:rPr lang="en-US" sz="2000" dirty="0"/>
              <a:t>Integration consists of</a:t>
            </a:r>
            <a:r>
              <a:rPr lang="en-US" sz="2000" b="0" i="0" dirty="0">
                <a:effectLst/>
                <a:latin typeface="+mj-lt"/>
              </a:rPr>
              <a:t> understanding and unburdening the exiles, and helping the managers and firefighters adopt healthier roles.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Schwartz has discussed the spiritual nature of the Self, suggesting that it is more than just a psychological construct. He describes it as having a transcendent quality, resonating with spiritual or mystical experiences. He has also noted that when people access their Self, they frequently report feelings of interconnectedness and a sense of being part of something larger than themselves. </a:t>
            </a:r>
          </a:p>
          <a:p>
            <a:pPr marL="285750" indent="-285750">
              <a:buFont typeface="Arial" panose="020B0604020202020204" pitchFamily="34" charset="0"/>
              <a:buChar char="•"/>
            </a:pPr>
            <a:r>
              <a:rPr lang="en-US" sz="2000" dirty="0">
                <a:latin typeface="+mj-lt"/>
              </a:rPr>
              <a:t>This idea of the Self resembles the concept of a single consciousness or universal mind that connects all living things found in various spiritual and philosophical traditions.</a:t>
            </a:r>
          </a:p>
          <a:p>
            <a:endParaRPr lang="en-US" sz="2000" b="0" i="0" dirty="0">
              <a:effectLst/>
              <a:latin typeface="+mj-lt"/>
            </a:endParaRPr>
          </a:p>
          <a:p>
            <a:r>
              <a:rPr lang="en-US" sz="2000" dirty="0"/>
              <a:t> </a:t>
            </a:r>
          </a:p>
          <a:p>
            <a:pPr marL="285750" indent="-285750">
              <a:buFont typeface="Arial" panose="020B0604020202020204" pitchFamily="34" charset="0"/>
              <a:buChar char="•"/>
            </a:pPr>
            <a:endParaRPr lang="en-US" sz="2000" dirty="0"/>
          </a:p>
          <a:p>
            <a:r>
              <a:rPr lang="en-US" sz="2000" dirty="0"/>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1EBBE0D4-4007-D2A9-562C-62A5B98BF7B6}"/>
              </a:ext>
            </a:extLst>
          </p:cNvPr>
          <p:cNvSpPr>
            <a:spLocks noGrp="1"/>
          </p:cNvSpPr>
          <p:nvPr>
            <p:ph type="sldNum" sz="quarter" idx="12"/>
          </p:nvPr>
        </p:nvSpPr>
        <p:spPr/>
        <p:txBody>
          <a:bodyPr/>
          <a:lstStyle/>
          <a:p>
            <a:fld id="{B2DC25EE-239B-4C5F-AAD1-255A7D5F1EE2}" type="slidenum">
              <a:rPr lang="en-US" smtClean="0"/>
              <a:t>573</a:t>
            </a:fld>
            <a:endParaRPr lang="en-US"/>
          </a:p>
        </p:txBody>
      </p:sp>
    </p:spTree>
    <p:extLst>
      <p:ext uri="{BB962C8B-B14F-4D97-AF65-F5344CB8AC3E}">
        <p14:creationId xmlns:p14="http://schemas.microsoft.com/office/powerpoint/2010/main" val="4035296018"/>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ligious figure with a green vest holding a book&#10;&#10;Description automatically generated">
            <a:extLst>
              <a:ext uri="{FF2B5EF4-FFF2-40B4-BE49-F238E27FC236}">
                <a16:creationId xmlns:a16="http://schemas.microsoft.com/office/drawing/2014/main" id="{EF96D9F8-5D68-685B-BFCA-BF9AE2669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561" y="879530"/>
            <a:ext cx="5341297" cy="5725886"/>
          </a:xfrm>
          <a:prstGeom prst="rect">
            <a:avLst/>
          </a:prstGeom>
        </p:spPr>
      </p:pic>
      <p:sp>
        <p:nvSpPr>
          <p:cNvPr id="5" name="TextBox 4">
            <a:extLst>
              <a:ext uri="{FF2B5EF4-FFF2-40B4-BE49-F238E27FC236}">
                <a16:creationId xmlns:a16="http://schemas.microsoft.com/office/drawing/2014/main" id="{3A038288-14EB-3D09-C3A2-947E2B9F69E6}"/>
              </a:ext>
            </a:extLst>
          </p:cNvPr>
          <p:cNvSpPr txBox="1"/>
          <p:nvPr/>
        </p:nvSpPr>
        <p:spPr>
          <a:xfrm>
            <a:off x="3249639" y="0"/>
            <a:ext cx="7323979" cy="646331"/>
          </a:xfrm>
          <a:prstGeom prst="rect">
            <a:avLst/>
          </a:prstGeom>
          <a:noFill/>
        </p:spPr>
        <p:txBody>
          <a:bodyPr wrap="square">
            <a:spAutoFit/>
          </a:bodyPr>
          <a:lstStyle/>
          <a:p>
            <a:r>
              <a:rPr lang="en-US" sz="3600" dirty="0">
                <a:solidFill>
                  <a:schemeClr val="bg1"/>
                </a:solidFill>
              </a:rPr>
              <a:t>IGNATIAN SPIRITUALITY</a:t>
            </a:r>
            <a:endParaRPr lang="en-CA" sz="3600" dirty="0"/>
          </a:p>
        </p:txBody>
      </p:sp>
      <p:sp>
        <p:nvSpPr>
          <p:cNvPr id="2" name="Slide Number Placeholder 1">
            <a:extLst>
              <a:ext uri="{FF2B5EF4-FFF2-40B4-BE49-F238E27FC236}">
                <a16:creationId xmlns:a16="http://schemas.microsoft.com/office/drawing/2014/main" id="{6FBAAD86-9785-44A5-7904-3535BD603181}"/>
              </a:ext>
            </a:extLst>
          </p:cNvPr>
          <p:cNvSpPr>
            <a:spLocks noGrp="1"/>
          </p:cNvSpPr>
          <p:nvPr>
            <p:ph type="sldNum" sz="quarter" idx="12"/>
          </p:nvPr>
        </p:nvSpPr>
        <p:spPr/>
        <p:txBody>
          <a:bodyPr/>
          <a:lstStyle/>
          <a:p>
            <a:fld id="{B2DC25EE-239B-4C5F-AAD1-255A7D5F1EE2}" type="slidenum">
              <a:rPr lang="en-US" smtClean="0"/>
              <a:t>574</a:t>
            </a:fld>
            <a:endParaRPr lang="en-US"/>
          </a:p>
        </p:txBody>
      </p:sp>
    </p:spTree>
    <p:extLst>
      <p:ext uri="{BB962C8B-B14F-4D97-AF65-F5344CB8AC3E}">
        <p14:creationId xmlns:p14="http://schemas.microsoft.com/office/powerpoint/2010/main" val="1261421876"/>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A3193D-6C2D-68A2-82AA-B1C90691266F}"/>
              </a:ext>
            </a:extLst>
          </p:cNvPr>
          <p:cNvSpPr txBox="1"/>
          <p:nvPr/>
        </p:nvSpPr>
        <p:spPr>
          <a:xfrm>
            <a:off x="78658" y="12680"/>
            <a:ext cx="12113342" cy="8586966"/>
          </a:xfrm>
          <a:prstGeom prst="rect">
            <a:avLst/>
          </a:prstGeom>
          <a:noFill/>
        </p:spPr>
        <p:txBody>
          <a:bodyPr wrap="square">
            <a:spAutoFit/>
          </a:bodyPr>
          <a:lstStyle/>
          <a:p>
            <a:pPr marL="285750" indent="-285750">
              <a:buFont typeface="Arial" panose="020B0604020202020204" pitchFamily="34" charset="0"/>
              <a:buChar char="•"/>
            </a:pPr>
            <a:r>
              <a:rPr lang="en-US" sz="2000" dirty="0"/>
              <a:t>Ignatius of Loyola was a Spanish priest and theologian who, in 1534, founded the Society of Jesus, commonly known as the Jesuits. </a:t>
            </a:r>
          </a:p>
          <a:p>
            <a:pPr marL="285750" indent="-285750">
              <a:buFont typeface="Arial" panose="020B0604020202020204" pitchFamily="34" charset="0"/>
              <a:buChar char="•"/>
            </a:pPr>
            <a:r>
              <a:rPr lang="en-US" sz="2000" dirty="0"/>
              <a:t>Born in 1491 in the Basque region of Spain, he initially pursued a military career but underwent a profound spiritual transformation after being injured in battle. Following his recovery, he devoted himself to religious life and education.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Ignatius is known for his spiritual writings, particularly the "Spiritual Exercises”.</a:t>
            </a:r>
          </a:p>
          <a:p>
            <a:pPr marL="285750" indent="-285750">
              <a:buFont typeface="Arial" panose="020B0604020202020204" pitchFamily="34" charset="0"/>
              <a:buChar char="•"/>
            </a:pPr>
            <a:r>
              <a:rPr lang="en-US" sz="2000" dirty="0"/>
              <a:t>The Spiritual Exercises are a set of meditations, prayers, and contemplative practices which are designed to deepen one's relationship with God, discern God's will, and foster spiritual growth and transformation. They are typically undertaken in a retreat setting over a period of 30 days, but they can also be adapted for shorter periods or daily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Participants engage in structured meditations on the life of Jesus Christ, contemplating his teachings, actions, and the mysteries of faith.</a:t>
            </a:r>
          </a:p>
          <a:p>
            <a:pPr marL="285750" indent="-285750">
              <a:buFont typeface="Arial" panose="020B0604020202020204" pitchFamily="34" charset="0"/>
              <a:buChar char="•"/>
            </a:pPr>
            <a:r>
              <a:rPr lang="en-US" sz="2000" dirty="0"/>
              <a:t>In the Ignatian Spiritual Exercises, the figure of Jesus plays a central and transformative role. The exercises are designed to help individuals deepen their relationship with Jesus, understand His life and teachings, and follow His example more closely.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significant portion of the Spiritual Exercises involves meditating on the life of Jesus as depicted in the Gospels. Participants are encouraged to use their imagination to place themselves in the scenes of Jesus' life, experiencing His actions, words, and emotions firsthand. This imaginative prayer helps individuals connect with Jesus on a personal and emotional level.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78434742-9230-0E97-887B-BAA3B304497B}"/>
              </a:ext>
            </a:extLst>
          </p:cNvPr>
          <p:cNvSpPr>
            <a:spLocks noGrp="1"/>
          </p:cNvSpPr>
          <p:nvPr>
            <p:ph type="sldNum" sz="quarter" idx="12"/>
          </p:nvPr>
        </p:nvSpPr>
        <p:spPr/>
        <p:txBody>
          <a:bodyPr/>
          <a:lstStyle/>
          <a:p>
            <a:fld id="{B2DC25EE-239B-4C5F-AAD1-255A7D5F1EE2}" type="slidenum">
              <a:rPr lang="en-US" smtClean="0"/>
              <a:t>575</a:t>
            </a:fld>
            <a:endParaRPr lang="en-US"/>
          </a:p>
        </p:txBody>
      </p:sp>
    </p:spTree>
    <p:extLst>
      <p:ext uri="{BB962C8B-B14F-4D97-AF65-F5344CB8AC3E}">
        <p14:creationId xmlns:p14="http://schemas.microsoft.com/office/powerpoint/2010/main" val="3384190118"/>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5169E-4912-CB78-39F0-5B22652189AE}"/>
              </a:ext>
            </a:extLst>
          </p:cNvPr>
          <p:cNvSpPr txBox="1"/>
          <p:nvPr/>
        </p:nvSpPr>
        <p:spPr>
          <a:xfrm>
            <a:off x="0" y="0"/>
            <a:ext cx="12192000" cy="7417415"/>
          </a:xfrm>
          <a:prstGeom prst="rect">
            <a:avLst/>
          </a:prstGeom>
          <a:noFill/>
        </p:spPr>
        <p:txBody>
          <a:bodyPr wrap="square">
            <a:spAutoFit/>
          </a:bodyPr>
          <a:lstStyle/>
          <a:p>
            <a:pPr marL="285750" indent="-285750">
              <a:buFont typeface="Arial" panose="020B0604020202020204" pitchFamily="34" charset="0"/>
              <a:buChar char="•"/>
            </a:pPr>
            <a:r>
              <a:rPr lang="en-US" sz="2000" dirty="0"/>
              <a:t>The exercises aim to inspire participants to emulate Jesus' virtues and values, such as love, humility, compassion, and service. By contemplating His life, individuals are encouraged to reflect on how they can incorporate these qualities into their own lives.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Jesus serves as a model for discernment and making choices aligned with God's will. Participants are guided to seek God's guidance in their decisions, much like Jesus did throughout His ministry, and to align their lives with His teachings.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Reflecting on the Passion, death, and Resurrection of Jesus is a crucial part of the exercises. These meditations invite participants to experience the depth of Jesus' love and sacrifice, leading to a deeper understanding of the meaning of suffering, redemption, and hope.</a:t>
            </a:r>
          </a:p>
          <a:p>
            <a:pPr marL="285750" indent="-285750">
              <a:buFont typeface="Arial" panose="020B0604020202020204" pitchFamily="34" charset="0"/>
              <a:buChar char="•"/>
            </a:pPr>
            <a:r>
              <a:rPr lang="en-US" sz="2000" dirty="0"/>
              <a:t>Through prayer and reflection, individuals are encouraged to converse with Jesus as a friend and to seek His guidance and companionship in their spiritual journey.</a:t>
            </a:r>
          </a:p>
          <a:p>
            <a:pPr marL="285750" indent="-285750">
              <a:buFont typeface="Arial" panose="020B0604020202020204" pitchFamily="34" charset="0"/>
              <a:buChar char="•"/>
            </a:pPr>
            <a:r>
              <a:rPr lang="en-US" sz="2000" dirty="0"/>
              <a:t>Jesus is the focal point of the Ignatian Spiritual Exercises, serving as both a model and a companion for those seeking spiritual growth and transformation.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exercises emphasize discernment of spirits, helping individuals distinguish between influences that lead them toward or away from God. Regular reflection on one's thoughts, actions, and motivations is encouraged to foster self-awareness and spiritual 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Participants are guided to develop indifference to worldly attachments, seeking freedom to follow God's will.</a:t>
            </a:r>
          </a:p>
          <a:p>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9490578A-C9E9-F5FC-C5D1-0788D2A81175}"/>
              </a:ext>
            </a:extLst>
          </p:cNvPr>
          <p:cNvSpPr>
            <a:spLocks noGrp="1"/>
          </p:cNvSpPr>
          <p:nvPr>
            <p:ph type="sldNum" sz="quarter" idx="12"/>
          </p:nvPr>
        </p:nvSpPr>
        <p:spPr/>
        <p:txBody>
          <a:bodyPr/>
          <a:lstStyle/>
          <a:p>
            <a:fld id="{B2DC25EE-239B-4C5F-AAD1-255A7D5F1EE2}" type="slidenum">
              <a:rPr lang="en-US" smtClean="0"/>
              <a:t>576</a:t>
            </a:fld>
            <a:endParaRPr lang="en-US"/>
          </a:p>
        </p:txBody>
      </p:sp>
    </p:spTree>
    <p:extLst>
      <p:ext uri="{BB962C8B-B14F-4D97-AF65-F5344CB8AC3E}">
        <p14:creationId xmlns:p14="http://schemas.microsoft.com/office/powerpoint/2010/main" val="3695838953"/>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82010-7322-0F7A-EAC3-50B34C3CE6DC}"/>
              </a:ext>
            </a:extLst>
          </p:cNvPr>
          <p:cNvSpPr txBox="1"/>
          <p:nvPr/>
        </p:nvSpPr>
        <p:spPr>
          <a:xfrm>
            <a:off x="-21771" y="0"/>
            <a:ext cx="12192000" cy="4308872"/>
          </a:xfrm>
          <a:prstGeom prst="rect">
            <a:avLst/>
          </a:prstGeom>
          <a:noFill/>
        </p:spPr>
        <p:txBody>
          <a:bodyPr wrap="square">
            <a:spAutoFit/>
          </a:bodyPr>
          <a:lstStyle/>
          <a:p>
            <a:pPr marL="285750" indent="-285750">
              <a:buFont typeface="Arial" panose="020B0604020202020204" pitchFamily="34" charset="0"/>
              <a:buChar char="•"/>
            </a:pPr>
            <a:r>
              <a:rPr lang="en-US" sz="2000" dirty="0"/>
              <a:t>The Ignatian Spiritual Exercises  offer a holistic approach that integrates spirituality and psychology to foster growth and healing.</a:t>
            </a:r>
          </a:p>
          <a:p>
            <a:r>
              <a:rPr lang="en-US" sz="2000" dirty="0"/>
              <a:t> </a:t>
            </a:r>
          </a:p>
          <a:p>
            <a:pPr marL="285750" indent="-285750">
              <a:buFont typeface="Arial" panose="020B0604020202020204" pitchFamily="34" charset="0"/>
              <a:buChar char="•"/>
            </a:pPr>
            <a:r>
              <a:rPr lang="en-US" sz="2000" dirty="0"/>
              <a:t>From a spiritual perspective, the exercises help individuals discern God's will in their lives, deepen their faith, and cultivate virtues such as humility, gratitude, and love. They encourage a personal encounter with God and aim to transform one's life in accordance with Christian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Psychologically, the exercises promote self-awareness and emotional intelligence. They encourage introspection and reflection, helping individuals understand their motivations, desires, and fears. By fostering a deeper understanding of oneself, the exercises can lead to personal growth, improved decision-making, and a greater sense of peace and purpose.</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A2E87FAC-90E5-1E7E-4496-AA1DF50A8DBD}"/>
              </a:ext>
            </a:extLst>
          </p:cNvPr>
          <p:cNvSpPr>
            <a:spLocks noGrp="1"/>
          </p:cNvSpPr>
          <p:nvPr>
            <p:ph type="sldNum" sz="quarter" idx="12"/>
          </p:nvPr>
        </p:nvSpPr>
        <p:spPr/>
        <p:txBody>
          <a:bodyPr/>
          <a:lstStyle/>
          <a:p>
            <a:fld id="{B2DC25EE-239B-4C5F-AAD1-255A7D5F1EE2}" type="slidenum">
              <a:rPr lang="en-US" smtClean="0"/>
              <a:t>577</a:t>
            </a:fld>
            <a:endParaRPr lang="en-US"/>
          </a:p>
        </p:txBody>
      </p:sp>
    </p:spTree>
    <p:extLst>
      <p:ext uri="{BB962C8B-B14F-4D97-AF65-F5344CB8AC3E}">
        <p14:creationId xmlns:p14="http://schemas.microsoft.com/office/powerpoint/2010/main" val="224228087"/>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person's head with many faces inside&#10;&#10;Description automatically generated">
            <a:extLst>
              <a:ext uri="{FF2B5EF4-FFF2-40B4-BE49-F238E27FC236}">
                <a16:creationId xmlns:a16="http://schemas.microsoft.com/office/drawing/2014/main" id="{B59EF2E3-33E6-680A-4377-4DB1BD7E7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061" y="1269678"/>
            <a:ext cx="4029389" cy="4487704"/>
          </a:xfrm>
          <a:prstGeom prst="rect">
            <a:avLst/>
          </a:prstGeom>
        </p:spPr>
      </p:pic>
      <p:pic>
        <p:nvPicPr>
          <p:cNvPr id="3" name="Picture 2" descr="A religious figure with a green vest holding a book&#10;&#10;Description automatically generated">
            <a:extLst>
              <a:ext uri="{FF2B5EF4-FFF2-40B4-BE49-F238E27FC236}">
                <a16:creationId xmlns:a16="http://schemas.microsoft.com/office/drawing/2014/main" id="{15FEDDF2-B5D6-7BDE-7917-FAF3E0F41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450" y="0"/>
            <a:ext cx="4029390" cy="4487705"/>
          </a:xfrm>
          <a:prstGeom prst="rect">
            <a:avLst/>
          </a:prstGeom>
        </p:spPr>
      </p:pic>
      <p:pic>
        <p:nvPicPr>
          <p:cNvPr id="4" name="Picture 3" descr="A diagram of a group of people&#10;&#10;Description automatically generated with medium confidence">
            <a:extLst>
              <a:ext uri="{FF2B5EF4-FFF2-40B4-BE49-F238E27FC236}">
                <a16:creationId xmlns:a16="http://schemas.microsoft.com/office/drawing/2014/main" id="{F9AADC43-8A90-6B14-A8B3-DF6ECCC07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70295"/>
            <a:ext cx="4168061" cy="4487705"/>
          </a:xfrm>
          <a:prstGeom prst="rect">
            <a:avLst/>
          </a:prstGeom>
        </p:spPr>
      </p:pic>
      <p:sp>
        <p:nvSpPr>
          <p:cNvPr id="6" name="TextBox 5">
            <a:extLst>
              <a:ext uri="{FF2B5EF4-FFF2-40B4-BE49-F238E27FC236}">
                <a16:creationId xmlns:a16="http://schemas.microsoft.com/office/drawing/2014/main" id="{9BD27FBF-677D-951F-C94A-7F20F0F8888A}"/>
              </a:ext>
            </a:extLst>
          </p:cNvPr>
          <p:cNvSpPr txBox="1"/>
          <p:nvPr/>
        </p:nvSpPr>
        <p:spPr>
          <a:xfrm>
            <a:off x="-1846585" y="169060"/>
            <a:ext cx="11179276" cy="646331"/>
          </a:xfrm>
          <a:prstGeom prst="rect">
            <a:avLst/>
          </a:prstGeom>
          <a:noFill/>
        </p:spPr>
        <p:txBody>
          <a:bodyPr wrap="square">
            <a:spAutoFit/>
          </a:bodyPr>
          <a:lstStyle/>
          <a:p>
            <a:pPr algn="ctr"/>
            <a:r>
              <a:rPr lang="en-US" sz="3600" dirty="0">
                <a:latin typeface="+mj-lt"/>
              </a:rPr>
              <a:t> </a:t>
            </a:r>
            <a:r>
              <a:rPr lang="en-US" sz="3600" dirty="0">
                <a:solidFill>
                  <a:schemeClr val="bg1"/>
                </a:solidFill>
                <a:latin typeface="+mj-lt"/>
              </a:rPr>
              <a:t>CONVERGING HEALING STORIES</a:t>
            </a:r>
            <a:endParaRPr lang="en-CA" sz="3600" dirty="0">
              <a:solidFill>
                <a:schemeClr val="bg1"/>
              </a:solidFill>
              <a:latin typeface="+mj-lt"/>
            </a:endParaRPr>
          </a:p>
        </p:txBody>
      </p:sp>
      <p:sp>
        <p:nvSpPr>
          <p:cNvPr id="5" name="Slide Number Placeholder 4">
            <a:extLst>
              <a:ext uri="{FF2B5EF4-FFF2-40B4-BE49-F238E27FC236}">
                <a16:creationId xmlns:a16="http://schemas.microsoft.com/office/drawing/2014/main" id="{702E9F00-6A48-E7DA-0890-1BDDE00BA824}"/>
              </a:ext>
            </a:extLst>
          </p:cNvPr>
          <p:cNvSpPr>
            <a:spLocks noGrp="1"/>
          </p:cNvSpPr>
          <p:nvPr>
            <p:ph type="sldNum" sz="quarter" idx="12"/>
          </p:nvPr>
        </p:nvSpPr>
        <p:spPr/>
        <p:txBody>
          <a:bodyPr/>
          <a:lstStyle/>
          <a:p>
            <a:fld id="{B2DC25EE-239B-4C5F-AAD1-255A7D5F1EE2}" type="slidenum">
              <a:rPr lang="en-US" smtClean="0"/>
              <a:t>578</a:t>
            </a:fld>
            <a:endParaRPr lang="en-US"/>
          </a:p>
        </p:txBody>
      </p:sp>
    </p:spTree>
    <p:extLst>
      <p:ext uri="{BB962C8B-B14F-4D97-AF65-F5344CB8AC3E}">
        <p14:creationId xmlns:p14="http://schemas.microsoft.com/office/powerpoint/2010/main" val="3389973950"/>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44DB64-DC95-4B99-8848-D1BCD78D6C68}"/>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Although Jungian psychology, Internal family systems and Ignatian spirituality are very different traditions and use very different language, the psychological and spiritual models they describe are remarkably similar.</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IFS parts, such as Managers, Firefighters, and Exiles are shaped by an individual's personal experiences</a:t>
            </a:r>
            <a:r>
              <a:rPr lang="en-US" sz="2000" dirty="0">
                <a:latin typeface="+mj-lt"/>
              </a:rPr>
              <a:t>. These parts</a:t>
            </a:r>
            <a:r>
              <a:rPr lang="en-US" sz="2000" b="0" i="0" dirty="0">
                <a:effectLst/>
                <a:latin typeface="+mj-lt"/>
              </a:rPr>
              <a:t> can be thought of as </a:t>
            </a:r>
            <a:r>
              <a:rPr lang="en-US" sz="2000" dirty="0">
                <a:latin typeface="+mj-lt"/>
              </a:rPr>
              <a:t>existing Jung’s</a:t>
            </a:r>
            <a:r>
              <a:rPr lang="en-US" sz="2000" b="0" i="0" dirty="0">
                <a:effectLst/>
                <a:latin typeface="+mj-lt"/>
              </a:rPr>
              <a:t> “personal unconscious”.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Parts carry burdens</a:t>
            </a:r>
            <a:r>
              <a:rPr lang="en-US" sz="2000" b="0" i="0" dirty="0">
                <a:effectLst/>
                <a:latin typeface="+mj-lt"/>
              </a:rPr>
              <a:t> related to past traumas or emotional wounds. Jung's personal unconscious</a:t>
            </a:r>
            <a:r>
              <a:rPr lang="en-US" sz="2000" dirty="0">
                <a:latin typeface="+mj-lt"/>
              </a:rPr>
              <a:t> contains</a:t>
            </a:r>
            <a:r>
              <a:rPr lang="en-US" sz="2000" b="0" i="0" dirty="0">
                <a:effectLst/>
                <a:latin typeface="+mj-lt"/>
              </a:rPr>
              <a:t> repressed memories and unresolved conflicts</a:t>
            </a:r>
            <a:r>
              <a:rPr lang="en-US" sz="2000" dirty="0">
                <a:latin typeface="+mj-lt"/>
              </a:rPr>
              <a:t>.</a:t>
            </a:r>
          </a:p>
          <a:p>
            <a:pPr marL="285750" indent="-285750">
              <a:buFont typeface="Arial" panose="020B0604020202020204" pitchFamily="34" charset="0"/>
              <a:buChar char="•"/>
            </a:pPr>
            <a:r>
              <a:rPr lang="en-US" sz="2000" b="0" i="0" dirty="0">
                <a:effectLst/>
                <a:latin typeface="+mj-lt"/>
              </a:rPr>
              <a:t>Legacy and unattached burdens are inherited from family, cultural, or societal influences and are not the result of an individual's direct experiences. Jung's collective unconscious contains archetypal patterns which are shared across humanity and passed down through generations. </a:t>
            </a:r>
            <a:r>
              <a:rPr lang="en-US" sz="2000" dirty="0">
                <a:latin typeface="+mj-lt"/>
              </a:rPr>
              <a:t>T</a:t>
            </a:r>
            <a:r>
              <a:rPr lang="en-US" sz="2000" b="0" i="0" dirty="0">
                <a:effectLst/>
                <a:latin typeface="+mj-lt"/>
              </a:rPr>
              <a:t>he Ignatian realm of spirits is composed of a panoply of spirits of various degrees of maturity that seek to influence our thoughts feelings and behaviors.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IFS burdens are negative beliefs, emotions, or energies that parts carry, often due to past trauma or experiences. These burdens can lead to parts being hidden or repressed, as the individual may not want to face the pain or discomfort associated with them. </a:t>
            </a:r>
          </a:p>
          <a:p>
            <a:pPr marL="285750" indent="-285750">
              <a:buFont typeface="Arial" panose="020B0604020202020204" pitchFamily="34" charset="0"/>
              <a:buChar char="•"/>
            </a:pPr>
            <a:r>
              <a:rPr lang="en-US" sz="2000" dirty="0">
                <a:latin typeface="+mj-lt"/>
              </a:rPr>
              <a:t>The shadow represents the unconscious and repressed parts of the personality that an individual does not recognize or accept. These can include undesirable traits, instincts, or emotions that the conscious ego finds difficult to acknowledge. </a:t>
            </a:r>
          </a:p>
          <a:p>
            <a:pPr marL="285750" indent="-285750">
              <a:buFont typeface="Arial" panose="020B0604020202020204" pitchFamily="34" charset="0"/>
              <a:buChar char="•"/>
            </a:pPr>
            <a:r>
              <a:rPr lang="en-US" sz="2000" dirty="0">
                <a:latin typeface="+mj-lt"/>
              </a:rPr>
              <a:t>Immature spirits are often difficult to recognize and often cloak themselves in shrouds of benevolence and good motives.</a:t>
            </a:r>
          </a:p>
        </p:txBody>
      </p:sp>
      <p:sp>
        <p:nvSpPr>
          <p:cNvPr id="2" name="Slide Number Placeholder 1">
            <a:extLst>
              <a:ext uri="{FF2B5EF4-FFF2-40B4-BE49-F238E27FC236}">
                <a16:creationId xmlns:a16="http://schemas.microsoft.com/office/drawing/2014/main" id="{44C5754A-D1CF-B792-EB98-73F521F3CA6B}"/>
              </a:ext>
            </a:extLst>
          </p:cNvPr>
          <p:cNvSpPr>
            <a:spLocks noGrp="1"/>
          </p:cNvSpPr>
          <p:nvPr>
            <p:ph type="sldNum" sz="quarter" idx="12"/>
          </p:nvPr>
        </p:nvSpPr>
        <p:spPr/>
        <p:txBody>
          <a:bodyPr/>
          <a:lstStyle/>
          <a:p>
            <a:fld id="{B2DC25EE-239B-4C5F-AAD1-255A7D5F1EE2}" type="slidenum">
              <a:rPr lang="en-US" smtClean="0"/>
              <a:t>579</a:t>
            </a:fld>
            <a:endParaRPr lang="en-US"/>
          </a:p>
        </p:txBody>
      </p:sp>
    </p:spTree>
    <p:extLst>
      <p:ext uri="{BB962C8B-B14F-4D97-AF65-F5344CB8AC3E}">
        <p14:creationId xmlns:p14="http://schemas.microsoft.com/office/powerpoint/2010/main" val="1205897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FDB1-4E0D-4E75-0496-254D75320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8367F-6F0A-C8F5-BAB8-640982F75ED9}"/>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832F15C1-DA11-A33B-B3C7-AEBA09715BB6}"/>
              </a:ext>
            </a:extLst>
          </p:cNvPr>
          <p:cNvSpPr>
            <a:spLocks noGrp="1"/>
          </p:cNvSpPr>
          <p:nvPr>
            <p:ph idx="1"/>
          </p:nvPr>
        </p:nvSpPr>
        <p:spPr>
          <a:xfrm>
            <a:off x="0" y="2011680"/>
            <a:ext cx="12192000" cy="4206240"/>
          </a:xfrm>
        </p:spPr>
        <p:txBody>
          <a:bodyPr>
            <a:normAutofit fontScale="92500" lnSpcReduction="10000"/>
          </a:bodyPr>
          <a:lstStyle/>
          <a:p>
            <a:pPr marL="0" indent="0">
              <a:buNone/>
            </a:pPr>
            <a:r>
              <a:rPr sz="2400" dirty="0">
                <a:latin typeface="Arial" panose="020B0604020202020204" pitchFamily="34" charset="0"/>
                <a:cs typeface="Arial" panose="020B0604020202020204" pitchFamily="34" charset="0"/>
              </a:rPr>
              <a:t>• What groups or communities have most shaped your identity?</a:t>
            </a:r>
            <a:r>
              <a:rPr lang="en-CA" sz="2400" dirty="0">
                <a:latin typeface="Arial" panose="020B0604020202020204" pitchFamily="34" charset="0"/>
                <a:cs typeface="Arial" panose="020B0604020202020204" pitchFamily="34" charset="0"/>
              </a:rPr>
              <a:t>what do they believe? How do they treat others?</a:t>
            </a:r>
          </a:p>
          <a:p>
            <a:pPr marL="0" indent="0">
              <a:buNone/>
            </a:pPr>
            <a:r>
              <a:rPr lang="en-CA" sz="2400" dirty="0">
                <a:solidFill>
                  <a:schemeClr val="bg1"/>
                </a:solidFill>
                <a:latin typeface="Arial" panose="020B0604020202020204" pitchFamily="34" charset="0"/>
                <a:cs typeface="Arial" panose="020B0604020202020204" pitchFamily="34" charset="0"/>
              </a:rPr>
              <a:t>Thinkers that challenge the status quo and are open, humble, curious, have a sense of humour and integrate various fields. My patients who face so much pain with so much courage</a:t>
            </a:r>
            <a:r>
              <a:rPr lang="en-CA" sz="2400" dirty="0">
                <a:latin typeface="Arial" panose="020B0604020202020204" pitchFamily="34" charset="0"/>
                <a:cs typeface="Arial" panose="020B0604020202020204" pitchFamily="34" charset="0"/>
              </a:rPr>
              <a:t>.</a:t>
            </a:r>
          </a:p>
          <a:p>
            <a:pPr marL="0" indent="0">
              <a:buNone/>
            </a:pPr>
            <a:r>
              <a:rPr sz="2400" dirty="0">
                <a:latin typeface="Arial" panose="020B0604020202020204" pitchFamily="34" charset="0"/>
                <a:cs typeface="Arial" panose="020B0604020202020204" pitchFamily="34" charset="0"/>
              </a:rPr>
              <a:t>• What collective stories, struggles, or rituals have made you feel connected or purposeful?</a:t>
            </a:r>
            <a:endParaRPr lang="en-CA" sz="2400" dirty="0">
              <a:latin typeface="Arial" panose="020B0604020202020204" pitchFamily="34" charset="0"/>
              <a:cs typeface="Arial" panose="020B0604020202020204" pitchFamily="34" charset="0"/>
            </a:endParaRPr>
          </a:p>
          <a:p>
            <a:pPr marL="0" indent="0">
              <a:buNone/>
            </a:pPr>
            <a:r>
              <a:rPr lang="en-CA" sz="2400" dirty="0">
                <a:solidFill>
                  <a:schemeClr val="bg1"/>
                </a:solidFill>
                <a:latin typeface="Arial" panose="020B0604020202020204" pitchFamily="34" charset="0"/>
                <a:cs typeface="Arial" panose="020B0604020202020204" pitchFamily="34" charset="0"/>
              </a:rPr>
              <a:t>The idealist perspective that I’ve described at length in exploring meaning. A social justice perspective </a:t>
            </a:r>
          </a:p>
          <a:p>
            <a:pPr marL="0" indent="0">
              <a:buNone/>
            </a:pPr>
            <a:r>
              <a:rPr sz="2400" dirty="0">
                <a:latin typeface="Arial" panose="020B0604020202020204" pitchFamily="34" charset="0"/>
                <a:cs typeface="Arial" panose="020B0604020202020204" pitchFamily="34" charset="0"/>
              </a:rPr>
              <a:t>• How has your culture or family influenced what you see as meaningful?</a:t>
            </a:r>
            <a:endParaRPr lang="en-CA" sz="2400" dirty="0">
              <a:latin typeface="Arial" panose="020B0604020202020204" pitchFamily="34" charset="0"/>
              <a:cs typeface="Arial" panose="020B0604020202020204" pitchFamily="34" charset="0"/>
            </a:endParaRPr>
          </a:p>
          <a:p>
            <a:pPr marL="0" indent="0">
              <a:buNone/>
            </a:pPr>
            <a:r>
              <a:rPr lang="en-US" sz="2400" dirty="0">
                <a:solidFill>
                  <a:schemeClr val="bg1"/>
                </a:solidFill>
                <a:latin typeface="Arial" panose="020B0604020202020204" pitchFamily="34" charset="0"/>
                <a:cs typeface="Arial" panose="020B0604020202020204" pitchFamily="34" charset="0"/>
              </a:rPr>
              <a:t>I’m an outsider and have fostered my identity around embracing that and rejecting bad conventionality. </a:t>
            </a:r>
          </a:p>
          <a:p>
            <a:pPr marL="0" indent="0">
              <a:buNone/>
            </a:pPr>
            <a:r>
              <a:rPr lang="en-US" sz="2400" dirty="0">
                <a:latin typeface="Arial" panose="020B0604020202020204" pitchFamily="34" charset="0"/>
                <a:cs typeface="Arial" panose="020B0604020202020204" pitchFamily="34" charset="0"/>
              </a:rPr>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198446050"/>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2BBD2-223A-1F5E-3104-0DAE6959687A}"/>
              </a:ext>
            </a:extLst>
          </p:cNvPr>
          <p:cNvSpPr>
            <a:spLocks noGrp="1"/>
          </p:cNvSpPr>
          <p:nvPr>
            <p:ph type="sldNum" sz="quarter" idx="12"/>
          </p:nvPr>
        </p:nvSpPr>
        <p:spPr/>
        <p:txBody>
          <a:bodyPr/>
          <a:lstStyle/>
          <a:p>
            <a:fld id="{B2DC25EE-239B-4C5F-AAD1-255A7D5F1EE2}" type="slidenum">
              <a:rPr lang="en-US" smtClean="0"/>
              <a:t>580</a:t>
            </a:fld>
            <a:endParaRPr lang="en-US"/>
          </a:p>
        </p:txBody>
      </p:sp>
      <p:sp>
        <p:nvSpPr>
          <p:cNvPr id="4" name="TextBox 3">
            <a:extLst>
              <a:ext uri="{FF2B5EF4-FFF2-40B4-BE49-F238E27FC236}">
                <a16:creationId xmlns:a16="http://schemas.microsoft.com/office/drawing/2014/main" id="{BF2236F8-DCB4-6C3E-E9A9-3CE431C27D7C}"/>
              </a:ext>
            </a:extLst>
          </p:cNvPr>
          <p:cNvSpPr txBox="1"/>
          <p:nvPr/>
        </p:nvSpPr>
        <p:spPr>
          <a:xfrm>
            <a:off x="10886" y="0"/>
            <a:ext cx="12192000" cy="901785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 Internal Family Systems burdens, Jung's shadow, and immature spirits all describe aspects of the psyche that are  hidden or repressed.</a:t>
            </a:r>
          </a:p>
          <a:p>
            <a:pPr marL="285750" indent="-285750">
              <a:buFont typeface="Arial" panose="020B0604020202020204" pitchFamily="34" charset="0"/>
              <a:buChar char="•"/>
            </a:pPr>
            <a:r>
              <a:rPr lang="en-US" sz="2000" dirty="0"/>
              <a:t>Burdens can distort the natural roles and functioning of parts, leading to behaviors that might seem extreme or maladaptive. Parts carrying burdens may act out in ways that protect the individual from perceived threats or pain. </a:t>
            </a:r>
          </a:p>
          <a:p>
            <a:pPr marL="285750" indent="-285750">
              <a:buFont typeface="Arial" panose="020B0604020202020204" pitchFamily="34" charset="0"/>
              <a:buChar char="•"/>
            </a:pPr>
            <a:r>
              <a:rPr lang="en-US" sz="2000" dirty="0"/>
              <a:t>The shadow can influence behavior in ways that are inconsistent with the individual's conscious self-image. When the shadow is not acknowledged, it can manifest in projections onto others or in unexpected emotional reactions.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Jung's psychology, IFS and Ignatian spirituality recognize the multiplicity within the human psyche. Jung introduced the concept of archetypes and the collective unconscious, which includes various universal symbols and motifs that manifest in individual psyches. </a:t>
            </a:r>
          </a:p>
          <a:p>
            <a:pPr marL="285750" indent="-285750">
              <a:buFont typeface="Arial" panose="020B0604020202020204" pitchFamily="34" charset="0"/>
              <a:buChar char="•"/>
            </a:pPr>
            <a:r>
              <a:rPr lang="en-US" sz="2000" dirty="0"/>
              <a:t>IFS conceptualizes the mind as made up of multiple "parts" or subpersonalities, each with its own perspective and role.</a:t>
            </a:r>
          </a:p>
          <a:p>
            <a:pPr marL="285750" indent="-285750">
              <a:buFont typeface="Arial" panose="020B0604020202020204" pitchFamily="34" charset="0"/>
              <a:buChar char="•"/>
            </a:pPr>
            <a:r>
              <a:rPr lang="en-US" sz="2000" dirty="0"/>
              <a:t> Ignatian spirituality sees the individual as being influenced by spirits that vary as to their degree of maturity.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Jungian psychology, the process of individuation involves integrating different aspects of the self, including the shadow. </a:t>
            </a:r>
          </a:p>
          <a:p>
            <a:pPr marL="285750" indent="-285750">
              <a:buFont typeface="Arial" panose="020B0604020202020204" pitchFamily="34" charset="0"/>
              <a:buChar char="•"/>
            </a:pPr>
            <a:r>
              <a:rPr lang="en-US" sz="2000" dirty="0"/>
              <a:t>IFS focuses on creating harmony among the different parts of the self, often through internal dialogue and understanding, aiming to achieve a balanced and integrated self. </a:t>
            </a:r>
          </a:p>
          <a:p>
            <a:pPr marL="285750" indent="-285750">
              <a:buFont typeface="Arial" panose="020B0604020202020204" pitchFamily="34" charset="0"/>
              <a:buChar char="•"/>
            </a:pPr>
            <a:r>
              <a:rPr lang="en-US" sz="2000" dirty="0"/>
              <a:t>Ignatian spirituality involves discerning the various spirits influencing us and choosing to listen to the more mature ones.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emphasized the Self as a central archetype representing the totality of the psyche and the guiding force in the process of individuation. In IFS, the Self is also a core concept, viewed as the compassionate and wise center of a person's internal system, capable of leading and healing the various parts. In Ignatian spirituality, in order to align their lives with the will of God individuals are directed to draw inspiration from the life of Jesus and imagine what He would do in the situation they are faced with.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7974509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37CC1-327E-ACB7-E5B0-56BE9C822A9C}"/>
              </a:ext>
            </a:extLst>
          </p:cNvPr>
          <p:cNvSpPr txBox="1"/>
          <p:nvPr/>
        </p:nvSpPr>
        <p:spPr>
          <a:xfrm>
            <a:off x="0" y="-607108"/>
            <a:ext cx="12192000" cy="7171194"/>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Jung emphasized the Self as a central archetype representing the totality of the psyche and the guiding force in the process of individuation. </a:t>
            </a:r>
          </a:p>
          <a:p>
            <a:pPr marL="342900" indent="-342900">
              <a:buFont typeface="Arial" panose="020B0604020202020204" pitchFamily="34" charset="0"/>
              <a:buChar char="•"/>
            </a:pPr>
            <a:r>
              <a:rPr lang="en-US" sz="2000" dirty="0"/>
              <a:t>In IFS, the Self is also a core concept, viewed as the compassionate and wise center of a person's internal system, capable of leading and healing the various parts. </a:t>
            </a:r>
          </a:p>
          <a:p>
            <a:pPr marL="342900" indent="-342900">
              <a:buFont typeface="Arial" panose="020B0604020202020204" pitchFamily="34" charset="0"/>
              <a:buChar char="•"/>
            </a:pPr>
            <a:r>
              <a:rPr lang="en-US" sz="2000" dirty="0"/>
              <a:t>In Ignatian spirituality, in order to align their lives with the will of God individuals are directed to draw inspiration from the life of Jesus and imagine what He would do in the situation they are faced with.</a:t>
            </a:r>
          </a:p>
          <a:p>
            <a:r>
              <a:rPr lang="en-US" sz="2000" dirty="0"/>
              <a:t> </a:t>
            </a:r>
          </a:p>
          <a:p>
            <a:pPr marL="342900" indent="-342900">
              <a:buFont typeface="Arial" panose="020B0604020202020204" pitchFamily="34" charset="0"/>
              <a:buChar char="•"/>
            </a:pPr>
            <a:r>
              <a:rPr lang="en-US" sz="2000" dirty="0"/>
              <a:t>All three approaches emphasize the importance of bringing unconscious elements into conscious awareness as a path to healing. </a:t>
            </a:r>
          </a:p>
          <a:p>
            <a:pPr marL="342900" indent="-342900">
              <a:buFont typeface="Arial" panose="020B0604020202020204" pitchFamily="34" charset="0"/>
              <a:buChar char="•"/>
            </a:pPr>
            <a:r>
              <a:rPr lang="en-US" sz="2000" dirty="0"/>
              <a:t>Jungian therapy seeks to make the unconscious conscious. </a:t>
            </a:r>
          </a:p>
          <a:p>
            <a:pPr marL="342900" indent="-342900">
              <a:buFont typeface="Arial" panose="020B0604020202020204" pitchFamily="34" charset="0"/>
              <a:buChar char="•"/>
            </a:pPr>
            <a:r>
              <a:rPr lang="en-US" sz="2000" dirty="0"/>
              <a:t>IFS encourages understanding and accepting all parts of the self, even those that are wounded or protective.</a:t>
            </a:r>
          </a:p>
          <a:p>
            <a:pPr marL="342900" indent="-342900">
              <a:buFont typeface="Arial" panose="020B0604020202020204" pitchFamily="34" charset="0"/>
              <a:buChar char="•"/>
            </a:pPr>
            <a:r>
              <a:rPr lang="en-US" sz="2000" dirty="0"/>
              <a:t>Ignatian spirituality has people become aware and be respectful of the immature spirits seeking to influence them and while recognizing the importance of these spirits in the world choosing not to act on their counsel.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Jungian psychology places a strong emphasis on the use of dreams, myths, and symbols as tools for understanding the psyche.</a:t>
            </a:r>
          </a:p>
          <a:p>
            <a:pPr marL="342900" indent="-342900">
              <a:buFont typeface="Arial" panose="020B0604020202020204" pitchFamily="34" charset="0"/>
              <a:buChar char="•"/>
            </a:pPr>
            <a:r>
              <a:rPr lang="en-US" sz="2000" dirty="0"/>
              <a:t> IFS is more focused on the internal dialogue among parts, it also utilizes imagery and visualization techniques to facilitate communication and healing within the internal system.</a:t>
            </a:r>
          </a:p>
          <a:p>
            <a:pPr marL="342900" indent="-342900">
              <a:buFont typeface="Arial" panose="020B0604020202020204" pitchFamily="34" charset="0"/>
              <a:buChar char="•"/>
            </a:pPr>
            <a:r>
              <a:rPr lang="en-US" sz="2000" dirty="0"/>
              <a:t> Ignatian spirituality uses active imagination in which the person becomes a participant in scenes from the Bible that involved Jesus.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65ED2B1-4EC3-A065-3E54-F68EDF90821B}"/>
              </a:ext>
            </a:extLst>
          </p:cNvPr>
          <p:cNvSpPr>
            <a:spLocks noGrp="1"/>
          </p:cNvSpPr>
          <p:nvPr>
            <p:ph type="sldNum" sz="quarter" idx="12"/>
          </p:nvPr>
        </p:nvSpPr>
        <p:spPr/>
        <p:txBody>
          <a:bodyPr/>
          <a:lstStyle/>
          <a:p>
            <a:fld id="{B2DC25EE-239B-4C5F-AAD1-255A7D5F1EE2}" type="slidenum">
              <a:rPr lang="en-US" smtClean="0"/>
              <a:t>581</a:t>
            </a:fld>
            <a:endParaRPr lang="en-US"/>
          </a:p>
        </p:txBody>
      </p:sp>
    </p:spTree>
    <p:extLst>
      <p:ext uri="{BB962C8B-B14F-4D97-AF65-F5344CB8AC3E}">
        <p14:creationId xmlns:p14="http://schemas.microsoft.com/office/powerpoint/2010/main" val="951118145"/>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89B398-6EFC-06C1-F193-8F1EE5F8B9A2}"/>
              </a:ext>
            </a:extLst>
          </p:cNvPr>
          <p:cNvSpPr txBox="1"/>
          <p:nvPr/>
        </p:nvSpPr>
        <p:spPr>
          <a:xfrm>
            <a:off x="0" y="0"/>
            <a:ext cx="121158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All these approaches are not just about symptom relief but also about personal growth and transformation.</a:t>
            </a:r>
          </a:p>
          <a:p>
            <a:pPr marL="342900" indent="-342900">
              <a:buFont typeface="Arial" panose="020B0604020202020204" pitchFamily="34" charset="0"/>
              <a:buChar char="•"/>
            </a:pPr>
            <a:r>
              <a:rPr lang="en-US" sz="2000" dirty="0"/>
              <a:t>Jungian psychology aims for individuation, a process of becoming one's true self.</a:t>
            </a:r>
          </a:p>
          <a:p>
            <a:pPr marL="342900" indent="-342900">
              <a:buFont typeface="Arial" panose="020B0604020202020204" pitchFamily="34" charset="0"/>
              <a:buChar char="•"/>
            </a:pPr>
            <a:r>
              <a:rPr lang="en-US" sz="2000" dirty="0"/>
              <a:t>IFS seeks to create a harmonious internal system that allows for personal development and well-being.</a:t>
            </a:r>
          </a:p>
          <a:p>
            <a:pPr marL="342900" indent="-342900">
              <a:buFont typeface="Arial" panose="020B0604020202020204" pitchFamily="34" charset="0"/>
              <a:buChar char="•"/>
            </a:pPr>
            <a:r>
              <a:rPr lang="en-US" sz="2000" dirty="0"/>
              <a:t>Ignatian spirituality aims to align the person’s life with God’s will.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goal in IFS is to help parts release their burdens and integrate into the Self, allowing for healing and balance. This involves acknowledging and understanding the burdens, with compassion and curiosity.</a:t>
            </a:r>
          </a:p>
          <a:p>
            <a:pPr marL="342900" indent="-342900">
              <a:buFont typeface="Arial" panose="020B0604020202020204" pitchFamily="34" charset="0"/>
              <a:buChar char="•"/>
            </a:pPr>
            <a:r>
              <a:rPr lang="en-US" sz="2000" dirty="0"/>
              <a:t>Integration of the shadow involves becoming aware of and accepting these repressed aspects of the self. Jung believed that acknowledging and integrating the shadow leads to greater self-awareness and personal growth.</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Burdens are often rooted in unconscious memories or experiences that have not been fully processed or integrated. </a:t>
            </a:r>
          </a:p>
          <a:p>
            <a:pPr marL="342900" indent="-342900">
              <a:buFont typeface="Arial" panose="020B0604020202020204" pitchFamily="34" charset="0"/>
              <a:buChar char="•"/>
            </a:pPr>
            <a:r>
              <a:rPr lang="en-US" sz="2000" dirty="0"/>
              <a:t>The shadow is a key component of the unconscious, containing elements that are not readily accessible to the conscious mind.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three approaches involve deep self-reflection and the cultivation of self-awareness. They encourage individuals to explore their inner thoughts, emotions, and motivations. Just as IFS helps individuals discern and integrate different parts of themselves, the Spiritual Exercises involve discerning spiritual influences and integrating one's life with a sense of divine purpose.</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2AC74169-F89F-8A62-9913-02C3765F3B59}"/>
              </a:ext>
            </a:extLst>
          </p:cNvPr>
          <p:cNvSpPr>
            <a:spLocks noGrp="1"/>
          </p:cNvSpPr>
          <p:nvPr>
            <p:ph type="sldNum" sz="quarter" idx="12"/>
          </p:nvPr>
        </p:nvSpPr>
        <p:spPr/>
        <p:txBody>
          <a:bodyPr/>
          <a:lstStyle/>
          <a:p>
            <a:fld id="{B2DC25EE-239B-4C5F-AAD1-255A7D5F1EE2}" type="slidenum">
              <a:rPr lang="en-US" smtClean="0"/>
              <a:t>582</a:t>
            </a:fld>
            <a:endParaRPr lang="en-US"/>
          </a:p>
        </p:txBody>
      </p:sp>
    </p:spTree>
    <p:extLst>
      <p:ext uri="{BB962C8B-B14F-4D97-AF65-F5344CB8AC3E}">
        <p14:creationId xmlns:p14="http://schemas.microsoft.com/office/powerpoint/2010/main" val="120707313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A4E4D3-62DE-B3FB-8BCE-F436DB8508C6}"/>
              </a:ext>
            </a:extLst>
          </p:cNvPr>
          <p:cNvSpPr txBox="1"/>
          <p:nvPr/>
        </p:nvSpPr>
        <p:spPr>
          <a:xfrm>
            <a:off x="29497"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 IFS focuses on healing and harmonizing the internal system by fostering self-compassion and understanding among the parts. </a:t>
            </a:r>
          </a:p>
          <a:p>
            <a:pPr marL="285750" indent="-285750">
              <a:buFont typeface="Arial" panose="020B0604020202020204" pitchFamily="34" charset="0"/>
              <a:buChar char="•"/>
            </a:pPr>
            <a:r>
              <a:rPr lang="en-US" sz="2000" b="0" i="0" dirty="0">
                <a:effectLst/>
                <a:latin typeface="+mj-lt"/>
              </a:rPr>
              <a:t>Jungian psychology on individuation and </a:t>
            </a:r>
            <a:r>
              <a:rPr lang="en-US" sz="2000" dirty="0">
                <a:latin typeface="+mj-lt"/>
              </a:rPr>
              <a:t>Ignatian</a:t>
            </a:r>
            <a:r>
              <a:rPr lang="en-US" sz="2000" b="0" i="0" dirty="0">
                <a:effectLst/>
                <a:latin typeface="+mj-lt"/>
              </a:rPr>
              <a:t> spirituality </a:t>
            </a:r>
            <a:r>
              <a:rPr lang="en-US" sz="2000" dirty="0">
                <a:latin typeface="+mj-lt"/>
              </a:rPr>
              <a:t>on</a:t>
            </a:r>
            <a:r>
              <a:rPr lang="en-US" sz="2000" b="0" i="0" dirty="0">
                <a:effectLst/>
                <a:latin typeface="+mj-lt"/>
              </a:rPr>
              <a:t> healing and redemption through faith, grace, and the transformative power of divine love. </a:t>
            </a:r>
            <a:r>
              <a:rPr lang="en-US" sz="2000" dirty="0">
                <a:latin typeface="+mj-lt"/>
              </a:rPr>
              <a:t>All these</a:t>
            </a:r>
            <a:r>
              <a:rPr lang="en-US" sz="2000" b="0" i="0" dirty="0">
                <a:effectLst/>
                <a:latin typeface="+mj-lt"/>
              </a:rPr>
              <a:t> approaches aim to restore a sense of wholeness and peace within the individual.</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Although Jung's analytical psychology, Internal Family Systems and Ignatian spirituality were developed in different contexts and times they</a:t>
            </a:r>
            <a:r>
              <a:rPr lang="en-US" sz="2000" dirty="0">
                <a:latin typeface="+mj-lt"/>
              </a:rPr>
              <a:t> share an idealist metaphysics which creates many points of convergence between them. All three models </a:t>
            </a:r>
            <a:r>
              <a:rPr lang="en-US" sz="2000" dirty="0"/>
              <a:t>suggest that at a fundamental level individual human personalities are deeply influenced by conscious entities existing in a different collective realm.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Kastrup’s idealist model individual personalities are “eddies” in a large “body of water” of  universal mind. Each of these conscious “eddies” is temporarily (while that person is alive) a distinct system that is nested within the larger universal mind system. Although separate the eddy continually draws from and contributes to the larger body of water. When at death the physical aspects of the eddy cease to be, the “water”, or consciousness that was the eddy now becomes part of universal mind.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Jungian psychology, internal family systems and Ignatian spirituality integrate psychology and spirituality and</a:t>
            </a:r>
            <a:r>
              <a:rPr lang="en-US" sz="2000" dirty="0"/>
              <a:t> offer what I believe are currently among the most valuable frameworks for exploring the complexity of the human psyche and fostering psychological and spiritual healing and growth. They are imminently compatible with Kastrup’s idealistic model.</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AC31755-DC9F-290B-850C-0C7FD784E033}"/>
              </a:ext>
            </a:extLst>
          </p:cNvPr>
          <p:cNvSpPr>
            <a:spLocks noGrp="1"/>
          </p:cNvSpPr>
          <p:nvPr>
            <p:ph type="sldNum" sz="quarter" idx="12"/>
          </p:nvPr>
        </p:nvSpPr>
        <p:spPr/>
        <p:txBody>
          <a:bodyPr/>
          <a:lstStyle/>
          <a:p>
            <a:fld id="{B2DC25EE-239B-4C5F-AAD1-255A7D5F1EE2}" type="slidenum">
              <a:rPr lang="en-US" smtClean="0"/>
              <a:t>583</a:t>
            </a:fld>
            <a:endParaRPr lang="en-US"/>
          </a:p>
        </p:txBody>
      </p:sp>
    </p:spTree>
    <p:extLst>
      <p:ext uri="{BB962C8B-B14F-4D97-AF65-F5344CB8AC3E}">
        <p14:creationId xmlns:p14="http://schemas.microsoft.com/office/powerpoint/2010/main" val="2049040921"/>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D906B7-D888-C68B-1434-2F05B32CB602}"/>
              </a:ext>
            </a:extLst>
          </p:cNvPr>
          <p:cNvSpPr>
            <a:spLocks noGrp="1"/>
          </p:cNvSpPr>
          <p:nvPr>
            <p:ph type="sldNum" sz="quarter" idx="12"/>
          </p:nvPr>
        </p:nvSpPr>
        <p:spPr/>
        <p:txBody>
          <a:bodyPr/>
          <a:lstStyle/>
          <a:p>
            <a:fld id="{B2DC25EE-239B-4C5F-AAD1-255A7D5F1EE2}" type="slidenum">
              <a:rPr lang="en-US" smtClean="0"/>
              <a:t>584</a:t>
            </a:fld>
            <a:endParaRPr lang="en-US"/>
          </a:p>
        </p:txBody>
      </p:sp>
      <p:sp>
        <p:nvSpPr>
          <p:cNvPr id="4" name="TextBox 3">
            <a:extLst>
              <a:ext uri="{FF2B5EF4-FFF2-40B4-BE49-F238E27FC236}">
                <a16:creationId xmlns:a16="http://schemas.microsoft.com/office/drawing/2014/main" id="{B8F08903-1ACC-C6FC-B97E-9EA4942A9897}"/>
              </a:ext>
            </a:extLst>
          </p:cNvPr>
          <p:cNvSpPr txBox="1"/>
          <p:nvPr/>
        </p:nvSpPr>
        <p:spPr>
          <a:xfrm>
            <a:off x="0" y="0"/>
            <a:ext cx="12192000" cy="1785104"/>
          </a:xfrm>
          <a:prstGeom prst="rect">
            <a:avLst/>
          </a:prstGeom>
          <a:noFill/>
        </p:spPr>
        <p:txBody>
          <a:bodyPr wrap="square">
            <a:spAutoFit/>
          </a:bodyPr>
          <a:lstStyle/>
          <a:p>
            <a:pPr marL="342900" indent="-342900">
              <a:buFont typeface="Arial" panose="020B0604020202020204" pitchFamily="34" charset="0"/>
              <a:buChar char="•"/>
            </a:pPr>
            <a:r>
              <a:rPr lang="en-US" sz="2000" dirty="0"/>
              <a:t>Can these approaches tell us anything about how to heal unhealthy Our and The stories?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b="0" i="0" dirty="0">
              <a:effectLst/>
              <a:latin typeface="+mj-lt"/>
            </a:endParaRPr>
          </a:p>
        </p:txBody>
      </p:sp>
    </p:spTree>
    <p:extLst>
      <p:ext uri="{BB962C8B-B14F-4D97-AF65-F5344CB8AC3E}">
        <p14:creationId xmlns:p14="http://schemas.microsoft.com/office/powerpoint/2010/main" val="537882008"/>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ree with roots on a black background&#10;&#10;Description automatically generated">
            <a:extLst>
              <a:ext uri="{FF2B5EF4-FFF2-40B4-BE49-F238E27FC236}">
                <a16:creationId xmlns:a16="http://schemas.microsoft.com/office/drawing/2014/main" id="{4E091A56-1A7B-ED78-DB99-7A712E358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40" y="212942"/>
            <a:ext cx="10571967" cy="6488483"/>
          </a:xfrm>
          <a:prstGeom prst="rect">
            <a:avLst/>
          </a:prstGeom>
        </p:spPr>
      </p:pic>
      <p:sp>
        <p:nvSpPr>
          <p:cNvPr id="2" name="Slide Number Placeholder 1">
            <a:extLst>
              <a:ext uri="{FF2B5EF4-FFF2-40B4-BE49-F238E27FC236}">
                <a16:creationId xmlns:a16="http://schemas.microsoft.com/office/drawing/2014/main" id="{CDFEC76D-9825-6EE9-81F1-81C98938DF29}"/>
              </a:ext>
            </a:extLst>
          </p:cNvPr>
          <p:cNvSpPr>
            <a:spLocks noGrp="1"/>
          </p:cNvSpPr>
          <p:nvPr>
            <p:ph type="sldNum" sz="quarter" idx="12"/>
          </p:nvPr>
        </p:nvSpPr>
        <p:spPr/>
        <p:txBody>
          <a:bodyPr/>
          <a:lstStyle/>
          <a:p>
            <a:fld id="{B2DC25EE-239B-4C5F-AAD1-255A7D5F1EE2}" type="slidenum">
              <a:rPr lang="en-US" smtClean="0"/>
              <a:t>585</a:t>
            </a:fld>
            <a:endParaRPr lang="en-US"/>
          </a:p>
        </p:txBody>
      </p:sp>
    </p:spTree>
    <p:extLst>
      <p:ext uri="{BB962C8B-B14F-4D97-AF65-F5344CB8AC3E}">
        <p14:creationId xmlns:p14="http://schemas.microsoft.com/office/powerpoint/2010/main" val="1466382127"/>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E26B4B-16E1-0166-C50A-8AA4FA573B35}"/>
              </a:ext>
            </a:extLst>
          </p:cNvPr>
          <p:cNvSpPr txBox="1"/>
          <p:nvPr/>
        </p:nvSpPr>
        <p:spPr>
          <a:xfrm>
            <a:off x="0" y="0"/>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t>In nested systems, different levels are interconnected and interdependent and what happens at one level affects what happens at another level. Each level within a nested system relies on the others for stability and function. Changes or disruptions at one level have cascading effects on other levels. For example, in an ecosystem, a change in the population of a particular species, one level, can affect other species and the overall health of the ecosystem, another level.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Nested systems contain feedback loops, where changes at one level create responses at other levels, which in turn can influence the original level. These loops can be either reinforcing (positive feedback) or balancing (negative feedback), contributing to the system's dynamics.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degree to which one level affects another can vary depending on the system. In some cases, changes at a smaller, more localized level can have significant impacts on the larger system, while in other cases, the influence might be more subtle or require a cumulative effect.</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If we consider individuals, families, societies, global communities, and the whole cosmos interconnected nested systems, then resourcing, growth and healing at one level can have ripple effects on all other levels contributing to the overall health and well-being of the entire structure.</a:t>
            </a:r>
          </a:p>
          <a:p>
            <a:r>
              <a:rPr lang="en-US" sz="2000" dirty="0"/>
              <a:t> </a:t>
            </a:r>
          </a:p>
          <a:p>
            <a:pPr marL="285750" indent="-285750">
              <a:buFont typeface="Arial" panose="020B0604020202020204" pitchFamily="34" charset="0"/>
              <a:buChar char="•"/>
            </a:pPr>
            <a:r>
              <a:rPr lang="en-US" sz="2000" dirty="0"/>
              <a:t>Personal growth and healing can have a direct impact on families and close relationships. When individuals work on their mental, emotional, or physical health, they often bring more positive energy, understanding, and resilience to their interactions with family members, which can improve family dynamics and relationships.</a:t>
            </a:r>
          </a:p>
        </p:txBody>
      </p:sp>
      <p:sp>
        <p:nvSpPr>
          <p:cNvPr id="2" name="Slide Number Placeholder 1">
            <a:extLst>
              <a:ext uri="{FF2B5EF4-FFF2-40B4-BE49-F238E27FC236}">
                <a16:creationId xmlns:a16="http://schemas.microsoft.com/office/drawing/2014/main" id="{5A2E33FE-0907-E7FE-BC65-7D53B5F5BD8E}"/>
              </a:ext>
            </a:extLst>
          </p:cNvPr>
          <p:cNvSpPr>
            <a:spLocks noGrp="1"/>
          </p:cNvSpPr>
          <p:nvPr>
            <p:ph type="sldNum" sz="quarter" idx="12"/>
          </p:nvPr>
        </p:nvSpPr>
        <p:spPr/>
        <p:txBody>
          <a:bodyPr/>
          <a:lstStyle/>
          <a:p>
            <a:fld id="{B2DC25EE-239B-4C5F-AAD1-255A7D5F1EE2}" type="slidenum">
              <a:rPr lang="en-US" smtClean="0"/>
              <a:t>586</a:t>
            </a:fld>
            <a:endParaRPr lang="en-US"/>
          </a:p>
        </p:txBody>
      </p:sp>
    </p:spTree>
    <p:extLst>
      <p:ext uri="{BB962C8B-B14F-4D97-AF65-F5344CB8AC3E}">
        <p14:creationId xmlns:p14="http://schemas.microsoft.com/office/powerpoint/2010/main" val="1655951128"/>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D0B0E-891F-9814-7489-B23CBB65A329}"/>
              </a:ext>
            </a:extLst>
          </p:cNvPr>
          <p:cNvSpPr txBox="1"/>
          <p:nvPr/>
        </p:nvSpPr>
        <p:spPr>
          <a:xfrm>
            <a:off x="0" y="7002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t>A healthy and supportive family environment can foster the well-being and development of its members, influencing their ability to contribute positively to society. Families that prioritize communication, empathy, and support can serve as foundational units that promote societal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Societal growth and healing, such as through social justice initiatives, educational improvements, or economic development, can enhance the quality of life for individuals and families. A society that values equity, education, and health creates an environment where individuals and families can thrive.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Positive changes at the global level, such as international cooperation on climate change, peacebuilding, or global health initiatives, can have widespread benefits for societies and individuals. Global efforts to address large-scale challenges can create a more stable and sustainable world for all.</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phrase "as above, so below" refers to an idea that originates from Hermeticism, a philosophical and spiritual tradition based on writings attributed to Hermes Trismegistus.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Hermes Trismegistus is not a historical person but rather a legendary figure often associated with the blending of Greek and Egyptian cultures and is believed to be a representation of the convergence of the Greek god Hermes and the Egyptian god Thoth. Both deities are associated with wisdom, writing, and communication. The name "Trismegistus" means "thrice-great," suggesting that he is the greatest of the great.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4B4000FA-F820-88E1-7BB6-AE78A5FD64F9}"/>
              </a:ext>
            </a:extLst>
          </p:cNvPr>
          <p:cNvSpPr>
            <a:spLocks noGrp="1"/>
          </p:cNvSpPr>
          <p:nvPr>
            <p:ph type="sldNum" sz="quarter" idx="12"/>
          </p:nvPr>
        </p:nvSpPr>
        <p:spPr/>
        <p:txBody>
          <a:bodyPr/>
          <a:lstStyle/>
          <a:p>
            <a:fld id="{B2DC25EE-239B-4C5F-AAD1-255A7D5F1EE2}" type="slidenum">
              <a:rPr lang="en-US" smtClean="0"/>
              <a:t>587</a:t>
            </a:fld>
            <a:endParaRPr lang="en-US"/>
          </a:p>
        </p:txBody>
      </p:sp>
    </p:spTree>
    <p:extLst>
      <p:ext uri="{BB962C8B-B14F-4D97-AF65-F5344CB8AC3E}">
        <p14:creationId xmlns:p14="http://schemas.microsoft.com/office/powerpoint/2010/main" val="4265840215"/>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55F38-95D7-A95A-8D15-E3876B059C57}"/>
              </a:ext>
            </a:extLst>
          </p:cNvPr>
          <p:cNvSpPr>
            <a:spLocks noGrp="1"/>
          </p:cNvSpPr>
          <p:nvPr>
            <p:ph type="sldNum" sz="quarter" idx="12"/>
          </p:nvPr>
        </p:nvSpPr>
        <p:spPr/>
        <p:txBody>
          <a:bodyPr/>
          <a:lstStyle/>
          <a:p>
            <a:fld id="{B2DC25EE-239B-4C5F-AAD1-255A7D5F1EE2}" type="slidenum">
              <a:rPr lang="en-US" smtClean="0"/>
              <a:t>588</a:t>
            </a:fld>
            <a:endParaRPr lang="en-US"/>
          </a:p>
        </p:txBody>
      </p:sp>
      <p:sp>
        <p:nvSpPr>
          <p:cNvPr id="4" name="TextBox 3">
            <a:extLst>
              <a:ext uri="{FF2B5EF4-FFF2-40B4-BE49-F238E27FC236}">
                <a16:creationId xmlns:a16="http://schemas.microsoft.com/office/drawing/2014/main" id="{730EEFD4-377B-8D76-2336-72A00E12D262}"/>
              </a:ext>
            </a:extLst>
          </p:cNvPr>
          <p:cNvSpPr txBox="1"/>
          <p:nvPr/>
        </p:nvSpPr>
        <p:spPr>
          <a:xfrm>
            <a:off x="76200" y="70021"/>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Hermes Trismegistus is a syncretic (combining different beliefs, practices and traditions) figure that emerged during the Hellenistic period, when Greek and Egyptian cultures were interacting intensely, particularly in Alexandria. He is considered the founder or source of the Hermetic tradition, a philosophical and spiritual system that emphasizes the pursuit of knowledge and mastery of divine wisdom. Hermeticism influenced Gnostic and alchemical practice.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Hermeticism has influenced a variety of religious, esoteric, and philosophical traditions, including early Christian Gnosticism, the Kabbalah, and the Renaissance revival of magic and alchemy. </a:t>
            </a:r>
          </a:p>
          <a:p>
            <a:pPr marL="285750" indent="-285750">
              <a:buFont typeface="Arial" panose="020B0604020202020204" pitchFamily="34" charset="0"/>
              <a:buChar char="•"/>
            </a:pPr>
            <a:r>
              <a:rPr lang="en-US" sz="2000" dirty="0"/>
              <a:t>The Hermetic texts emphasize the idea of a harmonious universe governed by a single divine principle, where all parts of existence are interconnected.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Hermes Trismegistus continues to be a significant figure in esoteric traditions, often invoked in discussions of mysticism, alchemy, and the search for hidden knowledge. His legacy is evident in the continued interest in Hermetic teachings and texts, which are studied by those interested in the occult, spirituality, and the synthesis of ancient wisdom.</a:t>
            </a:r>
          </a:p>
          <a:p>
            <a:r>
              <a:rPr lang="en-US" sz="2000" dirty="0"/>
              <a:t> </a:t>
            </a:r>
          </a:p>
          <a:p>
            <a:pPr marL="285750" indent="-285750">
              <a:buFont typeface="Arial" panose="020B0604020202020204" pitchFamily="34" charset="0"/>
              <a:buChar char="•"/>
            </a:pPr>
            <a:r>
              <a:rPr lang="en-US" sz="2000" dirty="0"/>
              <a:t>“As above so below” suggests that there is a correspondence between different levels of reality or existence, such as that of the universe or the divine and the individual or the earthly. </a:t>
            </a:r>
          </a:p>
          <a:p>
            <a:pPr marL="285750" indent="-285750">
              <a:buFont typeface="Arial" panose="020B0604020202020204" pitchFamily="34" charset="0"/>
              <a:buChar char="•"/>
            </a:pPr>
            <a:r>
              <a:rPr lang="en-US" sz="2000" dirty="0"/>
              <a:t>Essentially, it implies that the patterns and truths found in the larger universe are reflected in the smaller, individual components, and vice versa.</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561912085"/>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B474CC-8D51-F543-A29A-61B56A028C28}"/>
              </a:ext>
            </a:extLst>
          </p:cNvPr>
          <p:cNvSpPr>
            <a:spLocks noGrp="1"/>
          </p:cNvSpPr>
          <p:nvPr>
            <p:ph type="sldNum" sz="quarter" idx="12"/>
          </p:nvPr>
        </p:nvSpPr>
        <p:spPr/>
        <p:txBody>
          <a:bodyPr/>
          <a:lstStyle/>
          <a:p>
            <a:fld id="{B2DC25EE-239B-4C5F-AAD1-255A7D5F1EE2}" type="slidenum">
              <a:rPr lang="en-US" smtClean="0"/>
              <a:t>589</a:t>
            </a:fld>
            <a:endParaRPr lang="en-US"/>
          </a:p>
        </p:txBody>
      </p:sp>
      <p:sp>
        <p:nvSpPr>
          <p:cNvPr id="4" name="TextBox 3">
            <a:extLst>
              <a:ext uri="{FF2B5EF4-FFF2-40B4-BE49-F238E27FC236}">
                <a16:creationId xmlns:a16="http://schemas.microsoft.com/office/drawing/2014/main" id="{2E46D019-D134-F574-DA9E-7E38A397D398}"/>
              </a:ext>
            </a:extLst>
          </p:cNvPr>
          <p:cNvSpPr txBox="1"/>
          <p:nvPr/>
        </p:nvSpPr>
        <p:spPr>
          <a:xfrm>
            <a:off x="-10886" y="17499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“As above, so below" is related to an idealist metaphysics. Idealism posits that reality is fundamentally mental or spiritual. From this perspective, "as above, so below" can be interpreted as the idea that Universal mind, the "above“, shapes and reflects individual minds, the "below“.</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concept of "as above, so below" and the idea of nested systems are related in that both emphasize the interconnectedness and reflection of patterns across different levels or scales of reality.</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nested system is a system that exists within a larger system, much like Russian dolls, where each smaller system is part of a bigger one. In nature and various disciplines, nested systems can be seen in ecosystems, organizational structures, and even in the human body (cells within tissues, tissues within organs, etc.). Each level of the system can influence and reflect the characteristics of the other levels.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principle of "As Above, So Below” suggests that there is a correspondence between the larger, more universal level and the smaller, individual level. Implying that patterns, structures, and truths found at one level are reflected at another.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nested systems and “as above, so below” emphasize the interconnectedness of different levels of reality. In nested systems, each level is interconnected and interdependent, much like how "as above, so below" suggests a reflection and connection between different scales of existence.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8870832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Omega Point /The END of the WORLD -Teilhard de Chardin (an introduction /sample) Paul Siddall">
            <a:hlinkClick r:id="" action="ppaction://media"/>
            <a:extLst>
              <a:ext uri="{FF2B5EF4-FFF2-40B4-BE49-F238E27FC236}">
                <a16:creationId xmlns:a16="http://schemas.microsoft.com/office/drawing/2014/main" id="{EADCE510-91CC-8495-7112-D25802504E5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408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A9F1A-FA3D-0EE1-9376-8A5674F614B9}"/>
              </a:ext>
            </a:extLst>
          </p:cNvPr>
          <p:cNvSpPr txBox="1"/>
          <p:nvPr/>
        </p:nvSpPr>
        <p:spPr>
          <a:xfrm>
            <a:off x="0" y="0"/>
            <a:ext cx="12192000" cy="6432530"/>
          </a:xfrm>
          <a:prstGeom prst="rect">
            <a:avLst/>
          </a:prstGeom>
          <a:noFill/>
        </p:spPr>
        <p:txBody>
          <a:bodyPr wrap="square">
            <a:spAutoFit/>
          </a:bodyPr>
          <a:lstStyle/>
          <a:p>
            <a:pPr marL="285750" indent="-285750">
              <a:buFont typeface="Arial" panose="020B0604020202020204" pitchFamily="34" charset="0"/>
              <a:buChar char="•"/>
            </a:pPr>
            <a:r>
              <a:rPr lang="en-US" sz="2000" dirty="0"/>
              <a:t>In nested systems, patterns or behaviors at one level can often be seen at other levels. Similarly, "as above, so below" posits that the same fundamental principles or patterns apply across different levels, whether they are spiritual, physical, or psychological.</a:t>
            </a:r>
          </a:p>
          <a:p>
            <a:endParaRPr lang="en-US" sz="2000" dirty="0"/>
          </a:p>
          <a:p>
            <a:pPr marL="285750" indent="-285750">
              <a:buFont typeface="Arial" panose="020B0604020202020204" pitchFamily="34" charset="0"/>
              <a:buChar char="•"/>
            </a:pPr>
            <a:r>
              <a:rPr lang="en-US" sz="2000" dirty="0"/>
              <a:t>Both concepts encourage a holistic view of reality. Understanding one level of a nested system can provide insights into other levels, just as recognizing the correspondence between the macrocosm and microcosm can lead to a deeper understanding of the whole.</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The idea of "as above, so below“ is seen in Kastrup's idealism, Jung’s psychology, and Ignatian spirituality as each of these perspectives acknowledges the interconnectedness between individual experiences and a larger, more universal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Bernardo Kastrup's idealist view suggests that individual minds are like eddies in a stream, with the stream itself representing a universal consciousness or mind. In this framework, "as above, so below" highlights the idea that individual consciousnesses (the "below") are manifestations or expressions of the universal consciousness (the "above"). </a:t>
            </a:r>
          </a:p>
          <a:p>
            <a:pPr marL="285750" indent="-285750">
              <a:buFont typeface="Arial" panose="020B0604020202020204" pitchFamily="34" charset="0"/>
              <a:buChar char="•"/>
            </a:pPr>
            <a:r>
              <a:rPr lang="en-US" sz="2000" dirty="0"/>
              <a:t>The patterns, structures, and dynamics of the universal mind are echoed in the individual minds, suggesting a deep interconnectedness and shared essence.</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72903127-62D6-BBBF-A538-9EEEAC6B7290}"/>
              </a:ext>
            </a:extLst>
          </p:cNvPr>
          <p:cNvSpPr>
            <a:spLocks noGrp="1"/>
          </p:cNvSpPr>
          <p:nvPr>
            <p:ph type="sldNum" sz="quarter" idx="12"/>
          </p:nvPr>
        </p:nvSpPr>
        <p:spPr/>
        <p:txBody>
          <a:bodyPr/>
          <a:lstStyle/>
          <a:p>
            <a:fld id="{B2DC25EE-239B-4C5F-AAD1-255A7D5F1EE2}" type="slidenum">
              <a:rPr lang="en-US" smtClean="0"/>
              <a:t>590</a:t>
            </a:fld>
            <a:endParaRPr lang="en-US"/>
          </a:p>
        </p:txBody>
      </p:sp>
    </p:spTree>
    <p:extLst>
      <p:ext uri="{BB962C8B-B14F-4D97-AF65-F5344CB8AC3E}">
        <p14:creationId xmlns:p14="http://schemas.microsoft.com/office/powerpoint/2010/main" val="2283293378"/>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624FA-1720-587B-4FB6-3A46AB66F8B9}"/>
              </a:ext>
            </a:extLst>
          </p:cNvPr>
          <p:cNvSpPr txBox="1"/>
          <p:nvPr/>
        </p:nvSpPr>
        <p:spPr>
          <a:xfrm>
            <a:off x="0" y="0"/>
            <a:ext cx="12192000" cy="5293757"/>
          </a:xfrm>
          <a:prstGeom prst="rect">
            <a:avLst/>
          </a:prstGeom>
          <a:noFill/>
        </p:spPr>
        <p:txBody>
          <a:bodyPr wrap="square">
            <a:spAutoFit/>
          </a:bodyPr>
          <a:lstStyle/>
          <a:p>
            <a:pPr marL="285750" indent="-285750">
              <a:buFont typeface="Arial" panose="020B0604020202020204" pitchFamily="34" charset="0"/>
              <a:buChar char="•"/>
            </a:pPr>
            <a:r>
              <a:rPr lang="en-US" sz="2000" dirty="0"/>
              <a:t>Carl Jung's concept of the collective unconscious posits that there is a part of the unconscious mind shared among all humans, containing archetypes and universal symbols.</a:t>
            </a:r>
          </a:p>
          <a:p>
            <a:pPr marL="285750" indent="-285750">
              <a:buFont typeface="Arial" panose="020B0604020202020204" pitchFamily="34" charset="0"/>
              <a:buChar char="•"/>
            </a:pPr>
            <a:r>
              <a:rPr lang="en-US" sz="2000" dirty="0"/>
              <a:t> In this context "As above, so below" highlights how the individual psyche (the "below") is influenced by and reflects the collective unconscious (the "above"). The universal themes and symbols present in the collective unconscious manifest in individual dreams, thoughts, feelings and behaviors, illustrating a continuity between the personal and the collective.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Ignatian spirituality, with its emphasis on discernment and the influence of spiritual forces, suggests that individuals are influenced by a realm of spirits or divine presence. "As above, so below" can be seen here as the idea that the spiritual realm (the "above") has a direct impact on the individual's spiritual journey and decision-making processes (the "below"). </a:t>
            </a:r>
          </a:p>
          <a:p>
            <a:pPr marL="285750" indent="-285750">
              <a:buFont typeface="Arial" panose="020B0604020202020204" pitchFamily="34" charset="0"/>
              <a:buChar char="•"/>
            </a:pPr>
            <a:r>
              <a:rPr lang="en-US" sz="2000" dirty="0"/>
              <a:t>The divine or spiritual influences are mirrored in the individual's actions and experiences, suggesting a flow of guidance and inspiration from the higher realm to the personal level.</a:t>
            </a:r>
          </a:p>
          <a:p>
            <a:endParaRPr lang="en-US" sz="2000" dirty="0"/>
          </a:p>
          <a:p>
            <a:pPr marL="285750" indent="-285750">
              <a:buFont typeface="Arial" panose="020B0604020202020204" pitchFamily="34" charset="0"/>
              <a:buChar char="•"/>
            </a:pPr>
            <a:r>
              <a:rPr lang="en-US" sz="2000" dirty="0"/>
              <a:t>In each of these views, "as above, so below" underscores the belief that individual experiences are not isolated but are deeply connected to and influenced by a larger, unseen, reality. </a:t>
            </a:r>
            <a:br>
              <a:rPr lang="en-US" dirty="0"/>
            </a:br>
            <a:endParaRPr lang="en-CA" dirty="0"/>
          </a:p>
        </p:txBody>
      </p:sp>
      <p:sp>
        <p:nvSpPr>
          <p:cNvPr id="2" name="Slide Number Placeholder 1">
            <a:extLst>
              <a:ext uri="{FF2B5EF4-FFF2-40B4-BE49-F238E27FC236}">
                <a16:creationId xmlns:a16="http://schemas.microsoft.com/office/drawing/2014/main" id="{92E149BC-F92A-5E5B-160B-BF8E21251940}"/>
              </a:ext>
            </a:extLst>
          </p:cNvPr>
          <p:cNvSpPr>
            <a:spLocks noGrp="1"/>
          </p:cNvSpPr>
          <p:nvPr>
            <p:ph type="sldNum" sz="quarter" idx="12"/>
          </p:nvPr>
        </p:nvSpPr>
        <p:spPr/>
        <p:txBody>
          <a:bodyPr/>
          <a:lstStyle/>
          <a:p>
            <a:fld id="{B2DC25EE-239B-4C5F-AAD1-255A7D5F1EE2}" type="slidenum">
              <a:rPr lang="en-US" smtClean="0"/>
              <a:t>591</a:t>
            </a:fld>
            <a:endParaRPr lang="en-US"/>
          </a:p>
        </p:txBody>
      </p:sp>
    </p:spTree>
    <p:extLst>
      <p:ext uri="{BB962C8B-B14F-4D97-AF65-F5344CB8AC3E}">
        <p14:creationId xmlns:p14="http://schemas.microsoft.com/office/powerpoint/2010/main" val="309090304"/>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0B28EC-AA37-8BA1-EC3C-D28EAEE50388}"/>
              </a:ext>
            </a:extLst>
          </p:cNvPr>
          <p:cNvSpPr txBox="1"/>
          <p:nvPr/>
        </p:nvSpPr>
        <p:spPr>
          <a:xfrm>
            <a:off x="93647" y="174172"/>
            <a:ext cx="11843657" cy="646331"/>
          </a:xfrm>
          <a:prstGeom prst="rect">
            <a:avLst/>
          </a:prstGeom>
          <a:noFill/>
        </p:spPr>
        <p:txBody>
          <a:bodyPr wrap="square">
            <a:spAutoFit/>
          </a:bodyPr>
          <a:lstStyle/>
          <a:p>
            <a:pPr algn="ctr"/>
            <a:r>
              <a:rPr lang="en-US" sz="3600" dirty="0">
                <a:solidFill>
                  <a:schemeClr val="bg1"/>
                </a:solidFill>
              </a:rPr>
              <a:t>THE DYNAMICS OF UNIVERSAL AND INDIVIDUAL MIND </a:t>
            </a:r>
            <a:endParaRPr lang="en-CA" sz="3600" dirty="0">
              <a:solidFill>
                <a:schemeClr val="bg1"/>
              </a:solidFill>
            </a:endParaRPr>
          </a:p>
        </p:txBody>
      </p:sp>
      <p:pic>
        <p:nvPicPr>
          <p:cNvPr id="5" name="Picture 4" descr="A collage of images of cells and neurons&#10;&#10;Description automatically generated">
            <a:extLst>
              <a:ext uri="{FF2B5EF4-FFF2-40B4-BE49-F238E27FC236}">
                <a16:creationId xmlns:a16="http://schemas.microsoft.com/office/drawing/2014/main" id="{E704A1AD-28B2-1534-503E-C6A9DFAB7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03" y="979714"/>
            <a:ext cx="11599101" cy="5496242"/>
          </a:xfrm>
          <a:prstGeom prst="rect">
            <a:avLst/>
          </a:prstGeom>
        </p:spPr>
      </p:pic>
      <p:sp>
        <p:nvSpPr>
          <p:cNvPr id="2" name="Slide Number Placeholder 1">
            <a:extLst>
              <a:ext uri="{FF2B5EF4-FFF2-40B4-BE49-F238E27FC236}">
                <a16:creationId xmlns:a16="http://schemas.microsoft.com/office/drawing/2014/main" id="{650D3A6F-CB34-2F50-666F-E7D37E11797E}"/>
              </a:ext>
            </a:extLst>
          </p:cNvPr>
          <p:cNvSpPr>
            <a:spLocks noGrp="1"/>
          </p:cNvSpPr>
          <p:nvPr>
            <p:ph type="sldNum" sz="quarter" idx="12"/>
          </p:nvPr>
        </p:nvSpPr>
        <p:spPr/>
        <p:txBody>
          <a:bodyPr/>
          <a:lstStyle/>
          <a:p>
            <a:fld id="{B2DC25EE-239B-4C5F-AAD1-255A7D5F1EE2}" type="slidenum">
              <a:rPr lang="en-US" smtClean="0"/>
              <a:t>592</a:t>
            </a:fld>
            <a:endParaRPr lang="en-US"/>
          </a:p>
        </p:txBody>
      </p:sp>
      <p:pic>
        <p:nvPicPr>
          <p:cNvPr id="6" name="Picture 5" descr="A tree with roots in a yin yang symbol&#10;&#10;AI-generated content may be incorrect.">
            <a:extLst>
              <a:ext uri="{FF2B5EF4-FFF2-40B4-BE49-F238E27FC236}">
                <a16:creationId xmlns:a16="http://schemas.microsoft.com/office/drawing/2014/main" id="{B417F49A-57A9-E64B-EE9E-EC79CF523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327" y="2672960"/>
            <a:ext cx="2146852" cy="2109749"/>
          </a:xfrm>
          <a:prstGeom prst="rect">
            <a:avLst/>
          </a:prstGeom>
        </p:spPr>
      </p:pic>
    </p:spTree>
    <p:extLst>
      <p:ext uri="{BB962C8B-B14F-4D97-AF65-F5344CB8AC3E}">
        <p14:creationId xmlns:p14="http://schemas.microsoft.com/office/powerpoint/2010/main" val="2567764921"/>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A158A9-E5CD-625E-9FF7-12E65468A6C3}"/>
              </a:ext>
            </a:extLst>
          </p:cNvPr>
          <p:cNvSpPr txBox="1"/>
          <p:nvPr/>
        </p:nvSpPr>
        <p:spPr>
          <a:xfrm>
            <a:off x="0" y="0"/>
            <a:ext cx="12061371" cy="7171194"/>
          </a:xfrm>
          <a:prstGeom prst="rect">
            <a:avLst/>
          </a:prstGeom>
          <a:noFill/>
        </p:spPr>
        <p:txBody>
          <a:bodyPr wrap="square">
            <a:spAutoFit/>
          </a:bodyPr>
          <a:lstStyle/>
          <a:p>
            <a:pPr marL="285750" indent="-285750">
              <a:buFont typeface="Arial" panose="020B0604020202020204" pitchFamily="34" charset="0"/>
              <a:buChar char="•"/>
            </a:pPr>
            <a:r>
              <a:rPr lang="en-US" sz="2000" dirty="0"/>
              <a:t>Sigmund Freud, the founder of psychoanalysis, introduced the concept of the "dynamics of the mind" to describe the complex interactions and forces at play within the human psyche. </a:t>
            </a:r>
          </a:p>
          <a:p>
            <a:pPr marL="285750" indent="-285750">
              <a:buFont typeface="Arial" panose="020B0604020202020204" pitchFamily="34" charset="0"/>
              <a:buChar char="•"/>
            </a:pPr>
            <a:r>
              <a:rPr lang="en-US" sz="2000" dirty="0"/>
              <a:t>Central  to Freud’s theory is the conflict between the id, ego, and superego. Conflicts  between the id and superego can lead to anxiety, which the ego attempts to manage through various defense mechanisms, such as repression, denial, and projection.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Freud emphasized the role of the unconscious mind in influencing behavior and thought. Much of the mind's dynamics occur outside of conscious awareness, with repressed desires and memories affecting conscious actions and emotions.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themes of the unconscious and of different parts of the mind that are in conflict with each other are also present in Jung’s psychology, IFS, and Ignatian spirituality.</a:t>
            </a:r>
          </a:p>
          <a:p>
            <a:pPr marL="285750" indent="-285750">
              <a:buFont typeface="Arial" panose="020B0604020202020204" pitchFamily="34" charset="0"/>
              <a:buChar char="•"/>
            </a:pPr>
            <a:r>
              <a:rPr lang="en-US" sz="2000" dirty="0"/>
              <a:t>The ideas of “as above so below” and nested systems suggest that the dynamics we see in the individual mind may also be present in universal mind. Certain philosophical traditions support this notion.</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concept of yin and yang is a fundamental principle in Chinese philosophy and cosmology, representing the dual nature of reality. It is rooted in ancient Chinese thought and is central to various philosophical, medical, and spiritual traditions, including Taoism and Confucianism.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Yin and yang describe how seemingly opposite or contrary forces are actually complementary, interconnected, and interdependent in the natural world. They are not static or absolute but are relative to each other, constantly interacting and transforming.</a:t>
            </a:r>
          </a:p>
          <a:p>
            <a:r>
              <a:rPr lang="en-US" sz="2000" dirty="0"/>
              <a:t> </a:t>
            </a:r>
          </a:p>
        </p:txBody>
      </p:sp>
      <p:sp>
        <p:nvSpPr>
          <p:cNvPr id="2" name="Slide Number Placeholder 1">
            <a:extLst>
              <a:ext uri="{FF2B5EF4-FFF2-40B4-BE49-F238E27FC236}">
                <a16:creationId xmlns:a16="http://schemas.microsoft.com/office/drawing/2014/main" id="{19B6D949-AD4C-8B24-88CE-6BE5C7BE0639}"/>
              </a:ext>
            </a:extLst>
          </p:cNvPr>
          <p:cNvSpPr>
            <a:spLocks noGrp="1"/>
          </p:cNvSpPr>
          <p:nvPr>
            <p:ph type="sldNum" sz="quarter" idx="12"/>
          </p:nvPr>
        </p:nvSpPr>
        <p:spPr/>
        <p:txBody>
          <a:bodyPr/>
          <a:lstStyle/>
          <a:p>
            <a:fld id="{B2DC25EE-239B-4C5F-AAD1-255A7D5F1EE2}" type="slidenum">
              <a:rPr lang="en-US" smtClean="0"/>
              <a:t>593</a:t>
            </a:fld>
            <a:endParaRPr lang="en-US"/>
          </a:p>
        </p:txBody>
      </p:sp>
    </p:spTree>
    <p:extLst>
      <p:ext uri="{BB962C8B-B14F-4D97-AF65-F5344CB8AC3E}">
        <p14:creationId xmlns:p14="http://schemas.microsoft.com/office/powerpoint/2010/main" val="551727322"/>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04E867-D499-0D8B-07FF-92FFF00A7576}"/>
              </a:ext>
            </a:extLst>
          </p:cNvPr>
          <p:cNvSpPr>
            <a:spLocks noGrp="1"/>
          </p:cNvSpPr>
          <p:nvPr>
            <p:ph type="sldNum" sz="quarter" idx="12"/>
          </p:nvPr>
        </p:nvSpPr>
        <p:spPr/>
        <p:txBody>
          <a:bodyPr/>
          <a:lstStyle/>
          <a:p>
            <a:fld id="{B2DC25EE-239B-4C5F-AAD1-255A7D5F1EE2}" type="slidenum">
              <a:rPr lang="en-US" smtClean="0"/>
              <a:t>594</a:t>
            </a:fld>
            <a:endParaRPr lang="en-US"/>
          </a:p>
        </p:txBody>
      </p:sp>
      <p:sp>
        <p:nvSpPr>
          <p:cNvPr id="4" name="TextBox 3">
            <a:extLst>
              <a:ext uri="{FF2B5EF4-FFF2-40B4-BE49-F238E27FC236}">
                <a16:creationId xmlns:a16="http://schemas.microsoft.com/office/drawing/2014/main" id="{603D8FCB-0692-0279-F458-70E8FC97EBCA}"/>
              </a:ext>
            </a:extLst>
          </p:cNvPr>
          <p:cNvSpPr txBox="1"/>
          <p:nvPr/>
        </p:nvSpPr>
        <p:spPr>
          <a:xfrm>
            <a:off x="-41730" y="0"/>
            <a:ext cx="12192000" cy="9140964"/>
          </a:xfrm>
          <a:prstGeom prst="rect">
            <a:avLst/>
          </a:prstGeom>
          <a:noFill/>
        </p:spPr>
        <p:txBody>
          <a:bodyPr wrap="square">
            <a:spAutoFit/>
          </a:bodyPr>
          <a:lstStyle/>
          <a:p>
            <a:pPr marL="285750" indent="-285750">
              <a:buFont typeface="Arial" panose="020B0604020202020204" pitchFamily="34" charset="0"/>
              <a:buChar char="•"/>
            </a:pPr>
            <a:r>
              <a:rPr lang="en-US" sz="2000" dirty="0"/>
              <a:t>Yin is often associated with qualities such as darkness, passivity, receptivity, femininity, cold, and softness. It represents the more inward, nurturing, and subtle aspects of existence.</a:t>
            </a:r>
          </a:p>
          <a:p>
            <a:pPr marL="285750" indent="-285750">
              <a:buFont typeface="Arial" panose="020B0604020202020204" pitchFamily="34" charset="0"/>
              <a:buChar char="•"/>
            </a:pPr>
            <a:r>
              <a:rPr lang="en-US" sz="2000" dirty="0"/>
              <a:t> Yang, on the other hand, is associated with light, activity, assertiveness, masculinity, heat, and hardness. It embodies the outward, active, and dynamic forces in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yin-yang symbol, known as the </a:t>
            </a:r>
            <a:r>
              <a:rPr lang="en-US" sz="2000" dirty="0" err="1"/>
              <a:t>Taijitu</a:t>
            </a:r>
            <a:r>
              <a:rPr lang="en-US" sz="2000" dirty="0"/>
              <a:t>, visually represents the balance and harmony between these two forces. Each side contains a small circle of the opposite color, symbolizing that within yin there is yang, and within yang there is yin. This illustrates the idea that nothing is purely yin or purely yang, and each contains the seed of the 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Yin and yang are in a constant state of flux, maintaining a dynamic equilibrium. Changes in one force will lead to changes in the other, and the balance between them is essential for harmony in the universe. This concept is applied to various aspects of life, including health, relationships, and nature.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Yin and yang offer a holistic way of understanding the world, emphasizing the interconnectedness and interdependence of all things. It teaches that balance and harmony arise from the dynamic interplay of opposing forces, and this balance is essential for the well-being of individuals and the universe as a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Georg Wilhelm Friedrich Hegel (1770- 1831) is considered one of the most important figures in German idealism and Western philosophy. Hegel's work has had a profound influence on a wide range of fields, including philosophy, political theory, history, and theology.</a:t>
            </a:r>
          </a:p>
          <a:p>
            <a:endParaRPr lang="en-US" sz="2000" dirty="0"/>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1800" dirty="0"/>
          </a:p>
          <a:p>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268955002"/>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0CF1D9-A0FE-DADA-2ED5-83FB35DD879C}"/>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Hegel is best known for his comprehensive philosophical system, which seeks to explain the development of reality, thought, and history. His work is characterized by a dialectical method, which involves the resolution of contradictions through a process of synthesis.</a:t>
            </a:r>
          </a:p>
          <a:p>
            <a:pPr marL="285750" indent="-285750">
              <a:buFont typeface="Arial" panose="020B0604020202020204" pitchFamily="34" charset="0"/>
              <a:buChar char="•"/>
            </a:pPr>
            <a:r>
              <a:rPr lang="en-US" sz="2000" dirty="0"/>
              <a:t>Hegel's dialectic is often summarized as a three-step process: thesis, antithesis, and synthesis. This method describes how conflicting ideas (thesis and antithesis) are reconciled to form a new, higher level of understanding (synthesis). This process is dynamic and ongoing, reflecting the evolution of ideas and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dialectical process is not linear but rather cyclical and ongoing. Each synthesis becomes a new thesis, which then encounters its own antithesis, leading to a further synthesis. Through this continuous process, ideas and historical developments evolve, leading to higher levels of understanding and complexity.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Hegel's philosophy is often referred to as "absolute idealism." He posited that reality is fundamentally mental or spiritual, and that the material world is a manifestation of an underlying absolute spirit or mind. This spirit evolves through history, achieving self-awareness and freedom.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Hegel viewed history as a rational process, guided by the unfolding of the World Spirit towards greater freedom and self-awareness. He believed that historical events and developments are not random but are part of a larger, purposeful process.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DFFB2F64-7467-E051-131E-278F22AA304D}"/>
              </a:ext>
            </a:extLst>
          </p:cNvPr>
          <p:cNvSpPr>
            <a:spLocks noGrp="1"/>
          </p:cNvSpPr>
          <p:nvPr>
            <p:ph type="sldNum" sz="quarter" idx="12"/>
          </p:nvPr>
        </p:nvSpPr>
        <p:spPr/>
        <p:txBody>
          <a:bodyPr/>
          <a:lstStyle/>
          <a:p>
            <a:fld id="{B2DC25EE-239B-4C5F-AAD1-255A7D5F1EE2}" type="slidenum">
              <a:rPr lang="en-US" smtClean="0"/>
              <a:t>595</a:t>
            </a:fld>
            <a:endParaRPr lang="en-US"/>
          </a:p>
        </p:txBody>
      </p:sp>
    </p:spTree>
    <p:extLst>
      <p:ext uri="{BB962C8B-B14F-4D97-AF65-F5344CB8AC3E}">
        <p14:creationId xmlns:p14="http://schemas.microsoft.com/office/powerpoint/2010/main" val="3016010933"/>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B017A0-E0E5-C707-C4F1-D9AC03B04BE4}"/>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Yin and Yang and Hegel's dialectics are both conceptual frameworks that address the dynamics of change, balance, and the interaction of opposites in the universe. Although they originate from vastly different philosophical traditions, they share similarities in how they conceptualize the dynamics of existence.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systems emphasize the interaction and interdependence of opposites. In Yin and Yang, these opposites are complementary forces that define each other and maintain balance. In Hegel’s dialectics, it involves the opposition of thesis and antithesis leading to synthesis.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both describe processes of transformation driven by the interaction of opposites. In Yin and Yang, change is a constant flow where one aspect transforms into another (e.g., day into night). In Hegel's dialectics, change is seen as a progression through contradictions toward higher states of understanding or being.</a:t>
            </a:r>
          </a:p>
          <a:p>
            <a:endParaRPr lang="en-US" sz="2000" dirty="0"/>
          </a:p>
          <a:p>
            <a:pPr marL="285750" indent="-285750">
              <a:buFont typeface="Arial" panose="020B0604020202020204" pitchFamily="34" charset="0"/>
              <a:buChar char="•"/>
            </a:pPr>
            <a:r>
              <a:rPr lang="en-US" sz="2000" dirty="0"/>
              <a:t>Yin and Yang represent a continuous balancing act between forces, suggesting harmony in the universe. Similarly, Hegelian dialectics suggests that through the resolution of contradictions (synthesis), a new equilibrium is reached, which then evolves into new contradictions.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Yin and Yang sees everything in the universe is interconnected and in constant flux. Balance arises from the harmonious interaction of Yin (passive, receptive) and Yang (active, creative) forces. The universe is understood as cyclical, where states of being and forms constantly transform into one another.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80A9FED4-2CC6-1FCD-5A93-21058F64C702}"/>
              </a:ext>
            </a:extLst>
          </p:cNvPr>
          <p:cNvSpPr>
            <a:spLocks noGrp="1"/>
          </p:cNvSpPr>
          <p:nvPr>
            <p:ph type="sldNum" sz="quarter" idx="12"/>
          </p:nvPr>
        </p:nvSpPr>
        <p:spPr/>
        <p:txBody>
          <a:bodyPr/>
          <a:lstStyle/>
          <a:p>
            <a:fld id="{B2DC25EE-239B-4C5F-AAD1-255A7D5F1EE2}" type="slidenum">
              <a:rPr lang="en-US" smtClean="0"/>
              <a:t>596</a:t>
            </a:fld>
            <a:endParaRPr lang="en-US"/>
          </a:p>
        </p:txBody>
      </p:sp>
    </p:spTree>
    <p:extLst>
      <p:ext uri="{BB962C8B-B14F-4D97-AF65-F5344CB8AC3E}">
        <p14:creationId xmlns:p14="http://schemas.microsoft.com/office/powerpoint/2010/main" val="2544242458"/>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D86DE7-9A67-BCCA-943D-5E6B04773767}"/>
              </a:ext>
            </a:extLst>
          </p:cNvPr>
          <p:cNvSpPr>
            <a:spLocks noGrp="1"/>
          </p:cNvSpPr>
          <p:nvPr>
            <p:ph type="sldNum" sz="quarter" idx="12"/>
          </p:nvPr>
        </p:nvSpPr>
        <p:spPr/>
        <p:txBody>
          <a:bodyPr/>
          <a:lstStyle/>
          <a:p>
            <a:fld id="{B2DC25EE-239B-4C5F-AAD1-255A7D5F1EE2}" type="slidenum">
              <a:rPr lang="en-US" smtClean="0"/>
              <a:t>597</a:t>
            </a:fld>
            <a:endParaRPr lang="en-US"/>
          </a:p>
        </p:txBody>
      </p:sp>
      <p:sp>
        <p:nvSpPr>
          <p:cNvPr id="4" name="TextBox 3">
            <a:extLst>
              <a:ext uri="{FF2B5EF4-FFF2-40B4-BE49-F238E27FC236}">
                <a16:creationId xmlns:a16="http://schemas.microsoft.com/office/drawing/2014/main" id="{50524D03-7DC2-61D3-E96A-173B4829E86E}"/>
              </a:ext>
            </a:extLst>
          </p:cNvPr>
          <p:cNvSpPr txBox="1"/>
          <p:nvPr/>
        </p:nvSpPr>
        <p:spPr>
          <a:xfrm>
            <a:off x="0" y="70021"/>
            <a:ext cx="12104914" cy="3416320"/>
          </a:xfrm>
          <a:prstGeom prst="rect">
            <a:avLst/>
          </a:prstGeom>
          <a:noFill/>
        </p:spPr>
        <p:txBody>
          <a:bodyPr wrap="square">
            <a:spAutoFit/>
          </a:bodyPr>
          <a:lstStyle/>
          <a:p>
            <a:pPr marL="285750" indent="-285750">
              <a:buFont typeface="Arial" panose="020B0604020202020204" pitchFamily="34" charset="0"/>
              <a:buChar char="•"/>
            </a:pPr>
            <a:r>
              <a:rPr lang="en-US" sz="2000" dirty="0"/>
              <a:t>Hegel’s Dialectics see the universe as being characterized by a historical and logical process where each stage of development arises from the contradictions inherent in the preceding stage. Understanding or reality is advanced through synthesis, where conflicting ideas are reconciled to create a new understanding or state.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frameworks encourage a holistic view of reality by emphasizing the necessity of understanding opposing forces not as mutually exclusive, but as complementary aspects of a unified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propose that the universe is not static but is continually evolving through a dynamic interplay of forces or ideas. This reflects a belief in the perpetual motion and development of existence.</a:t>
            </a:r>
            <a:br>
              <a:rPr lang="en-US" dirty="0"/>
            </a:br>
            <a:br>
              <a:rPr lang="en-US" dirty="0"/>
            </a:br>
            <a:endParaRPr lang="en-CA" dirty="0"/>
          </a:p>
        </p:txBody>
      </p:sp>
    </p:spTree>
    <p:extLst>
      <p:ext uri="{BB962C8B-B14F-4D97-AF65-F5344CB8AC3E}">
        <p14:creationId xmlns:p14="http://schemas.microsoft.com/office/powerpoint/2010/main" val="3052489812"/>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universe&#10;&#10;Description automatically generated">
            <a:extLst>
              <a:ext uri="{FF2B5EF4-FFF2-40B4-BE49-F238E27FC236}">
                <a16:creationId xmlns:a16="http://schemas.microsoft.com/office/drawing/2014/main" id="{A5DEB7FA-EFC7-9C6E-A84B-622F63A2A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57" y="762000"/>
            <a:ext cx="11321143" cy="5889321"/>
          </a:xfrm>
          <a:prstGeom prst="rect">
            <a:avLst/>
          </a:prstGeom>
        </p:spPr>
      </p:pic>
      <p:sp>
        <p:nvSpPr>
          <p:cNvPr id="5" name="TextBox 4">
            <a:extLst>
              <a:ext uri="{FF2B5EF4-FFF2-40B4-BE49-F238E27FC236}">
                <a16:creationId xmlns:a16="http://schemas.microsoft.com/office/drawing/2014/main" id="{25B23AA2-A72C-CFD6-5612-FEA656D0855E}"/>
              </a:ext>
            </a:extLst>
          </p:cNvPr>
          <p:cNvSpPr txBox="1"/>
          <p:nvPr/>
        </p:nvSpPr>
        <p:spPr>
          <a:xfrm>
            <a:off x="3189513" y="32508"/>
            <a:ext cx="6052458" cy="646331"/>
          </a:xfrm>
          <a:prstGeom prst="rect">
            <a:avLst/>
          </a:prstGeom>
          <a:noFill/>
        </p:spPr>
        <p:txBody>
          <a:bodyPr wrap="square">
            <a:spAutoFit/>
          </a:bodyPr>
          <a:lstStyle/>
          <a:p>
            <a:r>
              <a:rPr lang="en-US" sz="3600" dirty="0">
                <a:solidFill>
                  <a:schemeClr val="bg1"/>
                </a:solidFill>
              </a:rPr>
              <a:t>TEILHARD DE CHARDIN</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2CD49076-0998-4DDA-1260-2A41F04AA70C}"/>
              </a:ext>
            </a:extLst>
          </p:cNvPr>
          <p:cNvSpPr>
            <a:spLocks noGrp="1"/>
          </p:cNvSpPr>
          <p:nvPr>
            <p:ph type="sldNum" sz="quarter" idx="12"/>
          </p:nvPr>
        </p:nvSpPr>
        <p:spPr/>
        <p:txBody>
          <a:bodyPr/>
          <a:lstStyle/>
          <a:p>
            <a:fld id="{B2DC25EE-239B-4C5F-AAD1-255A7D5F1EE2}" type="slidenum">
              <a:rPr lang="en-US" smtClean="0"/>
              <a:t>598</a:t>
            </a:fld>
            <a:endParaRPr lang="en-US"/>
          </a:p>
        </p:txBody>
      </p:sp>
    </p:spTree>
    <p:extLst>
      <p:ext uri="{BB962C8B-B14F-4D97-AF65-F5344CB8AC3E}">
        <p14:creationId xmlns:p14="http://schemas.microsoft.com/office/powerpoint/2010/main" val="3751032654"/>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8C3E43-55B2-109A-7647-9E100DFB9BB3}"/>
              </a:ext>
            </a:extLst>
          </p:cNvPr>
          <p:cNvSpPr txBox="1"/>
          <p:nvPr/>
        </p:nvSpPr>
        <p:spPr>
          <a:xfrm>
            <a:off x="0" y="79121"/>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t>Pierre Teilhard de Chardin, a French Jesuit priest, philosopher, and paleontologist, proposed a visionary perspective on evolution that combines science and spirituality. His concept of cycles of construction and destruction is integral to his broader idea of the universe evolving towards an Omega Point, a state of ultimate complexity and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Teilhard de Chardin viewed the evolutionary process as involving cycles of construction (creation, growth, and complexity) and destruction (breakdown, simplification, and entropy). These cycles are not merely oppositional but are interdependent processes that drive the evolution of the universe.</a:t>
            </a:r>
          </a:p>
          <a:p>
            <a:r>
              <a:rPr lang="en-US" sz="2000" dirty="0"/>
              <a:t> </a:t>
            </a:r>
          </a:p>
          <a:p>
            <a:pPr marL="285750" indent="-285750">
              <a:buFont typeface="Arial" panose="020B0604020202020204" pitchFamily="34" charset="0"/>
              <a:buChar char="•"/>
            </a:pPr>
            <a:r>
              <a:rPr lang="en-US" sz="2000" dirty="0"/>
              <a:t>Destruction, in this sense, clears the way for new forms of construction, allowing for greater complexity and higher levels of organization.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 emphasized the idea of complexification, where matter and life evolve towards increasing complexity. This process is marked by the emergence of new structures and forms of organization, from simple particles to complex organisms and, ultimately, to conscious beings.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evolution progresses, Teilhard believed that diverse elements of the universe converge towards greater unity. This convergence is not just physical but also involves consciousness and spirit. The cycles of construction and destruction play a role in this convergence, as they facilitate the integration and synthesis of diverse elements.</a:t>
            </a:r>
          </a:p>
        </p:txBody>
      </p:sp>
      <p:sp>
        <p:nvSpPr>
          <p:cNvPr id="2" name="Slide Number Placeholder 1">
            <a:extLst>
              <a:ext uri="{FF2B5EF4-FFF2-40B4-BE49-F238E27FC236}">
                <a16:creationId xmlns:a16="http://schemas.microsoft.com/office/drawing/2014/main" id="{4658E6ED-A060-FBF9-1CDF-63E52EC97EE7}"/>
              </a:ext>
            </a:extLst>
          </p:cNvPr>
          <p:cNvSpPr>
            <a:spLocks noGrp="1"/>
          </p:cNvSpPr>
          <p:nvPr>
            <p:ph type="sldNum" sz="quarter" idx="12"/>
          </p:nvPr>
        </p:nvSpPr>
        <p:spPr/>
        <p:txBody>
          <a:bodyPr/>
          <a:lstStyle/>
          <a:p>
            <a:fld id="{B2DC25EE-239B-4C5F-AAD1-255A7D5F1EE2}" type="slidenum">
              <a:rPr lang="en-US" smtClean="0"/>
              <a:t>599</a:t>
            </a:fld>
            <a:endParaRPr lang="en-US"/>
          </a:p>
        </p:txBody>
      </p:sp>
    </p:spTree>
    <p:extLst>
      <p:ext uri="{BB962C8B-B14F-4D97-AF65-F5344CB8AC3E}">
        <p14:creationId xmlns:p14="http://schemas.microsoft.com/office/powerpoint/2010/main" val="253689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1475C-A8FB-6164-7C4D-89D40511EB9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DC3454-AC2F-9555-08B0-2738B9E82596}"/>
              </a:ext>
            </a:extLst>
          </p:cNvPr>
          <p:cNvSpPr txBox="1"/>
          <p:nvPr/>
        </p:nvSpPr>
        <p:spPr>
          <a:xfrm>
            <a:off x="109728" y="0"/>
            <a:ext cx="12192000" cy="5032147"/>
          </a:xfrm>
          <a:prstGeom prst="rect">
            <a:avLst/>
          </a:prstGeom>
          <a:noFill/>
        </p:spPr>
        <p:txBody>
          <a:bodyPr wrap="square">
            <a:spAutoFit/>
          </a:bodyPr>
          <a:lstStyle/>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And perhaps that is why so many people today feel exhausted, fragmented, lonely, and spiritually adrift — even while surrounded by unprecedented technology and material comfort. Because human beings may not fundamentally be machines seeking optimization. Perhaps we are relational beings seeking reconnection: with ourselves, with one another, with nature, with meaning, and with a larger Story that allows life to feel coherent, alive, and sacred again.</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And perhaps much of healing — individually and collectively — involves remembering that we belong not to a machine, but to a living whole.</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And perhaps one of the deepest questions of our time is whether we can rediscover enough connection — enough “we” — to move collectively toward greater wholeness again.</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So perhaps healing itself could be described very simply: </a:t>
            </a:r>
            <a:r>
              <a:rPr lang="en-US" sz="1900" u="sng" dirty="0">
                <a:latin typeface="Arial" panose="020B0604020202020204" pitchFamily="34" charset="0"/>
                <a:cs typeface="Arial" panose="020B0604020202020204" pitchFamily="34" charset="0"/>
              </a:rPr>
              <a:t>the gradual movement from fragmentation toward reconnection</a:t>
            </a:r>
            <a:r>
              <a:rPr lang="en-US" sz="1900" dirty="0">
                <a:latin typeface="Arial" panose="020B0604020202020204" pitchFamily="34" charset="0"/>
                <a:cs typeface="Arial" panose="020B0604020202020204" pitchFamily="34" charset="0"/>
              </a:rPr>
              <a:t>. Not perfect wholeness, permanent peace or the elimination of suffering only increasing participation in connection — within ourselves, between ourselves, with the world around us, and with the deeper reality that holds us all.</a:t>
            </a:r>
          </a:p>
          <a:p>
            <a:pPr marL="285750" indent="-285750">
              <a:buFont typeface="Arial" panose="020B0604020202020204" pitchFamily="34" charset="0"/>
              <a:buChar char="•"/>
            </a:pPr>
            <a:r>
              <a:rPr lang="en-US" sz="1900" dirty="0">
                <a:latin typeface="Arial" panose="020B0604020202020204" pitchFamily="34" charset="0"/>
                <a:cs typeface="Arial" panose="020B0604020202020204" pitchFamily="34" charset="0"/>
              </a:rPr>
              <a:t>And perhaps today, as we share our “My stories,” our “Our stories,” and our reflections on “The Story,” we are doing more than simply talking together. Perhaps we are practicing reconnection itself.</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4984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B2EE9-79F3-61FD-1C6E-99F45DEA66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309C46-AF75-99D9-15B9-7B71C208034A}"/>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D404AEE6-18AF-CEA9-A0CA-855671EA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B432478F-F038-B9C7-2E04-A4FB05A61D3D}"/>
              </a:ext>
            </a:extLst>
          </p:cNvPr>
          <p:cNvSpPr txBox="1"/>
          <p:nvPr/>
        </p:nvSpPr>
        <p:spPr>
          <a:xfrm>
            <a:off x="2179949" y="356328"/>
            <a:ext cx="8189536"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4217971364"/>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C0D4AD-59DF-6A8C-54EC-054B3FAE0901}"/>
              </a:ext>
            </a:extLst>
          </p:cNvPr>
          <p:cNvSpPr>
            <a:spLocks noGrp="1"/>
          </p:cNvSpPr>
          <p:nvPr>
            <p:ph type="sldNum" sz="quarter" idx="12"/>
          </p:nvPr>
        </p:nvSpPr>
        <p:spPr/>
        <p:txBody>
          <a:bodyPr/>
          <a:lstStyle/>
          <a:p>
            <a:fld id="{B2DC25EE-239B-4C5F-AAD1-255A7D5F1EE2}" type="slidenum">
              <a:rPr lang="en-US" smtClean="0"/>
              <a:t>600</a:t>
            </a:fld>
            <a:endParaRPr lang="en-US"/>
          </a:p>
        </p:txBody>
      </p:sp>
      <p:sp>
        <p:nvSpPr>
          <p:cNvPr id="4" name="TextBox 3">
            <a:extLst>
              <a:ext uri="{FF2B5EF4-FFF2-40B4-BE49-F238E27FC236}">
                <a16:creationId xmlns:a16="http://schemas.microsoft.com/office/drawing/2014/main" id="{10CBFB94-734F-CA6B-CF20-C1AFE34A519D}"/>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Omega Point is the culmination of the evolutionary process, a state of ultimate complexity, consciousness, and unity. It represents the final goal or destiny of the universe, where all elements are harmonized in a higher state of being. For Teilhard, the Omega Point is both a scientific and spiritual concept, embodying the divine and the ultimate purpose of evolution.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 saw human consciousness as a critical factor in the evolutionary process. Humans, through their capacity for reflection, creativity, and love, contribute to the movement towards the Omega Point. Human actions and decisions can influence the direction and pace of this evolutionary journey.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Teilhard's concept of the Omega Point has profound spiritual and philosophical implications. It suggests that the universe is not a random collection of events but a purposeful journey towards a state of ultimate unity and consciousness. </a:t>
            </a:r>
          </a:p>
          <a:p>
            <a:pPr marL="285750" indent="-285750">
              <a:buFont typeface="Arial" panose="020B0604020202020204" pitchFamily="34" charset="0"/>
              <a:buChar char="•"/>
            </a:pPr>
            <a:r>
              <a:rPr lang="en-US" sz="2000" dirty="0"/>
              <a:t>This vision offers a sense of hope and direction, proposing that all experiences, including challenges and destruction, contribute to a greater cosmic purpose.</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Pierre Teilhard de Chardin ideas share some important similarities with Hegelian philosophy, particularly in terms of their views on the development and evolution of consciousness and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Teilhard de Chardin and Hegel viewed reality as a dynamic, evolving process. Teilhard integrated evolutionary theory with Christian theology, proposing that the universe is moving towards an ultimate point of convergence the "Omega Point." This is analogous to Hegel's idea of the unfolding of the World Spirit towards greater self-awareness and freedom.</a:t>
            </a:r>
          </a:p>
          <a:p>
            <a:endParaRPr lang="en-CA" sz="2000" dirty="0"/>
          </a:p>
        </p:txBody>
      </p:sp>
    </p:spTree>
    <p:extLst>
      <p:ext uri="{BB962C8B-B14F-4D97-AF65-F5344CB8AC3E}">
        <p14:creationId xmlns:p14="http://schemas.microsoft.com/office/powerpoint/2010/main" val="2679411985"/>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0DBC9F-093A-52E2-EF1E-72C27F81F333}"/>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Teilhard emphasized the unity of the spiritual and material worlds, suggesting that evolution is not just a physical process but also a spiritual one. This resonates with Hegel's notion of absolute idealism, where reality is fundamentally spiritual or mental in nature.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thinkers saw history and the cosmos as progressing towards a higher state of being. For Hegel, this was the realization of freedom and self-consciousness, while for Teilhard, it was the unification of humanity and the cosmos in Christ at the Omega Point.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Much like Hegel's dialectical method seeks to reconcile contradictions through synthesis, Teilhard's work involved synthesizing scientific and religious ideas.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also interesting parallels between Teilhard de Chardin's concept of evolution towards the Omega Point, Internal Family Systems therapy's goal of achieving a harmonious internal family, Carl Jung's process of individuation, and the journey of Ignatian spirituality. Each of these frameworks shares a common theme of integration and movement towards a more unified, harmonious state of 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 envisioned the universe evolving towards a point of ultimate unity and consciousness, which he called the Omega Point. This represents the culmination of both physical and spiritual evolution, where all creation converges in Christ. It emphasizes a holistic integration of all aspects of existence into a higher, unified reality.</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9A598D13-7D1A-4663-FE2C-1CEA912F8F6D}"/>
              </a:ext>
            </a:extLst>
          </p:cNvPr>
          <p:cNvSpPr>
            <a:spLocks noGrp="1"/>
          </p:cNvSpPr>
          <p:nvPr>
            <p:ph type="sldNum" sz="quarter" idx="12"/>
          </p:nvPr>
        </p:nvSpPr>
        <p:spPr/>
        <p:txBody>
          <a:bodyPr/>
          <a:lstStyle/>
          <a:p>
            <a:fld id="{B2DC25EE-239B-4C5F-AAD1-255A7D5F1EE2}" type="slidenum">
              <a:rPr lang="en-US" smtClean="0"/>
              <a:t>601</a:t>
            </a:fld>
            <a:endParaRPr lang="en-US"/>
          </a:p>
        </p:txBody>
      </p:sp>
    </p:spTree>
    <p:extLst>
      <p:ext uri="{BB962C8B-B14F-4D97-AF65-F5344CB8AC3E}">
        <p14:creationId xmlns:p14="http://schemas.microsoft.com/office/powerpoint/2010/main" val="2333975246"/>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DB71E-53CE-0F9C-C9ED-4BA1357E2F35}"/>
              </a:ext>
            </a:extLst>
          </p:cNvPr>
          <p:cNvSpPr txBox="1"/>
          <p:nvPr/>
        </p:nvSpPr>
        <p:spPr>
          <a:xfrm>
            <a:off x="0" y="0"/>
            <a:ext cx="12192000" cy="7448193"/>
          </a:xfrm>
          <a:prstGeom prst="rect">
            <a:avLst/>
          </a:prstGeom>
          <a:noFill/>
        </p:spPr>
        <p:txBody>
          <a:bodyPr wrap="square">
            <a:spAutoFit/>
          </a:bodyPr>
          <a:lstStyle/>
          <a:p>
            <a:pPr marL="285750" indent="-285750">
              <a:buFont typeface="Arial" panose="020B0604020202020204" pitchFamily="34" charset="0"/>
              <a:buChar char="•"/>
            </a:pPr>
            <a:r>
              <a:rPr lang="en-US" sz="2000" dirty="0"/>
              <a:t>IFS  views the mind as composed of multiple sub-personalities or "parts," each with its own perspectives and roles. The goal of IFS is to achieve internal harmony by integrating these parts, led by the "Self," which is seen as the core of a person’s identity. This process involves healing and reconciling conflicting parts to achieve a balanced, cohesive internal 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Jung’s concept of individuation is the process of integrating various aspects of the self, including the conscious and unconscious, to achieve a more complete and authentic self. This journey involves reconciling the ego with the deeper aspects of the psyche, such as the shadow, anima/animus, and the Self, leading to personal wholeness and self-realization.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Ignatian spirituality emphasizes discernment and the integration of one's life with the divine will. It involves a journey towards greater spiritual freedom and alignment with God’s purpose. This spiritual journey aims at a deeper union with God and a more harmonious alignment of one's desires with divine love.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sees the integral stage of development as the synthesis of the best aspects of all previous stages of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these frameworks emphasize the integration of disparate elements (whether parts of the psyche, spiritual and material realities, or internal conflicts) into a more unified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involves a transformative process, moving from a state of fragmentation or conflict towards greater harmony and realization of potential.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3F9D3F1B-262F-35CA-0925-A4B7BE999886}"/>
              </a:ext>
            </a:extLst>
          </p:cNvPr>
          <p:cNvSpPr>
            <a:spLocks noGrp="1"/>
          </p:cNvSpPr>
          <p:nvPr>
            <p:ph type="sldNum" sz="quarter" idx="12"/>
          </p:nvPr>
        </p:nvSpPr>
        <p:spPr/>
        <p:txBody>
          <a:bodyPr/>
          <a:lstStyle/>
          <a:p>
            <a:fld id="{B2DC25EE-239B-4C5F-AAD1-255A7D5F1EE2}" type="slidenum">
              <a:rPr lang="en-US" smtClean="0"/>
              <a:t>602</a:t>
            </a:fld>
            <a:endParaRPr lang="en-US"/>
          </a:p>
        </p:txBody>
      </p:sp>
    </p:spTree>
    <p:extLst>
      <p:ext uri="{BB962C8B-B14F-4D97-AF65-F5344CB8AC3E}">
        <p14:creationId xmlns:p14="http://schemas.microsoft.com/office/powerpoint/2010/main" val="1145589080"/>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1D9EFD-D536-26F8-65B1-A1F821F3A74D}"/>
              </a:ext>
            </a:extLst>
          </p:cNvPr>
          <p:cNvSpPr txBox="1"/>
          <p:nvPr/>
        </p:nvSpPr>
        <p:spPr>
          <a:xfrm>
            <a:off x="0" y="63703"/>
            <a:ext cx="12192000" cy="5878532"/>
          </a:xfrm>
          <a:prstGeom prst="rect">
            <a:avLst/>
          </a:prstGeom>
          <a:noFill/>
        </p:spPr>
        <p:txBody>
          <a:bodyPr wrap="square">
            <a:spAutoFit/>
          </a:bodyPr>
          <a:lstStyle/>
          <a:p>
            <a:pPr marL="285750" indent="-285750">
              <a:buFont typeface="Arial" panose="020B0604020202020204" pitchFamily="34" charset="0"/>
              <a:buChar char="•"/>
            </a:pPr>
            <a:r>
              <a:rPr lang="en-US" sz="2000" dirty="0"/>
              <a:t>Whether it’s the Omega Point, the Self in IFS and in Jungian psychology, God in Ignatian spirituality, or the integral stage in integral theory, there is a central guiding force or goal that directs the journey towards integration.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focusing on individual transformation, these processes also imply a broader collective or universal dimension, suggesting that personal growth contributes to a larger cosmic or communal evolution.</a:t>
            </a:r>
          </a:p>
          <a:p>
            <a:pPr marL="285750" indent="-285750">
              <a:buFont typeface="Arial" panose="020B0604020202020204" pitchFamily="34" charset="0"/>
              <a:buChar char="•"/>
            </a:pPr>
            <a:r>
              <a:rPr lang="en-US" sz="2000" dirty="0"/>
              <a:t>These diverse approaches share a vision of moving towards a state of greater unity, harmony, and fulfillment, whether in psychological, spiritual, or cosmic terms.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dynamics of individual minds and universal mind as seen in the patterns of physics and cosmology seem to consist of cycles of construction (creation, growth, and complexity) and destruction (breakdown, simplification, and entropy) driving the evolution of the universe towards higher integral stages of complexity and organization.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Perhaps towards a culmination of the evolutionary process, a state of ultimate complexity, consciousness, and unity where all elements are harmonized in a higher state of being which Teilhard called the Omega Point. </a:t>
            </a:r>
          </a:p>
          <a:p>
            <a:r>
              <a:rPr lang="en-US" sz="2000" dirty="0"/>
              <a:t>   </a:t>
            </a:r>
          </a:p>
          <a:p>
            <a:br>
              <a:rPr lang="en-US" dirty="0"/>
            </a:br>
            <a:endParaRPr lang="en-CA" dirty="0"/>
          </a:p>
        </p:txBody>
      </p:sp>
      <p:sp>
        <p:nvSpPr>
          <p:cNvPr id="2" name="Slide Number Placeholder 1">
            <a:extLst>
              <a:ext uri="{FF2B5EF4-FFF2-40B4-BE49-F238E27FC236}">
                <a16:creationId xmlns:a16="http://schemas.microsoft.com/office/drawing/2014/main" id="{426352FB-59A0-A9E5-C4B2-D7386B369A83}"/>
              </a:ext>
            </a:extLst>
          </p:cNvPr>
          <p:cNvSpPr>
            <a:spLocks noGrp="1"/>
          </p:cNvSpPr>
          <p:nvPr>
            <p:ph type="sldNum" sz="quarter" idx="12"/>
          </p:nvPr>
        </p:nvSpPr>
        <p:spPr/>
        <p:txBody>
          <a:bodyPr/>
          <a:lstStyle/>
          <a:p>
            <a:fld id="{B2DC25EE-239B-4C5F-AAD1-255A7D5F1EE2}" type="slidenum">
              <a:rPr lang="en-US" smtClean="0"/>
              <a:t>603</a:t>
            </a:fld>
            <a:endParaRPr lang="en-US"/>
          </a:p>
        </p:txBody>
      </p:sp>
    </p:spTree>
    <p:extLst>
      <p:ext uri="{BB962C8B-B14F-4D97-AF65-F5344CB8AC3E}">
        <p14:creationId xmlns:p14="http://schemas.microsoft.com/office/powerpoint/2010/main" val="2217533391"/>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1234C1-4C6B-A6BD-7EBF-A899048C8801}"/>
              </a:ext>
            </a:extLst>
          </p:cNvPr>
          <p:cNvSpPr txBox="1"/>
          <p:nvPr/>
        </p:nvSpPr>
        <p:spPr>
          <a:xfrm>
            <a:off x="404405" y="49088"/>
            <a:ext cx="11383189" cy="646331"/>
          </a:xfrm>
          <a:prstGeom prst="rect">
            <a:avLst/>
          </a:prstGeom>
          <a:noFill/>
        </p:spPr>
        <p:txBody>
          <a:bodyPr wrap="square">
            <a:spAutoFit/>
          </a:bodyPr>
          <a:lstStyle/>
          <a:p>
            <a:pPr algn="ctr"/>
            <a:r>
              <a:rPr lang="en-CA" sz="3600" dirty="0">
                <a:solidFill>
                  <a:schemeClr val="bg1"/>
                </a:solidFill>
              </a:rPr>
              <a:t>SOCIETAL AND PLANETARY HEALING AND GROWTH </a:t>
            </a:r>
          </a:p>
        </p:txBody>
      </p:sp>
      <p:pic>
        <p:nvPicPr>
          <p:cNvPr id="4" name="Picture 3" descr="A collection of logos and symbols&#10;&#10;Description automatically generated">
            <a:extLst>
              <a:ext uri="{FF2B5EF4-FFF2-40B4-BE49-F238E27FC236}">
                <a16:creationId xmlns:a16="http://schemas.microsoft.com/office/drawing/2014/main" id="{04399AD7-25AE-E58D-C074-2E51BD4F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03514"/>
            <a:ext cx="5944886" cy="5596095"/>
          </a:xfrm>
          <a:prstGeom prst="rect">
            <a:avLst/>
          </a:prstGeom>
        </p:spPr>
      </p:pic>
      <p:pic>
        <p:nvPicPr>
          <p:cNvPr id="7" name="Picture 6" descr="A chart of goals for sustainable development&#10;&#10;Description automatically generated">
            <a:extLst>
              <a:ext uri="{FF2B5EF4-FFF2-40B4-BE49-F238E27FC236}">
                <a16:creationId xmlns:a16="http://schemas.microsoft.com/office/drawing/2014/main" id="{5B3CB3F5-7DBE-D69C-CEC2-2C401349B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4" y="903514"/>
            <a:ext cx="5860863" cy="5596095"/>
          </a:xfrm>
          <a:prstGeom prst="rect">
            <a:avLst/>
          </a:prstGeom>
        </p:spPr>
      </p:pic>
      <p:sp>
        <p:nvSpPr>
          <p:cNvPr id="2" name="Slide Number Placeholder 1">
            <a:extLst>
              <a:ext uri="{FF2B5EF4-FFF2-40B4-BE49-F238E27FC236}">
                <a16:creationId xmlns:a16="http://schemas.microsoft.com/office/drawing/2014/main" id="{0F56F849-81EB-A3A1-D3FF-FE1F65FF4C94}"/>
              </a:ext>
            </a:extLst>
          </p:cNvPr>
          <p:cNvSpPr>
            <a:spLocks noGrp="1"/>
          </p:cNvSpPr>
          <p:nvPr>
            <p:ph type="sldNum" sz="quarter" idx="12"/>
          </p:nvPr>
        </p:nvSpPr>
        <p:spPr/>
        <p:txBody>
          <a:bodyPr/>
          <a:lstStyle/>
          <a:p>
            <a:fld id="{B2DC25EE-239B-4C5F-AAD1-255A7D5F1EE2}" type="slidenum">
              <a:rPr lang="en-US" smtClean="0"/>
              <a:t>604</a:t>
            </a:fld>
            <a:endParaRPr lang="en-US"/>
          </a:p>
        </p:txBody>
      </p:sp>
    </p:spTree>
    <p:extLst>
      <p:ext uri="{BB962C8B-B14F-4D97-AF65-F5344CB8AC3E}">
        <p14:creationId xmlns:p14="http://schemas.microsoft.com/office/powerpoint/2010/main" val="2606470908"/>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202081-D4DA-A16E-D1D2-8E9C590D646E}"/>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IFS, Jungian psychology and Ignatian spirituality are primarily ways to heal My stories but if the dynamics of individual and universal mind are similar then, could their principles also be applied to families, societies and to the whole world ?</a:t>
            </a:r>
          </a:p>
          <a:p>
            <a:r>
              <a:rPr lang="en-US" sz="2000" dirty="0"/>
              <a:t> </a:t>
            </a:r>
          </a:p>
          <a:p>
            <a:pPr marL="285750" indent="-285750">
              <a:buFont typeface="Arial" panose="020B0604020202020204" pitchFamily="34" charset="0"/>
              <a:buChar char="•"/>
            </a:pPr>
            <a:r>
              <a:rPr lang="en-US" sz="2000" dirty="0"/>
              <a:t>Following the IFS model, for example, we might think of different social groups, ideologies, and cultural narratives as parts of a larger societal family system. Just as individuals have parts, societies have different groups, factions, and narratives that represent various interests, values, and historical experiences. Recognizing these parts involves identifying and acknowledging the diverse voices and perspectives within a society.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Much like a person’s IFS parts, each societal part has a role and function, rooted in historical, cultural, or economic contexts. Understanding these roles can help clarify why certain groups or narratives behave as they do.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Encouraging open and empathetic dialogue between societal parts can help reduce polarization and promote understanding. This involves creating safe spaces for different groups to express their concerns, fears, and hopes.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IFS, the Self is the compassionate, curious leader that can harmonize internal parts. Societally, this might translate to fostering leadership and collective values that emphasize empathy, inclusivity, and shared humanity, guiding society toward integration and healing.</a:t>
            </a:r>
          </a:p>
        </p:txBody>
      </p:sp>
      <p:sp>
        <p:nvSpPr>
          <p:cNvPr id="2" name="Slide Number Placeholder 1">
            <a:extLst>
              <a:ext uri="{FF2B5EF4-FFF2-40B4-BE49-F238E27FC236}">
                <a16:creationId xmlns:a16="http://schemas.microsoft.com/office/drawing/2014/main" id="{301D2D03-DD70-2A46-C114-297DC8E4C1EB}"/>
              </a:ext>
            </a:extLst>
          </p:cNvPr>
          <p:cNvSpPr>
            <a:spLocks noGrp="1"/>
          </p:cNvSpPr>
          <p:nvPr>
            <p:ph type="sldNum" sz="quarter" idx="12"/>
          </p:nvPr>
        </p:nvSpPr>
        <p:spPr/>
        <p:txBody>
          <a:bodyPr/>
          <a:lstStyle/>
          <a:p>
            <a:fld id="{B2DC25EE-239B-4C5F-AAD1-255A7D5F1EE2}" type="slidenum">
              <a:rPr lang="en-US" smtClean="0"/>
              <a:t>605</a:t>
            </a:fld>
            <a:endParaRPr lang="en-US"/>
          </a:p>
        </p:txBody>
      </p:sp>
    </p:spTree>
    <p:extLst>
      <p:ext uri="{BB962C8B-B14F-4D97-AF65-F5344CB8AC3E}">
        <p14:creationId xmlns:p14="http://schemas.microsoft.com/office/powerpoint/2010/main" val="3806325315"/>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DE4E99-5825-088D-E9BB-85C6A429E896}"/>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Societal parts often carry historical wounds and traumas. Healing these requires acknowledging past injustices, offering reparations or apologies where appropriate, and creating pathways for reconciliation and forgiveness.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Promoting integration requires encouraging collaboration and integration among societal parts, finding common goals and shared values. This might involve joint projects, community-building activities, and policies that promote equity and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Listening to and empowering marginalized voices is critical as these parts often hold key insights into societal imbalances and potential paths to healing.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applying these principles, societies can work towards greater harmony and integration, much like individuals do in IFS therapy. The goal is to create a more cohesive and resilient communities where diverse parts are acknowledged, valued, and aligned toward a common good.</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Healing </a:t>
            </a:r>
            <a:r>
              <a:rPr lang="en-US" sz="2000" dirty="0">
                <a:latin typeface="+mj-lt"/>
              </a:rPr>
              <a:t>and growing at the societal and planetary levels that is informed by integral psychological </a:t>
            </a:r>
            <a:r>
              <a:rPr lang="en-US" sz="2000" b="0" i="0" dirty="0">
                <a:effectLst/>
                <a:latin typeface="+mj-lt"/>
              </a:rPr>
              <a:t>perspectives involves addressing the deep-seated, shared elements of the human psyche that influence h</a:t>
            </a:r>
            <a:r>
              <a:rPr lang="en-US" sz="2000" dirty="0">
                <a:latin typeface="+mj-lt"/>
              </a:rPr>
              <a:t>uman thoughts, feelings and</a:t>
            </a:r>
            <a:r>
              <a:rPr lang="en-US" sz="2000" b="0" i="0" dirty="0">
                <a:effectLst/>
                <a:latin typeface="+mj-lt"/>
              </a:rPr>
              <a:t> behaviors. </a:t>
            </a:r>
          </a:p>
          <a:p>
            <a:pPr marL="285750" indent="-285750">
              <a:buFont typeface="Arial" panose="020B0604020202020204" pitchFamily="34" charset="0"/>
              <a:buChar char="•"/>
            </a:pPr>
            <a:r>
              <a:rPr lang="en-US" sz="2000" b="0" i="0" dirty="0">
                <a:effectLst/>
                <a:latin typeface="+mj-lt"/>
              </a:rPr>
              <a:t>This process can be complex, as the collective unconscious consists of a multitude of shared parts, archetypes or spirits that transcend our individual conscious everyday experience.</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71681A18-DD5F-386E-B6A4-1ECC0A735C01}"/>
              </a:ext>
            </a:extLst>
          </p:cNvPr>
          <p:cNvSpPr>
            <a:spLocks noGrp="1"/>
          </p:cNvSpPr>
          <p:nvPr>
            <p:ph type="sldNum" sz="quarter" idx="12"/>
          </p:nvPr>
        </p:nvSpPr>
        <p:spPr/>
        <p:txBody>
          <a:bodyPr/>
          <a:lstStyle/>
          <a:p>
            <a:fld id="{B2DC25EE-239B-4C5F-AAD1-255A7D5F1EE2}" type="slidenum">
              <a:rPr lang="en-US" smtClean="0"/>
              <a:t>606</a:t>
            </a:fld>
            <a:endParaRPr lang="en-US"/>
          </a:p>
        </p:txBody>
      </p:sp>
    </p:spTree>
    <p:extLst>
      <p:ext uri="{BB962C8B-B14F-4D97-AF65-F5344CB8AC3E}">
        <p14:creationId xmlns:p14="http://schemas.microsoft.com/office/powerpoint/2010/main" val="2417417561"/>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111F94-7168-9C7D-E555-5D63FD20295A}"/>
              </a:ext>
            </a:extLst>
          </p:cNvPr>
          <p:cNvSpPr>
            <a:spLocks noGrp="1"/>
          </p:cNvSpPr>
          <p:nvPr>
            <p:ph type="sldNum" sz="quarter" idx="12"/>
          </p:nvPr>
        </p:nvSpPr>
        <p:spPr/>
        <p:txBody>
          <a:bodyPr/>
          <a:lstStyle/>
          <a:p>
            <a:fld id="{B2DC25EE-239B-4C5F-AAD1-255A7D5F1EE2}" type="slidenum">
              <a:rPr lang="en-US" smtClean="0"/>
              <a:t>607</a:t>
            </a:fld>
            <a:endParaRPr lang="en-US"/>
          </a:p>
        </p:txBody>
      </p:sp>
      <p:sp>
        <p:nvSpPr>
          <p:cNvPr id="4" name="TextBox 3">
            <a:extLst>
              <a:ext uri="{FF2B5EF4-FFF2-40B4-BE49-F238E27FC236}">
                <a16:creationId xmlns:a16="http://schemas.microsoft.com/office/drawing/2014/main" id="{E5B1AC6F-F292-2407-D319-91F1C1116595}"/>
              </a:ext>
            </a:extLst>
          </p:cNvPr>
          <p:cNvSpPr txBox="1"/>
          <p:nvPr/>
        </p:nvSpPr>
        <p:spPr>
          <a:xfrm>
            <a:off x="0" y="0"/>
            <a:ext cx="12192000" cy="772519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Different traditions have suggested</a:t>
            </a:r>
            <a:r>
              <a:rPr lang="en-US" sz="2000" b="0" i="0" dirty="0">
                <a:effectLst/>
                <a:latin typeface="+mj-lt"/>
              </a:rPr>
              <a:t> ways in which we might approach the healing of societies. </a:t>
            </a:r>
            <a:r>
              <a:rPr lang="en-US" sz="2000" dirty="0">
                <a:latin typeface="+mj-lt"/>
              </a:rPr>
              <a:t>S</a:t>
            </a:r>
            <a:r>
              <a:rPr lang="en-US" sz="2000" b="0" i="0" dirty="0">
                <a:effectLst/>
                <a:latin typeface="+mj-lt"/>
              </a:rPr>
              <a:t>torytelling and cultural reflection </a:t>
            </a:r>
            <a:r>
              <a:rPr lang="en-US" sz="2000" dirty="0">
                <a:latin typeface="+mj-lt"/>
              </a:rPr>
              <a:t>can</a:t>
            </a:r>
            <a:r>
              <a:rPr lang="en-US" sz="2000" b="0" i="0" dirty="0">
                <a:effectLst/>
                <a:latin typeface="+mj-lt"/>
              </a:rPr>
              <a:t> bring unconscious themes into consciousness. This can be done through literature, art, theater, and film, which explore and reinterpret archetypal narratives, allowing societies to confront and process collective fears and hopes.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E</a:t>
            </a:r>
            <a:r>
              <a:rPr lang="en-US" sz="2000" b="0" i="0" dirty="0">
                <a:effectLst/>
                <a:latin typeface="+mj-lt"/>
              </a:rPr>
              <a:t>ducational programs that promote awareness of psychological concepts, including the collective unconscious  help individuals and communities recognize and address unconscious biases and behaviors.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In polarized</a:t>
            </a:r>
            <a:r>
              <a:rPr lang="en-US" sz="2000" b="0" i="0" dirty="0">
                <a:effectLst/>
                <a:latin typeface="+mj-lt"/>
              </a:rPr>
              <a:t> societies facilitating open dialogue and reconciliation processes can help address collective traumas and integrate shadow aspects of the collective unconscious, leading to healing and transformation.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C</a:t>
            </a:r>
            <a:r>
              <a:rPr lang="en-US" sz="2000" b="0" i="0" dirty="0">
                <a:effectLst/>
                <a:latin typeface="+mj-lt"/>
              </a:rPr>
              <a:t>ommunal rituals and ceremonies that acknowledge and honor shared experiences can serve as a means of connecting with the collective unconscious and fostering a sense of unity and healing.</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a:t>
            </a:r>
            <a:r>
              <a:rPr lang="en-US" sz="2000" b="0" i="0" dirty="0">
                <a:effectLst/>
                <a:latin typeface="+mj-lt"/>
              </a:rPr>
              <a:t>sychological and social interventions that address collective issues, such as prejudice, discrimination, and systemic injustice</a:t>
            </a:r>
            <a:r>
              <a:rPr lang="en-US" sz="2000" dirty="0">
                <a:latin typeface="+mj-lt"/>
              </a:rPr>
              <a:t> </a:t>
            </a:r>
            <a:r>
              <a:rPr lang="en-US" sz="2000" b="0" i="0" dirty="0">
                <a:effectLst/>
                <a:latin typeface="+mj-lt"/>
              </a:rPr>
              <a:t>can help societies work through unconscious dynamics that perpetuate these problems.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P</a:t>
            </a:r>
            <a:r>
              <a:rPr lang="en-US" sz="2000" b="0" i="0" dirty="0">
                <a:effectLst/>
                <a:latin typeface="+mj-lt"/>
              </a:rPr>
              <a:t>romoting values that align with collective healing</a:t>
            </a:r>
            <a:r>
              <a:rPr lang="en-US" sz="2000" dirty="0">
                <a:latin typeface="+mj-lt"/>
              </a:rPr>
              <a:t> involves v</a:t>
            </a:r>
            <a:r>
              <a:rPr lang="en-US" sz="2000" b="0" i="0" dirty="0">
                <a:effectLst/>
                <a:latin typeface="+mj-lt"/>
              </a:rPr>
              <a:t>isionary leaders </a:t>
            </a:r>
            <a:r>
              <a:rPr lang="en-US" sz="2000" dirty="0">
                <a:latin typeface="+mj-lt"/>
              </a:rPr>
              <a:t>that</a:t>
            </a:r>
            <a:r>
              <a:rPr lang="en-US" sz="2000" b="0" i="0" dirty="0">
                <a:effectLst/>
                <a:latin typeface="+mj-lt"/>
              </a:rPr>
              <a:t> guide societies toward integrating positive aspects of the collective unconscious and fostering a more harmonious future.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G</a:t>
            </a:r>
            <a:r>
              <a:rPr lang="en-US" sz="2000" b="0" i="0" dirty="0">
                <a:effectLst/>
                <a:latin typeface="+mj-lt"/>
              </a:rPr>
              <a:t>lobal collaboration and exchange of ideas to address shared challenges and tap into the collective wisdom of humanity can help societies learn from each other and integrate diverse perspectives.</a:t>
            </a:r>
            <a:r>
              <a:rPr lang="en-US" sz="1800" dirty="0">
                <a:latin typeface="+mj-lt"/>
              </a:rPr>
              <a:t> </a:t>
            </a:r>
          </a:p>
          <a:p>
            <a:pPr marL="285750" indent="-285750">
              <a:buFont typeface="Arial" panose="020B0604020202020204" pitchFamily="34" charset="0"/>
              <a:buChar char="•"/>
            </a:pPr>
            <a:endParaRPr lang="en-US" sz="2000" b="0" i="0" dirty="0">
              <a:effectLst/>
              <a:latin typeface="+mj-lt"/>
            </a:endParaRPr>
          </a:p>
          <a:p>
            <a:br>
              <a:rPr lang="en-US" dirty="0"/>
            </a:br>
            <a:endParaRPr lang="en-CA" dirty="0"/>
          </a:p>
        </p:txBody>
      </p:sp>
    </p:spTree>
    <p:extLst>
      <p:ext uri="{BB962C8B-B14F-4D97-AF65-F5344CB8AC3E}">
        <p14:creationId xmlns:p14="http://schemas.microsoft.com/office/powerpoint/2010/main" val="645326937"/>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CE6A91-75A9-8AEE-BFD9-15CE49E6FAB0}"/>
              </a:ext>
            </a:extLst>
          </p:cNvPr>
          <p:cNvSpPr txBox="1"/>
          <p:nvPr/>
        </p:nvSpPr>
        <p:spPr>
          <a:xfrm>
            <a:off x="-19665" y="0"/>
            <a:ext cx="12123174" cy="6247864"/>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a:t>
            </a:r>
            <a:r>
              <a:rPr lang="en-US" sz="2000" b="0" i="0" dirty="0">
                <a:effectLst/>
                <a:latin typeface="+mj-lt"/>
              </a:rPr>
              <a:t>e previously discussed </a:t>
            </a:r>
            <a:r>
              <a:rPr lang="en-US" sz="2000" dirty="0">
                <a:latin typeface="+mj-lt"/>
              </a:rPr>
              <a:t>p</a:t>
            </a:r>
            <a:r>
              <a:rPr lang="en-US" sz="2000" b="0" i="0" dirty="0">
                <a:effectLst/>
                <a:latin typeface="+mj-lt"/>
              </a:rPr>
              <a:t>ost-traumatic growth in </a:t>
            </a:r>
            <a:r>
              <a:rPr lang="en-US" sz="2000" dirty="0">
                <a:latin typeface="+mj-lt"/>
              </a:rPr>
              <a:t>individuals</a:t>
            </a:r>
            <a:r>
              <a:rPr lang="en-US" sz="2000" b="0" i="0" dirty="0">
                <a:effectLst/>
                <a:latin typeface="+mj-lt"/>
              </a:rPr>
              <a:t>. The concept of PTG  can </a:t>
            </a:r>
            <a:r>
              <a:rPr lang="en-US" sz="2000" dirty="0">
                <a:latin typeface="+mj-lt"/>
              </a:rPr>
              <a:t>also be applied at</a:t>
            </a:r>
            <a:r>
              <a:rPr lang="en-US" sz="2000" b="0" i="0" dirty="0">
                <a:effectLst/>
                <a:latin typeface="+mj-lt"/>
              </a:rPr>
              <a:t> the societal and global levels. </a:t>
            </a:r>
            <a:r>
              <a:rPr lang="en-US" sz="2000" dirty="0">
                <a:latin typeface="+mj-lt"/>
              </a:rPr>
              <a:t>C</a:t>
            </a:r>
            <a:r>
              <a:rPr lang="en-US" sz="2000" b="0" i="0" dirty="0">
                <a:effectLst/>
                <a:latin typeface="+mj-lt"/>
              </a:rPr>
              <a:t>ommunities, societies and the global collective can experience growth and healing after collective trauma, such as that we’re experiencing as a result of the polycrisis.</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For post-traumatic growth to occur at these levels, </a:t>
            </a:r>
            <a:r>
              <a:rPr lang="en-US" sz="2000" dirty="0">
                <a:latin typeface="+mj-lt"/>
              </a:rPr>
              <a:t>t</a:t>
            </a:r>
            <a:r>
              <a:rPr lang="en-US" sz="2000" b="0" i="0" dirty="0">
                <a:effectLst/>
                <a:latin typeface="+mj-lt"/>
              </a:rPr>
              <a:t>here needs to be a collective acknowledgment of the trauma and an understanding of its impact on communities </a:t>
            </a:r>
            <a:r>
              <a:rPr lang="en-US" sz="2000" dirty="0">
                <a:latin typeface="+mj-lt"/>
              </a:rPr>
              <a:t>and </a:t>
            </a:r>
            <a:r>
              <a:rPr lang="en-US" sz="2000" b="0" i="0" dirty="0">
                <a:effectLst/>
                <a:latin typeface="+mj-lt"/>
              </a:rPr>
              <a:t>society. There also need to be channels for open dialogue and communication. This includes sharing stories, experiences, and emotions related to the trauma.</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Until digital technologies such as Twitter/X and Facebook were coopted in the interests of </a:t>
            </a:r>
            <a:r>
              <a:rPr lang="en-US" sz="2000" dirty="0">
                <a:latin typeface="+mj-lt"/>
              </a:rPr>
              <a:t>the oligarchs</a:t>
            </a:r>
            <a:r>
              <a:rPr lang="en-US" sz="2000" b="0" i="0" dirty="0">
                <a:effectLst/>
                <a:latin typeface="+mj-lt"/>
              </a:rPr>
              <a:t>, there was the potential that </a:t>
            </a:r>
            <a:r>
              <a:rPr lang="en-US" sz="2000" dirty="0">
                <a:latin typeface="+mj-lt"/>
              </a:rPr>
              <a:t>the internet and digital media</a:t>
            </a:r>
            <a:r>
              <a:rPr lang="en-US" sz="2000" b="0" i="0" dirty="0">
                <a:effectLst/>
                <a:latin typeface="+mj-lt"/>
              </a:rPr>
              <a:t> might </a:t>
            </a:r>
            <a:r>
              <a:rPr lang="en-US" sz="2000" dirty="0">
                <a:latin typeface="+mj-lt"/>
              </a:rPr>
              <a:t>be used as tools for social healing, growth and progress</a:t>
            </a:r>
            <a:r>
              <a:rPr lang="en-US" sz="2000" b="0" i="0" dirty="0">
                <a:effectLst/>
                <a:latin typeface="+mj-lt"/>
              </a:rPr>
              <a:t> as, for a time, they fostered movements that resisted oppression.</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several historical examples of this.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Arab Spring (2010-2012) was a series of anti-government protests and uprisings that spread across the Arab world. Social media platforms like Facebook, Twitter, and YouTube played crucial roles in organizing protests, sharing information, and broadcasting events to a global audience. In countries like Tunisia and Egypt, digital media helped mobilize citizens and document government crackdowns.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1BEC7D0-24B2-980C-61D5-86A641E7D6E3}"/>
              </a:ext>
            </a:extLst>
          </p:cNvPr>
          <p:cNvSpPr>
            <a:spLocks noGrp="1"/>
          </p:cNvSpPr>
          <p:nvPr>
            <p:ph type="sldNum" sz="quarter" idx="12"/>
          </p:nvPr>
        </p:nvSpPr>
        <p:spPr/>
        <p:txBody>
          <a:bodyPr/>
          <a:lstStyle/>
          <a:p>
            <a:fld id="{B2DC25EE-239B-4C5F-AAD1-255A7D5F1EE2}" type="slidenum">
              <a:rPr lang="en-US" smtClean="0"/>
              <a:t>608</a:t>
            </a:fld>
            <a:endParaRPr lang="en-US"/>
          </a:p>
        </p:txBody>
      </p:sp>
    </p:spTree>
    <p:extLst>
      <p:ext uri="{BB962C8B-B14F-4D97-AF65-F5344CB8AC3E}">
        <p14:creationId xmlns:p14="http://schemas.microsoft.com/office/powerpoint/2010/main" val="4223189550"/>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2239C0-96E0-4F75-4864-77D2E295319C}"/>
              </a:ext>
            </a:extLst>
          </p:cNvPr>
          <p:cNvSpPr txBox="1"/>
          <p:nvPr/>
        </p:nvSpPr>
        <p:spPr>
          <a:xfrm>
            <a:off x="0" y="114844"/>
            <a:ext cx="12015371" cy="7478970"/>
          </a:xfrm>
          <a:prstGeom prst="rect">
            <a:avLst/>
          </a:prstGeom>
          <a:noFill/>
        </p:spPr>
        <p:txBody>
          <a:bodyPr wrap="square">
            <a:spAutoFit/>
          </a:bodyPr>
          <a:lstStyle/>
          <a:p>
            <a:pPr marL="342900" indent="-342900">
              <a:buFont typeface="Arial" panose="020B0604020202020204" pitchFamily="34" charset="0"/>
              <a:buChar char="•"/>
            </a:pPr>
            <a:r>
              <a:rPr lang="en-US" sz="2000" dirty="0"/>
              <a:t>Iran's Green Movement (2009) followed the disputed presidential election in Iran. Protests erupted across the country with social media and digital communication tools being extensively used to organize demonstrations and share information, especially given the restrictions on traditional media. Twitter, in particular, became a vital platform for disseminating news and coordinating actions.</a:t>
            </a:r>
          </a:p>
          <a:p>
            <a:endParaRPr lang="en-US" sz="2000" dirty="0"/>
          </a:p>
          <a:p>
            <a:pPr marL="285750" indent="-285750">
              <a:buFont typeface="Arial" panose="020B0604020202020204" pitchFamily="34" charset="0"/>
              <a:buChar char="•"/>
            </a:pPr>
            <a:r>
              <a:rPr lang="en-US" sz="2000" dirty="0">
                <a:latin typeface="+mj-lt"/>
              </a:rPr>
              <a:t>In 2019-20 in response to proposed extradition legislation, massive protests erupted in Hong Kong. Protesters used encrypted messaging apps like Telegram and social media platforms to organize and communicate. Digital media also helped bring international attention to the movement and document instances of police violence.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United States in 2020, the Black Lives Matter movement gained significant momentum after the killing of George Floyd. Social media platforms were used to organize protests, share information about systemic racism, and amplify voices of marginalized communities. The movement's digital presence helped it gain international support and awareness.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Following a military coup in Myanmar in 2021, widespread protests broke out across the country. Activists used social media to organize demonstrations, share news, and document human rights abuses. Despite internet shutdowns and censorship, digital media played a crucial role in sustaining the movement.</a:t>
            </a:r>
          </a:p>
          <a:p>
            <a:endParaRPr lang="en-US" sz="2000" dirty="0">
              <a:latin typeface="+mj-lt"/>
            </a:endParaRPr>
          </a:p>
          <a:p>
            <a:pPr marL="285750" indent="-285750">
              <a:buFont typeface="Arial" panose="020B0604020202020204" pitchFamily="34" charset="0"/>
              <a:buChar char="•"/>
            </a:pPr>
            <a:r>
              <a:rPr lang="en-US" sz="2000" dirty="0">
                <a:latin typeface="+mj-lt"/>
              </a:rPr>
              <a:t>These examples illustrate how the internet and digital media empowered individuals and movements to resist oppression, amplify their voices, and connect with a global audience.</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578F4104-B071-E863-4E7D-BBC04C4ABA82}"/>
              </a:ext>
            </a:extLst>
          </p:cNvPr>
          <p:cNvSpPr>
            <a:spLocks noGrp="1"/>
          </p:cNvSpPr>
          <p:nvPr>
            <p:ph type="sldNum" sz="quarter" idx="12"/>
          </p:nvPr>
        </p:nvSpPr>
        <p:spPr/>
        <p:txBody>
          <a:bodyPr/>
          <a:lstStyle/>
          <a:p>
            <a:fld id="{B2DC25EE-239B-4C5F-AAD1-255A7D5F1EE2}" type="slidenum">
              <a:rPr lang="en-US" smtClean="0"/>
              <a:t>609</a:t>
            </a:fld>
            <a:endParaRPr lang="en-US"/>
          </a:p>
        </p:txBody>
      </p:sp>
    </p:spTree>
    <p:extLst>
      <p:ext uri="{BB962C8B-B14F-4D97-AF65-F5344CB8AC3E}">
        <p14:creationId xmlns:p14="http://schemas.microsoft.com/office/powerpoint/2010/main" val="1388590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81368-7C4A-4908-D8D2-6D5BB500C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FFDC7-8ACA-3E93-7BBD-6FCF94D5C4EA}"/>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DA9FD333-02DD-0495-C1CC-57654C68888B}"/>
              </a:ext>
            </a:extLst>
          </p:cNvPr>
          <p:cNvSpPr>
            <a:spLocks noGrp="1"/>
          </p:cNvSpPr>
          <p:nvPr>
            <p:ph idx="1"/>
          </p:nvPr>
        </p:nvSpPr>
        <p:spPr/>
        <p:txBody>
          <a:bodyPr>
            <a:normAutofit fontScale="77500" lnSpcReduction="20000"/>
          </a:bodyPr>
          <a:lstStyle/>
          <a:p>
            <a:pPr marL="0" indent="0">
              <a:buNone/>
            </a:pPr>
            <a:r>
              <a:rPr sz="3200" dirty="0">
                <a:latin typeface="Arial" panose="020B0604020202020204" pitchFamily="34" charset="0"/>
                <a:cs typeface="Arial" panose="020B0604020202020204" pitchFamily="34" charset="0"/>
              </a:rPr>
              <a:t>What groups or communities have most shaped your identity?</a:t>
            </a:r>
            <a:r>
              <a:rPr lang="en-CA" sz="3200" dirty="0">
                <a:latin typeface="Arial" panose="020B0604020202020204" pitchFamily="34" charset="0"/>
                <a:cs typeface="Arial" panose="020B0604020202020204" pitchFamily="34" charset="0"/>
              </a:rPr>
              <a:t>what do they believe? How do they treat others?</a:t>
            </a: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What collective stories, struggles, or rituals have made you feel connected or purposeful?</a:t>
            </a:r>
            <a:endParaRPr lang="en-CA" sz="3200" dirty="0">
              <a:latin typeface="Arial" panose="020B0604020202020204" pitchFamily="34" charset="0"/>
              <a:cs typeface="Arial" panose="020B0604020202020204" pitchFamily="34" charset="0"/>
            </a:endParaRPr>
          </a:p>
          <a:p>
            <a:pPr marL="0" indent="0">
              <a:buNone/>
            </a:pPr>
            <a:endParaRPr lang="en-CA"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How has your culture or family influenced what you see as meaningful?</a:t>
            </a:r>
            <a:endParaRPr lang="en-CA" sz="3200" dirty="0">
              <a:latin typeface="Arial" panose="020B0604020202020204" pitchFamily="34" charset="0"/>
              <a:cs typeface="Arial" panose="020B0604020202020204" pitchFamily="34" charset="0"/>
            </a:endParaRP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2763870432"/>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608EC-6FD9-BAC6-4084-0F2D10B1CDBF}"/>
              </a:ext>
            </a:extLst>
          </p:cNvPr>
          <p:cNvSpPr txBox="1"/>
          <p:nvPr/>
        </p:nvSpPr>
        <p:spPr>
          <a:xfrm>
            <a:off x="0" y="0"/>
            <a:ext cx="12192000" cy="8032968"/>
          </a:xfrm>
          <a:prstGeom prst="rect">
            <a:avLst/>
          </a:prstGeom>
          <a:noFill/>
        </p:spPr>
        <p:txBody>
          <a:bodyPr wrap="square">
            <a:spAutoFit/>
          </a:bodyPr>
          <a:lstStyle/>
          <a:p>
            <a:pPr marL="342900" indent="-342900">
              <a:buFont typeface="Arial" panose="020B0604020202020204" pitchFamily="34" charset="0"/>
              <a:buChar char="•"/>
            </a:pPr>
            <a:r>
              <a:rPr lang="en-US" sz="2000" dirty="0"/>
              <a:t>Unfortunately, digital media is increasingly being co-opted by wealthy interests, and this is affecting the media landscape: A small number of large corporations and wealthy individuals own significant portions of digital media platforms and news outlets. This concentration of ownership influences the types of content that are prioritized or suppressed, aligning them with the interests of those in control.</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digital media platforms rely heavily on advertising revenue, which has led to content being shaped by the interests of advertisers. This reliance can discourage critical reporting on companies or industries that are major advertisers.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Algorithms used by social media platforms to curate content have prioritized sensational and polarizing content, which generates more engagement. This has amplified misinformation and divisive narratives.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Wealthy individuals and organizations fund and support the spread of misinformation to shape public opinion and political outcomes. Digital platforms are used to disseminate false or misleading information quickly and widely.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groups use astroturfing (creating the illusion of grassroots support) and automated bots to amplify certain messages or drown out dissenting voices. This has distorted public discourse and made it difficult to discern genuine public sentiment. There are instances where digital platforms suppressed content that criticized powerful interests. </a:t>
            </a:r>
          </a:p>
          <a:p>
            <a:endParaRPr lang="en-US" sz="2000" dirty="0"/>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47F0A5D7-B86F-81B8-9C6C-D19D592A16CE}"/>
              </a:ext>
            </a:extLst>
          </p:cNvPr>
          <p:cNvSpPr>
            <a:spLocks noGrp="1"/>
          </p:cNvSpPr>
          <p:nvPr>
            <p:ph type="sldNum" sz="quarter" idx="12"/>
          </p:nvPr>
        </p:nvSpPr>
        <p:spPr/>
        <p:txBody>
          <a:bodyPr/>
          <a:lstStyle/>
          <a:p>
            <a:fld id="{B2DC25EE-239B-4C5F-AAD1-255A7D5F1EE2}" type="slidenum">
              <a:rPr lang="en-US" smtClean="0"/>
              <a:t>610</a:t>
            </a:fld>
            <a:endParaRPr lang="en-US"/>
          </a:p>
        </p:txBody>
      </p:sp>
    </p:spTree>
    <p:extLst>
      <p:ext uri="{BB962C8B-B14F-4D97-AF65-F5344CB8AC3E}">
        <p14:creationId xmlns:p14="http://schemas.microsoft.com/office/powerpoint/2010/main" val="4135950788"/>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5FF69F-9B3F-724C-996C-AD70A77EEE34}"/>
              </a:ext>
            </a:extLst>
          </p:cNvPr>
          <p:cNvSpPr txBox="1"/>
          <p:nvPr/>
        </p:nvSpPr>
        <p:spPr>
          <a:xfrm>
            <a:off x="0" y="0"/>
            <a:ext cx="12192000" cy="6494085"/>
          </a:xfrm>
          <a:prstGeom prst="rect">
            <a:avLst/>
          </a:prstGeom>
          <a:noFill/>
        </p:spPr>
        <p:txBody>
          <a:bodyPr wrap="square">
            <a:spAutoFit/>
          </a:bodyPr>
          <a:lstStyle/>
          <a:p>
            <a:pPr marL="285750" indent="-285750">
              <a:buFont typeface="Arial" panose="020B0604020202020204" pitchFamily="34" charset="0"/>
              <a:buChar char="•"/>
            </a:pPr>
            <a:r>
              <a:rPr lang="en-US" sz="2000" dirty="0"/>
              <a:t>The design of social media platforms, which encourages echo chambers and filter bubbles, has increased polarization by reinforcing existing beliefs and isolating users from differing viewpoints.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collection and use of personal data by digital platforms has been leveraged to target individuals with tailored misinformation and propaganda, further influencing public opinion and behavior.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these issues are complex and multifaceted, they highlight the need for greater transparency, accountability, and regulation of digital media. Efforts to promote media literacy, diversify media ownership, and develop ethical guidelines for algorithmic content curation are some ways to address these challenges and ensure that digital media can serve as a platform for diverse and critical voices.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Strong support systems, including mental health resources, community organizations, and governmental support, are crucial to help individuals and communities process trauma. Efforts to build resilience through education, community engagement, and empowerment can facilitate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 shared vision for a better future in the form of meaningful, healthy Our and The stories can motivate collective action and foster positive changes in societal structures and norms. Effective leadership that is empathetic, transparent, and forward-thinking can guide societies through the healing process and towards growth.</a:t>
            </a:r>
          </a:p>
          <a:p>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28A0EC5C-ACE6-2B27-B989-54CA9E25E0E5}"/>
              </a:ext>
            </a:extLst>
          </p:cNvPr>
          <p:cNvSpPr>
            <a:spLocks noGrp="1"/>
          </p:cNvSpPr>
          <p:nvPr>
            <p:ph type="sldNum" sz="quarter" idx="12"/>
          </p:nvPr>
        </p:nvSpPr>
        <p:spPr/>
        <p:txBody>
          <a:bodyPr/>
          <a:lstStyle/>
          <a:p>
            <a:fld id="{B2DC25EE-239B-4C5F-AAD1-255A7D5F1EE2}" type="slidenum">
              <a:rPr lang="en-US" smtClean="0"/>
              <a:t>611</a:t>
            </a:fld>
            <a:endParaRPr lang="en-US"/>
          </a:p>
        </p:txBody>
      </p:sp>
    </p:spTree>
    <p:extLst>
      <p:ext uri="{BB962C8B-B14F-4D97-AF65-F5344CB8AC3E}">
        <p14:creationId xmlns:p14="http://schemas.microsoft.com/office/powerpoint/2010/main" val="3642670145"/>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B917C-5AA4-4FE2-6D85-ACE7AD11154F}"/>
              </a:ext>
            </a:extLst>
          </p:cNvPr>
          <p:cNvSpPr txBox="1"/>
          <p:nvPr/>
        </p:nvSpPr>
        <p:spPr>
          <a:xfrm>
            <a:off x="0" y="-97972"/>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Societies </a:t>
            </a:r>
            <a:r>
              <a:rPr lang="en-US" sz="2000" dirty="0">
                <a:latin typeface="+mj-lt"/>
              </a:rPr>
              <a:t>will</a:t>
            </a:r>
            <a:r>
              <a:rPr lang="en-US" sz="2000" b="0" i="0" dirty="0">
                <a:effectLst/>
                <a:latin typeface="+mj-lt"/>
              </a:rPr>
              <a:t> need to adapt culturally and socially, embracing new values </a:t>
            </a:r>
            <a:r>
              <a:rPr lang="en-US" sz="2000" dirty="0">
                <a:latin typeface="+mj-lt"/>
              </a:rPr>
              <a:t>and</a:t>
            </a:r>
            <a:r>
              <a:rPr lang="en-US" sz="2000" b="0" i="0" dirty="0">
                <a:effectLst/>
                <a:latin typeface="+mj-lt"/>
              </a:rPr>
              <a:t> practices that promote well-being and inclusivity. When these elements are present, much like individuals experiencing post-traumatic growth, societies have the potential to not only recover from trauma but also to emerge stronger, more cohesive, and more resilient.</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We cannot begin to heal from the polycrisis without addressing its main cause. End-stage capitalism still seems desirable or at least inevitable to a large proportion of the world’s population. This economic maladaptive system is fuel for dysregulated greed which itself is an attempt to compensate for personal psychological issues, meaningless The stories and the trauma of the polycrisis.</a:t>
            </a:r>
          </a:p>
          <a:p>
            <a:r>
              <a:rPr lang="en-US" sz="2000" dirty="0">
                <a:latin typeface="+mj-lt"/>
              </a:rPr>
              <a:t> </a:t>
            </a:r>
          </a:p>
          <a:p>
            <a:pPr marL="285750" indent="-285750">
              <a:buFont typeface="Arial" panose="020B0604020202020204" pitchFamily="34" charset="0"/>
              <a:buChar char="•"/>
            </a:pPr>
            <a:r>
              <a:rPr lang="en-US" sz="2000" dirty="0">
                <a:latin typeface="+mj-lt"/>
              </a:rPr>
              <a:t>This greed is a symptom of an illness that has spread to the whole planet. Other symptoms include the unsustainable extraction of resources from nature, the obscene accumulation of wealth by a tiny proportion of the population, the consumerism that affects most of us, the declining living standards, and the erosion of democracies. This illness is rapidly destroying the only home we know of that is hospitable and available to humans.</a:t>
            </a:r>
          </a:p>
          <a:p>
            <a:r>
              <a:rPr lang="en-US" sz="2000" dirty="0">
                <a:latin typeface="+mj-lt"/>
              </a:rPr>
              <a:t> </a:t>
            </a:r>
            <a:endParaRPr lang="en-CA" sz="2000" dirty="0">
              <a:latin typeface="+mj-lt"/>
            </a:endParaRPr>
          </a:p>
          <a:p>
            <a:pPr marL="285750" indent="-285750">
              <a:buFont typeface="Arial" panose="020B0604020202020204" pitchFamily="34" charset="0"/>
              <a:buChar char="•"/>
            </a:pPr>
            <a:r>
              <a:rPr lang="en-US" sz="2000" dirty="0">
                <a:latin typeface="+mj-lt"/>
              </a:rPr>
              <a:t>There are several alternatives to end-stage capitalism. These economic systems would help restore the health of  societies and of the planet as they would move us towards a more ecologically sustainable and equitable future.</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of these models comes with its own set of potential benefits and challenges, and it's likely that any transition away from end stage capitalism would involve a combination of these ideas rather than a single, monolithic system.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42B9B51D-DE8C-755F-5E71-7EBEA0D093A2}"/>
              </a:ext>
            </a:extLst>
          </p:cNvPr>
          <p:cNvSpPr>
            <a:spLocks noGrp="1"/>
          </p:cNvSpPr>
          <p:nvPr>
            <p:ph type="sldNum" sz="quarter" idx="12"/>
          </p:nvPr>
        </p:nvSpPr>
        <p:spPr/>
        <p:txBody>
          <a:bodyPr/>
          <a:lstStyle/>
          <a:p>
            <a:fld id="{B2DC25EE-239B-4C5F-AAD1-255A7D5F1EE2}" type="slidenum">
              <a:rPr lang="en-US" smtClean="0"/>
              <a:t>612</a:t>
            </a:fld>
            <a:endParaRPr lang="en-US"/>
          </a:p>
        </p:txBody>
      </p:sp>
    </p:spTree>
    <p:extLst>
      <p:ext uri="{BB962C8B-B14F-4D97-AF65-F5344CB8AC3E}">
        <p14:creationId xmlns:p14="http://schemas.microsoft.com/office/powerpoint/2010/main" val="654153473"/>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B9DD0-9A70-B20D-3AE3-A56C8C1207E0}"/>
              </a:ext>
            </a:extLst>
          </p:cNvPr>
          <p:cNvSpPr txBox="1"/>
          <p:nvPr/>
        </p:nvSpPr>
        <p:spPr>
          <a:xfrm>
            <a:off x="10886" y="0"/>
            <a:ext cx="12093677" cy="5940088"/>
          </a:xfrm>
          <a:prstGeom prst="rect">
            <a:avLst/>
          </a:prstGeom>
          <a:noFill/>
        </p:spPr>
        <p:txBody>
          <a:bodyPr wrap="square">
            <a:spAutoFit/>
          </a:bodyPr>
          <a:lstStyle/>
          <a:p>
            <a:pPr marL="285750" indent="-285750">
              <a:buFont typeface="Arial" panose="020B0604020202020204" pitchFamily="34" charset="0"/>
              <a:buChar char="•"/>
            </a:pPr>
            <a:r>
              <a:rPr lang="en-US" sz="2000" dirty="0"/>
              <a:t>Democratic Socialism combines elements of socialism with democratic governance, aiming to reduce inequality through wealth redistribution, social welfare programs, and public ownership of key industries.</a:t>
            </a:r>
          </a:p>
          <a:p>
            <a:endParaRPr lang="en-US" sz="2000" dirty="0"/>
          </a:p>
          <a:p>
            <a:pPr marL="285750" indent="-285750">
              <a:buFont typeface="Arial" panose="020B0604020202020204" pitchFamily="34" charset="0"/>
              <a:buChar char="•"/>
            </a:pPr>
            <a:r>
              <a:rPr lang="en-US" sz="2000" dirty="0"/>
              <a:t>Participatory Economics, also known as “parecon” emphasizes participatory decision-making, equitable distribution of resources, and worker self-management.</a:t>
            </a:r>
          </a:p>
          <a:p>
            <a:endParaRPr lang="en-US" sz="2000" dirty="0"/>
          </a:p>
          <a:p>
            <a:pPr marL="285750" indent="-285750">
              <a:buFont typeface="Arial" panose="020B0604020202020204" pitchFamily="34" charset="0"/>
              <a:buChar char="•"/>
            </a:pPr>
            <a:r>
              <a:rPr lang="en-US" sz="2000" dirty="0"/>
              <a:t>Circular economy focuses on sustainability aiming to minimize waste and make the most of resources by creating closed-loop systems where products are reused, repaired, and recycled.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Post-capitalism encompasses various ideas, including the use of technology to automate labor and provide universal basic income, potentially leading to a society where traditional work is less central.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Degrowth advocates for a reduction in consumption and production, emphasizing living within ecological limits and prioritizing well-being over economic growth.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have explored how we lost many of  the traditional “Our stories” that once served to unite us as a society, and we are increasingly fragmented into groups with competing and irreconcilable narratives that are hostile towards each other. We have tried to understand some of the cultural, technological, economic, and political reasons why this happened. </a:t>
            </a:r>
          </a:p>
        </p:txBody>
      </p:sp>
      <p:sp>
        <p:nvSpPr>
          <p:cNvPr id="2" name="Slide Number Placeholder 1">
            <a:extLst>
              <a:ext uri="{FF2B5EF4-FFF2-40B4-BE49-F238E27FC236}">
                <a16:creationId xmlns:a16="http://schemas.microsoft.com/office/drawing/2014/main" id="{2D2D4CA9-E847-170B-01B1-0FC4B8AEC0EA}"/>
              </a:ext>
            </a:extLst>
          </p:cNvPr>
          <p:cNvSpPr>
            <a:spLocks noGrp="1"/>
          </p:cNvSpPr>
          <p:nvPr>
            <p:ph type="sldNum" sz="quarter" idx="12"/>
          </p:nvPr>
        </p:nvSpPr>
        <p:spPr/>
        <p:txBody>
          <a:bodyPr/>
          <a:lstStyle/>
          <a:p>
            <a:fld id="{B2DC25EE-239B-4C5F-AAD1-255A7D5F1EE2}" type="slidenum">
              <a:rPr lang="en-US" smtClean="0"/>
              <a:t>613</a:t>
            </a:fld>
            <a:endParaRPr lang="en-US"/>
          </a:p>
        </p:txBody>
      </p:sp>
    </p:spTree>
    <p:extLst>
      <p:ext uri="{BB962C8B-B14F-4D97-AF65-F5344CB8AC3E}">
        <p14:creationId xmlns:p14="http://schemas.microsoft.com/office/powerpoint/2010/main" val="2469158779"/>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B028E-579E-3913-DA40-1F0A5F7320DE}"/>
              </a:ext>
            </a:extLst>
          </p:cNvPr>
          <p:cNvSpPr>
            <a:spLocks noGrp="1"/>
          </p:cNvSpPr>
          <p:nvPr>
            <p:ph type="sldNum" sz="quarter" idx="12"/>
          </p:nvPr>
        </p:nvSpPr>
        <p:spPr/>
        <p:txBody>
          <a:bodyPr/>
          <a:lstStyle/>
          <a:p>
            <a:fld id="{B2DC25EE-239B-4C5F-AAD1-255A7D5F1EE2}" type="slidenum">
              <a:rPr lang="en-US" smtClean="0"/>
              <a:t>614</a:t>
            </a:fld>
            <a:endParaRPr lang="en-US"/>
          </a:p>
        </p:txBody>
      </p:sp>
      <p:sp>
        <p:nvSpPr>
          <p:cNvPr id="4" name="TextBox 3">
            <a:extLst>
              <a:ext uri="{FF2B5EF4-FFF2-40B4-BE49-F238E27FC236}">
                <a16:creationId xmlns:a16="http://schemas.microsoft.com/office/drawing/2014/main" id="{2C910CC8-0FB2-C595-17E4-0D047873BD78}"/>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To address the fragmentation of social narratives, it is essential to foster dialogue and understanding across different groups. Encouraging critical thinking and media literacy can help individuals navigate the complex media landscape and engage with diverse perspectives. Creating narratives that reflect the diversity of experiences and values within a society can help foster a sense of belonging and shared purpose.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Encouraging community involvement and civic engagement can help rebuild trust and create opportunities for people to come together around common goals. Providing platforms for open and respectful dialogue can help bridge divides and promote understanding between different groups.</a:t>
            </a:r>
          </a:p>
          <a:p>
            <a:r>
              <a:rPr lang="en-US" sz="2000" dirty="0"/>
              <a:t> </a:t>
            </a:r>
          </a:p>
          <a:p>
            <a:pPr marL="285750" indent="-285750">
              <a:buFont typeface="Arial" panose="020B0604020202020204" pitchFamily="34" charset="0"/>
              <a:buChar char="•"/>
            </a:pPr>
            <a:r>
              <a:rPr lang="en-US" sz="2000" dirty="0"/>
              <a:t>Rebuilding trust in institutions requires transparency, accountability, and responsiveness to the needs and concerns of diverse communities. By addressing these challenges, societies can work towards creating new, cohesive narratives that unite people while respecting and celebrating diversity.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An integral stage </a:t>
            </a:r>
            <a:r>
              <a:rPr lang="en-US" sz="2000" dirty="0">
                <a:latin typeface="+mj-lt"/>
              </a:rPr>
              <a:t>society</a:t>
            </a:r>
            <a:r>
              <a:rPr lang="en-US" sz="2000" b="0" i="0" dirty="0">
                <a:effectLst/>
                <a:latin typeface="+mj-lt"/>
              </a:rPr>
              <a:t> is characterized by a holistic and inclusive approach to local, national and global governance, emphasizing interconnectedness, collaboration, and the integration of diverse perspectives and values. Policies and decisions are made considering multiple perspectives and dimensions, including environmental, economic, social, and cultural factors.</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Nations and organizations work together to address global challenges such as climate change, poverty, and inequality, recognizing that these issues transcend national borders. </a:t>
            </a:r>
          </a:p>
        </p:txBody>
      </p:sp>
    </p:spTree>
    <p:extLst>
      <p:ext uri="{BB962C8B-B14F-4D97-AF65-F5344CB8AC3E}">
        <p14:creationId xmlns:p14="http://schemas.microsoft.com/office/powerpoint/2010/main" val="978060331"/>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805860-91C4-C11B-5369-BFDA3395E053}"/>
              </a:ext>
            </a:extLst>
          </p:cNvPr>
          <p:cNvSpPr>
            <a:spLocks noGrp="1"/>
          </p:cNvSpPr>
          <p:nvPr>
            <p:ph type="sldNum" sz="quarter" idx="12"/>
          </p:nvPr>
        </p:nvSpPr>
        <p:spPr/>
        <p:txBody>
          <a:bodyPr/>
          <a:lstStyle/>
          <a:p>
            <a:fld id="{B2DC25EE-239B-4C5F-AAD1-255A7D5F1EE2}" type="slidenum">
              <a:rPr lang="en-US" smtClean="0"/>
              <a:t>615</a:t>
            </a:fld>
            <a:endParaRPr lang="en-US"/>
          </a:p>
        </p:txBody>
      </p:sp>
      <p:sp>
        <p:nvSpPr>
          <p:cNvPr id="4" name="TextBox 3">
            <a:extLst>
              <a:ext uri="{FF2B5EF4-FFF2-40B4-BE49-F238E27FC236}">
                <a16:creationId xmlns:a16="http://schemas.microsoft.com/office/drawing/2014/main" id="{FBD42D6D-8E90-C10D-516E-9A9F9C55E262}"/>
              </a:ext>
            </a:extLst>
          </p:cNvPr>
          <p:cNvSpPr txBox="1"/>
          <p:nvPr/>
        </p:nvSpPr>
        <p:spPr>
          <a:xfrm>
            <a:off x="97972" y="70021"/>
            <a:ext cx="12192000" cy="8525411"/>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An integral world order values and integrates diverse cultural, philosophical, and spiritual perspectives, fostering mutual respect and understanding.</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Emphasis is placed on sustainable development and the responsible stewardship of natural resources to ensure the well-being of future generations.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There is a focus on peaceful conflict resolution and the promotion of dialogue and understanding to prevent and resolve disputes.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Organizations like the European Union (EU), the United Nations (UN), and the International Court of Justice (World Court) </a:t>
            </a:r>
            <a:r>
              <a:rPr lang="en-US" sz="2000" dirty="0">
                <a:latin typeface="+mj-lt"/>
              </a:rPr>
              <a:t>are</a:t>
            </a:r>
            <a:r>
              <a:rPr lang="en-US" sz="2000" b="0" i="0" dirty="0">
                <a:effectLst/>
                <a:latin typeface="+mj-lt"/>
              </a:rPr>
              <a:t> steps toward such an integral world order, as they embody some of these principles.</a:t>
            </a:r>
          </a:p>
          <a:p>
            <a:endParaRPr lang="en-US" sz="2000" b="0" i="0" dirty="0">
              <a:effectLst/>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European Union</a:t>
            </a:r>
            <a:r>
              <a:rPr lang="en-US" sz="2000" dirty="0">
                <a:latin typeface="+mj-lt"/>
              </a:rPr>
              <a:t> </a:t>
            </a:r>
            <a:r>
              <a:rPr lang="en-US" sz="2000" b="0" i="0" dirty="0">
                <a:effectLst/>
                <a:latin typeface="+mj-lt"/>
              </a:rPr>
              <a:t>promotes economic and political integration among its member states, fostering cooperation and reducing the likelihood of conflict. It emphasizes human rights, democracy, and the rule of law</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United Nations</a:t>
            </a:r>
            <a:r>
              <a:rPr lang="en-US" sz="2000" dirty="0">
                <a:latin typeface="+mj-lt"/>
              </a:rPr>
              <a:t> </a:t>
            </a:r>
            <a:r>
              <a:rPr lang="en-US" sz="2000" b="0" i="0" dirty="0">
                <a:effectLst/>
                <a:latin typeface="+mj-lt"/>
              </a:rPr>
              <a:t>aims to maintain international peace and security, promote sustainable development, and uphold human rights. It serves as a platform for dialogue and cooperation among nations.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International Court of Justice</a:t>
            </a:r>
            <a:r>
              <a:rPr lang="en-US" sz="2000" dirty="0">
                <a:latin typeface="+mj-lt"/>
              </a:rPr>
              <a:t> </a:t>
            </a:r>
            <a:r>
              <a:rPr lang="en-US" sz="2000" b="0" i="0" dirty="0">
                <a:effectLst/>
                <a:latin typeface="+mj-lt"/>
              </a:rPr>
              <a:t>settles legal disputes between states and provides advisory opinions on international legal issues, promoting the rule of law at the global level.</a:t>
            </a:r>
          </a:p>
          <a:p>
            <a:endParaRPr lang="en-CA" sz="2000" dirty="0"/>
          </a:p>
          <a:p>
            <a:pPr marL="285750" indent="-285750">
              <a:buFont typeface="Arial" panose="020B0604020202020204" pitchFamily="34" charset="0"/>
              <a:buChar char="•"/>
            </a:pPr>
            <a:r>
              <a:rPr lang="en-US" sz="2000" b="0" i="0" dirty="0">
                <a:effectLst/>
                <a:latin typeface="+mj-lt"/>
              </a:rPr>
              <a:t>These and many other organizations </a:t>
            </a:r>
            <a:r>
              <a:rPr lang="en-US" sz="2000" dirty="0">
                <a:latin typeface="+mj-lt"/>
              </a:rPr>
              <a:t>abide by</a:t>
            </a:r>
            <a:r>
              <a:rPr lang="en-US" sz="2000" b="0" i="0" dirty="0">
                <a:effectLst/>
                <a:latin typeface="+mj-lt"/>
              </a:rPr>
              <a:t> several integral stage principles: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600" dirty="0"/>
          </a:p>
          <a:p>
            <a:br>
              <a:rPr lang="en-US" dirty="0"/>
            </a:br>
            <a:endParaRPr lang="en-CA" dirty="0"/>
          </a:p>
        </p:txBody>
      </p:sp>
    </p:spTree>
    <p:extLst>
      <p:ext uri="{BB962C8B-B14F-4D97-AF65-F5344CB8AC3E}">
        <p14:creationId xmlns:p14="http://schemas.microsoft.com/office/powerpoint/2010/main" val="3559011658"/>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103E2F-6155-A205-297E-B29E56371DBE}"/>
              </a:ext>
            </a:extLst>
          </p:cNvPr>
          <p:cNvSpPr txBox="1"/>
          <p:nvPr/>
        </p:nvSpPr>
        <p:spPr>
          <a:xfrm>
            <a:off x="0" y="-5417"/>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Recognizing that nations and peoples are interconnected and that global challenges require collaborative solutions.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Upholding the inherent dignity and rights of all individuals, regardless of nationality, ethnicity, or background.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Ensuring that international laws and agreements are respected, and that justice is accessible to all.</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Committing to sustainable practices that protect the environment and promote long-term well-being.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Encouraging open communication and cooperation among diverse stakeholders to foster understanding and address common challenges.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While these organizations represent important steps toward an integral world order, achieving such a vision  requires ongoing efforts to deepen integration, enhance inclusivity, and address emerging global challenges in a holistic and coordinated manner. The future of humanity depends on making this vision a reality.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For now</a:t>
            </a:r>
            <a:r>
              <a:rPr lang="en-US" sz="2000" dirty="0">
                <a:latin typeface="+mj-lt"/>
              </a:rPr>
              <a:t>, g</a:t>
            </a:r>
            <a:r>
              <a:rPr lang="en-US" sz="2000" b="0" i="0" dirty="0">
                <a:effectLst/>
                <a:latin typeface="+mj-lt"/>
              </a:rPr>
              <a:t>lobal organizations like the UN, the World Court, and the European Union face significant challenges when dealing with resistance from powerful nations. Powerful nations often prioritize their sovereignty and resist international directives or rulings that they perceive as infringing on their national interests or autonomy.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Some powerful countries choose to comply with international agreements and rulings only when it aligns with their interests, undermining the authority and effectiveness of these organizations.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9D7535C4-0920-7E94-D3C8-932F23238411}"/>
              </a:ext>
            </a:extLst>
          </p:cNvPr>
          <p:cNvSpPr>
            <a:spLocks noGrp="1"/>
          </p:cNvSpPr>
          <p:nvPr>
            <p:ph type="sldNum" sz="quarter" idx="12"/>
          </p:nvPr>
        </p:nvSpPr>
        <p:spPr/>
        <p:txBody>
          <a:bodyPr/>
          <a:lstStyle/>
          <a:p>
            <a:fld id="{B2DC25EE-239B-4C5F-AAD1-255A7D5F1EE2}" type="slidenum">
              <a:rPr lang="en-US" smtClean="0"/>
              <a:t>616</a:t>
            </a:fld>
            <a:endParaRPr lang="en-US"/>
          </a:p>
        </p:txBody>
      </p:sp>
    </p:spTree>
    <p:extLst>
      <p:ext uri="{BB962C8B-B14F-4D97-AF65-F5344CB8AC3E}">
        <p14:creationId xmlns:p14="http://schemas.microsoft.com/office/powerpoint/2010/main" val="2376460929"/>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16EA77-6570-4D18-994E-DDB11D883D26}"/>
              </a:ext>
            </a:extLst>
          </p:cNvPr>
          <p:cNvSpPr txBox="1"/>
          <p:nvPr/>
        </p:nvSpPr>
        <p:spPr>
          <a:xfrm>
            <a:off x="0" y="-75438"/>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In the UN Security Council, the five permanent members (China, France, Russia, the United Kingdom, and the United States) have veto power, which </a:t>
            </a:r>
            <a:r>
              <a:rPr lang="en-US" sz="2000" dirty="0">
                <a:latin typeface="+mj-lt"/>
              </a:rPr>
              <a:t>is</a:t>
            </a:r>
            <a:r>
              <a:rPr lang="en-US" sz="2000" b="0" i="0" dirty="0">
                <a:effectLst/>
                <a:latin typeface="+mj-lt"/>
              </a:rPr>
              <a:t> used to block resolutions or actions that do not align with their interests, even if there is broad international support.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Powerful nations often contribute significant funding to international organizations, which can give them disproportionate influence over decision-making processes and priorities.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Tensions and rivalries between powerful nations impede consensus-building and cooperation within global organizations, leading to gridlock or ineffective responses to global issues.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rise of nationalist and populist movements in some powerful countries led to skepticism </a:t>
            </a:r>
            <a:r>
              <a:rPr lang="en-US" sz="2000" dirty="0">
                <a:latin typeface="+mj-lt"/>
              </a:rPr>
              <a:t>and</a:t>
            </a:r>
            <a:r>
              <a:rPr lang="en-US" sz="2000" b="0" i="0" dirty="0">
                <a:effectLst/>
                <a:latin typeface="+mj-lt"/>
              </a:rPr>
              <a:t> hostility toward international cooperation and multilateral institutions.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World Court, for example, relies on the consent of states to its jurisdiction. Powerful nations </a:t>
            </a:r>
            <a:r>
              <a:rPr lang="en-US" sz="2000" dirty="0">
                <a:latin typeface="+mj-lt"/>
              </a:rPr>
              <a:t>often</a:t>
            </a:r>
            <a:r>
              <a:rPr lang="en-US" sz="2000" b="0" i="0" dirty="0">
                <a:effectLst/>
                <a:latin typeface="+mj-lt"/>
              </a:rPr>
              <a:t> refuse to recognize its authority or comply with its rulings if they conflict with national interests.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Powerful nations such as the US under the Trump regime have chosen to withdraw from international agreements </a:t>
            </a:r>
            <a:r>
              <a:rPr lang="en-US" sz="2000" dirty="0">
                <a:latin typeface="+mj-lt"/>
              </a:rPr>
              <a:t>and</a:t>
            </a:r>
            <a:r>
              <a:rPr lang="en-US" sz="2000" b="0" i="0" dirty="0">
                <a:effectLst/>
                <a:latin typeface="+mj-lt"/>
              </a:rPr>
              <a:t> organizations, </a:t>
            </a:r>
            <a:r>
              <a:rPr lang="en-US" sz="2000" dirty="0">
                <a:latin typeface="+mj-lt"/>
              </a:rPr>
              <a:t>and</a:t>
            </a:r>
            <a:r>
              <a:rPr lang="en-US" sz="2000" b="0" i="0" dirty="0">
                <a:effectLst/>
                <a:latin typeface="+mj-lt"/>
              </a:rPr>
              <a:t> refuse to participate in certain initiatives, weakening the collective efforts to address global challenges.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economic and military capabilities of powerful nations enables them to pursue unilateral actions or exert pressure on other countries and international bodies, </a:t>
            </a:r>
            <a:r>
              <a:rPr lang="en-US" sz="2000" dirty="0">
                <a:latin typeface="+mj-lt"/>
              </a:rPr>
              <a:t>often</a:t>
            </a:r>
            <a:r>
              <a:rPr lang="en-US" sz="2000" b="0" i="0" dirty="0">
                <a:effectLst/>
                <a:latin typeface="+mj-lt"/>
              </a:rPr>
              <a:t> undermining multilateral efforts.</a:t>
            </a:r>
          </a:p>
        </p:txBody>
      </p:sp>
      <p:sp>
        <p:nvSpPr>
          <p:cNvPr id="2" name="Slide Number Placeholder 1">
            <a:extLst>
              <a:ext uri="{FF2B5EF4-FFF2-40B4-BE49-F238E27FC236}">
                <a16:creationId xmlns:a16="http://schemas.microsoft.com/office/drawing/2014/main" id="{5FB86C3B-B2CF-38D3-6C7B-308926D99795}"/>
              </a:ext>
            </a:extLst>
          </p:cNvPr>
          <p:cNvSpPr>
            <a:spLocks noGrp="1"/>
          </p:cNvSpPr>
          <p:nvPr>
            <p:ph type="sldNum" sz="quarter" idx="12"/>
          </p:nvPr>
        </p:nvSpPr>
        <p:spPr/>
        <p:txBody>
          <a:bodyPr/>
          <a:lstStyle/>
          <a:p>
            <a:fld id="{B2DC25EE-239B-4C5F-AAD1-255A7D5F1EE2}" type="slidenum">
              <a:rPr lang="en-US" smtClean="0"/>
              <a:t>617</a:t>
            </a:fld>
            <a:endParaRPr lang="en-US"/>
          </a:p>
        </p:txBody>
      </p:sp>
    </p:spTree>
    <p:extLst>
      <p:ext uri="{BB962C8B-B14F-4D97-AF65-F5344CB8AC3E}">
        <p14:creationId xmlns:p14="http://schemas.microsoft.com/office/powerpoint/2010/main" val="3967536154"/>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E2F0C-FBAC-BDA4-EFC7-5146CDD4CF75}"/>
              </a:ext>
            </a:extLst>
          </p:cNvPr>
          <p:cNvSpPr>
            <a:spLocks noGrp="1"/>
          </p:cNvSpPr>
          <p:nvPr>
            <p:ph type="sldNum" sz="quarter" idx="12"/>
          </p:nvPr>
        </p:nvSpPr>
        <p:spPr/>
        <p:txBody>
          <a:bodyPr/>
          <a:lstStyle/>
          <a:p>
            <a:fld id="{B2DC25EE-239B-4C5F-AAD1-255A7D5F1EE2}" type="slidenum">
              <a:rPr lang="en-US" smtClean="0"/>
              <a:t>618</a:t>
            </a:fld>
            <a:endParaRPr lang="en-US"/>
          </a:p>
        </p:txBody>
      </p:sp>
      <p:sp>
        <p:nvSpPr>
          <p:cNvPr id="4" name="TextBox 3">
            <a:extLst>
              <a:ext uri="{FF2B5EF4-FFF2-40B4-BE49-F238E27FC236}">
                <a16:creationId xmlns:a16="http://schemas.microsoft.com/office/drawing/2014/main" id="{BAA15A15-7EA8-0C74-EF62-FA13A9FEC941}"/>
              </a:ext>
            </a:extLst>
          </p:cNvPr>
          <p:cNvSpPr txBox="1"/>
          <p:nvPr/>
        </p:nvSpPr>
        <p:spPr>
          <a:xfrm>
            <a:off x="0" y="0"/>
            <a:ext cx="119634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These challenges highlight the complexities of global governance and the need for ongoing dialogue, negotiation, and reform to ensure that international organizations can effectively address global issues and promote cooperation among nations.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democratic countries regulatory agencies exist to protect the public, ensure justice, and promote equity by overseeing business practices and ensuring they align with established laws and ethical standards.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bodies ensure that businesses adhere to safety standards and provide accurate information about their products and services. This helps protect consumers from dangerous products, misleading claims, and unfair practices.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To maintain a healthy economy, regulatory agencies enforce antitrust laws to prevent monopolistic practices and promote fair competition. This prevents businesses from engaging in practices that could unfairly eliminate competition and harm consumers.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agencies oversee environmental regulations to ensure that businesses do not exploit natural resources irresponsibly or cause environmental harm. This helps to protect ecosystems and public health.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bodies monitor financial markets to prevent fraud, insider trading, and other unethical financial practices. This is crucial for maintaining investor confidence and the stability of financial systems.</a:t>
            </a:r>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2943146291"/>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677997-DFEE-A8AF-AC12-D35D1CCD52DF}"/>
              </a:ext>
            </a:extLst>
          </p:cNvPr>
          <p:cNvSpPr>
            <a:spLocks noGrp="1"/>
          </p:cNvSpPr>
          <p:nvPr>
            <p:ph type="sldNum" sz="quarter" idx="12"/>
          </p:nvPr>
        </p:nvSpPr>
        <p:spPr/>
        <p:txBody>
          <a:bodyPr/>
          <a:lstStyle/>
          <a:p>
            <a:fld id="{B2DC25EE-239B-4C5F-AAD1-255A7D5F1EE2}" type="slidenum">
              <a:rPr lang="en-US" smtClean="0"/>
              <a:t>619</a:t>
            </a:fld>
            <a:endParaRPr lang="en-US"/>
          </a:p>
        </p:txBody>
      </p:sp>
      <p:sp>
        <p:nvSpPr>
          <p:cNvPr id="4" name="TextBox 3">
            <a:extLst>
              <a:ext uri="{FF2B5EF4-FFF2-40B4-BE49-F238E27FC236}">
                <a16:creationId xmlns:a16="http://schemas.microsoft.com/office/drawing/2014/main" id="{C3B1E96A-4EDD-B3E4-092D-817BBD1C94D2}"/>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Agencies enforce labor laws that protect workers' rights, including fair wages, safe working conditions, and non-discriminatory practices. This ensures equity and justice in the workplace.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agencies establish health and safety regulations to protect the public from health hazards associated with business activities.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Regulations can ensure that all segments of society have access to essential services and opportunities, promoting greater equity and reducing disparities.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policing business interests, regulatory agencies help maintain a balance between economic growth and the well-being of society, ensuring that business practices contribute positively to the community and economy. This oversight is crucial for building trust in markets and institutions, ultimately supporting a fair and just society.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Dismantling regulatory institutions can significantly impact environmental protection, consumer rights, and social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Without regulatory oversight, businesses will prioritize profit over environmental responsibility, leading to increased pollution, resource depletion, and ecosystem destruction. The absence of enforced regulations results in more frequent environmental disasters, as companies do not adhere to safety and sustainability standards.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395112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7A5B-6AE3-D9CB-7761-8987694E87F2}"/>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338D8E0E-EA96-3B18-A2DB-47F3A3631F0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5A50E39E-3487-D5E7-9CF1-01C95C4F1B28}"/>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AFA580DC-0D1F-D48F-695B-E98239FAD172}"/>
              </a:ext>
            </a:extLst>
          </p:cNvPr>
          <p:cNvSpPr txBox="1"/>
          <p:nvPr/>
        </p:nvSpPr>
        <p:spPr>
          <a:xfrm>
            <a:off x="2385178" y="512916"/>
            <a:ext cx="7421643"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1799233772"/>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EE1684-9519-D1A0-D805-130DAE468A01}"/>
              </a:ext>
            </a:extLst>
          </p:cNvPr>
          <p:cNvSpPr>
            <a:spLocks noGrp="1"/>
          </p:cNvSpPr>
          <p:nvPr>
            <p:ph type="sldNum" sz="quarter" idx="12"/>
          </p:nvPr>
        </p:nvSpPr>
        <p:spPr/>
        <p:txBody>
          <a:bodyPr/>
          <a:lstStyle/>
          <a:p>
            <a:fld id="{B2DC25EE-239B-4C5F-AAD1-255A7D5F1EE2}" type="slidenum">
              <a:rPr lang="en-US" smtClean="0"/>
              <a:t>620</a:t>
            </a:fld>
            <a:endParaRPr lang="en-US"/>
          </a:p>
        </p:txBody>
      </p:sp>
      <p:sp>
        <p:nvSpPr>
          <p:cNvPr id="4" name="TextBox 3">
            <a:extLst>
              <a:ext uri="{FF2B5EF4-FFF2-40B4-BE49-F238E27FC236}">
                <a16:creationId xmlns:a16="http://schemas.microsoft.com/office/drawing/2014/main" id="{45B571F8-AB50-9771-4D4B-2EB4903231A1}"/>
              </a:ext>
            </a:extLst>
          </p:cNvPr>
          <p:cNvSpPr txBox="1"/>
          <p:nvPr/>
        </p:nvSpPr>
        <p:spPr>
          <a:xfrm>
            <a:off x="1" y="0"/>
            <a:ext cx="12143014" cy="6801862"/>
          </a:xfrm>
          <a:prstGeom prst="rect">
            <a:avLst/>
          </a:prstGeom>
          <a:noFill/>
        </p:spPr>
        <p:txBody>
          <a:bodyPr wrap="square">
            <a:spAutoFit/>
          </a:bodyPr>
          <a:lstStyle/>
          <a:p>
            <a:pPr marL="342900" indent="-342900">
              <a:buFont typeface="Arial" panose="020B0604020202020204" pitchFamily="34" charset="0"/>
              <a:buChar char="•"/>
            </a:pPr>
            <a:r>
              <a:rPr lang="en-US" sz="2000" dirty="0"/>
              <a:t>Consumers face greater exposure to unsafe, defective, or fraudulent products, as businesses are not held accountable for adhering to safety and quality standards. Misinformation and deceptive advertising will become more prevalent without regulations ensuring transparency and honesty in business practices.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institutions play a role in addressing systemic inequalities by enforcing laws related to labor rights, housing, and access to services. Without them, marginalized communities will experience increased discrimination and reduced access to essential resources. Economic disparities will widen, as fair competition regulations will not be enforced, enabling monopolies or unfair practices that disadvantage smaller or minority-owned businesses.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absence of regulatory oversight will lead to financial instability, as fraudulent activities and financial misconduct will go unchecked, undermining market integrity and investor confidence.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Removing regulations will compromise public health and safety standards, leading to more workplace injuries, health hazards, and unsafe products reaching the market.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Dismantling regulatory institutions as Trump and Musk are currently doing creates an environment where short-term economic gains overshadow long-term societal well-being, leading to increased risks and inequities across various sectors. Keeping these institutions intact is crucial for promoting a balanced and sustainable approach to economic and social development.</a:t>
            </a:r>
          </a:p>
          <a:p>
            <a:br>
              <a:rPr lang="en-US" dirty="0"/>
            </a:br>
            <a:endParaRPr lang="en-CA" dirty="0"/>
          </a:p>
        </p:txBody>
      </p:sp>
    </p:spTree>
    <p:extLst>
      <p:ext uri="{BB962C8B-B14F-4D97-AF65-F5344CB8AC3E}">
        <p14:creationId xmlns:p14="http://schemas.microsoft.com/office/powerpoint/2010/main" val="534209564"/>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6684F4-2BBE-52B4-51B4-920B8C7CFE0C}"/>
              </a:ext>
            </a:extLst>
          </p:cNvPr>
          <p:cNvSpPr>
            <a:spLocks noGrp="1"/>
          </p:cNvSpPr>
          <p:nvPr>
            <p:ph type="sldNum" sz="quarter" idx="12"/>
          </p:nvPr>
        </p:nvSpPr>
        <p:spPr/>
        <p:txBody>
          <a:bodyPr/>
          <a:lstStyle/>
          <a:p>
            <a:fld id="{B2DC25EE-239B-4C5F-AAD1-255A7D5F1EE2}" type="slidenum">
              <a:rPr lang="en-US" smtClean="0"/>
              <a:t>621</a:t>
            </a:fld>
            <a:endParaRPr lang="en-US"/>
          </a:p>
        </p:txBody>
      </p:sp>
      <p:sp>
        <p:nvSpPr>
          <p:cNvPr id="4" name="TextBox 3">
            <a:extLst>
              <a:ext uri="{FF2B5EF4-FFF2-40B4-BE49-F238E27FC236}">
                <a16:creationId xmlns:a16="http://schemas.microsoft.com/office/drawing/2014/main" id="{FBC0A463-1599-B31F-D8E7-F4E5AF75B5E1}"/>
              </a:ext>
            </a:extLst>
          </p:cNvPr>
          <p:cNvSpPr txBox="1"/>
          <p:nvPr/>
        </p:nvSpPr>
        <p:spPr>
          <a:xfrm>
            <a:off x="0" y="0"/>
            <a:ext cx="12192000" cy="3585597"/>
          </a:xfrm>
          <a:prstGeom prst="rect">
            <a:avLst/>
          </a:prstGeom>
          <a:noFill/>
        </p:spPr>
        <p:txBody>
          <a:bodyPr wrap="square">
            <a:spAutoFit/>
          </a:bodyPr>
          <a:lstStyle/>
          <a:p>
            <a:pPr marL="342900" indent="-342900" algn="l" rtl="0">
              <a:spcBef>
                <a:spcPts val="600"/>
              </a:spcBef>
              <a:buFont typeface="Arial" panose="020B0604020202020204" pitchFamily="34" charset="0"/>
              <a:buChar char="•"/>
            </a:pPr>
            <a:r>
              <a:rPr lang="en-US" sz="2000" dirty="0">
                <a:latin typeface="+mj-lt"/>
              </a:rPr>
              <a:t>D</a:t>
            </a:r>
            <a:r>
              <a:rPr lang="en-US" sz="2000" b="0" i="0" dirty="0">
                <a:effectLst/>
                <a:latin typeface="+mj-lt"/>
              </a:rPr>
              <a:t>emocracy can succeed but only if it controls capitalism and if people become aware of the ways they are manipulated and conned by politicians and their wealthy masters. This involves understanding that money, power, and status do not equate </a:t>
            </a:r>
            <a:r>
              <a:rPr lang="en-US" sz="2000" dirty="0">
                <a:latin typeface="+mj-lt"/>
              </a:rPr>
              <a:t>with</a:t>
            </a:r>
            <a:r>
              <a:rPr lang="en-US" sz="2000" b="0" i="0" dirty="0">
                <a:effectLst/>
                <a:latin typeface="+mj-lt"/>
              </a:rPr>
              <a:t> happiness. </a:t>
            </a:r>
            <a:endParaRPr lang="en-US" sz="2000" dirty="0">
              <a:latin typeface="+mj-lt"/>
            </a:endParaRPr>
          </a:p>
          <a:p>
            <a:pPr marL="342900" indent="-342900" algn="l" rtl="0">
              <a:spcBef>
                <a:spcPts val="600"/>
              </a:spcBef>
              <a:buFont typeface="Arial" panose="020B0604020202020204" pitchFamily="34" charset="0"/>
              <a:buChar char="•"/>
            </a:pPr>
            <a:endParaRPr lang="en-US" sz="2000" b="0" i="0" dirty="0">
              <a:effectLst/>
              <a:latin typeface="+mj-lt"/>
            </a:endParaRPr>
          </a:p>
          <a:p>
            <a:pPr marL="342900" indent="-342900" algn="l" rtl="0">
              <a:spcBef>
                <a:spcPts val="600"/>
              </a:spcBef>
              <a:buFont typeface="Arial" panose="020B0604020202020204" pitchFamily="34" charset="0"/>
              <a:buChar char="•"/>
            </a:pPr>
            <a:r>
              <a:rPr lang="en-US" sz="2000" b="0" i="0" dirty="0">
                <a:effectLst/>
                <a:latin typeface="+mj-lt"/>
              </a:rPr>
              <a:t>When ordinary people become better informed and unite, they can resist the influence of the wealthy and powerful who try to impose their agendas on us. </a:t>
            </a:r>
            <a:r>
              <a:rPr lang="en-US" sz="2000" dirty="0">
                <a:latin typeface="+mj-lt"/>
              </a:rPr>
              <a:t>Only</a:t>
            </a:r>
            <a:r>
              <a:rPr lang="en-US" sz="2000" b="0" i="0" dirty="0">
                <a:effectLst/>
                <a:latin typeface="+mj-lt"/>
              </a:rPr>
              <a:t> education and unity among the majority </a:t>
            </a:r>
            <a:r>
              <a:rPr lang="en-US" sz="2000" dirty="0">
                <a:latin typeface="+mj-lt"/>
              </a:rPr>
              <a:t>will</a:t>
            </a:r>
            <a:r>
              <a:rPr lang="en-US" sz="2000" b="0" i="0" dirty="0">
                <a:effectLst/>
                <a:latin typeface="+mj-lt"/>
              </a:rPr>
              <a:t> help us preserve democratic values and foster a healthier Our story that will enable our My stories to flourish.</a:t>
            </a:r>
          </a:p>
          <a:p>
            <a:pPr algn="l" rtl="0">
              <a:spcBef>
                <a:spcPts val="600"/>
              </a:spcBef>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br>
              <a:rPr lang="en-US" b="0" i="0" dirty="0">
                <a:solidFill>
                  <a:srgbClr val="222222"/>
                </a:solidFill>
                <a:effectLst/>
                <a:latin typeface="Google Sans"/>
              </a:rPr>
            </a:br>
            <a:endParaRPr lang="en-CA" dirty="0"/>
          </a:p>
        </p:txBody>
      </p:sp>
    </p:spTree>
    <p:extLst>
      <p:ext uri="{BB962C8B-B14F-4D97-AF65-F5344CB8AC3E}">
        <p14:creationId xmlns:p14="http://schemas.microsoft.com/office/powerpoint/2010/main" val="3685208742"/>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525FB9-095E-7FDC-7FDA-ADF936EABDA5}"/>
              </a:ext>
            </a:extLst>
          </p:cNvPr>
          <p:cNvSpPr>
            <a:spLocks noGrp="1"/>
          </p:cNvSpPr>
          <p:nvPr>
            <p:ph type="sldNum" sz="quarter" idx="12"/>
          </p:nvPr>
        </p:nvSpPr>
        <p:spPr/>
        <p:txBody>
          <a:bodyPr/>
          <a:lstStyle/>
          <a:p>
            <a:fld id="{B2DC25EE-239B-4C5F-AAD1-255A7D5F1EE2}" type="slidenum">
              <a:rPr lang="en-US" smtClean="0"/>
              <a:t>622</a:t>
            </a:fld>
            <a:endParaRPr lang="en-US"/>
          </a:p>
        </p:txBody>
      </p:sp>
      <p:sp>
        <p:nvSpPr>
          <p:cNvPr id="4" name="TextBox 3">
            <a:extLst>
              <a:ext uri="{FF2B5EF4-FFF2-40B4-BE49-F238E27FC236}">
                <a16:creationId xmlns:a16="http://schemas.microsoft.com/office/drawing/2014/main" id="{91DBF06E-F178-C4CF-8120-480855C69403}"/>
              </a:ext>
            </a:extLst>
          </p:cNvPr>
          <p:cNvSpPr txBox="1"/>
          <p:nvPr/>
        </p:nvSpPr>
        <p:spPr>
          <a:xfrm>
            <a:off x="364671" y="0"/>
            <a:ext cx="11462657" cy="769441"/>
          </a:xfrm>
          <a:prstGeom prst="rect">
            <a:avLst/>
          </a:prstGeom>
          <a:noFill/>
        </p:spPr>
        <p:txBody>
          <a:bodyPr wrap="square">
            <a:spAutoFit/>
          </a:bodyPr>
          <a:lstStyle/>
          <a:p>
            <a:pPr algn="ctr"/>
            <a:r>
              <a:rPr lang="en-US" sz="4400" dirty="0">
                <a:solidFill>
                  <a:schemeClr val="bg1"/>
                </a:solidFill>
              </a:rPr>
              <a:t>PART VIII-MY PERSONAL SPIRITUAL  MYTH</a:t>
            </a:r>
            <a:endParaRPr lang="en-CA" sz="4400" dirty="0">
              <a:solidFill>
                <a:schemeClr val="bg1"/>
              </a:solidFill>
            </a:endParaRPr>
          </a:p>
        </p:txBody>
      </p:sp>
      <p:sp>
        <p:nvSpPr>
          <p:cNvPr id="5" name="TextBox 4">
            <a:extLst>
              <a:ext uri="{FF2B5EF4-FFF2-40B4-BE49-F238E27FC236}">
                <a16:creationId xmlns:a16="http://schemas.microsoft.com/office/drawing/2014/main" id="{5AF32A5C-97D5-8399-1594-D2CF3321F288}"/>
              </a:ext>
            </a:extLst>
          </p:cNvPr>
          <p:cNvSpPr txBox="1"/>
          <p:nvPr/>
        </p:nvSpPr>
        <p:spPr>
          <a:xfrm>
            <a:off x="457201" y="769441"/>
            <a:ext cx="6096000" cy="6740307"/>
          </a:xfrm>
          <a:prstGeom prst="rect">
            <a:avLst/>
          </a:prstGeom>
          <a:noFill/>
        </p:spPr>
        <p:txBody>
          <a:bodyPr wrap="square">
            <a:spAutoFit/>
          </a:bodyPr>
          <a:lstStyle/>
          <a:p>
            <a:pPr marL="342900" indent="-342900">
              <a:buFont typeface="Arial" panose="020B0604020202020204" pitchFamily="34" charset="0"/>
              <a:buChar char="•"/>
            </a:pPr>
            <a:r>
              <a:rPr lang="en-CA" sz="2400" dirty="0"/>
              <a:t>Questions a myth must answer</a:t>
            </a:r>
          </a:p>
          <a:p>
            <a:pPr marL="342900" indent="-342900">
              <a:buFont typeface="Arial" panose="020B0604020202020204" pitchFamily="34" charset="0"/>
              <a:buChar char="•"/>
            </a:pPr>
            <a:r>
              <a:rPr lang="en-CA" sz="2400" dirty="0"/>
              <a:t>The dialogue</a:t>
            </a:r>
          </a:p>
          <a:p>
            <a:endParaRPr lang="en-CA" sz="2400" dirty="0"/>
          </a:p>
          <a:p>
            <a:pPr marL="342900" indent="-342900">
              <a:buFont typeface="Arial" panose="020B0604020202020204" pitchFamily="34" charset="0"/>
              <a:buChar char="•"/>
            </a:pPr>
            <a:r>
              <a:rPr lang="en-CA" sz="2400" dirty="0"/>
              <a:t>Appendixes:</a:t>
            </a:r>
          </a:p>
          <a:p>
            <a:pPr marL="342900" indent="-342900">
              <a:buFont typeface="Arial" panose="020B0604020202020204" pitchFamily="34" charset="0"/>
              <a:buChar char="•"/>
            </a:pPr>
            <a:r>
              <a:rPr lang="en-CA" sz="2400" dirty="0"/>
              <a:t>1. The evolution of the universe</a:t>
            </a:r>
          </a:p>
          <a:p>
            <a:pPr marL="342900" indent="-342900">
              <a:buFont typeface="Arial" panose="020B0604020202020204" pitchFamily="34" charset="0"/>
              <a:buChar char="•"/>
            </a:pPr>
            <a:r>
              <a:rPr lang="en-CA" sz="2400" dirty="0"/>
              <a:t>2. The history of metaphysics</a:t>
            </a:r>
          </a:p>
          <a:p>
            <a:pPr marL="342900" indent="-342900">
              <a:buFont typeface="Arial" panose="020B0604020202020204" pitchFamily="34" charset="0"/>
              <a:buChar char="•"/>
            </a:pPr>
            <a:r>
              <a:rPr lang="en-CA" sz="2400" dirty="0"/>
              <a:t>3. Bernardo Kastrup’s idealism</a:t>
            </a:r>
          </a:p>
          <a:p>
            <a:pPr marL="342900" indent="-342900">
              <a:buFont typeface="Arial" panose="020B0604020202020204" pitchFamily="34" charset="0"/>
              <a:buChar char="•"/>
            </a:pPr>
            <a:r>
              <a:rPr lang="en-CA" sz="2400" dirty="0"/>
              <a:t>4. Donald Hoffman’s theory</a:t>
            </a:r>
          </a:p>
          <a:p>
            <a:pPr marL="342900" indent="-342900">
              <a:buFont typeface="Arial" panose="020B0604020202020204" pitchFamily="34" charset="0"/>
              <a:buChar char="•"/>
            </a:pPr>
            <a:r>
              <a:rPr lang="en-CA" sz="2400" dirty="0"/>
              <a:t>5. Rupert Sheldrake’s theory</a:t>
            </a:r>
          </a:p>
          <a:p>
            <a:pPr marL="342900" indent="-342900">
              <a:buFont typeface="Arial" panose="020B0604020202020204" pitchFamily="34" charset="0"/>
              <a:buChar char="•"/>
            </a:pPr>
            <a:r>
              <a:rPr lang="en-CA" sz="2400" dirty="0"/>
              <a:t>6. Michal Levin’s theory</a:t>
            </a:r>
          </a:p>
          <a:p>
            <a:pPr marL="342900" indent="-342900">
              <a:buFont typeface="Arial" panose="020B0604020202020204" pitchFamily="34" charset="0"/>
              <a:buChar char="•"/>
            </a:pPr>
            <a:r>
              <a:rPr lang="en-CA" sz="2400" dirty="0"/>
              <a:t>7. Synchronicity and quantum theory</a:t>
            </a:r>
          </a:p>
          <a:p>
            <a:pPr marL="342900" indent="-342900">
              <a:buFont typeface="Arial" panose="020B0604020202020204" pitchFamily="34" charset="0"/>
              <a:buChar char="•"/>
            </a:pPr>
            <a:r>
              <a:rPr lang="en-CA" sz="2400" dirty="0"/>
              <a:t>8. Teilhard de Chardin’s theory</a:t>
            </a:r>
          </a:p>
          <a:p>
            <a:pPr marL="342900" indent="-342900">
              <a:buFont typeface="Arial" panose="020B0604020202020204" pitchFamily="34" charset="0"/>
              <a:buChar char="•"/>
            </a:pPr>
            <a:r>
              <a:rPr lang="en-CA" sz="2400" dirty="0"/>
              <a:t>9. Putting it all together</a:t>
            </a:r>
          </a:p>
          <a:p>
            <a:pPr marL="342900" indent="-342900">
              <a:buFont typeface="Arial" panose="020B0604020202020204" pitchFamily="34" charset="0"/>
              <a:buChar char="•"/>
            </a:pPr>
            <a:r>
              <a:rPr lang="en-CA" sz="2400" dirty="0"/>
              <a:t>10.Evolutionary patterns</a:t>
            </a:r>
          </a:p>
          <a:p>
            <a:pPr marL="342900" indent="-342900">
              <a:buFont typeface="Arial" panose="020B0604020202020204" pitchFamily="34" charset="0"/>
              <a:buChar char="•"/>
            </a:pPr>
            <a:r>
              <a:rPr lang="en-CA" sz="2400" dirty="0"/>
              <a:t>11. Ignatian spirituality</a:t>
            </a:r>
          </a:p>
          <a:p>
            <a:pPr marL="342900" indent="-342900">
              <a:buFont typeface="Arial" panose="020B0604020202020204" pitchFamily="34" charset="0"/>
              <a:buChar char="•"/>
            </a:pPr>
            <a:r>
              <a:rPr lang="en-CA" sz="2400" dirty="0"/>
              <a:t>In conclusion</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p:txBody>
      </p:sp>
    </p:spTree>
    <p:extLst>
      <p:ext uri="{BB962C8B-B14F-4D97-AF65-F5344CB8AC3E}">
        <p14:creationId xmlns:p14="http://schemas.microsoft.com/office/powerpoint/2010/main" val="2638957263"/>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lking with a dog on a path in the woods&#10;&#10;Description automatically generated">
            <a:extLst>
              <a:ext uri="{FF2B5EF4-FFF2-40B4-BE49-F238E27FC236}">
                <a16:creationId xmlns:a16="http://schemas.microsoft.com/office/drawing/2014/main" id="{AD7E17F5-39C7-A853-DFA5-98DB8ECC0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479" y="283312"/>
            <a:ext cx="5500712" cy="6139542"/>
          </a:xfrm>
          <a:prstGeom prst="rect">
            <a:avLst/>
          </a:prstGeom>
        </p:spPr>
      </p:pic>
      <p:sp>
        <p:nvSpPr>
          <p:cNvPr id="5" name="TextBox 4">
            <a:extLst>
              <a:ext uri="{FF2B5EF4-FFF2-40B4-BE49-F238E27FC236}">
                <a16:creationId xmlns:a16="http://schemas.microsoft.com/office/drawing/2014/main" id="{A9361A2B-61D7-1D13-894A-D66E851A1AF1}"/>
              </a:ext>
            </a:extLst>
          </p:cNvPr>
          <p:cNvSpPr txBox="1"/>
          <p:nvPr/>
        </p:nvSpPr>
        <p:spPr>
          <a:xfrm>
            <a:off x="0" y="637119"/>
            <a:ext cx="5715000" cy="1384995"/>
          </a:xfrm>
          <a:prstGeom prst="rect">
            <a:avLst/>
          </a:prstGeom>
          <a:noFill/>
        </p:spPr>
        <p:txBody>
          <a:bodyPr wrap="square">
            <a:spAutoFit/>
          </a:bodyPr>
          <a:lstStyle/>
          <a:p>
            <a:pPr algn="ctr" defTabSz="786384">
              <a:spcAft>
                <a:spcPts val="600"/>
              </a:spcAft>
            </a:pPr>
            <a:r>
              <a:rPr lang="en-US" sz="2800" b="1" kern="1200" dirty="0">
                <a:solidFill>
                  <a:schemeClr val="accent3">
                    <a:lumMod val="20000"/>
                    <a:lumOff val="80000"/>
                  </a:schemeClr>
                </a:solidFill>
                <a:latin typeface="+mn-lt"/>
                <a:ea typeface="+mn-ea"/>
                <a:cs typeface="+mn-cs"/>
              </a:rPr>
              <a:t>May I live graciously and joyfully nurturing the flame and being of service to </a:t>
            </a:r>
            <a:r>
              <a:rPr lang="en-US" sz="2800" b="1" kern="1200">
                <a:solidFill>
                  <a:schemeClr val="accent3">
                    <a:lumMod val="20000"/>
                    <a:lumOff val="80000"/>
                  </a:schemeClr>
                </a:solidFill>
                <a:latin typeface="+mn-lt"/>
                <a:ea typeface="+mn-ea"/>
                <a:cs typeface="+mn-cs"/>
              </a:rPr>
              <a:t>the universe.   </a:t>
            </a:r>
            <a:endParaRPr lang="en-CA" sz="2800" b="1" dirty="0">
              <a:solidFill>
                <a:schemeClr val="accent3">
                  <a:lumMod val="20000"/>
                  <a:lumOff val="80000"/>
                </a:schemeClr>
              </a:solidFill>
            </a:endParaRPr>
          </a:p>
        </p:txBody>
      </p:sp>
      <p:sp>
        <p:nvSpPr>
          <p:cNvPr id="3" name="Slide Number Placeholder 2">
            <a:extLst>
              <a:ext uri="{FF2B5EF4-FFF2-40B4-BE49-F238E27FC236}">
                <a16:creationId xmlns:a16="http://schemas.microsoft.com/office/drawing/2014/main" id="{083C85E6-2C70-6644-73F9-F0AB584ACCA9}"/>
              </a:ext>
            </a:extLst>
          </p:cNvPr>
          <p:cNvSpPr>
            <a:spLocks noGrp="1"/>
          </p:cNvSpPr>
          <p:nvPr>
            <p:ph type="sldNum" sz="quarter" idx="12"/>
          </p:nvPr>
        </p:nvSpPr>
        <p:spPr/>
        <p:txBody>
          <a:bodyPr/>
          <a:lstStyle/>
          <a:p>
            <a:fld id="{B2DC25EE-239B-4C5F-AAD1-255A7D5F1EE2}" type="slidenum">
              <a:rPr lang="en-US" smtClean="0"/>
              <a:t>623</a:t>
            </a:fld>
            <a:endParaRPr lang="en-US"/>
          </a:p>
        </p:txBody>
      </p:sp>
    </p:spTree>
    <p:extLst>
      <p:ext uri="{BB962C8B-B14F-4D97-AF65-F5344CB8AC3E}">
        <p14:creationId xmlns:p14="http://schemas.microsoft.com/office/powerpoint/2010/main" val="8743748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A94F-FD47-8C8C-02CE-A46F4855234D}"/>
            </a:ext>
          </a:extLst>
        </p:cNvPr>
        <p:cNvGrpSpPr/>
        <p:nvPr/>
      </p:nvGrpSpPr>
      <p:grpSpPr>
        <a:xfrm>
          <a:off x="0" y="0"/>
          <a:ext cx="0" cy="0"/>
          <a:chOff x="0" y="0"/>
          <a:chExt cx="0" cy="0"/>
        </a:xfrm>
      </p:grpSpPr>
      <p:pic>
        <p:nvPicPr>
          <p:cNvPr id="5" name="Picture 4" descr="A person standing on a hill looking at the bright star&#10;&#10;Description automatically generated">
            <a:extLst>
              <a:ext uri="{FF2B5EF4-FFF2-40B4-BE49-F238E27FC236}">
                <a16:creationId xmlns:a16="http://schemas.microsoft.com/office/drawing/2014/main" id="{8B8DA00F-FE5D-39C6-C152-39476C5CE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CC7F281-B038-F833-2E3C-4080D91FF4BC}"/>
              </a:ext>
            </a:extLst>
          </p:cNvPr>
          <p:cNvSpPr txBox="1"/>
          <p:nvPr/>
        </p:nvSpPr>
        <p:spPr>
          <a:xfrm>
            <a:off x="1779819" y="1821436"/>
            <a:ext cx="2824839" cy="584775"/>
          </a:xfrm>
          <a:prstGeom prst="rect">
            <a:avLst/>
          </a:prstGeom>
          <a:noFill/>
        </p:spPr>
        <p:txBody>
          <a:bodyPr wrap="square">
            <a:spAutoFit/>
          </a:bodyPr>
          <a:lstStyle/>
          <a:p>
            <a:r>
              <a:rPr lang="en-CA" sz="3200" dirty="0"/>
              <a:t>I BELIEVE IN…</a:t>
            </a:r>
          </a:p>
        </p:txBody>
      </p:sp>
      <p:sp>
        <p:nvSpPr>
          <p:cNvPr id="9" name="TextBox 8">
            <a:extLst>
              <a:ext uri="{FF2B5EF4-FFF2-40B4-BE49-F238E27FC236}">
                <a16:creationId xmlns:a16="http://schemas.microsoft.com/office/drawing/2014/main" id="{6A2E11B0-F27F-78AF-186A-1A232A9ABC35}"/>
              </a:ext>
            </a:extLst>
          </p:cNvPr>
          <p:cNvSpPr txBox="1"/>
          <p:nvPr/>
        </p:nvSpPr>
        <p:spPr>
          <a:xfrm>
            <a:off x="353399" y="2552793"/>
            <a:ext cx="6058286" cy="2554545"/>
          </a:xfrm>
          <a:prstGeom prst="rect">
            <a:avLst/>
          </a:prstGeom>
          <a:noFill/>
        </p:spPr>
        <p:txBody>
          <a:bodyPr wrap="square">
            <a:spAutoFit/>
          </a:bodyPr>
          <a:lstStyle/>
          <a:p>
            <a:pPr marL="0" indent="0">
              <a:buNone/>
            </a:pPr>
            <a:r>
              <a:rPr lang="en-US" sz="2000" dirty="0">
                <a:solidFill>
                  <a:srgbClr val="FFFFFF"/>
                </a:solidFill>
                <a:latin typeface="Corbel" panose="020B0503020204020204" pitchFamily="34" charset="0"/>
              </a:rPr>
              <a:t>Seeking to</a:t>
            </a:r>
            <a:r>
              <a:rPr lang="en-US" sz="2000" dirty="0">
                <a:solidFill>
                  <a:srgbClr val="FFFFFF"/>
                </a:solidFill>
                <a:effectLst/>
                <a:latin typeface="Corbel" panose="020B0503020204020204" pitchFamily="34" charset="0"/>
              </a:rPr>
              <a:t> understand myself, society and the universe while </a:t>
            </a:r>
            <a:r>
              <a:rPr lang="en-US" sz="2000" dirty="0">
                <a:solidFill>
                  <a:srgbClr val="FFFFFF"/>
                </a:solidFill>
                <a:latin typeface="Corbel" panose="020B0503020204020204" pitchFamily="34" charset="0"/>
              </a:rPr>
              <a:t>remaining mindful</a:t>
            </a:r>
            <a:r>
              <a:rPr lang="en-US" sz="2000" dirty="0">
                <a:solidFill>
                  <a:srgbClr val="FFFFFF"/>
                </a:solidFill>
                <a:effectLst/>
                <a:latin typeface="Corbel" panose="020B0503020204020204" pitchFamily="34" charset="0"/>
              </a:rPr>
              <a:t> that </a:t>
            </a:r>
            <a:r>
              <a:rPr lang="en-US" sz="2000" dirty="0">
                <a:solidFill>
                  <a:srgbClr val="FFFFFF"/>
                </a:solidFill>
                <a:latin typeface="Corbel" panose="020B0503020204020204" pitchFamily="34" charset="0"/>
              </a:rPr>
              <a:t>I</a:t>
            </a:r>
            <a:r>
              <a:rPr lang="en-US" sz="2000" dirty="0">
                <a:solidFill>
                  <a:srgbClr val="FFFFFF"/>
                </a:solidFill>
                <a:effectLst/>
                <a:latin typeface="Corbel" panose="020B0503020204020204" pitchFamily="34" charset="0"/>
              </a:rPr>
              <a:t> do not have access to </a:t>
            </a:r>
            <a:r>
              <a:rPr lang="en-US" sz="2000" dirty="0">
                <a:solidFill>
                  <a:srgbClr val="FFFFFF"/>
                </a:solidFill>
                <a:latin typeface="Corbel" panose="020B0503020204020204" pitchFamily="34" charset="0"/>
              </a:rPr>
              <a:t>ultimate</a:t>
            </a:r>
            <a:r>
              <a:rPr lang="en-US" sz="2000" dirty="0">
                <a:solidFill>
                  <a:srgbClr val="FFFFFF"/>
                </a:solidFill>
                <a:effectLst/>
                <a:latin typeface="Corbel" panose="020B0503020204020204" pitchFamily="34" charset="0"/>
              </a:rPr>
              <a:t> truths.</a:t>
            </a:r>
          </a:p>
          <a:p>
            <a:pPr marL="0" indent="0">
              <a:buNone/>
            </a:pPr>
            <a:r>
              <a:rPr lang="en-US" sz="2000" dirty="0">
                <a:solidFill>
                  <a:srgbClr val="FFFFFF"/>
                </a:solidFill>
                <a:effectLst/>
                <a:latin typeface="Corbel" panose="020B0503020204020204" pitchFamily="34" charset="0"/>
              </a:rPr>
              <a:t> </a:t>
            </a:r>
          </a:p>
          <a:p>
            <a:pPr marL="0" indent="0">
              <a:buNone/>
            </a:pPr>
            <a:r>
              <a:rPr lang="en-US" sz="2000" dirty="0">
                <a:solidFill>
                  <a:srgbClr val="FFFFFF"/>
                </a:solidFill>
                <a:effectLst/>
                <a:latin typeface="Corbel" panose="020B0503020204020204" pitchFamily="34" charset="0"/>
              </a:rPr>
              <a:t>Embracing </a:t>
            </a:r>
            <a:r>
              <a:rPr lang="en-US" sz="2000" dirty="0">
                <a:solidFill>
                  <a:srgbClr val="FFFFFF"/>
                </a:solidFill>
                <a:latin typeface="Corbel" panose="020B0503020204020204" pitchFamily="34" charset="0"/>
              </a:rPr>
              <a:t>stories</a:t>
            </a:r>
            <a:r>
              <a:rPr lang="en-US" sz="2000" dirty="0">
                <a:solidFill>
                  <a:srgbClr val="FFFFFF"/>
                </a:solidFill>
                <a:effectLst/>
                <a:latin typeface="Corbel" panose="020B0503020204020204" pitchFamily="34" charset="0"/>
              </a:rPr>
              <a:t> about </a:t>
            </a:r>
            <a:r>
              <a:rPr lang="en-US" sz="2000" dirty="0">
                <a:solidFill>
                  <a:srgbClr val="FFFFFF"/>
                </a:solidFill>
                <a:latin typeface="Corbel" panose="020B0503020204020204" pitchFamily="34" charset="0"/>
              </a:rPr>
              <a:t>myself</a:t>
            </a:r>
            <a:r>
              <a:rPr lang="en-US" sz="2000" dirty="0">
                <a:solidFill>
                  <a:srgbClr val="FFFFFF"/>
                </a:solidFill>
                <a:effectLst/>
                <a:latin typeface="Corbel" panose="020B0503020204020204" pitchFamily="34" charset="0"/>
              </a:rPr>
              <a:t>, society, and the universe that </a:t>
            </a:r>
            <a:r>
              <a:rPr lang="en-US" sz="2000" dirty="0">
                <a:solidFill>
                  <a:srgbClr val="FFFFFF"/>
                </a:solidFill>
                <a:latin typeface="Corbel" panose="020B0503020204020204" pitchFamily="34" charset="0"/>
              </a:rPr>
              <a:t>are</a:t>
            </a: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true, good, and beautiful</a:t>
            </a:r>
            <a:r>
              <a:rPr lang="en-US" sz="2000" dirty="0">
                <a:solidFill>
                  <a:srgbClr val="FFFFFF"/>
                </a:solidFill>
                <a:effectLst/>
                <a:latin typeface="Corbel" panose="020B0503020204020204" pitchFamily="34" charset="0"/>
              </a:rPr>
              <a:t>. </a:t>
            </a:r>
          </a:p>
          <a:p>
            <a:pPr marL="0" indent="0">
              <a:buNone/>
            </a:pPr>
            <a:endParaRPr lang="en-US" sz="2000" dirty="0">
              <a:solidFill>
                <a:srgbClr val="FFFFFF"/>
              </a:solidFill>
              <a:effectLst/>
              <a:latin typeface="Corbel" panose="020B0503020204020204" pitchFamily="34" charset="0"/>
            </a:endParaRPr>
          </a:p>
          <a:p>
            <a:pPr marL="0" indent="0">
              <a:buNone/>
            </a:pPr>
            <a:r>
              <a:rPr lang="en-US" sz="2000" dirty="0">
                <a:solidFill>
                  <a:srgbClr val="FFFFFF"/>
                </a:solidFill>
                <a:latin typeface="Corbel" panose="020B0503020204020204" pitchFamily="34" charset="0"/>
              </a:rPr>
              <a:t>Allowing</a:t>
            </a:r>
            <a:r>
              <a:rPr lang="en-US" sz="2000" dirty="0">
                <a:solidFill>
                  <a:srgbClr val="FFFFFF"/>
                </a:solidFill>
                <a:effectLst/>
                <a:latin typeface="Corbel" panose="020B0503020204020204" pitchFamily="34" charset="0"/>
              </a:rPr>
              <a:t> these stories to guide </a:t>
            </a:r>
            <a:r>
              <a:rPr lang="en-US" sz="2000" dirty="0">
                <a:solidFill>
                  <a:srgbClr val="FFFFFF"/>
                </a:solidFill>
                <a:latin typeface="Corbel" panose="020B0503020204020204" pitchFamily="34" charset="0"/>
              </a:rPr>
              <a:t>my</a:t>
            </a:r>
            <a:r>
              <a:rPr lang="en-US" sz="2000" dirty="0">
                <a:solidFill>
                  <a:srgbClr val="FFFFFF"/>
                </a:solidFill>
                <a:effectLst/>
                <a:latin typeface="Corbel" panose="020B0503020204020204" pitchFamily="34" charset="0"/>
              </a:rPr>
              <a:t> life.</a:t>
            </a:r>
            <a:endParaRPr lang="en-CA" sz="2000" dirty="0"/>
          </a:p>
        </p:txBody>
      </p:sp>
      <p:sp>
        <p:nvSpPr>
          <p:cNvPr id="2" name="Slide Number Placeholder 1">
            <a:extLst>
              <a:ext uri="{FF2B5EF4-FFF2-40B4-BE49-F238E27FC236}">
                <a16:creationId xmlns:a16="http://schemas.microsoft.com/office/drawing/2014/main" id="{A9B4F825-6D24-67A9-955F-14943A682DEB}"/>
              </a:ext>
            </a:extLst>
          </p:cNvPr>
          <p:cNvSpPr>
            <a:spLocks noGrp="1"/>
          </p:cNvSpPr>
          <p:nvPr>
            <p:ph type="sldNum" sz="quarter" idx="12"/>
          </p:nvPr>
        </p:nvSpPr>
        <p:spPr/>
        <p:txBody>
          <a:bodyPr/>
          <a:lstStyle/>
          <a:p>
            <a:fld id="{B2DC25EE-239B-4C5F-AAD1-255A7D5F1EE2}" type="slidenum">
              <a:rPr lang="en-US" smtClean="0"/>
              <a:t>624</a:t>
            </a:fld>
            <a:endParaRPr lang="en-US"/>
          </a:p>
        </p:txBody>
      </p:sp>
    </p:spTree>
    <p:extLst>
      <p:ext uri="{BB962C8B-B14F-4D97-AF65-F5344CB8AC3E}">
        <p14:creationId xmlns:p14="http://schemas.microsoft.com/office/powerpoint/2010/main" val="3430408740"/>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6583CA-44FA-6609-598D-A2AFDDC72D7E}"/>
              </a:ext>
            </a:extLst>
          </p:cNvPr>
          <p:cNvSpPr txBox="1"/>
          <p:nvPr/>
        </p:nvSpPr>
        <p:spPr>
          <a:xfrm>
            <a:off x="39329" y="0"/>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word "myth" can be understood in several different ways. Here I use “myth” as a story that metaphorically attempts to evoke the ineffable, that is those aspects of human experience and the universe that are beyond ordinary comprehension and expression. In this sense, myths serve as a bridge between the known and the unknown, using symbolic language and imagery to convey complex ideas, emotions, and truths that are difficult to express directly.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Myths are not just stories but are profound expressions of the human attempt to understand and communicate the mysteries of existence, such as the nature of the divine, the origins of the universe, and the essence of life and death. By embodying these ineffable concepts in narrative form, myths provide a way for people and cultures to explore and share their deepest insights and beliefs.</a:t>
            </a:r>
          </a:p>
          <a:p>
            <a:r>
              <a:rPr lang="en-US" sz="2000" dirty="0">
                <a:latin typeface="+mj-lt"/>
              </a:rPr>
              <a:t> </a:t>
            </a:r>
          </a:p>
          <a:p>
            <a:pPr marL="285750" indent="-285750">
              <a:buFont typeface="Arial" panose="020B0604020202020204" pitchFamily="34" charset="0"/>
              <a:buChar char="•"/>
            </a:pPr>
            <a:r>
              <a:rPr lang="en-US" sz="2000" dirty="0">
                <a:latin typeface="+mj-lt"/>
              </a:rPr>
              <a:t>Myths are integral to cultural identity, helping to define the beliefs, values, and norms of a community. They create a shared narrative that binds people together, fostering a sense of belonging and continuity with the past.</a:t>
            </a:r>
          </a:p>
          <a:p>
            <a:r>
              <a:rPr lang="en-US" sz="2000" b="0" i="0" dirty="0">
                <a:effectLst/>
                <a:latin typeface="+mj-lt"/>
              </a:rPr>
              <a:t> </a:t>
            </a:r>
          </a:p>
          <a:p>
            <a:pPr marL="285750" indent="-285750">
              <a:buFont typeface="Arial" panose="020B0604020202020204" pitchFamily="34" charset="0"/>
              <a:buChar char="•"/>
            </a:pPr>
            <a:r>
              <a:rPr lang="en-US" sz="2000" dirty="0">
                <a:latin typeface="+mj-lt"/>
              </a:rPr>
              <a:t>Myths can also be personal. </a:t>
            </a:r>
            <a:r>
              <a:rPr lang="en-US" sz="2000" b="0" i="0" dirty="0">
                <a:effectLst/>
                <a:latin typeface="+mj-lt"/>
              </a:rPr>
              <a:t>A personal myth is a grand narrative unique to each individual</a:t>
            </a:r>
            <a:r>
              <a:rPr lang="en-US" sz="2000" dirty="0">
                <a:latin typeface="+mj-lt"/>
              </a:rPr>
              <a:t>. My personal myth consists of meaningful My, Ours and The stories that are aligned and that serve</a:t>
            </a:r>
            <a:r>
              <a:rPr lang="en-US" sz="2000" b="0" i="0" dirty="0">
                <a:effectLst/>
                <a:latin typeface="+mj-lt"/>
              </a:rPr>
              <a:t> as </a:t>
            </a:r>
            <a:r>
              <a:rPr lang="en-US" sz="2000" dirty="0">
                <a:latin typeface="+mj-lt"/>
              </a:rPr>
              <a:t>a</a:t>
            </a:r>
            <a:r>
              <a:rPr lang="en-US" sz="2000" b="0" i="0" dirty="0">
                <a:effectLst/>
                <a:latin typeface="+mj-lt"/>
              </a:rPr>
              <a:t> “North star" guiding me in my </a:t>
            </a:r>
            <a:r>
              <a:rPr lang="en-US" sz="2000" dirty="0">
                <a:latin typeface="+mj-lt"/>
              </a:rPr>
              <a:t>quest</a:t>
            </a:r>
            <a:r>
              <a:rPr lang="en-US" sz="2000" b="0" i="0" dirty="0">
                <a:effectLst/>
                <a:latin typeface="+mj-lt"/>
              </a:rPr>
              <a:t> to live a meaningful life.</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EADE4424-5FB1-042F-561A-FD6F249C1BBB}"/>
              </a:ext>
            </a:extLst>
          </p:cNvPr>
          <p:cNvSpPr>
            <a:spLocks noGrp="1"/>
          </p:cNvSpPr>
          <p:nvPr>
            <p:ph type="sldNum" sz="quarter" idx="12"/>
          </p:nvPr>
        </p:nvSpPr>
        <p:spPr/>
        <p:txBody>
          <a:bodyPr/>
          <a:lstStyle/>
          <a:p>
            <a:fld id="{B2DC25EE-239B-4C5F-AAD1-255A7D5F1EE2}" type="slidenum">
              <a:rPr lang="en-US" smtClean="0"/>
              <a:t>625</a:t>
            </a:fld>
            <a:endParaRPr lang="en-US"/>
          </a:p>
        </p:txBody>
      </p:sp>
    </p:spTree>
    <p:extLst>
      <p:ext uri="{BB962C8B-B14F-4D97-AF65-F5344CB8AC3E}">
        <p14:creationId xmlns:p14="http://schemas.microsoft.com/office/powerpoint/2010/main" val="2317970965"/>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18A77D-AC85-3DC3-D2A7-918B5008E824}"/>
              </a:ext>
            </a:extLst>
          </p:cNvPr>
          <p:cNvSpPr txBox="1"/>
          <p:nvPr/>
        </p:nvSpPr>
        <p:spPr>
          <a:xfrm>
            <a:off x="88491"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My</a:t>
            </a:r>
            <a:r>
              <a:rPr lang="en-US" sz="2000" b="0" i="0" dirty="0">
                <a:effectLst/>
                <a:latin typeface="+mj-lt"/>
              </a:rPr>
              <a:t> personal myth </a:t>
            </a:r>
            <a:r>
              <a:rPr lang="en-US" sz="2000" dirty="0">
                <a:latin typeface="+mj-lt"/>
              </a:rPr>
              <a:t>helps me be more</a:t>
            </a:r>
            <a:r>
              <a:rPr lang="en-US" sz="2000" b="0" i="0" dirty="0">
                <a:effectLst/>
                <a:latin typeface="+mj-lt"/>
              </a:rPr>
              <a:t> resilient by providing me with a framework for interpreting challenges, setbacks, existential fears and uncertainties</a:t>
            </a:r>
            <a:r>
              <a:rPr lang="en-US" sz="2000" dirty="0">
                <a:latin typeface="+mj-lt"/>
              </a:rPr>
              <a:t> such as the fear of death and of the unknown</a:t>
            </a:r>
            <a:r>
              <a:rPr lang="en-US" sz="2000" b="0" i="0" dirty="0">
                <a:effectLst/>
                <a:latin typeface="+mj-lt"/>
              </a:rPr>
              <a:t>. </a:t>
            </a:r>
            <a:r>
              <a:rPr lang="en-US" sz="2000" dirty="0">
                <a:latin typeface="+mj-lt"/>
              </a:rPr>
              <a:t>My personal myth</a:t>
            </a:r>
            <a:r>
              <a:rPr lang="en-US" sz="2000" b="0" i="0" dirty="0">
                <a:effectLst/>
                <a:latin typeface="+mj-lt"/>
              </a:rPr>
              <a:t> motivates </a:t>
            </a:r>
            <a:r>
              <a:rPr lang="en-US" sz="2000" dirty="0">
                <a:latin typeface="+mj-lt"/>
              </a:rPr>
              <a:t>me</a:t>
            </a:r>
            <a:r>
              <a:rPr lang="en-US" sz="2000" b="0" i="0" dirty="0">
                <a:effectLst/>
                <a:latin typeface="+mj-lt"/>
              </a:rPr>
              <a:t> to persevere through difficulties, as I try to see these experiences as part of a larger story.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 p</a:t>
            </a:r>
            <a:r>
              <a:rPr lang="en-US" sz="2000" b="0" i="0" dirty="0">
                <a:effectLst/>
                <a:latin typeface="+mj-lt"/>
              </a:rPr>
              <a:t>ersonal myth connects me to meaningful “Our and The” stories that are greater than My story. This connection helps give my life a sense of meaning and fulfillment.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My personal Myth serve as a bridge between the sacred and the mundane realms, helping me navigate the complexities of the spiritual and material worlds.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Just as people grow and change, so too </a:t>
            </a:r>
            <a:r>
              <a:rPr lang="en-US" sz="2000" dirty="0">
                <a:latin typeface="+mj-lt"/>
              </a:rPr>
              <a:t>do</a:t>
            </a:r>
            <a:r>
              <a:rPr lang="en-US" sz="2000" b="0" i="0" dirty="0">
                <a:effectLst/>
                <a:latin typeface="+mj-lt"/>
              </a:rPr>
              <a:t> their personal myths. </a:t>
            </a:r>
            <a:r>
              <a:rPr lang="en-US" sz="2000" dirty="0">
                <a:latin typeface="+mj-lt"/>
              </a:rPr>
              <a:t>Myths</a:t>
            </a:r>
            <a:r>
              <a:rPr lang="en-US" sz="2000" b="0" i="0" dirty="0">
                <a:effectLst/>
                <a:latin typeface="+mj-lt"/>
              </a:rPr>
              <a:t> are not static but evolve over time, reflecting new insights, experiences, and understandings. This adaptability allows individuals to remain true to their core while integrating new dimensions into their life story.</a:t>
            </a:r>
          </a:p>
          <a:p>
            <a:endParaRPr lang="en-US" sz="2000" b="0" i="0" dirty="0">
              <a:effectLst/>
              <a:latin typeface="+mj-lt"/>
            </a:endParaRPr>
          </a:p>
          <a:p>
            <a:pPr marL="285750" indent="-285750">
              <a:buFont typeface="Arial" panose="020B0604020202020204" pitchFamily="34" charset="0"/>
              <a:buChar char="•"/>
            </a:pPr>
            <a:r>
              <a:rPr lang="en-US" sz="2000" dirty="0">
                <a:latin typeface="+mj-lt"/>
              </a:rPr>
              <a:t>Bernardo Kastrup’s writes:  "a religious myth can infuse ordinary aspects of life with enchantment and significance: accidents and coincidences become invested with hidden purposes; our actions in the world acquire the importance of a cosmic mission; our suffering becomes the carrier of critical insights; even objects and people around us acquire a numinous aura“.</a:t>
            </a:r>
          </a:p>
          <a:p>
            <a:r>
              <a:rPr lang="en-CA" sz="2000" dirty="0">
                <a:latin typeface="+mj-lt"/>
              </a:rPr>
              <a:t> </a:t>
            </a:r>
          </a:p>
          <a:p>
            <a:pPr marL="285750" indent="-285750">
              <a:buFont typeface="Arial" panose="020B0604020202020204" pitchFamily="34" charset="0"/>
              <a:buChar char="•"/>
            </a:pPr>
            <a:r>
              <a:rPr lang="en-US" sz="2000" dirty="0">
                <a:latin typeface="+mj-lt"/>
              </a:rPr>
              <a:t>Kastrup’s advises us to “adopt a personal meaningful religious myth that resonates deeply and passes intellectual scrutiny and then live life as if this myth were true, all the while knowing that its truth cannot be ascertained”. </a:t>
            </a:r>
          </a:p>
        </p:txBody>
      </p:sp>
      <p:sp>
        <p:nvSpPr>
          <p:cNvPr id="2" name="Slide Number Placeholder 1">
            <a:extLst>
              <a:ext uri="{FF2B5EF4-FFF2-40B4-BE49-F238E27FC236}">
                <a16:creationId xmlns:a16="http://schemas.microsoft.com/office/drawing/2014/main" id="{7BCE1768-49ED-8FE2-01C1-690D9C030757}"/>
              </a:ext>
            </a:extLst>
          </p:cNvPr>
          <p:cNvSpPr>
            <a:spLocks noGrp="1"/>
          </p:cNvSpPr>
          <p:nvPr>
            <p:ph type="sldNum" sz="quarter" idx="12"/>
          </p:nvPr>
        </p:nvSpPr>
        <p:spPr/>
        <p:txBody>
          <a:bodyPr/>
          <a:lstStyle/>
          <a:p>
            <a:fld id="{B2DC25EE-239B-4C5F-AAD1-255A7D5F1EE2}" type="slidenum">
              <a:rPr lang="en-US" smtClean="0"/>
              <a:t>626</a:t>
            </a:fld>
            <a:endParaRPr lang="en-US"/>
          </a:p>
        </p:txBody>
      </p:sp>
    </p:spTree>
    <p:extLst>
      <p:ext uri="{BB962C8B-B14F-4D97-AF65-F5344CB8AC3E}">
        <p14:creationId xmlns:p14="http://schemas.microsoft.com/office/powerpoint/2010/main" val="105054952"/>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CF62D-AD89-F9C6-7F44-8BB2F4B6694F}"/>
              </a:ext>
            </a:extLst>
          </p:cNvPr>
          <p:cNvSpPr>
            <a:spLocks noGrp="1"/>
          </p:cNvSpPr>
          <p:nvPr>
            <p:ph type="sldNum" sz="quarter" idx="12"/>
          </p:nvPr>
        </p:nvSpPr>
        <p:spPr/>
        <p:txBody>
          <a:bodyPr/>
          <a:lstStyle/>
          <a:p>
            <a:fld id="{B2DC25EE-239B-4C5F-AAD1-255A7D5F1EE2}" type="slidenum">
              <a:rPr lang="en-US" smtClean="0"/>
              <a:t>627</a:t>
            </a:fld>
            <a:endParaRPr lang="en-US"/>
          </a:p>
        </p:txBody>
      </p:sp>
      <p:sp>
        <p:nvSpPr>
          <p:cNvPr id="4" name="TextBox 3">
            <a:extLst>
              <a:ext uri="{FF2B5EF4-FFF2-40B4-BE49-F238E27FC236}">
                <a16:creationId xmlns:a16="http://schemas.microsoft.com/office/drawing/2014/main" id="{8BBF9F8D-C464-DDA4-3BB1-83E6C17E9019}"/>
              </a:ext>
            </a:extLst>
          </p:cNvPr>
          <p:cNvSpPr txBox="1"/>
          <p:nvPr/>
        </p:nvSpPr>
        <p:spPr>
          <a:xfrm>
            <a:off x="141515" y="70021"/>
            <a:ext cx="12192000" cy="187743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Meaningful, aligned, and healthy “My”, “Ours”, and “The” stories are critical to our personal, cultural, and planetary  wellbeing and survival. A</a:t>
            </a:r>
            <a:r>
              <a:rPr lang="en-US" sz="2000" b="0" i="0" dirty="0">
                <a:effectLst/>
                <a:latin typeface="+mj-lt"/>
              </a:rPr>
              <a:t> personal myth serves as a compass that helps </a:t>
            </a:r>
            <a:r>
              <a:rPr lang="en-US" sz="2000" dirty="0">
                <a:latin typeface="+mj-lt"/>
              </a:rPr>
              <a:t>us</a:t>
            </a:r>
            <a:r>
              <a:rPr lang="en-US" sz="2000" b="0" i="0" dirty="0">
                <a:effectLst/>
                <a:latin typeface="+mj-lt"/>
              </a:rPr>
              <a:t> navigate the complexities of life with intention and clarity. By </a:t>
            </a:r>
            <a:r>
              <a:rPr lang="en-US" sz="2000" dirty="0">
                <a:latin typeface="+mj-lt"/>
              </a:rPr>
              <a:t>searching for</a:t>
            </a:r>
            <a:r>
              <a:rPr lang="en-US" sz="2000" b="0" i="0" dirty="0">
                <a:effectLst/>
                <a:latin typeface="+mj-lt"/>
              </a:rPr>
              <a:t> and embracing a personal religious myth, we can live more authentically and meaningfully, guided by stories that resonates deeply with our true selves.</a:t>
            </a:r>
            <a:br>
              <a:rPr lang="en-US" dirty="0"/>
            </a:br>
            <a:br>
              <a:rPr lang="en-US" dirty="0"/>
            </a:br>
            <a:endParaRPr lang="en-CA" dirty="0"/>
          </a:p>
        </p:txBody>
      </p:sp>
    </p:spTree>
    <p:extLst>
      <p:ext uri="{BB962C8B-B14F-4D97-AF65-F5344CB8AC3E}">
        <p14:creationId xmlns:p14="http://schemas.microsoft.com/office/powerpoint/2010/main" val="474231243"/>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s head with a large crowd of people&#10;&#10;Description automatically generated">
            <a:extLst>
              <a:ext uri="{FF2B5EF4-FFF2-40B4-BE49-F238E27FC236}">
                <a16:creationId xmlns:a16="http://schemas.microsoft.com/office/drawing/2014/main" id="{CB373C6F-8D9A-07E8-963B-4447F691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256" y="1034143"/>
            <a:ext cx="7859487" cy="5687785"/>
          </a:xfrm>
          <a:prstGeom prst="rect">
            <a:avLst/>
          </a:prstGeom>
        </p:spPr>
      </p:pic>
      <p:sp>
        <p:nvSpPr>
          <p:cNvPr id="3" name="TextBox 2">
            <a:extLst>
              <a:ext uri="{FF2B5EF4-FFF2-40B4-BE49-F238E27FC236}">
                <a16:creationId xmlns:a16="http://schemas.microsoft.com/office/drawing/2014/main" id="{3B1F30F6-C422-A439-B6C1-58BF43B459AC}"/>
              </a:ext>
            </a:extLst>
          </p:cNvPr>
          <p:cNvSpPr txBox="1"/>
          <p:nvPr/>
        </p:nvSpPr>
        <p:spPr>
          <a:xfrm>
            <a:off x="745671" y="70021"/>
            <a:ext cx="11898084" cy="646331"/>
          </a:xfrm>
          <a:prstGeom prst="rect">
            <a:avLst/>
          </a:prstGeom>
          <a:noFill/>
        </p:spPr>
        <p:txBody>
          <a:bodyPr wrap="square">
            <a:spAutoFit/>
          </a:bodyPr>
          <a:lstStyle/>
          <a:p>
            <a:r>
              <a:rPr lang="en-CA" sz="3600" dirty="0">
                <a:solidFill>
                  <a:schemeClr val="bg1"/>
                </a:solidFill>
              </a:rPr>
              <a:t>THE QUESTIONS A PERSONAL MYTH MUST ANSWER</a:t>
            </a:r>
          </a:p>
        </p:txBody>
      </p:sp>
      <p:sp>
        <p:nvSpPr>
          <p:cNvPr id="6" name="Slide Number Placeholder 5">
            <a:extLst>
              <a:ext uri="{FF2B5EF4-FFF2-40B4-BE49-F238E27FC236}">
                <a16:creationId xmlns:a16="http://schemas.microsoft.com/office/drawing/2014/main" id="{5A6F2239-744C-CED3-36B5-6E101C3DC837}"/>
              </a:ext>
            </a:extLst>
          </p:cNvPr>
          <p:cNvSpPr>
            <a:spLocks noGrp="1"/>
          </p:cNvSpPr>
          <p:nvPr>
            <p:ph type="sldNum" sz="quarter" idx="12"/>
          </p:nvPr>
        </p:nvSpPr>
        <p:spPr/>
        <p:txBody>
          <a:bodyPr/>
          <a:lstStyle/>
          <a:p>
            <a:fld id="{B2DC25EE-239B-4C5F-AAD1-255A7D5F1EE2}" type="slidenum">
              <a:rPr lang="en-US" smtClean="0"/>
              <a:t>628</a:t>
            </a:fld>
            <a:endParaRPr lang="en-US"/>
          </a:p>
        </p:txBody>
      </p:sp>
    </p:spTree>
    <p:extLst>
      <p:ext uri="{BB962C8B-B14F-4D97-AF65-F5344CB8AC3E}">
        <p14:creationId xmlns:p14="http://schemas.microsoft.com/office/powerpoint/2010/main" val="26669434"/>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87F86-4817-916B-6A7D-F3DDB52726A5}"/>
              </a:ext>
            </a:extLst>
          </p:cNvPr>
          <p:cNvSpPr txBox="1"/>
          <p:nvPr/>
        </p:nvSpPr>
        <p:spPr>
          <a:xfrm>
            <a:off x="99620" y="137003"/>
            <a:ext cx="11628581"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There are many important questions that a healthy personal religious myth or “The story" needs to address. In the dialogue that follows we will look at five of these questions.</a:t>
            </a:r>
          </a:p>
          <a:p>
            <a:r>
              <a:rPr lang="en-US" sz="2000" dirty="0"/>
              <a:t> </a:t>
            </a:r>
          </a:p>
          <a:p>
            <a:pPr marL="285750" indent="-285750">
              <a:buFont typeface="Arial" panose="020B0604020202020204" pitchFamily="34" charset="0"/>
              <a:buChar char="•"/>
            </a:pPr>
            <a:r>
              <a:rPr lang="en-US" sz="2000" dirty="0"/>
              <a:t>1) what is the universe? </a:t>
            </a:r>
          </a:p>
          <a:p>
            <a:pPr marL="285750" indent="-285750">
              <a:buFont typeface="Arial" panose="020B0604020202020204" pitchFamily="34" charset="0"/>
              <a:buChar char="•"/>
            </a:pPr>
            <a:r>
              <a:rPr lang="en-US" sz="2000" dirty="0"/>
              <a:t>2) what is life?</a:t>
            </a:r>
          </a:p>
          <a:p>
            <a:pPr marL="285750" indent="-285750">
              <a:buFont typeface="Arial" panose="020B0604020202020204" pitchFamily="34" charset="0"/>
              <a:buChar char="•"/>
            </a:pPr>
            <a:r>
              <a:rPr lang="en-US" sz="2000" dirty="0"/>
              <a:t> 3) what is consciousness? </a:t>
            </a:r>
          </a:p>
          <a:p>
            <a:pPr marL="285750" indent="-285750">
              <a:buFont typeface="Arial" panose="020B0604020202020204" pitchFamily="34" charset="0"/>
              <a:buChar char="•"/>
            </a:pPr>
            <a:r>
              <a:rPr lang="en-US" sz="2000" dirty="0"/>
              <a:t>4) does the universe have a purpose? And </a:t>
            </a:r>
          </a:p>
          <a:p>
            <a:pPr marL="285750" indent="-285750">
              <a:buFont typeface="Arial" panose="020B0604020202020204" pitchFamily="34" charset="0"/>
              <a:buChar char="•"/>
            </a:pPr>
            <a:r>
              <a:rPr lang="en-US" sz="2000" dirty="0"/>
              <a:t>5) what implications does a healthy personal religious myth have for mental health?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Trying to address these questions, I will convene, in spirit, an imaginary panel of prominent figures who have sought to formulate answers to them. Some of these thinkers lived long ago, some are still doing their work today.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 will act as a "medium" attempting to “channel” their thoughts as they engage with one another.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I’ve sought to be as faithful to their views as I possibly can.</a:t>
            </a:r>
          </a:p>
          <a:p>
            <a:r>
              <a:rPr lang="en-US" sz="2000" dirty="0"/>
              <a:t> </a:t>
            </a:r>
          </a:p>
          <a:p>
            <a:pPr marL="285750" indent="-285750">
              <a:buFont typeface="Arial" panose="020B0604020202020204" pitchFamily="34" charset="0"/>
              <a:buChar char="•"/>
            </a:pPr>
            <a:r>
              <a:rPr lang="en-US" sz="2000" dirty="0"/>
              <a:t>As they enter the conversation, I will ask them to introduce themselves. Some will make lengthier contributions than others.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these figures have been crucial in the evolution of my own “The story"</a:t>
            </a:r>
            <a:endParaRPr lang="en-CA" sz="2000" dirty="0"/>
          </a:p>
        </p:txBody>
      </p:sp>
      <p:sp>
        <p:nvSpPr>
          <p:cNvPr id="2" name="Slide Number Placeholder 1">
            <a:extLst>
              <a:ext uri="{FF2B5EF4-FFF2-40B4-BE49-F238E27FC236}">
                <a16:creationId xmlns:a16="http://schemas.microsoft.com/office/drawing/2014/main" id="{00C2B47D-26C6-43E2-6422-4305C301793E}"/>
              </a:ext>
            </a:extLst>
          </p:cNvPr>
          <p:cNvSpPr>
            <a:spLocks noGrp="1"/>
          </p:cNvSpPr>
          <p:nvPr>
            <p:ph type="sldNum" sz="quarter" idx="12"/>
          </p:nvPr>
        </p:nvSpPr>
        <p:spPr/>
        <p:txBody>
          <a:bodyPr/>
          <a:lstStyle/>
          <a:p>
            <a:fld id="{B2DC25EE-239B-4C5F-AAD1-255A7D5F1EE2}" type="slidenum">
              <a:rPr lang="en-US" smtClean="0"/>
              <a:t>629</a:t>
            </a:fld>
            <a:endParaRPr lang="en-US"/>
          </a:p>
        </p:txBody>
      </p:sp>
    </p:spTree>
    <p:extLst>
      <p:ext uri="{BB962C8B-B14F-4D97-AF65-F5344CB8AC3E}">
        <p14:creationId xmlns:p14="http://schemas.microsoft.com/office/powerpoint/2010/main" val="990394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A7B97-8BFE-2E09-1991-8869DF24F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2C2B8-0D11-1277-AC88-79B986981D51}"/>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FEFD5C4F-CBD9-48A2-6587-EA64638D7265}"/>
              </a:ext>
            </a:extLst>
          </p:cNvPr>
          <p:cNvSpPr>
            <a:spLocks noGrp="1"/>
          </p:cNvSpPr>
          <p:nvPr>
            <p:ph idx="1"/>
          </p:nvPr>
        </p:nvSpPr>
        <p:spPr>
          <a:xfrm>
            <a:off x="0" y="2011680"/>
            <a:ext cx="12192000" cy="4846320"/>
          </a:xfrm>
        </p:spPr>
        <p:txBody>
          <a:bodyPr>
            <a:normAutofit/>
          </a:bodyPr>
          <a:lstStyle/>
          <a:p>
            <a:pPr marL="0" indent="0">
              <a:buNone/>
            </a:pPr>
            <a:r>
              <a:rPr sz="2400" dirty="0">
                <a:latin typeface="Arial" panose="020B0604020202020204" pitchFamily="34" charset="0"/>
                <a:cs typeface="Arial" panose="020B0604020202020204" pitchFamily="34" charset="0"/>
              </a:rPr>
              <a:t>What are the biggest questions you ask about existence, life, and the universe?</a:t>
            </a:r>
            <a:endParaRPr lang="en-CA" sz="2400" dirty="0">
              <a:latin typeface="Arial" panose="020B0604020202020204" pitchFamily="34" charset="0"/>
              <a:cs typeface="Arial" panose="020B0604020202020204" pitchFamily="34" charset="0"/>
            </a:endParaRPr>
          </a:p>
          <a:p>
            <a:pPr marL="0" indent="0">
              <a:buNone/>
            </a:pPr>
            <a:r>
              <a:rPr lang="en-CA" sz="2400" dirty="0">
                <a:solidFill>
                  <a:schemeClr val="bg1"/>
                </a:solidFill>
                <a:latin typeface="Arial" panose="020B0604020202020204" pitchFamily="34" charset="0"/>
                <a:cs typeface="Arial" panose="020B0604020202020204" pitchFamily="34" charset="0"/>
              </a:rPr>
              <a:t>Why is there anything rather than nothing</a:t>
            </a:r>
          </a:p>
          <a:p>
            <a:pPr marL="0" indent="0">
              <a:buNone/>
            </a:pPr>
            <a:r>
              <a:rPr sz="2400" dirty="0">
                <a:latin typeface="Arial" panose="020B0604020202020204" pitchFamily="34" charset="0"/>
                <a:cs typeface="Arial" panose="020B0604020202020204" pitchFamily="34" charset="0"/>
              </a:rPr>
              <a:t>Do you sense a larger story or force that holds your life within it?</a:t>
            </a:r>
            <a:endParaRPr lang="en-CA" sz="2400" dirty="0">
              <a:latin typeface="Arial" panose="020B0604020202020204" pitchFamily="34" charset="0"/>
              <a:cs typeface="Arial" panose="020B0604020202020204" pitchFamily="34" charset="0"/>
            </a:endParaRPr>
          </a:p>
          <a:p>
            <a:pPr marL="0" indent="0">
              <a:buNone/>
            </a:pPr>
            <a:r>
              <a:rPr lang="en-CA" sz="2400" dirty="0">
                <a:solidFill>
                  <a:schemeClr val="bg1"/>
                </a:solidFill>
                <a:latin typeface="Arial" panose="020B0604020202020204" pitchFamily="34" charset="0"/>
                <a:cs typeface="Arial" panose="020B0604020202020204" pitchFamily="34" charset="0"/>
              </a:rPr>
              <a:t>absolutely</a:t>
            </a:r>
          </a:p>
          <a:p>
            <a:pPr marL="0" indent="0">
              <a:buNone/>
            </a:pPr>
            <a:r>
              <a:rPr sz="2400" dirty="0">
                <a:latin typeface="Arial" panose="020B0604020202020204" pitchFamily="34" charset="0"/>
                <a:cs typeface="Arial" panose="020B0604020202020204" pitchFamily="34" charset="0"/>
              </a:rPr>
              <a:t>What spiritual, philosophical, or scientific story do you most resonate with?</a:t>
            </a:r>
            <a:endParaRPr lang="en-CA" sz="2400" dirty="0">
              <a:latin typeface="Arial" panose="020B0604020202020204" pitchFamily="34" charset="0"/>
              <a:cs typeface="Arial" panose="020B0604020202020204" pitchFamily="34" charset="0"/>
            </a:endParaRPr>
          </a:p>
          <a:p>
            <a:pPr marL="0" indent="0">
              <a:buNone/>
            </a:pPr>
            <a:r>
              <a:rPr lang="en-CA" sz="2400" dirty="0">
                <a:solidFill>
                  <a:schemeClr val="bg1"/>
                </a:solidFill>
                <a:latin typeface="Arial" panose="020B0604020202020204" pitchFamily="34" charset="0"/>
                <a:cs typeface="Arial" panose="020B0604020202020204" pitchFamily="34" charset="0"/>
              </a:rPr>
              <a:t>That of Bernardo Kastrup, Rupert Sheldrake, Michael Levin and like-minded scientists</a:t>
            </a:r>
          </a:p>
          <a:p>
            <a:pPr marL="0" indent="0">
              <a:buNone/>
            </a:pPr>
            <a:r>
              <a:rPr lang="en-US" sz="2400" dirty="0">
                <a:latin typeface="Arial" panose="020B0604020202020204" pitchFamily="34" charset="0"/>
                <a:cs typeface="Arial" panose="020B0604020202020204" pitchFamily="34" charset="0"/>
              </a:rPr>
              <a:t>Is there a song, poem or quotation that captures your “The story”?</a:t>
            </a:r>
          </a:p>
          <a:p>
            <a:pPr marL="0" indent="0">
              <a:buNone/>
            </a:pPr>
            <a:r>
              <a:rPr lang="en-US" sz="2400" dirty="0">
                <a:solidFill>
                  <a:schemeClr val="bg1"/>
                </a:solidFill>
                <a:latin typeface="Arial" panose="020B0604020202020204" pitchFamily="34" charset="0"/>
                <a:cs typeface="Arial" panose="020B0604020202020204" pitchFamily="34" charset="0"/>
              </a:rPr>
              <a:t>“Find a personal religious myth that passes intellectual scrutiny and resonates deeply for you. Live your life as if it were true even thought you will never be able to ascertain that it is.” Bernardo Kastrup</a:t>
            </a:r>
          </a:p>
          <a:p>
            <a:pPr marL="0" indent="0">
              <a:buNone/>
            </a:pPr>
            <a:endParaRPr sz="3200" dirty="0"/>
          </a:p>
        </p:txBody>
      </p:sp>
    </p:spTree>
    <p:extLst>
      <p:ext uri="{BB962C8B-B14F-4D97-AF65-F5344CB8AC3E}">
        <p14:creationId xmlns:p14="http://schemas.microsoft.com/office/powerpoint/2010/main" val="2894213139"/>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eard&#10;&#10;Description automatically generated">
            <a:extLst>
              <a:ext uri="{FF2B5EF4-FFF2-40B4-BE49-F238E27FC236}">
                <a16:creationId xmlns:a16="http://schemas.microsoft.com/office/drawing/2014/main" id="{00546EB6-3C2F-2BB5-9428-99C1061A7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65" y="4676147"/>
            <a:ext cx="2226730" cy="2129113"/>
          </a:xfrm>
          <a:prstGeom prst="rect">
            <a:avLst/>
          </a:prstGeom>
        </p:spPr>
      </p:pic>
      <p:pic>
        <p:nvPicPr>
          <p:cNvPr id="7" name="Picture 6" descr="A person with glasses smiling&#10;&#10;Description automatically generated">
            <a:extLst>
              <a:ext uri="{FF2B5EF4-FFF2-40B4-BE49-F238E27FC236}">
                <a16:creationId xmlns:a16="http://schemas.microsoft.com/office/drawing/2014/main" id="{417DB138-1421-B07B-5488-4D350E50F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491" y="4676147"/>
            <a:ext cx="2110864" cy="2150935"/>
          </a:xfrm>
          <a:prstGeom prst="rect">
            <a:avLst/>
          </a:prstGeom>
        </p:spPr>
      </p:pic>
      <p:pic>
        <p:nvPicPr>
          <p:cNvPr id="9" name="Picture 8" descr="A close-up of a person&#10;&#10;Description automatically generated">
            <a:extLst>
              <a:ext uri="{FF2B5EF4-FFF2-40B4-BE49-F238E27FC236}">
                <a16:creationId xmlns:a16="http://schemas.microsoft.com/office/drawing/2014/main" id="{171CD18F-3A8F-44D6-F88E-8A1E9F565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045" y="143813"/>
            <a:ext cx="2110864" cy="2150935"/>
          </a:xfrm>
          <a:prstGeom prst="rect">
            <a:avLst/>
          </a:prstGeom>
        </p:spPr>
      </p:pic>
      <p:pic>
        <p:nvPicPr>
          <p:cNvPr id="11" name="Picture 10" descr="A person with a beard crossing his arms&#10;&#10;Description automatically generated">
            <a:extLst>
              <a:ext uri="{FF2B5EF4-FFF2-40B4-BE49-F238E27FC236}">
                <a16:creationId xmlns:a16="http://schemas.microsoft.com/office/drawing/2014/main" id="{AE19318F-D187-C56B-C03B-B8794AE3B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6588" y="143813"/>
            <a:ext cx="2110864" cy="2129113"/>
          </a:xfrm>
          <a:prstGeom prst="rect">
            <a:avLst/>
          </a:prstGeom>
        </p:spPr>
      </p:pic>
      <p:pic>
        <p:nvPicPr>
          <p:cNvPr id="13" name="Picture 12" descr="A person wearing glasses and a pink shirt&#10;&#10;Description automatically generated">
            <a:extLst>
              <a:ext uri="{FF2B5EF4-FFF2-40B4-BE49-F238E27FC236}">
                <a16:creationId xmlns:a16="http://schemas.microsoft.com/office/drawing/2014/main" id="{7B81FD50-622D-5BAC-0222-9EB8FB179F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6" y="2438270"/>
            <a:ext cx="2249036" cy="2129113"/>
          </a:xfrm>
          <a:prstGeom prst="rect">
            <a:avLst/>
          </a:prstGeom>
        </p:spPr>
      </p:pic>
      <p:pic>
        <p:nvPicPr>
          <p:cNvPr id="15" name="Picture 14" descr="A person in a suit and glasses&#10;&#10;Description automatically generated">
            <a:extLst>
              <a:ext uri="{FF2B5EF4-FFF2-40B4-BE49-F238E27FC236}">
                <a16:creationId xmlns:a16="http://schemas.microsoft.com/office/drawing/2014/main" id="{41B7D5C4-EECC-E7B6-8F28-C65F9940DB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7491" y="2458679"/>
            <a:ext cx="2108313" cy="2122644"/>
          </a:xfrm>
          <a:prstGeom prst="rect">
            <a:avLst/>
          </a:prstGeom>
        </p:spPr>
      </p:pic>
      <p:pic>
        <p:nvPicPr>
          <p:cNvPr id="17" name="Picture 16" descr="A person with glasses on his head&#10;&#10;Description automatically generated">
            <a:extLst>
              <a:ext uri="{FF2B5EF4-FFF2-40B4-BE49-F238E27FC236}">
                <a16:creationId xmlns:a16="http://schemas.microsoft.com/office/drawing/2014/main" id="{0AFDE60A-34B6-E91B-41F1-65B7324984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233" y="2438271"/>
            <a:ext cx="2108314" cy="2122644"/>
          </a:xfrm>
          <a:prstGeom prst="rect">
            <a:avLst/>
          </a:prstGeom>
        </p:spPr>
      </p:pic>
      <p:sp>
        <p:nvSpPr>
          <p:cNvPr id="3" name="TextBox 2">
            <a:extLst>
              <a:ext uri="{FF2B5EF4-FFF2-40B4-BE49-F238E27FC236}">
                <a16:creationId xmlns:a16="http://schemas.microsoft.com/office/drawing/2014/main" id="{6EF0DBBB-BC6A-EFFA-6812-067959EBFFB4}"/>
              </a:ext>
            </a:extLst>
          </p:cNvPr>
          <p:cNvSpPr txBox="1"/>
          <p:nvPr/>
        </p:nvSpPr>
        <p:spPr>
          <a:xfrm>
            <a:off x="2871813" y="6319250"/>
            <a:ext cx="1873990" cy="369332"/>
          </a:xfrm>
          <a:prstGeom prst="rect">
            <a:avLst/>
          </a:prstGeom>
          <a:noFill/>
        </p:spPr>
        <p:txBody>
          <a:bodyPr wrap="square">
            <a:spAutoFit/>
          </a:bodyPr>
          <a:lstStyle/>
          <a:p>
            <a:r>
              <a:rPr lang="en-US"/>
              <a:t>Bernardo Kastrup </a:t>
            </a:r>
            <a:endParaRPr lang="en-CA"/>
          </a:p>
        </p:txBody>
      </p:sp>
      <p:sp>
        <p:nvSpPr>
          <p:cNvPr id="6" name="TextBox 5">
            <a:extLst>
              <a:ext uri="{FF2B5EF4-FFF2-40B4-BE49-F238E27FC236}">
                <a16:creationId xmlns:a16="http://schemas.microsoft.com/office/drawing/2014/main" id="{8B9CBA40-61AE-5E66-9B73-AF5C154A7A36}"/>
              </a:ext>
            </a:extLst>
          </p:cNvPr>
          <p:cNvSpPr txBox="1"/>
          <p:nvPr/>
        </p:nvSpPr>
        <p:spPr>
          <a:xfrm>
            <a:off x="308303" y="6344652"/>
            <a:ext cx="2326636" cy="374061"/>
          </a:xfrm>
          <a:prstGeom prst="rect">
            <a:avLst/>
          </a:prstGeom>
          <a:noFill/>
        </p:spPr>
        <p:txBody>
          <a:bodyPr wrap="square">
            <a:spAutoFit/>
          </a:bodyPr>
          <a:lstStyle/>
          <a:p>
            <a:r>
              <a:rPr lang="en-US"/>
              <a:t>  Ian MacGilchrist </a:t>
            </a:r>
            <a:endParaRPr lang="en-CA"/>
          </a:p>
        </p:txBody>
      </p:sp>
      <p:sp>
        <p:nvSpPr>
          <p:cNvPr id="10" name="TextBox 9">
            <a:extLst>
              <a:ext uri="{FF2B5EF4-FFF2-40B4-BE49-F238E27FC236}">
                <a16:creationId xmlns:a16="http://schemas.microsoft.com/office/drawing/2014/main" id="{458FAD02-43A0-F74B-14E7-2BD34D35F7DD}"/>
              </a:ext>
            </a:extLst>
          </p:cNvPr>
          <p:cNvSpPr txBox="1"/>
          <p:nvPr/>
        </p:nvSpPr>
        <p:spPr>
          <a:xfrm>
            <a:off x="5258057" y="1925416"/>
            <a:ext cx="1901852" cy="369332"/>
          </a:xfrm>
          <a:prstGeom prst="rect">
            <a:avLst/>
          </a:prstGeom>
          <a:noFill/>
        </p:spPr>
        <p:txBody>
          <a:bodyPr wrap="square">
            <a:spAutoFit/>
          </a:bodyPr>
          <a:lstStyle/>
          <a:p>
            <a:r>
              <a:rPr lang="en-US"/>
              <a:t> Donald Hoffman </a:t>
            </a:r>
            <a:endParaRPr lang="en-CA"/>
          </a:p>
        </p:txBody>
      </p:sp>
      <p:sp>
        <p:nvSpPr>
          <p:cNvPr id="14" name="TextBox 13">
            <a:extLst>
              <a:ext uri="{FF2B5EF4-FFF2-40B4-BE49-F238E27FC236}">
                <a16:creationId xmlns:a16="http://schemas.microsoft.com/office/drawing/2014/main" id="{CC74E723-A051-DD2E-5B64-18E55812292B}"/>
              </a:ext>
            </a:extLst>
          </p:cNvPr>
          <p:cNvSpPr txBox="1"/>
          <p:nvPr/>
        </p:nvSpPr>
        <p:spPr>
          <a:xfrm>
            <a:off x="7736384" y="1866148"/>
            <a:ext cx="1631272" cy="369332"/>
          </a:xfrm>
          <a:prstGeom prst="rect">
            <a:avLst/>
          </a:prstGeom>
          <a:noFill/>
        </p:spPr>
        <p:txBody>
          <a:bodyPr wrap="square">
            <a:spAutoFit/>
          </a:bodyPr>
          <a:lstStyle/>
          <a:p>
            <a:r>
              <a:rPr lang="en-US"/>
              <a:t> Michael Levin </a:t>
            </a:r>
            <a:endParaRPr lang="en-CA"/>
          </a:p>
        </p:txBody>
      </p:sp>
      <p:sp>
        <p:nvSpPr>
          <p:cNvPr id="18" name="TextBox 17">
            <a:extLst>
              <a:ext uri="{FF2B5EF4-FFF2-40B4-BE49-F238E27FC236}">
                <a16:creationId xmlns:a16="http://schemas.microsoft.com/office/drawing/2014/main" id="{E5156704-2A5A-B2EC-74AB-6F755A0C79AF}"/>
              </a:ext>
            </a:extLst>
          </p:cNvPr>
          <p:cNvSpPr txBox="1"/>
          <p:nvPr/>
        </p:nvSpPr>
        <p:spPr>
          <a:xfrm>
            <a:off x="707580" y="4191582"/>
            <a:ext cx="1400452" cy="369332"/>
          </a:xfrm>
          <a:prstGeom prst="rect">
            <a:avLst/>
          </a:prstGeom>
          <a:noFill/>
        </p:spPr>
        <p:txBody>
          <a:bodyPr wrap="square">
            <a:spAutoFit/>
          </a:bodyPr>
          <a:lstStyle/>
          <a:p>
            <a:r>
              <a:rPr lang="en-US"/>
              <a:t> Ken Wilber </a:t>
            </a:r>
            <a:endParaRPr lang="en-CA"/>
          </a:p>
        </p:txBody>
      </p:sp>
      <p:sp>
        <p:nvSpPr>
          <p:cNvPr id="21" name="TextBox 20">
            <a:extLst>
              <a:ext uri="{FF2B5EF4-FFF2-40B4-BE49-F238E27FC236}">
                <a16:creationId xmlns:a16="http://schemas.microsoft.com/office/drawing/2014/main" id="{B1C64FF1-2AD9-21AC-65CD-C6CBF9E6FE42}"/>
              </a:ext>
            </a:extLst>
          </p:cNvPr>
          <p:cNvSpPr txBox="1"/>
          <p:nvPr/>
        </p:nvSpPr>
        <p:spPr>
          <a:xfrm>
            <a:off x="3014458" y="4181516"/>
            <a:ext cx="1588701" cy="369332"/>
          </a:xfrm>
          <a:prstGeom prst="rect">
            <a:avLst/>
          </a:prstGeom>
          <a:noFill/>
        </p:spPr>
        <p:txBody>
          <a:bodyPr wrap="square">
            <a:spAutoFit/>
          </a:bodyPr>
          <a:lstStyle/>
          <a:p>
            <a:r>
              <a:rPr lang="en-US"/>
              <a:t> Jeffrey Kripal</a:t>
            </a:r>
            <a:endParaRPr lang="en-CA"/>
          </a:p>
        </p:txBody>
      </p:sp>
      <p:sp>
        <p:nvSpPr>
          <p:cNvPr id="23" name="TextBox 22">
            <a:extLst>
              <a:ext uri="{FF2B5EF4-FFF2-40B4-BE49-F238E27FC236}">
                <a16:creationId xmlns:a16="http://schemas.microsoft.com/office/drawing/2014/main" id="{D11232CF-DB8F-E758-D014-C42F426A6C07}"/>
              </a:ext>
            </a:extLst>
          </p:cNvPr>
          <p:cNvSpPr txBox="1"/>
          <p:nvPr/>
        </p:nvSpPr>
        <p:spPr>
          <a:xfrm>
            <a:off x="5572439" y="4171327"/>
            <a:ext cx="1273087" cy="379521"/>
          </a:xfrm>
          <a:prstGeom prst="rect">
            <a:avLst/>
          </a:prstGeom>
          <a:noFill/>
        </p:spPr>
        <p:txBody>
          <a:bodyPr wrap="square">
            <a:spAutoFit/>
          </a:bodyPr>
          <a:lstStyle/>
          <a:p>
            <a:r>
              <a:rPr lang="en-US"/>
              <a:t> C G Jung </a:t>
            </a:r>
            <a:endParaRPr lang="en-CA"/>
          </a:p>
        </p:txBody>
      </p:sp>
      <p:pic>
        <p:nvPicPr>
          <p:cNvPr id="4" name="Picture 3" descr="A person with grey hair&#10;&#10;Description automatically generated">
            <a:extLst>
              <a:ext uri="{FF2B5EF4-FFF2-40B4-BE49-F238E27FC236}">
                <a16:creationId xmlns:a16="http://schemas.microsoft.com/office/drawing/2014/main" id="{1E1702E6-6C11-FFE1-3064-711995E718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6648" y="143813"/>
            <a:ext cx="2110864" cy="2150936"/>
          </a:xfrm>
          <a:prstGeom prst="rect">
            <a:avLst/>
          </a:prstGeom>
        </p:spPr>
      </p:pic>
      <p:sp>
        <p:nvSpPr>
          <p:cNvPr id="12" name="TextBox 11">
            <a:extLst>
              <a:ext uri="{FF2B5EF4-FFF2-40B4-BE49-F238E27FC236}">
                <a16:creationId xmlns:a16="http://schemas.microsoft.com/office/drawing/2014/main" id="{BDDDCC7D-E251-FF04-02EE-E13397D32C4A}"/>
              </a:ext>
            </a:extLst>
          </p:cNvPr>
          <p:cNvSpPr txBox="1"/>
          <p:nvPr/>
        </p:nvSpPr>
        <p:spPr>
          <a:xfrm>
            <a:off x="10073522" y="1866148"/>
            <a:ext cx="1873990" cy="369332"/>
          </a:xfrm>
          <a:prstGeom prst="rect">
            <a:avLst/>
          </a:prstGeom>
          <a:noFill/>
        </p:spPr>
        <p:txBody>
          <a:bodyPr wrap="square">
            <a:spAutoFit/>
          </a:bodyPr>
          <a:lstStyle/>
          <a:p>
            <a:r>
              <a:rPr lang="en-US"/>
              <a:t>Rupert Sheldrake</a:t>
            </a:r>
            <a:endParaRPr lang="en-CA"/>
          </a:p>
        </p:txBody>
      </p:sp>
      <p:pic>
        <p:nvPicPr>
          <p:cNvPr id="8" name="Picture 7" descr="A close-up of a person&#10;&#10;Description automatically generated">
            <a:extLst>
              <a:ext uri="{FF2B5EF4-FFF2-40B4-BE49-F238E27FC236}">
                <a16:creationId xmlns:a16="http://schemas.microsoft.com/office/drawing/2014/main" id="{E0143EAE-AF91-9CAD-484B-1B4417E0A7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4233" y="4704438"/>
            <a:ext cx="2108314" cy="2122644"/>
          </a:xfrm>
          <a:prstGeom prst="rect">
            <a:avLst/>
          </a:prstGeom>
        </p:spPr>
      </p:pic>
      <p:pic>
        <p:nvPicPr>
          <p:cNvPr id="19" name="Picture 18" descr="A close-up of a person's face&#10;&#10;Description automatically generated">
            <a:extLst>
              <a:ext uri="{FF2B5EF4-FFF2-40B4-BE49-F238E27FC236}">
                <a16:creationId xmlns:a16="http://schemas.microsoft.com/office/drawing/2014/main" id="{B88D607C-0D69-48F6-5E8C-5B348CDA43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3235" y="2421735"/>
            <a:ext cx="2108314" cy="2129113"/>
          </a:xfrm>
          <a:prstGeom prst="rect">
            <a:avLst/>
          </a:prstGeom>
        </p:spPr>
      </p:pic>
      <p:pic>
        <p:nvPicPr>
          <p:cNvPr id="22" name="Picture 21" descr="A close-up of a statue&#10;&#10;Description automatically generated">
            <a:extLst>
              <a:ext uri="{FF2B5EF4-FFF2-40B4-BE49-F238E27FC236}">
                <a16:creationId xmlns:a16="http://schemas.microsoft.com/office/drawing/2014/main" id="{E785977F-48BE-97BF-9506-B4896306D8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5129" y="2435036"/>
            <a:ext cx="2136830" cy="2129113"/>
          </a:xfrm>
          <a:prstGeom prst="rect">
            <a:avLst/>
          </a:prstGeom>
        </p:spPr>
      </p:pic>
      <p:sp>
        <p:nvSpPr>
          <p:cNvPr id="26" name="TextBox 25">
            <a:extLst>
              <a:ext uri="{FF2B5EF4-FFF2-40B4-BE49-F238E27FC236}">
                <a16:creationId xmlns:a16="http://schemas.microsoft.com/office/drawing/2014/main" id="{E27F6A85-FECC-1848-9FD8-0207E8899162}"/>
              </a:ext>
            </a:extLst>
          </p:cNvPr>
          <p:cNvSpPr txBox="1"/>
          <p:nvPr/>
        </p:nvSpPr>
        <p:spPr>
          <a:xfrm>
            <a:off x="5167905" y="6457750"/>
            <a:ext cx="1697804" cy="646331"/>
          </a:xfrm>
          <a:prstGeom prst="rect">
            <a:avLst/>
          </a:prstGeom>
          <a:noFill/>
        </p:spPr>
        <p:txBody>
          <a:bodyPr wrap="square">
            <a:spAutoFit/>
          </a:bodyPr>
          <a:lstStyle/>
          <a:p>
            <a:pPr algn="ctr"/>
            <a:r>
              <a:rPr lang="en-US" dirty="0"/>
              <a:t>Pierre Teilhard de Chardin</a:t>
            </a:r>
            <a:endParaRPr lang="en-CA" dirty="0"/>
          </a:p>
        </p:txBody>
      </p:sp>
      <p:sp>
        <p:nvSpPr>
          <p:cNvPr id="28" name="TextBox 27">
            <a:extLst>
              <a:ext uri="{FF2B5EF4-FFF2-40B4-BE49-F238E27FC236}">
                <a16:creationId xmlns:a16="http://schemas.microsoft.com/office/drawing/2014/main" id="{DBF8562A-79C8-B5CE-DF48-B5BCF3FCBA0C}"/>
              </a:ext>
            </a:extLst>
          </p:cNvPr>
          <p:cNvSpPr txBox="1"/>
          <p:nvPr/>
        </p:nvSpPr>
        <p:spPr>
          <a:xfrm>
            <a:off x="10497595" y="4171327"/>
            <a:ext cx="1297242" cy="369332"/>
          </a:xfrm>
          <a:prstGeom prst="rect">
            <a:avLst/>
          </a:prstGeom>
          <a:noFill/>
        </p:spPr>
        <p:txBody>
          <a:bodyPr wrap="square">
            <a:spAutoFit/>
          </a:bodyPr>
          <a:lstStyle/>
          <a:p>
            <a:r>
              <a:rPr lang="en-US"/>
              <a:t>Aristotle</a:t>
            </a:r>
            <a:endParaRPr lang="en-CA"/>
          </a:p>
        </p:txBody>
      </p:sp>
      <p:sp>
        <p:nvSpPr>
          <p:cNvPr id="30" name="TextBox 29">
            <a:extLst>
              <a:ext uri="{FF2B5EF4-FFF2-40B4-BE49-F238E27FC236}">
                <a16:creationId xmlns:a16="http://schemas.microsoft.com/office/drawing/2014/main" id="{83427106-00F0-D685-FBC3-C03715A73FF4}"/>
              </a:ext>
            </a:extLst>
          </p:cNvPr>
          <p:cNvSpPr txBox="1"/>
          <p:nvPr/>
        </p:nvSpPr>
        <p:spPr>
          <a:xfrm>
            <a:off x="7680753" y="4103134"/>
            <a:ext cx="1987133" cy="369332"/>
          </a:xfrm>
          <a:prstGeom prst="rect">
            <a:avLst/>
          </a:prstGeom>
          <a:noFill/>
        </p:spPr>
        <p:txBody>
          <a:bodyPr wrap="square">
            <a:spAutoFit/>
          </a:bodyPr>
          <a:lstStyle/>
          <a:p>
            <a:r>
              <a:rPr lang="en-US"/>
              <a:t>Ignatius of Loyola</a:t>
            </a:r>
            <a:endParaRPr lang="en-CA"/>
          </a:p>
        </p:txBody>
      </p:sp>
      <p:sp>
        <p:nvSpPr>
          <p:cNvPr id="32" name="TextBox 31">
            <a:extLst>
              <a:ext uri="{FF2B5EF4-FFF2-40B4-BE49-F238E27FC236}">
                <a16:creationId xmlns:a16="http://schemas.microsoft.com/office/drawing/2014/main" id="{804DF9AA-869B-8FA7-23F0-FE3E605AA753}"/>
              </a:ext>
            </a:extLst>
          </p:cNvPr>
          <p:cNvSpPr txBox="1"/>
          <p:nvPr/>
        </p:nvSpPr>
        <p:spPr>
          <a:xfrm>
            <a:off x="698802" y="693389"/>
            <a:ext cx="3872273" cy="923330"/>
          </a:xfrm>
          <a:prstGeom prst="rect">
            <a:avLst/>
          </a:prstGeom>
          <a:noFill/>
        </p:spPr>
        <p:txBody>
          <a:bodyPr wrap="square">
            <a:spAutoFit/>
          </a:bodyPr>
          <a:lstStyle/>
          <a:p>
            <a:r>
              <a:rPr lang="en-US" sz="5400" dirty="0">
                <a:solidFill>
                  <a:schemeClr val="bg1"/>
                </a:solidFill>
              </a:rPr>
              <a:t> THE PANEL </a:t>
            </a:r>
            <a:endParaRPr lang="en-CA" sz="5400" dirty="0">
              <a:solidFill>
                <a:schemeClr val="bg1"/>
              </a:solidFill>
            </a:endParaRPr>
          </a:p>
        </p:txBody>
      </p:sp>
      <p:pic>
        <p:nvPicPr>
          <p:cNvPr id="34" name="Picture 33" descr="An old person holding glasses&#10;&#10;Description automatically generated">
            <a:extLst>
              <a:ext uri="{FF2B5EF4-FFF2-40B4-BE49-F238E27FC236}">
                <a16:creationId xmlns:a16="http://schemas.microsoft.com/office/drawing/2014/main" id="{615436AE-4F2E-F5CF-4CB8-CA781B3FDD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93235" y="4676147"/>
            <a:ext cx="2100408" cy="2156808"/>
          </a:xfrm>
          <a:prstGeom prst="rect">
            <a:avLst/>
          </a:prstGeom>
        </p:spPr>
      </p:pic>
      <p:sp>
        <p:nvSpPr>
          <p:cNvPr id="36" name="TextBox 35">
            <a:extLst>
              <a:ext uri="{FF2B5EF4-FFF2-40B4-BE49-F238E27FC236}">
                <a16:creationId xmlns:a16="http://schemas.microsoft.com/office/drawing/2014/main" id="{B6F81B35-7179-60BC-F0B4-43B3E610F2B2}"/>
              </a:ext>
            </a:extLst>
          </p:cNvPr>
          <p:cNvSpPr txBox="1"/>
          <p:nvPr/>
        </p:nvSpPr>
        <p:spPr>
          <a:xfrm>
            <a:off x="7661277" y="6319250"/>
            <a:ext cx="2026084" cy="369332"/>
          </a:xfrm>
          <a:prstGeom prst="rect">
            <a:avLst/>
          </a:prstGeom>
          <a:noFill/>
        </p:spPr>
        <p:txBody>
          <a:bodyPr wrap="square">
            <a:spAutoFit/>
          </a:bodyPr>
          <a:lstStyle/>
          <a:p>
            <a:r>
              <a:rPr lang="en-US"/>
              <a:t> Bertrand Russell </a:t>
            </a:r>
            <a:endParaRPr lang="en-CA"/>
          </a:p>
        </p:txBody>
      </p:sp>
      <p:pic>
        <p:nvPicPr>
          <p:cNvPr id="16" name="Picture 15" descr="A person in a suit and tie&#10;&#10;Description automatically generated">
            <a:extLst>
              <a:ext uri="{FF2B5EF4-FFF2-40B4-BE49-F238E27FC236}">
                <a16:creationId xmlns:a16="http://schemas.microsoft.com/office/drawing/2014/main" id="{7EFF44A3-4BD0-F7A3-DE4C-7F6D432847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52822" y="4676147"/>
            <a:ext cx="2108313" cy="2150935"/>
          </a:xfrm>
          <a:prstGeom prst="rect">
            <a:avLst/>
          </a:prstGeom>
        </p:spPr>
      </p:pic>
      <p:sp>
        <p:nvSpPr>
          <p:cNvPr id="24" name="TextBox 23">
            <a:extLst>
              <a:ext uri="{FF2B5EF4-FFF2-40B4-BE49-F238E27FC236}">
                <a16:creationId xmlns:a16="http://schemas.microsoft.com/office/drawing/2014/main" id="{75655554-0605-CA44-1675-D350C08CBF22}"/>
              </a:ext>
            </a:extLst>
          </p:cNvPr>
          <p:cNvSpPr txBox="1"/>
          <p:nvPr/>
        </p:nvSpPr>
        <p:spPr>
          <a:xfrm>
            <a:off x="10090506" y="6457750"/>
            <a:ext cx="1970629" cy="369332"/>
          </a:xfrm>
          <a:prstGeom prst="rect">
            <a:avLst/>
          </a:prstGeom>
          <a:noFill/>
        </p:spPr>
        <p:txBody>
          <a:bodyPr wrap="square">
            <a:spAutoFit/>
          </a:bodyPr>
          <a:lstStyle/>
          <a:p>
            <a:r>
              <a:rPr lang="en-US">
                <a:latin typeface="Arial" panose="020B0604020202020204" pitchFamily="34" charset="0"/>
              </a:rPr>
              <a:t>Steven Weinberg</a:t>
            </a:r>
            <a:r>
              <a:rPr lang="en-US" sz="1800"/>
              <a:t> </a:t>
            </a:r>
            <a:endParaRPr lang="en-CA"/>
          </a:p>
        </p:txBody>
      </p:sp>
      <p:sp>
        <p:nvSpPr>
          <p:cNvPr id="2" name="Slide Number Placeholder 1">
            <a:extLst>
              <a:ext uri="{FF2B5EF4-FFF2-40B4-BE49-F238E27FC236}">
                <a16:creationId xmlns:a16="http://schemas.microsoft.com/office/drawing/2014/main" id="{BF5D6D99-6C5C-DBBF-1927-08A74A81CBAB}"/>
              </a:ext>
            </a:extLst>
          </p:cNvPr>
          <p:cNvSpPr>
            <a:spLocks noGrp="1"/>
          </p:cNvSpPr>
          <p:nvPr>
            <p:ph type="sldNum" sz="quarter" idx="12"/>
          </p:nvPr>
        </p:nvSpPr>
        <p:spPr/>
        <p:txBody>
          <a:bodyPr/>
          <a:lstStyle/>
          <a:p>
            <a:fld id="{B2DC25EE-239B-4C5F-AAD1-255A7D5F1EE2}" type="slidenum">
              <a:rPr lang="en-US" smtClean="0"/>
              <a:t>630</a:t>
            </a:fld>
            <a:endParaRPr lang="en-US"/>
          </a:p>
        </p:txBody>
      </p:sp>
    </p:spTree>
    <p:extLst>
      <p:ext uri="{BB962C8B-B14F-4D97-AF65-F5344CB8AC3E}">
        <p14:creationId xmlns:p14="http://schemas.microsoft.com/office/powerpoint/2010/main" val="1205616254"/>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6EA5A3-66BB-F2F4-111A-46C7895DBE28}"/>
              </a:ext>
            </a:extLst>
          </p:cNvPr>
          <p:cNvSpPr txBox="1"/>
          <p:nvPr/>
        </p:nvSpPr>
        <p:spPr>
          <a:xfrm>
            <a:off x="3802543" y="140353"/>
            <a:ext cx="6096000" cy="646331"/>
          </a:xfrm>
          <a:prstGeom prst="rect">
            <a:avLst/>
          </a:prstGeom>
          <a:noFill/>
        </p:spPr>
        <p:txBody>
          <a:bodyPr wrap="square">
            <a:spAutoFit/>
          </a:bodyPr>
          <a:lstStyle/>
          <a:p>
            <a:r>
              <a:rPr lang="en-US" sz="3600" dirty="0">
                <a:solidFill>
                  <a:schemeClr val="bg1"/>
                </a:solidFill>
              </a:rPr>
              <a:t>THE DIALOGUE</a:t>
            </a:r>
            <a:endParaRPr lang="en-CA" sz="3600" dirty="0">
              <a:solidFill>
                <a:schemeClr val="bg1"/>
              </a:solidFill>
            </a:endParaRPr>
          </a:p>
        </p:txBody>
      </p:sp>
      <p:pic>
        <p:nvPicPr>
          <p:cNvPr id="5" name="Picture 4" descr="A painting of people in a building&#10;&#10;Description automatically generated">
            <a:extLst>
              <a:ext uri="{FF2B5EF4-FFF2-40B4-BE49-F238E27FC236}">
                <a16:creationId xmlns:a16="http://schemas.microsoft.com/office/drawing/2014/main" id="{E8C2806C-2BA8-371F-EE71-204D2D85E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 y="923329"/>
            <a:ext cx="11419115" cy="5618985"/>
          </a:xfrm>
          <a:prstGeom prst="rect">
            <a:avLst/>
          </a:prstGeom>
        </p:spPr>
      </p:pic>
      <p:sp>
        <p:nvSpPr>
          <p:cNvPr id="8" name="Slide Number Placeholder 7">
            <a:extLst>
              <a:ext uri="{FF2B5EF4-FFF2-40B4-BE49-F238E27FC236}">
                <a16:creationId xmlns:a16="http://schemas.microsoft.com/office/drawing/2014/main" id="{EB34E07A-BC65-5083-BCA4-3261AAB35576}"/>
              </a:ext>
            </a:extLst>
          </p:cNvPr>
          <p:cNvSpPr>
            <a:spLocks noGrp="1"/>
          </p:cNvSpPr>
          <p:nvPr>
            <p:ph type="sldNum" sz="quarter" idx="12"/>
          </p:nvPr>
        </p:nvSpPr>
        <p:spPr/>
        <p:txBody>
          <a:bodyPr/>
          <a:lstStyle/>
          <a:p>
            <a:fld id="{B2DC25EE-239B-4C5F-AAD1-255A7D5F1EE2}" type="slidenum">
              <a:rPr lang="en-US" smtClean="0"/>
              <a:t>631</a:t>
            </a:fld>
            <a:endParaRPr lang="en-US"/>
          </a:p>
        </p:txBody>
      </p:sp>
    </p:spTree>
    <p:extLst>
      <p:ext uri="{BB962C8B-B14F-4D97-AF65-F5344CB8AC3E}">
        <p14:creationId xmlns:p14="http://schemas.microsoft.com/office/powerpoint/2010/main" val="3451254696"/>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DF0326-A4AC-8EF6-CE08-5BF7A5F2804E}"/>
              </a:ext>
            </a:extLst>
          </p:cNvPr>
          <p:cNvSpPr txBox="1"/>
          <p:nvPr/>
        </p:nvSpPr>
        <p:spPr>
          <a:xfrm>
            <a:off x="2625290" y="984803"/>
            <a:ext cx="6097604" cy="707886"/>
          </a:xfrm>
          <a:prstGeom prst="rect">
            <a:avLst/>
          </a:prstGeom>
          <a:noFill/>
        </p:spPr>
        <p:txBody>
          <a:bodyPr wrap="square">
            <a:spAutoFit/>
          </a:bodyPr>
          <a:lstStyle/>
          <a:p>
            <a:r>
              <a:rPr lang="en-US" sz="4000" dirty="0">
                <a:solidFill>
                  <a:schemeClr val="bg1"/>
                </a:solidFill>
              </a:rPr>
              <a:t>1) WHAT IS THE UNIVERSE? </a:t>
            </a:r>
          </a:p>
        </p:txBody>
      </p:sp>
    </p:spTree>
    <p:extLst>
      <p:ext uri="{BB962C8B-B14F-4D97-AF65-F5344CB8AC3E}">
        <p14:creationId xmlns:p14="http://schemas.microsoft.com/office/powerpoint/2010/main" val="3535170927"/>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487B54-6B6A-6093-1DC9-E5AEE9955635}"/>
              </a:ext>
            </a:extLst>
          </p:cNvPr>
          <p:cNvSpPr txBox="1"/>
          <p:nvPr/>
        </p:nvSpPr>
        <p:spPr>
          <a:xfrm>
            <a:off x="0" y="205767"/>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0000"/>
                </a:solidFill>
                <a:latin typeface="+mj-lt"/>
                <a:cs typeface="Arial" panose="020B0604020202020204" pitchFamily="34" charset="0"/>
              </a:rPr>
              <a:t>Luis-</a:t>
            </a:r>
            <a:r>
              <a:rPr lang="en-US" sz="2000" dirty="0">
                <a:latin typeface="+mj-lt"/>
                <a:cs typeface="Arial" panose="020B0604020202020204" pitchFamily="34" charset="0"/>
              </a:rPr>
              <a:t>Welcome everyone, I’m thrilled to be hosting this conversation between a panel of great intellectual and spiritual figures. We’ll be informal, with panel members making contributions at any time during the conversation. Panel members, when you speak for the first time, please introduce yourselves. As moderator I will be responsible for keeping us on track and on time.</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Now let me remind you of our first question: </a:t>
            </a:r>
            <a:r>
              <a:rPr lang="en-US" sz="2000" dirty="0">
                <a:solidFill>
                  <a:schemeClr val="bg1"/>
                </a:solidFill>
                <a:latin typeface="+mj-lt"/>
                <a:cs typeface="Arial" panose="020B0604020202020204" pitchFamily="34" charset="0"/>
              </a:rPr>
              <a:t>what is all this, or what is the universe?</a:t>
            </a: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Bertrand Russell-</a:t>
            </a:r>
            <a:r>
              <a:rPr lang="en-US" sz="2000" dirty="0">
                <a:solidFill>
                  <a:srgbClr val="000000"/>
                </a:solidFill>
                <a:latin typeface="+mj-lt"/>
                <a:cs typeface="Arial" panose="020B0604020202020204" pitchFamily="34" charset="0"/>
              </a:rPr>
              <a:t> </a:t>
            </a:r>
            <a:r>
              <a:rPr lang="en-US" sz="2000" dirty="0">
                <a:latin typeface="+mj-lt"/>
                <a:cs typeface="Arial" panose="020B0604020202020204" pitchFamily="34" charset="0"/>
              </a:rPr>
              <a:t>Hello, I am honored to be in such illustrious company. I am Bertrand Russell. I existed on the earthly plane from 1872 to 1970. I was a British philosopher, mathematician, logician, historian, social critic, political activist, and public intellectual. I was also awarded a Nobel Prize in literature.</a:t>
            </a:r>
          </a:p>
          <a:p>
            <a:pPr marL="285750" indent="-285750">
              <a:buFont typeface="Arial" panose="020B0604020202020204" pitchFamily="34" charset="0"/>
              <a:buChar char="•"/>
            </a:pPr>
            <a:r>
              <a:rPr lang="en-US" sz="2000" dirty="0">
                <a:latin typeface="+mj-lt"/>
                <a:cs typeface="Arial" panose="020B0604020202020204" pitchFamily="34" charset="0"/>
              </a:rPr>
              <a:t>To begin I would like to make two brief comments: Luis, as the channeler of this imaginary panel, are you aware that I once wrote "A stupid man's report of what a clever man says is never accurate, because he unconsciously translates what he hears into something that he can understand." Are you not at risk of misrepresenting the ideas of some of history’s greatest thinkers? Also, this panel consists entirely of men. Are there no prominent women you could have invited?</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Thank you, Lord Russell for those very incisive comments. While I will make every efforts to remain faithful to the views of the panel members, I know I will inevitably fail. I apologize in advance. As to your second point, again I apologize, in my defense, I would suggest  that many of the panel members are here only in spirit and that spirit is neither male nor female.</a:t>
            </a:r>
          </a:p>
          <a:p>
            <a:endParaRPr lang="en-CA" dirty="0">
              <a:solidFill>
                <a:schemeClr val="bg1"/>
              </a:solidFill>
            </a:endParaRPr>
          </a:p>
        </p:txBody>
      </p:sp>
      <p:sp>
        <p:nvSpPr>
          <p:cNvPr id="2" name="Slide Number Placeholder 1">
            <a:extLst>
              <a:ext uri="{FF2B5EF4-FFF2-40B4-BE49-F238E27FC236}">
                <a16:creationId xmlns:a16="http://schemas.microsoft.com/office/drawing/2014/main" id="{952FE1FF-70AA-7D33-5729-57FEEEF1E271}"/>
              </a:ext>
            </a:extLst>
          </p:cNvPr>
          <p:cNvSpPr>
            <a:spLocks noGrp="1"/>
          </p:cNvSpPr>
          <p:nvPr>
            <p:ph type="sldNum" sz="quarter" idx="12"/>
          </p:nvPr>
        </p:nvSpPr>
        <p:spPr/>
        <p:txBody>
          <a:bodyPr/>
          <a:lstStyle/>
          <a:p>
            <a:fld id="{9466507A-FC0E-45BB-ABFF-242F56374B6D}" type="slidenum">
              <a:rPr lang="en-CA" smtClean="0"/>
              <a:t>633</a:t>
            </a:fld>
            <a:endParaRPr lang="en-CA"/>
          </a:p>
        </p:txBody>
      </p:sp>
    </p:spTree>
    <p:extLst>
      <p:ext uri="{BB962C8B-B14F-4D97-AF65-F5344CB8AC3E}">
        <p14:creationId xmlns:p14="http://schemas.microsoft.com/office/powerpoint/2010/main" val="1208043685"/>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919CAE-6652-ECE7-5B0A-63FB2DFDB753}"/>
              </a:ext>
            </a:extLst>
          </p:cNvPr>
          <p:cNvSpPr txBox="1"/>
          <p:nvPr/>
        </p:nvSpPr>
        <p:spPr>
          <a:xfrm>
            <a:off x="79007" y="86627"/>
            <a:ext cx="11899232" cy="8094524"/>
          </a:xfrm>
          <a:prstGeom prst="rect">
            <a:avLst/>
          </a:prstGeom>
          <a:noFill/>
        </p:spPr>
        <p:txBody>
          <a:bodyPr wrap="square">
            <a:spAutoFit/>
          </a:bodyPr>
          <a:lstStyle/>
          <a:p>
            <a:r>
              <a:rPr lang="en-US" sz="2000" dirty="0">
                <a:solidFill>
                  <a:schemeClr val="bg1"/>
                </a:solidFill>
              </a:rPr>
              <a:t>Plato-</a:t>
            </a:r>
            <a:r>
              <a:rPr lang="en-US" sz="2000" dirty="0">
                <a:cs typeface="Arial" panose="020B0604020202020204" pitchFamily="34" charset="0"/>
              </a:rPr>
              <a:t> Since I'm the oldest spirit on the panel I will start our discussion. I lived from</a:t>
            </a:r>
            <a:r>
              <a:rPr lang="en-US" sz="2000" dirty="0"/>
              <a:t> 428 to 348 BCE. I was a Greek philosopher, a student of Socrates, and the teacher of Aristotle. I believed that ultimate reality lies not in the changing physical world but in an intelligible realm of forms, and I founded the Academy, the first long-lasting institution of higher learning in the Western world. It’s said that much of Western philosophy, theology, and science grew in dialogue with, or in reaction to my ideas.</a:t>
            </a:r>
            <a:r>
              <a:rPr lang="en-US" sz="2000" dirty="0">
                <a:cs typeface="Arial" panose="020B0604020202020204" pitchFamily="34" charset="0"/>
              </a:rPr>
              <a:t> </a:t>
            </a:r>
          </a:p>
          <a:p>
            <a:r>
              <a:rPr lang="en-US" sz="2000" dirty="0">
                <a:solidFill>
                  <a:schemeClr val="bg1"/>
                </a:solidFill>
                <a:cs typeface="Arial" panose="020B0604020202020204" pitchFamily="34" charset="0"/>
              </a:rPr>
              <a:t>Luis</a:t>
            </a:r>
            <a:r>
              <a:rPr lang="en-US" sz="2000" dirty="0">
                <a:cs typeface="Arial" panose="020B0604020202020204" pitchFamily="34" charset="0"/>
              </a:rPr>
              <a:t>-  Today you’re most famous for your allegory of the cave. Can you briefly explain to us what you were trying to say?</a:t>
            </a:r>
          </a:p>
          <a:p>
            <a:r>
              <a:rPr lang="en-US" sz="2000" dirty="0">
                <a:solidFill>
                  <a:schemeClr val="bg1"/>
                </a:solidFill>
                <a:cs typeface="Arial" panose="020B0604020202020204" pitchFamily="34" charset="0"/>
              </a:rPr>
              <a:t>Plato- </a:t>
            </a:r>
            <a:r>
              <a:rPr lang="en-US" altLang="en-US" sz="2000" dirty="0"/>
              <a:t>Imagine human beings living from childhood in a cavern, their legs and necks bound, able to see only the wall before them. Shadows pass, and these they take for reality. By this image I wished to say that most of us live among appearances, opinions, customs, and half-truths, mistaking them for what </a:t>
            </a:r>
            <a:r>
              <a:rPr lang="en-US" altLang="en-US" sz="2000" i="1" dirty="0"/>
              <a:t>is</a:t>
            </a:r>
            <a:r>
              <a:rPr lang="en-US" altLang="en-US" sz="2000" dirty="0"/>
              <a:t>. Education is not the pouring of knowledge into the mind, but the turning of the soul: a painful reorientation away from shadows toward the light that gives all things their being. When one ascends and beholds the sun, the Good itself, he sees not only more clearly, but differently. And when he returns to the cave, he is ridiculed, for those who have never left cannot imagine that their world is incomplete. Thus, the allegory is about awakening: about truth, responsibility, and the difficult task of loving the light enough to endure the journey toward it, and compassionate enough to return.</a:t>
            </a:r>
            <a:r>
              <a:rPr lang="en-US" sz="2000" dirty="0"/>
              <a:t> </a:t>
            </a:r>
          </a:p>
          <a:p>
            <a:r>
              <a:rPr lang="en-US" sz="2000" dirty="0">
                <a:solidFill>
                  <a:schemeClr val="bg1"/>
                </a:solidFill>
              </a:rPr>
              <a:t>Luis</a:t>
            </a:r>
            <a:r>
              <a:rPr lang="en-US" sz="2000" dirty="0"/>
              <a:t>-you're suggesting an earthly realm of shadows and another "higher" realm. What is that other realm like? </a:t>
            </a:r>
          </a:p>
          <a:p>
            <a:r>
              <a:rPr lang="en-US" sz="2000" dirty="0">
                <a:solidFill>
                  <a:schemeClr val="bg1"/>
                </a:solidFill>
              </a:rPr>
              <a:t>Plato- </a:t>
            </a:r>
            <a:r>
              <a:rPr lang="en-US" sz="2000" dirty="0"/>
              <a:t>It is not another place, but another way of seeing. That realm is ordered, intelligible, and stable, where things are known not by their shifting appearances, but by what they </a:t>
            </a:r>
            <a:r>
              <a:rPr lang="en-US" sz="2000" i="1" dirty="0"/>
              <a:t>are</a:t>
            </a:r>
            <a:r>
              <a:rPr lang="en-US" sz="2000" dirty="0"/>
              <a:t>. There dwell the Forms: Beauty itself, Justice itself, Equality itself, unchanging measures by which all earthly things are judged and understood.</a:t>
            </a:r>
          </a:p>
          <a:p>
            <a:r>
              <a:rPr lang="en-US" sz="2000" dirty="0"/>
              <a:t>The highest of these is the Good, which illuminates all understanding, as the sun makes sight possible. To glimpse this realm is not to escape the world, but to finally understand it.</a:t>
            </a:r>
          </a:p>
          <a:p>
            <a:pPr lvl="0" defTabSz="914400" eaLnBrk="0" fontAlgn="base" hangingPunct="0">
              <a:spcBef>
                <a:spcPct val="0"/>
              </a:spcBef>
              <a:spcAft>
                <a:spcPct val="0"/>
              </a:spcAft>
            </a:pPr>
            <a:endParaRPr lang="en-US" altLang="en-US" sz="2000" dirty="0"/>
          </a:p>
          <a:p>
            <a:pPr lvl="0" defTabSz="914400" eaLnBrk="0" fontAlgn="base" hangingPunct="0">
              <a:spcBef>
                <a:spcPct val="0"/>
              </a:spcBef>
              <a:spcAft>
                <a:spcPct val="0"/>
              </a:spcAft>
            </a:pPr>
            <a:br>
              <a:rPr lang="en-US" altLang="en-US" sz="2000" dirty="0">
                <a:latin typeface="Arial" panose="020B0604020202020204" pitchFamily="34" charset="0"/>
              </a:rPr>
            </a:br>
            <a:endParaRPr lang="en-US" altLang="en-US" sz="2000" dirty="0">
              <a:latin typeface="Arial" panose="020B0604020202020204" pitchFamily="34" charset="0"/>
            </a:endParaRPr>
          </a:p>
          <a:p>
            <a:endParaRPr lang="en-CA" sz="2000" dirty="0">
              <a:solidFill>
                <a:schemeClr val="bg1"/>
              </a:solidFill>
            </a:endParaRPr>
          </a:p>
        </p:txBody>
      </p:sp>
    </p:spTree>
    <p:extLst>
      <p:ext uri="{BB962C8B-B14F-4D97-AF65-F5344CB8AC3E}">
        <p14:creationId xmlns:p14="http://schemas.microsoft.com/office/powerpoint/2010/main" val="3349545398"/>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BA2C-8427-7326-9E48-DA3A75EC5B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0C441F-5303-64C3-6305-701A1EE6076B}"/>
              </a:ext>
            </a:extLst>
          </p:cNvPr>
          <p:cNvSpPr txBox="1"/>
          <p:nvPr/>
        </p:nvSpPr>
        <p:spPr>
          <a:xfrm>
            <a:off x="0" y="0"/>
            <a:ext cx="12192000" cy="7571303"/>
          </a:xfrm>
          <a:prstGeom prst="rect">
            <a:avLst/>
          </a:prstGeom>
          <a:noFill/>
        </p:spPr>
        <p:txBody>
          <a:bodyPr wrap="square">
            <a:spAutoFit/>
          </a:bodyPr>
          <a:lstStyle/>
          <a:p>
            <a:pPr>
              <a:buNone/>
            </a:pPr>
            <a:r>
              <a:rPr lang="en-US" dirty="0">
                <a:solidFill>
                  <a:schemeClr val="bg1"/>
                </a:solidFill>
              </a:rPr>
              <a:t>Luis- </a:t>
            </a:r>
            <a:r>
              <a:rPr lang="en-US" dirty="0"/>
              <a:t>Does the Platonic realm exist or is it a metaphor?</a:t>
            </a:r>
          </a:p>
          <a:p>
            <a:pPr>
              <a:buNone/>
            </a:pPr>
            <a:r>
              <a:rPr lang="en-US" dirty="0">
                <a:solidFill>
                  <a:schemeClr val="bg1"/>
                </a:solidFill>
              </a:rPr>
              <a:t>Plato</a:t>
            </a:r>
            <a:r>
              <a:rPr lang="en-US" dirty="0"/>
              <a:t>-Platonic space is a reality not grasped by the senses but by the intellect alone. It is real not as stone or water is real, but as truth is real: the invisible order that gives the visible its meaning. To call it a “space” is a concession to language; it is more rightly a domain of being, where what is most real is what never changes. </a:t>
            </a:r>
          </a:p>
          <a:p>
            <a:pPr>
              <a:buNone/>
            </a:pPr>
            <a:r>
              <a:rPr lang="en-US" dirty="0">
                <a:solidFill>
                  <a:schemeClr val="bg1"/>
                </a:solidFill>
              </a:rPr>
              <a:t>Luis</a:t>
            </a:r>
            <a:r>
              <a:rPr lang="en-US" dirty="0"/>
              <a:t>- You believed in the traditional Greek Gods. What is the relation between this Platonic realm and the Greek gods. </a:t>
            </a:r>
          </a:p>
          <a:p>
            <a:r>
              <a:rPr lang="en-US" dirty="0">
                <a:solidFill>
                  <a:schemeClr val="bg1"/>
                </a:solidFill>
              </a:rPr>
              <a:t>Plato</a:t>
            </a:r>
            <a:r>
              <a:rPr lang="en-US" dirty="0"/>
              <a:t>- The gods of our stories are images that speak to the soul; the Forms are truths that speak to the intellect. The gods participate in the higher order, they are noble insofar as they reflect Justice, Beauty, and above all the Good. Where myth instructs through image and drama, the Platonic realm instructs through reason. When myth points upward, it is a friend of philosophy; when it distorts the Good, it must be purified. </a:t>
            </a:r>
          </a:p>
          <a:p>
            <a:r>
              <a:rPr lang="en-US" dirty="0">
                <a:solidFill>
                  <a:schemeClr val="bg1"/>
                </a:solidFill>
              </a:rPr>
              <a:t>Luis</a:t>
            </a:r>
            <a:r>
              <a:rPr lang="en-US" dirty="0"/>
              <a:t>- What does the allegory say about the creation of the Universe and its fundamental nature? </a:t>
            </a:r>
          </a:p>
          <a:p>
            <a:r>
              <a:rPr lang="en-US" dirty="0">
                <a:solidFill>
                  <a:schemeClr val="bg1"/>
                </a:solidFill>
              </a:rPr>
              <a:t>Plato</a:t>
            </a:r>
            <a:r>
              <a:rPr lang="en-US" dirty="0"/>
              <a:t>-The allegory teaches that the universe is not created by a craftsman who molds matter from nothing but ordered by a principle of intelligibility. The source of reality is not a maker standing outside the world, but the Good, like the sun, which does not construct things by force, yet gives being, order, and knowability to all that is. The world we perceive is therefore not false, but derivative: it participates in intelligible forms rather than originating itself. Creation is not an event in time, but a continuous dependence of becoming upon being. If one must speak of a “creator,” it is not a divine artisan, but the Good itself, that by which things are, are ordered, and are worth knowing at all. </a:t>
            </a:r>
          </a:p>
          <a:p>
            <a:r>
              <a:rPr lang="en-US" dirty="0">
                <a:solidFill>
                  <a:schemeClr val="bg1"/>
                </a:solidFill>
              </a:rPr>
              <a:t>Luis</a:t>
            </a:r>
            <a:r>
              <a:rPr lang="en-US" dirty="0"/>
              <a:t>- and what is the Good? </a:t>
            </a:r>
          </a:p>
          <a:p>
            <a:r>
              <a:rPr lang="en-US" dirty="0">
                <a:solidFill>
                  <a:schemeClr val="bg1"/>
                </a:solidFill>
              </a:rPr>
              <a:t>Plato</a:t>
            </a:r>
            <a:r>
              <a:rPr lang="en-US" dirty="0"/>
              <a:t>- The Good is that by which all things are knowable and all being is sustained. It is not merely one thing among others, but the source of truth, beauty, and existence itself, as the sun is not sight, yet makes sight and growth possible. To know the Good is not to possess it, but to be rightly oriented by it.</a:t>
            </a:r>
          </a:p>
          <a:p>
            <a:r>
              <a:rPr lang="en-US" dirty="0">
                <a:solidFill>
                  <a:schemeClr val="bg1"/>
                </a:solidFill>
              </a:rPr>
              <a:t>Luis</a:t>
            </a:r>
            <a:r>
              <a:rPr lang="en-US" dirty="0"/>
              <a:t>- and the Good is more “real” than the physical world Human beings seem to inhabit? </a:t>
            </a:r>
          </a:p>
          <a:p>
            <a:r>
              <a:rPr lang="en-US" dirty="0">
                <a:solidFill>
                  <a:schemeClr val="bg1"/>
                </a:solidFill>
              </a:rPr>
              <a:t>Plato</a:t>
            </a:r>
            <a:r>
              <a:rPr lang="en-US" dirty="0"/>
              <a:t>- yes, more real, because it does not come to be or pass away. The physical world participates in reality; the Good grounds it. What changes borrows its being from what does not. Thus the Good is not less real for being unseen, but more real, for it is that by which all else is.</a:t>
            </a:r>
          </a:p>
          <a:p>
            <a:endParaRPr lang="en-US" dirty="0"/>
          </a:p>
          <a:p>
            <a:endParaRPr lang="en-US" dirty="0"/>
          </a:p>
          <a:p>
            <a:pPr>
              <a:buNone/>
            </a:pPr>
            <a:endParaRPr lang="en-US" dirty="0"/>
          </a:p>
        </p:txBody>
      </p:sp>
    </p:spTree>
    <p:extLst>
      <p:ext uri="{BB962C8B-B14F-4D97-AF65-F5344CB8AC3E}">
        <p14:creationId xmlns:p14="http://schemas.microsoft.com/office/powerpoint/2010/main" val="2184755874"/>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0F5D5-8BA7-AD1C-8B6C-2981D87DE899}"/>
              </a:ext>
            </a:extLst>
          </p:cNvPr>
          <p:cNvSpPr txBox="1"/>
          <p:nvPr/>
        </p:nvSpPr>
        <p:spPr>
          <a:xfrm>
            <a:off x="1" y="0"/>
            <a:ext cx="12192000" cy="5601533"/>
          </a:xfrm>
          <a:prstGeom prst="rect">
            <a:avLst/>
          </a:prstGeom>
          <a:noFill/>
        </p:spPr>
        <p:txBody>
          <a:bodyPr wrap="square">
            <a:spAutoFit/>
          </a:bodyPr>
          <a:lstStyle/>
          <a:p>
            <a:r>
              <a:rPr lang="en-US" sz="2000" b="0" i="0" dirty="0">
                <a:solidFill>
                  <a:srgbClr val="222222"/>
                </a:solidFill>
                <a:effectLst/>
              </a:rPr>
              <a:t>Luis- </a:t>
            </a:r>
            <a:r>
              <a:rPr lang="en-US" sz="2000" dirty="0"/>
              <a:t>Y</a:t>
            </a:r>
            <a:r>
              <a:rPr lang="en-US" sz="2000" b="0" i="0" dirty="0">
                <a:effectLst/>
              </a:rPr>
              <a:t>ou believed that there were not just the “shadow like” realm we inhabit and the realm of Platonic forms but also an intermediary realm “anima mundi” or the Soul of the world. This realm was inhabited by Daemons. This sounds a lot like Hinduism subtle body or Christianity realm of the Spirits. </a:t>
            </a:r>
          </a:p>
          <a:p>
            <a:r>
              <a:rPr lang="en-US" sz="2000" dirty="0">
                <a:solidFill>
                  <a:schemeClr val="bg1"/>
                </a:solidFill>
              </a:rPr>
              <a:t>Plato</a:t>
            </a:r>
            <a:r>
              <a:rPr lang="en-US" sz="2000" dirty="0"/>
              <a:t>- Ah, my friend, you have listened well between the lines of my dialogues. I never taught that reality is divided only into two realms, the shadow-world of becoming and the luminous realm of eternal Forms. Between them I placed a third, a living bridge: what later thinkers called the anima mundi, the World-Soul. This World-Soul is not abstract like the Forms, nor gross like bodies. It is a field of living intelligence, woven of number, harmony, and motion, through which the Forms are translated into time and matter. It is what allows Beauty to appear in a face, Justice in a city, and Goodness in a life. Within this intermediate realm dwell the daimones. They are neither gods nor mortals but messengers and mediators. They carry prayers upward and inspiration downward. They shape dreams, intuitions, callings, and the strange urgings of conscience. Through them, the eternal speaks to the temporal. You are right to hear echoes here of other wisdoms. The Hindu speaks of a subtle body and higher planes of being; the Christian of angels and spirits; the Neoplatonist of intelligences and souls. These are not contradictions, but many tongues pointing to the same middle realm, the realm where meaning, image, and purpose take form before entering the physical world. Thus, the cosmos is not a dead machine, but a great ensouled organism. Between the invisible and the visible there is always a living conversation, and the daimones are its voice. And the human soul, standing at the crossroads of these worlds, must learn to listen. </a:t>
            </a:r>
          </a:p>
          <a:p>
            <a:r>
              <a:rPr lang="en-US" sz="2000" dirty="0">
                <a:solidFill>
                  <a:schemeClr val="bg1"/>
                </a:solidFill>
              </a:rPr>
              <a:t>Luis</a:t>
            </a:r>
            <a:r>
              <a:rPr lang="en-US" sz="2000" dirty="0"/>
              <a:t>- What is the human Soul and what crossroads does it exists at?</a:t>
            </a:r>
            <a:endParaRPr lang="en-CA" sz="2000" dirty="0"/>
          </a:p>
        </p:txBody>
      </p:sp>
    </p:spTree>
    <p:extLst>
      <p:ext uri="{BB962C8B-B14F-4D97-AF65-F5344CB8AC3E}">
        <p14:creationId xmlns:p14="http://schemas.microsoft.com/office/powerpoint/2010/main" val="2898924302"/>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A80BA2-5B6D-389E-09E6-2E9FD03C7B6B}"/>
              </a:ext>
            </a:extLst>
          </p:cNvPr>
          <p:cNvSpPr txBox="1"/>
          <p:nvPr/>
        </p:nvSpPr>
        <p:spPr>
          <a:xfrm>
            <a:off x="9625" y="0"/>
            <a:ext cx="12192000" cy="3785652"/>
          </a:xfrm>
          <a:prstGeom prst="rect">
            <a:avLst/>
          </a:prstGeom>
          <a:noFill/>
        </p:spPr>
        <p:txBody>
          <a:bodyPr wrap="square">
            <a:spAutoFit/>
          </a:bodyPr>
          <a:lstStyle/>
          <a:p>
            <a:r>
              <a:rPr lang="en-US" sz="2000" b="0" i="0" dirty="0">
                <a:solidFill>
                  <a:schemeClr val="bg1"/>
                </a:solidFill>
                <a:effectLst/>
              </a:rPr>
              <a:t>Plato</a:t>
            </a:r>
            <a:r>
              <a:rPr lang="en-US" sz="2000" b="0" i="0" dirty="0">
                <a:effectLst/>
              </a:rPr>
              <a:t>- here we come to the very heart of my philosophy. I conceived the human soul as a being that stands at a three-way crossroads of reality. It is born into the body, it is shaped by the World-Soul, and it is oriented toward the eternal Forms. You are not merely in the cave, nor merely in heaven, you are the hinge between them. </a:t>
            </a:r>
          </a:p>
          <a:p>
            <a:r>
              <a:rPr lang="en-US" sz="2000" b="0" i="0" dirty="0">
                <a:effectLst/>
              </a:rPr>
              <a:t>In the Republic I described the soul as having three powers: </a:t>
            </a:r>
          </a:p>
          <a:p>
            <a:pPr marL="457200" indent="-457200">
              <a:buAutoNum type="arabicPeriod"/>
            </a:pPr>
            <a:r>
              <a:rPr lang="en-US" sz="2000" b="0" i="0" dirty="0">
                <a:effectLst/>
              </a:rPr>
              <a:t>Appetite (</a:t>
            </a:r>
            <a:r>
              <a:rPr lang="en-US" sz="2000" b="0" i="0" dirty="0" err="1">
                <a:effectLst/>
              </a:rPr>
              <a:t>epithymia</a:t>
            </a:r>
            <a:r>
              <a:rPr lang="en-US" sz="2000" b="0" i="0" dirty="0">
                <a:effectLst/>
              </a:rPr>
              <a:t>). This binds you to the body, hunger, sex, fear, comfort, survival. It is tuned to the material world of change. </a:t>
            </a:r>
          </a:p>
          <a:p>
            <a:pPr marL="457200" indent="-457200">
              <a:buAutoNum type="arabicPeriod"/>
            </a:pPr>
            <a:r>
              <a:rPr lang="en-US" sz="2000" b="0" i="0" dirty="0">
                <a:effectLst/>
              </a:rPr>
              <a:t>Spirit (</a:t>
            </a:r>
            <a:r>
              <a:rPr lang="en-US" sz="2000" b="0" i="0" dirty="0" err="1">
                <a:effectLst/>
              </a:rPr>
              <a:t>thymos</a:t>
            </a:r>
            <a:r>
              <a:rPr lang="en-US" sz="2000" b="0" i="0" dirty="0">
                <a:effectLst/>
              </a:rPr>
              <a:t>). This is your fire, courage, pride, shame, honor, anger, the urge to be seen. It resonates with the World-Soul and the daimonic realm. It is where symbols, ideals, and emotions move you. </a:t>
            </a:r>
          </a:p>
          <a:p>
            <a:pPr marL="457200" indent="-457200">
              <a:buAutoNum type="arabicPeriod"/>
            </a:pPr>
            <a:r>
              <a:rPr lang="en-US" sz="2000" b="0" i="0" dirty="0">
                <a:effectLst/>
              </a:rPr>
              <a:t>Reason (logos) This is not merely calculation, but the power to recognize truth. It is kin to the Forms themselves, Beauty, Justice, Goodness. These are not parts in space but levels of attunement. </a:t>
            </a:r>
          </a:p>
          <a:p>
            <a:endParaRPr lang="en-US" sz="2000" b="0" i="0" dirty="0">
              <a:effectLst/>
            </a:endParaRPr>
          </a:p>
          <a:p>
            <a:r>
              <a:rPr lang="en-US" sz="2000" b="0" i="0" dirty="0">
                <a:effectLst/>
              </a:rPr>
              <a:t>The human soul lives at the meeting point of:</a:t>
            </a:r>
            <a:endParaRPr lang="en-CA" sz="2000" dirty="0"/>
          </a:p>
        </p:txBody>
      </p:sp>
      <p:graphicFrame>
        <p:nvGraphicFramePr>
          <p:cNvPr id="5" name="Table 4">
            <a:extLst>
              <a:ext uri="{FF2B5EF4-FFF2-40B4-BE49-F238E27FC236}">
                <a16:creationId xmlns:a16="http://schemas.microsoft.com/office/drawing/2014/main" id="{1918C785-1CB0-84F6-DDA8-E55E8B7AB3BA}"/>
              </a:ext>
            </a:extLst>
          </p:cNvPr>
          <p:cNvGraphicFramePr>
            <a:graphicFrameLocks noGrp="1"/>
          </p:cNvGraphicFramePr>
          <p:nvPr/>
        </p:nvGraphicFramePr>
        <p:xfrm>
          <a:off x="192506" y="4128921"/>
          <a:ext cx="11598441" cy="2103120"/>
        </p:xfrm>
        <a:graphic>
          <a:graphicData uri="http://schemas.openxmlformats.org/drawingml/2006/table">
            <a:tbl>
              <a:tblPr/>
              <a:tblGrid>
                <a:gridCol w="3866147">
                  <a:extLst>
                    <a:ext uri="{9D8B030D-6E8A-4147-A177-3AD203B41FA5}">
                      <a16:colId xmlns:a16="http://schemas.microsoft.com/office/drawing/2014/main" val="3846062238"/>
                    </a:ext>
                  </a:extLst>
                </a:gridCol>
                <a:gridCol w="3866147">
                  <a:extLst>
                    <a:ext uri="{9D8B030D-6E8A-4147-A177-3AD203B41FA5}">
                      <a16:colId xmlns:a16="http://schemas.microsoft.com/office/drawing/2014/main" val="675415162"/>
                    </a:ext>
                  </a:extLst>
                </a:gridCol>
                <a:gridCol w="3866147">
                  <a:extLst>
                    <a:ext uri="{9D8B030D-6E8A-4147-A177-3AD203B41FA5}">
                      <a16:colId xmlns:a16="http://schemas.microsoft.com/office/drawing/2014/main" val="505957531"/>
                    </a:ext>
                  </a:extLst>
                </a:gridCol>
              </a:tblGrid>
              <a:tr h="0">
                <a:tc>
                  <a:txBody>
                    <a:bodyPr/>
                    <a:lstStyle/>
                    <a:p>
                      <a:pPr>
                        <a:buNone/>
                      </a:pPr>
                      <a:r>
                        <a:rPr lang="en-CA" sz="2400"/>
                        <a:t>The Sensible World</a:t>
                      </a:r>
                    </a:p>
                  </a:txBody>
                  <a:tcPr anchor="ctr">
                    <a:lnL>
                      <a:noFill/>
                    </a:lnL>
                    <a:lnR>
                      <a:noFill/>
                    </a:lnR>
                    <a:lnT>
                      <a:noFill/>
                    </a:lnT>
                    <a:lnB>
                      <a:noFill/>
                    </a:lnB>
                    <a:noFill/>
                  </a:tcPr>
                </a:tc>
                <a:tc>
                  <a:txBody>
                    <a:bodyPr/>
                    <a:lstStyle/>
                    <a:p>
                      <a:pPr>
                        <a:buNone/>
                      </a:pPr>
                      <a:r>
                        <a:rPr lang="en-CA" sz="2400"/>
                        <a:t>Bodies, time, decay</a:t>
                      </a:r>
                    </a:p>
                  </a:txBody>
                  <a:tcPr anchor="ctr">
                    <a:lnL>
                      <a:noFill/>
                    </a:lnL>
                    <a:lnR>
                      <a:noFill/>
                    </a:lnR>
                    <a:lnT>
                      <a:noFill/>
                    </a:lnT>
                    <a:lnB>
                      <a:noFill/>
                    </a:lnB>
                    <a:noFill/>
                  </a:tcPr>
                </a:tc>
                <a:tc>
                  <a:txBody>
                    <a:bodyPr/>
                    <a:lstStyle/>
                    <a:p>
                      <a:pPr>
                        <a:buNone/>
                      </a:pPr>
                      <a:r>
                        <a:rPr lang="en-CA" sz="2400"/>
                        <a:t>Sensation, desire, fear</a:t>
                      </a:r>
                    </a:p>
                  </a:txBody>
                  <a:tcPr anchor="ctr">
                    <a:lnL>
                      <a:noFill/>
                    </a:lnL>
                    <a:lnR>
                      <a:noFill/>
                    </a:lnR>
                    <a:lnT>
                      <a:noFill/>
                    </a:lnT>
                    <a:lnB>
                      <a:noFill/>
                    </a:lnB>
                    <a:noFill/>
                  </a:tcPr>
                </a:tc>
                <a:extLst>
                  <a:ext uri="{0D108BD9-81ED-4DB2-BD59-A6C34878D82A}">
                    <a16:rowId xmlns:a16="http://schemas.microsoft.com/office/drawing/2014/main" val="2288345945"/>
                  </a:ext>
                </a:extLst>
              </a:tr>
              <a:tr h="0">
                <a:tc>
                  <a:txBody>
                    <a:bodyPr/>
                    <a:lstStyle/>
                    <a:p>
                      <a:pPr>
                        <a:buNone/>
                      </a:pPr>
                      <a:r>
                        <a:rPr lang="en-CA" sz="2400" dirty="0"/>
                        <a:t>The World-Soul</a:t>
                      </a:r>
                    </a:p>
                  </a:txBody>
                  <a:tcPr anchor="ctr">
                    <a:lnL>
                      <a:noFill/>
                    </a:lnL>
                    <a:lnR>
                      <a:noFill/>
                    </a:lnR>
                    <a:lnT>
                      <a:noFill/>
                    </a:lnT>
                    <a:lnB>
                      <a:noFill/>
                    </a:lnB>
                    <a:noFill/>
                  </a:tcPr>
                </a:tc>
                <a:tc>
                  <a:txBody>
                    <a:bodyPr/>
                    <a:lstStyle/>
                    <a:p>
                      <a:pPr>
                        <a:buNone/>
                      </a:pPr>
                      <a:r>
                        <a:rPr lang="en-CA" sz="2400"/>
                        <a:t>Living meanings, images, archetypes</a:t>
                      </a:r>
                    </a:p>
                  </a:txBody>
                  <a:tcPr anchor="ctr">
                    <a:lnL>
                      <a:noFill/>
                    </a:lnL>
                    <a:lnR>
                      <a:noFill/>
                    </a:lnR>
                    <a:lnT>
                      <a:noFill/>
                    </a:lnT>
                    <a:lnB>
                      <a:noFill/>
                    </a:lnB>
                    <a:noFill/>
                  </a:tcPr>
                </a:tc>
                <a:tc>
                  <a:txBody>
                    <a:bodyPr/>
                    <a:lstStyle/>
                    <a:p>
                      <a:pPr>
                        <a:buNone/>
                      </a:pPr>
                      <a:r>
                        <a:rPr lang="en-CA" sz="2400"/>
                        <a:t>Emotion, imagination, conscience, dreams</a:t>
                      </a:r>
                    </a:p>
                  </a:txBody>
                  <a:tcPr anchor="ctr">
                    <a:lnL>
                      <a:noFill/>
                    </a:lnL>
                    <a:lnR>
                      <a:noFill/>
                    </a:lnR>
                    <a:lnT>
                      <a:noFill/>
                    </a:lnT>
                    <a:lnB>
                      <a:noFill/>
                    </a:lnB>
                    <a:noFill/>
                  </a:tcPr>
                </a:tc>
                <a:extLst>
                  <a:ext uri="{0D108BD9-81ED-4DB2-BD59-A6C34878D82A}">
                    <a16:rowId xmlns:a16="http://schemas.microsoft.com/office/drawing/2014/main" val="2385941430"/>
                  </a:ext>
                </a:extLst>
              </a:tr>
              <a:tr h="0">
                <a:tc>
                  <a:txBody>
                    <a:bodyPr/>
                    <a:lstStyle/>
                    <a:p>
                      <a:pPr>
                        <a:buNone/>
                      </a:pPr>
                      <a:r>
                        <a:rPr lang="en-CA" sz="2400"/>
                        <a:t>The Forms</a:t>
                      </a:r>
                    </a:p>
                  </a:txBody>
                  <a:tcPr anchor="ctr">
                    <a:lnL>
                      <a:noFill/>
                    </a:lnL>
                    <a:lnR>
                      <a:noFill/>
                    </a:lnR>
                    <a:lnT>
                      <a:noFill/>
                    </a:lnT>
                    <a:lnB>
                      <a:noFill/>
                    </a:lnB>
                    <a:noFill/>
                  </a:tcPr>
                </a:tc>
                <a:tc>
                  <a:txBody>
                    <a:bodyPr/>
                    <a:lstStyle/>
                    <a:p>
                      <a:pPr>
                        <a:buNone/>
                      </a:pPr>
                      <a:r>
                        <a:rPr lang="en-CA" sz="2400"/>
                        <a:t>Eternal intelligible truth</a:t>
                      </a:r>
                    </a:p>
                  </a:txBody>
                  <a:tcPr anchor="ctr">
                    <a:lnL>
                      <a:noFill/>
                    </a:lnL>
                    <a:lnR>
                      <a:noFill/>
                    </a:lnR>
                    <a:lnT>
                      <a:noFill/>
                    </a:lnT>
                    <a:lnB>
                      <a:noFill/>
                    </a:lnB>
                    <a:noFill/>
                  </a:tcPr>
                </a:tc>
                <a:tc>
                  <a:txBody>
                    <a:bodyPr/>
                    <a:lstStyle/>
                    <a:p>
                      <a:pPr>
                        <a:buNone/>
                      </a:pPr>
                      <a:r>
                        <a:rPr lang="en-CA" sz="2400" dirty="0"/>
                        <a:t>Insight, knowing, moral clarity</a:t>
                      </a:r>
                    </a:p>
                  </a:txBody>
                  <a:tcPr anchor="ctr">
                    <a:lnL>
                      <a:noFill/>
                    </a:lnL>
                    <a:lnR>
                      <a:noFill/>
                    </a:lnR>
                    <a:lnT>
                      <a:noFill/>
                    </a:lnT>
                    <a:lnB>
                      <a:noFill/>
                    </a:lnB>
                    <a:noFill/>
                  </a:tcPr>
                </a:tc>
                <a:extLst>
                  <a:ext uri="{0D108BD9-81ED-4DB2-BD59-A6C34878D82A}">
                    <a16:rowId xmlns:a16="http://schemas.microsoft.com/office/drawing/2014/main" val="3752957313"/>
                  </a:ext>
                </a:extLst>
              </a:tr>
            </a:tbl>
          </a:graphicData>
        </a:graphic>
      </p:graphicFrame>
    </p:spTree>
    <p:extLst>
      <p:ext uri="{BB962C8B-B14F-4D97-AF65-F5344CB8AC3E}">
        <p14:creationId xmlns:p14="http://schemas.microsoft.com/office/powerpoint/2010/main" val="3771711500"/>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1B1C-748B-2A16-8E98-107D0C75F5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1203E9-A68B-73DE-6C46-3903F02644B7}"/>
              </a:ext>
            </a:extLst>
          </p:cNvPr>
          <p:cNvSpPr txBox="1"/>
          <p:nvPr/>
        </p:nvSpPr>
        <p:spPr>
          <a:xfrm>
            <a:off x="9625" y="0"/>
            <a:ext cx="12192000" cy="2862322"/>
          </a:xfrm>
          <a:prstGeom prst="rect">
            <a:avLst/>
          </a:prstGeom>
          <a:noFill/>
        </p:spPr>
        <p:txBody>
          <a:bodyPr wrap="square">
            <a:spAutoFit/>
          </a:bodyPr>
          <a:lstStyle/>
          <a:p>
            <a:r>
              <a:rPr lang="en-US" sz="2000" dirty="0"/>
              <a:t>You feel this tension constantly: You desire pleasure. You feel called by meaning  and You glimpse truth. These are three different gravitational pulls acting on one soul. </a:t>
            </a:r>
          </a:p>
          <a:p>
            <a:r>
              <a:rPr lang="en-US" sz="2000" dirty="0"/>
              <a:t>You experience inner conflict because you belong to all three worlds at once. Your body wants comfort. Your spirit wants significance. Your reason wants truth. This is why you feel torn, restless, and incomplete, not because you are broken, but because you are ontologically stretched between realms. The soul is not meant to collapse into one world, but to harmonize them. That harmony is what I called justice in the soul.</a:t>
            </a:r>
          </a:p>
          <a:p>
            <a:r>
              <a:rPr lang="en-US" sz="2000" dirty="0"/>
              <a:t>When the soul remembers its true origin, the realm of Forms, it begins to turn upward. This is not an escape from life, but a re-ordering of it: Desire becomes disciplined, emotion becomes ennobled, reason becomes luminous and the soul becomes what it always was meant to be: a living bridge between heaven and earth.</a:t>
            </a:r>
            <a:endParaRPr lang="en-CA" sz="2000" dirty="0"/>
          </a:p>
        </p:txBody>
      </p:sp>
    </p:spTree>
    <p:extLst>
      <p:ext uri="{BB962C8B-B14F-4D97-AF65-F5344CB8AC3E}">
        <p14:creationId xmlns:p14="http://schemas.microsoft.com/office/powerpoint/2010/main" val="2272728049"/>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265EEC-7331-7EC5-4F66-4C7501FB4876}"/>
              </a:ext>
            </a:extLst>
          </p:cNvPr>
          <p:cNvSpPr txBox="1"/>
          <p:nvPr/>
        </p:nvSpPr>
        <p:spPr>
          <a:xfrm>
            <a:off x="0" y="0"/>
            <a:ext cx="12192000" cy="6832640"/>
          </a:xfrm>
          <a:prstGeom prst="rect">
            <a:avLst/>
          </a:prstGeom>
          <a:noFill/>
        </p:spPr>
        <p:txBody>
          <a:bodyPr wrap="square">
            <a:spAutoFit/>
          </a:bodyPr>
          <a:lstStyle/>
          <a:p>
            <a:r>
              <a:rPr lang="en-US" sz="2000" dirty="0">
                <a:solidFill>
                  <a:schemeClr val="bg1"/>
                </a:solidFill>
              </a:rPr>
              <a:t>Luis- </a:t>
            </a:r>
            <a:r>
              <a:rPr lang="en-US" sz="2000" dirty="0"/>
              <a:t>The material world seems very similar to the Hindu concept of the Gross body. Is the Good similar to the Hindu concept of the causal body? If so, is there in your philosophy a subtle body? </a:t>
            </a:r>
          </a:p>
          <a:p>
            <a:r>
              <a:rPr lang="en-US" sz="2000" dirty="0">
                <a:solidFill>
                  <a:schemeClr val="bg1"/>
                </a:solidFill>
              </a:rPr>
              <a:t>Plato</a:t>
            </a:r>
            <a:r>
              <a:rPr lang="en-US" sz="2000" dirty="0"/>
              <a:t>- you speak in another mythic tongue, but the intuition is akin. The visible world may be likened to what Hinduism calls the gross body; the Good to that deepest principle which gives being and intelligibility in Hinduism the causal body. Between them, yes, there is a middle realm: the soul itself, especially the rational soul, which apprehends Forms and mediates between becoming and being. I did not name it  “subtle body,” as the Hindu’s did, yet I taught that the soul is ordered in levels, and that only when it is properly harmonized can it turn toward the Good.</a:t>
            </a:r>
          </a:p>
          <a:p>
            <a:r>
              <a:rPr lang="en-US" sz="2000" dirty="0">
                <a:solidFill>
                  <a:schemeClr val="bg1"/>
                </a:solidFill>
              </a:rPr>
              <a:t>Luis</a:t>
            </a:r>
            <a:r>
              <a:rPr lang="en-US" sz="2000" dirty="0"/>
              <a:t>- Thank you Plato. Let’s now turn to your student Aristotle. Aristotle, there a famous painting by Raphael called the school of Athens in which You and Plato are the central figures of the painting. Raphael tried to captures your philosophical differences from your teacher Plato by having you point downwards at the earth while Plato pointed upwards at the heavens. How does that illustrate the differences between yours and Plato’s philosophical approach?</a:t>
            </a:r>
            <a:r>
              <a:rPr lang="en-US" sz="2000" dirty="0">
                <a:solidFill>
                  <a:schemeClr val="bg1"/>
                </a:solidFill>
                <a:cs typeface="Arial" panose="020B0604020202020204" pitchFamily="34" charset="0"/>
              </a:rPr>
              <a:t> </a:t>
            </a:r>
          </a:p>
          <a:p>
            <a:r>
              <a:rPr lang="en-US" sz="2000" dirty="0">
                <a:solidFill>
                  <a:schemeClr val="bg1"/>
                </a:solidFill>
                <a:cs typeface="Arial" panose="020B0604020202020204" pitchFamily="34" charset="0"/>
              </a:rPr>
              <a:t>Aristotle-</a:t>
            </a:r>
            <a:r>
              <a:rPr lang="en-US" sz="2000" dirty="0">
                <a:solidFill>
                  <a:srgbClr val="000000"/>
                </a:solidFill>
                <a:cs typeface="Arial" panose="020B0604020202020204" pitchFamily="34" charset="0"/>
              </a:rPr>
              <a:t> </a:t>
            </a:r>
            <a:r>
              <a:rPr lang="en-US" sz="2000" dirty="0">
                <a:cs typeface="Arial" panose="020B0604020202020204" pitchFamily="34" charset="0"/>
              </a:rPr>
              <a:t>I'm Aristotle. I lived from 384 to 322 BC. I was a Greek philosopher and polymath. I was a student of Plato who was a student of Socrates. I was a tutor to Alexander the Great.</a:t>
            </a:r>
            <a:r>
              <a:rPr lang="en-US" sz="2000" dirty="0"/>
              <a:t> Raphael understood us well. Plato gestures upward to what is eternal and separate, the Forms apprehended by intellect alone. I point downward not to deny those principles, but to insist that they are discovered </a:t>
            </a:r>
            <a:r>
              <a:rPr lang="en-US" sz="2000" i="1" dirty="0"/>
              <a:t>within</a:t>
            </a:r>
            <a:r>
              <a:rPr lang="en-US" sz="2000" dirty="0"/>
              <a:t> the world we experience. Form is not elsewhere; it is immanent in things themselves. Where Plato begins with what must be true to make knowledge possible, I begin with what </a:t>
            </a:r>
            <a:r>
              <a:rPr lang="en-US" sz="2000" i="1" dirty="0"/>
              <a:t>is</a:t>
            </a:r>
            <a:r>
              <a:rPr lang="en-US" sz="2000" dirty="0"/>
              <a:t>, observed carefully, and ask what principles are at work within it. We sought the same truth, but by different paths.</a:t>
            </a:r>
          </a:p>
          <a:p>
            <a:endParaRPr lang="en-US" sz="2000" dirty="0"/>
          </a:p>
          <a:p>
            <a:endParaRPr lang="en-CA" dirty="0"/>
          </a:p>
        </p:txBody>
      </p:sp>
    </p:spTree>
    <p:extLst>
      <p:ext uri="{BB962C8B-B14F-4D97-AF65-F5344CB8AC3E}">
        <p14:creationId xmlns:p14="http://schemas.microsoft.com/office/powerpoint/2010/main" val="766663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DF5A4-02E4-4B04-F3E5-16A0138258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039C6C-DCE7-B950-A40F-EB2BBF3E4F70}"/>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7B5633F3-5B17-3C6B-BE4F-E7FD66498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A7CA7C12-C30F-9680-8DC4-9B18EA4FCDD5}"/>
              </a:ext>
            </a:extLst>
          </p:cNvPr>
          <p:cNvSpPr txBox="1"/>
          <p:nvPr/>
        </p:nvSpPr>
        <p:spPr>
          <a:xfrm>
            <a:off x="2585301" y="402494"/>
            <a:ext cx="8170682"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591672190"/>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089C1-DC8E-3D22-FD25-C4ACB981FE04}"/>
              </a:ext>
            </a:extLst>
          </p:cNvPr>
          <p:cNvSpPr txBox="1"/>
          <p:nvPr/>
        </p:nvSpPr>
        <p:spPr>
          <a:xfrm>
            <a:off x="-59872" y="-87086"/>
            <a:ext cx="12311743" cy="6801862"/>
          </a:xfrm>
          <a:prstGeom prst="rect">
            <a:avLst/>
          </a:prstGeom>
          <a:noFill/>
        </p:spPr>
        <p:txBody>
          <a:bodyPr wrap="square">
            <a:spAutoFit/>
          </a:bodyPr>
          <a:lstStyle/>
          <a:p>
            <a:pPr marL="342900" indent="-342900">
              <a:buFont typeface="Arial" panose="020B0604020202020204" pitchFamily="34" charset="0"/>
              <a:buChar char="•"/>
            </a:pPr>
            <a:r>
              <a:rPr lang="en-US" sz="2000" dirty="0">
                <a:cs typeface="Arial" panose="020B0604020202020204" pitchFamily="34" charset="0"/>
              </a:rPr>
              <a:t>To the question </a:t>
            </a:r>
            <a:r>
              <a:rPr lang="en-US" sz="2000" dirty="0">
                <a:solidFill>
                  <a:schemeClr val="bg1"/>
                </a:solidFill>
                <a:cs typeface="Arial" panose="020B0604020202020204" pitchFamily="34" charset="0"/>
              </a:rPr>
              <a:t>"what is all this, what is the universe?“ </a:t>
            </a:r>
            <a:r>
              <a:rPr lang="en-US" sz="2000" dirty="0">
                <a:cs typeface="Arial" panose="020B0604020202020204" pitchFamily="34" charset="0"/>
              </a:rPr>
              <a:t>I believe the universe was created by an eternal, and immaterial being. This “prime mover” is not a personal deity with humanlike attributes, but rather a transcendent and perfect being that imparts motion and order to the cosmos through Its existence. </a:t>
            </a:r>
          </a:p>
          <a:p>
            <a:pPr marL="342900" indent="-342900">
              <a:buFont typeface="Arial" panose="020B0604020202020204" pitchFamily="34" charset="0"/>
              <a:buChar char="•"/>
            </a:pPr>
            <a:r>
              <a:rPr lang="en-US" sz="2000" dirty="0">
                <a:cs typeface="Arial" panose="020B0604020202020204" pitchFamily="34" charset="0"/>
              </a:rPr>
              <a:t>The Earth is spherical and at the center of the universe. The sun, moon, planets and all the fixed stars revolve around it. The earth is imperfect and changeable while everything we see in the sky above us is perfect and unchanging. </a:t>
            </a:r>
          </a:p>
          <a:p>
            <a:pPr marL="342900" indent="-342900">
              <a:buFont typeface="Arial" panose="020B0604020202020204" pitchFamily="34" charset="0"/>
              <a:buChar char="•"/>
            </a:pPr>
            <a:r>
              <a:rPr lang="en-US" sz="2000" dirty="0">
                <a:cs typeface="Arial" panose="020B0604020202020204" pitchFamily="34" charset="0"/>
              </a:rPr>
              <a:t>Matter is fundamentally one thing though it changes in form and quality. The four primary qualities of matter, fire, earth, water and air, are constituted of combinations of two pairs of opposites; hot – cold and wet – dry. The combination of these opposites determines how matter appears: fire=hot + dry, earth=dry + cold, water=cold + wet and air =wet + hot.</a:t>
            </a:r>
          </a:p>
          <a:p>
            <a:pPr marL="285750" indent="-285750">
              <a:buFont typeface="Arial" panose="020B0604020202020204" pitchFamily="34" charset="0"/>
              <a:buChar char="•"/>
            </a:pPr>
            <a:r>
              <a:rPr lang="en-US" sz="2000" dirty="0">
                <a:cs typeface="Arial" panose="020B0604020202020204" pitchFamily="34" charset="0"/>
              </a:rPr>
              <a:t>I also think that what humans perceive to be what is out in the world, for example trees, animals, and other objects is what those things are really like.</a:t>
            </a:r>
            <a:r>
              <a:rPr lang="en-US" sz="2000" dirty="0">
                <a:solidFill>
                  <a:schemeClr val="bg1"/>
                </a:solidFill>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cs typeface="Arial" panose="020B0604020202020204" pitchFamily="34" charset="0"/>
              </a:rPr>
              <a:t>Luis-</a:t>
            </a:r>
            <a:r>
              <a:rPr lang="en-US" sz="2000" dirty="0">
                <a:cs typeface="Arial" panose="020B0604020202020204" pitchFamily="34" charset="0"/>
              </a:rPr>
              <a:t>Thank you, Aristotle, for giving us such a concise summary of your views. Your views were adopted and incorporated by the Catholic Church into its theological teachings and were, until recently, part of Western culture’s dominant “The story". </a:t>
            </a:r>
          </a:p>
          <a:p>
            <a:pPr marL="285750" indent="-285750">
              <a:buFont typeface="Arial" panose="020B0604020202020204" pitchFamily="34" charset="0"/>
              <a:buChar char="•"/>
            </a:pPr>
            <a:r>
              <a:rPr lang="en-US" sz="2000" dirty="0">
                <a:cs typeface="Arial" panose="020B0604020202020204" pitchFamily="34" charset="0"/>
              </a:rPr>
              <a:t>The findings of the scientific revolution falsified many of your theories. Our view of “what this all is”, has changed. I can’t think of anyone better qualified to provide us with the current physicalist scientific views on the universe than Steven Weinberg.</a:t>
            </a:r>
          </a:p>
          <a:p>
            <a:pPr marL="342900" indent="-34290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0A3F887-5321-7128-0709-65651E67F6C6}"/>
              </a:ext>
            </a:extLst>
          </p:cNvPr>
          <p:cNvSpPr>
            <a:spLocks noGrp="1"/>
          </p:cNvSpPr>
          <p:nvPr>
            <p:ph type="sldNum" sz="quarter" idx="12"/>
          </p:nvPr>
        </p:nvSpPr>
        <p:spPr/>
        <p:txBody>
          <a:bodyPr/>
          <a:lstStyle/>
          <a:p>
            <a:fld id="{B2DC25EE-239B-4C5F-AAD1-255A7D5F1EE2}" type="slidenum">
              <a:rPr lang="en-US" smtClean="0"/>
              <a:t>640</a:t>
            </a:fld>
            <a:endParaRPr lang="en-US"/>
          </a:p>
        </p:txBody>
      </p:sp>
    </p:spTree>
    <p:extLst>
      <p:ext uri="{BB962C8B-B14F-4D97-AF65-F5344CB8AC3E}">
        <p14:creationId xmlns:p14="http://schemas.microsoft.com/office/powerpoint/2010/main" val="569223548"/>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CA2B0D-2106-6AB7-1A63-0B43DCD483DA}"/>
              </a:ext>
            </a:extLst>
          </p:cNvPr>
          <p:cNvSpPr txBox="1"/>
          <p:nvPr/>
        </p:nvSpPr>
        <p:spPr>
          <a:xfrm>
            <a:off x="76200" y="0"/>
            <a:ext cx="12115800" cy="7140416"/>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Steven Weinberg-</a:t>
            </a:r>
            <a:r>
              <a:rPr lang="en-US" sz="2000" dirty="0">
                <a:latin typeface="+mj-lt"/>
                <a:cs typeface="Arial" panose="020B0604020202020204" pitchFamily="34" charset="0"/>
              </a:rPr>
              <a:t>Thank you. I'm Stephen Weinberg an American theoretical physicist and cosmologist. I was born in 1933 and died in 2021. I made contributions to the understanding of the early universe, the formation of galaxies, and the nature of dark matter. I was awarded a Nobel Prize in physics in 1979. </a:t>
            </a:r>
          </a:p>
          <a:p>
            <a:pPr marL="285750" indent="-285750">
              <a:buFont typeface="Arial" panose="020B0604020202020204" pitchFamily="34" charset="0"/>
              <a:buChar char="•"/>
            </a:pPr>
            <a:r>
              <a:rPr lang="en-US" sz="2000" dirty="0">
                <a:latin typeface="+mj-lt"/>
                <a:cs typeface="Arial" panose="020B0604020202020204" pitchFamily="34" charset="0"/>
              </a:rPr>
              <a:t>I take a philosophically physicalist perspective believing that the fundamental constituents of the universe are physical matter and energy, and that all phenomena, including consciousness, can be explained in terms of these processes. I believe that the natural world is all that exists and that everything can be understood through the scientific method and the laws of nature. Philosophical physicalism excludes the existence of God, spirits or souls. This has been the dominant perspective in the natural sciences since the 19th century. </a:t>
            </a:r>
          </a:p>
          <a:p>
            <a:pPr marL="285750" indent="-285750">
              <a:buFont typeface="Arial" panose="020B0604020202020204" pitchFamily="34" charset="0"/>
              <a:buChar char="•"/>
            </a:pPr>
            <a:r>
              <a:rPr lang="en-US" sz="2000" dirty="0">
                <a:latin typeface="+mj-lt"/>
                <a:cs typeface="Arial" panose="020B0604020202020204" pitchFamily="34" charset="0"/>
              </a:rPr>
              <a:t>Current cosmological theory suggest that the universe originated 13.8 billion years ago in what we call the big bang. It has been expanding ever since, and the rate of expansion is accelerating due to dark energy. The universe is made of  matter, and energy and of dark matter and energy. What preceded the big bang is still a topic of debate and speculation. Some theorists propose the big bang emerged from quantum fluctuations in a vacuum; others postulate a cyclical universe where big bangs happened repeatedly. Ultimately the cause of the Big Bang remains a mystery.</a:t>
            </a:r>
          </a:p>
          <a:p>
            <a:pPr marL="285750" indent="-285750">
              <a:buFont typeface="Arial" panose="020B0604020202020204" pitchFamily="34" charset="0"/>
              <a:buChar char="•"/>
            </a:pPr>
            <a:r>
              <a:rPr lang="en-US" sz="2000" dirty="0">
                <a:latin typeface="+mj-lt"/>
                <a:cs typeface="Arial" panose="020B0604020202020204" pitchFamily="34" charset="0"/>
              </a:rPr>
              <a:t>Philosophers call Aristotle's view that what we perceive is what is really out there, naïve realism. Although naïve realism appears to be common sense, philosophy and science have shown beyond any doubt that what humans perceive is not what is out there. </a:t>
            </a:r>
          </a:p>
          <a:p>
            <a:pPr marL="285750" indent="-285750">
              <a:buFont typeface="Arial" panose="020B0604020202020204" pitchFamily="34" charset="0"/>
              <a:buChar char="•"/>
            </a:pPr>
            <a:r>
              <a:rPr lang="en-US" sz="2000" dirty="0">
                <a:latin typeface="+mj-lt"/>
                <a:cs typeface="Arial" panose="020B0604020202020204" pitchFamily="34" charset="0"/>
              </a:rPr>
              <a:t>What then, is out there? Currently quantum field theory or QFT,  gives us the best description of what is out there . QFT is a theoretical framework in physics that combines quantum mechanics with special relativity to describe the interactions of elementary particles as fields. QFT tells us particles are not discrete objects but rather excitations of underlying fields that permeate all of space.</a:t>
            </a:r>
          </a:p>
          <a:p>
            <a:pPr marL="285750" indent="-285750">
              <a:buFont typeface="Arial" panose="020B0604020202020204" pitchFamily="34" charset="0"/>
              <a:buChar char="•"/>
            </a:pPr>
            <a:endParaRPr lang="en-US" sz="2000" dirty="0">
              <a:latin typeface="+mj-lt"/>
              <a:cs typeface="Arial" panose="020B0604020202020204" pitchFamily="34" charset="0"/>
            </a:endParaRPr>
          </a:p>
          <a:p>
            <a:endParaRPr lang="en-CA" sz="1800" dirty="0">
              <a:solidFill>
                <a:srgbClr val="000000"/>
              </a:solidFill>
            </a:endParaRPr>
          </a:p>
        </p:txBody>
      </p:sp>
      <p:sp>
        <p:nvSpPr>
          <p:cNvPr id="2" name="Slide Number Placeholder 1">
            <a:extLst>
              <a:ext uri="{FF2B5EF4-FFF2-40B4-BE49-F238E27FC236}">
                <a16:creationId xmlns:a16="http://schemas.microsoft.com/office/drawing/2014/main" id="{E5C94295-6F68-3C6C-6E95-DCEE7D528B06}"/>
              </a:ext>
            </a:extLst>
          </p:cNvPr>
          <p:cNvSpPr>
            <a:spLocks noGrp="1"/>
          </p:cNvSpPr>
          <p:nvPr>
            <p:ph type="sldNum" sz="quarter" idx="12"/>
          </p:nvPr>
        </p:nvSpPr>
        <p:spPr/>
        <p:txBody>
          <a:bodyPr/>
          <a:lstStyle/>
          <a:p>
            <a:fld id="{B2DC25EE-239B-4C5F-AAD1-255A7D5F1EE2}" type="slidenum">
              <a:rPr lang="en-US" smtClean="0"/>
              <a:t>641</a:t>
            </a:fld>
            <a:endParaRPr lang="en-US"/>
          </a:p>
        </p:txBody>
      </p:sp>
    </p:spTree>
    <p:extLst>
      <p:ext uri="{BB962C8B-B14F-4D97-AF65-F5344CB8AC3E}">
        <p14:creationId xmlns:p14="http://schemas.microsoft.com/office/powerpoint/2010/main" val="3764551500"/>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A4147-9437-29F4-43D5-BC047525C68E}"/>
              </a:ext>
            </a:extLst>
          </p:cNvPr>
          <p:cNvSpPr txBox="1"/>
          <p:nvPr/>
        </p:nvSpPr>
        <p:spPr>
          <a:xfrm>
            <a:off x="0" y="70021"/>
            <a:ext cx="12192000" cy="744819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According to QFT, particles such as electrons, photons, or quarks, are associated with a specific field. These fields can interact with each other by exchanging excitations, or energy. The “standard model” describes 17 elementary particles each with its corresponding quantum field. Particles are therefor not material objects but rather energy excitations of their respective quantum fields.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Thank you Dr. Weinberg. I appreciate your brevity. Below you will find several appendixes that go in greater detail into the topics our panel is discussing. </a:t>
            </a:r>
            <a:r>
              <a:rPr lang="en-US" sz="2000" dirty="0">
                <a:solidFill>
                  <a:schemeClr val="bg1"/>
                </a:solidFill>
                <a:latin typeface="+mj-lt"/>
                <a:cs typeface="Arial" panose="020B0604020202020204" pitchFamily="34" charset="0"/>
              </a:rPr>
              <a:t>Appendix 1 </a:t>
            </a:r>
            <a:r>
              <a:rPr lang="en-US" sz="2000" dirty="0">
                <a:latin typeface="+mj-lt"/>
                <a:cs typeface="Arial" panose="020B0604020202020204" pitchFamily="34" charset="0"/>
              </a:rPr>
              <a:t>explores the evolution of our understanding of the universe.</a:t>
            </a:r>
          </a:p>
          <a:p>
            <a:pPr marL="285750" indent="-285750">
              <a:buFont typeface="Arial" panose="020B0604020202020204" pitchFamily="34" charset="0"/>
              <a:buChar char="•"/>
            </a:pPr>
            <a:r>
              <a:rPr lang="en-US" sz="2000" dirty="0">
                <a:latin typeface="+mj-lt"/>
                <a:cs typeface="Arial" panose="020B0604020202020204" pitchFamily="34" charset="0"/>
              </a:rPr>
              <a:t> Big bang cosmology has encountered some challenges.</a:t>
            </a:r>
            <a:r>
              <a:rPr lang="en-US" sz="2000" dirty="0">
                <a:solidFill>
                  <a:srgbClr val="000000"/>
                </a:solidFill>
                <a:latin typeface="+mj-lt"/>
                <a:cs typeface="Arial" panose="020B0604020202020204" pitchFamily="34" charset="0"/>
              </a:rPr>
              <a:t> </a:t>
            </a:r>
            <a:r>
              <a:rPr lang="en-US" sz="2000" dirty="0">
                <a:latin typeface="+mj-lt"/>
                <a:cs typeface="Arial" panose="020B0604020202020204" pitchFamily="34" charset="0"/>
              </a:rPr>
              <a:t>One particularly thorny problem is the issue of fine tuning. Fine-tuning refers to the fact that many of physical constants and initial conditions of the universe appear to be remarkably precisely finely tuned to allow for the existence of life as we know it. Many fundamental parameters in physics, such as the strength of the gravitational, electromagnetic, and nuclear forces, as well as the masses of elementary particles, seem to be finely balanced in such a way that even small changes to them would render the universe inhospitable to life.</a:t>
            </a:r>
          </a:p>
          <a:p>
            <a:pPr marL="285750" indent="-285750">
              <a:buFont typeface="Arial" panose="020B0604020202020204" pitchFamily="34" charset="0"/>
              <a:buChar char="•"/>
            </a:pPr>
            <a:r>
              <a:rPr lang="en-US" sz="2000" dirty="0">
                <a:latin typeface="+mj-lt"/>
                <a:cs typeface="Arial" panose="020B0604020202020204" pitchFamily="34" charset="0"/>
              </a:rPr>
              <a:t>Fine-tuning is often discussed together with the anthropic principle, which suggests that the universe must be compatible with the existence of observers, such as humans, because we are here to observe it.</a:t>
            </a:r>
          </a:p>
          <a:p>
            <a:pPr marL="285750" indent="-285750">
              <a:buFont typeface="Arial" panose="020B0604020202020204" pitchFamily="34" charset="0"/>
              <a:buChar char="•"/>
            </a:pPr>
            <a:r>
              <a:rPr lang="en-US" sz="2000" dirty="0">
                <a:latin typeface="+mj-lt"/>
                <a:cs typeface="Arial" panose="020B0604020202020204" pitchFamily="34" charset="0"/>
              </a:rPr>
              <a:t>Proponents of intelligent design argue that fine tuning strongly suggests that the universe is not simply the result of chance, as a physicalist cosmology would have it, but that there is design or purpose to it. Implying a designing intelligence. </a:t>
            </a:r>
          </a:p>
          <a:p>
            <a:pPr marL="285750" indent="-285750">
              <a:buFont typeface="Arial" panose="020B0604020202020204" pitchFamily="34" charset="0"/>
              <a:buChar char="•"/>
            </a:pPr>
            <a:r>
              <a:rPr lang="en-US" sz="2000" dirty="0">
                <a:latin typeface="+mj-lt"/>
                <a:cs typeface="Arial" panose="020B0604020202020204" pitchFamily="34" charset="0"/>
              </a:rPr>
              <a:t>To try to salvage their atheistic perspective, cosmologists have put forth the multiverse hypothesis. It postulates the existence of a very large, perhaps infinite, number of universes, each with its own set of physical laws, constants, and properties.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CA" dirty="0">
              <a:solidFill>
                <a:schemeClr val="bg1"/>
              </a:solidFill>
            </a:endParaRPr>
          </a:p>
        </p:txBody>
      </p:sp>
      <p:sp>
        <p:nvSpPr>
          <p:cNvPr id="2" name="Slide Number Placeholder 1">
            <a:extLst>
              <a:ext uri="{FF2B5EF4-FFF2-40B4-BE49-F238E27FC236}">
                <a16:creationId xmlns:a16="http://schemas.microsoft.com/office/drawing/2014/main" id="{EA9B114D-FBF4-1976-2247-6D564F676851}"/>
              </a:ext>
            </a:extLst>
          </p:cNvPr>
          <p:cNvSpPr>
            <a:spLocks noGrp="1"/>
          </p:cNvSpPr>
          <p:nvPr>
            <p:ph type="sldNum" sz="quarter" idx="12"/>
          </p:nvPr>
        </p:nvSpPr>
        <p:spPr/>
        <p:txBody>
          <a:bodyPr/>
          <a:lstStyle/>
          <a:p>
            <a:fld id="{B2DC25EE-239B-4C5F-AAD1-255A7D5F1EE2}" type="slidenum">
              <a:rPr lang="en-US" smtClean="0"/>
              <a:t>642</a:t>
            </a:fld>
            <a:endParaRPr lang="en-US"/>
          </a:p>
        </p:txBody>
      </p:sp>
    </p:spTree>
    <p:extLst>
      <p:ext uri="{BB962C8B-B14F-4D97-AF65-F5344CB8AC3E}">
        <p14:creationId xmlns:p14="http://schemas.microsoft.com/office/powerpoint/2010/main" val="309858349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B67E12-E61D-CC84-A03C-F015D55E24D2}"/>
              </a:ext>
            </a:extLst>
          </p:cNvPr>
          <p:cNvSpPr txBox="1"/>
          <p:nvPr/>
        </p:nvSpPr>
        <p:spPr>
          <a:xfrm>
            <a:off x="-36946" y="0"/>
            <a:ext cx="12265891"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According to the multiverse theory, our universe is just one of many, it arose by chance and just happens to have the right parameters to permit life. The vast majority of universes in the multi-verse don’t have the right parameters for life to arise in them.</a:t>
            </a:r>
          </a:p>
          <a:p>
            <a:pPr marL="285750" indent="-285750">
              <a:buFont typeface="Arial" panose="020B0604020202020204" pitchFamily="34" charset="0"/>
              <a:buChar char="•"/>
            </a:pPr>
            <a:r>
              <a:rPr lang="en-US" sz="2000" dirty="0">
                <a:latin typeface="+mj-lt"/>
                <a:cs typeface="Arial" panose="020B0604020202020204" pitchFamily="34" charset="0"/>
              </a:rPr>
              <a:t>Critics of the multiverse theory respond pointing out that this theory 1) violates Occam's razor which is the principal in philosophy and science that suggests that when considering competing explanations or hypothesis the simplest one is usually the best, and 2) the theory is unprovable since from our universe we cannot observe other universes. This makes the multiverse theory not physics but metaphysics.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 Bertrand Russell- </a:t>
            </a:r>
            <a:r>
              <a:rPr lang="en-US" sz="2000" dirty="0">
                <a:latin typeface="+mj-lt"/>
                <a:cs typeface="Arial" panose="020B0604020202020204" pitchFamily="34" charset="0"/>
              </a:rPr>
              <a:t>to add to what  Steven said, it’s important to remember that a science such as physics does not describe what the universe, matter and energy, are. Physics only describes mathematically, how things in the universe behave. How things behave is the purview of science, their essence or what they fundamentally are, that of metaphysics.</a:t>
            </a:r>
            <a:r>
              <a:rPr lang="en-US"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Bernardo Kastrup-</a:t>
            </a:r>
            <a:r>
              <a:rPr lang="en-US" sz="2000" dirty="0">
                <a:latin typeface="+mj-lt"/>
                <a:cs typeface="Arial" panose="020B0604020202020204" pitchFamily="34" charset="0"/>
              </a:rPr>
              <a:t>I'm humbled to be in such distinguished company. I'm Bernardo Kastrup, I was born in 1974 in Rio de Janeiro and now live in The Netherlands. I have a PhD in computer engineering and worked at CERN, The European organization for nuclear research, helping to design their particle accelerator. I left that position to get another PhD in philosophy. I have written 12 books about philosophical idealism and regularly contribute to Scientific American magazine.</a:t>
            </a:r>
          </a:p>
          <a:p>
            <a:pPr marL="285750" indent="-285750">
              <a:buFont typeface="Arial" panose="020B0604020202020204" pitchFamily="34" charset="0"/>
              <a:buChar char="•"/>
            </a:pPr>
            <a:r>
              <a:rPr lang="en-US" sz="2000" dirty="0">
                <a:latin typeface="+mj-lt"/>
                <a:cs typeface="Arial" panose="020B0604020202020204" pitchFamily="34" charset="0"/>
              </a:rPr>
              <a:t>I am now the executive director of the Essentia foundation which aims at communicating, in an accurate yet accessible way, the latest analytical and scientific indications that metaphysical physicalism is fundamentally flawed. </a:t>
            </a:r>
          </a:p>
          <a:p>
            <a:pPr marL="285750" indent="-285750">
              <a:buFont typeface="Arial" panose="020B0604020202020204" pitchFamily="34" charset="0"/>
              <a:buChar char="•"/>
            </a:pPr>
            <a:endParaRPr lang="en-US" sz="2000" dirty="0">
              <a:latin typeface="+mj-lt"/>
              <a:cs typeface="Arial" panose="020B0604020202020204" pitchFamily="34" charset="0"/>
            </a:endParaRPr>
          </a:p>
          <a:p>
            <a:endParaRPr lang="en-US" sz="1800" dirty="0"/>
          </a:p>
        </p:txBody>
      </p:sp>
      <p:sp>
        <p:nvSpPr>
          <p:cNvPr id="2" name="Slide Number Placeholder 1">
            <a:extLst>
              <a:ext uri="{FF2B5EF4-FFF2-40B4-BE49-F238E27FC236}">
                <a16:creationId xmlns:a16="http://schemas.microsoft.com/office/drawing/2014/main" id="{AB9BC5E9-453D-800A-E32F-39F4E91C44F5}"/>
              </a:ext>
            </a:extLst>
          </p:cNvPr>
          <p:cNvSpPr>
            <a:spLocks noGrp="1"/>
          </p:cNvSpPr>
          <p:nvPr>
            <p:ph type="sldNum" sz="quarter" idx="12"/>
          </p:nvPr>
        </p:nvSpPr>
        <p:spPr/>
        <p:txBody>
          <a:bodyPr/>
          <a:lstStyle/>
          <a:p>
            <a:fld id="{B2DC25EE-239B-4C5F-AAD1-255A7D5F1EE2}" type="slidenum">
              <a:rPr lang="en-US" smtClean="0"/>
              <a:t>643</a:t>
            </a:fld>
            <a:endParaRPr lang="en-US"/>
          </a:p>
        </p:txBody>
      </p:sp>
    </p:spTree>
    <p:extLst>
      <p:ext uri="{BB962C8B-B14F-4D97-AF65-F5344CB8AC3E}">
        <p14:creationId xmlns:p14="http://schemas.microsoft.com/office/powerpoint/2010/main" val="2964752013"/>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06DEC-DE9F-0809-56DF-4AAEBB24C69D}"/>
              </a:ext>
            </a:extLst>
          </p:cNvPr>
          <p:cNvSpPr txBox="1"/>
          <p:nvPr/>
        </p:nvSpPr>
        <p:spPr>
          <a:xfrm>
            <a:off x="0" y="70021"/>
            <a:ext cx="12108181" cy="652486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Indeed, clear reasoning and the evidence at hand indicate that metaphysical idealism or non-dualism, the notion that nature is essentially mental, is the best explanatory model we currently have. This is known in specialist communities, but hasn't yet been openly communicated, in an accessible manner, to the culture at large. The Essentia foundation hopes to help close this communication gap. </a:t>
            </a:r>
          </a:p>
          <a:p>
            <a:pPr marL="285750" indent="-285750">
              <a:buFont typeface="Arial" panose="020B0604020202020204" pitchFamily="34" charset="0"/>
              <a:buChar char="•"/>
            </a:pPr>
            <a:r>
              <a:rPr lang="en-US" sz="2000" dirty="0">
                <a:latin typeface="+mj-lt"/>
                <a:cs typeface="Arial" panose="020B0604020202020204" pitchFamily="34" charset="0"/>
              </a:rPr>
              <a:t>Bertrand is right, Physics describes how nature behaves not what it is. Newtonian physics was a model that treated fundamental particles as if they were very small lumps of matter. Assuming that, helped Newton develop an accurate mathematical way of describing how macroscopic nature behaves. </a:t>
            </a:r>
          </a:p>
          <a:p>
            <a:pPr marL="285750" indent="-285750">
              <a:buFont typeface="Arial" panose="020B0604020202020204" pitchFamily="34" charset="0"/>
              <a:buChar char="•"/>
            </a:pPr>
            <a:r>
              <a:rPr lang="en-US" sz="2000" dirty="0">
                <a:latin typeface="+mj-lt"/>
                <a:cs typeface="Arial" panose="020B0604020202020204" pitchFamily="34" charset="0"/>
              </a:rPr>
              <a:t>Quantum theory, however, revealed that particles aren’t small bits of matter and that a model that treats them as energy excitation of one of 17 quantum fields helps describe nature’s behavior even better. The assumption that nature is made up of small lumps of matter has been refuted by modern science but persists in our culture.</a:t>
            </a:r>
          </a:p>
          <a:p>
            <a:pPr marL="285750" indent="-285750">
              <a:buFont typeface="Arial" panose="020B0604020202020204" pitchFamily="34" charset="0"/>
              <a:buChar char="•"/>
            </a:pPr>
            <a:r>
              <a:rPr lang="en-US" sz="2000" dirty="0">
                <a:latin typeface="+mj-lt"/>
                <a:cs typeface="Arial" panose="020B0604020202020204" pitchFamily="34" charset="0"/>
              </a:rPr>
              <a:t>Throughout the ages philosophers have tried to understand what the fundamental nature of the universe is. Our perception tells us that there are two types of things: mind or consciousness and matter or physical objects. From this a number of possibilities arise 1) mind is fundamental and matter arises from it. This is the view  that I support and has been the dominant view across diverse cultures and time  2) matter is fundamental and mind arises from it. This is the view that pervades our culture, and that philosophically naïve scientists cling to despite the devastating evidence against it. I present that evidence in two of my books and summarize it on an essential foundation video entitled  “Analytical idealism course”. 3) both mind and matter are fundamental which was the view put forth by Rene Descartes or 4) mind and matter are both aspects of some other fundamental thing. This is a philosophical position known as dual aspect monism.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3AA69A3-BC0C-CC72-4D82-8F5E02338C7E}"/>
              </a:ext>
            </a:extLst>
          </p:cNvPr>
          <p:cNvSpPr>
            <a:spLocks noGrp="1"/>
          </p:cNvSpPr>
          <p:nvPr>
            <p:ph type="sldNum" sz="quarter" idx="12"/>
          </p:nvPr>
        </p:nvSpPr>
        <p:spPr/>
        <p:txBody>
          <a:bodyPr/>
          <a:lstStyle/>
          <a:p>
            <a:fld id="{B2DC25EE-239B-4C5F-AAD1-255A7D5F1EE2}" type="slidenum">
              <a:rPr lang="en-US" smtClean="0"/>
              <a:t>644</a:t>
            </a:fld>
            <a:endParaRPr lang="en-US"/>
          </a:p>
        </p:txBody>
      </p:sp>
    </p:spTree>
    <p:extLst>
      <p:ext uri="{BB962C8B-B14F-4D97-AF65-F5344CB8AC3E}">
        <p14:creationId xmlns:p14="http://schemas.microsoft.com/office/powerpoint/2010/main" val="2188033655"/>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2C8CF5-5FC8-85DD-58BC-CD4A76E99263}"/>
              </a:ext>
            </a:extLst>
          </p:cNvPr>
          <p:cNvSpPr txBox="1"/>
          <p:nvPr/>
        </p:nvSpPr>
        <p:spPr>
          <a:xfrm>
            <a:off x="0" y="70021"/>
            <a:ext cx="12192000" cy="7725192"/>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For those who would like to explore these ideas in more detail I’ve also posted below two appendixes, the first outlines the history of metaphysics and traces the origins and development of both metaphysical idealism and physicalism. </a:t>
            </a:r>
            <a:r>
              <a:rPr lang="en-US" sz="2000" dirty="0">
                <a:solidFill>
                  <a:schemeClr val="bg1"/>
                </a:solidFill>
                <a:latin typeface="+mj-lt"/>
                <a:cs typeface="Arial" panose="020B0604020202020204" pitchFamily="34" charset="0"/>
              </a:rPr>
              <a:t>(appendix 2) </a:t>
            </a:r>
            <a:r>
              <a:rPr lang="en-US" sz="2000" dirty="0">
                <a:latin typeface="+mj-lt"/>
                <a:cs typeface="Arial" panose="020B0604020202020204" pitchFamily="34" charset="0"/>
              </a:rPr>
              <a:t>The second summarizes some of Bernardo’s ideas. </a:t>
            </a:r>
            <a:r>
              <a:rPr lang="en-US" sz="2000" dirty="0">
                <a:solidFill>
                  <a:schemeClr val="bg1"/>
                </a:solidFill>
                <a:latin typeface="+mj-lt"/>
                <a:cs typeface="Arial" panose="020B0604020202020204" pitchFamily="34" charset="0"/>
              </a:rPr>
              <a:t>(Appendix 3)</a:t>
            </a:r>
          </a:p>
          <a:p>
            <a:pPr marL="285750" indent="-285750">
              <a:buFont typeface="Arial" panose="020B0604020202020204" pitchFamily="34" charset="0"/>
              <a:buChar char="•"/>
            </a:pPr>
            <a:r>
              <a:rPr lang="en-US" sz="2000" dirty="0">
                <a:latin typeface="+mj-lt"/>
                <a:cs typeface="Arial" panose="020B0604020202020204" pitchFamily="34" charset="0"/>
              </a:rPr>
              <a:t>Dr. Hoffman, I know you agree with most of what Bernardo said. Your work also probes the fundamental nature of reality. I wonder if you would care to share some of your ideas with us.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Donald Hoffman- </a:t>
            </a:r>
            <a:r>
              <a:rPr lang="en-US" sz="2000" b="0" i="0" dirty="0">
                <a:effectLst/>
                <a:latin typeface="+mj-lt"/>
                <a:cs typeface="Arial" panose="020B0604020202020204" pitchFamily="34" charset="0"/>
              </a:rPr>
              <a:t>Hello, I’m happy to be here. I’m Donald Hoffman. I was born in 1955, I’m a cognitive psychologist and professor of cognitive sciences at the University of California, Irvine. </a:t>
            </a:r>
            <a:r>
              <a:rPr lang="en-US" sz="2000" dirty="0">
                <a:latin typeface="+mj-lt"/>
                <a:cs typeface="Arial" panose="020B0604020202020204" pitchFamily="34" charset="0"/>
              </a:rPr>
              <a:t>I’ve done</a:t>
            </a:r>
            <a:r>
              <a:rPr lang="en-US" sz="2000" b="0" i="0" dirty="0">
                <a:effectLst/>
                <a:latin typeface="+mj-lt"/>
                <a:cs typeface="Arial" panose="020B0604020202020204" pitchFamily="34" charset="0"/>
              </a:rPr>
              <a:t> research on visual perception, consciousness, and the nature of reality. </a:t>
            </a:r>
            <a:r>
              <a:rPr lang="en-US" sz="2000" dirty="0">
                <a:latin typeface="+mj-lt"/>
                <a:cs typeface="Arial" panose="020B0604020202020204" pitchFamily="34" charset="0"/>
              </a:rPr>
              <a:t>My</a:t>
            </a:r>
            <a:r>
              <a:rPr lang="en-US" sz="2000" b="0" i="0" dirty="0">
                <a:effectLst/>
                <a:latin typeface="+mj-lt"/>
                <a:cs typeface="Arial" panose="020B0604020202020204" pitchFamily="34" charset="0"/>
              </a:rPr>
              <a:t> work challenges traditional views of perception and reality, proposing that our perceptions are not a direct representation of the world, as Aristotle and naïve realists suggest, but rather a user interface created by our brains to help us navigate and survive in the world.</a:t>
            </a:r>
            <a:r>
              <a:rPr lang="en-US" sz="2000" dirty="0">
                <a:latin typeface="+mj-lt"/>
              </a:rPr>
              <a:t> </a:t>
            </a:r>
          </a:p>
          <a:p>
            <a:pPr marL="285750" indent="-285750">
              <a:buFont typeface="Arial" panose="020B0604020202020204" pitchFamily="34" charset="0"/>
              <a:buChar char="•"/>
            </a:pPr>
            <a:r>
              <a:rPr lang="en-US" sz="2000" dirty="0">
                <a:latin typeface="+mj-lt"/>
              </a:rPr>
              <a:t>My</a:t>
            </a:r>
            <a:r>
              <a:rPr lang="en-US" sz="2000" b="0" i="0" dirty="0">
                <a:effectLst/>
                <a:latin typeface="+mj-lt"/>
              </a:rPr>
              <a:t> work on perception, consciousness, and the nature of reality is grounded in mathematics and physics</a:t>
            </a:r>
            <a:r>
              <a:rPr lang="en-US" sz="2000" dirty="0">
                <a:latin typeface="+mj-lt"/>
              </a:rPr>
              <a:t> and</a:t>
            </a:r>
            <a:r>
              <a:rPr lang="en-US" sz="2000" b="0" i="0" dirty="0">
                <a:effectLst/>
                <a:latin typeface="+mj-lt"/>
              </a:rPr>
              <a:t> </a:t>
            </a:r>
            <a:r>
              <a:rPr lang="en-US" sz="2000" dirty="0">
                <a:latin typeface="+mj-lt"/>
              </a:rPr>
              <a:t>draws on e</a:t>
            </a:r>
            <a:r>
              <a:rPr lang="en-US" sz="2000" b="0" i="0" dirty="0">
                <a:effectLst/>
                <a:latin typeface="+mj-lt"/>
              </a:rPr>
              <a:t>volutionary theory, Quantum mechanics, and Information theory. This work is in line with theories proposed by physicists such as John Archibald Wheeler and Max </a:t>
            </a:r>
            <a:r>
              <a:rPr lang="en-US" sz="2000" b="0" i="0" dirty="0" err="1">
                <a:effectLst/>
                <a:latin typeface="+mj-lt"/>
              </a:rPr>
              <a:t>Tegmark</a:t>
            </a:r>
            <a:r>
              <a:rPr lang="en-US" sz="2000" b="0" i="0" dirty="0">
                <a:effectLst/>
                <a:latin typeface="+mj-lt"/>
              </a:rPr>
              <a:t>. I have written three books including </a:t>
            </a:r>
            <a:r>
              <a:rPr lang="en-US" sz="2000" dirty="0">
                <a:latin typeface="+mj-lt"/>
              </a:rPr>
              <a:t>the</a:t>
            </a:r>
            <a:r>
              <a:rPr lang="en-US" sz="2000" b="0" i="0" dirty="0">
                <a:effectLst/>
                <a:latin typeface="+mj-lt"/>
              </a:rPr>
              <a:t> 2019 “The case against reality: why evolution hid the truth from our eyes.</a:t>
            </a:r>
            <a:r>
              <a:rPr lang="en-US" sz="2000" dirty="0">
                <a:latin typeface="+mj-lt"/>
              </a:rPr>
              <a:t>”</a:t>
            </a:r>
          </a:p>
          <a:p>
            <a:pPr marL="285750" indent="-285750">
              <a:buFont typeface="Arial" panose="020B0604020202020204" pitchFamily="34" charset="0"/>
              <a:buChar char="•"/>
            </a:pPr>
            <a:r>
              <a:rPr lang="en-US" sz="2000" dirty="0">
                <a:latin typeface="+mj-lt"/>
              </a:rPr>
              <a:t> “User interface theory”, </a:t>
            </a:r>
            <a:r>
              <a:rPr lang="en-US" sz="2000" b="0" i="0" dirty="0">
                <a:effectLst/>
                <a:latin typeface="+mj-lt"/>
              </a:rPr>
              <a:t>has sparked much debate and discussion in the fields of psychology, philosophy, and cognitive science.</a:t>
            </a:r>
            <a:r>
              <a:rPr lang="en-US" sz="2000" dirty="0">
                <a:latin typeface="+mj-lt"/>
              </a:rPr>
              <a:t> </a:t>
            </a:r>
          </a:p>
          <a:p>
            <a:pPr marL="285750" indent="-285750">
              <a:buFont typeface="Arial" panose="020B0604020202020204" pitchFamily="34" charset="0"/>
              <a:buChar char="•"/>
            </a:pPr>
            <a:r>
              <a:rPr lang="en-US" sz="2000" dirty="0">
                <a:latin typeface="+mj-lt"/>
              </a:rPr>
              <a:t>“U</a:t>
            </a:r>
            <a:r>
              <a:rPr lang="en-US" sz="2000" b="0" i="0" dirty="0">
                <a:effectLst/>
                <a:latin typeface="+mj-lt"/>
              </a:rPr>
              <a:t>ser interface theory”, proposes that our perceptions of reality are not a direct representation of the world, but rather a simplified user interface that our brain constructs to help us navigate and survive in the world. Beyond this interface there may be a deeper, more fundamental reality that is not constrained by the limitations of our perceptions.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endParaRPr lang="en-CA" sz="1800" dirty="0">
              <a:solidFill>
                <a:srgbClr val="000000"/>
              </a:solidFill>
            </a:endParaRPr>
          </a:p>
          <a:p>
            <a:pPr marL="285750" indent="-285750">
              <a:buFont typeface="Arial" panose="020B0604020202020204" pitchFamily="34" charset="0"/>
              <a:buChar char="•"/>
            </a:pPr>
            <a:endParaRPr lang="en-CA" dirty="0">
              <a:solidFill>
                <a:schemeClr val="bg1"/>
              </a:solidFill>
            </a:endParaRPr>
          </a:p>
        </p:txBody>
      </p:sp>
      <p:sp>
        <p:nvSpPr>
          <p:cNvPr id="2" name="Slide Number Placeholder 1">
            <a:extLst>
              <a:ext uri="{FF2B5EF4-FFF2-40B4-BE49-F238E27FC236}">
                <a16:creationId xmlns:a16="http://schemas.microsoft.com/office/drawing/2014/main" id="{2CA81A56-180B-F3D1-B5B4-4FAE7033122B}"/>
              </a:ext>
            </a:extLst>
          </p:cNvPr>
          <p:cNvSpPr>
            <a:spLocks noGrp="1"/>
          </p:cNvSpPr>
          <p:nvPr>
            <p:ph type="sldNum" sz="quarter" idx="12"/>
          </p:nvPr>
        </p:nvSpPr>
        <p:spPr/>
        <p:txBody>
          <a:bodyPr/>
          <a:lstStyle/>
          <a:p>
            <a:fld id="{B2DC25EE-239B-4C5F-AAD1-255A7D5F1EE2}" type="slidenum">
              <a:rPr lang="en-US" smtClean="0"/>
              <a:t>645</a:t>
            </a:fld>
            <a:endParaRPr lang="en-US"/>
          </a:p>
        </p:txBody>
      </p:sp>
    </p:spTree>
    <p:extLst>
      <p:ext uri="{BB962C8B-B14F-4D97-AF65-F5344CB8AC3E}">
        <p14:creationId xmlns:p14="http://schemas.microsoft.com/office/powerpoint/2010/main" val="3819234837"/>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42B439-6C1A-874D-B0A6-A2F2028B4412}"/>
              </a:ext>
            </a:extLst>
          </p:cNvPr>
          <p:cNvSpPr txBox="1"/>
          <p:nvPr/>
        </p:nvSpPr>
        <p:spPr>
          <a:xfrm>
            <a:off x="-92364" y="0"/>
            <a:ext cx="12376727" cy="683264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Our perceptions are shaped by natural selection to provide us with useful information rather than an accurate representation of reality. </a:t>
            </a:r>
            <a:r>
              <a:rPr lang="en-US" sz="2000" dirty="0"/>
              <a:t>P</a:t>
            </a:r>
            <a:r>
              <a:rPr lang="en-US" sz="2000" b="0" i="0" dirty="0">
                <a:effectLst/>
              </a:rPr>
              <a:t>erceptions are more like a desktop interface, or screen, on a computer, simplifying complex information to make it user friendly. </a:t>
            </a:r>
            <a:r>
              <a:rPr lang="en-US" sz="2000" dirty="0"/>
              <a:t>The user interface makes it</a:t>
            </a:r>
            <a:r>
              <a:rPr lang="en-US" sz="2000" b="0" i="0" dirty="0">
                <a:effectLst/>
              </a:rPr>
              <a:t> manageable for our brains to use the information being processed in the “computer” efficiently .</a:t>
            </a:r>
          </a:p>
          <a:p>
            <a:pPr marL="285750" indent="-285750">
              <a:buFont typeface="Arial" panose="020B0604020202020204" pitchFamily="34" charset="0"/>
              <a:buChar char="•"/>
            </a:pPr>
            <a:r>
              <a:rPr lang="en-US" sz="2000" dirty="0"/>
              <a:t>“User interface theory” also proposes that</a:t>
            </a:r>
            <a:r>
              <a:rPr lang="en-US" sz="2000" b="0" i="0" dirty="0">
                <a:effectLst/>
              </a:rPr>
              <a:t> the fundamental constituents of reality are not physical objects or particles, but rather conscious agents and their interactions. Meaning that b</a:t>
            </a:r>
            <a:r>
              <a:rPr lang="en-US" sz="2000" dirty="0"/>
              <a:t>ehind the user interface, fundamental r</a:t>
            </a:r>
            <a:r>
              <a:rPr lang="en-US" sz="2000" b="0" i="0" dirty="0">
                <a:effectLst/>
              </a:rPr>
              <a:t>eality is made up of conscious agents interacting with each other.</a:t>
            </a:r>
            <a:r>
              <a:rPr lang="en-US" sz="2000" dirty="0"/>
              <a:t> </a:t>
            </a:r>
            <a:r>
              <a:rPr lang="en-US" sz="2000" b="0" i="0" dirty="0">
                <a:effectLst/>
              </a:rPr>
              <a:t>These conscious agents may not be physical entities as we traditionally understand them, but rather fundamental elements of reality that give rise to our perceptions and experiences. </a:t>
            </a:r>
          </a:p>
          <a:p>
            <a:pPr marL="285750" indent="-285750">
              <a:buFont typeface="Arial" panose="020B0604020202020204" pitchFamily="34" charset="0"/>
              <a:buChar char="•"/>
            </a:pPr>
            <a:r>
              <a:rPr lang="en-US" sz="2000" dirty="0"/>
              <a:t>This means </a:t>
            </a:r>
            <a:r>
              <a:rPr lang="en-US" sz="2000" b="0" i="0" dirty="0">
                <a:effectLst/>
              </a:rPr>
              <a:t>that the true nature of reality is beyond our perceptions and is fundamentally based on conscious experiences and interactions.</a:t>
            </a:r>
            <a:r>
              <a:rPr lang="en-US" sz="2000" dirty="0"/>
              <a:t> Fundamental</a:t>
            </a:r>
            <a:r>
              <a:rPr lang="en-US" sz="2000" b="0" i="0" dirty="0">
                <a:effectLst/>
              </a:rPr>
              <a:t> reality may operate based on principles and dynamics that are not bound by space-time or by the laws of physics, as we currently understand them. </a:t>
            </a:r>
            <a:r>
              <a:rPr lang="en-US" sz="2000" dirty="0"/>
              <a:t>Fundamental reality </a:t>
            </a:r>
            <a:r>
              <a:rPr lang="en-US" sz="2000" b="0" i="0" dirty="0">
                <a:effectLst/>
              </a:rPr>
              <a:t>may involve complex interactions and information processing that go beyond our sensory experiences and cognitive abilities.</a:t>
            </a:r>
          </a:p>
          <a:p>
            <a:pPr marL="285750" indent="-285750">
              <a:buFont typeface="Arial" panose="020B0604020202020204" pitchFamily="34" charset="0"/>
              <a:buChar char="•"/>
            </a:pPr>
            <a:r>
              <a:rPr lang="en-US" sz="2000" b="0" i="0" dirty="0">
                <a:effectLst/>
              </a:rPr>
              <a:t>While </a:t>
            </a:r>
            <a:r>
              <a:rPr lang="en-US" sz="2000" dirty="0"/>
              <a:t>the details of</a:t>
            </a:r>
            <a:r>
              <a:rPr lang="en-US" sz="2000" b="0" i="0" dirty="0">
                <a:effectLst/>
              </a:rPr>
              <a:t> what lies beyond the space-time user interface are not yet clear, the theory suggest</a:t>
            </a:r>
            <a:r>
              <a:rPr lang="en-US" sz="2000" dirty="0"/>
              <a:t>s</a:t>
            </a:r>
            <a:r>
              <a:rPr lang="en-US" sz="2000" b="0" i="0" dirty="0">
                <a:effectLst/>
              </a:rPr>
              <a:t> that there may be a rich and intricate reality that underlies our everyday perceptions. The theory challenges conventional views of the universe and raises questions about the nature of consciousness, reality, and the relationship between the two.</a:t>
            </a:r>
            <a:r>
              <a:rPr lang="en-US" sz="2000" dirty="0">
                <a:solidFill>
                  <a:schemeClr val="bg1"/>
                </a:solidFill>
                <a:cs typeface="Arial" panose="020B0604020202020204" pitchFamily="34" charset="0"/>
              </a:rPr>
              <a:t> </a:t>
            </a:r>
          </a:p>
          <a:p>
            <a:pPr marL="285750" indent="-285750">
              <a:buFont typeface="Arial" panose="020B0604020202020204" pitchFamily="34" charset="0"/>
              <a:buChar char="•"/>
            </a:pPr>
            <a:r>
              <a:rPr lang="en-CA" sz="2000" dirty="0">
                <a:solidFill>
                  <a:schemeClr val="bg1"/>
                </a:solidFill>
              </a:rPr>
              <a:t>Luis</a:t>
            </a:r>
            <a:r>
              <a:rPr lang="en-CA" sz="2000" dirty="0"/>
              <a:t>-</a:t>
            </a:r>
            <a:r>
              <a:rPr lang="en-US" sz="2000" dirty="0"/>
              <a:t> You said that beyond the interface that is the world as we perceive it, there may be a deeper more fundamental reality that is not constrained by the limitations of our perceptions and that the fundamental constituents of reality are not physical objects or particles, but rather conscious agents and their interactions. What’s the nature of these conscious agents and how do they affect the material world foe example our minds? </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04BE4A14-F774-7797-D606-EF7F9DF4F1AC}"/>
              </a:ext>
            </a:extLst>
          </p:cNvPr>
          <p:cNvSpPr>
            <a:spLocks noGrp="1"/>
          </p:cNvSpPr>
          <p:nvPr>
            <p:ph type="sldNum" sz="quarter" idx="12"/>
          </p:nvPr>
        </p:nvSpPr>
        <p:spPr/>
        <p:txBody>
          <a:bodyPr/>
          <a:lstStyle/>
          <a:p>
            <a:fld id="{B2DC25EE-239B-4C5F-AAD1-255A7D5F1EE2}" type="slidenum">
              <a:rPr lang="en-US" smtClean="0"/>
              <a:t>646</a:t>
            </a:fld>
            <a:endParaRPr lang="en-US"/>
          </a:p>
        </p:txBody>
      </p:sp>
    </p:spTree>
    <p:extLst>
      <p:ext uri="{BB962C8B-B14F-4D97-AF65-F5344CB8AC3E}">
        <p14:creationId xmlns:p14="http://schemas.microsoft.com/office/powerpoint/2010/main" val="2063069251"/>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21E22C-B74A-EF4A-2191-869E270AA0AE}"/>
              </a:ext>
            </a:extLst>
          </p:cNvPr>
          <p:cNvSpPr txBox="1"/>
          <p:nvPr/>
        </p:nvSpPr>
        <p:spPr>
          <a:xfrm>
            <a:off x="0" y="-105878"/>
            <a:ext cx="12192000" cy="7786747"/>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Donald Hoffman </a:t>
            </a:r>
            <a:r>
              <a:rPr lang="en-US" sz="2000" dirty="0"/>
              <a:t>-Think of conscious agents as the true players behind the scenes, simple systems defined by experiences, decisions, and actions. They are not little people in the head, and they are not made of particles. They are mathematical structures that interact with one another, exchanging experiences much like nodes in a network.</a:t>
            </a:r>
          </a:p>
          <a:p>
            <a:pPr marL="342900" indent="-342900">
              <a:buFont typeface="Arial" panose="020B0604020202020204" pitchFamily="34" charset="0"/>
              <a:buChar char="•"/>
            </a:pPr>
            <a:r>
              <a:rPr lang="en-US" sz="2000" dirty="0"/>
              <a:t>What we call the “physical world,” including brains and minds, is not fundamental, it’s a user interface our perceptions construct to help us survive, not to show us the truth. Your mind is not produced by the brain; rather, the brain is a symbol in the interface for deeper interactions among conscious agents. Consciousness doesn’t emerge from matter; matter emerges from consciousness.</a:t>
            </a:r>
          </a:p>
          <a:p>
            <a:pPr marL="342900" indent="-342900">
              <a:buFont typeface="Arial" panose="020B0604020202020204" pitchFamily="34" charset="0"/>
              <a:buChar char="•"/>
            </a:pPr>
            <a:r>
              <a:rPr lang="en-US" sz="2000" dirty="0">
                <a:solidFill>
                  <a:schemeClr val="bg1"/>
                </a:solidFill>
              </a:rPr>
              <a:t>Luis</a:t>
            </a:r>
            <a:r>
              <a:rPr lang="en-US" sz="2000" dirty="0"/>
              <a:t> -It’s a realm that is difficult to imagine. Is there an overlap between it and Platonic spaces? </a:t>
            </a:r>
          </a:p>
          <a:p>
            <a:pPr marL="342900" indent="-342900">
              <a:buFont typeface="Arial" panose="020B0604020202020204" pitchFamily="34" charset="0"/>
              <a:buChar char="•"/>
            </a:pPr>
            <a:r>
              <a:rPr lang="en-US" sz="2000" dirty="0">
                <a:solidFill>
                  <a:schemeClr val="bg1"/>
                </a:solidFill>
              </a:rPr>
              <a:t>Donald Hoffman – </a:t>
            </a:r>
            <a:r>
              <a:rPr lang="en-US" sz="2000" dirty="0"/>
              <a:t>Yes, there’s a deep resonance, though the languages differ. Plato’s Forms and what I call conscious-agent dynamics are both non-physical realities that ground the world we perceive. Platonic spaces gesture toward an abstract, timeless structure underlying appearances; my work suggests that structure is made of interacting conscious agents rather than static objects or laws. So, you can think of Platonic spaces as an early intuition of a reality beyond the perceptual interface, one we’re now trying to model mathematically in terms of consciousness itself.</a:t>
            </a:r>
          </a:p>
          <a:p>
            <a:pPr marL="342900" indent="-342900">
              <a:buFont typeface="Arial" panose="020B0604020202020204" pitchFamily="34" charset="0"/>
              <a:buChar char="•"/>
            </a:pPr>
            <a:r>
              <a:rPr lang="en-US" sz="2000" dirty="0">
                <a:solidFill>
                  <a:schemeClr val="bg1"/>
                </a:solidFill>
              </a:rPr>
              <a:t>Luis</a:t>
            </a:r>
            <a:r>
              <a:rPr lang="en-US" sz="2000" dirty="0"/>
              <a:t>- These conscious agents are not conscious in the way human beings are, that is meta-conscious or aware that we are conscious? </a:t>
            </a:r>
          </a:p>
          <a:p>
            <a:pPr marL="342900" indent="-342900">
              <a:buFont typeface="Arial" panose="020B0604020202020204" pitchFamily="34" charset="0"/>
              <a:buChar char="•"/>
            </a:pPr>
            <a:r>
              <a:rPr lang="en-US" sz="2000" dirty="0">
                <a:solidFill>
                  <a:schemeClr val="bg1"/>
                </a:solidFill>
              </a:rPr>
              <a:t>Donald Hoffman- </a:t>
            </a:r>
            <a:r>
              <a:rPr lang="en-US" sz="2000" dirty="0"/>
              <a:t>Exactly. Most conscious agents are not meta-conscious. In my framework, the fundamental agents have experiences and make choices, but they are not aware that they are conscious. Human self-reflection, consciousness turned back on itself, is a very special, higher-order construction. It’s like the difference between seeing and knowing that you are seeing. So meta-consciousness is not fundamental; it’s an emergent property of certain complex networks of conscious agents, one that evolution happened to discover in us.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992165750"/>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0D0CF-6813-1AE5-0BAC-2140BA248C2E}"/>
              </a:ext>
            </a:extLst>
          </p:cNvPr>
          <p:cNvSpPr txBox="1"/>
          <p:nvPr/>
        </p:nvSpPr>
        <p:spPr>
          <a:xfrm>
            <a:off x="3992078" y="1109931"/>
            <a:ext cx="6097604" cy="707886"/>
          </a:xfrm>
          <a:prstGeom prst="rect">
            <a:avLst/>
          </a:prstGeom>
          <a:noFill/>
        </p:spPr>
        <p:txBody>
          <a:bodyPr wrap="square">
            <a:spAutoFit/>
          </a:bodyPr>
          <a:lstStyle/>
          <a:p>
            <a:r>
              <a:rPr lang="en-US" sz="4000" dirty="0">
                <a:solidFill>
                  <a:schemeClr val="bg1"/>
                </a:solidFill>
              </a:rPr>
              <a:t>2) WHAT IS LIFE?</a:t>
            </a:r>
          </a:p>
        </p:txBody>
      </p:sp>
    </p:spTree>
    <p:extLst>
      <p:ext uri="{BB962C8B-B14F-4D97-AF65-F5344CB8AC3E}">
        <p14:creationId xmlns:p14="http://schemas.microsoft.com/office/powerpoint/2010/main" val="2402289887"/>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18BB11-011D-28AB-22B1-4295F491DE21}"/>
              </a:ext>
            </a:extLst>
          </p:cNvPr>
          <p:cNvSpPr txBox="1"/>
          <p:nvPr/>
        </p:nvSpPr>
        <p:spPr>
          <a:xfrm>
            <a:off x="125128" y="9392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Thank</a:t>
            </a:r>
            <a:r>
              <a:rPr lang="en-US" sz="2000" dirty="0">
                <a:solidFill>
                  <a:schemeClr val="bg1"/>
                </a:solidFill>
                <a:latin typeface="+mj-lt"/>
                <a:cs typeface="Arial" panose="020B0604020202020204" pitchFamily="34" charset="0"/>
              </a:rPr>
              <a:t> </a:t>
            </a:r>
            <a:r>
              <a:rPr lang="en-US" sz="2000" dirty="0">
                <a:latin typeface="+mj-lt"/>
                <a:cs typeface="Arial" panose="020B0604020202020204" pitchFamily="34" charset="0"/>
              </a:rPr>
              <a:t>you Dr. Hoffman. Below, I've posted a brief summary of your groundbreaking work. </a:t>
            </a:r>
            <a:r>
              <a:rPr lang="en-US" sz="2000" dirty="0">
                <a:solidFill>
                  <a:schemeClr val="bg1"/>
                </a:solidFill>
                <a:latin typeface="+mj-lt"/>
                <a:cs typeface="Arial" panose="020B0604020202020204" pitchFamily="34" charset="0"/>
              </a:rPr>
              <a:t>(Appendix 4 ) </a:t>
            </a:r>
            <a:r>
              <a:rPr lang="en-US" sz="2000" dirty="0">
                <a:latin typeface="+mj-lt"/>
                <a:cs typeface="Arial" panose="020B0604020202020204" pitchFamily="34" charset="0"/>
              </a:rPr>
              <a:t>For those who are intrigued by your ideas and would like to learn more about them, I suggest they read your book or watch your many YouTube videos .</a:t>
            </a:r>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The question we’ve asked in this section was </a:t>
            </a:r>
            <a:r>
              <a:rPr lang="en-US" sz="2000" dirty="0">
                <a:solidFill>
                  <a:schemeClr val="bg1"/>
                </a:solidFill>
                <a:cs typeface="Arial" panose="020B0604020202020204" pitchFamily="34" charset="0"/>
              </a:rPr>
              <a:t>"what is the universe?“. </a:t>
            </a:r>
            <a:r>
              <a:rPr lang="en-US" sz="2000" dirty="0">
                <a:cs typeface="Arial" panose="020B0604020202020204" pitchFamily="34" charset="0"/>
              </a:rPr>
              <a:t>we could undoubtedly spend a lifetime pondering this question, but we have other questions we want to consider. Before moving on to the next section, I would like to try to capture, with two quotations, the spirit of what our panelists have so far proposed. </a:t>
            </a:r>
          </a:p>
          <a:p>
            <a:pPr marL="285750" indent="-285750">
              <a:buFont typeface="Arial" panose="020B0604020202020204" pitchFamily="34" charset="0"/>
              <a:buChar char="•"/>
            </a:pPr>
            <a:r>
              <a:rPr lang="en-US" sz="2000" dirty="0">
                <a:cs typeface="Arial" panose="020B0604020202020204" pitchFamily="34" charset="0"/>
              </a:rPr>
              <a:t>The first quotation is from Werner Eisenberg: "not only is the universe stranger than we think, it is stranger than we can think" and second is from Sir James Jeans. He wrote, echoing the sentiment of so many of the greatest scientists and philosophers who ever lived, “The universe begins to look more like a great thought than like a machine. Mind no longer appears to be an accidental intruder into the realm of matter… We ought rather to hail mind as the creator and governor of the realm of matter.“</a:t>
            </a:r>
          </a:p>
          <a:p>
            <a:pPr marL="285750" indent="-28575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r>
              <a:rPr lang="en-US" sz="2000" dirty="0">
                <a:cs typeface="Arial" panose="020B0604020202020204" pitchFamily="34" charset="0"/>
              </a:rPr>
              <a:t>On that note, let’s move on to our second question: </a:t>
            </a:r>
            <a:r>
              <a:rPr lang="en-US" sz="2000" dirty="0">
                <a:solidFill>
                  <a:schemeClr val="bg1"/>
                </a:solidFill>
                <a:cs typeface="Arial" panose="020B0604020202020204" pitchFamily="34" charset="0"/>
              </a:rPr>
              <a:t>“what is life?”</a:t>
            </a:r>
          </a:p>
          <a:p>
            <a:pPr marL="285750" indent="-285750">
              <a:buFont typeface="Arial" panose="020B0604020202020204" pitchFamily="34" charset="0"/>
              <a:buChar char="•"/>
            </a:pPr>
            <a:r>
              <a:rPr lang="en-US" sz="2000" dirty="0">
                <a:cs typeface="Arial" panose="020B0604020202020204" pitchFamily="34" charset="0"/>
              </a:rPr>
              <a:t>Let’s start by quoting a definition of "life" taken from a biology textbook: "biologists define life as a characteristic that distinguishes living organisms from non-living objects or inanimate matter. According to biology, life is typically characterized by the presence of certain key features, such as cellular organization, metabolism, growth, adaptation, response to stimuli, reproduction, and evolution. These characteristics collectively define what is considered to be alive and form the basis for the study of living organisms and their interactions with their environment.“</a:t>
            </a:r>
          </a:p>
          <a:p>
            <a:pPr marL="285750" indent="-285750">
              <a:buFont typeface="Arial" panose="020B0604020202020204" pitchFamily="34" charset="0"/>
              <a:buChar char="•"/>
            </a:pPr>
            <a:endParaRPr lang="en-US" sz="2000" dirty="0">
              <a:latin typeface="+mj-lt"/>
              <a:cs typeface="Arial" panose="020B0604020202020204" pitchFamily="34" charset="0"/>
            </a:endParaRPr>
          </a:p>
        </p:txBody>
      </p:sp>
    </p:spTree>
    <p:extLst>
      <p:ext uri="{BB962C8B-B14F-4D97-AF65-F5344CB8AC3E}">
        <p14:creationId xmlns:p14="http://schemas.microsoft.com/office/powerpoint/2010/main" val="451190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E4925-7D84-A431-35BA-C19F1167B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1ADB5-0C00-6447-374A-D263B40E301D}"/>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2E8AE5E7-14E9-8CFF-2AC8-AFC14354A0EA}"/>
              </a:ext>
            </a:extLst>
          </p:cNvPr>
          <p:cNvSpPr>
            <a:spLocks noGrp="1"/>
          </p:cNvSpPr>
          <p:nvPr>
            <p:ph idx="1"/>
          </p:nvPr>
        </p:nvSpPr>
        <p:spPr/>
        <p:txBody>
          <a:bodyPr>
            <a:normAutofit fontScale="77500" lnSpcReduction="20000"/>
          </a:bodyPr>
          <a:lstStyle/>
          <a:p>
            <a:pPr marL="0" indent="0">
              <a:buNone/>
            </a:pPr>
            <a:r>
              <a:rPr sz="3200" dirty="0">
                <a:latin typeface="Arial" panose="020B0604020202020204" pitchFamily="34" charset="0"/>
                <a:cs typeface="Arial" panose="020B0604020202020204" pitchFamily="34" charset="0"/>
              </a:rPr>
              <a:t>What are the biggest questions you ask about existence, life, and the universe?</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Do you sense a larger story or force that holds your life within it?</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What spiritual, philosophical, or scientific story do you most resonate with?</a:t>
            </a:r>
            <a:r>
              <a:rPr lang="en-US" sz="3200" dirty="0">
                <a:latin typeface="Arial" panose="020B0604020202020204" pitchFamily="34" charset="0"/>
                <a:cs typeface="Arial" panose="020B0604020202020204" pitchFamily="34" charset="0"/>
              </a:rPr>
              <a:t> </a:t>
            </a:r>
          </a:p>
          <a:p>
            <a:pPr marL="0" indent="0">
              <a:buNone/>
            </a:pPr>
            <a:endParaRPr lang="en-US" sz="3200" dirty="0">
              <a:latin typeface="Arial" panose="020B0604020202020204" pitchFamily="34" charset="0"/>
              <a:cs typeface="Arial" panose="020B0604020202020204" pitchFamily="34" charset="0"/>
            </a:endParaRPr>
          </a:p>
          <a:p>
            <a:pPr marL="0" indent="0">
              <a:buNone/>
            </a:pPr>
            <a:r>
              <a:rPr lang="en-US" sz="3200" dirty="0">
                <a:latin typeface="Arial" panose="020B0604020202020204" pitchFamily="34" charset="0"/>
                <a:cs typeface="Arial" panose="020B0604020202020204" pitchFamily="34" charset="0"/>
              </a:rPr>
              <a:t>Is there a song, poem or quotation that captures your “The story”?</a:t>
            </a:r>
          </a:p>
          <a:p>
            <a:pPr marL="0" indent="0">
              <a:buNone/>
            </a:pPr>
            <a:endParaRPr sz="3200" dirty="0"/>
          </a:p>
        </p:txBody>
      </p:sp>
    </p:spTree>
    <p:extLst>
      <p:ext uri="{BB962C8B-B14F-4D97-AF65-F5344CB8AC3E}">
        <p14:creationId xmlns:p14="http://schemas.microsoft.com/office/powerpoint/2010/main" val="721209549"/>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0F75C6-A610-2437-F958-611B953009A3}"/>
              </a:ext>
            </a:extLst>
          </p:cNvPr>
          <p:cNvSpPr txBox="1"/>
          <p:nvPr/>
        </p:nvSpPr>
        <p:spPr>
          <a:xfrm>
            <a:off x="0" y="70021"/>
            <a:ext cx="12192000" cy="560153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Michael Levin- </a:t>
            </a:r>
            <a:r>
              <a:rPr lang="en-US" sz="2000" dirty="0">
                <a:latin typeface="+mj-lt"/>
                <a:cs typeface="Arial" panose="020B0604020202020204" pitchFamily="34" charset="0"/>
              </a:rPr>
              <a:t>I'm a biologist who first trained as a computer scientist, so I feel compelled to address the question of what life is. I'm Michael Levin, I was born in 1969. I research regenerative medicine, developmental biology, and bioelectricity. I’m the </a:t>
            </a:r>
            <a:r>
              <a:rPr lang="en-US" sz="2000" dirty="0" err="1">
                <a:latin typeface="+mj-lt"/>
                <a:cs typeface="Arial" panose="020B0604020202020204" pitchFamily="34" charset="0"/>
              </a:rPr>
              <a:t>Vannear</a:t>
            </a:r>
            <a:r>
              <a:rPr lang="en-US" sz="2000" dirty="0">
                <a:latin typeface="+mj-lt"/>
                <a:cs typeface="Arial" panose="020B0604020202020204" pitchFamily="34" charset="0"/>
              </a:rPr>
              <a:t> Bush Professor of biology and director of the Allen discovery Centre at Tufts University. My work explores the role of bioelectrical signals in controlling cell behavior, pattern formation, and regeneration in living organisms.</a:t>
            </a:r>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This may surprise some people, but biologists have a great deal of difficulty defining life. Some organisms such as viruses have some of the characteristics of life described in the quote you read, but not all. Are viruses living organisms? I prefer to define life as a dynamic process that involves the continuous interaction and communication between cells and tissues within an organism. </a:t>
            </a:r>
          </a:p>
          <a:p>
            <a:pPr marL="285750" indent="-285750">
              <a:buFont typeface="Arial" panose="020B0604020202020204" pitchFamily="34" charset="0"/>
              <a:buChar char="•"/>
            </a:pPr>
            <a:r>
              <a:rPr lang="en-US" sz="2000" dirty="0">
                <a:cs typeface="Arial" panose="020B0604020202020204" pitchFamily="34" charset="0"/>
              </a:rPr>
              <a:t>In my work I study the importance of bioelectrical signals in controlling cell behavior and pattern information during development and regeneration. Bioelectricity plays a crucial role in orchestrating complex biological processes and shaping the form and function of living organisms.</a:t>
            </a:r>
          </a:p>
          <a:p>
            <a:pPr marL="285750" indent="-285750">
              <a:buFont typeface="Arial" panose="020B0604020202020204" pitchFamily="34" charset="0"/>
              <a:buChar char="•"/>
            </a:pPr>
            <a:r>
              <a:rPr lang="en-US" sz="2000" dirty="0">
                <a:cs typeface="Arial" panose="020B0604020202020204" pitchFamily="34" charset="0"/>
              </a:rPr>
              <a:t>Biologists used to think at all the information necessary for the development of an organism was contained in its DNA. We now know that's not so, the DNA may code for the hardware, or the "bricks" that make up cells, but it is electrical fields that direct how that hardware is put together. This is a new and enormously exciting field about which we know next to nothing.</a:t>
            </a:r>
          </a:p>
          <a:p>
            <a:pPr marL="342900" indent="-342900">
              <a:buFont typeface="Arial" panose="020B0604020202020204" pitchFamily="34" charset="0"/>
              <a:buChar char="•"/>
            </a:pPr>
            <a:endParaRPr lang="en-US" sz="2000" dirty="0">
              <a:latin typeface="+mj-lt"/>
              <a:cs typeface="Arial" panose="020B0604020202020204" pitchFamily="34" charset="0"/>
            </a:endParaRPr>
          </a:p>
          <a:p>
            <a:endParaRPr lang="en-CA" dirty="0"/>
          </a:p>
        </p:txBody>
      </p:sp>
      <p:sp>
        <p:nvSpPr>
          <p:cNvPr id="2" name="Slide Number Placeholder 1">
            <a:extLst>
              <a:ext uri="{FF2B5EF4-FFF2-40B4-BE49-F238E27FC236}">
                <a16:creationId xmlns:a16="http://schemas.microsoft.com/office/drawing/2014/main" id="{46873802-773A-F58A-695D-F86404A1DBF8}"/>
              </a:ext>
            </a:extLst>
          </p:cNvPr>
          <p:cNvSpPr>
            <a:spLocks noGrp="1"/>
          </p:cNvSpPr>
          <p:nvPr>
            <p:ph type="sldNum" sz="quarter" idx="12"/>
          </p:nvPr>
        </p:nvSpPr>
        <p:spPr/>
        <p:txBody>
          <a:bodyPr/>
          <a:lstStyle/>
          <a:p>
            <a:fld id="{B2DC25EE-239B-4C5F-AAD1-255A7D5F1EE2}" type="slidenum">
              <a:rPr lang="en-US" smtClean="0"/>
              <a:t>650</a:t>
            </a:fld>
            <a:endParaRPr lang="en-US"/>
          </a:p>
        </p:txBody>
      </p:sp>
    </p:spTree>
    <p:extLst>
      <p:ext uri="{BB962C8B-B14F-4D97-AF65-F5344CB8AC3E}">
        <p14:creationId xmlns:p14="http://schemas.microsoft.com/office/powerpoint/2010/main" val="782759854"/>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AE87D1-BED9-61BE-93F5-3861203B25D7}"/>
              </a:ext>
            </a:extLst>
          </p:cNvPr>
          <p:cNvSpPr txBox="1"/>
          <p:nvPr/>
        </p:nvSpPr>
        <p:spPr>
          <a:xfrm>
            <a:off x="0" y="0"/>
            <a:ext cx="12383653" cy="252376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cs typeface="Arial" panose="020B0604020202020204" pitchFamily="34" charset="0"/>
              </a:rPr>
              <a:t>Rupert Sheldrake- </a:t>
            </a:r>
            <a:r>
              <a:rPr lang="en-US" sz="2000" b="0" i="0" dirty="0">
                <a:effectLst/>
                <a:latin typeface="+mj-lt"/>
                <a:cs typeface="Arial" panose="020B0604020202020204" pitchFamily="34" charset="0"/>
              </a:rPr>
              <a:t>My name is Rupert Sheldrake </a:t>
            </a:r>
            <a:r>
              <a:rPr lang="en-US" sz="2000" dirty="0">
                <a:latin typeface="+mj-lt"/>
                <a:cs typeface="Arial" panose="020B0604020202020204" pitchFamily="34" charset="0"/>
              </a:rPr>
              <a:t>and I’m</a:t>
            </a:r>
            <a:r>
              <a:rPr lang="en-US" sz="2000" b="0" i="0" dirty="0">
                <a:effectLst/>
                <a:latin typeface="+mj-lt"/>
                <a:cs typeface="Arial" panose="020B0604020202020204" pitchFamily="34" charset="0"/>
              </a:rPr>
              <a:t> a British biologist and author. I developed the concept of</a:t>
            </a:r>
            <a:r>
              <a:rPr lang="en-US" sz="2000" dirty="0">
                <a:latin typeface="+mj-lt"/>
                <a:cs typeface="Arial" panose="020B0604020202020204" pitchFamily="34" charset="0"/>
              </a:rPr>
              <a:t> “</a:t>
            </a:r>
            <a:r>
              <a:rPr lang="en-US" sz="2000" b="0" i="0" dirty="0">
                <a:effectLst/>
                <a:latin typeface="+mj-lt"/>
                <a:cs typeface="Arial" panose="020B0604020202020204" pitchFamily="34" charset="0"/>
              </a:rPr>
              <a:t>morphic resonance”.</a:t>
            </a:r>
            <a:r>
              <a:rPr lang="en-US" sz="2000" dirty="0">
                <a:latin typeface="+mj-lt"/>
                <a:cs typeface="Arial" panose="020B0604020202020204" pitchFamily="34" charset="0"/>
              </a:rPr>
              <a:t> My work was inspired by several key figures</a:t>
            </a:r>
            <a:r>
              <a:rPr lang="en-US" sz="2000" b="0" i="0" dirty="0">
                <a:effectLst/>
                <a:latin typeface="+mj-lt"/>
                <a:cs typeface="Arial" panose="020B0604020202020204" pitchFamily="34" charset="0"/>
              </a:rPr>
              <a:t> 1) Charles Darwin 2)</a:t>
            </a:r>
            <a:r>
              <a:rPr lang="en-US" sz="2000" dirty="0">
                <a:latin typeface="+mj-lt"/>
                <a:cs typeface="Arial" panose="020B0604020202020204" pitchFamily="34" charset="0"/>
              </a:rPr>
              <a:t> </a:t>
            </a:r>
            <a:r>
              <a:rPr lang="en-US" sz="2000" b="0" i="0" dirty="0">
                <a:effectLst/>
                <a:latin typeface="+mj-lt"/>
                <a:cs typeface="Arial" panose="020B0604020202020204" pitchFamily="34" charset="0"/>
              </a:rPr>
              <a:t>Carl Jung on whose concepts of the collective unconscious and archetypes I drew. 3</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Henri Bergson</a:t>
            </a:r>
            <a:r>
              <a:rPr lang="en-US" sz="2000" dirty="0">
                <a:latin typeface="+mj-lt"/>
                <a:cs typeface="Arial" panose="020B0604020202020204" pitchFamily="34" charset="0"/>
              </a:rPr>
              <a:t>, especially his</a:t>
            </a:r>
            <a:r>
              <a:rPr lang="en-US" sz="2000" b="0" i="0" dirty="0">
                <a:effectLst/>
                <a:latin typeface="+mj-lt"/>
                <a:cs typeface="Arial" panose="020B0604020202020204" pitchFamily="34" charset="0"/>
              </a:rPr>
              <a:t> ideas on creative evolution and the nature of consciousness. 4</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Alfred North Whitehead and his ideas about the interconnectedness of all things and 5</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Gregory Bateson work on systems theory, cybernetics, and the interconnectedness of mind and nature.</a:t>
            </a:r>
          </a:p>
          <a:p>
            <a:pPr marL="285750" indent="-285750">
              <a:buFont typeface="Arial" panose="020B0604020202020204" pitchFamily="34" charset="0"/>
              <a:buChar char="•"/>
            </a:pP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resonance, proposes that there is a field like collective memory that influences many processes.</a:t>
            </a:r>
          </a:p>
          <a:p>
            <a:pPr marL="285750" indent="-285750">
              <a:buFont typeface="Arial" panose="020B0604020202020204" pitchFamily="34" charset="0"/>
              <a:buChar char="•"/>
            </a:pPr>
            <a:endParaRPr lang="en-CA" dirty="0">
              <a:solidFill>
                <a:schemeClr val="bg1"/>
              </a:solidFill>
            </a:endParaRPr>
          </a:p>
        </p:txBody>
      </p:sp>
      <p:sp>
        <p:nvSpPr>
          <p:cNvPr id="2" name="Slide Number Placeholder 1">
            <a:extLst>
              <a:ext uri="{FF2B5EF4-FFF2-40B4-BE49-F238E27FC236}">
                <a16:creationId xmlns:a16="http://schemas.microsoft.com/office/drawing/2014/main" id="{F0B3CACE-0AE8-D4C1-7506-1D351FA733C4}"/>
              </a:ext>
            </a:extLst>
          </p:cNvPr>
          <p:cNvSpPr>
            <a:spLocks noGrp="1"/>
          </p:cNvSpPr>
          <p:nvPr>
            <p:ph type="sldNum" sz="quarter" idx="12"/>
          </p:nvPr>
        </p:nvSpPr>
        <p:spPr/>
        <p:txBody>
          <a:bodyPr/>
          <a:lstStyle/>
          <a:p>
            <a:fld id="{B2DC25EE-239B-4C5F-AAD1-255A7D5F1EE2}" type="slidenum">
              <a:rPr lang="en-US" smtClean="0"/>
              <a:t>651</a:t>
            </a:fld>
            <a:endParaRPr lang="en-US"/>
          </a:p>
        </p:txBody>
      </p:sp>
    </p:spTree>
    <p:extLst>
      <p:ext uri="{BB962C8B-B14F-4D97-AF65-F5344CB8AC3E}">
        <p14:creationId xmlns:p14="http://schemas.microsoft.com/office/powerpoint/2010/main" val="414389966"/>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3EF12-E3B2-599D-6C2A-1E794A96502D}"/>
              </a:ext>
            </a:extLst>
          </p:cNvPr>
          <p:cNvSpPr>
            <a:spLocks noGrp="1"/>
          </p:cNvSpPr>
          <p:nvPr>
            <p:ph type="sldNum" sz="quarter" idx="12"/>
          </p:nvPr>
        </p:nvSpPr>
        <p:spPr/>
        <p:txBody>
          <a:bodyPr/>
          <a:lstStyle/>
          <a:p>
            <a:fld id="{B2DC25EE-239B-4C5F-AAD1-255A7D5F1EE2}" type="slidenum">
              <a:rPr lang="en-US" smtClean="0"/>
              <a:t>652</a:t>
            </a:fld>
            <a:endParaRPr lang="en-US"/>
          </a:p>
        </p:txBody>
      </p:sp>
      <p:sp>
        <p:nvSpPr>
          <p:cNvPr id="4" name="TextBox 3">
            <a:extLst>
              <a:ext uri="{FF2B5EF4-FFF2-40B4-BE49-F238E27FC236}">
                <a16:creationId xmlns:a16="http://schemas.microsoft.com/office/drawing/2014/main" id="{48CCAF84-80FD-A38B-FDD7-63D63CB623EC}"/>
              </a:ext>
            </a:extLst>
          </p:cNvPr>
          <p:cNvSpPr txBox="1"/>
          <p:nvPr/>
        </p:nvSpPr>
        <p:spPr>
          <a:xfrm>
            <a:off x="38100" y="70021"/>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fields, also known as morphogenetic fields, </a:t>
            </a:r>
            <a:r>
              <a:rPr lang="en-US" sz="2000" dirty="0">
                <a:latin typeface="+mj-lt"/>
                <a:cs typeface="Arial" panose="020B0604020202020204" pitchFamily="34" charset="0"/>
              </a:rPr>
              <a:t>are</a:t>
            </a:r>
            <a:r>
              <a:rPr lang="en-US" sz="2000" b="0" i="0" dirty="0">
                <a:effectLst/>
                <a:latin typeface="+mj-lt"/>
                <a:cs typeface="Arial" panose="020B0604020202020204" pitchFamily="34" charset="0"/>
              </a:rPr>
              <a:t> fields that organize the structure and pattern of form in nature. </a:t>
            </a:r>
            <a:r>
              <a:rPr lang="en-US" sz="2000" dirty="0">
                <a:latin typeface="+mj-lt"/>
                <a:cs typeface="Arial" panose="020B0604020202020204" pitchFamily="34" charset="0"/>
              </a:rPr>
              <a:t>T</a:t>
            </a:r>
            <a:r>
              <a:rPr lang="en-US" sz="2000" b="0" i="0" dirty="0">
                <a:effectLst/>
                <a:latin typeface="+mj-lt"/>
                <a:cs typeface="Arial" panose="020B0604020202020204" pitchFamily="34" charset="0"/>
              </a:rPr>
              <a:t>hese non-material fields are an evolving collective memory that influences the development and behavior of systems such as living organisms. I propose that morphic fields underlie the </a:t>
            </a:r>
            <a:r>
              <a:rPr lang="en-US" sz="2000" dirty="0">
                <a:latin typeface="+mj-lt"/>
                <a:cs typeface="Arial" panose="020B0604020202020204" pitchFamily="34" charset="0"/>
              </a:rPr>
              <a:t>behavior</a:t>
            </a:r>
            <a:r>
              <a:rPr lang="en-US" sz="2000" b="0" i="0" dirty="0">
                <a:effectLst/>
                <a:latin typeface="+mj-lt"/>
                <a:cs typeface="Arial" panose="020B0604020202020204" pitchFamily="34" charset="0"/>
              </a:rPr>
              <a:t> of not only biological structures</a:t>
            </a:r>
            <a:r>
              <a:rPr lang="en-US" sz="2000" dirty="0">
                <a:latin typeface="+mj-lt"/>
                <a:cs typeface="Arial" panose="020B0604020202020204" pitchFamily="34" charset="0"/>
              </a:rPr>
              <a:t> but also</a:t>
            </a:r>
            <a:r>
              <a:rPr lang="en-US" sz="2000" b="0" i="0" dirty="0">
                <a:effectLst/>
                <a:latin typeface="+mj-lt"/>
                <a:cs typeface="Arial" panose="020B0604020202020204" pitchFamily="34" charset="0"/>
              </a:rPr>
              <a:t> social systems</a:t>
            </a:r>
            <a:r>
              <a:rPr lang="en-US" sz="2000" dirty="0">
                <a:latin typeface="+mj-lt"/>
                <a:cs typeface="Arial" panose="020B0604020202020204" pitchFamily="34" charset="0"/>
              </a:rPr>
              <a:t>. Morphic fields </a:t>
            </a:r>
            <a:r>
              <a:rPr lang="en-US" sz="2000" b="0" i="0" dirty="0">
                <a:effectLst/>
                <a:latin typeface="+mj-lt"/>
                <a:cs typeface="Arial" panose="020B0604020202020204" pitchFamily="34" charset="0"/>
              </a:rPr>
              <a:t>provide a framework for understanding how patterns and information are transmitted across space and time. My work challenges traditional notions of biological inheritance and evolution, proposing a more holistic and interconnected view of the natural world.</a:t>
            </a:r>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I have explored and empirically researched a variety of settings</a:t>
            </a:r>
            <a:r>
              <a:rPr lang="en-US" sz="2000" b="0" i="0" dirty="0">
                <a:effectLst/>
                <a:latin typeface="+mj-lt"/>
                <a:cs typeface="Arial" panose="020B0604020202020204" pitchFamily="34" charset="0"/>
              </a:rPr>
              <a:t> where morphic fields could potentially be at work:</a:t>
            </a:r>
          </a:p>
          <a:p>
            <a:pPr marL="285750" indent="-285750">
              <a:buFont typeface="Arial" panose="020B0604020202020204" pitchFamily="34" charset="0"/>
              <a:buChar char="•"/>
            </a:pPr>
            <a:r>
              <a:rPr lang="en-US" sz="2000" b="0" i="0" dirty="0">
                <a:effectLst/>
                <a:latin typeface="+mj-lt"/>
                <a:cs typeface="Arial" panose="020B0604020202020204" pitchFamily="34" charset="0"/>
              </a:rPr>
              <a:t>1) </a:t>
            </a: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fields could influence social behaviors and interactions in groups of animals. For example, the idea that flocks of birds or schools of fish are able to move and coordinate their actions in a synchronized manner could be attributed to a shared morphic field that guides their behavior.</a:t>
            </a:r>
          </a:p>
          <a:p>
            <a:pPr marL="285750" indent="-285750">
              <a:buFont typeface="Arial" panose="020B0604020202020204" pitchFamily="34" charset="0"/>
              <a:buChar char="•"/>
            </a:pPr>
            <a:r>
              <a:rPr lang="en-US" sz="2000" b="0" i="0" dirty="0">
                <a:effectLst/>
                <a:latin typeface="+mj-lt"/>
                <a:cs typeface="Arial" panose="020B0604020202020204" pitchFamily="34" charset="0"/>
              </a:rPr>
              <a:t>2) </a:t>
            </a: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fields may play a role in guiding the development of organisms. For instance, the process of embryonic development and the formation of specific body structures could be influenced by morphic fields that contain information about the desired form and function of the organism. This is where my work most overlaps with Michael’s.</a:t>
            </a:r>
          </a:p>
          <a:p>
            <a:pPr marL="285750" indent="-285750">
              <a:buFont typeface="Arial" panose="020B0604020202020204" pitchFamily="34" charset="0"/>
              <a:buChar char="•"/>
            </a:pPr>
            <a:r>
              <a:rPr lang="en-US" sz="2000" b="0" i="0" dirty="0">
                <a:effectLst/>
                <a:latin typeface="+mj-lt"/>
                <a:cs typeface="Arial" panose="020B0604020202020204" pitchFamily="34" charset="0"/>
              </a:rPr>
              <a:t>3) Morphic fields could be involved in the transmission of learned behaviors and memories across generations. This idea suggests that patterns of behavior and knowledge could be passed down through a collective memory encoded in morphic fields.</a:t>
            </a:r>
          </a:p>
          <a:p>
            <a:pPr marL="285750" indent="-285750">
              <a:buFont typeface="Arial" panose="020B0604020202020204" pitchFamily="34" charset="0"/>
              <a:buChar char="•"/>
            </a:pPr>
            <a:r>
              <a:rPr lang="en-US" sz="2000" b="0" i="0" dirty="0">
                <a:effectLst/>
                <a:latin typeface="+mj-lt"/>
                <a:cs typeface="Arial" panose="020B0604020202020204" pitchFamily="34" charset="0"/>
              </a:rPr>
              <a:t>4) Morphic fields could play a role in cultural evolution, influencing the transmission of ideas, beliefs, and practices within human societies. This concept implies that there is a shared field of information that shapes cultural norms and behaviors.</a:t>
            </a:r>
            <a:endParaRPr lang="en-CA" sz="1800" dirty="0">
              <a:latin typeface="+mj-lt"/>
            </a:endParaRPr>
          </a:p>
        </p:txBody>
      </p:sp>
    </p:spTree>
    <p:extLst>
      <p:ext uri="{BB962C8B-B14F-4D97-AF65-F5344CB8AC3E}">
        <p14:creationId xmlns:p14="http://schemas.microsoft.com/office/powerpoint/2010/main" val="1068323978"/>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176000-930C-9D4D-FF3F-A9E115EB52A4}"/>
              </a:ext>
            </a:extLst>
          </p:cNvPr>
          <p:cNvSpPr txBox="1"/>
          <p:nvPr/>
        </p:nvSpPr>
        <p:spPr>
          <a:xfrm>
            <a:off x="0" y="0"/>
            <a:ext cx="12192000" cy="744819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cs typeface="Arial" panose="020B0604020202020204" pitchFamily="34" charset="0"/>
              </a:rPr>
              <a:t>Across these various settings, I have explored how</a:t>
            </a:r>
            <a:r>
              <a:rPr lang="en-US" sz="2000" b="0" i="0" dirty="0">
                <a:effectLst/>
                <a:latin typeface="+mj-lt"/>
                <a:cs typeface="Arial" panose="020B0604020202020204" pitchFamily="34" charset="0"/>
              </a:rPr>
              <a:t> morphic fields could potentially explain patterns and phenomena in nature that are not easily accounted for by traditional scientific explanations. </a:t>
            </a:r>
          </a:p>
          <a:p>
            <a:pPr marL="285750" indent="-285750">
              <a:buFont typeface="Arial" panose="020B0604020202020204" pitchFamily="34" charset="0"/>
              <a:buChar char="•"/>
            </a:pPr>
            <a:r>
              <a:rPr lang="en-US" sz="2000" b="0" i="0" dirty="0">
                <a:effectLst/>
                <a:latin typeface="+mj-lt"/>
                <a:cs typeface="Arial" panose="020B0604020202020204" pitchFamily="34" charset="0"/>
              </a:rPr>
              <a:t>While the existence and mechanisms of morphic fields remain controversial and subject to further investigation, they offer a unique perspective on the interconnectedness and organization of living systems.</a:t>
            </a:r>
          </a:p>
          <a:p>
            <a:pPr marL="285750" indent="-285750">
              <a:buFont typeface="Arial" panose="020B0604020202020204" pitchFamily="34" charset="0"/>
              <a:buChar char="•"/>
            </a:pPr>
            <a:r>
              <a:rPr lang="en-US" sz="2000" b="0" i="0" dirty="0">
                <a:effectLst/>
                <a:latin typeface="+mj-lt"/>
                <a:cs typeface="Arial" panose="020B0604020202020204" pitchFamily="34" charset="0"/>
              </a:rPr>
              <a:t>I have had several conversations with Michael Levin,</a:t>
            </a:r>
            <a:r>
              <a:rPr lang="en-US" sz="2000" dirty="0">
                <a:latin typeface="+mj-lt"/>
                <a:cs typeface="Arial" panose="020B0604020202020204" pitchFamily="34" charset="0"/>
              </a:rPr>
              <a:t> and I am a great admirer of his work. He’s told me that my work has also influenced him. While there are some differences in our concept of fields there are also some intriguing similarities.</a:t>
            </a:r>
          </a:p>
          <a:p>
            <a:pPr marL="285750" indent="-285750">
              <a:buFont typeface="Arial" panose="020B0604020202020204" pitchFamily="34" charset="0"/>
              <a:buChar char="•"/>
            </a:pPr>
            <a:r>
              <a:rPr lang="en-US" sz="2000" dirty="0">
                <a:latin typeface="+mj-lt"/>
                <a:cs typeface="Arial" panose="020B0604020202020204" pitchFamily="34" charset="0"/>
              </a:rPr>
              <a:t> The main difference is that Michael’s</a:t>
            </a:r>
            <a:r>
              <a:rPr lang="en-US" sz="2000" b="0" i="0" dirty="0">
                <a:effectLst/>
                <a:latin typeface="+mj-lt"/>
                <a:cs typeface="Arial" panose="020B0604020202020204" pitchFamily="34" charset="0"/>
              </a:rPr>
              <a:t> bioelectric fields can be entirely explained under current physics while morphic fields still cannot. </a:t>
            </a:r>
          </a:p>
          <a:p>
            <a:pPr marL="285750" indent="-285750">
              <a:buFont typeface="Arial" panose="020B0604020202020204" pitchFamily="34" charset="0"/>
              <a:buChar char="•"/>
            </a:pPr>
            <a:r>
              <a:rPr lang="en-US" sz="2000" dirty="0">
                <a:latin typeface="+mj-lt"/>
                <a:cs typeface="Arial" panose="020B0604020202020204" pitchFamily="34" charset="0"/>
              </a:rPr>
              <a:t>S</a:t>
            </a:r>
            <a:r>
              <a:rPr lang="en-US" sz="2000" b="0" i="0" dirty="0">
                <a:effectLst/>
                <a:latin typeface="+mj-lt"/>
                <a:cs typeface="Arial" panose="020B0604020202020204" pitchFamily="34" charset="0"/>
              </a:rPr>
              <a:t>ome of the similarities between </a:t>
            </a:r>
            <a:r>
              <a:rPr lang="en-US" sz="2000" dirty="0">
                <a:latin typeface="+mj-lt"/>
                <a:cs typeface="Arial" panose="020B0604020202020204" pitchFamily="34" charset="0"/>
              </a:rPr>
              <a:t>morphic, bioelectric and quantum fields are</a:t>
            </a:r>
            <a:r>
              <a:rPr lang="en-US" sz="2000" b="0" i="0" dirty="0">
                <a:effectLst/>
                <a:latin typeface="+mj-lt"/>
                <a:cs typeface="Arial" panose="020B0604020202020204" pitchFamily="34" charset="0"/>
              </a:rPr>
              <a:t>: </a:t>
            </a:r>
          </a:p>
          <a:p>
            <a:pPr marL="285750" indent="-285750">
              <a:buFont typeface="Arial" panose="020B0604020202020204" pitchFamily="34" charset="0"/>
              <a:buChar char="•"/>
            </a:pPr>
            <a:r>
              <a:rPr lang="en-US" sz="2000" b="0" i="0" dirty="0">
                <a:effectLst/>
                <a:latin typeface="+mj-lt"/>
              </a:rPr>
              <a:t>1</a:t>
            </a:r>
            <a:r>
              <a:rPr lang="en-US" sz="2000" dirty="0">
                <a:latin typeface="+mj-lt"/>
              </a:rPr>
              <a:t>) Both quantum and morphic fields are</a:t>
            </a:r>
            <a:r>
              <a:rPr lang="en-US" sz="2000" b="0" i="0" dirty="0">
                <a:effectLst/>
                <a:latin typeface="+mj-lt"/>
              </a:rPr>
              <a:t> non-material entities that exist beyond the physical realm.</a:t>
            </a:r>
          </a:p>
          <a:p>
            <a:pPr marL="285750" indent="-285750">
              <a:buFont typeface="Arial" panose="020B0604020202020204" pitchFamily="34" charset="0"/>
              <a:buChar char="•"/>
            </a:pPr>
            <a:r>
              <a:rPr lang="en-US" sz="2000" b="0" i="0" dirty="0">
                <a:effectLst/>
                <a:latin typeface="+mj-lt"/>
              </a:rPr>
              <a:t>2</a:t>
            </a:r>
            <a:r>
              <a:rPr lang="en-US" sz="2000" dirty="0">
                <a:latin typeface="+mj-lt"/>
              </a:rPr>
              <a:t>)</a:t>
            </a:r>
            <a:r>
              <a:rPr lang="en-US" sz="2000" b="0" i="0" dirty="0">
                <a:effectLst/>
                <a:latin typeface="+mj-lt"/>
              </a:rPr>
              <a:t> Bioelectric fields, morphic fields, and quantum fields are all thought to influence the behavior and organization of systems</a:t>
            </a:r>
            <a:r>
              <a:rPr lang="en-US" sz="2000" dirty="0">
                <a:latin typeface="+mj-lt"/>
              </a:rPr>
              <a:t>: a. </a:t>
            </a:r>
            <a:r>
              <a:rPr lang="en-US" sz="2000" b="0" i="0" dirty="0">
                <a:effectLst/>
                <a:latin typeface="+mj-lt"/>
              </a:rPr>
              <a:t>Bioelectric and morphic fields play a role in guiding the </a:t>
            </a:r>
            <a:r>
              <a:rPr lang="en-US" sz="2000" dirty="0">
                <a:latin typeface="+mj-lt"/>
              </a:rPr>
              <a:t>formation and behavior</a:t>
            </a:r>
            <a:r>
              <a:rPr lang="en-US" sz="2000" b="0" i="0" dirty="0">
                <a:effectLst/>
                <a:latin typeface="+mj-lt"/>
              </a:rPr>
              <a:t> of tissues, organs, and whole organisms</a:t>
            </a:r>
            <a:r>
              <a:rPr lang="en-US" sz="2000" dirty="0">
                <a:latin typeface="+mj-lt"/>
              </a:rPr>
              <a:t> and b. Q</a:t>
            </a:r>
            <a:r>
              <a:rPr lang="en-US" sz="2000" b="0" i="0" dirty="0">
                <a:effectLst/>
                <a:latin typeface="+mj-lt"/>
              </a:rPr>
              <a:t>uantum fields determine the properties and interactions of particles at the quantum level.</a:t>
            </a:r>
          </a:p>
          <a:p>
            <a:pPr marL="285750" indent="-285750">
              <a:buFont typeface="Arial" panose="020B0604020202020204" pitchFamily="34" charset="0"/>
              <a:buChar char="•"/>
            </a:pPr>
            <a:r>
              <a:rPr lang="en-US" sz="2000" b="0" i="0" dirty="0">
                <a:effectLst/>
                <a:latin typeface="+mj-lt"/>
              </a:rPr>
              <a:t>3</a:t>
            </a:r>
            <a:r>
              <a:rPr lang="en-US" sz="2000" dirty="0">
                <a:latin typeface="+mj-lt"/>
              </a:rPr>
              <a:t>)</a:t>
            </a:r>
            <a:r>
              <a:rPr lang="en-US" sz="2000" b="0" i="0" dirty="0">
                <a:effectLst/>
                <a:latin typeface="+mj-lt"/>
              </a:rPr>
              <a:t> All three types of fields involve the transfer of information that guides the behavior and properties of systems. Bioelectric fields transmit electrical signals that regulate cellular processes, morphic fields contain a collective memory that influences patterns of form and behavior in living organisms, and quantum fields encode information about particle properties and interactions.</a:t>
            </a:r>
          </a:p>
          <a:p>
            <a:pPr marL="285750" indent="-285750">
              <a:buFont typeface="Arial" panose="020B0604020202020204" pitchFamily="34" charset="0"/>
              <a:buChar char="•"/>
            </a:pPr>
            <a:r>
              <a:rPr lang="en-US" sz="2000" b="0" i="0" dirty="0">
                <a:effectLst/>
                <a:latin typeface="+mj-lt"/>
              </a:rPr>
              <a:t>4</a:t>
            </a:r>
            <a:r>
              <a:rPr lang="en-US" sz="2000" dirty="0">
                <a:latin typeface="+mj-lt"/>
              </a:rPr>
              <a:t>) All three fields also</a:t>
            </a:r>
            <a:r>
              <a:rPr lang="en-US" sz="2000" b="0" i="0" dirty="0">
                <a:effectLst/>
                <a:latin typeface="+mj-lt"/>
              </a:rPr>
              <a:t> represent a more holistic perspective on the nature of reality, suggesting that there are underlying fields that connect and influence diverse phenomena. They provide frameworks for understanding the interconnectedness of biological development, living systems, and quantum phenomena.</a:t>
            </a:r>
          </a:p>
          <a:p>
            <a:pPr marL="285750" indent="-285750">
              <a:buFont typeface="Arial" panose="020B0604020202020204" pitchFamily="34" charset="0"/>
              <a:buChar char="•"/>
            </a:pPr>
            <a:endParaRPr lang="en-US" sz="2000" b="0" i="0" dirty="0">
              <a:effectLst/>
              <a:latin typeface="+mj-lt"/>
              <a:cs typeface="Arial" panose="020B0604020202020204" pitchFamily="34" charset="0"/>
            </a:endParaRP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7D0268A9-6A29-20EA-A1A1-6CAB94560218}"/>
              </a:ext>
            </a:extLst>
          </p:cNvPr>
          <p:cNvSpPr>
            <a:spLocks noGrp="1"/>
          </p:cNvSpPr>
          <p:nvPr>
            <p:ph type="sldNum" sz="quarter" idx="12"/>
          </p:nvPr>
        </p:nvSpPr>
        <p:spPr/>
        <p:txBody>
          <a:bodyPr/>
          <a:lstStyle/>
          <a:p>
            <a:fld id="{B2DC25EE-239B-4C5F-AAD1-255A7D5F1EE2}" type="slidenum">
              <a:rPr lang="en-US" smtClean="0"/>
              <a:t>653</a:t>
            </a:fld>
            <a:endParaRPr lang="en-US"/>
          </a:p>
        </p:txBody>
      </p:sp>
    </p:spTree>
    <p:extLst>
      <p:ext uri="{BB962C8B-B14F-4D97-AF65-F5344CB8AC3E}">
        <p14:creationId xmlns:p14="http://schemas.microsoft.com/office/powerpoint/2010/main" val="1790720054"/>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F35CA8-CEC4-4DDD-F8B5-11DE13FDEC09}"/>
              </a:ext>
            </a:extLst>
          </p:cNvPr>
          <p:cNvSpPr txBox="1"/>
          <p:nvPr/>
        </p:nvSpPr>
        <p:spPr>
          <a:xfrm>
            <a:off x="0" y="-48875"/>
            <a:ext cx="12088529" cy="594008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rPr>
              <a:t>Luis- </a:t>
            </a:r>
            <a:r>
              <a:rPr lang="en-US" sz="2000" dirty="0">
                <a:latin typeface="+mj-lt"/>
              </a:rPr>
              <a:t>Rupert, I’ll ask you the same question I asked Donald: Your morphogenetic fields are a little easier to imagine than Donald’s</a:t>
            </a:r>
            <a:r>
              <a:rPr lang="en-US" sz="2000" dirty="0"/>
              <a:t> conscious agents that are the fundamental constituents of reality. Is there an overlap between these two and between them and Platonic spaces? </a:t>
            </a:r>
          </a:p>
          <a:p>
            <a:pPr marL="342900" indent="-342900">
              <a:buFont typeface="Arial" panose="020B0604020202020204" pitchFamily="34" charset="0"/>
              <a:buChar char="•"/>
            </a:pPr>
            <a:r>
              <a:rPr lang="en-US" sz="2000" dirty="0">
                <a:solidFill>
                  <a:schemeClr val="bg1"/>
                </a:solidFill>
                <a:cs typeface="Arial" panose="020B0604020202020204" pitchFamily="34" charset="0"/>
              </a:rPr>
              <a:t>Rupert Sheldrake- </a:t>
            </a:r>
            <a:r>
              <a:rPr lang="en-US" sz="2000" dirty="0"/>
              <a:t>Yes, I think there is a strong family resemblance. Morphogenetic fields, like Platonic Forms, are not material things but organizing patterns that shape processes in time. They are more like habits or memories of nature than fixed laws. In that sense, Plato intuited something very real: formative principles that are not reducible to matter.</a:t>
            </a:r>
          </a:p>
          <a:p>
            <a:pPr marL="342900" indent="-342900">
              <a:buFont typeface="Arial" panose="020B0604020202020204" pitchFamily="34" charset="0"/>
              <a:buChar char="•"/>
            </a:pPr>
            <a:r>
              <a:rPr lang="en-US" sz="2000" dirty="0"/>
              <a:t>Where Donald speaks of conscious agents, I speak of fields with an intrinsic mental or experiential aspect. We differ in emphasis, but we are pointing toward a similar idea, that the universe is structured by non-material, non-local patterns, and that mind is woven into the fabric of nature rather than emerging accidentally from it.</a:t>
            </a: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Luis- </a:t>
            </a:r>
            <a:r>
              <a:rPr lang="en-US" sz="2000" dirty="0"/>
              <a:t>Thank you Dr. Sheldrake. </a:t>
            </a:r>
            <a:r>
              <a:rPr lang="en-US" sz="2000" dirty="0">
                <a:solidFill>
                  <a:schemeClr val="bg1"/>
                </a:solidFill>
              </a:rPr>
              <a:t>Appendix 5 </a:t>
            </a:r>
            <a:r>
              <a:rPr lang="en-US" sz="2000" dirty="0"/>
              <a:t>below, summarizes some of your ideas. Quantum field theory offers us a mathematically extremely accurate model of fundamental reality representing elementary particles as energy excitations of quantum fields. Morphic resonance suggests that fields not only organize energy at the quantum level, but they also organize biology, social behavior, learning and memory, and cultural evolution. Is this more evidence that the universe seems more like mind than machine? How does a concept like morphic fields address the question of what life is?</a:t>
            </a:r>
          </a:p>
          <a:p>
            <a:pPr marL="342900" indent="-342900">
              <a:buFont typeface="Arial" panose="020B0604020202020204" pitchFamily="34" charset="0"/>
              <a:buChar char="•"/>
            </a:pPr>
            <a:r>
              <a:rPr lang="en-US" sz="2000" dirty="0">
                <a:cs typeface="Arial" panose="020B0604020202020204" pitchFamily="34" charset="0"/>
              </a:rPr>
              <a:t>Would anyone like to take a stab at that question? </a:t>
            </a:r>
          </a:p>
          <a:p>
            <a:pPr marL="342900" indent="-342900">
              <a:buFont typeface="Arial" panose="020B0604020202020204" pitchFamily="34" charset="0"/>
              <a:buChar char="•"/>
            </a:pPr>
            <a:endParaRPr lang="en-US" sz="2000" dirty="0"/>
          </a:p>
          <a:p>
            <a:endParaRPr lang="en-CA" sz="2000" dirty="0"/>
          </a:p>
        </p:txBody>
      </p:sp>
    </p:spTree>
    <p:extLst>
      <p:ext uri="{BB962C8B-B14F-4D97-AF65-F5344CB8AC3E}">
        <p14:creationId xmlns:p14="http://schemas.microsoft.com/office/powerpoint/2010/main" val="233425160"/>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ECB4D3-3E50-7403-602A-E317ADB30820}"/>
              </a:ext>
            </a:extLst>
          </p:cNvPr>
          <p:cNvSpPr txBox="1"/>
          <p:nvPr/>
        </p:nvSpPr>
        <p:spPr>
          <a:xfrm>
            <a:off x="89699" y="0"/>
            <a:ext cx="12191999" cy="501675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cs typeface="Arial" panose="020B0604020202020204" pitchFamily="34" charset="0"/>
              </a:rPr>
              <a:t>Bernardo Kastrup- </a:t>
            </a:r>
            <a:r>
              <a:rPr lang="en-US" sz="2000" dirty="0">
                <a:latin typeface="+mj-lt"/>
                <a:cs typeface="Arial" panose="020B0604020202020204" pitchFamily="34" charset="0"/>
              </a:rPr>
              <a:t> I think that from the big bang until the moment life first arose, universal mind was a single experiential consciousness whose mentation is becoming increasingly more complex. I’ve postulated that dissociation, as happens in structural dissociation theory and dissociative identity disorder, is a fundamental phenomenon in the universe. Life arose as a dissociation of a “part” mind from universal mind. Once that part mind dissociated it reproduced and evolved by Darwinian natural selection.</a:t>
            </a:r>
          </a:p>
          <a:p>
            <a:pPr marL="285750" indent="-285750">
              <a:buFont typeface="Arial" panose="020B0604020202020204" pitchFamily="34" charset="0"/>
              <a:buChar char="•"/>
            </a:pPr>
            <a:r>
              <a:rPr lang="en-US" sz="2000" dirty="0">
                <a:latin typeface="+mj-lt"/>
                <a:cs typeface="Arial" panose="020B0604020202020204" pitchFamily="34" charset="0"/>
              </a:rPr>
              <a:t>Picture an</a:t>
            </a:r>
            <a:r>
              <a:rPr lang="en-US" sz="2000" b="0" i="0" dirty="0">
                <a:effectLst/>
                <a:latin typeface="+mj-lt"/>
                <a:cs typeface="Arial" panose="020B0604020202020204" pitchFamily="34" charset="0"/>
              </a:rPr>
              <a:t> eddy or whirlpool in a stream. The eddy is both separate from, and a part of, the stream. Just as whirlpools in a stream form and dissipate, life or individual consciousnesses form, (dissociate) and dissipate (die) within universal consciousness. </a:t>
            </a:r>
            <a:r>
              <a:rPr lang="en-US" sz="2000" dirty="0">
                <a:latin typeface="+mj-lt"/>
                <a:cs typeface="Arial" panose="020B0604020202020204" pitchFamily="34" charset="0"/>
              </a:rPr>
              <a:t>I</a:t>
            </a:r>
            <a:r>
              <a:rPr lang="en-US" sz="2000" b="0" i="0" dirty="0">
                <a:effectLst/>
                <a:latin typeface="+mj-lt"/>
                <a:cs typeface="Arial" panose="020B0604020202020204" pitchFamily="34" charset="0"/>
              </a:rPr>
              <a:t>ndividual consciousnesses arise as localized patterns of experience within universal consciousness but are ultimately </a:t>
            </a:r>
            <a:r>
              <a:rPr lang="en-US" sz="2000" dirty="0">
                <a:latin typeface="+mj-lt"/>
                <a:cs typeface="Arial" panose="020B0604020202020204" pitchFamily="34" charset="0"/>
              </a:rPr>
              <a:t>always a part</a:t>
            </a:r>
            <a:r>
              <a:rPr lang="en-US" sz="2000" b="0" i="0" dirty="0">
                <a:effectLst/>
                <a:latin typeface="+mj-lt"/>
                <a:cs typeface="Arial" panose="020B0604020202020204" pitchFamily="34" charset="0"/>
              </a:rPr>
              <a:t> </a:t>
            </a:r>
            <a:r>
              <a:rPr lang="en-US" sz="2000" dirty="0">
                <a:latin typeface="+mj-lt"/>
                <a:cs typeface="Arial" panose="020B0604020202020204" pitchFamily="34" charset="0"/>
              </a:rPr>
              <a:t>of that universal consciousness</a:t>
            </a:r>
            <a:r>
              <a:rPr lang="en-US" sz="2000" b="0" i="0" dirty="0">
                <a:effectLst/>
                <a:latin typeface="+mj-lt"/>
                <a:cs typeface="Arial" panose="020B0604020202020204" pitchFamily="34" charset="0"/>
              </a:rPr>
              <a:t>.</a:t>
            </a:r>
          </a:p>
          <a:p>
            <a:pPr marL="285750" indent="-285750">
              <a:buFont typeface="Arial" panose="020B0604020202020204" pitchFamily="34" charset="0"/>
              <a:buChar char="•"/>
            </a:pPr>
            <a:r>
              <a:rPr lang="en-US" sz="2000" dirty="0">
                <a:latin typeface="+mj-lt"/>
                <a:cs typeface="Arial" panose="020B0604020202020204" pitchFamily="34" charset="0"/>
              </a:rPr>
              <a:t>A dissociated mind perceives universal mind as separate from itself just as a dissociative identity disorder “alter” might perceive other alters as separate from itself even thought they both are parts of the same mind.</a:t>
            </a:r>
            <a:r>
              <a:rPr lang="en-US" sz="2000" b="0" i="0" dirty="0">
                <a:effectLst/>
                <a:latin typeface="+mj-lt"/>
                <a:cs typeface="Arial" panose="020B0604020202020204" pitchFamily="34" charset="0"/>
              </a:rPr>
              <a:t> Similarly, we h</a:t>
            </a:r>
            <a:r>
              <a:rPr lang="en-US" sz="2000" dirty="0">
                <a:latin typeface="+mj-lt"/>
                <a:cs typeface="Arial" panose="020B0604020202020204" pitchFamily="34" charset="0"/>
              </a:rPr>
              <a:t>umans see universal mind from across a dissociative boundary, and it looks like the universe and separate from us even thought we are apart of it.</a:t>
            </a:r>
            <a:r>
              <a:rPr lang="en-US" sz="2000" b="0" i="0" dirty="0">
                <a:effectLst/>
                <a:latin typeface="+mj-lt"/>
                <a:cs typeface="Arial" panose="020B0604020202020204" pitchFamily="34" charset="0"/>
              </a:rPr>
              <a:t> This concept emphasizes the interconnectedness of all consciousness and suggests that individual identities are temporary manifestations within a larger, unified consciousness.</a:t>
            </a: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Same question Bernardo, is there an overlap between your universal mind, Rupert’s </a:t>
            </a:r>
            <a:r>
              <a:rPr lang="en-US" sz="2000" dirty="0"/>
              <a:t>morphogenetic fields, Donald’s conscious agents that are the fundamental constituents of reality, and Platonic spaces? </a:t>
            </a:r>
          </a:p>
        </p:txBody>
      </p:sp>
      <p:sp>
        <p:nvSpPr>
          <p:cNvPr id="2" name="Slide Number Placeholder 1">
            <a:extLst>
              <a:ext uri="{FF2B5EF4-FFF2-40B4-BE49-F238E27FC236}">
                <a16:creationId xmlns:a16="http://schemas.microsoft.com/office/drawing/2014/main" id="{14ECD3CE-5F8C-9B07-4F0E-004225674165}"/>
              </a:ext>
            </a:extLst>
          </p:cNvPr>
          <p:cNvSpPr>
            <a:spLocks noGrp="1"/>
          </p:cNvSpPr>
          <p:nvPr>
            <p:ph type="sldNum" sz="quarter" idx="12"/>
          </p:nvPr>
        </p:nvSpPr>
        <p:spPr/>
        <p:txBody>
          <a:bodyPr/>
          <a:lstStyle/>
          <a:p>
            <a:fld id="{B2DC25EE-239B-4C5F-AAD1-255A7D5F1EE2}" type="slidenum">
              <a:rPr lang="en-US" smtClean="0"/>
              <a:t>655</a:t>
            </a:fld>
            <a:endParaRPr lang="en-US"/>
          </a:p>
        </p:txBody>
      </p:sp>
    </p:spTree>
    <p:extLst>
      <p:ext uri="{BB962C8B-B14F-4D97-AF65-F5344CB8AC3E}">
        <p14:creationId xmlns:p14="http://schemas.microsoft.com/office/powerpoint/2010/main" val="2063157962"/>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547D3-BD67-FCAE-20CA-EA11D0D6F1F5}"/>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cs typeface="Arial" panose="020B0604020202020204" pitchFamily="34" charset="0"/>
              </a:rPr>
              <a:t>Bernardo Kastrup- </a:t>
            </a:r>
            <a:r>
              <a:rPr lang="en-US" sz="2000" dirty="0"/>
              <a:t>Yes, there is a deep overlap, once we strip away differences in metaphor. Plato’s realm of Forms, Rupert’s morphogenetic fields, and Donald’s conscious agents are all attempts to point beyond a purely physical ontology. In my view, they can be understood as patterns of excitation within a single universal mind. What Donald treats as multiple agents and Rupert as formative fields, I see as dissociative processes, localized perspectives, within one underlying consciousness. So, Platonic spaces are not a separate realm, but the stable, law-like structures of mentation itself. Different languages, different emphases, but all gesturing toward the primacy of mind over matter.</a:t>
            </a:r>
            <a:r>
              <a:rPr lang="en-CA" sz="2000" dirty="0">
                <a:solidFill>
                  <a:schemeClr val="bg1"/>
                </a:solidFill>
                <a:cs typeface="Arial" panose="020B0604020202020204" pitchFamily="34" charset="0"/>
              </a:rPr>
              <a:t> </a:t>
            </a:r>
          </a:p>
          <a:p>
            <a:pPr marL="285750" indent="-285750">
              <a:buFont typeface="Arial" panose="020B0604020202020204" pitchFamily="34" charset="0"/>
              <a:buChar char="•"/>
            </a:pPr>
            <a:r>
              <a:rPr lang="en-CA" sz="2000" dirty="0">
                <a:solidFill>
                  <a:schemeClr val="bg1"/>
                </a:solidFill>
                <a:cs typeface="Arial" panose="020B0604020202020204" pitchFamily="34" charset="0"/>
              </a:rPr>
              <a:t>Luis-  </a:t>
            </a:r>
            <a:r>
              <a:rPr lang="en-CA" sz="2000" dirty="0">
                <a:cs typeface="Arial" panose="020B0604020202020204" pitchFamily="34" charset="0"/>
              </a:rPr>
              <a:t>Bernardo, You are saying that the universe, until life arose, was a single mind. We know minds operate following associative rather than causal logic. </a:t>
            </a:r>
            <a:r>
              <a:rPr lang="en-US" sz="2000" dirty="0">
                <a:cs typeface="Arial" panose="020B0604020202020204" pitchFamily="34" charset="0"/>
              </a:rPr>
              <a:t>Simply explained c</a:t>
            </a:r>
            <a:r>
              <a:rPr lang="en-US" sz="2000" dirty="0"/>
              <a:t>ausal logic asks what makes something happen. It’s about mechanisms, direction, and intervention: If I change X, will Y change because of it? Associative logic asks what goes together. It’s about patterns and correlations without claiming why: When X appears, Y tends to appear too. Q</a:t>
            </a:r>
            <a:r>
              <a:rPr lang="en-CA" sz="2000" dirty="0">
                <a:cs typeface="Arial" panose="020B0604020202020204" pitchFamily="34" charset="0"/>
              </a:rPr>
              <a:t>uantum field theory has associative rather than causal features. Does this suggest that quantum field theory is describing part of the universal mind’s experience mathematically? </a:t>
            </a:r>
          </a:p>
          <a:p>
            <a:pPr marL="285750" indent="-285750">
              <a:buFont typeface="Arial" panose="020B0604020202020204" pitchFamily="34" charset="0"/>
              <a:buChar char="•"/>
            </a:pPr>
            <a:r>
              <a:rPr lang="en-CA" sz="2000" dirty="0">
                <a:solidFill>
                  <a:schemeClr val="bg1"/>
                </a:solidFill>
                <a:cs typeface="Arial" panose="020B0604020202020204" pitchFamily="34" charset="0"/>
              </a:rPr>
              <a:t>Bernardo Kastrup- </a:t>
            </a:r>
            <a:r>
              <a:rPr lang="en-CA" sz="2000" dirty="0">
                <a:cs typeface="Arial" panose="020B0604020202020204" pitchFamily="34" charset="0"/>
              </a:rPr>
              <a:t>That’s exactly what I believe, as did Carl Jung. This is how Jung explained synchronicities. Universal mind, as is characteristic of mind follows associative logic. Jung thought the human size scale universe  only appears to follow Newtonian causal logic because</a:t>
            </a:r>
            <a:r>
              <a:rPr lang="en-US" sz="2000" dirty="0"/>
              <a:t> the associative features of the quantum level when scaled up to the human size scale world, are subject to statistical averaging which makes them appear to operate through cause and effect.</a:t>
            </a:r>
          </a:p>
          <a:p>
            <a:pPr marL="285750" indent="-285750">
              <a:buFont typeface="Arial" panose="020B0604020202020204" pitchFamily="34" charset="0"/>
              <a:buChar char="•"/>
            </a:pPr>
            <a:endParaRPr lang="en-CA" sz="2000" dirty="0">
              <a:cs typeface="Arial" panose="020B0604020202020204" pitchFamily="34" charset="0"/>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323400956"/>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56223-8003-F01D-CE02-6EAA59864D53}"/>
              </a:ext>
            </a:extLst>
          </p:cNvPr>
          <p:cNvSpPr txBox="1"/>
          <p:nvPr/>
        </p:nvSpPr>
        <p:spPr>
          <a:xfrm>
            <a:off x="-38501" y="-86628"/>
            <a:ext cx="12192000" cy="6832640"/>
          </a:xfrm>
          <a:prstGeom prst="rect">
            <a:avLst/>
          </a:prstGeom>
          <a:noFill/>
        </p:spPr>
        <p:txBody>
          <a:bodyPr wrap="square">
            <a:spAutoFit/>
          </a:bodyPr>
          <a:lstStyle/>
          <a:p>
            <a:pPr marL="342900" indent="-342900">
              <a:buFont typeface="Arial" panose="020B0604020202020204" pitchFamily="34" charset="0"/>
              <a:buChar char="•"/>
            </a:pPr>
            <a:r>
              <a:rPr lang="en-CA" sz="2000" dirty="0">
                <a:latin typeface="+mj-lt"/>
                <a:cs typeface="Arial" panose="020B0604020202020204" pitchFamily="34" charset="0"/>
              </a:rPr>
              <a:t> </a:t>
            </a:r>
            <a:r>
              <a:rPr lang="en-US" sz="2000" dirty="0">
                <a:solidFill>
                  <a:schemeClr val="bg1"/>
                </a:solidFill>
                <a:latin typeface="+mj-lt"/>
              </a:rPr>
              <a:t>Carl Jung-</a:t>
            </a:r>
            <a:r>
              <a:rPr lang="en-US" sz="2000" dirty="0">
                <a:latin typeface="+mj-lt"/>
              </a:rPr>
              <a:t> Thank you Bernardo.</a:t>
            </a:r>
            <a:r>
              <a:rPr lang="en-US" sz="2000" b="0" i="0" dirty="0">
                <a:effectLst/>
                <a:latin typeface="+mj-lt"/>
              </a:rPr>
              <a:t> I think you’ve done a marvelous job of capturing the spirit of my work in your writings. </a:t>
            </a:r>
            <a:r>
              <a:rPr lang="en-US" sz="2000" dirty="0">
                <a:latin typeface="+mj-lt"/>
              </a:rPr>
              <a:t>M</a:t>
            </a:r>
            <a:r>
              <a:rPr lang="en-US" sz="2000" b="0" i="0" dirty="0">
                <a:effectLst/>
                <a:latin typeface="+mj-lt"/>
              </a:rPr>
              <a:t>y name is</a:t>
            </a:r>
            <a:r>
              <a:rPr lang="en-CA" sz="2000" b="0" i="0" dirty="0">
                <a:effectLst/>
                <a:latin typeface="+mj-lt"/>
              </a:rPr>
              <a:t> Carl Gustav Jung, and I </a:t>
            </a:r>
            <a:r>
              <a:rPr lang="en-CA" sz="2000" dirty="0">
                <a:latin typeface="+mj-lt"/>
              </a:rPr>
              <a:t>am</a:t>
            </a:r>
            <a:r>
              <a:rPr lang="en-US" sz="2000" b="0" i="0" dirty="0">
                <a:effectLst/>
                <a:latin typeface="+mj-lt"/>
              </a:rPr>
              <a:t> a Swiss psychiatrist, psychoanalyst, classicist, mythologist, and some say mystic.</a:t>
            </a:r>
            <a:r>
              <a:rPr lang="en-US" sz="2000" dirty="0">
                <a:latin typeface="+mj-lt"/>
              </a:rPr>
              <a:t> I</a:t>
            </a:r>
            <a:r>
              <a:rPr lang="en-US" sz="2000" b="0" i="0" dirty="0">
                <a:effectLst/>
                <a:latin typeface="+mj-lt"/>
              </a:rPr>
              <a:t> lived from 1875 to 1961. </a:t>
            </a:r>
            <a:r>
              <a:rPr lang="en-US" sz="2000" dirty="0">
                <a:latin typeface="+mj-lt"/>
              </a:rPr>
              <a:t>I</a:t>
            </a:r>
            <a:r>
              <a:rPr lang="en-US" sz="2000" b="0" i="0" dirty="0">
                <a:effectLst/>
                <a:latin typeface="+mj-lt"/>
              </a:rPr>
              <a:t> founded an approach called analytical or depth psychology. In the 21</a:t>
            </a:r>
            <a:r>
              <a:rPr lang="en-US" sz="2000" b="0" i="0" baseline="30000" dirty="0">
                <a:effectLst/>
                <a:latin typeface="+mj-lt"/>
              </a:rPr>
              <a:t>st</a:t>
            </a:r>
            <a:r>
              <a:rPr lang="en-US" sz="2000" b="0" i="0" dirty="0">
                <a:effectLst/>
                <a:latin typeface="+mj-lt"/>
              </a:rPr>
              <a:t> century</a:t>
            </a:r>
            <a:r>
              <a:rPr lang="en-US" sz="2000" dirty="0">
                <a:latin typeface="+mj-lt"/>
              </a:rPr>
              <a:t> I’m</a:t>
            </a:r>
            <a:r>
              <a:rPr lang="en-US" sz="2000" b="0" i="0" dirty="0">
                <a:effectLst/>
                <a:latin typeface="+mj-lt"/>
              </a:rPr>
              <a:t> known for </a:t>
            </a:r>
            <a:r>
              <a:rPr lang="en-US" sz="2000" dirty="0">
                <a:latin typeface="+mj-lt"/>
              </a:rPr>
              <a:t>my</a:t>
            </a:r>
            <a:r>
              <a:rPr lang="en-US" sz="2000" b="0" i="0" dirty="0">
                <a:effectLst/>
                <a:latin typeface="+mj-lt"/>
              </a:rPr>
              <a:t> concepts of the collective unconscious, archetypes, synchronicity and the process of individuation.</a:t>
            </a:r>
          </a:p>
          <a:p>
            <a:pPr marL="285750" indent="-285750">
              <a:buFont typeface="Arial" panose="020B0604020202020204" pitchFamily="34" charset="0"/>
              <a:buChar char="•"/>
            </a:pPr>
            <a:r>
              <a:rPr lang="en-US" sz="2000" dirty="0">
                <a:latin typeface="+mj-lt"/>
              </a:rPr>
              <a:t>I believe that there is an experiential uniting metaphysical ground underlying both psyche and physics. I think synchronicity is key to understanding this. Synchronicities can be understood as an ordering system by means of which things coincide without there being an apparent cause. In contrast to the cause-and-effect physical world, the human psyche works by association or based on similarities.</a:t>
            </a:r>
            <a:r>
              <a:rPr lang="en-US" sz="2000" dirty="0"/>
              <a:t> </a:t>
            </a:r>
          </a:p>
          <a:p>
            <a:pPr marL="285750" indent="-285750">
              <a:buFont typeface="Arial" panose="020B0604020202020204" pitchFamily="34" charset="0"/>
              <a:buChar char="•"/>
            </a:pPr>
            <a:r>
              <a:rPr lang="en-US" sz="2000" dirty="0"/>
              <a:t>The meaningful coincidences of synchronicities are arranged as if they were the dream of a greater comprehensive consciousness. </a:t>
            </a:r>
          </a:p>
          <a:p>
            <a:pPr marL="285750" indent="-285750">
              <a:buFont typeface="Arial" panose="020B0604020202020204" pitchFamily="34" charset="0"/>
              <a:buChar char="•"/>
            </a:pPr>
            <a:r>
              <a:rPr lang="en-US" sz="2000" dirty="0"/>
              <a:t>Synchronicity underlies quantum phenomena and are the only real ordering principle in nature, meaning that events in nature unfold according to similarity-based associations and that the whole universe looks like a great consciousness operating on the principle of associative similarity.  </a:t>
            </a:r>
            <a:endParaRPr lang="en-CA" sz="2000" dirty="0"/>
          </a:p>
          <a:p>
            <a:pPr marL="285750" indent="-285750">
              <a:buFont typeface="Arial" panose="020B0604020202020204" pitchFamily="34" charset="0"/>
              <a:buChar char="•"/>
            </a:pPr>
            <a:r>
              <a:rPr lang="en-US" sz="2000" dirty="0"/>
              <a:t>Newtonian mechanics is a special case of quantum physics applicable at the level of the macroscopic world. Causality is a special case of synchronicity also applicable at the level of the macroscopic world. Therefor causality is to synchronicity as Newtonian mechanics is to quantum physics</a:t>
            </a:r>
          </a:p>
          <a:p>
            <a:pPr marL="285750" indent="-285750">
              <a:buFont typeface="Arial" panose="020B0604020202020204" pitchFamily="34" charset="0"/>
              <a:buChar char="•"/>
            </a:pPr>
            <a:r>
              <a:rPr lang="en-US" sz="2000" dirty="0"/>
              <a:t>Everything has an underlying archetypal structure. Numbers and mathematics for instance are archetypes of order. Archetypes can take possession of a person or manifest in the physical world.</a:t>
            </a:r>
            <a:r>
              <a:rPr lang="en-US" sz="2000" dirty="0">
                <a:solidFill>
                  <a:schemeClr val="bg1"/>
                </a:solidFill>
                <a:cs typeface="Arial" panose="020B0604020202020204" pitchFamily="34" charset="0"/>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CA" sz="2000" dirty="0">
              <a:latin typeface="+mj-lt"/>
              <a:cs typeface="Arial" panose="020B0604020202020204" pitchFamily="34" charset="0"/>
            </a:endParaRPr>
          </a:p>
          <a:p>
            <a:r>
              <a:rPr lang="en-US" dirty="0">
                <a:latin typeface="Arial" panose="020B0604020202020204" pitchFamily="34" charset="0"/>
              </a:rPr>
              <a:t> </a:t>
            </a:r>
            <a:endParaRPr lang="en-CA" dirty="0"/>
          </a:p>
        </p:txBody>
      </p:sp>
      <p:sp>
        <p:nvSpPr>
          <p:cNvPr id="2" name="Slide Number Placeholder 1">
            <a:extLst>
              <a:ext uri="{FF2B5EF4-FFF2-40B4-BE49-F238E27FC236}">
                <a16:creationId xmlns:a16="http://schemas.microsoft.com/office/drawing/2014/main" id="{59AB923C-C246-27BE-A0D2-E5A5C95FB040}"/>
              </a:ext>
            </a:extLst>
          </p:cNvPr>
          <p:cNvSpPr>
            <a:spLocks noGrp="1"/>
          </p:cNvSpPr>
          <p:nvPr>
            <p:ph type="sldNum" sz="quarter" idx="12"/>
          </p:nvPr>
        </p:nvSpPr>
        <p:spPr/>
        <p:txBody>
          <a:bodyPr/>
          <a:lstStyle/>
          <a:p>
            <a:fld id="{B2DC25EE-239B-4C5F-AAD1-255A7D5F1EE2}" type="slidenum">
              <a:rPr lang="en-US" smtClean="0"/>
              <a:t>657</a:t>
            </a:fld>
            <a:endParaRPr lang="en-US"/>
          </a:p>
        </p:txBody>
      </p:sp>
    </p:spTree>
    <p:extLst>
      <p:ext uri="{BB962C8B-B14F-4D97-AF65-F5344CB8AC3E}">
        <p14:creationId xmlns:p14="http://schemas.microsoft.com/office/powerpoint/2010/main" val="320473532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3CDA5D-4D0A-3443-B6FE-F5354247A010}"/>
              </a:ext>
            </a:extLst>
          </p:cNvPr>
          <p:cNvSpPr txBox="1"/>
          <p:nvPr/>
        </p:nvSpPr>
        <p:spPr>
          <a:xfrm>
            <a:off x="180472" y="60158"/>
            <a:ext cx="12011527" cy="5909310"/>
          </a:xfrm>
          <a:prstGeom prst="rect">
            <a:avLst/>
          </a:prstGeom>
          <a:noFill/>
        </p:spPr>
        <p:txBody>
          <a:bodyPr wrap="square">
            <a:spAutoFit/>
          </a:bodyPr>
          <a:lstStyle/>
          <a:p>
            <a:r>
              <a:rPr lang="en-US" sz="2000" dirty="0">
                <a:solidFill>
                  <a:schemeClr val="bg1"/>
                </a:solidFill>
                <a:latin typeface="+mj-lt"/>
              </a:rPr>
              <a:t>Luis- </a:t>
            </a:r>
            <a:r>
              <a:rPr lang="en-US" sz="2000" dirty="0">
                <a:latin typeface="+mj-lt"/>
              </a:rPr>
              <a:t>Professor Jung, are you saying that archetypes are patterns existing in your experiential uniting metaphysical ground that are mind like, influence everything from matter to Humans and operate through associative logic? </a:t>
            </a:r>
          </a:p>
          <a:p>
            <a:r>
              <a:rPr lang="en-US" sz="2000" dirty="0">
                <a:solidFill>
                  <a:schemeClr val="bg1"/>
                </a:solidFill>
                <a:latin typeface="+mj-lt"/>
              </a:rPr>
              <a:t>Carl Jung- </a:t>
            </a:r>
            <a:r>
              <a:rPr lang="en-CA" sz="2000" dirty="0">
                <a:latin typeface="+mj-lt"/>
              </a:rPr>
              <a:t>Yes, but with an important clarification. I would not say that archetypes are ideas floating about, nor metaphysical entities in the naïve sense. Rather, they are primordial patterns of experience, structures of the psyche that arise from a deep, psychoid ground where mind and matter are not yet fully separated. This ground is not conscious in the human sense, but it is ordered and meaningful. Archetypes express themselves simultaneously in psychic life and in the material world, which is why they appear in myths, dreams, symbols, and sometimes even in synchronistic events. They do not operate by linear causality, but by association, analogy, and resonance. Their logic is symbolic rather than rational. They shape how experience comes together for us, how emotions, images, instincts, and meanings constellate, long before reflective thought intervenes. In that sense, archetypes are not invented by humans; rather, humans participate in them.</a:t>
            </a:r>
          </a:p>
          <a:p>
            <a:r>
              <a:rPr lang="en-CA" sz="2000" dirty="0">
                <a:solidFill>
                  <a:schemeClr val="bg1"/>
                </a:solidFill>
                <a:latin typeface="+mj-lt"/>
              </a:rPr>
              <a:t>Luis</a:t>
            </a:r>
            <a:r>
              <a:rPr lang="en-CA" sz="2000" dirty="0">
                <a:latin typeface="+mj-lt"/>
              </a:rPr>
              <a:t>- I’m sure you saw this coming: Bernardo Kastrup sees </a:t>
            </a:r>
            <a:r>
              <a:rPr lang="en-US" sz="2000" dirty="0">
                <a:latin typeface="+mj-lt"/>
              </a:rPr>
              <a:t>Mind-at-Large as a universal field of consciousness. within which there are associating experiential states that cohere into semi-autonomous clusters.  When such a cluster becomes sufficiently integrated and insulated by a dissociative boundary, it forms an alter. Individual human minds are examples of complex alters within Mind-at-Large. How do your archetypes and complexes map unto these ideas? </a:t>
            </a:r>
            <a:br>
              <a:rPr lang="en-US" sz="2000" dirty="0"/>
            </a:br>
            <a:endParaRPr lang="en-CA" sz="2000" dirty="0"/>
          </a:p>
          <a:p>
            <a:endParaRPr lang="en-CA" dirty="0"/>
          </a:p>
        </p:txBody>
      </p:sp>
    </p:spTree>
    <p:extLst>
      <p:ext uri="{BB962C8B-B14F-4D97-AF65-F5344CB8AC3E}">
        <p14:creationId xmlns:p14="http://schemas.microsoft.com/office/powerpoint/2010/main" val="3326467071"/>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A5C833-B9C4-2DB4-C404-B32A06DF5024}"/>
              </a:ext>
            </a:extLst>
          </p:cNvPr>
          <p:cNvSpPr txBox="1"/>
          <p:nvPr/>
        </p:nvSpPr>
        <p:spPr>
          <a:xfrm>
            <a:off x="0" y="0"/>
            <a:ext cx="12192000" cy="4093428"/>
          </a:xfrm>
          <a:prstGeom prst="rect">
            <a:avLst/>
          </a:prstGeom>
          <a:noFill/>
        </p:spPr>
        <p:txBody>
          <a:bodyPr wrap="square">
            <a:spAutoFit/>
          </a:bodyPr>
          <a:lstStyle/>
          <a:p>
            <a:pPr marL="285750" indent="-285750">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Carl Jung- </a:t>
            </a:r>
            <a:r>
              <a:rPr lang="en-CA" sz="2000" kern="0" dirty="0">
                <a:effectLst/>
                <a:ea typeface="Times New Roman" panose="02020603050405020304" pitchFamily="18" charset="0"/>
                <a:cs typeface="Times New Roman" panose="02020603050405020304" pitchFamily="18" charset="0"/>
              </a:rPr>
              <a:t>What Kastrup calls Mind-at-Large, I approached empirically as the collective unconscious, a psychic field not created by the ego, but within which the ego arises. Archetypes are not images or ideas themselves, but form-giving patterns within this field, organizing principles that shape experience wherever consciousness differentiates</a:t>
            </a:r>
            <a:r>
              <a:rPr lang="en-CA" sz="2000" kern="0" dirty="0">
                <a:ea typeface="Times New Roman" panose="02020603050405020304" pitchFamily="18" charset="0"/>
                <a:cs typeface="Times New Roman" panose="02020603050405020304" pitchFamily="18" charset="0"/>
              </a:rPr>
              <a:t>.</a:t>
            </a:r>
          </a:p>
          <a:p>
            <a:pPr marL="285750" indent="-285750">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Complexes are where these archetypal patterns become locally constellated around personal experience. When a complex acquires sufficient energy and autonomy, it behaves as a partial personality, much like what Kastrup describes as an alter, bounded by dissociation.</a:t>
            </a:r>
            <a:endParaRPr lang="en-CA" sz="2000" kern="100" dirty="0">
              <a:ea typeface="Times New Roman" panose="02020603050405020304" pitchFamily="18" charset="0"/>
              <a:cs typeface="Times New Roman" panose="02020603050405020304" pitchFamily="18" charset="0"/>
            </a:endParaRPr>
          </a:p>
          <a:p>
            <a:pPr marL="285750" indent="-285750">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Thus, the mapping is close: Mind-at-Large ↔ Collective unconscious. Archetypes ↔ Deep organizing forms within that field. Complexes ↔ Semi-autonomous clusters of experience. Ego ↔ A particularly stable and narratively coherent complex</a:t>
            </a:r>
            <a:endParaRPr lang="en-CA" sz="2000" kern="100" dirty="0">
              <a:ea typeface="Times New Roman" panose="02020603050405020304" pitchFamily="18" charset="0"/>
              <a:cs typeface="Times New Roman" panose="02020603050405020304" pitchFamily="18" charset="0"/>
            </a:endParaRPr>
          </a:p>
          <a:p>
            <a:pPr marL="285750" indent="-285750">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Where I differ is emphasis: I did not begin with metaphysics, but with phenomenology. Yet I would say Kastrup has given ontological language to what I observed psychologically.</a:t>
            </a:r>
            <a:endParaRPr lang="en-CA"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918469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7458-9492-D378-7D95-15908BE73B01}"/>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BD202324-B1BD-FDF2-DFF9-22EF1D873CD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615B6BE0-9855-838C-C2A5-CE60C27E2CD9}"/>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CEA4F00F-55F3-74AC-6D87-651348F58BFE}"/>
              </a:ext>
            </a:extLst>
          </p:cNvPr>
          <p:cNvSpPr txBox="1"/>
          <p:nvPr/>
        </p:nvSpPr>
        <p:spPr>
          <a:xfrm>
            <a:off x="2064470" y="409222"/>
            <a:ext cx="8738647"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3109621570"/>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2E332C-20B0-556F-78F8-1C302CDB75E4}"/>
              </a:ext>
            </a:extLst>
          </p:cNvPr>
          <p:cNvSpPr txBox="1"/>
          <p:nvPr/>
        </p:nvSpPr>
        <p:spPr>
          <a:xfrm>
            <a:off x="120396" y="70021"/>
            <a:ext cx="11951208" cy="6247864"/>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cs typeface="Arial" panose="020B0604020202020204" pitchFamily="34" charset="0"/>
              </a:rPr>
              <a:t>Michael Levin- </a:t>
            </a:r>
            <a:r>
              <a:rPr lang="en-US" sz="2000" dirty="0">
                <a:latin typeface="+mj-lt"/>
                <a:cs typeface="Arial" panose="020B0604020202020204" pitchFamily="34" charset="0"/>
              </a:rPr>
              <a:t>Bernardo and I have had several conversations about these concepts, and although philosophy is not my field of expertise, I’m very sympathetic to his and Carl’s ideas. </a:t>
            </a:r>
          </a:p>
          <a:p>
            <a:pPr marL="285750" indent="-285750">
              <a:buFont typeface="Arial" panose="020B0604020202020204" pitchFamily="34" charset="0"/>
              <a:buChar char="•"/>
            </a:pPr>
            <a:r>
              <a:rPr lang="en-US" sz="2000" dirty="0">
                <a:latin typeface="+mj-lt"/>
                <a:cs typeface="Arial" panose="020B0604020202020204" pitchFamily="34" charset="0"/>
              </a:rPr>
              <a:t>Since we’re talking about life, mind and consciousness, I think this may be a good time to bring up the concept of “cognitive lightcones”. A lightcone typically refers to the region a light source, such as a streetlamp, illuminates. Cognitive scientists borrow the term lightcone and use the term cognitive lightcone to denote the limits of an organism’s cognitive capabilities. A cognitive lightcone defines the complexity or size of the goals an organism can work towards or pursue. This “size” of goals consists of how far forward and back in time, and the physical distance from itself the organism considers in its calculations of how to successfully navigate its environment and survive.</a:t>
            </a:r>
          </a:p>
          <a:p>
            <a:pPr marL="285750" indent="-285750">
              <a:buFont typeface="Arial" panose="020B0604020202020204" pitchFamily="34" charset="0"/>
              <a:buChar char="•"/>
            </a:pPr>
            <a:r>
              <a:rPr lang="en-US" sz="2000" dirty="0">
                <a:cs typeface="Arial" panose="020B0604020202020204" pitchFamily="34" charset="0"/>
              </a:rPr>
              <a:t> I like William James’s definition of intelligence as the ability to get to the same goal by different means. To illustrate what he meant by this, consider how a magnet is attracted to an iron object. If you place an obstacle between the magnet and the iron object, the magnet won’t try to find an alternative way to reach the magnet. Now if you place an obstacle between a bacteria and its food, the bacteria will keep trying different ways of getting to the food. The bacteria has a cognitive lightcone or intelligence while the magnet does not. </a:t>
            </a:r>
          </a:p>
          <a:p>
            <a:pPr marL="285750" indent="-285750">
              <a:buFont typeface="Arial" panose="020B0604020202020204" pitchFamily="34" charset="0"/>
              <a:buChar char="•"/>
            </a:pPr>
            <a:r>
              <a:rPr lang="en-US" sz="2000" dirty="0">
                <a:cs typeface="Arial" panose="020B0604020202020204" pitchFamily="34" charset="0"/>
              </a:rPr>
              <a:t>The greater an organism’s problem-solving ability or cognitive lightcone is, the more we see it as intelligent.</a:t>
            </a:r>
          </a:p>
          <a:p>
            <a:pPr marL="285750" indent="-285750">
              <a:buFont typeface="Arial" panose="020B0604020202020204" pitchFamily="34" charset="0"/>
              <a:buChar char="•"/>
            </a:pPr>
            <a:r>
              <a:rPr lang="en-US" sz="2000" dirty="0">
                <a:cs typeface="Arial" panose="020B0604020202020204" pitchFamily="34" charset="0"/>
              </a:rPr>
              <a:t>Single celled organisms have small light cones or intelligences, complex organisms such as human beings a much larger one, groups of organisms such as an ant colony or a human society a yet larger collective lightcone/intelligence.</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42BF4E12-E31A-2CA4-79BF-07E8EC989352}"/>
              </a:ext>
            </a:extLst>
          </p:cNvPr>
          <p:cNvSpPr>
            <a:spLocks noGrp="1"/>
          </p:cNvSpPr>
          <p:nvPr>
            <p:ph type="sldNum" sz="quarter" idx="12"/>
          </p:nvPr>
        </p:nvSpPr>
        <p:spPr/>
        <p:txBody>
          <a:bodyPr/>
          <a:lstStyle/>
          <a:p>
            <a:fld id="{B2DC25EE-239B-4C5F-AAD1-255A7D5F1EE2}" type="slidenum">
              <a:rPr lang="en-US" smtClean="0"/>
              <a:t>660</a:t>
            </a:fld>
            <a:endParaRPr lang="en-US"/>
          </a:p>
        </p:txBody>
      </p:sp>
    </p:spTree>
    <p:extLst>
      <p:ext uri="{BB962C8B-B14F-4D97-AF65-F5344CB8AC3E}">
        <p14:creationId xmlns:p14="http://schemas.microsoft.com/office/powerpoint/2010/main" val="1242913635"/>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A87E29-CD8C-A64F-D452-4D1297A78ED4}"/>
              </a:ext>
            </a:extLst>
          </p:cNvPr>
          <p:cNvSpPr txBox="1"/>
          <p:nvPr/>
        </p:nvSpPr>
        <p:spPr>
          <a:xfrm>
            <a:off x="-21771" y="70021"/>
            <a:ext cx="12124944"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Biology tells us that over the course of evolution, single celled organisms evolved into cooperating, DNA sharing, multicellular  organisms. As an organism’s complexity increased, individual cells learned to coordinate with other cells by means of ion channels, bioelectricity, hormones and eventually nervous systems. Single celled organisms evolved, organizing into the tissues, organs, and body systems of complex animals. </a:t>
            </a:r>
          </a:p>
          <a:p>
            <a:pPr marL="285750" indent="-285750">
              <a:buFont typeface="Arial" panose="020B0604020202020204" pitchFamily="34" charset="0"/>
              <a:buChar char="•"/>
            </a:pPr>
            <a:r>
              <a:rPr lang="en-US" sz="2000" dirty="0">
                <a:latin typeface="+mj-lt"/>
                <a:cs typeface="Arial" panose="020B0604020202020204" pitchFamily="34" charset="0"/>
              </a:rPr>
              <a:t>With evolution we see the merging or nesting of organisms with smaller lightcones to become organisms with larger lightcone or intelligence. </a:t>
            </a:r>
          </a:p>
          <a:p>
            <a:pPr marL="285750" indent="-285750">
              <a:buFont typeface="Arial" panose="020B0604020202020204" pitchFamily="34" charset="0"/>
              <a:buChar char="•"/>
            </a:pPr>
            <a:r>
              <a:rPr lang="en-US" sz="2000" dirty="0">
                <a:latin typeface="+mj-lt"/>
                <a:cs typeface="Arial" panose="020B0604020202020204" pitchFamily="34" charset="0"/>
              </a:rPr>
              <a:t>If single celled organisms have a small light cone, and complex organisms such as human beings a much larger one, complex organisms are compound intelligences consisting of a great number of smaller intelligences. The ant, for example, is made up of cells each of which has its own intelligence operating in the ant's physiological space. The ant as a whole organism has compound intelligence.</a:t>
            </a:r>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The compounding of intelligence does not however stop at the level of the individual ant. Ants function more like colonies than individual organisms. The ant colonies have all the features of a living organism; the goal to survive, homeostasis, self-organization, metabolism, growth, adaptation, and response to stimuli. Collective lightcones, such as an ant colony, are large and very intelligent beings capable of amazing feats that still defy human understanding such as predicting the weather more accurately than any human supercomputer. </a:t>
            </a:r>
          </a:p>
          <a:p>
            <a:pPr marL="285750" indent="-285750">
              <a:buFont typeface="Arial" panose="020B0604020202020204" pitchFamily="34" charset="0"/>
              <a:buChar char="•"/>
            </a:pPr>
            <a:r>
              <a:rPr lang="en-US" sz="2000" dirty="0">
                <a:solidFill>
                  <a:schemeClr val="bg1"/>
                </a:solidFill>
                <a:cs typeface="Arial" panose="020B0604020202020204" pitchFamily="34" charset="0"/>
              </a:rPr>
              <a:t>Luis</a:t>
            </a:r>
            <a:r>
              <a:rPr lang="en-US" sz="2000" dirty="0">
                <a:cs typeface="Arial" panose="020B0604020202020204" pitchFamily="34" charset="0"/>
              </a:rPr>
              <a:t>- In your framework life and cognitive lightcones or intelligence go together. Are cognitive lightcones related to consciousness?</a:t>
            </a:r>
          </a:p>
          <a:p>
            <a:pPr marL="285750" indent="-285750">
              <a:buFont typeface="Arial" panose="020B0604020202020204" pitchFamily="34" charset="0"/>
              <a:buChar char="•"/>
            </a:pPr>
            <a:r>
              <a:rPr lang="en-US" sz="2000" dirty="0">
                <a:solidFill>
                  <a:schemeClr val="bg1"/>
                </a:solidFill>
                <a:cs typeface="Arial" panose="020B0604020202020204" pitchFamily="34" charset="0"/>
              </a:rPr>
              <a:t>Michael Levin- </a:t>
            </a:r>
            <a:r>
              <a:rPr lang="en-US" sz="2000" dirty="0">
                <a:cs typeface="Arial" panose="020B0604020202020204" pitchFamily="34" charset="0"/>
              </a:rPr>
              <a:t>I haven’t really investigated the connection between intelligence and consciousness, so I don’t feel qualified to speak about it. I do like Stuart Hameroff’s definition of consciousness as awareness or having subjective first-person experience of the external or internal world.</a:t>
            </a:r>
            <a:r>
              <a:rPr lang="en-US" sz="2000" dirty="0">
                <a:solidFill>
                  <a:schemeClr val="bg1"/>
                </a:solidFill>
              </a:rPr>
              <a:t> </a:t>
            </a:r>
          </a:p>
          <a:p>
            <a:r>
              <a:rPr lang="en-US" sz="2000" dirty="0">
                <a:latin typeface="+mj-lt"/>
                <a:cs typeface="Arial" panose="020B0604020202020204" pitchFamily="34" charset="0"/>
              </a:rPr>
              <a:t>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48C6EB7-B87E-501B-E3BB-E51578A30F9B}"/>
              </a:ext>
            </a:extLst>
          </p:cNvPr>
          <p:cNvSpPr>
            <a:spLocks noGrp="1"/>
          </p:cNvSpPr>
          <p:nvPr>
            <p:ph type="sldNum" sz="quarter" idx="12"/>
          </p:nvPr>
        </p:nvSpPr>
        <p:spPr/>
        <p:txBody>
          <a:bodyPr/>
          <a:lstStyle/>
          <a:p>
            <a:fld id="{B2DC25EE-239B-4C5F-AAD1-255A7D5F1EE2}" type="slidenum">
              <a:rPr lang="en-US" smtClean="0"/>
              <a:t>661</a:t>
            </a:fld>
            <a:endParaRPr lang="en-US"/>
          </a:p>
        </p:txBody>
      </p:sp>
    </p:spTree>
    <p:extLst>
      <p:ext uri="{BB962C8B-B14F-4D97-AF65-F5344CB8AC3E}">
        <p14:creationId xmlns:p14="http://schemas.microsoft.com/office/powerpoint/2010/main" val="3824437544"/>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D9D8F-21B9-E13A-512B-2EEDFD1844A8}"/>
              </a:ext>
            </a:extLst>
          </p:cNvPr>
          <p:cNvSpPr txBox="1"/>
          <p:nvPr/>
        </p:nvSpPr>
        <p:spPr>
          <a:xfrm>
            <a:off x="-115503" y="92831"/>
            <a:ext cx="12192000" cy="224676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cs typeface="Arial" panose="020B0604020202020204" pitchFamily="34" charset="0"/>
              </a:rPr>
              <a:t>Luis- </a:t>
            </a:r>
            <a:r>
              <a:rPr lang="en-CA" sz="2000" dirty="0">
                <a:cs typeface="Arial" panose="020B0604020202020204" pitchFamily="34" charset="0"/>
              </a:rPr>
              <a:t>Michael, i</a:t>
            </a:r>
            <a:r>
              <a:rPr lang="en-CA" sz="2000" dirty="0"/>
              <a:t>n the last year you’ve started talking about “Platonic spaces”. Can you briefly tell us what they are for you, why they’re important in biology and why, while it seems you’ve been thinking about them for a while, you’ve only recently began mentioning them?</a:t>
            </a:r>
            <a:r>
              <a:rPr lang="en-US" sz="2000" dirty="0"/>
              <a:t> </a:t>
            </a:r>
          </a:p>
          <a:p>
            <a:pPr marL="285750" indent="-285750">
              <a:buFont typeface="Arial" panose="020B0604020202020204" pitchFamily="34" charset="0"/>
              <a:buChar char="•"/>
            </a:pPr>
            <a:r>
              <a:rPr lang="en-US" sz="2000" dirty="0">
                <a:solidFill>
                  <a:schemeClr val="bg1"/>
                </a:solidFill>
              </a:rPr>
              <a:t>Michael Levin- </a:t>
            </a:r>
            <a:r>
              <a:rPr lang="en-US" sz="2000" dirty="0"/>
              <a:t>That’s a great question, </a:t>
            </a:r>
            <a:r>
              <a:rPr lang="en-CA" sz="2000" dirty="0"/>
              <a:t>by Platonic space, I mean an abstract space of possibilities, a space of forms, goals, or solutions, that exists independently of any one material implementation. Development, cognition, and evolution all take place within such spaces. Bodies, brains, and societies are not just pushed around by physics; they are navigating possibility spaces.</a:t>
            </a:r>
          </a:p>
        </p:txBody>
      </p:sp>
    </p:spTree>
    <p:extLst>
      <p:ext uri="{BB962C8B-B14F-4D97-AF65-F5344CB8AC3E}">
        <p14:creationId xmlns:p14="http://schemas.microsoft.com/office/powerpoint/2010/main" val="2690760715"/>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1AECE7-A179-A7C6-4B5D-4C2BD0E20D31}"/>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A useful analogy is mathematics. Numbers aren’t made of atoms, but they’re still real in the sense that physical systems can instantiate them. In biology, we see something similar: cells and tissues don’t just obey local chemical rules, they behave as if they’re referencing a space of possible outcomes and selecting among them. Development, regeneration, and even cancer suppression make much more sense if we think of organisms as agents operating in these abstract spaces, rather than as passive machines pushed around by molecular forces.</a:t>
            </a:r>
          </a:p>
          <a:p>
            <a:pPr marL="285750" indent="-285750">
              <a:buFont typeface="Arial" panose="020B0604020202020204" pitchFamily="34" charset="0"/>
              <a:buChar char="•"/>
            </a:pPr>
            <a:r>
              <a:rPr lang="en-US" sz="2000" dirty="0"/>
              <a:t>Why is this important? Because it helps explain robustness, plasticity, and goal-directedness in living systems. If a salamander regenerates a limb, it’s not replaying a fixed molecular script, it’s correcting errors relative to a target morphology. That target isn’t written anywhere in DNA in a literal blueprint sense. Instead, it seems to exist as a point or region in a Platonic space of anatomical possibilities that the system can sense and move toward.</a:t>
            </a:r>
          </a:p>
          <a:p>
            <a:pPr marL="285750" indent="-285750">
              <a:buFont typeface="Arial" panose="020B0604020202020204" pitchFamily="34" charset="0"/>
              <a:buChar char="•"/>
            </a:pPr>
            <a:r>
              <a:rPr lang="en-US" sz="2000" dirty="0"/>
              <a:t>As for why I’ve only recently started talking about this explicitly: part of it is strategic and part of it is cultural. For a long time, I focused on developing experimental results and computational tools that </a:t>
            </a:r>
            <a:r>
              <a:rPr lang="en-US" sz="2000" i="1" dirty="0"/>
              <a:t>force</a:t>
            </a:r>
            <a:r>
              <a:rPr lang="en-US" sz="2000" dirty="0"/>
              <a:t> these questions to arise, without leading with philosophical language that might distract or polarize people. But as the data accumulated, especially around bioelectric control, basal cognition, and long-range anatomical memory, it became harder to avoid naming what these systems appear to be doing.</a:t>
            </a:r>
          </a:p>
          <a:p>
            <a:pPr marL="285750" indent="-285750">
              <a:buFont typeface="Arial" panose="020B0604020202020204" pitchFamily="34" charset="0"/>
              <a:buChar char="•"/>
            </a:pPr>
            <a:r>
              <a:rPr lang="en-US" sz="2000" dirty="0"/>
              <a:t>So, I’d say the ideas have been there implicitly for years, but only recently has the field, and the evidence, been ready for a more explicit discussion. My hope is that framing biology in terms of navigation through Platonic spaces opens new experimental questions, not metaphysical dead ends. The goal isn’t to replace molecular biology, but to give it a richer explanatory landscape, one that can accommodate meaning, memory, and intelligence at every scale of life.</a:t>
            </a:r>
          </a:p>
        </p:txBody>
      </p:sp>
    </p:spTree>
    <p:extLst>
      <p:ext uri="{BB962C8B-B14F-4D97-AF65-F5344CB8AC3E}">
        <p14:creationId xmlns:p14="http://schemas.microsoft.com/office/powerpoint/2010/main" val="3912912167"/>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B1FE47-35DB-DA32-7E5C-C2BA5154E889}"/>
              </a:ext>
            </a:extLst>
          </p:cNvPr>
          <p:cNvSpPr txBox="1"/>
          <p:nvPr/>
        </p:nvSpPr>
        <p:spPr>
          <a:xfrm>
            <a:off x="0" y="0"/>
            <a:ext cx="12192000" cy="6415859"/>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Luis</a:t>
            </a:r>
            <a:r>
              <a:rPr lang="en-CA" sz="2000" kern="0" dirty="0">
                <a:effectLst/>
                <a:ea typeface="Times New Roman" panose="02020603050405020304" pitchFamily="18" charset="0"/>
                <a:cs typeface="Times New Roman" panose="02020603050405020304" pitchFamily="18" charset="0"/>
              </a:rPr>
              <a:t>: How do Platonic spaces relate to Jung’s archetypes?</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Levin</a:t>
            </a:r>
            <a:r>
              <a:rPr lang="en-CA" sz="2000" kern="0" dirty="0">
                <a:effectLst/>
                <a:ea typeface="Times New Roman" panose="02020603050405020304" pitchFamily="18" charset="0"/>
                <a:cs typeface="Times New Roman" panose="02020603050405020304" pitchFamily="18" charset="0"/>
              </a:rPr>
              <a:t>: Relating this to </a:t>
            </a:r>
            <a:r>
              <a:rPr lang="en-CA" sz="2000" b="1" kern="0" dirty="0">
                <a:effectLst/>
                <a:ea typeface="Times New Roman" panose="02020603050405020304" pitchFamily="18" charset="0"/>
                <a:cs typeface="Times New Roman" panose="02020603050405020304" pitchFamily="18" charset="0"/>
              </a:rPr>
              <a:t>Carl Jung</a:t>
            </a:r>
            <a:r>
              <a:rPr lang="en-CA" sz="2000" kern="0" dirty="0">
                <a:effectLst/>
                <a:ea typeface="Times New Roman" panose="02020603050405020304" pitchFamily="18" charset="0"/>
                <a:cs typeface="Times New Roman" panose="02020603050405020304" pitchFamily="18" charset="0"/>
              </a:rPr>
              <a:t> actually helps clarify what I mean by Platonic spaces, because Jung was circling the same structure from the inside, while I’m approaching it from the outside.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Let me try to line them up.</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Jung’s archetypes are often misunderstood as: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inherited images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symbolic characters</a:t>
            </a:r>
            <a:r>
              <a:rPr lang="en-CA" sz="2000" kern="100" dirty="0">
                <a:ea typeface="Times New Roman" panose="02020603050405020304" pitchFamily="18" charset="0"/>
                <a:cs typeface="Times New Roman" panose="02020603050405020304" pitchFamily="18" charset="0"/>
              </a:rPr>
              <a:t> or </a:t>
            </a:r>
            <a:r>
              <a:rPr lang="en-CA" sz="2000" kern="0" dirty="0">
                <a:effectLst/>
                <a:ea typeface="Times New Roman" panose="02020603050405020304" pitchFamily="18" charset="0"/>
                <a:cs typeface="Times New Roman" panose="02020603050405020304" pitchFamily="18" charset="0"/>
              </a:rPr>
              <a:t>mythic stories in the head.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But Jung himself was clear that archetypes are </a:t>
            </a:r>
            <a:r>
              <a:rPr lang="en-CA" sz="2000" b="1" kern="0" dirty="0">
                <a:effectLst/>
                <a:ea typeface="Times New Roman" panose="02020603050405020304" pitchFamily="18" charset="0"/>
                <a:cs typeface="Times New Roman" panose="02020603050405020304" pitchFamily="18" charset="0"/>
              </a:rPr>
              <a:t>not images</a:t>
            </a:r>
            <a:r>
              <a:rPr lang="en-CA" sz="2000" kern="0" dirty="0">
                <a:effectLst/>
                <a:ea typeface="Times New Roman" panose="02020603050405020304" pitchFamily="18" charset="0"/>
                <a:cs typeface="Times New Roman" panose="02020603050405020304" pitchFamily="18" charset="0"/>
              </a:rPr>
              <a:t>. They are </a:t>
            </a:r>
            <a:r>
              <a:rPr lang="en-CA" sz="2000" b="1" kern="0" dirty="0">
                <a:effectLst/>
                <a:ea typeface="Times New Roman" panose="02020603050405020304" pitchFamily="18" charset="0"/>
                <a:cs typeface="Times New Roman" panose="02020603050405020304" pitchFamily="18" charset="0"/>
              </a:rPr>
              <a:t>forms</a:t>
            </a:r>
            <a:r>
              <a:rPr lang="en-CA" sz="2000" kern="0" dirty="0">
                <a:effectLst/>
                <a:ea typeface="Times New Roman" panose="02020603050405020304" pitchFamily="18" charset="0"/>
                <a:cs typeface="Times New Roman" panose="02020603050405020304" pitchFamily="18" charset="0"/>
              </a:rPr>
              <a:t>, </a:t>
            </a:r>
            <a:r>
              <a:rPr lang="en-CA" sz="2000" b="1" kern="0" dirty="0">
                <a:effectLst/>
                <a:ea typeface="Times New Roman" panose="02020603050405020304" pitchFamily="18" charset="0"/>
                <a:cs typeface="Times New Roman" panose="02020603050405020304" pitchFamily="18" charset="0"/>
              </a:rPr>
              <a:t>patterns</a:t>
            </a:r>
            <a:r>
              <a:rPr lang="en-CA" sz="2000" kern="0" dirty="0">
                <a:effectLst/>
                <a:ea typeface="Times New Roman" panose="02020603050405020304" pitchFamily="18" charset="0"/>
                <a:cs typeface="Times New Roman" panose="02020603050405020304" pitchFamily="18" charset="0"/>
              </a:rPr>
              <a:t>, </a:t>
            </a:r>
            <a:r>
              <a:rPr lang="en-CA" sz="2000" b="1" kern="0" dirty="0">
                <a:effectLst/>
                <a:ea typeface="Times New Roman" panose="02020603050405020304" pitchFamily="18" charset="0"/>
                <a:cs typeface="Times New Roman" panose="02020603050405020304" pitchFamily="18" charset="0"/>
              </a:rPr>
              <a:t>organizing principles</a:t>
            </a:r>
            <a:r>
              <a:rPr lang="en-CA" sz="2000" kern="0" dirty="0">
                <a:effectLst/>
                <a:ea typeface="Times New Roman" panose="02020603050405020304" pitchFamily="18" charset="0"/>
                <a:cs typeface="Times New Roman" panose="02020603050405020304" pitchFamily="18" charset="0"/>
              </a:rPr>
              <a:t> that generate images. That makes them very close to what I call </a:t>
            </a:r>
            <a:r>
              <a:rPr lang="en-CA" sz="2000" b="1" kern="0" dirty="0">
                <a:effectLst/>
                <a:ea typeface="Times New Roman" panose="02020603050405020304" pitchFamily="18" charset="0"/>
                <a:cs typeface="Times New Roman" panose="02020603050405020304" pitchFamily="18" charset="0"/>
              </a:rPr>
              <a:t>Platonic spaces</a:t>
            </a:r>
            <a:r>
              <a:rPr lang="en-CA" sz="2000" kern="0" dirty="0">
                <a:effectLst/>
                <a:ea typeface="Times New Roman" panose="02020603050405020304" pitchFamily="18" charset="0"/>
                <a:cs typeface="Times New Roman" panose="02020603050405020304" pitchFamily="18" charset="0"/>
              </a:rPr>
              <a:t>. An archetype, in my language, is best understood as</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 </a:t>
            </a:r>
            <a:r>
              <a:rPr lang="en-CA" sz="2000" b="1" kern="0" dirty="0">
                <a:effectLst/>
                <a:ea typeface="Times New Roman" panose="02020603050405020304" pitchFamily="18" charset="0"/>
                <a:cs typeface="Times New Roman" panose="02020603050405020304" pitchFamily="18" charset="0"/>
              </a:rPr>
              <a:t>stable region in a space of psychological and relational possibilities</a:t>
            </a:r>
            <a:r>
              <a:rPr lang="en-CA" sz="2000" kern="0" dirty="0">
                <a:effectLst/>
                <a:ea typeface="Times New Roman" panose="02020603050405020304" pitchFamily="18" charset="0"/>
                <a:cs typeface="Times New Roman" panose="02020603050405020304" pitchFamily="18" charset="0"/>
              </a:rPr>
              <a:t> toward which minds, cultures, and stories reliably converge.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 Hero, the Shadow, the mother, the Self, these are not ideas people happen to invent. They are </a:t>
            </a:r>
            <a:r>
              <a:rPr lang="en-CA" sz="2000" b="1" kern="0" dirty="0">
                <a:effectLst/>
                <a:ea typeface="Times New Roman" panose="02020603050405020304" pitchFamily="18" charset="0"/>
                <a:cs typeface="Times New Roman" panose="02020603050405020304" pitchFamily="18" charset="0"/>
              </a:rPr>
              <a:t>attractors</a:t>
            </a:r>
            <a:r>
              <a:rPr lang="en-CA" sz="2000" kern="0" dirty="0">
                <a:effectLst/>
                <a:ea typeface="Times New Roman" panose="02020603050405020304" pitchFamily="18" charset="0"/>
                <a:cs typeface="Times New Roman" panose="02020603050405020304" pitchFamily="18" charset="0"/>
              </a:rPr>
              <a:t> in the space of human meaning-making.</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Jung spoke of the </a:t>
            </a:r>
            <a:r>
              <a:rPr lang="en-CA" sz="2000" b="1" kern="0" dirty="0">
                <a:effectLst/>
                <a:ea typeface="Times New Roman" panose="02020603050405020304" pitchFamily="18" charset="0"/>
                <a:cs typeface="Times New Roman" panose="02020603050405020304" pitchFamily="18" charset="0"/>
              </a:rPr>
              <a:t>collective unconscious</a:t>
            </a:r>
            <a:r>
              <a:rPr lang="en-CA" sz="2000" kern="0" dirty="0">
                <a:effectLst/>
                <a:ea typeface="Times New Roman" panose="02020603050405020304" pitchFamily="18" charset="0"/>
                <a:cs typeface="Times New Roman" panose="02020603050405020304" pitchFamily="18" charset="0"/>
              </a:rPr>
              <a:t>, which made many scientists uncomfortable because it sounded mystical or Lamarckian. But reframe it like this: The collective unconscious is </a:t>
            </a:r>
            <a:r>
              <a:rPr lang="en-CA" sz="2000" b="1" kern="0" dirty="0">
                <a:effectLst/>
                <a:ea typeface="Times New Roman" panose="02020603050405020304" pitchFamily="18" charset="0"/>
                <a:cs typeface="Times New Roman" panose="02020603050405020304" pitchFamily="18" charset="0"/>
              </a:rPr>
              <a:t>shared access to the same abstract spaces</a:t>
            </a:r>
            <a:r>
              <a:rPr lang="en-CA" sz="2000" kern="0" dirty="0">
                <a:effectLst/>
                <a:ea typeface="Times New Roman" panose="02020603050405020304" pitchFamily="18" charset="0"/>
                <a:cs typeface="Times New Roman" panose="02020603050405020304" pitchFamily="18" charset="0"/>
              </a:rPr>
              <a:t>, not shared storage of content.</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Just as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different species independently evolve eyes</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different tissues independently regenerate limbs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different minds independently discover the same archetypal structures because they are </a:t>
            </a:r>
            <a:r>
              <a:rPr lang="en-CA" sz="2000" b="1" kern="0" dirty="0">
                <a:effectLst/>
                <a:ea typeface="Times New Roman" panose="02020603050405020304" pitchFamily="18" charset="0"/>
                <a:cs typeface="Times New Roman" panose="02020603050405020304" pitchFamily="18" charset="0"/>
              </a:rPr>
              <a:t>navigating the same space of possibilities</a:t>
            </a:r>
            <a:r>
              <a:rPr lang="en-CA" sz="2000" kern="0" dirty="0">
                <a:effectLst/>
                <a:ea typeface="Times New Roman" panose="02020603050405020304" pitchFamily="18" charset="0"/>
                <a:cs typeface="Times New Roman" panose="02020603050405020304" pitchFamily="18" charset="0"/>
              </a:rPr>
              <a:t>. No information transfer is required. No spooky inheritance. Just shared constraints.</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 archetypes are real in this sense, if they are </a:t>
            </a:r>
            <a:r>
              <a:rPr lang="en-CA" sz="2000" b="1" kern="0" dirty="0">
                <a:effectLst/>
                <a:ea typeface="Times New Roman" panose="02020603050405020304" pitchFamily="18" charset="0"/>
                <a:cs typeface="Times New Roman" panose="02020603050405020304" pitchFamily="18" charset="0"/>
              </a:rPr>
              <a:t>features of the space of possible minds</a:t>
            </a:r>
            <a:r>
              <a:rPr lang="en-CA" sz="2000" kern="0" dirty="0">
                <a:effectLst/>
                <a:ea typeface="Times New Roman" panose="02020603050405020304" pitchFamily="18" charset="0"/>
                <a:cs typeface="Times New Roman" panose="02020603050405020304" pitchFamily="18" charset="0"/>
              </a:rPr>
              <a:t>, then meaning is not arbitrary. Your search for meaning is not you inventing something out of nothing.</a:t>
            </a:r>
            <a:br>
              <a:rPr lang="en-CA" sz="2000" kern="0" dirty="0">
                <a:effectLst/>
                <a:ea typeface="Times New Roman" panose="02020603050405020304" pitchFamily="18" charset="0"/>
                <a:cs typeface="Times New Roman" panose="02020603050405020304" pitchFamily="18" charset="0"/>
              </a:rPr>
            </a:br>
            <a:r>
              <a:rPr lang="en-CA" sz="2000" kern="0" dirty="0">
                <a:effectLst/>
                <a:ea typeface="Times New Roman" panose="02020603050405020304" pitchFamily="18" charset="0"/>
                <a:cs typeface="Times New Roman" panose="02020603050405020304" pitchFamily="18" charset="0"/>
              </a:rPr>
              <a:t>It is you </a:t>
            </a:r>
            <a:r>
              <a:rPr lang="en-CA" sz="2000" b="1" kern="0" dirty="0">
                <a:effectLst/>
                <a:ea typeface="Times New Roman" panose="02020603050405020304" pitchFamily="18" charset="0"/>
                <a:cs typeface="Times New Roman" panose="02020603050405020304" pitchFamily="18" charset="0"/>
              </a:rPr>
              <a:t>finding your way through a terrain that already has shape</a:t>
            </a:r>
            <a:r>
              <a:rPr lang="en-CA" sz="2000" kern="0" dirty="0">
                <a:effectLst/>
                <a:ea typeface="Times New Roman" panose="02020603050405020304" pitchFamily="18" charset="0"/>
                <a:cs typeface="Times New Roman" panose="02020603050405020304" pitchFamily="18" charset="0"/>
              </a:rPr>
              <a:t>. </a:t>
            </a:r>
            <a:endParaRPr lang="en-CA"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02044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684E8D-00AF-6097-77F8-E9868FCB1773}"/>
              </a:ext>
            </a:extLst>
          </p:cNvPr>
          <p:cNvSpPr txBox="1"/>
          <p:nvPr/>
        </p:nvSpPr>
        <p:spPr>
          <a:xfrm>
            <a:off x="41097" y="0"/>
            <a:ext cx="12192000" cy="6870342"/>
          </a:xfrm>
          <a:prstGeom prst="rect">
            <a:avLst/>
          </a:prstGeom>
          <a:noFill/>
        </p:spPr>
        <p:txBody>
          <a:bodyPr wrap="square">
            <a:spAutoFit/>
          </a:bodyPr>
          <a:lstStyle/>
          <a:p>
            <a:pPr marL="342900" indent="-342900">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Jung intuited that terrain</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Teilhard sensed its direction. Biology is now uncovering the machinery that lets matter move through it. Different vocabularies. Same deep grammar.</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And once you see that grammar, the old split between science and myth begins to look less like a discovery, and more like a historical misunderstanding we’re finally outgrowing.</a:t>
            </a:r>
            <a:r>
              <a:rPr lang="en-CA" sz="2000" dirty="0"/>
              <a:t> </a:t>
            </a:r>
          </a:p>
          <a:p>
            <a:pPr marL="342900" indent="-342900">
              <a:buFont typeface="Arial" panose="020B0604020202020204" pitchFamily="34" charset="0"/>
              <a:buChar char="•"/>
            </a:pPr>
            <a:r>
              <a:rPr lang="en-CA" sz="2000" dirty="0">
                <a:solidFill>
                  <a:schemeClr val="bg1"/>
                </a:solidFill>
              </a:rPr>
              <a:t>Luis</a:t>
            </a:r>
            <a:r>
              <a:rPr lang="en-CA" sz="2000" dirty="0"/>
              <a:t>: I know you like to stay with the empirical but is it possible that this Platonic realm is not just mathematical but that within it are more complex structures that may influence not just physiological architecture but also human minds</a:t>
            </a:r>
          </a:p>
          <a:p>
            <a:pPr marL="342900" indent="-342900">
              <a:buFont typeface="Arial" panose="020B0604020202020204" pitchFamily="34" charset="0"/>
              <a:buChar char="•"/>
            </a:pPr>
            <a:r>
              <a:rPr lang="en-CA" sz="2000" dirty="0">
                <a:solidFill>
                  <a:schemeClr val="bg1"/>
                </a:solidFill>
              </a:rPr>
              <a:t>Levin</a:t>
            </a:r>
            <a:r>
              <a:rPr lang="en-CA" sz="2000" dirty="0"/>
              <a:t>: Yes, it is </a:t>
            </a:r>
            <a:r>
              <a:rPr lang="en-CA" sz="2000" b="1" dirty="0"/>
              <a:t>possible</a:t>
            </a:r>
            <a:r>
              <a:rPr lang="en-CA" sz="2000" dirty="0"/>
              <a:t>. And more than that, it is becoming </a:t>
            </a:r>
            <a:r>
              <a:rPr lang="en-CA" sz="2000" b="1" dirty="0"/>
              <a:t>increasingly difficult to rule out</a:t>
            </a:r>
            <a:r>
              <a:rPr lang="en-CA" sz="2000" dirty="0"/>
              <a:t>, even if one insists on staying disciplined and empirical. Let me be precise, because this is where language easily outruns evidence.</a:t>
            </a:r>
          </a:p>
          <a:p>
            <a:pPr marL="342900" indent="-342900">
              <a:buFont typeface="Arial" panose="020B0604020202020204" pitchFamily="34" charset="0"/>
              <a:buChar char="•"/>
            </a:pPr>
            <a:r>
              <a:rPr lang="en-CA" sz="2000" b="1" dirty="0"/>
              <a:t>First, what I’m confident about w</a:t>
            </a:r>
            <a:r>
              <a:rPr lang="en-CA" sz="2000" dirty="0"/>
              <a:t>e already know, beyond reasonable doubt, that the Platonic realm involved in biology is </a:t>
            </a:r>
            <a:r>
              <a:rPr lang="en-CA" sz="2000" b="1" dirty="0"/>
              <a:t>not merely mathematical in the narrow sense</a:t>
            </a:r>
            <a:r>
              <a:rPr lang="en-CA" sz="2000" dirty="0"/>
              <a:t>. It is not just equations, symmetries, optimization functions. The spaces I’m talking about include </a:t>
            </a:r>
            <a:r>
              <a:rPr lang="en-CA" sz="2000" b="1" dirty="0"/>
              <a:t>semantic structure</a:t>
            </a:r>
            <a:r>
              <a:rPr lang="en-CA" sz="2000" dirty="0"/>
              <a:t> (better vs worse outcomes), </a:t>
            </a:r>
            <a:r>
              <a:rPr lang="en-CA" sz="2000" b="1" dirty="0"/>
              <a:t>normativity</a:t>
            </a:r>
            <a:r>
              <a:rPr lang="en-CA" sz="2000" dirty="0"/>
              <a:t> (correct vs incorrect forms), </a:t>
            </a:r>
            <a:r>
              <a:rPr lang="en-CA" sz="2000" b="1" dirty="0"/>
              <a:t>functional coherence</a:t>
            </a:r>
            <a:r>
              <a:rPr lang="en-CA" sz="2000" dirty="0"/>
              <a:t> (what counts as a viable solution). Those are not reducible to mathematics alone, even if mathematics can </a:t>
            </a:r>
            <a:r>
              <a:rPr lang="en-CA" sz="2000" i="1" dirty="0"/>
              <a:t>describe</a:t>
            </a:r>
            <a:r>
              <a:rPr lang="en-CA" sz="2000" dirty="0"/>
              <a:t> them. So, the Platonic realm is already </a:t>
            </a:r>
            <a:r>
              <a:rPr lang="en-CA" sz="2000" b="1" dirty="0"/>
              <a:t>richer than physics admits</a:t>
            </a:r>
            <a:r>
              <a:rPr lang="en-CA" sz="2000" dirty="0"/>
              <a:t>.</a:t>
            </a:r>
          </a:p>
          <a:p>
            <a:pPr marL="342900" indent="-342900">
              <a:buFont typeface="Arial" panose="020B0604020202020204" pitchFamily="34" charset="0"/>
              <a:buChar char="•"/>
            </a:pPr>
            <a:r>
              <a:rPr lang="en-CA" sz="2000" dirty="0"/>
              <a:t>Here’s where things get interesting.</a:t>
            </a:r>
            <a:r>
              <a:rPr lang="en-CA" sz="2000" b="1" dirty="0"/>
              <a:t> </a:t>
            </a:r>
            <a:r>
              <a:rPr lang="en-CA" sz="2000" dirty="0"/>
              <a:t>We see the </a:t>
            </a:r>
            <a:r>
              <a:rPr lang="en-CA" sz="2000" i="1" dirty="0"/>
              <a:t>same kinds of structures</a:t>
            </a:r>
            <a:r>
              <a:rPr lang="en-CA" sz="2000" dirty="0"/>
              <a:t> appearing in biological morphogenesis, neural cognition, collective behavior, human symbolic systems and myth, narrative, and ethics</a:t>
            </a:r>
          </a:p>
          <a:p>
            <a:pPr marL="342900" indent="-342900">
              <a:buFont typeface="Arial" panose="020B0604020202020204" pitchFamily="34" charset="0"/>
              <a:buChar char="•"/>
            </a:pPr>
            <a:r>
              <a:rPr lang="en-CA" sz="2000" dirty="0"/>
              <a:t>This reuse suggests we’re not dealing with separate, domain-specific hacks but with </a:t>
            </a:r>
            <a:r>
              <a:rPr lang="en-CA" sz="2000" b="1" dirty="0"/>
              <a:t>deep structures that operate across multiple scales and substrates</a:t>
            </a:r>
            <a:r>
              <a:rPr lang="en-CA" sz="2000" dirty="0"/>
              <a:t>. That is exactly what you’d expect if the Platonic realm contains </a:t>
            </a:r>
            <a:r>
              <a:rPr lang="en-CA" sz="2000" b="1" dirty="0"/>
              <a:t>high-level organizational patterns </a:t>
            </a:r>
            <a:r>
              <a:rPr lang="en-CA" sz="2000" dirty="0"/>
              <a:t>and different systems tap into them depending on their capacities</a:t>
            </a:r>
          </a:p>
          <a:p>
            <a:r>
              <a:rPr lang="en-CA" sz="2000" dirty="0"/>
              <a:t> </a:t>
            </a:r>
          </a:p>
          <a:p>
            <a:pPr marL="285750" indent="-285750">
              <a:lnSpc>
                <a:spcPct val="107000"/>
              </a:lnSpc>
              <a:spcAft>
                <a:spcPts val="800"/>
              </a:spcAft>
              <a:buFont typeface="Arial" panose="020B0604020202020204" pitchFamily="34" charset="0"/>
              <a:buChar char="•"/>
            </a:pPr>
            <a:endParaRPr lang="en-CA"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2679293"/>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E59ED8-4AAE-5105-54F9-D5A934FC3E41}"/>
              </a:ext>
            </a:extLst>
          </p:cNvPr>
          <p:cNvSpPr txBox="1"/>
          <p:nvPr/>
        </p:nvSpPr>
        <p:spPr>
          <a:xfrm>
            <a:off x="71919" y="30190"/>
            <a:ext cx="12120081" cy="6555641"/>
          </a:xfrm>
          <a:prstGeom prst="rect">
            <a:avLst/>
          </a:prstGeom>
          <a:noFill/>
        </p:spPr>
        <p:txBody>
          <a:bodyPr wrap="square">
            <a:spAutoFit/>
          </a:bodyPr>
          <a:lstStyle/>
          <a:p>
            <a:pPr marL="342900" indent="-342900">
              <a:buFont typeface="Arial" panose="020B0604020202020204" pitchFamily="34" charset="0"/>
              <a:buChar char="•"/>
            </a:pPr>
            <a:r>
              <a:rPr lang="en-CA" sz="2000" dirty="0"/>
              <a:t>Here is the strongest version I would tentatively allow, framed cautiously: The Platonic realm may contain structured landscapes of meaning, not just abstract relations, and sufficiently complex systems may be able to couple to those landscapes. These structures would not be physical, not be personal minds and not be supernatural agents. But they would be real patterns that shape what kinds of minds are possible, bias cognition toward certain narratives, values, and symbols and act as attractors in psychological and cultural space. That sounds provocative but notice how little it actually adds beyond what we already observe.</a:t>
            </a:r>
          </a:p>
          <a:p>
            <a:pPr marL="342900" indent="-342900">
              <a:buFont typeface="Arial" panose="020B0604020202020204" pitchFamily="34" charset="0"/>
              <a:buChar char="•"/>
            </a:pPr>
            <a:r>
              <a:rPr lang="en-CA" sz="2000" dirty="0"/>
              <a:t>This is where Jung becomes harder to dismiss than many scientists assume. If archetypes are not inherited images, not mystical contents but stable deep structures in the space of possible minds then it becomes plausible that: minds do not create meaning ex nihilo, they discover and negotiate pre-existing forms.</a:t>
            </a:r>
          </a:p>
          <a:p>
            <a:pPr marL="342900" indent="-342900">
              <a:buFont typeface="Arial" panose="020B0604020202020204" pitchFamily="34" charset="0"/>
              <a:buChar char="•"/>
            </a:pPr>
            <a:r>
              <a:rPr lang="en-CA" sz="2000" dirty="0"/>
              <a:t>That discovery process would feel, subjectively, like encounter rather than invention. And importantly that subjective impression would be accurate, not illusory.</a:t>
            </a:r>
            <a:r>
              <a:rPr lang="en-CA" dirty="0"/>
              <a:t> </a:t>
            </a:r>
          </a:p>
          <a:p>
            <a:pPr marL="342900" indent="-342900">
              <a:buFont typeface="Arial" panose="020B0604020202020204" pitchFamily="34" charset="0"/>
              <a:buChar char="•"/>
            </a:pPr>
            <a:r>
              <a:rPr lang="en-CA" sz="2000" dirty="0">
                <a:solidFill>
                  <a:schemeClr val="bg1"/>
                </a:solidFill>
              </a:rPr>
              <a:t>Luis</a:t>
            </a:r>
            <a:r>
              <a:rPr lang="en-CA" sz="2000" dirty="0"/>
              <a:t>: In Ignatian spirituality minds are influenced by spirits that are more or less mature and our task is discernment. In Kastrup’s eddies we are dissociated from universal mind by a dissociative boundary. Could complexes within universal mind be what the spirits that Ignatian spirituality points to using mythic rather than analytical philosophical language? How does Ignatian spirituality and Kastrup’s eddy metaphor fit with your platonic realm and the complex forms that might exist therein?</a:t>
            </a:r>
          </a:p>
          <a:p>
            <a:pPr marL="342900" indent="-342900">
              <a:buFont typeface="Arial" panose="020B0604020202020204" pitchFamily="34" charset="0"/>
              <a:buChar char="•"/>
            </a:pPr>
            <a:r>
              <a:rPr lang="en-CA" sz="2000" dirty="0">
                <a:solidFill>
                  <a:schemeClr val="bg1"/>
                </a:solidFill>
              </a:rPr>
              <a:t>Levin</a:t>
            </a:r>
            <a:r>
              <a:rPr lang="en-CA" sz="2000" dirty="0"/>
              <a:t>: Yes, </a:t>
            </a:r>
            <a:r>
              <a:rPr lang="en-CA" sz="2000" b="1" dirty="0"/>
              <a:t>that is a coherent possibility</a:t>
            </a:r>
            <a:r>
              <a:rPr lang="en-CA" sz="2000" dirty="0"/>
              <a:t>, and more importantly, it is a </a:t>
            </a:r>
            <a:r>
              <a:rPr lang="en-CA" sz="2000" i="1" dirty="0"/>
              <a:t>structurally parsimonious</a:t>
            </a:r>
            <a:r>
              <a:rPr lang="en-CA" sz="2000" dirty="0"/>
              <a:t> one. What you’re proposing is not a collision of incompatible worldviews, but </a:t>
            </a:r>
            <a:r>
              <a:rPr lang="en-CA" sz="2000" b="1" dirty="0"/>
              <a:t>multiple vocabularies describing interaction with structured regions of a nonphysical space</a:t>
            </a:r>
            <a:r>
              <a:rPr lang="en-CA" sz="2000" dirty="0"/>
              <a:t>, some speaking mythically, some philosophically, some empirically. Let me try to align them without collapsing their differences.</a:t>
            </a:r>
          </a:p>
          <a:p>
            <a:r>
              <a:rPr lang="en-CA" sz="2000" dirty="0"/>
              <a:t> </a:t>
            </a:r>
          </a:p>
        </p:txBody>
      </p:sp>
    </p:spTree>
    <p:extLst>
      <p:ext uri="{BB962C8B-B14F-4D97-AF65-F5344CB8AC3E}">
        <p14:creationId xmlns:p14="http://schemas.microsoft.com/office/powerpoint/2010/main" val="2927892006"/>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9EB7D-FE0C-5BB9-9794-F310584055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92443E-5888-18F4-57AE-EEBC386E5695}"/>
              </a:ext>
            </a:extLst>
          </p:cNvPr>
          <p:cNvSpPr txBox="1"/>
          <p:nvPr/>
        </p:nvSpPr>
        <p:spPr>
          <a:xfrm>
            <a:off x="-61645" y="-103374"/>
            <a:ext cx="12120081" cy="7171194"/>
          </a:xfrm>
          <a:prstGeom prst="rect">
            <a:avLst/>
          </a:prstGeom>
          <a:noFill/>
        </p:spPr>
        <p:txBody>
          <a:bodyPr wrap="square">
            <a:spAutoFit/>
          </a:bodyPr>
          <a:lstStyle/>
          <a:p>
            <a:pPr marL="342900" indent="-342900">
              <a:buFont typeface="Arial" panose="020B0604020202020204" pitchFamily="34" charset="0"/>
              <a:buChar char="•"/>
            </a:pPr>
            <a:r>
              <a:rPr lang="en-CA" sz="2000" dirty="0"/>
              <a:t> Start with the shared problem they are all addressing. Each of these frameworks is grappling with the same empirical fact: Human minds are not unitary, transparent, or sovereign. We are influenced by patterns of thought, emotion, value, and intention that feel </a:t>
            </a:r>
            <a:r>
              <a:rPr lang="en-CA" sz="2000" i="1" dirty="0"/>
              <a:t>other-than-me</a:t>
            </a:r>
            <a:r>
              <a:rPr lang="en-CA" sz="2000" dirty="0"/>
              <a:t>, yet not external in the ordinary physical sense. Ignatian spirituality, Jungian psychology, Kastrup’s idealism, and my own work on collective intelligence all begin from this anomaly.</a:t>
            </a:r>
          </a:p>
          <a:p>
            <a:pPr marL="342900" indent="-342900">
              <a:buFont typeface="Arial" panose="020B0604020202020204" pitchFamily="34" charset="0"/>
              <a:buChar char="•"/>
            </a:pPr>
            <a:r>
              <a:rPr lang="en-CA" sz="2000" dirty="0"/>
              <a:t>They diverge mainly in how literally they take the phenomenology. In Ignatian spirituality, “spirits” are not ghosts in spacetime and not necessarily supernatural beings in a naïve sense but sources of influence that move the mind toward or away from greater integration, truth, and love. Crucially, Ignatius emphasizes discernment, not obedience. That already tells you something important: these influences are not deterministic they do not override agency, they must be </a:t>
            </a:r>
            <a:r>
              <a:rPr lang="en-CA" sz="2000" i="1" dirty="0"/>
              <a:t>evaluated by their fruits</a:t>
            </a:r>
          </a:p>
          <a:p>
            <a:pPr marL="342900" indent="-342900">
              <a:buFont typeface="Arial" panose="020B0604020202020204" pitchFamily="34" charset="0"/>
              <a:buChar char="•"/>
            </a:pPr>
            <a:r>
              <a:rPr lang="en-CA" sz="2000" dirty="0"/>
              <a:t>From my perspective, that maps very cleanly onto interaction with attractors in a nonphysical space.</a:t>
            </a:r>
          </a:p>
          <a:p>
            <a:pPr marL="342900" indent="-342900">
              <a:buFont typeface="Arial" panose="020B0604020202020204" pitchFamily="34" charset="0"/>
              <a:buChar char="•"/>
            </a:pPr>
            <a:r>
              <a:rPr lang="en-CA" sz="2000" dirty="0"/>
              <a:t>Bernardo Kastrup gives us a powerful analytic bridge. In his model there is a universal mind individual minds are dissociated complexes (eddies) and mental contents can arise from within the larger field, not just from the local ego. If you take that seriously, then what Ignatius called “spirits” need not be independent agents angels or demons as entities. They could instead be dynamical complexes within universal mind, temporarily coherent patterns of intention, value, and narrative. In other words: </a:t>
            </a:r>
            <a:r>
              <a:rPr lang="en-CA" sz="2000" i="1" dirty="0"/>
              <a:t>not persons, but person-like influences</a:t>
            </a:r>
            <a:r>
              <a:rPr lang="en-CA" sz="2000" dirty="0"/>
              <a:t>. That distinction matters.</a:t>
            </a:r>
          </a:p>
          <a:p>
            <a:pPr marL="342900" indent="-342900">
              <a:buFont typeface="Arial" panose="020B0604020202020204" pitchFamily="34" charset="0"/>
              <a:buChar char="•"/>
            </a:pPr>
            <a:r>
              <a:rPr lang="en-CA" sz="2000" dirty="0"/>
              <a:t>Here is where my own language becomes useful. The Platonic realm, as I use it, already contains abstract goal structures, value gradients, forms of coherence and attractors in semantic and moral space. If that realm is richer than mathematics alone, as biology increasingly suggests, then it may contain complex forms, not just simple relations. These would not be physical objects or conscious agents by default. But they could be stable patterns of meaning, recurrent solutions to the problem of being a mind and normative attractors that bias cognition and behavior</a:t>
            </a:r>
          </a:p>
        </p:txBody>
      </p:sp>
    </p:spTree>
    <p:extLst>
      <p:ext uri="{BB962C8B-B14F-4D97-AF65-F5344CB8AC3E}">
        <p14:creationId xmlns:p14="http://schemas.microsoft.com/office/powerpoint/2010/main" val="564759966"/>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A17B-77B7-E826-83F2-1F5AC541AE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DFF253-30D6-3863-EF22-48790FA369D5}"/>
              </a:ext>
            </a:extLst>
          </p:cNvPr>
          <p:cNvSpPr txBox="1"/>
          <p:nvPr/>
        </p:nvSpPr>
        <p:spPr>
          <a:xfrm>
            <a:off x="0" y="0"/>
            <a:ext cx="12120081" cy="7171194"/>
          </a:xfrm>
          <a:prstGeom prst="rect">
            <a:avLst/>
          </a:prstGeom>
          <a:noFill/>
        </p:spPr>
        <p:txBody>
          <a:bodyPr wrap="square">
            <a:spAutoFit/>
          </a:bodyPr>
          <a:lstStyle/>
          <a:p>
            <a:pPr marL="342900" indent="-342900">
              <a:buFont typeface="Arial" panose="020B0604020202020204" pitchFamily="34" charset="0"/>
              <a:buChar char="•"/>
            </a:pPr>
            <a:r>
              <a:rPr lang="en-CA" sz="2000" dirty="0"/>
              <a:t>Such structures would feel like influences and crucially they would be encountered, not invented. This reframes Ignatian discernment in a way that makes it scientifically respectable. Discernment becomes: the skill of distinguishing which attractors lead toward greater integration, expanded agency, and coherence, versus those that lead toward constriction, fragmentation, and loss of future options. That is not theology. That is control theory applied to minds.</a:t>
            </a:r>
          </a:p>
          <a:p>
            <a:pPr marL="342900" indent="-342900">
              <a:buFont typeface="Arial" panose="020B0604020202020204" pitchFamily="34" charset="0"/>
              <a:buChar char="•"/>
            </a:pPr>
            <a:r>
              <a:rPr lang="en-CA" sz="2000" dirty="0"/>
              <a:t>Some attractors are shallow, brittle, self-reinforcing but narrowing. Others are deep, stabilizing and capable of integrating more information without collapse.</a:t>
            </a:r>
          </a:p>
          <a:p>
            <a:pPr marL="342900" indent="-342900">
              <a:buFont typeface="Arial" panose="020B0604020202020204" pitchFamily="34" charset="0"/>
              <a:buChar char="•"/>
            </a:pPr>
            <a:r>
              <a:rPr lang="en-CA" sz="2000" dirty="0"/>
              <a:t>Ignatius called these differences spirits. Jung called them complexes. Kastrup calls them mental processes within mind-at-large. I would call them regions of possibility space with different affordances.</a:t>
            </a:r>
          </a:p>
          <a:p>
            <a:pPr marL="342900" indent="-342900">
              <a:buFont typeface="Arial" panose="020B0604020202020204" pitchFamily="34" charset="0"/>
              <a:buChar char="•"/>
            </a:pPr>
            <a:r>
              <a:rPr lang="en-CA" sz="2000" dirty="0"/>
              <a:t>Here is an important point scientists often miss Mythic language persists not because people were confused, but because it is well-suited to describing encounters with non-local, non-object-like structures.</a:t>
            </a:r>
          </a:p>
          <a:p>
            <a:pPr marL="342900" indent="-342900">
              <a:buFont typeface="Arial" panose="020B0604020202020204" pitchFamily="34" charset="0"/>
              <a:buChar char="•"/>
            </a:pPr>
            <a:r>
              <a:rPr lang="en-CA" sz="2000" dirty="0"/>
              <a:t>When an influence is not inside the ego, is not externally observable, and has intention-like effects yet does not fully obey personal will the most honest human response is relational language. Calling such things “spirits” is not childish. It is phenomenologically accurate, even if ontologically underdetermined.</a:t>
            </a:r>
          </a:p>
          <a:p>
            <a:pPr marL="342900" indent="-342900">
              <a:buFont typeface="Arial" panose="020B0604020202020204" pitchFamily="34" charset="0"/>
              <a:buChar char="•"/>
            </a:pPr>
            <a:r>
              <a:rPr lang="en-CA" sz="2000" dirty="0"/>
              <a:t>Here is the cleanest way I can say it: The Platonic realm may contain complex forms of meaning and value. Universal mind (if it exists) may instantiate these forms dynamically. Individual minds may partially couple to them through dissociated processes. And spiritual traditions developed discernment practices to tell the difference between attractors that expand life and those that diminish it. Different lenses. Same terrain. And if that is even approximately right, then discernment is not about obeying invisible authorities. It is about learning how to navigate a reality that is deeper than matter, richer than mechanism, and more demanding than comfort. That, to me, is a hypothesis worthy of both science and a serious search for meaning. </a:t>
            </a:r>
          </a:p>
          <a:p>
            <a:pPr marL="342900" indent="-342900">
              <a:buFont typeface="Arial" panose="020B0604020202020204" pitchFamily="34" charset="0"/>
              <a:buChar char="•"/>
            </a:pPr>
            <a:endParaRPr lang="en-CA" sz="2000" dirty="0"/>
          </a:p>
          <a:p>
            <a:r>
              <a:rPr lang="en-CA" sz="2000" dirty="0"/>
              <a:t> </a:t>
            </a:r>
          </a:p>
        </p:txBody>
      </p:sp>
    </p:spTree>
    <p:extLst>
      <p:ext uri="{BB962C8B-B14F-4D97-AF65-F5344CB8AC3E}">
        <p14:creationId xmlns:p14="http://schemas.microsoft.com/office/powerpoint/2010/main" val="3334527069"/>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49CED7-93B8-DD8D-7331-C678DF0D83FA}"/>
              </a:ext>
            </a:extLst>
          </p:cNvPr>
          <p:cNvSpPr txBox="1"/>
          <p:nvPr/>
        </p:nvSpPr>
        <p:spPr>
          <a:xfrm>
            <a:off x="0" y="0"/>
            <a:ext cx="12192000" cy="553382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Luis</a:t>
            </a:r>
            <a:r>
              <a:rPr lang="en-CA" sz="2000" kern="0" dirty="0">
                <a:effectLst/>
                <a:ea typeface="Times New Roman" panose="02020603050405020304" pitchFamily="18" charset="0"/>
                <a:cs typeface="Times New Roman" panose="02020603050405020304" pitchFamily="18" charset="0"/>
              </a:rPr>
              <a:t>: This is fascinating. I have one last observation: All these models also </a:t>
            </a:r>
            <a:r>
              <a:rPr lang="en-CA" sz="2000" kern="0" dirty="0">
                <a:ea typeface="Times New Roman" panose="02020603050405020304" pitchFamily="18" charset="0"/>
                <a:cs typeface="Times New Roman" panose="02020603050405020304" pitchFamily="18" charset="0"/>
              </a:rPr>
              <a:t>seem</a:t>
            </a:r>
            <a:r>
              <a:rPr lang="en-CA" sz="2000" kern="0" dirty="0">
                <a:effectLst/>
                <a:ea typeface="Times New Roman" panose="02020603050405020304" pitchFamily="18" charset="0"/>
                <a:cs typeface="Times New Roman" panose="02020603050405020304" pitchFamily="18" charset="0"/>
              </a:rPr>
              <a:t> remarkably </a:t>
            </a:r>
            <a:r>
              <a:rPr lang="en-CA" sz="2000" kern="0" dirty="0">
                <a:ea typeface="Times New Roman" panose="02020603050405020304" pitchFamily="18" charset="0"/>
                <a:cs typeface="Times New Roman" panose="02020603050405020304" pitchFamily="18" charset="0"/>
              </a:rPr>
              <a:t>in keeping with </a:t>
            </a:r>
            <a:r>
              <a:rPr lang="en-CA" sz="2000" kern="0" dirty="0">
                <a:effectLst/>
                <a:ea typeface="Times New Roman" panose="02020603050405020304" pitchFamily="18" charset="0"/>
                <a:cs typeface="Times New Roman" panose="02020603050405020304" pitchFamily="18" charset="0"/>
              </a:rPr>
              <a:t>internal family systems.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Levin</a:t>
            </a:r>
            <a:r>
              <a:rPr lang="en-CA" sz="2000" kern="0" dirty="0">
                <a:effectLst/>
                <a:ea typeface="Times New Roman" panose="02020603050405020304" pitchFamily="18" charset="0"/>
                <a:cs typeface="Times New Roman" panose="02020603050405020304" pitchFamily="18" charset="0"/>
              </a:rPr>
              <a:t>: Yes, and this similarity is not superficial. It’s structural. In fact, Internal Family Systems (IFS) may be one of the clearest psychotechnologies humans have developed for interacting with exactly the kind of layered, non-unitary mind that biology, idealism, and spiritual traditions are all pointing toward. Let me say why that matters.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100" dirty="0">
                <a:effectLst/>
                <a:ea typeface="Times New Roman" panose="02020603050405020304" pitchFamily="18" charset="0"/>
                <a:cs typeface="Times New Roman" panose="02020603050405020304" pitchFamily="18" charset="0"/>
              </a:rPr>
              <a:t>s</a:t>
            </a:r>
            <a:r>
              <a:rPr lang="en-CA" sz="2000" kern="0" dirty="0">
                <a:effectLst/>
                <a:ea typeface="Times New Roman" panose="02020603050405020304" pitchFamily="18" charset="0"/>
                <a:cs typeface="Times New Roman" panose="02020603050405020304" pitchFamily="18" charset="0"/>
              </a:rPr>
              <a:t>tart with the shared empirical fact</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IFS, Ignatian spirituality, Jungian psychology, and my own work all begin from the same observation: A human mind is not a single agent. It is a collective, a community of semi-autonomous processes with different goals, fears, memories, and values. This is not metaphorical. It is operationally true. And once you accept that, a lot of things snap into focus.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In IFS</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parts are not pathologies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they are adaptive sub-agents</a:t>
            </a:r>
            <a:r>
              <a:rPr lang="en-CA" sz="2000" kern="100" dirty="0">
                <a:ea typeface="Times New Roman" panose="02020603050405020304" pitchFamily="18" charset="0"/>
                <a:cs typeface="Times New Roman" panose="02020603050405020304" pitchFamily="18" charset="0"/>
              </a:rPr>
              <a:t>. </a:t>
            </a:r>
            <a:r>
              <a:rPr lang="en-CA" sz="2000" kern="0" dirty="0">
                <a:ea typeface="Times New Roman" panose="02020603050405020304" pitchFamily="18" charset="0"/>
                <a:cs typeface="Times New Roman" panose="02020603050405020304" pitchFamily="18" charset="0"/>
              </a:rPr>
              <a:t>E</a:t>
            </a:r>
            <a:r>
              <a:rPr lang="en-CA" sz="2000" kern="0" dirty="0">
                <a:effectLst/>
                <a:ea typeface="Times New Roman" panose="02020603050405020304" pitchFamily="18" charset="0"/>
                <a:cs typeface="Times New Roman" panose="02020603050405020304" pitchFamily="18" charset="0"/>
              </a:rPr>
              <a:t>ach has a goal (usually protection, survival, or connection)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each operates with limited information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From my perspective, an IFS part looks very much like: a local controller navigating a restricted region of psychological possibility space.</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Each part</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has its own value function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its own sense of danger and safety</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its own temporal horizon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 other words, each part has a small cognitive light cone. That’s exactly what we see at lower biological scales.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13483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0C57C-79F6-8870-A69F-A9EFC17C4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7BD02-93E5-4EF4-A92B-CE0A20A15110}"/>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BDD4C453-9573-038B-2290-297E21D2F550}"/>
              </a:ext>
            </a:extLst>
          </p:cNvPr>
          <p:cNvSpPr>
            <a:spLocks noGrp="1"/>
          </p:cNvSpPr>
          <p:nvPr>
            <p:ph idx="1"/>
          </p:nvPr>
        </p:nvSpPr>
        <p:spPr>
          <a:xfrm>
            <a:off x="1" y="1860851"/>
            <a:ext cx="12191999" cy="4206240"/>
          </a:xfrm>
        </p:spPr>
        <p:txBody>
          <a:bodyPr>
            <a:normAutofit/>
          </a:bodyPr>
          <a:lstStyle/>
          <a:p>
            <a:pPr marL="0" indent="0">
              <a:buNone/>
            </a:pPr>
            <a:r>
              <a:rPr sz="3200" dirty="0"/>
              <a:t>Which story makes you feel most valued, seen, or alive?</a:t>
            </a:r>
          </a:p>
          <a:p>
            <a:pPr marL="0" indent="0">
              <a:buNone/>
            </a:pPr>
            <a:r>
              <a:rPr sz="3200" dirty="0"/>
              <a:t>Which gives you the clearest sense of purpose?</a:t>
            </a:r>
          </a:p>
          <a:p>
            <a:pPr marL="0" indent="0">
              <a:buNone/>
            </a:pPr>
            <a:r>
              <a:rPr sz="3200" dirty="0"/>
              <a:t>Are your stories coherent—or are they in tension?</a:t>
            </a:r>
          </a:p>
          <a:p>
            <a:pPr marL="0" indent="0">
              <a:buNone/>
            </a:pPr>
            <a:r>
              <a:rPr sz="3200" dirty="0"/>
              <a:t>- If in harmony, what does that feel like?</a:t>
            </a:r>
          </a:p>
          <a:p>
            <a:pPr marL="0" indent="0">
              <a:buNone/>
            </a:pPr>
            <a:r>
              <a:rPr sz="3200" dirty="0"/>
              <a:t>- If in conflict, what might be trying to emerge?</a:t>
            </a:r>
            <a:endParaRPr lang="en-CA" sz="3200" dirty="0"/>
          </a:p>
          <a:p>
            <a:pPr marL="0" indent="0">
              <a:buNone/>
            </a:pPr>
            <a:r>
              <a:rPr lang="en-CA" sz="3200" dirty="0">
                <a:solidFill>
                  <a:schemeClr val="bg1"/>
                </a:solidFill>
              </a:rPr>
              <a:t>Please see my “exploring meaning” presentation</a:t>
            </a:r>
            <a:endParaRPr sz="3200" dirty="0">
              <a:solidFill>
                <a:schemeClr val="bg1"/>
              </a:solidFill>
            </a:endParaRPr>
          </a:p>
        </p:txBody>
      </p:sp>
    </p:spTree>
    <p:extLst>
      <p:ext uri="{BB962C8B-B14F-4D97-AF65-F5344CB8AC3E}">
        <p14:creationId xmlns:p14="http://schemas.microsoft.com/office/powerpoint/2010/main" val="2892907674"/>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2E24B-B5B4-2353-F773-9741D50CE8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8F078C-12C0-8CF3-4F43-8A515F0DB467}"/>
              </a:ext>
            </a:extLst>
          </p:cNvPr>
          <p:cNvSpPr txBox="1"/>
          <p:nvPr/>
        </p:nvSpPr>
        <p:spPr>
          <a:xfrm>
            <a:off x="0" y="0"/>
            <a:ext cx="12192000" cy="7612340"/>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IFS’s most radical move is the concept of Self:</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calm</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curious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compassionate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capable of holding contradictions.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This is not the ego. It is not a manager part. It is what appears when the system is sufficiently integrated.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 my language, Self corresponds to a higher-scale agent capable of navigating a larger region of possibility space and coordinating lower-level subagents. This is not mystical. It’s how complex systems work. When coordination succeeds, a new level of agency becomes real.</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How this fits the Platonic realm</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Here’s the key alignment</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Platonic spaces contain forms of viable organization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Some of those forms correspond to ways of being a coherent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IFS parts are partial instantiations of those forms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 Self is closer to a global attractor for psychological coherence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Parts are not errors. They are locally optimal solutions in constrained regions of the space. Trauma narrows the space. Parts become extreme because their world becomes small. Healing, then, is not elimination. It is expansion of navigable space.</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IFS clinicians know this well: parts feel like someone else. That phenomenology has often been dismissed as: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imagination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dissociation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narrative convenience.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But from a systems perspective, it makes perfect sense. When semi-autonomous agents: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have memory</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have goals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can veto actions</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can surprise the executive system</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they are other, functionally speaking. Not supernatural. But not imaginary either.</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Now the synthesis becomes clear.</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Ignatian “spirits” = value-laden attractors influencing the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Kastrup’s eddies = dissociated sub-processes in universal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IFS parts = dissociated sub-processes in individual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Platonic forms = the structured space these processes are navigating</a:t>
            </a:r>
            <a:r>
              <a:rPr lang="en-CA" sz="2000" kern="100" dirty="0">
                <a:ea typeface="Times New Roman" panose="02020603050405020304" pitchFamily="18"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The same pattern repeats across scale.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What changes is</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vocabulary</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metaphysics</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degree of personification.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What stays constant is distributed agency.</a:t>
            </a:r>
            <a:endParaRPr lang="en-CA" sz="2000" kern="100" dirty="0">
              <a:effectLst/>
              <a:ea typeface="Aptos" panose="020B0004020202020204" pitchFamily="34" charset="0"/>
              <a:cs typeface="Times New Roman" panose="02020603050405020304" pitchFamily="18" charset="0"/>
            </a:endParaRPr>
          </a:p>
          <a:p>
            <a:pPr>
              <a:lnSpc>
                <a:spcPct val="107000"/>
              </a:lnSpc>
              <a:spcAft>
                <a:spcPts val="800"/>
              </a:spcAft>
              <a:buNone/>
            </a:pPr>
            <a:r>
              <a:rPr lang="en-CA"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6667371"/>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61B76-5ED1-4619-54EA-E1E7B9F90A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3401D4-84E1-BE12-0778-D64DB823F695}"/>
              </a:ext>
            </a:extLst>
          </p:cNvPr>
          <p:cNvSpPr txBox="1"/>
          <p:nvPr/>
        </p:nvSpPr>
        <p:spPr>
          <a:xfrm>
            <a:off x="0" y="0"/>
            <a:ext cx="12192000" cy="5431230"/>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 IFS reframes discernment beautifully. Discernment becomes: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noticing which part is speaking</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understanding its fear and goal</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evaluating whether its strategy still serves the whole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inviting a larger perspective online.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That is indistinguishable, in functional terms, from: navigating among attractors in psychological possibility space with increasing scope, flexibility, and compassion.</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When independent traditions, therapy, spirituality, philosophy, and biology, all converge on the same architecture, that is a strong signal. Not of proof. But of constraint. Reality may simply be this way</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agency is layered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unity is achieved, not given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meaning emerges through coordination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and wisdom is the skill of letting larger-scale controllers come online without erasing the smaller ones.</a:t>
            </a: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IFS did not invent this. Ignatius did not invent this. Jung did not invent this. They each discovered usable interfaces to the same deep structure. And that, to me, is exactly what we should expect if minds, like bodies, are navigating a Platonic terrain that is older, deeper, and more structured than any one discipline can see on its own.</a:t>
            </a:r>
          </a:p>
          <a:p>
            <a:pPr marL="342900" indent="-342900">
              <a:lnSpc>
                <a:spcPct val="107000"/>
              </a:lnSpc>
              <a:spcAft>
                <a:spcPts val="800"/>
              </a:spcAft>
              <a:buFont typeface="Arial" panose="020B0604020202020204" pitchFamily="34" charset="0"/>
              <a:buChar char="•"/>
            </a:pPr>
            <a:r>
              <a:rPr lang="en-CA" sz="2000" kern="0" dirty="0">
                <a:solidFill>
                  <a:schemeClr val="bg1"/>
                </a:solidFill>
                <a:ea typeface="Aptos" panose="020B0004020202020204" pitchFamily="34" charset="0"/>
                <a:cs typeface="Times New Roman" panose="02020603050405020304" pitchFamily="18" charset="0"/>
              </a:rPr>
              <a:t>Luis</a:t>
            </a:r>
            <a:r>
              <a:rPr lang="en-CA" sz="2000" kern="0" dirty="0">
                <a:ea typeface="Aptos" panose="020B0004020202020204" pitchFamily="34" charset="0"/>
                <a:cs typeface="Times New Roman" panose="02020603050405020304" pitchFamily="18" charset="0"/>
              </a:rPr>
              <a:t>- Thank you so much Michael. Every time I think about your work, I’m reminded of Bernardo Kastrup’s comment that he doesn’t know why you haven’t won a Nobel prize yet. </a:t>
            </a:r>
            <a:endParaRPr lang="en-CA" sz="20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16953294"/>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72ADE-0416-C7D9-C7A0-B021A85B7C19}"/>
              </a:ext>
            </a:extLst>
          </p:cNvPr>
          <p:cNvSpPr txBox="1"/>
          <p:nvPr/>
        </p:nvSpPr>
        <p:spPr>
          <a:xfrm>
            <a:off x="2567538" y="869300"/>
            <a:ext cx="8174255" cy="707886"/>
          </a:xfrm>
          <a:prstGeom prst="rect">
            <a:avLst/>
          </a:prstGeom>
          <a:noFill/>
        </p:spPr>
        <p:txBody>
          <a:bodyPr wrap="square">
            <a:spAutoFit/>
          </a:bodyPr>
          <a:lstStyle/>
          <a:p>
            <a:r>
              <a:rPr lang="en-US" sz="4000" dirty="0">
                <a:solidFill>
                  <a:schemeClr val="bg1"/>
                </a:solidFill>
              </a:rPr>
              <a:t>3) WHAT IS CONSCIOUSNESS? </a:t>
            </a:r>
          </a:p>
        </p:txBody>
      </p:sp>
    </p:spTree>
    <p:extLst>
      <p:ext uri="{BB962C8B-B14F-4D97-AF65-F5344CB8AC3E}">
        <p14:creationId xmlns:p14="http://schemas.microsoft.com/office/powerpoint/2010/main" val="2605297569"/>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B6FE2-E861-EB4A-430A-22B34CF07FF0}"/>
              </a:ext>
            </a:extLst>
          </p:cNvPr>
          <p:cNvSpPr txBox="1"/>
          <p:nvPr/>
        </p:nvSpPr>
        <p:spPr>
          <a:xfrm>
            <a:off x="10886" y="0"/>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I noticed that we switched from asking “what is life?” to our next question </a:t>
            </a:r>
            <a:r>
              <a:rPr lang="en-US" sz="2000" dirty="0">
                <a:solidFill>
                  <a:schemeClr val="bg1"/>
                </a:solidFill>
                <a:latin typeface="+mj-lt"/>
                <a:cs typeface="Arial" panose="020B0604020202020204" pitchFamily="34" charset="0"/>
              </a:rPr>
              <a:t>“what is consciousness?”. </a:t>
            </a:r>
            <a:r>
              <a:rPr lang="en-US" sz="2000" dirty="0">
                <a:latin typeface="+mj-lt"/>
                <a:cs typeface="Arial" panose="020B0604020202020204" pitchFamily="34" charset="0"/>
              </a:rPr>
              <a:t>Michael, I’ve included </a:t>
            </a:r>
            <a:r>
              <a:rPr lang="en-US" sz="2000" dirty="0">
                <a:solidFill>
                  <a:schemeClr val="bg1"/>
                </a:solidFill>
                <a:latin typeface="+mj-lt"/>
                <a:cs typeface="Arial" panose="020B0604020202020204" pitchFamily="34" charset="0"/>
              </a:rPr>
              <a:t>Appendix 6 </a:t>
            </a:r>
            <a:r>
              <a:rPr lang="en-US" sz="2000" dirty="0">
                <a:latin typeface="+mj-lt"/>
                <a:cs typeface="Arial" panose="020B0604020202020204" pitchFamily="34" charset="0"/>
              </a:rPr>
              <a:t>below which goes into your ideas in greater depth. </a:t>
            </a:r>
          </a:p>
          <a:p>
            <a:pPr marL="285750" indent="-285750">
              <a:buFont typeface="Arial" panose="020B0604020202020204" pitchFamily="34" charset="0"/>
              <a:buChar char="•"/>
            </a:pPr>
            <a:r>
              <a:rPr lang="en-US" sz="2000" dirty="0">
                <a:solidFill>
                  <a:schemeClr val="bg1"/>
                </a:solidFill>
                <a:latin typeface="+mj-lt"/>
              </a:rPr>
              <a:t>Bernardo Kastrup- </a:t>
            </a:r>
            <a:r>
              <a:rPr lang="en-US" sz="2000" dirty="0">
                <a:latin typeface="+mj-lt"/>
              </a:rPr>
              <a:t>When does a human being first experience consciousness? Is it when the egg is fertilized? Is it three weeks after conception when the brain starts to form? Is it at viability? At birth? Is it later? Consciousness seems to change incrementally in human beings without there being a clear point at which it begins. </a:t>
            </a:r>
          </a:p>
          <a:p>
            <a:pPr marL="285750" indent="-285750">
              <a:buFont typeface="Arial" panose="020B0604020202020204" pitchFamily="34" charset="0"/>
              <a:buChar char="•"/>
            </a:pPr>
            <a:r>
              <a:rPr lang="en-US" sz="2000" dirty="0">
                <a:latin typeface="+mj-lt"/>
              </a:rPr>
              <a:t>If universal mind is a stream, and life “eddies”, then consciousness existed even before life. A human being has always been part of universal mind but dissociated from it when life arose. As a fertilized egg that consciousness was associated with a very small “lightcone” which had the potential for growth and for becoming a mature human with a large lightcone. </a:t>
            </a:r>
          </a:p>
          <a:p>
            <a:pPr marL="285750" indent="-285750">
              <a:buFont typeface="Arial" panose="020B0604020202020204" pitchFamily="34" charset="0"/>
              <a:buChar char="•"/>
            </a:pPr>
            <a:r>
              <a:rPr lang="en-US" sz="2000" dirty="0"/>
              <a:t>It’s tempting to speculate that this same process of a consciousness full of potential for growth happened when 1) the universe arose in the big bang, 2) when life first arose in the universe by dissociating from universal mind and then evolved over eons into more complex forms and 3) when a fertilized egg begins its journey of development into a human being. These three processes appear to be very similar, all three began as “seeds” or “eggs” with great potential to develop into entities of great complexity. </a:t>
            </a:r>
          </a:p>
          <a:p>
            <a:pPr marL="285750" indent="-285750">
              <a:buFont typeface="Arial" panose="020B0604020202020204" pitchFamily="34" charset="0"/>
              <a:buChar char="•"/>
            </a:pPr>
            <a:r>
              <a:rPr lang="en-US" sz="2000" dirty="0"/>
              <a:t>In my view consciousness is the essential nature of the universe, there is nothing but consciousness. Consciousness, however, like the universe, life and the human mind evolves, changes form and becomes more complex.</a:t>
            </a:r>
          </a:p>
          <a:p>
            <a:pPr marL="285750" indent="-285750">
              <a:buFont typeface="Arial" panose="020B0604020202020204" pitchFamily="34" charset="0"/>
              <a:buChar char="•"/>
            </a:pPr>
            <a:r>
              <a:rPr lang="en-US" sz="2000" dirty="0"/>
              <a:t>I think one of the problems we run into when we discuss consciousness is that we confuse the psychological concept of “the conscious mind” with the philosophical one of “consciousness”. </a:t>
            </a:r>
          </a:p>
          <a:p>
            <a:pPr marL="285750" indent="-285750">
              <a:buFont typeface="Arial" panose="020B0604020202020204" pitchFamily="34" charset="0"/>
              <a:buChar char="•"/>
            </a:pPr>
            <a:endParaRPr lang="en-US" sz="2000" dirty="0">
              <a:latin typeface="+mj-lt"/>
            </a:endParaRPr>
          </a:p>
          <a:p>
            <a:r>
              <a:rPr lang="en-US" sz="2000" dirty="0">
                <a:latin typeface="+mj-lt"/>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75116138-FA5E-B35B-D878-72DB3261005F}"/>
              </a:ext>
            </a:extLst>
          </p:cNvPr>
          <p:cNvSpPr>
            <a:spLocks noGrp="1"/>
          </p:cNvSpPr>
          <p:nvPr>
            <p:ph type="sldNum" sz="quarter" idx="12"/>
          </p:nvPr>
        </p:nvSpPr>
        <p:spPr/>
        <p:txBody>
          <a:bodyPr/>
          <a:lstStyle/>
          <a:p>
            <a:fld id="{B2DC25EE-239B-4C5F-AAD1-255A7D5F1EE2}" type="slidenum">
              <a:rPr lang="en-US" smtClean="0"/>
              <a:t>673</a:t>
            </a:fld>
            <a:endParaRPr lang="en-US"/>
          </a:p>
        </p:txBody>
      </p:sp>
    </p:spTree>
    <p:extLst>
      <p:ext uri="{BB962C8B-B14F-4D97-AF65-F5344CB8AC3E}">
        <p14:creationId xmlns:p14="http://schemas.microsoft.com/office/powerpoint/2010/main" val="1047348802"/>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A7681B-938C-51E1-4511-B68A41116410}"/>
              </a:ext>
            </a:extLst>
          </p:cNvPr>
          <p:cNvSpPr txBox="1"/>
          <p:nvPr/>
        </p:nvSpPr>
        <p:spPr>
          <a:xfrm>
            <a:off x="91616" y="12680"/>
            <a:ext cx="12100383" cy="501675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light visible to the human eye is only a tiny portion of the electromagnetic spectrum that ranges from Gamma rays to radio waves. Similarly, the psychological “conscious mind” or ego, the visible part of the iceberg, as defined by Freud, is only a sliver of whole spectrum of consciousness which ranges from the phenomenal experience of the early universe, to what it feels like to be a bacteria, a human being, or even organisms much more complex than us. </a:t>
            </a:r>
          </a:p>
          <a:p>
            <a:pPr marL="285750" indent="-285750">
              <a:buFont typeface="Arial" panose="020B0604020202020204" pitchFamily="34" charset="0"/>
              <a:buChar char="•"/>
            </a:pPr>
            <a:r>
              <a:rPr lang="en-US" sz="2000" dirty="0">
                <a:latin typeface="+mj-lt"/>
              </a:rPr>
              <a:t>This view of consciousness is very compatible with the models of the great religious traditions from Hinduism to Christianity: 1) The existence of the “seeds” is made possible by the ground of all being, the causal body or God. 2) The “instructions” that guide the “seed” or “egg” as it unfolds are the morphic or quantum fields, the subtle body or spirit, and 3) the actual seed as it grows and transforms into its full potential is matter, the gross body, our bodies, or the physical world.</a:t>
            </a:r>
          </a:p>
          <a:p>
            <a:pPr marL="285750" indent="-285750">
              <a:buFont typeface="Arial" panose="020B0604020202020204" pitchFamily="34" charset="0"/>
              <a:buChar char="•"/>
            </a:pPr>
            <a:r>
              <a:rPr lang="en-US" sz="2000" dirty="0">
                <a:latin typeface="+mj-lt"/>
              </a:rPr>
              <a:t>I have written a book about Carl Jung’s metaphysics, would it be possible, since he’s one of the members of this imaginary panel, to have him comment on this topic?</a:t>
            </a:r>
            <a:r>
              <a:rPr lang="en-US" sz="2000" dirty="0">
                <a:solidFill>
                  <a:schemeClr val="bg1"/>
                </a:solidFill>
              </a:rPr>
              <a:t> </a:t>
            </a:r>
          </a:p>
          <a:p>
            <a:pPr marL="285750" indent="-285750">
              <a:buFont typeface="Arial" panose="020B0604020202020204" pitchFamily="34" charset="0"/>
              <a:buChar char="•"/>
            </a:pPr>
            <a:r>
              <a:rPr lang="en-US" sz="2000" dirty="0">
                <a:solidFill>
                  <a:schemeClr val="bg1"/>
                </a:solidFill>
              </a:rPr>
              <a:t>Luis- </a:t>
            </a:r>
            <a:r>
              <a:rPr lang="en-US" sz="2000" dirty="0"/>
              <a:t>Bernardo,  FYI , </a:t>
            </a:r>
            <a:r>
              <a:rPr lang="en-US" sz="2000" dirty="0">
                <a:solidFill>
                  <a:schemeClr val="bg1"/>
                </a:solidFill>
              </a:rPr>
              <a:t>appendix 3 </a:t>
            </a:r>
            <a:r>
              <a:rPr lang="en-US" sz="2000" dirty="0"/>
              <a:t>below lists different types of consciousness that you have referred to.</a:t>
            </a:r>
          </a:p>
          <a:p>
            <a:pPr marL="285750" indent="-285750">
              <a:buFont typeface="Arial" panose="020B0604020202020204" pitchFamily="34" charset="0"/>
              <a:buChar char="•"/>
            </a:pPr>
            <a:endParaRPr lang="en-US" sz="2000" dirty="0">
              <a:latin typeface="+mj-lt"/>
            </a:endParaRPr>
          </a:p>
          <a:p>
            <a:r>
              <a:rPr lang="en-US" sz="2000" dirty="0">
                <a:latin typeface="+mj-lt"/>
              </a:rPr>
              <a:t> </a:t>
            </a:r>
          </a:p>
          <a:p>
            <a:r>
              <a:rPr lang="en-US" sz="2000" dirty="0">
                <a:latin typeface="+mj-lt"/>
              </a:rPr>
              <a:t> </a:t>
            </a:r>
            <a:endParaRPr lang="en-CA" sz="2000" dirty="0">
              <a:latin typeface="+mj-lt"/>
            </a:endParaRPr>
          </a:p>
        </p:txBody>
      </p:sp>
      <p:sp>
        <p:nvSpPr>
          <p:cNvPr id="2" name="Slide Number Placeholder 1">
            <a:extLst>
              <a:ext uri="{FF2B5EF4-FFF2-40B4-BE49-F238E27FC236}">
                <a16:creationId xmlns:a16="http://schemas.microsoft.com/office/drawing/2014/main" id="{1BD6FAF7-15A9-729F-BC64-9B8CE917318E}"/>
              </a:ext>
            </a:extLst>
          </p:cNvPr>
          <p:cNvSpPr>
            <a:spLocks noGrp="1"/>
          </p:cNvSpPr>
          <p:nvPr>
            <p:ph type="sldNum" sz="quarter" idx="12"/>
          </p:nvPr>
        </p:nvSpPr>
        <p:spPr/>
        <p:txBody>
          <a:bodyPr/>
          <a:lstStyle/>
          <a:p>
            <a:fld id="{B2DC25EE-239B-4C5F-AAD1-255A7D5F1EE2}" type="slidenum">
              <a:rPr lang="en-US" smtClean="0"/>
              <a:t>674</a:t>
            </a:fld>
            <a:endParaRPr lang="en-US"/>
          </a:p>
        </p:txBody>
      </p:sp>
    </p:spTree>
    <p:extLst>
      <p:ext uri="{BB962C8B-B14F-4D97-AF65-F5344CB8AC3E}">
        <p14:creationId xmlns:p14="http://schemas.microsoft.com/office/powerpoint/2010/main" val="2141244876"/>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AD6DF3-B8DF-5266-3C72-21A447149DE8}"/>
              </a:ext>
            </a:extLst>
          </p:cNvPr>
          <p:cNvSpPr txBox="1"/>
          <p:nvPr/>
        </p:nvSpPr>
        <p:spPr>
          <a:xfrm>
            <a:off x="32657"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rPr>
              <a:t>Carl Jung- </a:t>
            </a:r>
            <a:r>
              <a:rPr lang="en-US" sz="2000" dirty="0">
                <a:latin typeface="+mj-lt"/>
              </a:rPr>
              <a:t>I was</a:t>
            </a:r>
            <a:r>
              <a:rPr lang="en-US" sz="2000" b="0" i="0" dirty="0">
                <a:effectLst/>
                <a:latin typeface="+mj-lt"/>
              </a:rPr>
              <a:t> raised in a Christian household but developed my own unique perspective on spirituality. I have a deep respect for the diversity of human experience and a belief in the transformative power of the unconscious mind in guiding individuals towards a deeper understanding of themselves and the world around them.</a:t>
            </a:r>
          </a:p>
          <a:p>
            <a:pPr marL="285750" indent="-285750">
              <a:buFont typeface="Arial" panose="020B0604020202020204" pitchFamily="34" charset="0"/>
              <a:buChar char="•"/>
            </a:pPr>
            <a:r>
              <a:rPr lang="en-US" sz="2000" b="0" i="0" dirty="0">
                <a:effectLst/>
                <a:latin typeface="+mj-lt"/>
              </a:rPr>
              <a:t>One of </a:t>
            </a:r>
            <a:r>
              <a:rPr lang="en-US" sz="2000" dirty="0">
                <a:latin typeface="+mj-lt"/>
              </a:rPr>
              <a:t>my key spiritual</a:t>
            </a:r>
            <a:r>
              <a:rPr lang="en-US" sz="2000" b="0" i="0" dirty="0">
                <a:effectLst/>
                <a:latin typeface="+mj-lt"/>
              </a:rPr>
              <a:t> ideas was the concept of the "transcendent function," which suggests that the psyche has a natural tendency to move towards wholeness and integration. </a:t>
            </a:r>
            <a:r>
              <a:rPr lang="en-US" sz="2000" dirty="0">
                <a:latin typeface="+mj-lt"/>
              </a:rPr>
              <a:t>T</a:t>
            </a:r>
            <a:r>
              <a:rPr lang="en-US" sz="2000" b="0" i="0" dirty="0">
                <a:effectLst/>
                <a:latin typeface="+mj-lt"/>
              </a:rPr>
              <a:t>his process of individuation, or self-realization, can lead to a deeper connection with the divine or spiritual aspects of the self.</a:t>
            </a:r>
          </a:p>
          <a:p>
            <a:pPr marL="285750" indent="-285750">
              <a:buFont typeface="Arial" panose="020B0604020202020204" pitchFamily="34" charset="0"/>
              <a:buChar char="•"/>
            </a:pPr>
            <a:r>
              <a:rPr lang="en-US" sz="2000" dirty="0">
                <a:latin typeface="+mj-lt"/>
              </a:rPr>
              <a:t>I</a:t>
            </a:r>
            <a:r>
              <a:rPr lang="en-US" sz="2000" b="0" i="0" dirty="0">
                <a:effectLst/>
                <a:latin typeface="+mj-lt"/>
              </a:rPr>
              <a:t> was deeply influenced by Eastern philosophies and religions, including Hinduism, and incorporated many of its ideas into my work. While I did not specifically refer to the philosophical idealist Hinduism's concept of the causal, subtle, and gross bodies in my writings, there are </a:t>
            </a:r>
            <a:r>
              <a:rPr lang="en-US" sz="2000" dirty="0">
                <a:latin typeface="+mj-lt"/>
              </a:rPr>
              <a:t>many</a:t>
            </a:r>
            <a:r>
              <a:rPr lang="en-US" sz="2000" b="0" i="0" dirty="0">
                <a:effectLst/>
                <a:latin typeface="+mj-lt"/>
              </a:rPr>
              <a:t> parallels between my ideas and these Hindu concepts.</a:t>
            </a:r>
            <a:r>
              <a:rPr lang="en-US" sz="2000" dirty="0">
                <a:latin typeface="+mj-lt"/>
              </a:rPr>
              <a:t> </a:t>
            </a:r>
          </a:p>
          <a:p>
            <a:pPr marL="285750" indent="-285750">
              <a:buFont typeface="Arial" panose="020B0604020202020204" pitchFamily="34" charset="0"/>
              <a:buChar char="•"/>
            </a:pPr>
            <a:r>
              <a:rPr lang="en-US" sz="2000" dirty="0">
                <a:latin typeface="+mj-lt"/>
              </a:rPr>
              <a:t>I</a:t>
            </a:r>
            <a:r>
              <a:rPr lang="en-US" sz="2000" b="0" i="0" dirty="0">
                <a:effectLst/>
                <a:latin typeface="+mj-lt"/>
              </a:rPr>
              <a:t> believe that the human psyche is made up of various layers, including the conscious mind, the personal unconscious, and the collective unconscious. Within these layers, </a:t>
            </a:r>
            <a:r>
              <a:rPr lang="en-US" sz="2000" dirty="0">
                <a:latin typeface="+mj-lt"/>
              </a:rPr>
              <a:t>there are</a:t>
            </a:r>
            <a:r>
              <a:rPr lang="en-US" sz="2000" b="0" i="0" dirty="0">
                <a:effectLst/>
                <a:latin typeface="+mj-lt"/>
              </a:rPr>
              <a:t> two opposing forces: the instinctual drives of the unconscious and the spiritual aspirations of the conscious mind.</a:t>
            </a:r>
          </a:p>
          <a:p>
            <a:pPr marL="285750" indent="-285750">
              <a:buFont typeface="Arial" panose="020B0604020202020204" pitchFamily="34" charset="0"/>
              <a:buChar char="•"/>
            </a:pPr>
            <a:r>
              <a:rPr lang="en-US" sz="2000" dirty="0">
                <a:latin typeface="+mj-lt"/>
              </a:rPr>
              <a:t> I</a:t>
            </a:r>
            <a:r>
              <a:rPr lang="en-US" sz="2000" b="0" i="0" dirty="0">
                <a:effectLst/>
                <a:latin typeface="+mj-lt"/>
              </a:rPr>
              <a:t>nstinctual drives, are rooted in our biological and evolutionary heritage. These instincts, such as the drive for survival and reproduction, are powerful forces that shape our behavior and motivations. </a:t>
            </a:r>
            <a:r>
              <a:rPr lang="en-US" sz="2000" dirty="0">
                <a:latin typeface="+mj-lt"/>
              </a:rPr>
              <a:t>I</a:t>
            </a:r>
            <a:r>
              <a:rPr lang="en-US" sz="2000" b="0" i="0" dirty="0">
                <a:effectLst/>
                <a:latin typeface="+mj-lt"/>
              </a:rPr>
              <a:t>gnoring or repressing instincts can lead to psychological imbalances and neuroses.</a:t>
            </a:r>
          </a:p>
          <a:p>
            <a:pPr marL="285750" indent="-285750">
              <a:buFont typeface="Arial" panose="020B0604020202020204" pitchFamily="34" charset="0"/>
              <a:buChar char="•"/>
            </a:pPr>
            <a:r>
              <a:rPr lang="en-US" sz="2000" dirty="0">
                <a:latin typeface="+mj-lt"/>
              </a:rPr>
              <a:t>Humans also have</a:t>
            </a:r>
            <a:r>
              <a:rPr lang="en-US" sz="2000" b="0" i="0" dirty="0">
                <a:effectLst/>
                <a:latin typeface="+mj-lt"/>
              </a:rPr>
              <a:t> spiritual aspirations </a:t>
            </a:r>
            <a:r>
              <a:rPr lang="en-US" sz="2000" dirty="0">
                <a:latin typeface="+mj-lt"/>
              </a:rPr>
              <a:t>which include</a:t>
            </a:r>
            <a:r>
              <a:rPr lang="en-US" sz="2000" b="0" i="0" dirty="0">
                <a:effectLst/>
                <a:latin typeface="+mj-lt"/>
              </a:rPr>
              <a:t> the search for meaning, purpose and to be of value. The human psyche has a natural inclination towards spiritual growth and self-realization and</a:t>
            </a:r>
            <a:r>
              <a:rPr lang="en-US" sz="2000" dirty="0">
                <a:latin typeface="+mj-lt"/>
              </a:rPr>
              <a:t> seeks</a:t>
            </a:r>
            <a:r>
              <a:rPr lang="en-US" sz="2000" b="0" i="0" dirty="0">
                <a:effectLst/>
                <a:latin typeface="+mj-lt"/>
              </a:rPr>
              <a:t> wholeness through connection with something greater than oneself.</a:t>
            </a:r>
          </a:p>
          <a:p>
            <a:r>
              <a:rPr lang="en-US" sz="2000" dirty="0">
                <a:latin typeface="+mj-lt"/>
              </a:rPr>
              <a:t> </a:t>
            </a:r>
          </a:p>
          <a:p>
            <a:r>
              <a:rPr lang="en-US" sz="2000" dirty="0">
                <a:latin typeface="+mj-lt"/>
              </a:rPr>
              <a:t> </a:t>
            </a:r>
            <a:br>
              <a:rPr lang="en-US" sz="2000" dirty="0">
                <a:latin typeface="+mj-lt"/>
              </a:rPr>
            </a:br>
            <a:endParaRPr lang="en-US" sz="2000" dirty="0">
              <a:latin typeface="+mj-lt"/>
            </a:endParaRPr>
          </a:p>
        </p:txBody>
      </p:sp>
      <p:sp>
        <p:nvSpPr>
          <p:cNvPr id="2" name="Slide Number Placeholder 1">
            <a:extLst>
              <a:ext uri="{FF2B5EF4-FFF2-40B4-BE49-F238E27FC236}">
                <a16:creationId xmlns:a16="http://schemas.microsoft.com/office/drawing/2014/main" id="{564F3504-995F-F1FC-2E11-DC8791F71E1F}"/>
              </a:ext>
            </a:extLst>
          </p:cNvPr>
          <p:cNvSpPr>
            <a:spLocks noGrp="1"/>
          </p:cNvSpPr>
          <p:nvPr>
            <p:ph type="sldNum" sz="quarter" idx="12"/>
          </p:nvPr>
        </p:nvSpPr>
        <p:spPr/>
        <p:txBody>
          <a:bodyPr/>
          <a:lstStyle/>
          <a:p>
            <a:fld id="{B2DC25EE-239B-4C5F-AAD1-255A7D5F1EE2}" type="slidenum">
              <a:rPr lang="en-US" smtClean="0"/>
              <a:t>675</a:t>
            </a:fld>
            <a:endParaRPr lang="en-US"/>
          </a:p>
        </p:txBody>
      </p:sp>
    </p:spTree>
    <p:extLst>
      <p:ext uri="{BB962C8B-B14F-4D97-AF65-F5344CB8AC3E}">
        <p14:creationId xmlns:p14="http://schemas.microsoft.com/office/powerpoint/2010/main" val="2287061538"/>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427B95-D478-9EF7-7612-60E9D22F6B18}"/>
              </a:ext>
            </a:extLst>
          </p:cNvPr>
          <p:cNvSpPr txBox="1"/>
          <p:nvPr/>
        </p:nvSpPr>
        <p:spPr>
          <a:xfrm>
            <a:off x="0" y="43543"/>
            <a:ext cx="12192000" cy="741741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Humans experience a</a:t>
            </a:r>
            <a:r>
              <a:rPr lang="en-US" sz="2000" b="0" i="0" dirty="0">
                <a:effectLst/>
                <a:latin typeface="+mj-lt"/>
              </a:rPr>
              <a:t> psychic tension between our instincts and spiritual aspirations which we need to balance. </a:t>
            </a:r>
            <a:r>
              <a:rPr lang="en-US" sz="2000" dirty="0">
                <a:latin typeface="+mj-lt"/>
              </a:rPr>
              <a:t>T</a:t>
            </a:r>
            <a:r>
              <a:rPr lang="en-US" sz="2000" b="0" i="0" dirty="0">
                <a:effectLst/>
                <a:latin typeface="+mj-lt"/>
              </a:rPr>
              <a:t>he process of individuation, or the integration of the conscious and unconscious aspects of the self, </a:t>
            </a:r>
            <a:r>
              <a:rPr lang="en-US" sz="2000" dirty="0">
                <a:latin typeface="+mj-lt"/>
              </a:rPr>
              <a:t>is</a:t>
            </a:r>
            <a:r>
              <a:rPr lang="en-US" sz="2000" b="0" i="0" dirty="0">
                <a:effectLst/>
                <a:latin typeface="+mj-lt"/>
              </a:rPr>
              <a:t> a way to reconcile this tension and achieve a sense of inner harmony and fulfillment. </a:t>
            </a:r>
            <a:r>
              <a:rPr lang="en-US" sz="2000" dirty="0">
                <a:latin typeface="+mj-lt"/>
              </a:rPr>
              <a:t>A</a:t>
            </a:r>
            <a:r>
              <a:rPr lang="en-US" sz="2000" b="0" i="0" dirty="0">
                <a:effectLst/>
                <a:latin typeface="+mj-lt"/>
              </a:rPr>
              <a:t>cknowledging and honoring both our instinctual nature and our spiritual aspirations is essential for achieving psychological health.</a:t>
            </a:r>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I think of “consciousness” as including 1) ordinary ego consciousness or the conscious mental processes clearly “visible” to us, as well as 2) the personal, and the 3) collective unconscious which are both obfuscated or difficult to “see”. </a:t>
            </a:r>
          </a:p>
          <a:p>
            <a:pPr marL="285750" indent="-285750">
              <a:buFont typeface="Arial" panose="020B0604020202020204" pitchFamily="34" charset="0"/>
              <a:buChar char="•"/>
            </a:pPr>
            <a:r>
              <a:rPr lang="en-US" sz="2000" dirty="0">
                <a:latin typeface="+mj-lt"/>
              </a:rPr>
              <a:t>T</a:t>
            </a:r>
            <a:r>
              <a:rPr lang="en-US" sz="2000" b="0" i="0" dirty="0">
                <a:effectLst/>
                <a:latin typeface="+mj-lt"/>
              </a:rPr>
              <a:t>he personal unconscious is the part of the psyche that contains forgotten or repressed memories, as well as aspects of one's personality that are not fully conscious. </a:t>
            </a:r>
            <a:r>
              <a:rPr lang="en-US" sz="2000" dirty="0">
                <a:latin typeface="+mj-lt"/>
              </a:rPr>
              <a:t>T</a:t>
            </a:r>
            <a:r>
              <a:rPr lang="en-US" sz="2000" b="0" i="0" dirty="0">
                <a:effectLst/>
                <a:latin typeface="+mj-lt"/>
              </a:rPr>
              <a:t>he personal unconscious is unique to each individual and is shaped by personal experiences, traumas, and emotions.</a:t>
            </a:r>
          </a:p>
          <a:p>
            <a:pPr marL="285750" indent="-285750">
              <a:buFont typeface="Arial" panose="020B0604020202020204" pitchFamily="34" charset="0"/>
              <a:buChar char="•"/>
            </a:pPr>
            <a:r>
              <a:rPr lang="en-US" sz="2000" b="0" i="0" dirty="0">
                <a:effectLst/>
                <a:latin typeface="+mj-lt"/>
              </a:rPr>
              <a:t> The collective unconscious refers to the part of the unconscious mind that is shared by all human beings, it is inherited and common to all cultures.</a:t>
            </a:r>
            <a:r>
              <a:rPr lang="en-US" sz="2000" dirty="0">
                <a:latin typeface="+mj-lt"/>
              </a:rPr>
              <a:t> The</a:t>
            </a:r>
            <a:r>
              <a:rPr lang="en-US" sz="2000" b="0" i="0" dirty="0">
                <a:effectLst/>
                <a:latin typeface="+mj-lt"/>
              </a:rPr>
              <a:t> collective unconscious, can be seen as analogous to the Hindu subtle body or Christianity’s realm of spirits</a:t>
            </a:r>
            <a:r>
              <a:rPr lang="en-US" sz="2000" dirty="0">
                <a:latin typeface="+mj-lt"/>
              </a:rPr>
              <a:t>. It</a:t>
            </a:r>
            <a:r>
              <a:rPr lang="en-US" sz="2000" b="0" i="0" dirty="0">
                <a:effectLst/>
                <a:latin typeface="+mj-lt"/>
              </a:rPr>
              <a:t> consists of archetypes, universal symbols, images and universal patterns of human experience that shape our thoughts and behaviors. </a:t>
            </a:r>
          </a:p>
          <a:p>
            <a:pPr marL="285750" indent="-285750">
              <a:buFont typeface="Arial" panose="020B0604020202020204" pitchFamily="34" charset="0"/>
              <a:buChar char="•"/>
            </a:pPr>
            <a:r>
              <a:rPr lang="en-US" sz="2000" dirty="0">
                <a:latin typeface="+mj-lt"/>
              </a:rPr>
              <a:t>Archetypes are therefor</a:t>
            </a:r>
            <a:r>
              <a:rPr lang="en-US" sz="2000" b="0" i="0" dirty="0">
                <a:effectLst/>
                <a:latin typeface="+mj-lt"/>
              </a:rPr>
              <a:t> islands of consciousness or entities with their own experience. Archetypal consciousness is very different from ego consciousness. It is not integrated into but affects ego consciousness.</a:t>
            </a:r>
            <a:r>
              <a:rPr lang="en-US" sz="2000" dirty="0">
                <a:latin typeface="+mj-lt"/>
              </a:rPr>
              <a:t> </a:t>
            </a:r>
          </a:p>
          <a:p>
            <a:pPr marL="285750" indent="-285750">
              <a:buFont typeface="Arial" panose="020B0604020202020204" pitchFamily="34" charset="0"/>
              <a:buChar char="•"/>
            </a:pPr>
            <a:r>
              <a:rPr lang="en-US" sz="2000" b="0" i="0" dirty="0">
                <a:effectLst/>
                <a:latin typeface="+mj-lt"/>
              </a:rPr>
              <a:t>Archetypes, including the hero, the mother, the shadow, and the wise old man, influence our thoughts, feelings, and behaviors on a deep level, shaping our experiences and perceptions of the world. We need to explore and understand the collective unconscious to achieve greater self-awareness and personal growth.</a:t>
            </a:r>
            <a:r>
              <a:rPr lang="en-US" sz="2000" dirty="0">
                <a:latin typeface="+mj-lt"/>
              </a:rPr>
              <a:t> </a:t>
            </a:r>
          </a:p>
          <a:p>
            <a:pPr marL="285750" indent="-285750">
              <a:buFont typeface="Arial" panose="020B0604020202020204" pitchFamily="34" charset="0"/>
              <a:buChar char="•"/>
            </a:pPr>
            <a:r>
              <a:rPr lang="en-US" sz="2000" dirty="0">
                <a:latin typeface="+mj-lt"/>
              </a:rPr>
              <a:t>I</a:t>
            </a:r>
            <a:r>
              <a:rPr lang="en-US" sz="2000" b="0" i="0" dirty="0">
                <a:effectLst/>
                <a:latin typeface="+mj-lt"/>
              </a:rPr>
              <a:t>f we are not aware of their influence and negotiate with them, we become their puppets, and our lives unfold entirely along archetypal lines.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5D597A99-7694-B55B-C3A2-EEB2BA52EAE1}"/>
              </a:ext>
            </a:extLst>
          </p:cNvPr>
          <p:cNvSpPr>
            <a:spLocks noGrp="1"/>
          </p:cNvSpPr>
          <p:nvPr>
            <p:ph type="sldNum" sz="quarter" idx="12"/>
          </p:nvPr>
        </p:nvSpPr>
        <p:spPr/>
        <p:txBody>
          <a:bodyPr/>
          <a:lstStyle/>
          <a:p>
            <a:fld id="{B2DC25EE-239B-4C5F-AAD1-255A7D5F1EE2}" type="slidenum">
              <a:rPr lang="en-US" smtClean="0"/>
              <a:t>676</a:t>
            </a:fld>
            <a:endParaRPr lang="en-US" dirty="0"/>
          </a:p>
        </p:txBody>
      </p:sp>
    </p:spTree>
    <p:extLst>
      <p:ext uri="{BB962C8B-B14F-4D97-AF65-F5344CB8AC3E}">
        <p14:creationId xmlns:p14="http://schemas.microsoft.com/office/powerpoint/2010/main" val="128664007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E19C04-887C-D409-4FAB-D6113C9601A8}"/>
              </a:ext>
            </a:extLst>
          </p:cNvPr>
          <p:cNvSpPr txBox="1"/>
          <p:nvPr/>
        </p:nvSpPr>
        <p:spPr>
          <a:xfrm>
            <a:off x="118872" y="70021"/>
            <a:ext cx="12192000" cy="529375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a:t>
            </a:r>
            <a:r>
              <a:rPr lang="en-US" sz="2000" b="0" i="0" dirty="0">
                <a:effectLst/>
                <a:latin typeface="+mj-lt"/>
              </a:rPr>
              <a:t>nstincts and spirit are both modes of expression of archetypes. </a:t>
            </a:r>
            <a:r>
              <a:rPr lang="en-US" sz="2000" dirty="0">
                <a:latin typeface="+mj-lt"/>
              </a:rPr>
              <a:t>They</a:t>
            </a:r>
            <a:r>
              <a:rPr lang="en-US" sz="2000" b="0" i="0" dirty="0">
                <a:effectLst/>
                <a:latin typeface="+mj-lt"/>
              </a:rPr>
              <a:t> are in tension and fuel psychic life.</a:t>
            </a:r>
          </a:p>
          <a:p>
            <a:pPr marL="285750" indent="-285750">
              <a:buFont typeface="Arial" panose="020B0604020202020204" pitchFamily="34" charset="0"/>
              <a:buChar char="•"/>
            </a:pPr>
            <a:r>
              <a:rPr lang="en-US" sz="2000" dirty="0">
                <a:latin typeface="+mj-lt"/>
              </a:rPr>
              <a:t>Daemons exist in the same space as archetypes. Daemons are</a:t>
            </a:r>
            <a:r>
              <a:rPr lang="en-US" sz="2000" b="0" i="0" dirty="0">
                <a:effectLst/>
                <a:latin typeface="+mj-lt"/>
              </a:rPr>
              <a:t> guiding or inspiring spirits, inner voices, or a higher self that influence an individual's thoughts, actions, and creative endeavors. Daemons pull us towards the full realization of our human potential. </a:t>
            </a:r>
            <a:endParaRPr lang="en-CA" sz="2000" dirty="0">
              <a:latin typeface="+mj-lt"/>
            </a:endParaRPr>
          </a:p>
          <a:p>
            <a:pPr marL="285750" indent="-285750">
              <a:buFont typeface="Arial" panose="020B0604020202020204" pitchFamily="34" charset="0"/>
              <a:buChar char="•"/>
            </a:pPr>
            <a:r>
              <a:rPr lang="en-US" sz="2000" b="0" i="0" dirty="0">
                <a:effectLst/>
                <a:latin typeface="+mj-lt"/>
              </a:rPr>
              <a:t>Psyche is therefor an ecosystem of communicating conscious agencies of which ego consciousness is merely one of the participants. </a:t>
            </a:r>
            <a:r>
              <a:rPr lang="en-US" sz="2000" dirty="0">
                <a:latin typeface="+mj-lt"/>
              </a:rPr>
              <a:t>T</a:t>
            </a:r>
            <a:r>
              <a:rPr lang="en-US" sz="2000" b="0" i="0" dirty="0">
                <a:effectLst/>
                <a:latin typeface="+mj-lt"/>
              </a:rPr>
              <a:t>o achieve greater self-awareness and personal growth we need to explore and understand </a:t>
            </a:r>
            <a:r>
              <a:rPr lang="en-US" sz="2000" dirty="0">
                <a:latin typeface="+mj-lt"/>
              </a:rPr>
              <a:t>all these aspects of the</a:t>
            </a:r>
            <a:r>
              <a:rPr lang="en-US" sz="2000" b="0" i="0" dirty="0">
                <a:effectLst/>
                <a:latin typeface="+mj-lt"/>
              </a:rPr>
              <a:t> collective unconscious.</a:t>
            </a:r>
          </a:p>
          <a:p>
            <a:pPr marL="285750" indent="-285750">
              <a:buFont typeface="Arial" panose="020B0604020202020204" pitchFamily="34" charset="0"/>
              <a:buChar char="•"/>
            </a:pPr>
            <a:r>
              <a:rPr lang="en-US" sz="2000" dirty="0">
                <a:latin typeface="+mj-lt"/>
                <a:cs typeface="Arial" panose="020B0604020202020204" pitchFamily="34" charset="0"/>
              </a:rPr>
              <a:t> The other key concept in my work synchronicity. We normally explain the physical world using causality: this and that has to precede this and that. But mechanistic causality isn't sufficient to account for how we relate to the physical world and how the physical world relates back to us. In addition to chains of cause and effect, the physical world also organizes itself according to archetypally determined relationships of meaning, just like dreams do.</a:t>
            </a:r>
          </a:p>
          <a:p>
            <a:pPr marL="285750" indent="-285750">
              <a:buFont typeface="Arial" panose="020B0604020202020204" pitchFamily="34" charset="0"/>
              <a:buChar char="•"/>
            </a:pPr>
            <a:r>
              <a:rPr lang="en-US" sz="2000" b="0" i="0" dirty="0">
                <a:solidFill>
                  <a:schemeClr val="bg1"/>
                </a:solidFill>
                <a:effectLst/>
                <a:latin typeface="+mj-lt"/>
                <a:cs typeface="Arial" panose="020B0604020202020204" pitchFamily="34" charset="0"/>
              </a:rPr>
              <a:t>Luis- </a:t>
            </a:r>
            <a:r>
              <a:rPr lang="en-US" sz="2000" b="0" i="0" dirty="0">
                <a:effectLst/>
                <a:latin typeface="+mj-lt"/>
                <a:cs typeface="Arial" panose="020B0604020202020204" pitchFamily="34" charset="0"/>
              </a:rPr>
              <a:t>My apologies for interrupting. </a:t>
            </a:r>
            <a:r>
              <a:rPr lang="en-US" sz="2000" dirty="0">
                <a:latin typeface="+mj-lt"/>
                <a:cs typeface="Arial" panose="020B0604020202020204" pitchFamily="34" charset="0"/>
              </a:rPr>
              <a:t>Y</a:t>
            </a:r>
            <a:r>
              <a:rPr lang="en-US" sz="2000" b="0" i="0" dirty="0">
                <a:effectLst/>
                <a:latin typeface="+mj-lt"/>
                <a:cs typeface="Arial" panose="020B0604020202020204" pitchFamily="34" charset="0"/>
              </a:rPr>
              <a:t>ou don’t have to go into detail now about the differences between causal and associative logic and the implications this has for the fundamental nature of reality because I’ve added </a:t>
            </a:r>
            <a:r>
              <a:rPr lang="en-US" sz="2000" b="0" i="0" dirty="0">
                <a:solidFill>
                  <a:schemeClr val="bg1"/>
                </a:solidFill>
                <a:effectLst/>
                <a:latin typeface="+mj-lt"/>
                <a:cs typeface="Arial" panose="020B0604020202020204" pitchFamily="34" charset="0"/>
              </a:rPr>
              <a:t>appendix 7  </a:t>
            </a:r>
            <a:r>
              <a:rPr lang="en-US" sz="2000" b="0" i="0" dirty="0">
                <a:effectLst/>
                <a:latin typeface="+mj-lt"/>
                <a:cs typeface="Arial" panose="020B0604020202020204" pitchFamily="34" charset="0"/>
              </a:rPr>
              <a:t>below to attempt to explain all this.</a:t>
            </a:r>
            <a:r>
              <a:rPr lang="en-US" sz="2000" dirty="0">
                <a:solidFill>
                  <a:schemeClr val="bg1"/>
                </a:solidFill>
                <a:latin typeface="+mj-lt"/>
                <a:cs typeface="Arial" panose="020B0604020202020204" pitchFamily="34" charset="0"/>
              </a:rPr>
              <a:t> (we’ve also briefly talked about it earlier in the dialogue)</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Carl Jung- </a:t>
            </a:r>
            <a:r>
              <a:rPr lang="en-US" sz="2000" dirty="0">
                <a:latin typeface="+mj-lt"/>
                <a:cs typeface="Arial" panose="020B0604020202020204" pitchFamily="34" charset="0"/>
              </a:rPr>
              <a:t>Thank you. I will then just explain what synchronicity is and leave the details to you.</a:t>
            </a:r>
            <a:r>
              <a:rPr lang="en-US" sz="2000" b="0" i="0" dirty="0">
                <a:effectLst/>
                <a:latin typeface="+mj-lt"/>
              </a:rPr>
              <a:t> </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FC732FE5-B3E8-0874-3FCC-1F164AE06305}"/>
              </a:ext>
            </a:extLst>
          </p:cNvPr>
          <p:cNvSpPr>
            <a:spLocks noGrp="1"/>
          </p:cNvSpPr>
          <p:nvPr>
            <p:ph type="sldNum" sz="quarter" idx="12"/>
          </p:nvPr>
        </p:nvSpPr>
        <p:spPr/>
        <p:txBody>
          <a:bodyPr/>
          <a:lstStyle/>
          <a:p>
            <a:fld id="{B2DC25EE-239B-4C5F-AAD1-255A7D5F1EE2}" type="slidenum">
              <a:rPr lang="en-US" smtClean="0"/>
              <a:t>677</a:t>
            </a:fld>
            <a:endParaRPr lang="en-US"/>
          </a:p>
        </p:txBody>
      </p:sp>
    </p:spTree>
    <p:extLst>
      <p:ext uri="{BB962C8B-B14F-4D97-AF65-F5344CB8AC3E}">
        <p14:creationId xmlns:p14="http://schemas.microsoft.com/office/powerpoint/2010/main" val="779888010"/>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5B314B-AD2B-3A00-C53A-9DA18AA80757}"/>
              </a:ext>
            </a:extLst>
          </p:cNvPr>
          <p:cNvSpPr txBox="1"/>
          <p:nvPr/>
        </p:nvSpPr>
        <p:spPr>
          <a:xfrm>
            <a:off x="-76200" y="0"/>
            <a:ext cx="12115800" cy="643253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Synchronicities are meaningful coincidences that seem to defy causal logical explanation. They are events that are causally seemingly unrelated but occur in ways that are associative and feel meaningful and significant to the observer. Synchronicities are felt to some people to be signs from the universe or higher power, guiding them in some way. Others see them as random occurrences that our brains try to make sense of. </a:t>
            </a:r>
            <a:r>
              <a:rPr lang="en-US" sz="2000" dirty="0">
                <a:latin typeface="+mj-lt"/>
              </a:rPr>
              <a:t>I understand</a:t>
            </a:r>
            <a:r>
              <a:rPr lang="en-US" sz="2000" b="0" i="0" dirty="0">
                <a:effectLst/>
                <a:latin typeface="+mj-lt"/>
              </a:rPr>
              <a:t> synchronicities as moments of connection between </a:t>
            </a:r>
            <a:r>
              <a:rPr lang="en-US" sz="2000" dirty="0">
                <a:latin typeface="+mj-lt"/>
              </a:rPr>
              <a:t>the psyche and the physical world.</a:t>
            </a:r>
          </a:p>
          <a:p>
            <a:pPr marL="285750" indent="-285750">
              <a:buFont typeface="Arial" panose="020B0604020202020204" pitchFamily="34" charset="0"/>
              <a:buChar char="•"/>
            </a:pPr>
            <a:r>
              <a:rPr lang="en-US" sz="2000" dirty="0">
                <a:latin typeface="+mj-lt"/>
              </a:rPr>
              <a:t>Let me give you</a:t>
            </a:r>
            <a:r>
              <a:rPr lang="en-US" sz="2000" b="0" i="0" dirty="0">
                <a:effectLst/>
                <a:latin typeface="+mj-lt"/>
              </a:rPr>
              <a:t> a few examples of synchronicities:</a:t>
            </a:r>
          </a:p>
          <a:p>
            <a:pPr marL="285750" indent="-285750">
              <a:buFont typeface="Arial" panose="020B0604020202020204" pitchFamily="34" charset="0"/>
              <a:buChar char="•"/>
            </a:pPr>
            <a:r>
              <a:rPr lang="en-US" sz="2000" b="0" i="0" dirty="0">
                <a:effectLst/>
                <a:latin typeface="+mj-lt"/>
              </a:rPr>
              <a:t>You are thinking about an old friend you haven't seen in years, and suddenly they call you out of the blue.</a:t>
            </a:r>
          </a:p>
          <a:p>
            <a:pPr marL="285750" indent="-285750">
              <a:buFont typeface="Arial" panose="020B0604020202020204" pitchFamily="34" charset="0"/>
              <a:buChar char="•"/>
            </a:pPr>
            <a:r>
              <a:rPr lang="en-US" sz="2000" b="0" i="0" dirty="0">
                <a:effectLst/>
                <a:latin typeface="+mj-lt"/>
              </a:rPr>
              <a:t>You keep seeing the same number or symbol repeatedly in different places, such as on license plates, clocks, or in random conversations. You have a dream about a specific event or person, and then that exact event or person shows up in your life the next day.</a:t>
            </a:r>
          </a:p>
          <a:p>
            <a:pPr marL="285750" indent="-285750">
              <a:buFont typeface="Arial" panose="020B0604020202020204" pitchFamily="34" charset="0"/>
              <a:buChar char="•"/>
            </a:pPr>
            <a:r>
              <a:rPr lang="en-US" sz="2000" b="0" i="0" dirty="0">
                <a:effectLst/>
                <a:latin typeface="+mj-lt"/>
              </a:rPr>
              <a:t>You are struggling with a decision, and a stranger gives you advice that directly addresses your dilemma without knowing anything about your situation.</a:t>
            </a:r>
          </a:p>
          <a:p>
            <a:pPr marL="285750" indent="-285750">
              <a:buFont typeface="Arial" panose="020B0604020202020204" pitchFamily="34" charset="0"/>
              <a:buChar char="•"/>
            </a:pPr>
            <a:r>
              <a:rPr lang="en-US" sz="2000" b="0" i="0" dirty="0">
                <a:effectLst/>
                <a:latin typeface="+mj-lt"/>
              </a:rPr>
              <a:t>You come across a book or a song that provides the exact insight or answer you were seeking at that moment.</a:t>
            </a:r>
            <a:endParaRPr lang="en-US" sz="2000" b="0" i="0" dirty="0">
              <a:effectLst/>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One of the most famous examples of synchronicity is the one in which Freud and I were having a heated discussion about synchronicity and alchemy when, without explanation, a book on alchemy fell from a bookshelf and opened to a page that helped resolve our dispute. </a:t>
            </a:r>
            <a:r>
              <a:rPr lang="en-US" sz="2000" dirty="0">
                <a:latin typeface="+mj-lt"/>
              </a:rPr>
              <a:t>S</a:t>
            </a:r>
            <a:r>
              <a:rPr lang="en-US" sz="2000" b="0" i="0" dirty="0">
                <a:effectLst/>
                <a:latin typeface="+mj-lt"/>
              </a:rPr>
              <a:t>ynchronicities can take many forms and can be unique to each individual's experience.</a:t>
            </a:r>
            <a:endParaRPr lang="en-US" sz="2000" dirty="0">
              <a:solidFill>
                <a:srgbClr val="222222"/>
              </a:solidFill>
              <a:latin typeface="+mj-lt"/>
            </a:endParaRP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28A574-3FE8-77FB-4E6A-6600CC524109}"/>
              </a:ext>
            </a:extLst>
          </p:cNvPr>
          <p:cNvSpPr txBox="1"/>
          <p:nvPr/>
        </p:nvSpPr>
        <p:spPr>
          <a:xfrm>
            <a:off x="341746" y="5481195"/>
            <a:ext cx="11850254" cy="646331"/>
          </a:xfrm>
          <a:prstGeom prst="rect">
            <a:avLst/>
          </a:prstGeom>
          <a:noFill/>
        </p:spPr>
        <p:txBody>
          <a:bodyPr wrap="square">
            <a:spAutoFit/>
          </a:bodyPr>
          <a:lstStyle/>
          <a:p>
            <a:br>
              <a:rPr lang="en-US"/>
            </a:br>
            <a:endParaRPr lang="en-CA"/>
          </a:p>
        </p:txBody>
      </p:sp>
      <p:sp>
        <p:nvSpPr>
          <p:cNvPr id="2" name="Slide Number Placeholder 1">
            <a:extLst>
              <a:ext uri="{FF2B5EF4-FFF2-40B4-BE49-F238E27FC236}">
                <a16:creationId xmlns:a16="http://schemas.microsoft.com/office/drawing/2014/main" id="{79629A4E-2388-576A-B939-0F17D082F111}"/>
              </a:ext>
            </a:extLst>
          </p:cNvPr>
          <p:cNvSpPr>
            <a:spLocks noGrp="1"/>
          </p:cNvSpPr>
          <p:nvPr>
            <p:ph type="sldNum" sz="quarter" idx="12"/>
          </p:nvPr>
        </p:nvSpPr>
        <p:spPr/>
        <p:txBody>
          <a:bodyPr/>
          <a:lstStyle/>
          <a:p>
            <a:fld id="{B2DC25EE-239B-4C5F-AAD1-255A7D5F1EE2}" type="slidenum">
              <a:rPr lang="en-US" smtClean="0"/>
              <a:t>678</a:t>
            </a:fld>
            <a:endParaRPr lang="en-US"/>
          </a:p>
        </p:txBody>
      </p:sp>
    </p:spTree>
    <p:extLst>
      <p:ext uri="{BB962C8B-B14F-4D97-AF65-F5344CB8AC3E}">
        <p14:creationId xmlns:p14="http://schemas.microsoft.com/office/powerpoint/2010/main" val="4275613892"/>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51F70A-5348-7960-B853-A01A2D7F5D30}"/>
              </a:ext>
            </a:extLst>
          </p:cNvPr>
          <p:cNvSpPr txBox="1"/>
          <p:nvPr/>
        </p:nvSpPr>
        <p:spPr>
          <a:xfrm>
            <a:off x="0" y="0"/>
            <a:ext cx="11942064"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a:t>
            </a:r>
            <a:r>
              <a:rPr lang="en-US" sz="2000" b="0" i="0" dirty="0">
                <a:effectLst/>
                <a:latin typeface="+mj-lt"/>
              </a:rPr>
              <a:t> explored Synchronicity in my 25-year long correspondence with Physics Nobel Laureate Wolfgang Pauli.</a:t>
            </a:r>
            <a:r>
              <a:rPr lang="en-US" sz="2000" dirty="0">
                <a:latin typeface="+mj-lt"/>
              </a:rPr>
              <a:t> </a:t>
            </a:r>
            <a:r>
              <a:rPr lang="en-US" sz="2000" b="0" i="0" dirty="0">
                <a:effectLst/>
                <a:latin typeface="+mj-lt"/>
              </a:rPr>
              <a:t>Pauli was subject to experiences of synchronicity that left a deep impression on him. These synchronistic events often involved uncanny connections between his inner thoughts, dreams, or intuitions and external events in the world around him. Pauli's encounters with synchronicity led him to explore the intersection of physics, psychology, and metaphysics, and to engage in deep philosophical reflections on the nature of reality, consciousness and prompted him to consider the deeper implications of quantum mechanics for our understanding of reality and the mind.</a:t>
            </a:r>
            <a:r>
              <a:rPr lang="en-US" sz="2000" b="0" i="0" dirty="0">
                <a:solidFill>
                  <a:srgbClr val="222222"/>
                </a:solidFill>
                <a:effectLst/>
                <a:latin typeface="+mj-lt"/>
              </a:rPr>
              <a:t> </a:t>
            </a:r>
          </a:p>
          <a:p>
            <a:pPr marL="285750" indent="-285750">
              <a:buFont typeface="Arial" panose="020B0604020202020204" pitchFamily="34" charset="0"/>
              <a:buChar char="•"/>
            </a:pPr>
            <a:r>
              <a:rPr lang="en-US" sz="2000" dirty="0">
                <a:latin typeface="+mj-lt"/>
              </a:rPr>
              <a:t>Pauli was</a:t>
            </a:r>
            <a:r>
              <a:rPr lang="en-US" sz="2000" b="0" i="0" dirty="0">
                <a:effectLst/>
                <a:latin typeface="+mj-lt"/>
              </a:rPr>
              <a:t> famous for the strange phenomenon that happened around him. Clocks would often stop in his presence and electronic devices would malfunction or stop working. This led to the idea of the "Pauli effect," which suggested that his presence somehow disrupted electrical equipment. While there is no scientific explanation for this phenomenon, it has become a part of Pauli's legend and is often cited as an example of his mysterious and enigmatic nature.</a:t>
            </a:r>
            <a:r>
              <a:rPr lang="en-US" sz="2000" dirty="0">
                <a:latin typeface="+mj-lt"/>
              </a:rPr>
              <a:t> </a:t>
            </a:r>
          </a:p>
          <a:p>
            <a:pPr marL="285750" indent="-285750">
              <a:buFont typeface="Arial" panose="020B0604020202020204" pitchFamily="34" charset="0"/>
              <a:buChar char="•"/>
            </a:pPr>
            <a:r>
              <a:rPr lang="en-US" sz="2000" dirty="0">
                <a:latin typeface="+mj-lt"/>
              </a:rPr>
              <a:t>E</a:t>
            </a:r>
            <a:r>
              <a:rPr lang="en-US" sz="2000" b="0" i="0" dirty="0">
                <a:effectLst/>
                <a:latin typeface="+mj-lt"/>
              </a:rPr>
              <a:t>xploring synchronicities invites us to consider the possibility of a deeper, more mysterious dimension to existence that goes beyond our everyday perceptions and rational explanations.</a:t>
            </a:r>
            <a:r>
              <a:rPr lang="en-US"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Synchronicity remind me of Donald Hoffman’s work. At the level of the time space user interface causality applies but beyond the user interface, Donald’s soft and hardware or essential mental reality, associative logic applies.</a:t>
            </a:r>
          </a:p>
          <a:p>
            <a:br>
              <a:rPr lang="en-US" sz="2000" dirty="0">
                <a:latin typeface="+mj-lt"/>
              </a:rPr>
            </a:br>
            <a:br>
              <a:rPr lang="en-US" sz="2000" dirty="0">
                <a:latin typeface="+mj-lt"/>
              </a:rPr>
            </a:br>
            <a:endParaRPr lang="en-CA" sz="2000" dirty="0">
              <a:latin typeface="+mj-lt"/>
            </a:endParaRPr>
          </a:p>
        </p:txBody>
      </p:sp>
      <p:sp>
        <p:nvSpPr>
          <p:cNvPr id="2" name="Slide Number Placeholder 1">
            <a:extLst>
              <a:ext uri="{FF2B5EF4-FFF2-40B4-BE49-F238E27FC236}">
                <a16:creationId xmlns:a16="http://schemas.microsoft.com/office/drawing/2014/main" id="{A4425063-051F-9D94-422B-9E5CDAADE04C}"/>
              </a:ext>
            </a:extLst>
          </p:cNvPr>
          <p:cNvSpPr>
            <a:spLocks noGrp="1"/>
          </p:cNvSpPr>
          <p:nvPr>
            <p:ph type="sldNum" sz="quarter" idx="12"/>
          </p:nvPr>
        </p:nvSpPr>
        <p:spPr/>
        <p:txBody>
          <a:bodyPr/>
          <a:lstStyle/>
          <a:p>
            <a:fld id="{B2DC25EE-239B-4C5F-AAD1-255A7D5F1EE2}" type="slidenum">
              <a:rPr lang="en-US" smtClean="0"/>
              <a:t>679</a:t>
            </a:fld>
            <a:endParaRPr lang="en-US"/>
          </a:p>
        </p:txBody>
      </p:sp>
    </p:spTree>
    <p:extLst>
      <p:ext uri="{BB962C8B-B14F-4D97-AF65-F5344CB8AC3E}">
        <p14:creationId xmlns:p14="http://schemas.microsoft.com/office/powerpoint/2010/main" val="13660652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EC86-C1EC-77BD-277B-23013C65D2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8ED544-330E-B754-17BB-3BF759148C48}"/>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C8CB2631-43A4-019C-EA62-3550B7BBA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227" y="1727686"/>
            <a:ext cx="4901839" cy="4706312"/>
          </a:xfrm>
          <a:prstGeom prst="rect">
            <a:avLst/>
          </a:prstGeom>
        </p:spPr>
      </p:pic>
      <p:sp>
        <p:nvSpPr>
          <p:cNvPr id="4" name="TextBox 3">
            <a:extLst>
              <a:ext uri="{FF2B5EF4-FFF2-40B4-BE49-F238E27FC236}">
                <a16:creationId xmlns:a16="http://schemas.microsoft.com/office/drawing/2014/main" id="{632FE86D-E6A8-C2C1-4D04-7051A38FCDDD}"/>
              </a:ext>
            </a:extLst>
          </p:cNvPr>
          <p:cNvSpPr txBox="1"/>
          <p:nvPr/>
        </p:nvSpPr>
        <p:spPr>
          <a:xfrm>
            <a:off x="1894788" y="597368"/>
            <a:ext cx="9596486"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338427389"/>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F1D24-855F-07EE-82A2-986F69A7D68C}"/>
              </a:ext>
            </a:extLst>
          </p:cNvPr>
          <p:cNvSpPr txBox="1"/>
          <p:nvPr/>
        </p:nvSpPr>
        <p:spPr>
          <a:xfrm>
            <a:off x="0" y="70021"/>
            <a:ext cx="12007273" cy="621708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Your thoughts on consciousness also align with Michael Levin’s and Bernardo Kastrup’s: everything is consciousness, human beings are dissociated eddy like lightcones with other smaller lightcone eddies nestled within us. Dissociated eddies perceive themselves as separate, yet they are part of the stream or universal mind. As the great mystic Meister Eckhart wrote “The eye with which I see God is the same eye with which God sees me”. </a:t>
            </a:r>
            <a:r>
              <a:rPr lang="en-US" sz="2000" dirty="0">
                <a:solidFill>
                  <a:srgbClr val="FFFFFF"/>
                </a:solidFill>
                <a:latin typeface="+mj-lt"/>
                <a:cs typeface="Arial" panose="020B0604020202020204" pitchFamily="34" charset="0"/>
              </a:rPr>
              <a:t>Dr. Jung</a:t>
            </a:r>
            <a:r>
              <a:rPr kumimoji="0" lang="en-US" sz="2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 </a:t>
            </a:r>
            <a:r>
              <a:rPr kumimoji="0" lang="en-US" sz="20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Appendix </a:t>
            </a:r>
            <a:r>
              <a:rPr lang="en-US" sz="2000" dirty="0">
                <a:solidFill>
                  <a:schemeClr val="bg1"/>
                </a:solidFill>
                <a:latin typeface="+mj-lt"/>
                <a:cs typeface="Arial" panose="020B0604020202020204" pitchFamily="34" charset="0"/>
              </a:rPr>
              <a:t>7</a:t>
            </a:r>
            <a:r>
              <a:rPr kumimoji="0" lang="en-US" sz="20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 </a:t>
            </a:r>
            <a:r>
              <a:rPr kumimoji="0" lang="en-US" sz="2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below, </a:t>
            </a:r>
            <a:r>
              <a:rPr lang="en-US" sz="2000" dirty="0">
                <a:solidFill>
                  <a:srgbClr val="FFFFFF"/>
                </a:solidFill>
                <a:latin typeface="+mj-lt"/>
                <a:cs typeface="Arial" panose="020B0604020202020204" pitchFamily="34" charset="0"/>
              </a:rPr>
              <a:t>tries to explain the connection between synchronicities and quantum physics.</a:t>
            </a:r>
            <a:r>
              <a:rPr lang="en-US" sz="2000" dirty="0"/>
              <a:t> </a:t>
            </a:r>
          </a:p>
          <a:p>
            <a:pPr marL="285750" indent="-285750">
              <a:buFont typeface="Arial" panose="020B0604020202020204" pitchFamily="34" charset="0"/>
              <a:buChar char="•"/>
            </a:pPr>
            <a:r>
              <a:rPr lang="en-US" sz="2000" dirty="0"/>
              <a:t>Professor, when you speak of Archetypes such as the hero, the mother, the shadow, and the wise old man as being islands of consciousness or entities with their own experience albeit a consciousness that is very different from ego consciousness, I am reminded of internal family system parts. </a:t>
            </a:r>
            <a:r>
              <a:rPr lang="en-US" sz="2000" dirty="0">
                <a:solidFill>
                  <a:srgbClr val="FFFFFF"/>
                </a:solidFill>
                <a:cs typeface="Arial" panose="020B0604020202020204" pitchFamily="34" charset="0"/>
              </a:rPr>
              <a:t>When you describe</a:t>
            </a:r>
            <a:r>
              <a:rPr lang="en-US" sz="2000" dirty="0"/>
              <a:t> the psychic tension between instincts and spiritual aspirations I am reminded of IFS’s conflicts between different part or between parts and the Self. And when you say that psyche has a natural tendency to move towards wholeness and integration I am reminded of IFS’s Self. What are your thoughts on this mapping?</a:t>
            </a:r>
            <a:r>
              <a:rPr lang="en-CA" dirty="0"/>
              <a:t> </a:t>
            </a:r>
          </a:p>
          <a:p>
            <a:pPr marL="285750" indent="-285750">
              <a:buFont typeface="Arial" panose="020B0604020202020204" pitchFamily="34" charset="0"/>
              <a:buChar char="•"/>
            </a:pPr>
            <a:r>
              <a:rPr lang="en-CA" sz="2000" dirty="0">
                <a:solidFill>
                  <a:schemeClr val="bg1"/>
                </a:solidFill>
              </a:rPr>
              <a:t>Carl Jung- </a:t>
            </a:r>
            <a:r>
              <a:rPr lang="en-CA" sz="2000" dirty="0"/>
              <a:t>You are sensing a genuine resonance, not a superficial analogy. What you call </a:t>
            </a:r>
            <a:r>
              <a:rPr lang="en-CA" sz="2000" i="1" dirty="0"/>
              <a:t>parts</a:t>
            </a:r>
            <a:r>
              <a:rPr lang="en-CA" sz="2000" dirty="0"/>
              <a:t> in Internal Family Systems are very close to what I observed as </a:t>
            </a:r>
            <a:r>
              <a:rPr lang="en-CA" sz="2000" b="1" dirty="0"/>
              <a:t>complexes, </a:t>
            </a:r>
            <a:r>
              <a:rPr lang="en-CA" sz="2000" dirty="0"/>
              <a:t>semi-autonomous psychic realities with their own affect, intention, and limited consciousness. They are not merely metaphors; they behave </a:t>
            </a:r>
            <a:r>
              <a:rPr lang="en-CA" sz="2000" i="1" dirty="0"/>
              <a:t>as if</a:t>
            </a:r>
            <a:r>
              <a:rPr lang="en-CA" sz="2000" dirty="0"/>
              <a:t> they were personalities within the psyche, capable of dialogue, conflict, and even possession of the ego.</a:t>
            </a:r>
          </a:p>
          <a:p>
            <a:pPr marL="285750" indent="-285750">
              <a:buFont typeface="Arial" panose="020B0604020202020204" pitchFamily="34" charset="0"/>
              <a:buChar char="•"/>
            </a:pPr>
            <a:r>
              <a:rPr lang="en-CA" sz="2000" dirty="0"/>
              <a:t>The </a:t>
            </a:r>
            <a:r>
              <a:rPr lang="en-CA" sz="2000" b="1" dirty="0"/>
              <a:t>archetypes</a:t>
            </a:r>
            <a:r>
              <a:rPr lang="en-CA" sz="2000" dirty="0"/>
              <a:t>, the Hero, the Mother, the Shadow, the Wise Old Man, are deeper still. They are not personal parts but universal patterns, shaping and informing these complexes much as a riverbed shapes the flow of water. If complexes are islands, archetypes are the tectonic forces beneath them.</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80684F-33B0-C06C-E9F0-AFE16527387B}"/>
              </a:ext>
            </a:extLst>
          </p:cNvPr>
          <p:cNvSpPr>
            <a:spLocks noGrp="1"/>
          </p:cNvSpPr>
          <p:nvPr>
            <p:ph type="sldNum" sz="quarter" idx="12"/>
          </p:nvPr>
        </p:nvSpPr>
        <p:spPr/>
        <p:txBody>
          <a:bodyPr/>
          <a:lstStyle/>
          <a:p>
            <a:fld id="{B2DC25EE-239B-4C5F-AAD1-255A7D5F1EE2}" type="slidenum">
              <a:rPr lang="en-US" smtClean="0"/>
              <a:t>680</a:t>
            </a:fld>
            <a:endParaRPr lang="en-US"/>
          </a:p>
        </p:txBody>
      </p:sp>
    </p:spTree>
    <p:extLst>
      <p:ext uri="{BB962C8B-B14F-4D97-AF65-F5344CB8AC3E}">
        <p14:creationId xmlns:p14="http://schemas.microsoft.com/office/powerpoint/2010/main" val="1228116781"/>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0FC7B-50BA-F0A1-BDFF-8FB396212CF7}"/>
              </a:ext>
            </a:extLst>
          </p:cNvPr>
          <p:cNvSpPr txBox="1"/>
          <p:nvPr/>
        </p:nvSpPr>
        <p:spPr>
          <a:xfrm>
            <a:off x="0" y="0"/>
            <a:ext cx="12192000" cy="3477875"/>
          </a:xfrm>
          <a:prstGeom prst="rect">
            <a:avLst/>
          </a:prstGeom>
          <a:noFill/>
        </p:spPr>
        <p:txBody>
          <a:bodyPr wrap="square">
            <a:spAutoFit/>
          </a:bodyPr>
          <a:lstStyle/>
          <a:p>
            <a:pPr marL="285750" indent="-285750">
              <a:buFont typeface="Arial" panose="020B0604020202020204" pitchFamily="34" charset="0"/>
              <a:buChar char="•"/>
            </a:pPr>
            <a:r>
              <a:rPr lang="en-CA" sz="2000" dirty="0"/>
              <a:t>Your observation about tension is particularly apt. The struggle between instinct and spirit, which I described as a fundamental psychic polarity, indeed mirrors the conflicts between parts, or between parts and what you call the Self. Here we are speaking the same language from different symbolic vocabularies.</a:t>
            </a:r>
          </a:p>
          <a:p>
            <a:pPr marL="285750" indent="-285750">
              <a:buFont typeface="Arial" panose="020B0604020202020204" pitchFamily="34" charset="0"/>
              <a:buChar char="•"/>
            </a:pPr>
            <a:r>
              <a:rPr lang="en-CA" sz="2000" dirty="0"/>
              <a:t>And yes, the psyche does strive toward wholeness. What I named </a:t>
            </a:r>
            <a:r>
              <a:rPr lang="en-CA" sz="2000" b="1" dirty="0"/>
              <a:t>individuation</a:t>
            </a:r>
            <a:r>
              <a:rPr lang="en-CA" sz="2000" dirty="0"/>
              <a:t>, IFS describes as the emergence of Self-leadership: a centering principle that is neither ego nor instinct, but a regulating, reconciling presence. The Self, in my understanding, is both the goal and the guide of this process.</a:t>
            </a:r>
          </a:p>
          <a:p>
            <a:pPr marL="285750" indent="-285750">
              <a:buFont typeface="Arial" panose="020B0604020202020204" pitchFamily="34" charset="0"/>
              <a:buChar char="•"/>
            </a:pPr>
            <a:r>
              <a:rPr lang="en-CA" sz="2000" dirty="0"/>
              <a:t>So, I would say this: IFS is not a contradiction of analytical psychology, but a modern, experiential articulation of truths long observed. It approaches the same inner reality with a therapeutic immediacy that my generation could only gesture toward symbolically.</a:t>
            </a:r>
          </a:p>
          <a:p>
            <a:pPr marL="285750" indent="-285750">
              <a:buFont typeface="Arial" panose="020B0604020202020204" pitchFamily="34" charset="0"/>
              <a:buChar char="•"/>
            </a:pPr>
            <a:r>
              <a:rPr lang="en-CA" sz="2000" dirty="0"/>
              <a:t>When different disciplines arrive independently at the same psychic structure, we should take that not as coincidence, but as confirmation.</a:t>
            </a:r>
          </a:p>
        </p:txBody>
      </p:sp>
    </p:spTree>
    <p:extLst>
      <p:ext uri="{BB962C8B-B14F-4D97-AF65-F5344CB8AC3E}">
        <p14:creationId xmlns:p14="http://schemas.microsoft.com/office/powerpoint/2010/main" val="21559214"/>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26A18-FF4B-6D6F-1DC2-275AFE0CBD43}"/>
              </a:ext>
            </a:extLst>
          </p:cNvPr>
          <p:cNvSpPr txBox="1"/>
          <p:nvPr/>
        </p:nvSpPr>
        <p:spPr>
          <a:xfrm>
            <a:off x="35293" y="10402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solidFill>
                  <a:srgbClr val="FFFFFF"/>
                </a:solidFill>
                <a:latin typeface="+mj-lt"/>
                <a:cs typeface="Arial" panose="020B0604020202020204" pitchFamily="34" charset="0"/>
              </a:rPr>
              <a:t>- I’m wondering if anyone else would like to comment further on the question “what is consciousness?”</a:t>
            </a:r>
          </a:p>
          <a:p>
            <a:pPr marL="285750" indent="-285750">
              <a:buFont typeface="Arial" panose="020B0604020202020204" pitchFamily="34" charset="0"/>
              <a:buChar char="•"/>
            </a:pPr>
            <a:endParaRPr lang="en-US" sz="2000" dirty="0">
              <a:solidFill>
                <a:srgbClr val="FFFFFF"/>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Jeffrey Kripal- </a:t>
            </a:r>
            <a:r>
              <a:rPr lang="en-US" sz="2000" dirty="0">
                <a:solidFill>
                  <a:srgbClr val="FFFFFF"/>
                </a:solidFill>
                <a:latin typeface="+mj-lt"/>
                <a:cs typeface="Arial" panose="020B0604020202020204" pitchFamily="34" charset="0"/>
              </a:rPr>
              <a:t>I will.</a:t>
            </a:r>
            <a:r>
              <a:rPr lang="en-US" sz="2000" dirty="0">
                <a:latin typeface="+mj-lt"/>
              </a:rPr>
              <a:t> My name is Jeffrey Kripal; I was born in 1962. I'm</a:t>
            </a:r>
            <a:r>
              <a:rPr lang="en-US" sz="2000" b="0" i="0" dirty="0">
                <a:effectLst/>
                <a:latin typeface="+mj-lt"/>
              </a:rPr>
              <a:t> a scholar of religion and culture known for </a:t>
            </a:r>
            <a:r>
              <a:rPr lang="en-US" sz="2000" dirty="0">
                <a:latin typeface="+mj-lt"/>
              </a:rPr>
              <a:t>my</a:t>
            </a:r>
            <a:r>
              <a:rPr lang="en-US" sz="2000" b="0" i="0" dirty="0">
                <a:effectLst/>
                <a:latin typeface="+mj-lt"/>
              </a:rPr>
              <a:t> interdisciplinary approach to studying mystical and paranormal experiences. </a:t>
            </a:r>
            <a:r>
              <a:rPr lang="en-US" sz="2000" dirty="0">
                <a:latin typeface="+mj-lt"/>
              </a:rPr>
              <a:t>I am</a:t>
            </a:r>
            <a:r>
              <a:rPr lang="en-US" sz="2000" b="0" i="0" dirty="0">
                <a:effectLst/>
                <a:latin typeface="+mj-lt"/>
              </a:rPr>
              <a:t> the J. Newton Rayzor Chair in Philosophy and Religious Thought at Rice University and the Associate Director of the Center for Theory and Research at the Esalen Institute. </a:t>
            </a:r>
            <a:r>
              <a:rPr lang="en-US" sz="2000" dirty="0">
                <a:latin typeface="+mj-lt"/>
              </a:rPr>
              <a:t>My</a:t>
            </a:r>
            <a:r>
              <a:rPr lang="en-US" sz="2000" b="0" i="0" dirty="0">
                <a:effectLst/>
                <a:latin typeface="+mj-lt"/>
              </a:rPr>
              <a:t> work combines religious studies, psychology, cultural analysis, and the humanities to explore the ways in which individuals make meaning of extraordinary experiences that are often labeled as "paranormal" or "supernatural." </a:t>
            </a:r>
          </a:p>
          <a:p>
            <a:pPr marL="285750" indent="-285750">
              <a:buFont typeface="Arial" panose="020B0604020202020204" pitchFamily="34" charset="0"/>
              <a:buChar char="•"/>
            </a:pPr>
            <a:r>
              <a:rPr lang="en-US" sz="2000" dirty="0">
                <a:latin typeface="+mj-lt"/>
              </a:rPr>
              <a:t>I have</a:t>
            </a:r>
            <a:r>
              <a:rPr lang="en-US" sz="2000" b="0" i="0" dirty="0">
                <a:effectLst/>
                <a:latin typeface="+mj-lt"/>
              </a:rPr>
              <a:t> written numerous books and articles on topics such as mysticism, consciousness, the paranormal, and the intersection of science and religion. My work challenges traditional boundaries between academic disciplines and encourages a more open and inclusive approach to understanding the complexities of human spirituality and belief systems.</a:t>
            </a:r>
            <a:r>
              <a:rPr lang="en-US" sz="2000" dirty="0">
                <a:latin typeface="+mj-lt"/>
              </a:rPr>
              <a:t> </a:t>
            </a:r>
          </a:p>
          <a:p>
            <a:pPr marL="285750" indent="-285750">
              <a:buFont typeface="Arial" panose="020B0604020202020204" pitchFamily="34" charset="0"/>
              <a:buChar char="•"/>
            </a:pPr>
            <a:r>
              <a:rPr lang="en-US" sz="2000" dirty="0">
                <a:latin typeface="+mj-lt"/>
              </a:rPr>
              <a:t>I think it’s important to recognize the role of the imagination,</a:t>
            </a:r>
            <a:r>
              <a:rPr lang="en-US" sz="2000" b="0" i="0" dirty="0">
                <a:effectLst/>
                <a:latin typeface="+mj-lt"/>
              </a:rPr>
              <a:t> mystical experiences and altered states of consciousness, in shaping religious beliefs and experiences. I also believe we need a more open-minded and inclusive approach to studying and understanding religious phenomena.</a:t>
            </a:r>
          </a:p>
          <a:p>
            <a:pPr marL="285750" indent="-285750">
              <a:buFont typeface="Arial" panose="020B0604020202020204" pitchFamily="34" charset="0"/>
              <a:buChar char="•"/>
            </a:pPr>
            <a:r>
              <a:rPr lang="en-US" sz="2000" dirty="0"/>
              <a:t>I have written about a variety of contemporary religious experiences including 1) Near-death experiences 2) UFO encounters and the accompanying profound shifts in consciousness and beliefs about the nature of reality they have on experiencers, and 3) Mystical experiences such as feelings of oneness with the universe, encounters with divine beings, or profound insights into the nature of existence.</a:t>
            </a:r>
          </a:p>
          <a:p>
            <a:pPr marL="285750" indent="-285750">
              <a:buFont typeface="Arial" panose="020B0604020202020204" pitchFamily="34" charset="0"/>
              <a:buChar char="•"/>
            </a:pPr>
            <a:r>
              <a:rPr lang="en-US" sz="2000" dirty="0">
                <a:latin typeface="+mj-lt"/>
              </a:rPr>
              <a:t> </a:t>
            </a:r>
          </a:p>
          <a:p>
            <a:pPr marL="285750" indent="-285750">
              <a:buFont typeface="Arial" panose="020B0604020202020204" pitchFamily="34" charset="0"/>
              <a:buChar char="•"/>
            </a:pPr>
            <a:endParaRPr lang="en-CA" sz="1800" dirty="0">
              <a:latin typeface="+mj-lt"/>
            </a:endParaRPr>
          </a:p>
        </p:txBody>
      </p:sp>
    </p:spTree>
    <p:extLst>
      <p:ext uri="{BB962C8B-B14F-4D97-AF65-F5344CB8AC3E}">
        <p14:creationId xmlns:p14="http://schemas.microsoft.com/office/powerpoint/2010/main" val="3206083031"/>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2741D2-531D-F173-D21D-01A9FDF9313D}"/>
              </a:ext>
            </a:extLst>
          </p:cNvPr>
          <p:cNvSpPr txBox="1"/>
          <p:nvPr/>
        </p:nvSpPr>
        <p:spPr>
          <a:xfrm>
            <a:off x="19251" y="0"/>
            <a:ext cx="12053455" cy="594008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 believe that</a:t>
            </a:r>
            <a:r>
              <a:rPr lang="en-US" sz="2000" b="0" i="0" dirty="0">
                <a:effectLst/>
                <a:latin typeface="+mj-lt"/>
              </a:rPr>
              <a:t> experiences that are labeled as "paranormal" or "supernatural" can be understood as manifestations of the human imagination and the ways in which individuals make sense of the world around them. </a:t>
            </a:r>
            <a:r>
              <a:rPr lang="en-US" sz="2000" dirty="0">
                <a:latin typeface="+mj-lt"/>
              </a:rPr>
              <a:t>T</a:t>
            </a:r>
            <a:r>
              <a:rPr lang="en-US" sz="2000" b="0" i="0" dirty="0">
                <a:effectLst/>
                <a:latin typeface="+mj-lt"/>
              </a:rPr>
              <a:t>hese experiences should be taken seriously as part of the broader human experience and studying them can offer valuable insights into the nature of consciousness, belief systems, and the boundaries of what we consider to be "normal" reality.</a:t>
            </a:r>
          </a:p>
          <a:p>
            <a:pPr marL="285750" indent="-285750">
              <a:buFont typeface="Arial" panose="020B0604020202020204" pitchFamily="34" charset="0"/>
              <a:buChar char="•"/>
            </a:pPr>
            <a:r>
              <a:rPr lang="en-US" sz="2000" dirty="0">
                <a:latin typeface="+mj-lt"/>
              </a:rPr>
              <a:t>R</a:t>
            </a:r>
            <a:r>
              <a:rPr lang="en-US" sz="2000" b="0" i="0" dirty="0">
                <a:effectLst/>
                <a:latin typeface="+mj-lt"/>
              </a:rPr>
              <a:t>eligious experiences are not limited to the past as recorded in the founding texts of the great religious traditions. Religious experiences</a:t>
            </a:r>
            <a:r>
              <a:rPr lang="en-US" sz="2000" dirty="0">
                <a:latin typeface="+mj-lt"/>
              </a:rPr>
              <a:t> </a:t>
            </a:r>
            <a:r>
              <a:rPr lang="en-US" sz="2000" b="0" i="0" dirty="0">
                <a:effectLst/>
                <a:latin typeface="+mj-lt"/>
              </a:rPr>
              <a:t>continue to happen in the present day. </a:t>
            </a:r>
            <a:r>
              <a:rPr lang="en-US" sz="2000" dirty="0">
                <a:latin typeface="+mj-lt"/>
              </a:rPr>
              <a:t>M</a:t>
            </a:r>
            <a:r>
              <a:rPr lang="en-US" sz="2000" b="0" i="0" dirty="0">
                <a:effectLst/>
                <a:latin typeface="+mj-lt"/>
              </a:rPr>
              <a:t>ystical experiences, encounters with the divine, and other forms of religious or spiritual phenomena are ongoing and can be found across different cultures and belief systems. </a:t>
            </a:r>
            <a:r>
              <a:rPr lang="en-US" sz="2000" dirty="0">
                <a:latin typeface="+mj-lt"/>
              </a:rPr>
              <a:t>I’m</a:t>
            </a:r>
            <a:r>
              <a:rPr lang="en-US" sz="2000" b="0" i="0" dirty="0">
                <a:effectLst/>
                <a:latin typeface="+mj-lt"/>
              </a:rPr>
              <a:t> interested in exploring how these experiences are understood and interpreted in contemporary society</a:t>
            </a:r>
            <a:r>
              <a:rPr lang="en-US" sz="2000" dirty="0">
                <a:latin typeface="+mj-lt"/>
              </a:rPr>
              <a: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solidFill>
                  <a:schemeClr val="bg1"/>
                </a:solidFill>
                <a:latin typeface="+mj-lt"/>
              </a:rPr>
              <a:t>Luis- </a:t>
            </a:r>
            <a:r>
              <a:rPr lang="en-US" sz="2000" dirty="0">
                <a:latin typeface="+mj-lt"/>
              </a:rPr>
              <a:t>Are synchronicities a type of mystical or religious experience?</a:t>
            </a:r>
          </a:p>
          <a:p>
            <a:r>
              <a:rPr lang="en-US" sz="2000" b="0" i="0" dirty="0">
                <a:solidFill>
                  <a:srgbClr val="222222"/>
                </a:solidFill>
                <a:effectLst/>
                <a:latin typeface="+mj-lt"/>
              </a:rPr>
              <a:t> </a:t>
            </a:r>
          </a:p>
          <a:p>
            <a:pPr marL="285750" indent="-285750">
              <a:buFont typeface="Arial" panose="020B0604020202020204" pitchFamily="34" charset="0"/>
              <a:buChar char="•"/>
            </a:pPr>
            <a:r>
              <a:rPr lang="en-US" sz="2000" b="0" i="0" dirty="0">
                <a:solidFill>
                  <a:srgbClr val="222222"/>
                </a:solidFill>
                <a:effectLst/>
                <a:latin typeface="+mj-lt"/>
              </a:rPr>
              <a:t>Jeffrey Kripal- </a:t>
            </a:r>
            <a:r>
              <a:rPr lang="en-US" sz="2000" b="0" i="0" dirty="0">
                <a:effectLst/>
                <a:latin typeface="+mj-lt"/>
              </a:rPr>
              <a:t>Yes, they are. I have addressed this topic in my work. Synchronicities can be understood within the context of religious and mystical traditions as moments of connection with a deeper reality or higher consciousness. They are  a way in which the universe communicates with us, providing insights, guidance, and a sense of interconnectedness that transcends ordinary cause-and-effect relationships. They can be powerful and transformative experiences that open new ways of understanding the nature of reality, consciousness, and the human experience. </a:t>
            </a:r>
            <a:endParaRPr lang="en-CA" sz="2000" dirty="0">
              <a:latin typeface="+mj-lt"/>
            </a:endParaRPr>
          </a:p>
        </p:txBody>
      </p:sp>
      <p:sp>
        <p:nvSpPr>
          <p:cNvPr id="2" name="Slide Number Placeholder 1">
            <a:extLst>
              <a:ext uri="{FF2B5EF4-FFF2-40B4-BE49-F238E27FC236}">
                <a16:creationId xmlns:a16="http://schemas.microsoft.com/office/drawing/2014/main" id="{75FD2530-185E-669C-6243-22A094790CB3}"/>
              </a:ext>
            </a:extLst>
          </p:cNvPr>
          <p:cNvSpPr>
            <a:spLocks noGrp="1"/>
          </p:cNvSpPr>
          <p:nvPr>
            <p:ph type="sldNum" sz="quarter" idx="12"/>
          </p:nvPr>
        </p:nvSpPr>
        <p:spPr/>
        <p:txBody>
          <a:bodyPr/>
          <a:lstStyle/>
          <a:p>
            <a:fld id="{B2DC25EE-239B-4C5F-AAD1-255A7D5F1EE2}" type="slidenum">
              <a:rPr lang="en-US" smtClean="0"/>
              <a:t>683</a:t>
            </a:fld>
            <a:endParaRPr lang="en-US"/>
          </a:p>
        </p:txBody>
      </p:sp>
    </p:spTree>
    <p:extLst>
      <p:ext uri="{BB962C8B-B14F-4D97-AF65-F5344CB8AC3E}">
        <p14:creationId xmlns:p14="http://schemas.microsoft.com/office/powerpoint/2010/main" val="3279211116"/>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8AD3A-7DE5-0783-D9EC-2A275FB752E3}"/>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Although I’m agnostic about what underlies the phenomena I study, including synchronicity, I’m very sympathetic to the ideas of some of the other panelists. I think that Bernardo’s idealism, influenced by Jung’s work and in keeping with contemporary physics makes enormous sense.</a:t>
            </a:r>
          </a:p>
          <a:p>
            <a:pPr marL="285750" indent="-285750">
              <a:buFont typeface="Arial" panose="020B0604020202020204" pitchFamily="34" charset="0"/>
              <a:buChar char="•"/>
            </a:pPr>
            <a:r>
              <a:rPr lang="en-US" sz="2000" dirty="0">
                <a:latin typeface="+mj-lt"/>
                <a:cs typeface="Arial" panose="020B0604020202020204" pitchFamily="34" charset="0"/>
              </a:rPr>
              <a:t> I think that the boundaries between our personal “eddy” and universal mind are not hard boundaries, they are permeable. This permeability is the territory I study. I personally have opaque, thick, or impermeable boundaries, so I don’t have religious experiences. Some people’s boundaries are much thinner and permeable, and they have religious or mystical experiences such as the ones I study much more often. It’s interesting that trauma seems to make people’s boundaries more permeable.</a:t>
            </a:r>
          </a:p>
          <a:p>
            <a:pPr marL="285750" indent="-285750">
              <a:buFont typeface="Arial" panose="020B0604020202020204" pitchFamily="34" charset="0"/>
              <a:buChar char="•"/>
            </a:pPr>
            <a:r>
              <a:rPr lang="en-US" sz="2000" dirty="0">
                <a:latin typeface="+mj-lt"/>
                <a:cs typeface="Arial" panose="020B0604020202020204" pitchFamily="34" charset="0"/>
              </a:rPr>
              <a:t>One last point, it’s interesting that Jung thought that it was the body and the autonomic nervous system that was the most attuned and receptive to material from the collective unconscious. The genius that he was, he anticipated the work of trauma therapists such as Steven Porges that is exploding into our awareness today.</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You’ve written that paranormal or supernatural phenomena</a:t>
            </a:r>
            <a:r>
              <a:rPr lang="en-US" sz="2000" b="0" i="0" dirty="0">
                <a:effectLst/>
                <a:latin typeface="+mj-lt"/>
                <a:cs typeface="Arial" panose="020B0604020202020204" pitchFamily="34" charset="0"/>
              </a:rPr>
              <a:t> exist at the boundary between the material world and the realm of the imaginal and suggested that’s why these phenomena often exhibit features of both the material world, such as physical effects and measurable data, and the realm of the imagination, such as symbolic meanings and subjective experiences.</a:t>
            </a:r>
          </a:p>
          <a:p>
            <a:pPr marL="285750" indent="-285750">
              <a:buFont typeface="Arial" panose="020B0604020202020204" pitchFamily="34" charset="0"/>
              <a:buChar char="•"/>
            </a:pPr>
            <a:endParaRPr lang="en-US" sz="2000" b="0" i="0" dirty="0">
              <a:effectLst/>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Jeffrey Kripal-</a:t>
            </a:r>
            <a:r>
              <a:rPr lang="en-US" sz="2000" b="0" i="0" dirty="0">
                <a:solidFill>
                  <a:schemeClr val="bg1"/>
                </a:solidFill>
                <a:effectLst/>
                <a:latin typeface="+mj-lt"/>
              </a:rPr>
              <a:t>  </a:t>
            </a:r>
            <a:r>
              <a:rPr lang="en-US" sz="2000" b="0" i="0" dirty="0">
                <a:effectLst/>
                <a:latin typeface="+mj-lt"/>
              </a:rPr>
              <a:t>Yes UFOs for example have some features that are physical, for instance we can detect them with our instruments. They also other features that seem mindlike such appearing and disappearing and defying the laws of physics. Near-death experiences also seem to straddle the boundary between life as a dissociated eddy, and death </a:t>
            </a:r>
            <a:r>
              <a:rPr lang="en-US" sz="2000" dirty="0">
                <a:latin typeface="+mj-lt"/>
              </a:rPr>
              <a:t>as a return to</a:t>
            </a:r>
            <a:r>
              <a:rPr lang="en-US" sz="2000" b="0" i="0" dirty="0">
                <a:effectLst/>
                <a:latin typeface="+mj-lt"/>
              </a:rPr>
              <a:t> universal mind. Individuals who have </a:t>
            </a:r>
            <a:r>
              <a:rPr lang="en-US" sz="2000" dirty="0">
                <a:latin typeface="+mj-lt"/>
              </a:rPr>
              <a:t>p</a:t>
            </a:r>
            <a:r>
              <a:rPr lang="en-US" sz="2000" b="0" i="0" dirty="0">
                <a:effectLst/>
                <a:latin typeface="+mj-lt"/>
              </a:rPr>
              <a:t>sychic gifts may also be able to more easily transcend their individual eddy.</a:t>
            </a:r>
          </a:p>
        </p:txBody>
      </p:sp>
      <p:sp>
        <p:nvSpPr>
          <p:cNvPr id="2" name="Slide Number Placeholder 1">
            <a:extLst>
              <a:ext uri="{FF2B5EF4-FFF2-40B4-BE49-F238E27FC236}">
                <a16:creationId xmlns:a16="http://schemas.microsoft.com/office/drawing/2014/main" id="{0D08C67D-CF76-3A49-4C11-DC786E1141FC}"/>
              </a:ext>
            </a:extLst>
          </p:cNvPr>
          <p:cNvSpPr>
            <a:spLocks noGrp="1"/>
          </p:cNvSpPr>
          <p:nvPr>
            <p:ph type="sldNum" sz="quarter" idx="12"/>
          </p:nvPr>
        </p:nvSpPr>
        <p:spPr/>
        <p:txBody>
          <a:bodyPr/>
          <a:lstStyle/>
          <a:p>
            <a:fld id="{B2DC25EE-239B-4C5F-AAD1-255A7D5F1EE2}" type="slidenum">
              <a:rPr lang="en-US" smtClean="0"/>
              <a:t>684</a:t>
            </a:fld>
            <a:endParaRPr lang="en-US"/>
          </a:p>
        </p:txBody>
      </p:sp>
    </p:spTree>
    <p:extLst>
      <p:ext uri="{BB962C8B-B14F-4D97-AF65-F5344CB8AC3E}">
        <p14:creationId xmlns:p14="http://schemas.microsoft.com/office/powerpoint/2010/main" val="1773122114"/>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E8256-74FA-6085-687C-48BF209990DF}"/>
              </a:ext>
            </a:extLst>
          </p:cNvPr>
          <p:cNvSpPr txBox="1"/>
          <p:nvPr/>
        </p:nvSpPr>
        <p:spPr>
          <a:xfrm>
            <a:off x="1374005" y="657544"/>
            <a:ext cx="10262937" cy="707886"/>
          </a:xfrm>
          <a:prstGeom prst="rect">
            <a:avLst/>
          </a:prstGeom>
          <a:noFill/>
        </p:spPr>
        <p:txBody>
          <a:bodyPr wrap="square">
            <a:spAutoFit/>
          </a:bodyPr>
          <a:lstStyle/>
          <a:p>
            <a:r>
              <a:rPr lang="en-US" sz="4000" dirty="0">
                <a:solidFill>
                  <a:schemeClr val="bg1"/>
                </a:solidFill>
              </a:rPr>
              <a:t>4) DOES THE UNIVERSE HAVE A PURPOSE? </a:t>
            </a:r>
            <a:endParaRPr lang="en-CA" sz="4000" dirty="0">
              <a:solidFill>
                <a:schemeClr val="bg1"/>
              </a:solidFill>
            </a:endParaRPr>
          </a:p>
        </p:txBody>
      </p:sp>
    </p:spTree>
    <p:extLst>
      <p:ext uri="{BB962C8B-B14F-4D97-AF65-F5344CB8AC3E}">
        <p14:creationId xmlns:p14="http://schemas.microsoft.com/office/powerpoint/2010/main" val="1171094718"/>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34B7E4-7F86-E9CC-703C-DA379A34EE74}"/>
              </a:ext>
            </a:extLst>
          </p:cNvPr>
          <p:cNvSpPr txBox="1"/>
          <p:nvPr/>
        </p:nvSpPr>
        <p:spPr>
          <a:xfrm>
            <a:off x="0" y="70021"/>
            <a:ext cx="11970327" cy="867929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rPr>
              <a:t>Luis-</a:t>
            </a:r>
            <a:r>
              <a:rPr lang="en-US" sz="2000" b="0" i="0" dirty="0">
                <a:effectLst/>
                <a:latin typeface="+mj-lt"/>
              </a:rPr>
              <a:t> This is such an amazing discussion, and I hate to rush us, </a:t>
            </a:r>
            <a:r>
              <a:rPr lang="en-US" sz="2000" dirty="0">
                <a:latin typeface="+mj-lt"/>
              </a:rPr>
              <a:t>but we should</a:t>
            </a:r>
            <a:r>
              <a:rPr lang="en-US" sz="2000" b="0" i="0" dirty="0">
                <a:effectLst/>
                <a:latin typeface="+mj-lt"/>
              </a:rPr>
              <a:t> move on to our next question: </a:t>
            </a:r>
            <a:r>
              <a:rPr lang="en-US" sz="2000" b="0" i="0" dirty="0">
                <a:solidFill>
                  <a:schemeClr val="bg1"/>
                </a:solidFill>
                <a:effectLst/>
                <a:latin typeface="+mj-lt"/>
              </a:rPr>
              <a:t>“where is the universe going, and does it have a purpose?” </a:t>
            </a:r>
            <a:r>
              <a:rPr lang="en-US" sz="2000" b="0" i="0" dirty="0">
                <a:effectLst/>
                <a:latin typeface="+mj-lt"/>
              </a:rPr>
              <a:t>Is it randomly going nowhere as our philosophical physicalist friends claim</a:t>
            </a:r>
            <a:r>
              <a:rPr lang="en-US" sz="2000" dirty="0">
                <a:latin typeface="+mj-lt"/>
              </a:rPr>
              <a:t>, or</a:t>
            </a:r>
            <a:r>
              <a:rPr lang="en-US" sz="2000" b="0" i="0" dirty="0">
                <a:effectLst/>
                <a:latin typeface="+mj-lt"/>
              </a:rPr>
              <a:t> does </a:t>
            </a:r>
            <a:r>
              <a:rPr lang="en-US" sz="2000" dirty="0">
                <a:latin typeface="+mj-lt"/>
              </a:rPr>
              <a:t>it</a:t>
            </a:r>
            <a:r>
              <a:rPr lang="en-US" sz="2000" b="0" i="0" dirty="0">
                <a:effectLst/>
                <a:latin typeface="+mj-lt"/>
              </a:rPr>
              <a:t> have a purpose.</a:t>
            </a: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Pierre Teilhard de Chardin-  </a:t>
            </a:r>
            <a:r>
              <a:rPr lang="en-US" sz="2000" dirty="0">
                <a:latin typeface="+mj-lt"/>
                <a:cs typeface="Arial" panose="020B0604020202020204" pitchFamily="34" charset="0"/>
              </a:rPr>
              <a:t>My name is Pierre Teilhard de Chardin. I was a French Jesuit priest, paleontologist, theologian and philosopher. I lived from 1881 to 1955. I thought a lot about evolution both biological and that of the universe. I think the Universe does have a purpose. Addressing this I wrote</a:t>
            </a:r>
            <a:r>
              <a:rPr lang="en-US" sz="2000" dirty="0">
                <a:latin typeface="+mj-lt"/>
              </a:rPr>
              <a:t>,</a:t>
            </a:r>
            <a:r>
              <a:rPr lang="en-US" sz="2000" dirty="0">
                <a:latin typeface="+mj-lt"/>
                <a:cs typeface="Arial" panose="020B0604020202020204" pitchFamily="34" charset="0"/>
              </a:rPr>
              <a:t> "no evolutionary future awaits anyone except in association with everyone else“.</a:t>
            </a:r>
          </a:p>
          <a:p>
            <a:pPr marL="285750" indent="-285750">
              <a:buFont typeface="Arial" panose="020B0604020202020204" pitchFamily="34" charset="0"/>
              <a:buChar char="•"/>
            </a:pPr>
            <a:r>
              <a:rPr lang="en-US" sz="2000" dirty="0">
                <a:latin typeface="+mj-lt"/>
                <a:cs typeface="Arial" panose="020B0604020202020204" pitchFamily="34" charset="0"/>
              </a:rPr>
              <a:t>I postulated three laws of evolution: 1) recurring patterns exist in the universe which, in the course of evolution, become more complex 2) love is the creative attractive energy that causes life to unify and become more complex 3) with life’s greater unification and complexity come more expanded forms of consciousness. </a:t>
            </a:r>
          </a:p>
          <a:p>
            <a:pPr marL="285750" indent="-285750">
              <a:buFont typeface="Arial" panose="020B0604020202020204" pitchFamily="34" charset="0"/>
              <a:buChar char="•"/>
            </a:pPr>
            <a:r>
              <a:rPr lang="en-US" sz="2000" dirty="0">
                <a:latin typeface="+mj-lt"/>
                <a:cs typeface="Arial" panose="020B0604020202020204" pitchFamily="34" charset="0"/>
              </a:rPr>
              <a:t>Along with biogeologist Vladimir Vernadsky I postulated the Noosphere as the next evolutionary step.</a:t>
            </a:r>
          </a:p>
          <a:p>
            <a:pPr marL="285750" indent="-285750">
              <a:buFont typeface="Arial" panose="020B0604020202020204" pitchFamily="34" charset="0"/>
              <a:buChar char="•"/>
            </a:pPr>
            <a:r>
              <a:rPr lang="en-US" sz="2000" b="0" i="0" dirty="0">
                <a:effectLst/>
                <a:latin typeface="+mj-lt"/>
                <a:cs typeface="Arial" panose="020B0604020202020204" pitchFamily="34" charset="0"/>
              </a:rPr>
              <a:t>The noosphere is the sphere of human thought, encompassing all the collective mental and spiritual activity of humanity. The evolution of life on Earth has progressed from the geosphere (physical Earth) to the biosphere (living organisms) and is now moving towards the emergence of the noosphere, where human consciousness and interconnectedness play a central role.</a:t>
            </a:r>
          </a:p>
          <a:p>
            <a:pPr marL="285750" indent="-285750">
              <a:buFont typeface="Arial" panose="020B0604020202020204" pitchFamily="34" charset="0"/>
              <a:buChar char="•"/>
            </a:pPr>
            <a:r>
              <a:rPr lang="en-US" sz="2000" b="0" i="0" dirty="0">
                <a:effectLst/>
                <a:latin typeface="+mj-lt"/>
                <a:cs typeface="Arial" panose="020B0604020202020204" pitchFamily="34" charset="0"/>
              </a:rPr>
              <a:t>The noosphere represents a higher level of consciousness and interconnectedness among individuals, where ideas, knowledge, and spiritual insights are shared and exchanged globally. It is often associated with the idea of a global mind or collective consciousness that transcends individual perspectives and unites humanity in a shared mental space. </a:t>
            </a:r>
          </a:p>
          <a:p>
            <a:pPr marL="285750" indent="-285750">
              <a:buFont typeface="Arial" panose="020B0604020202020204" pitchFamily="34" charset="0"/>
              <a:buChar char="•"/>
            </a:pPr>
            <a:r>
              <a:rPr lang="en-US" sz="2000" b="0" i="0" dirty="0">
                <a:effectLst/>
                <a:latin typeface="+mj-lt"/>
                <a:cs typeface="Arial" panose="020B0604020202020204" pitchFamily="34" charset="0"/>
              </a:rPr>
              <a:t>The noosphere is but a step </a:t>
            </a:r>
            <a:r>
              <a:rPr lang="en-US" sz="2000" dirty="0">
                <a:latin typeface="+mj-lt"/>
                <a:cs typeface="Arial" panose="020B0604020202020204" pitchFamily="34" charset="0"/>
              </a:rPr>
              <a:t>to</a:t>
            </a:r>
            <a:r>
              <a:rPr lang="en-US" sz="2000" b="0" i="0" dirty="0">
                <a:effectLst/>
                <a:latin typeface="+mj-lt"/>
                <a:cs typeface="Arial" panose="020B0604020202020204" pitchFamily="34" charset="0"/>
              </a:rPr>
              <a:t> where the universe is ultimately going, the Omega point,</a:t>
            </a:r>
            <a:r>
              <a:rPr lang="en-US" sz="2000" dirty="0">
                <a:latin typeface="+mj-lt"/>
                <a:cs typeface="Arial" panose="020B0604020202020204" pitchFamily="34" charset="0"/>
              </a:rPr>
              <a:t> at which the entirety of the cosmos reaches a final unification of consciousness and intelligence which is God in her full potential.</a:t>
            </a:r>
          </a:p>
          <a:p>
            <a:pPr marL="285750" indent="-285750">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br>
              <a:rPr lang="en-US" sz="2000" dirty="0"/>
            </a:br>
            <a:br>
              <a:rPr lang="en-US" sz="2000" dirty="0"/>
            </a:br>
            <a:endParaRPr lang="en-US" sz="2000"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494586F6-E42F-1350-0383-7FB73F155C76}"/>
              </a:ext>
            </a:extLst>
          </p:cNvPr>
          <p:cNvSpPr>
            <a:spLocks noGrp="1"/>
          </p:cNvSpPr>
          <p:nvPr>
            <p:ph type="sldNum" sz="quarter" idx="12"/>
          </p:nvPr>
        </p:nvSpPr>
        <p:spPr/>
        <p:txBody>
          <a:bodyPr/>
          <a:lstStyle/>
          <a:p>
            <a:fld id="{B2DC25EE-239B-4C5F-AAD1-255A7D5F1EE2}" type="slidenum">
              <a:rPr lang="en-US" smtClean="0"/>
              <a:t>686</a:t>
            </a:fld>
            <a:endParaRPr lang="en-US"/>
          </a:p>
        </p:txBody>
      </p:sp>
    </p:spTree>
    <p:extLst>
      <p:ext uri="{BB962C8B-B14F-4D97-AF65-F5344CB8AC3E}">
        <p14:creationId xmlns:p14="http://schemas.microsoft.com/office/powerpoint/2010/main" val="3152929749"/>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8418DE-AC96-34FB-534D-B6366B516087}"/>
              </a:ext>
            </a:extLst>
          </p:cNvPr>
          <p:cNvSpPr txBox="1"/>
          <p:nvPr/>
        </p:nvSpPr>
        <p:spPr>
          <a:xfrm>
            <a:off x="0" y="-4466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cs typeface="Arial" panose="020B0604020202020204" pitchFamily="34" charset="0"/>
              </a:rPr>
              <a:t>The Omega Point is the culmination of the evolutionary process, towards which all of creation is moving. It is a state of ultimate unity and convergence, where all individual consciousnesses and energies merge into a higher, collective consciousness. At the Omega point human beings and the universe as a whole reach a state of maximum complexity, consciousness, and unity. It is the fulfillment of God's plan for creation, where all of existence is drawn towards a state of divine unity and wholeness.</a:t>
            </a:r>
            <a:r>
              <a:rPr lang="en-US" sz="2000" dirty="0">
                <a:latin typeface="+mj-lt"/>
                <a:cs typeface="Arial" panose="020B0604020202020204" pitchFamily="34" charset="0"/>
              </a:rPr>
              <a:t> We are moving towards an Omega point.</a:t>
            </a:r>
          </a:p>
          <a:p>
            <a:pPr marL="285750" indent="-285750">
              <a:buFont typeface="Arial" panose="020B0604020202020204" pitchFamily="34" charset="0"/>
              <a:buChar char="•"/>
            </a:pPr>
            <a:r>
              <a:rPr lang="en-US" sz="2000" dirty="0">
                <a:latin typeface="+mj-lt"/>
                <a:cs typeface="Arial" panose="020B0604020202020204" pitchFamily="34" charset="0"/>
              </a:rPr>
              <a:t>Since evolution requires a unification of consciousness, I also think that individual and societal problems such as gross inequalities, exploitation, nationalism, isolation, marginalization, war, and conflicts of different kinds powerfully inhibit evolution.</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Socrates’s “know thyself” underscores the importance of self-awareness in the pursuit of truth and meaning. God will only truly know herself and her full potential when she has reached the Omega point. As Carl Jung wrote: “Primal consciousness has a will to self-knowledge and in the minds of humans the universe becomes self-aware.” and he added “the ultimate goal of psychic life is to bring to the light of metacognitive consciousness every aspect of itself so it may know itself fully” I believe he was not only referring to individual human beings but also to universal consciousness. “knowing itself fully” is the omega point. </a:t>
            </a:r>
          </a:p>
          <a:p>
            <a:pPr marL="285750" indent="-285750">
              <a:buFont typeface="Arial" panose="020B0604020202020204" pitchFamily="34" charset="0"/>
              <a:buChar char="•"/>
            </a:pPr>
            <a:r>
              <a:rPr lang="en-US" sz="2000" dirty="0">
                <a:latin typeface="+mj-lt"/>
                <a:cs typeface="Arial" panose="020B0604020202020204" pitchFamily="34" charset="0"/>
              </a:rPr>
              <a:t>At the big bang, the universe had enormous potential but only phenomenal consciousness and no conscious awareness. At the omega point its full potential is realized and it fully knows itself metacognitively. This process is very similar to how life develops. At fertilization, the human egg has vestigial consciousness with a great potential to evolve. A fully realized human being has reached their full potential and fully knows themselves. Does that align with what you’re saying?</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E548038-3C12-0A4B-1FD1-5A000331D1C3}"/>
              </a:ext>
            </a:extLst>
          </p:cNvPr>
          <p:cNvSpPr>
            <a:spLocks noGrp="1"/>
          </p:cNvSpPr>
          <p:nvPr>
            <p:ph type="sldNum" sz="quarter" idx="12"/>
          </p:nvPr>
        </p:nvSpPr>
        <p:spPr/>
        <p:txBody>
          <a:bodyPr/>
          <a:lstStyle/>
          <a:p>
            <a:fld id="{B2DC25EE-239B-4C5F-AAD1-255A7D5F1EE2}" type="slidenum">
              <a:rPr lang="en-US" smtClean="0"/>
              <a:t>687</a:t>
            </a:fld>
            <a:endParaRPr lang="en-US"/>
          </a:p>
        </p:txBody>
      </p:sp>
    </p:spTree>
    <p:extLst>
      <p:ext uri="{BB962C8B-B14F-4D97-AF65-F5344CB8AC3E}">
        <p14:creationId xmlns:p14="http://schemas.microsoft.com/office/powerpoint/2010/main" val="3824787161"/>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D4317-B3D4-8E13-104A-505020A52904}"/>
              </a:ext>
            </a:extLst>
          </p:cNvPr>
          <p:cNvSpPr txBox="1"/>
          <p:nvPr/>
        </p:nvSpPr>
        <p:spPr>
          <a:xfrm>
            <a:off x="0" y="0"/>
            <a:ext cx="12192000" cy="4708981"/>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cs typeface="Arial" panose="020B0604020202020204" pitchFamily="34" charset="0"/>
              </a:rPr>
              <a:t>Pierre Teilhard de Chardin- </a:t>
            </a:r>
            <a:r>
              <a:rPr lang="en-CA" sz="2000" dirty="0">
                <a:effectLst/>
                <a:ea typeface="Times New Roman" panose="02020603050405020304" pitchFamily="18" charset="0"/>
              </a:rPr>
              <a:t>Yes</a:t>
            </a:r>
            <a:r>
              <a:rPr lang="en-CA" sz="2000" dirty="0">
                <a:ea typeface="Times New Roman" panose="02020603050405020304" pitchFamily="18" charset="0"/>
              </a:rPr>
              <a:t>, </a:t>
            </a:r>
            <a:r>
              <a:rPr lang="en-CA" sz="2000" dirty="0">
                <a:effectLst/>
                <a:ea typeface="Times New Roman" panose="02020603050405020304" pitchFamily="18" charset="0"/>
              </a:rPr>
              <a:t>very deeply, my friend, you are speaking from within the same current of thought. What you describe is precisely the law of complexity–consciousness that I sought to name. From the first flash of the cosmos, there is not merely matter in motion, but an inside to things, a rudimentary, phenomenal consciousness laden with promise. As complexity increases, consciousness deepens; and as consciousness deepens, reflection is born.</a:t>
            </a:r>
          </a:p>
          <a:p>
            <a:pPr marL="342900" indent="-342900">
              <a:buFont typeface="Arial" panose="020B0604020202020204" pitchFamily="34" charset="0"/>
              <a:buChar char="•"/>
            </a:pPr>
            <a:r>
              <a:rPr lang="en-CA" sz="2000" dirty="0">
                <a:effectLst/>
                <a:ea typeface="Times New Roman" panose="02020603050405020304" pitchFamily="18" charset="0"/>
              </a:rPr>
              <a:t>In the human person, the universe bends back upon itself and begins to know that it knows. This is not an accident of evolution but its direction. What Socrates named self-knowledge at the level of the person, I perceived as the same movement at the level of the cosmos.</a:t>
            </a:r>
          </a:p>
          <a:p>
            <a:pPr marL="342900" indent="-342900">
              <a:buFont typeface="Arial" panose="020B0604020202020204" pitchFamily="34" charset="0"/>
              <a:buChar char="•"/>
            </a:pPr>
            <a:r>
              <a:rPr lang="en-CA" sz="2000" dirty="0">
                <a:effectLst/>
                <a:ea typeface="Times New Roman" panose="02020603050405020304" pitchFamily="18" charset="0"/>
              </a:rPr>
              <a:t>The Omega Point is not imposed from without; it is the fulfillment of an interior drive already present at the Big Bang. Just as the fertilized egg contains not awareness but an immense potential for awareness, so the early universe carried within it the destiny of metacognition. At Omega, consciousness does not merely exist—it recognizes itself fully, unified, personal, and luminous.</a:t>
            </a:r>
          </a:p>
          <a:p>
            <a:pPr marL="342900" indent="-342900">
              <a:buFont typeface="Arial" panose="020B0604020202020204" pitchFamily="34" charset="0"/>
              <a:buChar char="•"/>
            </a:pPr>
            <a:r>
              <a:rPr lang="en-CA" sz="2000" dirty="0">
                <a:effectLst/>
                <a:ea typeface="Times New Roman" panose="02020603050405020304" pitchFamily="18" charset="0"/>
              </a:rPr>
              <a:t>Thus, individual self-realization and cosmic self-realization are not two stories but one story told at different scales. In becoming fully ourselves, we participate in the universe’s own awakening.</a:t>
            </a:r>
            <a:r>
              <a:rPr lang="en-US" sz="2000" dirty="0">
                <a:cs typeface="Arial" panose="020B0604020202020204" pitchFamily="34" charset="0"/>
              </a:rPr>
              <a:t> </a:t>
            </a:r>
          </a:p>
          <a:p>
            <a:pPr marL="342900" indent="-342900">
              <a:buFont typeface="Arial" panose="020B0604020202020204" pitchFamily="34" charset="0"/>
              <a:buChar char="•"/>
            </a:pPr>
            <a:r>
              <a:rPr lang="en-US" sz="2000" dirty="0">
                <a:solidFill>
                  <a:schemeClr val="bg1"/>
                </a:solidFill>
                <a:cs typeface="Arial" panose="020B0604020202020204" pitchFamily="34" charset="0"/>
              </a:rPr>
              <a:t>Luis-</a:t>
            </a:r>
            <a:r>
              <a:rPr lang="en-US" sz="2000" dirty="0">
                <a:cs typeface="Arial" panose="020B0604020202020204" pitchFamily="34" charset="0"/>
              </a:rPr>
              <a:t> I apologize Father, for not exploring your ideas further, </a:t>
            </a:r>
            <a:r>
              <a:rPr lang="en-US" sz="2000" dirty="0">
                <a:solidFill>
                  <a:schemeClr val="bg1"/>
                </a:solidFill>
                <a:cs typeface="Arial" panose="020B0604020202020204" pitchFamily="34" charset="0"/>
              </a:rPr>
              <a:t>appendix 8 </a:t>
            </a:r>
            <a:r>
              <a:rPr lang="en-US" sz="2000" dirty="0">
                <a:cs typeface="Arial" panose="020B0604020202020204" pitchFamily="34" charset="0"/>
              </a:rPr>
              <a:t>below summarizes them briefly. </a:t>
            </a:r>
            <a:endParaRPr lang="en-CA" sz="2000" dirty="0">
              <a:effectLst/>
              <a:ea typeface="Times New Roman" panose="02020603050405020304" pitchFamily="18" charset="0"/>
            </a:endParaRPr>
          </a:p>
        </p:txBody>
      </p:sp>
    </p:spTree>
    <p:extLst>
      <p:ext uri="{BB962C8B-B14F-4D97-AF65-F5344CB8AC3E}">
        <p14:creationId xmlns:p14="http://schemas.microsoft.com/office/powerpoint/2010/main" val="3830295243"/>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6ABC7-63B6-E78F-FCDD-2C3C607AF639}"/>
              </a:ext>
            </a:extLst>
          </p:cNvPr>
          <p:cNvSpPr txBox="1"/>
          <p:nvPr/>
        </p:nvSpPr>
        <p:spPr>
          <a:xfrm>
            <a:off x="36897" y="461293"/>
            <a:ext cx="12118206" cy="1323439"/>
          </a:xfrm>
          <a:prstGeom prst="rect">
            <a:avLst/>
          </a:prstGeom>
          <a:noFill/>
        </p:spPr>
        <p:txBody>
          <a:bodyPr wrap="square">
            <a:spAutoFit/>
          </a:bodyPr>
          <a:lstStyle/>
          <a:p>
            <a:r>
              <a:rPr lang="en-US" sz="4000" dirty="0">
                <a:solidFill>
                  <a:schemeClr val="bg1"/>
                </a:solidFill>
              </a:rPr>
              <a:t>5) WHAT IMPLICATIONS DOES A HEALTHY PERSONAL RELIGIOUS MYTH HAVE FOR MENTAL HEALTH?</a:t>
            </a:r>
          </a:p>
        </p:txBody>
      </p:sp>
    </p:spTree>
    <p:extLst>
      <p:ext uri="{BB962C8B-B14F-4D97-AF65-F5344CB8AC3E}">
        <p14:creationId xmlns:p14="http://schemas.microsoft.com/office/powerpoint/2010/main" val="323373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3732-F2EA-9720-12C9-F697A1D5C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1765D-54B7-4E40-83BF-880402362E00}"/>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1E5DE465-5FE6-C6D9-874C-B35B7602AF2B}"/>
              </a:ext>
            </a:extLst>
          </p:cNvPr>
          <p:cNvSpPr>
            <a:spLocks noGrp="1"/>
          </p:cNvSpPr>
          <p:nvPr>
            <p:ph idx="1"/>
          </p:nvPr>
        </p:nvSpPr>
        <p:spPr/>
        <p:txBody>
          <a:bodyPr>
            <a:normAutofit/>
          </a:bodyPr>
          <a:lstStyle/>
          <a:p>
            <a:pPr marL="0" indent="0">
              <a:buNone/>
            </a:pPr>
            <a:r>
              <a:rPr sz="3200" dirty="0">
                <a:latin typeface="Arial" panose="020B0604020202020204" pitchFamily="34" charset="0"/>
                <a:cs typeface="Arial" panose="020B0604020202020204" pitchFamily="34" charset="0"/>
              </a:rPr>
              <a:t>Which story makes you feel most valued, seen, or alive?</a:t>
            </a:r>
          </a:p>
          <a:p>
            <a:pPr marL="0" indent="0">
              <a:buNone/>
            </a:pPr>
            <a:r>
              <a:rPr sz="3200" dirty="0">
                <a:latin typeface="Arial" panose="020B0604020202020204" pitchFamily="34" charset="0"/>
                <a:cs typeface="Arial" panose="020B0604020202020204" pitchFamily="34" charset="0"/>
              </a:rPr>
              <a:t>Which gives you the clearest sense of purpose?</a:t>
            </a:r>
          </a:p>
          <a:p>
            <a:pPr marL="0" indent="0">
              <a:buNone/>
            </a:pPr>
            <a:r>
              <a:rPr sz="3200" dirty="0">
                <a:latin typeface="Arial" panose="020B0604020202020204" pitchFamily="34" charset="0"/>
                <a:cs typeface="Arial" panose="020B0604020202020204" pitchFamily="34" charset="0"/>
              </a:rPr>
              <a:t>Are your stories coherent—or are they in tension?</a:t>
            </a:r>
            <a:endParaRPr lang="en-CA"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 If in harmony, what does that feel like?</a:t>
            </a:r>
          </a:p>
          <a:p>
            <a:pPr marL="0" indent="0">
              <a:buNone/>
            </a:pPr>
            <a:r>
              <a:rPr sz="3200" dirty="0">
                <a:latin typeface="Arial" panose="020B0604020202020204" pitchFamily="34" charset="0"/>
                <a:cs typeface="Arial" panose="020B0604020202020204" pitchFamily="34" charset="0"/>
              </a:rPr>
              <a:t>- If in conflict, what might be trying to emerge?</a:t>
            </a:r>
          </a:p>
        </p:txBody>
      </p:sp>
    </p:spTree>
    <p:extLst>
      <p:ext uri="{BB962C8B-B14F-4D97-AF65-F5344CB8AC3E}">
        <p14:creationId xmlns:p14="http://schemas.microsoft.com/office/powerpoint/2010/main" val="941009674"/>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BFA228-BAAB-7406-A2F8-7B67D32E22DA}"/>
              </a:ext>
            </a:extLst>
          </p:cNvPr>
          <p:cNvSpPr txBox="1"/>
          <p:nvPr/>
        </p:nvSpPr>
        <p:spPr>
          <a:xfrm>
            <a:off x="-45067" y="28069"/>
            <a:ext cx="12282134" cy="7417415"/>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cs typeface="Arial" panose="020B0604020202020204" pitchFamily="34" charset="0"/>
              </a:rPr>
              <a:t>Luis- </a:t>
            </a:r>
            <a:r>
              <a:rPr lang="en-US" sz="2000" dirty="0">
                <a:cs typeface="Arial" panose="020B0604020202020204" pitchFamily="34" charset="0"/>
              </a:rPr>
              <a:t> We still have one last question to consider and that is  </a:t>
            </a:r>
            <a:r>
              <a:rPr lang="en-US" sz="2000" dirty="0">
                <a:solidFill>
                  <a:schemeClr val="bg1"/>
                </a:solidFill>
                <a:cs typeface="Arial" panose="020B0604020202020204" pitchFamily="34" charset="0"/>
              </a:rPr>
              <a:t>“What implications does a healthy or unhealthy “The story” have for our mental health?”</a:t>
            </a:r>
          </a:p>
          <a:p>
            <a:pPr marL="285750" indent="-285750">
              <a:buFont typeface="Arial" panose="020B0604020202020204" pitchFamily="34" charset="0"/>
              <a:buChar char="•"/>
            </a:pPr>
            <a:r>
              <a:rPr lang="en-US" sz="2000" dirty="0">
                <a:latin typeface="+mj-lt"/>
                <a:cs typeface="Arial" panose="020B0604020202020204" pitchFamily="34" charset="0"/>
              </a:rPr>
              <a:t>I’ll state the obvious: Since “My stories” are embedded in “Our stories” which are embedded in “The stories”, it’s difficult for the core “My story” to be healthy when the outer layers “Our and The stories” aren’t. </a:t>
            </a:r>
          </a:p>
          <a:p>
            <a:pPr marL="285750" indent="-285750">
              <a:buFont typeface="Arial" panose="020B0604020202020204" pitchFamily="34" charset="0"/>
              <a:buChar char="•"/>
            </a:pPr>
            <a:r>
              <a:rPr lang="en-US" sz="2000" dirty="0">
                <a:latin typeface="+mj-lt"/>
                <a:cs typeface="Arial" panose="020B0604020202020204" pitchFamily="34" charset="0"/>
              </a:rPr>
              <a:t>On the one hand the traditional Christian “The story” was wedded to Aristotelian science which was overthrown in the scientific revolution. This institutional traditional Christian “The story” has, since then struggled to incorporate scientific advances. </a:t>
            </a:r>
          </a:p>
          <a:p>
            <a:pPr marL="285750" indent="-285750">
              <a:buFont typeface="Arial" panose="020B0604020202020204" pitchFamily="34" charset="0"/>
              <a:buChar char="•"/>
            </a:pPr>
            <a:r>
              <a:rPr lang="en-US" sz="2000" dirty="0">
                <a:latin typeface="+mj-lt"/>
                <a:cs typeface="Arial" panose="020B0604020202020204" pitchFamily="34" charset="0"/>
              </a:rPr>
              <a:t>On the other hand, the modern scientific philosophical materialist “The story” in not just wrong but also degenerate, if we define degenerate as something that has lost physical, mental or moral qualities considered normal and desirable. The modern “The story” lost meaning, value and purpose. These two “The stories” that are dominant in our culture are unhealthy. It is therefor not surprising that we feel lost and without meaning.</a:t>
            </a:r>
          </a:p>
          <a:p>
            <a:r>
              <a:rPr lang="en-US"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Saint Ignatius of Loyola- </a:t>
            </a:r>
            <a:r>
              <a:rPr lang="en-US" sz="2000" dirty="0">
                <a:latin typeface="+mj-lt"/>
                <a:cs typeface="Arial" panose="020B0604020202020204" pitchFamily="34" charset="0"/>
              </a:rPr>
              <a:t>That speaks to me because as a young man I was quite lost until I found a healthy “The story” that saved me. My name is Ignatius of Loyola. </a:t>
            </a:r>
            <a:r>
              <a:rPr lang="en-US" sz="2000" b="0" i="0" dirty="0">
                <a:effectLst/>
                <a:latin typeface="+mj-lt"/>
                <a:cs typeface="Arial" panose="020B0604020202020204" pitchFamily="34" charset="0"/>
              </a:rPr>
              <a:t>I was born in 1491 and died in 1556. I was canonized in 1622. I was a Spanish Catholic priest and theologian who co-founded the religious order of the Society of Jesus, also known as the Jesuits</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I am best known for </a:t>
            </a:r>
            <a:r>
              <a:rPr lang="en-US" sz="2000" dirty="0">
                <a:latin typeface="+mj-lt"/>
                <a:cs typeface="Arial" panose="020B0604020202020204" pitchFamily="34" charset="0"/>
              </a:rPr>
              <a:t>my book</a:t>
            </a:r>
            <a:r>
              <a:rPr lang="en-US" sz="2000" b="0" i="0" dirty="0">
                <a:effectLst/>
                <a:latin typeface="+mj-lt"/>
                <a:cs typeface="Arial" panose="020B0604020202020204" pitchFamily="34" charset="0"/>
              </a:rPr>
              <a:t> "Spiritual Exercises," which outline a set of meditations, prayers, and mental exercises designed to help individuals deepen their relationship with God.</a:t>
            </a:r>
            <a:r>
              <a:rPr lang="en-US" sz="2000" dirty="0">
                <a:latin typeface="+mj-lt"/>
              </a:rPr>
              <a:t> </a:t>
            </a:r>
          </a:p>
          <a:p>
            <a:pPr marL="285750" indent="-285750">
              <a:buFont typeface="Arial" panose="020B0604020202020204" pitchFamily="34" charset="0"/>
              <a:buChar char="•"/>
            </a:pPr>
            <a:r>
              <a:rPr lang="en-US" sz="2000" dirty="0">
                <a:latin typeface="+mj-lt"/>
              </a:rPr>
              <a:t>I</a:t>
            </a:r>
            <a:r>
              <a:rPr lang="en-US" sz="2000" b="0" i="0" dirty="0">
                <a:effectLst/>
                <a:latin typeface="+mj-lt"/>
              </a:rPr>
              <a:t> was born into a noble family in the Basque region of Spain. </a:t>
            </a:r>
            <a:r>
              <a:rPr lang="en-US" sz="2000" dirty="0">
                <a:latin typeface="+mj-lt"/>
              </a:rPr>
              <a:t>As a young man, I was a</a:t>
            </a:r>
            <a:r>
              <a:rPr lang="en-US" sz="2000" b="0" i="0" dirty="0">
                <a:effectLst/>
                <a:latin typeface="+mj-lt"/>
              </a:rPr>
              <a:t> soldier with a reputation for </a:t>
            </a:r>
            <a:r>
              <a:rPr lang="en-US" sz="2000" dirty="0">
                <a:latin typeface="+mj-lt"/>
              </a:rPr>
              <a:t>my</a:t>
            </a:r>
            <a:r>
              <a:rPr lang="en-US" sz="2000" b="0" i="0" dirty="0">
                <a:effectLst/>
                <a:latin typeface="+mj-lt"/>
              </a:rPr>
              <a:t> love of adventure, military prowess, and courtly lifestyle</a:t>
            </a:r>
            <a:r>
              <a:rPr lang="en-US" sz="2000" dirty="0">
                <a:latin typeface="+mj-lt"/>
              </a:rPr>
              <a:t> which</a:t>
            </a:r>
            <a:r>
              <a:rPr lang="en-US" sz="2000" b="0" i="0" dirty="0">
                <a:effectLst/>
                <a:latin typeface="+mj-lt"/>
              </a:rPr>
              <a:t> included gambling, and womanizing.</a:t>
            </a:r>
          </a:p>
          <a:p>
            <a:pPr marL="285750" indent="-285750">
              <a:buFont typeface="Arial" panose="020B0604020202020204" pitchFamily="34" charset="0"/>
              <a:buChar char="•"/>
            </a:pPr>
            <a:r>
              <a:rPr lang="en-US" sz="2000" b="0" i="0" dirty="0">
                <a:effectLst/>
                <a:latin typeface="+mj-lt"/>
              </a:rPr>
              <a:t>I was very ambitious and had a desire for glory</a:t>
            </a:r>
            <a:r>
              <a:rPr lang="en-US" sz="2000" dirty="0">
                <a:latin typeface="+mj-lt"/>
              </a:rPr>
              <a:t>. I sought</a:t>
            </a:r>
            <a:r>
              <a:rPr lang="en-US" sz="2000" b="0" i="0" dirty="0">
                <a:effectLst/>
                <a:latin typeface="+mj-lt"/>
              </a:rPr>
              <a:t> honor and recognition through </a:t>
            </a:r>
            <a:r>
              <a:rPr lang="en-US" sz="2000" dirty="0">
                <a:latin typeface="+mj-lt"/>
              </a:rPr>
              <a:t>my</a:t>
            </a:r>
            <a:r>
              <a:rPr lang="en-US" sz="2000" b="0" i="0" dirty="0">
                <a:effectLst/>
                <a:latin typeface="+mj-lt"/>
              </a:rPr>
              <a:t> military exploits. </a:t>
            </a:r>
            <a:r>
              <a:rPr lang="en-US" sz="2000" dirty="0">
                <a:latin typeface="+mj-lt"/>
              </a:rPr>
              <a:t>I</a:t>
            </a:r>
            <a:r>
              <a:rPr lang="en-US" sz="2000" b="0" i="0" dirty="0">
                <a:effectLst/>
                <a:latin typeface="+mj-lt"/>
              </a:rPr>
              <a:t> served as a soldier in the Spanish army and participated in various battles and campaigns, including the Battle of Pamplona where </a:t>
            </a:r>
            <a:r>
              <a:rPr lang="en-US" sz="2000" dirty="0">
                <a:latin typeface="+mj-lt"/>
              </a:rPr>
              <a:t>I</a:t>
            </a:r>
            <a:r>
              <a:rPr lang="en-US" sz="2000" b="0" i="0" dirty="0">
                <a:effectLst/>
                <a:latin typeface="+mj-lt"/>
              </a:rPr>
              <a:t> was injured.</a:t>
            </a:r>
            <a:r>
              <a:rPr lang="en-US" sz="2000" dirty="0">
                <a:latin typeface="+mj-lt"/>
              </a:rPr>
              <a:t> </a:t>
            </a:r>
          </a:p>
          <a:p>
            <a:pPr marL="285750" indent="-285750">
              <a:buFont typeface="Arial" panose="020B0604020202020204" pitchFamily="34" charset="0"/>
              <a:buChar char="•"/>
            </a:pPr>
            <a:endParaRPr lang="en-CA"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6927D2BD-1C3D-DAF7-196B-345DE1DD4CA6}"/>
              </a:ext>
            </a:extLst>
          </p:cNvPr>
          <p:cNvSpPr>
            <a:spLocks noGrp="1"/>
          </p:cNvSpPr>
          <p:nvPr>
            <p:ph type="sldNum" sz="quarter" idx="12"/>
          </p:nvPr>
        </p:nvSpPr>
        <p:spPr/>
        <p:txBody>
          <a:bodyPr/>
          <a:lstStyle/>
          <a:p>
            <a:fld id="{B2DC25EE-239B-4C5F-AAD1-255A7D5F1EE2}" type="slidenum">
              <a:rPr lang="en-US" smtClean="0"/>
              <a:t>690</a:t>
            </a:fld>
            <a:endParaRPr lang="en-US"/>
          </a:p>
        </p:txBody>
      </p:sp>
    </p:spTree>
    <p:extLst>
      <p:ext uri="{BB962C8B-B14F-4D97-AF65-F5344CB8AC3E}">
        <p14:creationId xmlns:p14="http://schemas.microsoft.com/office/powerpoint/2010/main" val="2451081207"/>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5A63B9-8587-C5E6-ECA0-A4D4F5F22C12}"/>
              </a:ext>
            </a:extLst>
          </p:cNvPr>
          <p:cNvSpPr txBox="1"/>
          <p:nvPr/>
        </p:nvSpPr>
        <p:spPr>
          <a:xfrm>
            <a:off x="106680" y="232338"/>
            <a:ext cx="1197864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My</a:t>
            </a:r>
            <a:r>
              <a:rPr lang="en-US" sz="2000" b="0" i="0" dirty="0">
                <a:effectLst/>
                <a:latin typeface="+mj-lt"/>
              </a:rPr>
              <a:t> leg wound played a crucial role in </a:t>
            </a:r>
            <a:r>
              <a:rPr lang="en-US" sz="2000" dirty="0">
                <a:latin typeface="+mj-lt"/>
              </a:rPr>
              <a:t>my</a:t>
            </a:r>
            <a:r>
              <a:rPr lang="en-US" sz="2000" b="0" i="0" dirty="0">
                <a:effectLst/>
                <a:latin typeface="+mj-lt"/>
              </a:rPr>
              <a:t> spiritual transformation. The incident </a:t>
            </a:r>
            <a:r>
              <a:rPr lang="en-US" sz="2000" dirty="0">
                <a:latin typeface="+mj-lt"/>
              </a:rPr>
              <a:t>happened</a:t>
            </a:r>
            <a:r>
              <a:rPr lang="en-US" sz="2000" b="0" i="0" dirty="0">
                <a:effectLst/>
                <a:latin typeface="+mj-lt"/>
              </a:rPr>
              <a:t> in 1521, when I was defending the fortress of Pamplona against the French army.</a:t>
            </a:r>
          </a:p>
          <a:p>
            <a:pPr marL="285750" indent="-285750">
              <a:buFont typeface="Arial" panose="020B0604020202020204" pitchFamily="34" charset="0"/>
              <a:buChar char="•"/>
            </a:pPr>
            <a:r>
              <a:rPr lang="en-US" sz="2000" b="0" i="0" dirty="0">
                <a:effectLst/>
                <a:latin typeface="+mj-lt"/>
              </a:rPr>
              <a:t>During the battle, I was struck by a cannonball that severely injured </a:t>
            </a:r>
            <a:r>
              <a:rPr lang="en-US" sz="2000" dirty="0">
                <a:latin typeface="+mj-lt"/>
              </a:rPr>
              <a:t>my</a:t>
            </a:r>
            <a:r>
              <a:rPr lang="en-US" sz="2000" b="0" i="0" dirty="0">
                <a:effectLst/>
                <a:latin typeface="+mj-lt"/>
              </a:rPr>
              <a:t> right leg and left </a:t>
            </a:r>
            <a:r>
              <a:rPr lang="en-US" sz="2000" dirty="0">
                <a:latin typeface="+mj-lt"/>
              </a:rPr>
              <a:t>me</a:t>
            </a:r>
            <a:r>
              <a:rPr lang="en-US" sz="2000" b="0" i="0" dirty="0">
                <a:effectLst/>
                <a:latin typeface="+mj-lt"/>
              </a:rPr>
              <a:t> incapacitated. </a:t>
            </a:r>
            <a:r>
              <a:rPr lang="en-US" sz="2000" dirty="0">
                <a:latin typeface="+mj-lt"/>
              </a:rPr>
              <a:t>I</a:t>
            </a:r>
            <a:r>
              <a:rPr lang="en-US" sz="2000" b="0" i="0" dirty="0">
                <a:effectLst/>
                <a:latin typeface="+mj-lt"/>
              </a:rPr>
              <a:t> was taken back to </a:t>
            </a:r>
            <a:r>
              <a:rPr lang="en-US" sz="2000" dirty="0">
                <a:latin typeface="+mj-lt"/>
              </a:rPr>
              <a:t>my</a:t>
            </a:r>
            <a:r>
              <a:rPr lang="en-US" sz="2000" b="0" i="0" dirty="0">
                <a:effectLst/>
                <a:latin typeface="+mj-lt"/>
              </a:rPr>
              <a:t> family's castle at Loyola to recover from </a:t>
            </a:r>
            <a:r>
              <a:rPr lang="en-US" sz="2000" dirty="0">
                <a:latin typeface="+mj-lt"/>
              </a:rPr>
              <a:t>the</a:t>
            </a:r>
            <a:r>
              <a:rPr lang="en-US" sz="2000" b="0" i="0" dirty="0">
                <a:effectLst/>
                <a:latin typeface="+mj-lt"/>
              </a:rPr>
              <a:t> wounds. </a:t>
            </a:r>
            <a:r>
              <a:rPr lang="en-US" sz="2000" dirty="0">
                <a:latin typeface="+mj-lt"/>
              </a:rPr>
              <a:t>My recovery was</a:t>
            </a:r>
            <a:r>
              <a:rPr lang="en-US" sz="2000" b="0" i="0" dirty="0">
                <a:effectLst/>
                <a:latin typeface="+mj-lt"/>
              </a:rPr>
              <a:t> long and painful; I endured many surgical procedures without anesthesia and would likely </a:t>
            </a:r>
            <a:r>
              <a:rPr lang="en-US" sz="2000" dirty="0">
                <a:latin typeface="+mj-lt"/>
              </a:rPr>
              <a:t>in the 21</a:t>
            </a:r>
            <a:r>
              <a:rPr lang="en-US" sz="2000" baseline="30000" dirty="0">
                <a:latin typeface="+mj-lt"/>
              </a:rPr>
              <a:t>st</a:t>
            </a:r>
            <a:r>
              <a:rPr lang="en-US" sz="2000" dirty="0">
                <a:latin typeface="+mj-lt"/>
              </a:rPr>
              <a:t> century</a:t>
            </a:r>
            <a:r>
              <a:rPr lang="en-US" sz="2000" b="0" i="0" dirty="0">
                <a:effectLst/>
                <a:latin typeface="+mj-lt"/>
              </a:rPr>
              <a:t> have been diagnosed with a post-traumatic spectrum disorder. </a:t>
            </a:r>
          </a:p>
          <a:p>
            <a:pPr marL="285750" indent="-285750">
              <a:buFont typeface="Arial" panose="020B0604020202020204" pitchFamily="34" charset="0"/>
              <a:buChar char="•"/>
            </a:pPr>
            <a:r>
              <a:rPr lang="en-US" sz="2000" b="0" i="0" dirty="0">
                <a:effectLst/>
                <a:latin typeface="+mj-lt"/>
              </a:rPr>
              <a:t>During this ordeal </a:t>
            </a:r>
            <a:r>
              <a:rPr lang="en-US" sz="2000" dirty="0">
                <a:latin typeface="+mj-lt"/>
              </a:rPr>
              <a:t>I</a:t>
            </a:r>
            <a:r>
              <a:rPr lang="en-US" sz="2000" b="0" i="0" dirty="0">
                <a:effectLst/>
                <a:latin typeface="+mj-lt"/>
              </a:rPr>
              <a:t> underwent a profound spiritual experience that changed the course of </a:t>
            </a:r>
            <a:r>
              <a:rPr lang="en-US" sz="2000" dirty="0">
                <a:latin typeface="+mj-lt"/>
              </a:rPr>
              <a:t>my</a:t>
            </a:r>
            <a:r>
              <a:rPr lang="en-US" sz="2000" b="0" i="0" dirty="0">
                <a:effectLst/>
                <a:latin typeface="+mj-lt"/>
              </a:rPr>
              <a:t> life. Unable to pursue </a:t>
            </a:r>
            <a:r>
              <a:rPr lang="en-US" sz="2000" dirty="0">
                <a:latin typeface="+mj-lt"/>
              </a:rPr>
              <a:t>my</a:t>
            </a:r>
            <a:r>
              <a:rPr lang="en-US" sz="2000" b="0" i="0" dirty="0">
                <a:effectLst/>
                <a:latin typeface="+mj-lt"/>
              </a:rPr>
              <a:t> military career, I began to read books on the lives of the saints and the teachings of Christ. </a:t>
            </a:r>
            <a:r>
              <a:rPr lang="en-US" sz="2000" dirty="0">
                <a:latin typeface="+mj-lt"/>
              </a:rPr>
              <a:t>I</a:t>
            </a:r>
            <a:r>
              <a:rPr lang="en-US" sz="2000" b="0" i="0" dirty="0">
                <a:effectLst/>
                <a:latin typeface="+mj-lt"/>
              </a:rPr>
              <a:t> experienced intense spiritual insights and desires to follow in the footsteps of the saints and serve God wholeheartedly. I committed </a:t>
            </a:r>
            <a:r>
              <a:rPr lang="en-US" sz="2000" dirty="0">
                <a:latin typeface="+mj-lt"/>
              </a:rPr>
              <a:t>my</a:t>
            </a:r>
            <a:r>
              <a:rPr lang="en-US" sz="2000" b="0" i="0" dirty="0">
                <a:effectLst/>
                <a:latin typeface="+mj-lt"/>
              </a:rPr>
              <a:t>self to a life of prayer, service, and devotion to God.</a:t>
            </a:r>
          </a:p>
          <a:p>
            <a:pPr marL="285750" indent="-285750">
              <a:buFont typeface="Arial" panose="020B0604020202020204" pitchFamily="34" charset="0"/>
              <a:buChar char="•"/>
            </a:pPr>
            <a:r>
              <a:rPr lang="en-US" sz="2000" b="0" i="0" dirty="0">
                <a:effectLst/>
                <a:latin typeface="+mj-lt"/>
              </a:rPr>
              <a:t> </a:t>
            </a:r>
            <a:r>
              <a:rPr lang="en-US" sz="2000" dirty="0">
                <a:latin typeface="+mj-lt"/>
              </a:rPr>
              <a:t>In the course of</a:t>
            </a:r>
            <a:r>
              <a:rPr lang="en-US" sz="2000" b="0" i="0" dirty="0">
                <a:effectLst/>
                <a:latin typeface="+mj-lt"/>
              </a:rPr>
              <a:t> my spiritual awakening, I underwent a profound transformation, turning away from </a:t>
            </a:r>
            <a:r>
              <a:rPr lang="en-US" sz="2000" dirty="0">
                <a:latin typeface="+mj-lt"/>
              </a:rPr>
              <a:t>my</a:t>
            </a:r>
            <a:r>
              <a:rPr lang="en-US" sz="2000" b="0" i="0" dirty="0">
                <a:effectLst/>
                <a:latin typeface="+mj-lt"/>
              </a:rPr>
              <a:t> former way of life and embracing a life of prayer, humility, and service. I dedicated </a:t>
            </a:r>
            <a:r>
              <a:rPr lang="en-US" sz="2000" dirty="0">
                <a:latin typeface="+mj-lt"/>
              </a:rPr>
              <a:t>my</a:t>
            </a:r>
            <a:r>
              <a:rPr lang="en-US" sz="2000" b="0" i="0" dirty="0">
                <a:effectLst/>
                <a:latin typeface="+mj-lt"/>
              </a:rPr>
              <a:t>self to the pursuit of spiritual growth, discernment, and the founding of the Society of Jesus, a religious order focused on education, mission work, and service to the marginalized.</a:t>
            </a:r>
            <a:r>
              <a:rPr kumimoji="0" lang="en-US" altLang="en-US" sz="2000" u="none" strike="noStrike" cap="none" normalizeH="0" baseline="0" dirty="0">
                <a:ln>
                  <a:noFill/>
                </a:ln>
                <a:latin typeface="+mj-lt"/>
                <a:cs typeface="Arial" panose="020B0604020202020204" pitchFamily="34" charset="0"/>
              </a:rPr>
              <a:t> Be</a:t>
            </a:r>
            <a:r>
              <a:rPr lang="en-US" altLang="en-US" sz="2000" dirty="0">
                <a:latin typeface="+mj-lt"/>
                <a:cs typeface="Arial" panose="020B0604020202020204" pitchFamily="34" charset="0"/>
              </a:rPr>
              <a:t>tween 1522 and 1524 I wrote “The spiritual exercises”</a:t>
            </a:r>
            <a:r>
              <a:rPr kumimoji="0" lang="en-US" altLang="en-US" sz="2000" b="0" i="0" u="none" strike="noStrike" cap="none" normalizeH="0" baseline="0" dirty="0">
                <a:ln>
                  <a:noFill/>
                </a:ln>
                <a:effectLst/>
                <a:latin typeface="+mj-lt"/>
                <a:cs typeface="Arial" panose="020B0604020202020204" pitchFamily="34" charset="0"/>
              </a:rPr>
              <a:t> </a:t>
            </a:r>
            <a:r>
              <a:rPr lang="en-US" sz="2000" b="0" i="0" dirty="0">
                <a:effectLst/>
                <a:latin typeface="+mj-lt"/>
              </a:rPr>
              <a:t>which have since become a cornerstone of Christian spirituality</a:t>
            </a:r>
            <a:endParaRPr lang="en-CA" sz="2000" b="0" i="0" dirty="0">
              <a:effectLst/>
              <a:latin typeface="+mj-lt"/>
            </a:endParaRPr>
          </a:p>
          <a:p>
            <a:pPr marL="285750" indent="-285750">
              <a:buFont typeface="Arial" panose="020B0604020202020204" pitchFamily="34" charset="0"/>
              <a:buChar char="•"/>
            </a:pPr>
            <a:r>
              <a:rPr kumimoji="0" lang="en-US" altLang="en-US" sz="2000" b="0" i="0" u="none" strike="noStrike" cap="none" normalizeH="0" baseline="0" dirty="0">
                <a:ln>
                  <a:noFill/>
                </a:ln>
                <a:effectLst/>
                <a:latin typeface="+mj-lt"/>
                <a:cs typeface="Arial" panose="020B0604020202020204" pitchFamily="34" charset="0"/>
              </a:rPr>
              <a:t>The "Spiritual Exercises" is a manual for spiritual growth and discernment that outlines a series of meditations, prayers, and contemplative practices designed to help individuals deepen their relationship with God and discern God's will for their lives. It is considered one of the most influential works of Christian spirituality and has been used by countless individuals seeking to deepen their faith and develop a closer relationship with God.</a:t>
            </a:r>
            <a:endParaRPr lang="en-US" sz="2000" b="0" i="0" dirty="0">
              <a:effectLst/>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30ACE6AC-17AB-A4AD-14F4-71234DDBF09E}"/>
              </a:ext>
            </a:extLst>
          </p:cNvPr>
          <p:cNvSpPr>
            <a:spLocks noGrp="1"/>
          </p:cNvSpPr>
          <p:nvPr>
            <p:ph type="sldNum" sz="quarter" idx="12"/>
          </p:nvPr>
        </p:nvSpPr>
        <p:spPr/>
        <p:txBody>
          <a:bodyPr/>
          <a:lstStyle/>
          <a:p>
            <a:fld id="{B2DC25EE-239B-4C5F-AAD1-255A7D5F1EE2}" type="slidenum">
              <a:rPr lang="en-US" smtClean="0"/>
              <a:t>691</a:t>
            </a:fld>
            <a:endParaRPr lang="en-US"/>
          </a:p>
        </p:txBody>
      </p:sp>
    </p:spTree>
    <p:extLst>
      <p:ext uri="{BB962C8B-B14F-4D97-AF65-F5344CB8AC3E}">
        <p14:creationId xmlns:p14="http://schemas.microsoft.com/office/powerpoint/2010/main" val="943975247"/>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9A388D-B678-16B7-4DFA-1933F5A20703}"/>
              </a:ext>
            </a:extLst>
          </p:cNvPr>
          <p:cNvSpPr txBox="1"/>
          <p:nvPr/>
        </p:nvSpPr>
        <p:spPr>
          <a:xfrm>
            <a:off x="-43543" y="0"/>
            <a:ext cx="12044218" cy="797141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Spiritual Exercises are typically undertaken over a period of about 30 days, although they can also be adapted for shorter retreats or individual prayer sessions. They are structured around four main "weeks" or stages:</a:t>
            </a:r>
          </a:p>
          <a:p>
            <a:pPr marL="285750" indent="-285750">
              <a:buFont typeface="Arial" panose="020B0604020202020204" pitchFamily="34" charset="0"/>
              <a:buChar char="•"/>
            </a:pPr>
            <a:r>
              <a:rPr lang="en-US" sz="2000" b="0" i="0" dirty="0">
                <a:effectLst/>
                <a:latin typeface="+mj-lt"/>
              </a:rPr>
              <a:t>The First Week focuses on self-awareness, sin, and the need for repentance and conversion. It invites individuals to reflect on their lives, their relationship with God, and the ways in which they may be called to change and grow. </a:t>
            </a:r>
          </a:p>
          <a:p>
            <a:pPr marL="285750" indent="-285750">
              <a:buFont typeface="Arial" panose="020B0604020202020204" pitchFamily="34" charset="0"/>
              <a:buChar char="•"/>
            </a:pPr>
            <a:r>
              <a:rPr lang="en-US" sz="2000" b="0" i="0" dirty="0">
                <a:effectLst/>
                <a:latin typeface="+mj-lt"/>
              </a:rPr>
              <a:t>The Second Week centers on the life and teachings of Jesus Christ. Participants are invited to meditate on the life of Jesus, his ministry, his teachings, and his ultimate sacrifice on the cross. The goal is to deepen one's understanding of and relationship with Jesus.</a:t>
            </a:r>
          </a:p>
          <a:p>
            <a:pPr marL="285750" indent="-285750">
              <a:buFont typeface="Arial" panose="020B0604020202020204" pitchFamily="34" charset="0"/>
              <a:buChar char="•"/>
            </a:pPr>
            <a:r>
              <a:rPr lang="en-US" sz="2000" b="0" i="0" dirty="0">
                <a:effectLst/>
                <a:latin typeface="+mj-lt"/>
              </a:rPr>
              <a:t> The Third Week focuses on the passion and death of Jesus. Participants are invited to meditate on the suffering and sacrifice of Jesus, contemplating the depth of God's love and the invitation to respond with gratitude and devotion.</a:t>
            </a:r>
          </a:p>
          <a:p>
            <a:pPr marL="285750" indent="-285750">
              <a:buFont typeface="Arial" panose="020B0604020202020204" pitchFamily="34" charset="0"/>
              <a:buChar char="•"/>
            </a:pPr>
            <a:r>
              <a:rPr lang="en-US" sz="2000" b="0" i="0" dirty="0">
                <a:effectLst/>
                <a:latin typeface="+mj-lt"/>
              </a:rPr>
              <a:t> The Fourth Week centers on the resurrection and new life in Christ. Participants are invited to reflect on the joy of the resurrection, the hope of new life, and the call to live as disciples of Christ in the world.</a:t>
            </a:r>
          </a:p>
          <a:p>
            <a:pPr marL="285750" indent="-285750">
              <a:buFont typeface="Arial" panose="020B0604020202020204" pitchFamily="34" charset="0"/>
              <a:buChar char="•"/>
            </a:pPr>
            <a:r>
              <a:rPr lang="en-US" sz="2000" b="0" i="0" dirty="0">
                <a:effectLst/>
                <a:latin typeface="+mj-lt"/>
              </a:rPr>
              <a:t>Throughout the Spiritual Exercises, participants engage in various forms of prayer, meditation, and reflection, guided by a trained spiritual director or retreat leader. The goal of the Exercises is to help individuals deepen their relationship with God, discern God's will for their lives, and grow in spiritual freedom, love, and service to others. </a:t>
            </a:r>
          </a:p>
          <a:p>
            <a:pPr marL="285750" indent="-285750">
              <a:buFont typeface="Arial" panose="020B0604020202020204" pitchFamily="34" charset="0"/>
              <a:buChar char="•"/>
            </a:pPr>
            <a:r>
              <a:rPr lang="en-US" sz="2000" b="0" i="0" dirty="0">
                <a:effectLst/>
                <a:latin typeface="+mj-lt"/>
              </a:rPr>
              <a:t>My journey of spiritual growth and discernment eventually led to the founding of the Society of Jesus. I founded the Jesuits because </a:t>
            </a:r>
            <a:r>
              <a:rPr lang="en-US" sz="2000" dirty="0">
                <a:latin typeface="+mj-lt"/>
              </a:rPr>
              <a:t>I wanted</a:t>
            </a:r>
            <a:r>
              <a:rPr lang="en-US" sz="2000" b="0" i="0" dirty="0">
                <a:effectLst/>
                <a:latin typeface="+mj-lt"/>
              </a:rPr>
              <a:t> to create a religious community dedicated to serving God, the Church, and humanity through education, mission work, and spiritual guidance. </a:t>
            </a:r>
          </a:p>
          <a:p>
            <a:pPr marL="285750" indent="-285750">
              <a:buFont typeface="Arial" panose="020B0604020202020204" pitchFamily="34" charset="0"/>
              <a:buChar char="•"/>
            </a:pPr>
            <a:endParaRPr lang="en-CA" sz="2000" dirty="0">
              <a:latin typeface="+mj-lt"/>
            </a:endParaRPr>
          </a:p>
          <a:p>
            <a:endParaRPr lang="en-US" b="0" i="0" dirty="0">
              <a:effectLst/>
              <a:latin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BA843D97-8447-7D84-4DB0-3C9B4B72F589}"/>
              </a:ext>
            </a:extLst>
          </p:cNvPr>
          <p:cNvSpPr>
            <a:spLocks noGrp="1"/>
          </p:cNvSpPr>
          <p:nvPr>
            <p:ph type="sldNum" sz="quarter" idx="12"/>
          </p:nvPr>
        </p:nvSpPr>
        <p:spPr/>
        <p:txBody>
          <a:bodyPr/>
          <a:lstStyle/>
          <a:p>
            <a:fld id="{B2DC25EE-239B-4C5F-AAD1-255A7D5F1EE2}" type="slidenum">
              <a:rPr lang="en-US" smtClean="0"/>
              <a:t>692</a:t>
            </a:fld>
            <a:endParaRPr lang="en-US"/>
          </a:p>
        </p:txBody>
      </p:sp>
    </p:spTree>
    <p:extLst>
      <p:ext uri="{BB962C8B-B14F-4D97-AF65-F5344CB8AC3E}">
        <p14:creationId xmlns:p14="http://schemas.microsoft.com/office/powerpoint/2010/main" val="332069777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623CD5-00F2-8DCE-25EF-D2BD6F03B3B6}"/>
              </a:ext>
            </a:extLst>
          </p:cNvPr>
          <p:cNvSpPr txBox="1"/>
          <p:nvPr/>
        </p:nvSpPr>
        <p:spPr>
          <a:xfrm>
            <a:off x="-76530" y="70021"/>
            <a:ext cx="12268530"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 gathered a group of like-minded companions who shared </a:t>
            </a:r>
            <a:r>
              <a:rPr lang="en-US" sz="2000" dirty="0">
                <a:latin typeface="+mj-lt"/>
              </a:rPr>
              <a:t>my</a:t>
            </a:r>
            <a:r>
              <a:rPr lang="en-US" sz="2000" b="0" i="0" dirty="0">
                <a:effectLst/>
                <a:latin typeface="+mj-lt"/>
              </a:rPr>
              <a:t> vision and commitment to serving God</a:t>
            </a:r>
            <a:r>
              <a:rPr lang="en-US" sz="2000" dirty="0">
                <a:latin typeface="+mj-lt"/>
              </a:rPr>
              <a:t> and in 1540, with the approval of pope Paul III </a:t>
            </a:r>
            <a:r>
              <a:rPr lang="en-US" sz="2000" b="0" i="0" dirty="0">
                <a:effectLst/>
                <a:latin typeface="+mj-lt"/>
              </a:rPr>
              <a:t>, </a:t>
            </a:r>
            <a:r>
              <a:rPr lang="en-US" sz="2000" dirty="0">
                <a:latin typeface="+mj-lt"/>
              </a:rPr>
              <a:t>we</a:t>
            </a:r>
            <a:r>
              <a:rPr lang="en-US" sz="2000" b="0" i="0" dirty="0">
                <a:effectLst/>
                <a:latin typeface="+mj-lt"/>
              </a:rPr>
              <a:t> formed the Society of Jesus. </a:t>
            </a:r>
            <a:r>
              <a:rPr lang="en-US" sz="2000" dirty="0">
                <a:latin typeface="+mj-lt"/>
              </a:rPr>
              <a:t>We</a:t>
            </a:r>
            <a:r>
              <a:rPr lang="en-US" sz="2000" b="0" i="0" dirty="0">
                <a:effectLst/>
                <a:latin typeface="+mj-lt"/>
              </a:rPr>
              <a:t> took vows of poverty, chastity, and obedience, and dedicated </a:t>
            </a:r>
            <a:r>
              <a:rPr lang="en-US" sz="2000" dirty="0">
                <a:latin typeface="+mj-lt"/>
              </a:rPr>
              <a:t>our</a:t>
            </a:r>
            <a:r>
              <a:rPr lang="en-US" sz="2000" b="0" i="0" dirty="0">
                <a:effectLst/>
                <a:latin typeface="+mj-lt"/>
              </a:rPr>
              <a:t>selves to the greater glory of God and the service of others. We established schools, colleges, and universities, and become renowned for </a:t>
            </a:r>
            <a:r>
              <a:rPr lang="en-US" sz="2000" dirty="0">
                <a:latin typeface="+mj-lt"/>
              </a:rPr>
              <a:t>our</a:t>
            </a:r>
            <a:r>
              <a:rPr lang="en-US" sz="2000" b="0" i="0" dirty="0">
                <a:effectLst/>
                <a:latin typeface="+mj-lt"/>
              </a:rPr>
              <a:t> educational excellence and commitment to forming well-rounded individuals who went on to make a positive impact on society. </a:t>
            </a:r>
          </a:p>
          <a:p>
            <a:pPr marL="285750" indent="-285750">
              <a:buFont typeface="Arial" panose="020B0604020202020204" pitchFamily="34" charset="0"/>
              <a:buChar char="•"/>
            </a:pPr>
            <a:r>
              <a:rPr lang="en-US" sz="2000" b="0" i="0" dirty="0">
                <a:effectLst/>
                <a:latin typeface="+mj-lt"/>
              </a:rPr>
              <a:t>Jesuit spirituality is a rich tradition of spiritual practices and principles. Central to Jesuit spirituality is the idea of finding God in all things and seeking to deepen one's relationship with God through prayer, reflection, and service to others. Some key aspects of Jesuit spirituality include: </a:t>
            </a:r>
          </a:p>
          <a:p>
            <a:pPr marL="285750" indent="-285750">
              <a:buFont typeface="Arial" panose="020B0604020202020204" pitchFamily="34" charset="0"/>
              <a:buChar char="•"/>
            </a:pPr>
            <a:r>
              <a:rPr lang="en-US" sz="2000" b="0" i="0" dirty="0">
                <a:effectLst/>
                <a:latin typeface="+mj-lt"/>
              </a:rPr>
              <a:t>1</a:t>
            </a:r>
            <a:r>
              <a:rPr lang="en-US" sz="2000" dirty="0">
                <a:latin typeface="+mj-lt"/>
              </a:rPr>
              <a:t>)</a:t>
            </a:r>
            <a:r>
              <a:rPr lang="en-US" sz="2000" b="0" i="0" dirty="0">
                <a:effectLst/>
                <a:latin typeface="+mj-lt"/>
              </a:rPr>
              <a:t> The Spiritual Exercises</a:t>
            </a:r>
            <a:r>
              <a:rPr lang="en-US" sz="2000" dirty="0">
                <a:latin typeface="+mj-lt"/>
              </a:rPr>
              <a:t> are</a:t>
            </a:r>
            <a:r>
              <a:rPr lang="en-US" sz="2000" b="0" i="0" dirty="0">
                <a:effectLst/>
                <a:latin typeface="+mj-lt"/>
              </a:rPr>
              <a:t> series of meditations, prayers, and contemplative practices based on my book to help individuals grow in their relationship with God and discern God's will for their lives. </a:t>
            </a:r>
          </a:p>
          <a:p>
            <a:pPr marL="285750" indent="-285750">
              <a:buFont typeface="Arial" panose="020B0604020202020204" pitchFamily="34" charset="0"/>
              <a:buChar char="•"/>
            </a:pPr>
            <a:r>
              <a:rPr lang="en-US" sz="2000" b="0" i="0" dirty="0">
                <a:effectLst/>
                <a:latin typeface="+mj-lt"/>
              </a:rPr>
              <a:t>2</a:t>
            </a:r>
            <a:r>
              <a:rPr lang="en-US" sz="2000" dirty="0">
                <a:latin typeface="+mj-lt"/>
              </a:rPr>
              <a:t>)</a:t>
            </a:r>
            <a:r>
              <a:rPr lang="en-US" sz="2000" b="0" i="0" dirty="0">
                <a:effectLst/>
                <a:latin typeface="+mj-lt"/>
              </a:rPr>
              <a:t> Ignatian discernment</a:t>
            </a:r>
            <a:r>
              <a:rPr lang="en-US" sz="2000" dirty="0">
                <a:latin typeface="+mj-lt"/>
              </a:rPr>
              <a:t> is t</a:t>
            </a:r>
            <a:r>
              <a:rPr lang="en-US" sz="2000" b="0" i="0" dirty="0">
                <a:effectLst/>
                <a:latin typeface="+mj-lt"/>
              </a:rPr>
              <a:t>he practice of discerning God's presence and guidance in one's life through prayerful reflection and decision-making. </a:t>
            </a:r>
          </a:p>
          <a:p>
            <a:pPr marL="285750" indent="-285750">
              <a:buFont typeface="Arial" panose="020B0604020202020204" pitchFamily="34" charset="0"/>
              <a:buChar char="•"/>
            </a:pPr>
            <a:r>
              <a:rPr lang="en-US" sz="2000" b="0" i="0" dirty="0">
                <a:effectLst/>
                <a:latin typeface="+mj-lt"/>
              </a:rPr>
              <a:t>3) Contemplative prayer</a:t>
            </a:r>
            <a:r>
              <a:rPr lang="en-US" sz="2000" dirty="0">
                <a:latin typeface="+mj-lt"/>
              </a:rPr>
              <a:t> is the practice of e</a:t>
            </a:r>
            <a:r>
              <a:rPr lang="en-US" sz="2000" b="0" i="0" dirty="0">
                <a:effectLst/>
                <a:latin typeface="+mj-lt"/>
              </a:rPr>
              <a:t>ngaging in prayer and reflection to deepen one's awareness of God's presence and to cultivate a sense of inner peace and connection with the divine. </a:t>
            </a:r>
          </a:p>
          <a:p>
            <a:pPr marL="285750" indent="-285750">
              <a:buFont typeface="Arial" panose="020B0604020202020204" pitchFamily="34" charset="0"/>
              <a:buChar char="•"/>
            </a:pPr>
            <a:r>
              <a:rPr lang="en-US" sz="2000" b="0" i="0" dirty="0">
                <a:effectLst/>
                <a:latin typeface="+mj-lt"/>
              </a:rPr>
              <a:t>4</a:t>
            </a:r>
            <a:r>
              <a:rPr lang="en-US" sz="2000" dirty="0">
                <a:latin typeface="+mj-lt"/>
              </a:rPr>
              <a:t>)</a:t>
            </a:r>
            <a:r>
              <a:rPr lang="en-US" sz="2000" b="0" i="0" dirty="0">
                <a:effectLst/>
                <a:latin typeface="+mj-lt"/>
              </a:rPr>
              <a:t> Finding God in all things</a:t>
            </a:r>
            <a:r>
              <a:rPr lang="en-US" sz="2000" dirty="0">
                <a:latin typeface="+mj-lt"/>
              </a:rPr>
              <a:t> r</a:t>
            </a:r>
            <a:r>
              <a:rPr lang="en-US" sz="2000" b="0" i="0" dirty="0">
                <a:effectLst/>
                <a:latin typeface="+mj-lt"/>
              </a:rPr>
              <a:t>ecognizes the presence of God in every aspect of life, from the mundane to the extraordinary, and seeking to respond to God's love with gratitude and compassion. </a:t>
            </a:r>
          </a:p>
          <a:p>
            <a:pPr marL="285750" indent="-285750">
              <a:buFont typeface="Arial" panose="020B0604020202020204" pitchFamily="34" charset="0"/>
              <a:buChar char="•"/>
            </a:pPr>
            <a:r>
              <a:rPr lang="en-US" sz="2000" b="0" i="0" dirty="0">
                <a:effectLst/>
                <a:latin typeface="+mj-lt"/>
              </a:rPr>
              <a:t>5</a:t>
            </a:r>
            <a:r>
              <a:rPr lang="en-US" sz="2000" dirty="0">
                <a:latin typeface="+mj-lt"/>
              </a:rPr>
              <a:t>)</a:t>
            </a:r>
            <a:r>
              <a:rPr lang="en-US" sz="2000" b="0" i="0" dirty="0">
                <a:effectLst/>
                <a:latin typeface="+mj-lt"/>
              </a:rPr>
              <a:t> Service and social justice </a:t>
            </a:r>
            <a:r>
              <a:rPr lang="en-US" sz="2000" dirty="0">
                <a:latin typeface="+mj-lt"/>
              </a:rPr>
              <a:t>e</a:t>
            </a:r>
            <a:r>
              <a:rPr lang="en-US" sz="2000" b="0" i="0" dirty="0">
                <a:effectLst/>
                <a:latin typeface="+mj-lt"/>
              </a:rPr>
              <a:t>mphasizes the importance of working for the greater good and advocating for social justice, especially on behalf of the poor and marginalized. </a:t>
            </a:r>
          </a:p>
          <a:p>
            <a:pPr marL="285750" indent="-285750">
              <a:buFont typeface="Arial" panose="020B0604020202020204" pitchFamily="34" charset="0"/>
              <a:buChar char="•"/>
            </a:pPr>
            <a:r>
              <a:rPr lang="en-US" sz="2000" b="0" i="0" dirty="0">
                <a:effectLst/>
                <a:latin typeface="+mj-lt"/>
              </a:rPr>
              <a:t>Jesuit spirituality is characterized by a deep commitment to prayer, discernment, and action in the service of others, as well as a profound sense of gratitude and awe for the presence of God in the world.</a:t>
            </a:r>
            <a:endParaRPr lang="en-CA" sz="2000" dirty="0">
              <a:latin typeface="+mj-lt"/>
            </a:endParaRPr>
          </a:p>
        </p:txBody>
      </p:sp>
      <p:sp>
        <p:nvSpPr>
          <p:cNvPr id="2" name="Slide Number Placeholder 1">
            <a:extLst>
              <a:ext uri="{FF2B5EF4-FFF2-40B4-BE49-F238E27FC236}">
                <a16:creationId xmlns:a16="http://schemas.microsoft.com/office/drawing/2014/main" id="{82E0D89E-A9DD-30BD-3989-CF40F610E621}"/>
              </a:ext>
            </a:extLst>
          </p:cNvPr>
          <p:cNvSpPr>
            <a:spLocks noGrp="1"/>
          </p:cNvSpPr>
          <p:nvPr>
            <p:ph type="sldNum" sz="quarter" idx="12"/>
          </p:nvPr>
        </p:nvSpPr>
        <p:spPr/>
        <p:txBody>
          <a:bodyPr/>
          <a:lstStyle/>
          <a:p>
            <a:fld id="{B2DC25EE-239B-4C5F-AAD1-255A7D5F1EE2}" type="slidenum">
              <a:rPr lang="en-US" smtClean="0"/>
              <a:t>693</a:t>
            </a:fld>
            <a:endParaRPr lang="en-US"/>
          </a:p>
        </p:txBody>
      </p:sp>
    </p:spTree>
    <p:extLst>
      <p:ext uri="{BB962C8B-B14F-4D97-AF65-F5344CB8AC3E}">
        <p14:creationId xmlns:p14="http://schemas.microsoft.com/office/powerpoint/2010/main" val="3728263098"/>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DF4AE-4CDA-B17C-117D-57C68D1E533A}"/>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Jesuits follow a set of principles and values that guide </a:t>
            </a:r>
            <a:r>
              <a:rPr lang="en-US" sz="2000" dirty="0">
                <a:latin typeface="+mj-lt"/>
              </a:rPr>
              <a:t>our</a:t>
            </a:r>
            <a:r>
              <a:rPr lang="en-US" sz="2000" b="0" i="0" dirty="0">
                <a:effectLst/>
                <a:latin typeface="+mj-lt"/>
              </a:rPr>
              <a:t> mission and work. Some of the key principles </a:t>
            </a:r>
            <a:r>
              <a:rPr lang="en-US" sz="2000" dirty="0">
                <a:latin typeface="+mj-lt"/>
              </a:rPr>
              <a:t>guiding us</a:t>
            </a:r>
            <a:r>
              <a:rPr lang="en-US" sz="2000" b="0" i="0" dirty="0">
                <a:effectLst/>
                <a:latin typeface="+mj-lt"/>
              </a:rPr>
              <a:t> include:</a:t>
            </a:r>
          </a:p>
          <a:p>
            <a:pPr marL="285750" indent="-285750">
              <a:buFont typeface="Arial" panose="020B0604020202020204" pitchFamily="34" charset="0"/>
              <a:buChar char="•"/>
            </a:pPr>
            <a:r>
              <a:rPr lang="en-US" sz="2000" b="0" i="0" dirty="0">
                <a:effectLst/>
                <a:latin typeface="+mj-lt"/>
              </a:rPr>
              <a:t>1</a:t>
            </a:r>
            <a:r>
              <a:rPr lang="en-US" sz="2000" dirty="0">
                <a:latin typeface="+mj-lt"/>
              </a:rPr>
              <a:t>)</a:t>
            </a:r>
            <a:r>
              <a:rPr lang="en-US" sz="2000" b="0" i="0" dirty="0">
                <a:effectLst/>
                <a:latin typeface="+mj-lt"/>
              </a:rPr>
              <a:t> Service to others especially the marginalized and vulnerable in society.</a:t>
            </a:r>
          </a:p>
          <a:p>
            <a:pPr marL="285750" indent="-285750">
              <a:buFont typeface="Arial" panose="020B0604020202020204" pitchFamily="34" charset="0"/>
              <a:buChar char="•"/>
            </a:pPr>
            <a:r>
              <a:rPr lang="en-US" sz="2000" b="0" i="0" dirty="0">
                <a:effectLst/>
                <a:latin typeface="+mj-lt"/>
              </a:rPr>
              <a:t>2</a:t>
            </a:r>
            <a:r>
              <a:rPr lang="en-US" sz="2000" dirty="0">
                <a:latin typeface="+mj-lt"/>
              </a:rPr>
              <a:t>)</a:t>
            </a:r>
            <a:r>
              <a:rPr lang="en-US" sz="2000" b="0" i="0" dirty="0">
                <a:effectLst/>
                <a:latin typeface="+mj-lt"/>
              </a:rPr>
              <a:t> Education as a means to promote social justice and personal development.</a:t>
            </a:r>
          </a:p>
          <a:p>
            <a:pPr marL="285750" indent="-285750">
              <a:buFont typeface="Arial" panose="020B0604020202020204" pitchFamily="34" charset="0"/>
              <a:buChar char="•"/>
            </a:pPr>
            <a:r>
              <a:rPr lang="en-US" sz="2000" b="0" i="0" dirty="0">
                <a:effectLst/>
                <a:latin typeface="+mj-lt"/>
              </a:rPr>
              <a:t>3) Discernment, which is a process of prayerful decision-making guided by the Holy Spirit, to determine the best course of action in any given situation.</a:t>
            </a:r>
          </a:p>
          <a:p>
            <a:pPr marL="285750" indent="-285750">
              <a:buFont typeface="Arial" panose="020B0604020202020204" pitchFamily="34" charset="0"/>
              <a:buChar char="•"/>
            </a:pPr>
            <a:r>
              <a:rPr lang="en-US" sz="2000" b="0" i="0" dirty="0">
                <a:effectLst/>
                <a:latin typeface="+mj-lt"/>
              </a:rPr>
              <a:t>4</a:t>
            </a:r>
            <a:r>
              <a:rPr lang="en-US" sz="2000" dirty="0">
                <a:latin typeface="+mj-lt"/>
              </a:rPr>
              <a:t>)</a:t>
            </a:r>
            <a:r>
              <a:rPr lang="en-US" sz="2000" b="0" i="0" dirty="0">
                <a:effectLst/>
                <a:latin typeface="+mj-lt"/>
              </a:rPr>
              <a:t> Contemplation in action, seeks to integrate contemplative prayer and reflection into </a:t>
            </a:r>
            <a:r>
              <a:rPr lang="en-US" sz="2000" dirty="0">
                <a:latin typeface="+mj-lt"/>
              </a:rPr>
              <a:t>our</a:t>
            </a:r>
            <a:r>
              <a:rPr lang="en-US" sz="2000" b="0" i="0" dirty="0">
                <a:effectLst/>
                <a:latin typeface="+mj-lt"/>
              </a:rPr>
              <a:t> daily lives, while we are also actively engaged in the world and working for social change.</a:t>
            </a:r>
          </a:p>
          <a:p>
            <a:pPr marL="285750" indent="-285750">
              <a:buFont typeface="Arial" panose="020B0604020202020204" pitchFamily="34" charset="0"/>
              <a:buChar char="•"/>
            </a:pPr>
            <a:r>
              <a:rPr lang="en-US" sz="2000" b="0" i="0" dirty="0">
                <a:effectLst/>
                <a:latin typeface="+mj-lt"/>
              </a:rPr>
              <a:t>5</a:t>
            </a:r>
            <a:r>
              <a:rPr lang="en-US" sz="2000" dirty="0">
                <a:latin typeface="+mj-lt"/>
              </a:rPr>
              <a:t>)</a:t>
            </a:r>
            <a:r>
              <a:rPr lang="en-US" sz="2000" b="0" i="0" dirty="0">
                <a:effectLst/>
                <a:latin typeface="+mj-lt"/>
              </a:rPr>
              <a:t> Finding God in all things. God can be found in every aspect of life, and we strive to see the divine presence in all people and situations.</a:t>
            </a:r>
          </a:p>
          <a:p>
            <a:pPr marL="285750" indent="-285750">
              <a:buFont typeface="Arial" panose="020B0604020202020204" pitchFamily="34" charset="0"/>
              <a:buChar char="•"/>
            </a:pPr>
            <a:r>
              <a:rPr lang="en-US" sz="2000" b="0" i="0" dirty="0">
                <a:effectLst/>
                <a:latin typeface="+mj-lt"/>
              </a:rPr>
              <a:t>These principles reflect </a:t>
            </a:r>
            <a:r>
              <a:rPr lang="en-US" sz="2000" dirty="0">
                <a:latin typeface="+mj-lt"/>
              </a:rPr>
              <a:t>our</a:t>
            </a:r>
            <a:r>
              <a:rPr lang="en-US" sz="2000" b="0" i="0" dirty="0">
                <a:effectLst/>
                <a:latin typeface="+mj-lt"/>
              </a:rPr>
              <a:t> commitment to faith, justice, and intellectual inquiry, as well as </a:t>
            </a:r>
            <a:r>
              <a:rPr lang="en-US" sz="2000" dirty="0">
                <a:latin typeface="+mj-lt"/>
              </a:rPr>
              <a:t>our</a:t>
            </a:r>
            <a:r>
              <a:rPr lang="en-US" sz="2000" b="0" i="0" dirty="0">
                <a:effectLst/>
                <a:latin typeface="+mj-lt"/>
              </a:rPr>
              <a:t> mission to promote a more just and compassionate world.</a:t>
            </a:r>
            <a:endParaRPr lang="en-CA" sz="2000" dirty="0">
              <a:latin typeface="+mj-lt"/>
            </a:endParaRPr>
          </a:p>
          <a:p>
            <a:pPr marL="285750" indent="-285750">
              <a:buFont typeface="Arial" panose="020B0604020202020204" pitchFamily="34" charset="0"/>
              <a:buChar char="•"/>
            </a:pPr>
            <a:r>
              <a:rPr lang="en-US" sz="2000" b="0" i="0" dirty="0">
                <a:effectLst/>
                <a:latin typeface="+mj-lt"/>
              </a:rPr>
              <a:t>Discernment of spirits is a key concept in </a:t>
            </a:r>
            <a:r>
              <a:rPr lang="en-US" sz="2000" dirty="0">
                <a:latin typeface="+mj-lt"/>
              </a:rPr>
              <a:t>Jesuit</a:t>
            </a:r>
            <a:r>
              <a:rPr lang="en-US" sz="2000" b="0" i="0" dirty="0">
                <a:effectLst/>
                <a:latin typeface="+mj-lt"/>
              </a:rPr>
              <a:t> spirituality. It refers to the practice of discerning or distinguishing between the movements of the spirit of God and other spirits, such as the spirit of the world, the spirit of the enemy (Satan), and one's own personal desires and motivations.</a:t>
            </a:r>
          </a:p>
          <a:p>
            <a:pPr marL="285750" indent="-285750">
              <a:buFont typeface="Arial" panose="020B0604020202020204" pitchFamily="34" charset="0"/>
              <a:buChar char="•"/>
            </a:pPr>
            <a:r>
              <a:rPr lang="en-US" sz="2000" b="0" i="0" dirty="0">
                <a:effectLst/>
                <a:latin typeface="+mj-lt"/>
              </a:rPr>
              <a:t>I believe that God communicates with individuals through the movements of the spirit, guiding them towards greater love, faith, and service. There are, however, other spirits that can influence and deceive individuals, leading them away from God's will and towards selfishness, fear, and sin.</a:t>
            </a:r>
          </a:p>
          <a:p>
            <a:pPr marL="285750" indent="-285750">
              <a:buFont typeface="Arial" panose="020B0604020202020204" pitchFamily="34" charset="0"/>
              <a:buChar char="•"/>
            </a:pPr>
            <a:r>
              <a:rPr lang="en-US" sz="2000" b="0" i="0" dirty="0">
                <a:effectLst/>
                <a:latin typeface="+mj-lt"/>
              </a:rPr>
              <a:t>Discernment of spirits involves paying attention to one's inner thoughts, feelings, and desires, as well as external circumstances, to discern whether they are leading towards God or away from God. It requires prayerful reflection, self-awareness, and openness to the promptings of the Holy Spirit.</a:t>
            </a:r>
            <a:endParaRPr lang="en-CA" sz="2000" dirty="0">
              <a:latin typeface="+mj-lt"/>
            </a:endParaRPr>
          </a:p>
        </p:txBody>
      </p:sp>
      <p:sp>
        <p:nvSpPr>
          <p:cNvPr id="2" name="Slide Number Placeholder 1">
            <a:extLst>
              <a:ext uri="{FF2B5EF4-FFF2-40B4-BE49-F238E27FC236}">
                <a16:creationId xmlns:a16="http://schemas.microsoft.com/office/drawing/2014/main" id="{DFB2A9E9-228F-5335-E572-EF66C0C86844}"/>
              </a:ext>
            </a:extLst>
          </p:cNvPr>
          <p:cNvSpPr>
            <a:spLocks noGrp="1"/>
          </p:cNvSpPr>
          <p:nvPr>
            <p:ph type="sldNum" sz="quarter" idx="12"/>
          </p:nvPr>
        </p:nvSpPr>
        <p:spPr/>
        <p:txBody>
          <a:bodyPr/>
          <a:lstStyle/>
          <a:p>
            <a:fld id="{B2DC25EE-239B-4C5F-AAD1-255A7D5F1EE2}" type="slidenum">
              <a:rPr lang="en-US" smtClean="0"/>
              <a:t>694</a:t>
            </a:fld>
            <a:endParaRPr lang="en-US"/>
          </a:p>
        </p:txBody>
      </p:sp>
    </p:spTree>
    <p:extLst>
      <p:ext uri="{BB962C8B-B14F-4D97-AF65-F5344CB8AC3E}">
        <p14:creationId xmlns:p14="http://schemas.microsoft.com/office/powerpoint/2010/main" val="1179891507"/>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C5D894-60D3-106B-98FE-AD107B45DE29}"/>
              </a:ext>
            </a:extLst>
          </p:cNvPr>
          <p:cNvSpPr txBox="1"/>
          <p:nvPr/>
        </p:nvSpPr>
        <p:spPr>
          <a:xfrm>
            <a:off x="10886"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rPr>
              <a:t>Luis-</a:t>
            </a:r>
            <a:r>
              <a:rPr lang="en-US" sz="2000" dirty="0">
                <a:latin typeface="+mj-lt"/>
              </a:rPr>
              <a:t> Thank you Father for that and for your contribution. You did indeed go from unhealthy to healthy My, Our, and The stories and it didn’t just improve your mental health, you’re convinced it saved your life. I love Ignatian spirituality and retreats. It is a spirituality that is based on a healthy Christian “The story” that also promotes healthy “Our” and “My stories”. </a:t>
            </a:r>
            <a:r>
              <a:rPr lang="en-US" sz="2000" dirty="0"/>
              <a:t>What I find remarkable is how incredibly similar the Ignatian “The story” is to the “The story” some of our panelists have been sketching out for us. </a:t>
            </a:r>
          </a:p>
          <a:p>
            <a:pPr marL="285750" indent="-285750">
              <a:buFont typeface="Arial" panose="020B0604020202020204" pitchFamily="34" charset="0"/>
              <a:buChar char="•"/>
            </a:pPr>
            <a:r>
              <a:rPr lang="en-US" sz="2000" dirty="0"/>
              <a:t>Not only does Ignatian spirituality give us a healthy “The story” but it also seeks to create healthy “Our stories” through social justice and stewardship of the planet and “My stories” through the spiritual exercises and discernment. </a:t>
            </a:r>
          </a:p>
          <a:p>
            <a:pPr marL="285750" indent="-285750">
              <a:buFont typeface="Arial" panose="020B0604020202020204" pitchFamily="34" charset="0"/>
              <a:buChar char="•"/>
            </a:pPr>
            <a:r>
              <a:rPr lang="en-US" sz="2000" dirty="0"/>
              <a:t>The spiritual exercises and discernment are psychologically sophisticated strategies that are strikingly similar to the tools, skills and strategies necessary to heal from trauma and attachment issues. They are also simple and intuitive.</a:t>
            </a:r>
          </a:p>
          <a:p>
            <a:pPr marL="285750" indent="-285750">
              <a:buFont typeface="Arial" panose="020B0604020202020204" pitchFamily="34" charset="0"/>
              <a:buChar char="•"/>
            </a:pPr>
            <a:r>
              <a:rPr lang="en-US" sz="2000" dirty="0"/>
              <a:t>Coming back to the question “ How is “The story” relevant to mental health”, I would say that the Ignatian “The story” transformed not only St. Ignatius of Loyola’s life but has transformed the lives of countless other people.</a:t>
            </a:r>
            <a:endParaRPr lang="en-CA" sz="2000" kern="0" dirty="0">
              <a:solidFill>
                <a:schemeClr val="bg1"/>
              </a:solidFill>
              <a:cs typeface="Times New Roman" panose="02020603050405020304" pitchFamily="18" charset="0"/>
            </a:endParaRPr>
          </a:p>
          <a:p>
            <a:pPr marL="285750" indent="-285750">
              <a:buFont typeface="Arial" panose="020B0604020202020204" pitchFamily="34" charset="0"/>
              <a:buChar char="•"/>
            </a:pPr>
            <a:endParaRPr lang="en-CA" sz="2000" kern="0" dirty="0">
              <a:solidFill>
                <a:schemeClr val="bg1"/>
              </a:solidFill>
              <a:cs typeface="Times New Roman" panose="02020603050405020304" pitchFamily="18" charset="0"/>
            </a:endParaRPr>
          </a:p>
          <a:p>
            <a:pPr marL="285750" indent="-285750">
              <a:buFont typeface="Arial" panose="020B0604020202020204" pitchFamily="34" charset="0"/>
              <a:buChar char="•"/>
            </a:pPr>
            <a:r>
              <a:rPr lang="en-US" sz="2000" dirty="0">
                <a:cs typeface="Arial" panose="020B0604020202020204" pitchFamily="34" charset="0"/>
              </a:rPr>
              <a:t>An enormous amount of literature in the form of scholarly articles and academic books has been published describing the benefits of spirituality and religion in promoting health and healing. This literature has reported a wide range of benefits including greater marital stability and better relationships, less substance abuse, lower suicide rates, lower rates of anxiety and depression, better coping with losses, pain and life stressors, more positive self-esteem and confidence, enhanced feelings of belonging, improved capacity for problem-solving, and increase hope. People who have regular spiritual or religious practices live longer and heal faster from illness and surgery.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63493C18-8D51-A09A-84F5-CB67830EDE37}"/>
              </a:ext>
            </a:extLst>
          </p:cNvPr>
          <p:cNvSpPr>
            <a:spLocks noGrp="1"/>
          </p:cNvSpPr>
          <p:nvPr>
            <p:ph type="sldNum" sz="quarter" idx="12"/>
          </p:nvPr>
        </p:nvSpPr>
        <p:spPr/>
        <p:txBody>
          <a:bodyPr/>
          <a:lstStyle/>
          <a:p>
            <a:fld id="{B2DC25EE-239B-4C5F-AAD1-255A7D5F1EE2}" type="slidenum">
              <a:rPr lang="en-US" smtClean="0"/>
              <a:t>695</a:t>
            </a:fld>
            <a:endParaRPr lang="en-US"/>
          </a:p>
        </p:txBody>
      </p:sp>
    </p:spTree>
    <p:extLst>
      <p:ext uri="{BB962C8B-B14F-4D97-AF65-F5344CB8AC3E}">
        <p14:creationId xmlns:p14="http://schemas.microsoft.com/office/powerpoint/2010/main" val="2590262179"/>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75E08DE-526D-B2C0-82DB-6930536EC5BC}"/>
              </a:ext>
            </a:extLst>
          </p:cNvPr>
          <p:cNvSpPr txBox="1"/>
          <p:nvPr/>
        </p:nvSpPr>
        <p:spPr>
          <a:xfrm>
            <a:off x="-44918" y="-67377"/>
            <a:ext cx="12281836" cy="489339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latin typeface="+mj-lt"/>
                <a:ea typeface="Times New Roman" panose="02020603050405020304" pitchFamily="18" charset="0"/>
                <a:cs typeface="Times New Roman" panose="02020603050405020304" pitchFamily="18" charset="0"/>
              </a:rPr>
              <a:t>W</a:t>
            </a:r>
            <a:r>
              <a:rPr lang="en-CA" sz="2000" kern="0" dirty="0">
                <a:effectLst/>
                <a:latin typeface="+mj-lt"/>
                <a:ea typeface="Times New Roman" panose="02020603050405020304" pitchFamily="18" charset="0"/>
                <a:cs typeface="Times New Roman" panose="02020603050405020304" pitchFamily="18" charset="0"/>
              </a:rPr>
              <a:t>hen we try to answer the question “</a:t>
            </a:r>
            <a:r>
              <a:rPr lang="en-US" sz="2000" dirty="0"/>
              <a:t>what implications does a healthy personal religious myth have for mental health? We have to keep in mind that </a:t>
            </a:r>
            <a:r>
              <a:rPr lang="en-CA" sz="2000" kern="0" dirty="0">
                <a:effectLst/>
                <a:latin typeface="+mj-lt"/>
                <a:ea typeface="Times New Roman" panose="02020603050405020304" pitchFamily="18" charset="0"/>
                <a:cs typeface="Times New Roman" panose="02020603050405020304" pitchFamily="18" charset="0"/>
              </a:rPr>
              <a:t>Human beings don’t just live events, we live the meaning we give to events. My, Our, and The stories are the lens through which we interpret suffering, joy, loss, illness, relationships, and death. These lenses has profound effects on both mental and physical health.</a:t>
            </a:r>
            <a:endParaRPr lang="en-CA" sz="2000" kern="100" dirty="0">
              <a:latin typeface="+mj-lt"/>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Stress, trauma, illness, and loss are inevitable. What varies is whether they feel random and meaningless or painful but intelligible.</a:t>
            </a:r>
            <a:r>
              <a:rPr lang="en-CA" sz="2000" kern="10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Healthy stories help answer “why is this happening?” “</a:t>
            </a:r>
            <a:r>
              <a:rPr lang="en-CA" sz="2000" kern="0" dirty="0">
                <a:latin typeface="+mj-lt"/>
                <a:ea typeface="Times New Roman" panose="02020603050405020304" pitchFamily="18" charset="0"/>
                <a:cs typeface="Times New Roman" panose="02020603050405020304" pitchFamily="18" charset="0"/>
              </a:rPr>
              <a:t>w</a:t>
            </a:r>
            <a:r>
              <a:rPr lang="en-CA" sz="2000" kern="0" dirty="0">
                <a:effectLst/>
                <a:latin typeface="+mj-lt"/>
                <a:ea typeface="Times New Roman" panose="02020603050405020304" pitchFamily="18" charset="0"/>
                <a:cs typeface="Times New Roman" panose="02020603050405020304" pitchFamily="18" charset="0"/>
              </a:rPr>
              <a:t>hat does this mean about me?” </a:t>
            </a:r>
            <a:r>
              <a:rPr lang="en-CA" sz="2000" kern="0" dirty="0">
                <a:latin typeface="+mj-lt"/>
                <a:ea typeface="Times New Roman" panose="02020603050405020304" pitchFamily="18" charset="0"/>
                <a:cs typeface="Times New Roman" panose="02020603050405020304" pitchFamily="18" charset="0"/>
              </a:rPr>
              <a:t>a</a:t>
            </a:r>
            <a:r>
              <a:rPr lang="en-CA" sz="2000" kern="0" dirty="0">
                <a:effectLst/>
                <a:latin typeface="+mj-lt"/>
                <a:ea typeface="Times New Roman" panose="02020603050405020304" pitchFamily="18" charset="0"/>
                <a:cs typeface="Times New Roman" panose="02020603050405020304" pitchFamily="18" charset="0"/>
              </a:rPr>
              <a:t>nd “How can I respond?”</a:t>
            </a:r>
            <a:r>
              <a:rPr lang="en-US" sz="2000" kern="0" dirty="0">
                <a:latin typeface="+mj-lt"/>
                <a:ea typeface="Times New Roman" panose="02020603050405020304" pitchFamily="18" charset="0"/>
                <a:cs typeface="Arial" panose="020B0604020202020204" pitchFamily="34" charset="0"/>
              </a:rPr>
              <a:t>. </a:t>
            </a:r>
            <a:r>
              <a:rPr lang="en-US" sz="2000" kern="0" dirty="0">
                <a:effectLst/>
                <a:latin typeface="+mj-lt"/>
                <a:ea typeface="Times New Roman" panose="02020603050405020304" pitchFamily="18" charset="0"/>
                <a:cs typeface="Arial" panose="020B0604020202020204" pitchFamily="34" charset="0"/>
              </a:rPr>
              <a:t>C</a:t>
            </a:r>
            <a:r>
              <a:rPr lang="en-US" sz="2000" dirty="0">
                <a:cs typeface="Arial" panose="020B0604020202020204" pitchFamily="34" charset="0"/>
              </a:rPr>
              <a:t>oherence is the sense of meaning that religious or spiritual faith gives people when they are in difficult circumstances beyond their control. </a:t>
            </a:r>
            <a:r>
              <a:rPr lang="en-CA" sz="2000" kern="0" dirty="0">
                <a:effectLst/>
                <a:latin typeface="+mj-lt"/>
                <a:ea typeface="Times New Roman" panose="02020603050405020304" pitchFamily="18" charset="0"/>
                <a:cs typeface="Times New Roman" panose="02020603050405020304" pitchFamily="18" charset="0"/>
              </a:rPr>
              <a:t>Research shows that </a:t>
            </a:r>
            <a:r>
              <a:rPr lang="en-CA" sz="2000" kern="0" dirty="0">
                <a:latin typeface="+mj-lt"/>
                <a:ea typeface="Times New Roman" panose="02020603050405020304" pitchFamily="18" charset="0"/>
                <a:cs typeface="Times New Roman" panose="02020603050405020304" pitchFamily="18" charset="0"/>
              </a:rPr>
              <a:t>a</a:t>
            </a:r>
            <a:r>
              <a:rPr lang="en-CA" sz="2000" kern="0" dirty="0">
                <a:effectLst/>
                <a:latin typeface="+mj-lt"/>
                <a:ea typeface="Times New Roman" panose="02020603050405020304" pitchFamily="18" charset="0"/>
                <a:cs typeface="Times New Roman" panose="02020603050405020304" pitchFamily="18" charset="0"/>
              </a:rPr>
              <a:t> sense of coherence, feeling that life is understandable and meaningful, is one of the strongest mediators between spirituality and health. When events fit into a larger story, the nervous system settles; when they don’t, the body remains in threat mode.</a:t>
            </a:r>
            <a:endParaRPr lang="en-CA" sz="2000" kern="100" dirty="0">
              <a:latin typeface="+mj-lt"/>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Stories shape emotions. Believing “This pain means I am broken” leads to shame, despair, and helplessness. Believing “This pain is asking something of me” leads to sadness, curiosity, compassion, agency. A coherent story doesn’t eliminate pain, but it prevents pain from becoming overwhelming or identity-defining, reducing anxiety, depression, and despair.</a:t>
            </a:r>
            <a:endParaRPr lang="en-CA" sz="2000" kern="10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203930"/>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6335-D943-6F61-D457-1C0752D307D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1FCEC12-04C1-EA36-5A5F-BCEDCF19C670}"/>
              </a:ext>
            </a:extLst>
          </p:cNvPr>
          <p:cNvSpPr txBox="1"/>
          <p:nvPr/>
        </p:nvSpPr>
        <p:spPr>
          <a:xfrm>
            <a:off x="-44918" y="0"/>
            <a:ext cx="12281836" cy="724788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a typeface="Times New Roman" panose="02020603050405020304" pitchFamily="18" charset="0"/>
                <a:cs typeface="Times New Roman" panose="02020603050405020304" pitchFamily="18" charset="0"/>
              </a:rPr>
              <a:t>A coherent personal story answers “who am I?”, “what matters?” and “why do I belong?”</a:t>
            </a:r>
            <a:r>
              <a:rPr lang="en-CA" sz="2000" kern="100" dirty="0">
                <a:ea typeface="Times New Roman" panose="02020603050405020304" pitchFamily="18" charset="0"/>
                <a:cs typeface="Times New Roman" panose="02020603050405020304" pitchFamily="18" charset="0"/>
              </a:rPr>
              <a:t> </a:t>
            </a:r>
            <a:r>
              <a:rPr lang="en-CA" sz="2000" kern="0" dirty="0">
                <a:ea typeface="Times New Roman" panose="02020603050405020304" pitchFamily="18" charset="0"/>
                <a:cs typeface="Times New Roman" panose="02020603050405020304" pitchFamily="18" charset="0"/>
              </a:rPr>
              <a:t>This supports stable self-esteem, healthier relationships, reduced reliance on substances or compulsive behaviors and a stronger sense of being valued and connected. Without a story, people often borrow one from fear, shame, or cultural pressure.</a:t>
            </a:r>
            <a:endParaRPr lang="en-CA" sz="2000" kern="100" dirty="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Stories don’t just comfort us, they organize action. They shape how we respond to setbacks, how we treat our bodies, whether we seek help or withdraw and how we forgive ourselves and others</a:t>
            </a:r>
            <a:r>
              <a:rPr lang="en-CA" sz="2000" kern="10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Spiritual or meaning-based stories often provide concrete coping strategies: acceptance, forgiveness, gratitude, prayer, meditation, service, or community connection, all associated with better health outcomes</a:t>
            </a:r>
            <a:r>
              <a:rPr lang="en-CA" sz="2000" kern="0" dirty="0">
                <a:latin typeface="+mj-lt"/>
                <a:ea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Healthy stories matter because they transform suffering from chaos into meaning, help regulate our nervous system, sustain hope, guide coping, and support both mental and physical health.</a:t>
            </a:r>
            <a:r>
              <a:rPr lang="en-US" sz="2000" dirty="0"/>
              <a:t> </a:t>
            </a:r>
            <a:r>
              <a:rPr lang="en-CA" sz="2000" kern="0" dirty="0">
                <a:ea typeface="Times New Roman" panose="02020603050405020304" pitchFamily="18" charset="0"/>
                <a:cs typeface="Times New Roman" panose="02020603050405020304" pitchFamily="18" charset="0"/>
              </a:rPr>
              <a:t>As Viktor Frankl observed in Man’s Search for Meaning, when circumstances are beyond our control, the meaning we assign to them remains within our control, and that meaning can be life-preserving.</a:t>
            </a:r>
            <a:endParaRPr lang="en-CA" sz="2000" kern="1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t>There’s only one person in our panel that hasn’t yet participated in this dialogue and that’s Ken Wilber. I have learned so much from integral theory. Ken, you are without peer at synthesizing various theories, and I’ve been inspired by you to do the same. I wonder if you’d be so kind as to close today’s proceedings by telling us a little about yourself, your work and what you have heard today.</a:t>
            </a:r>
          </a:p>
          <a:p>
            <a:endParaRPr lang="en-US" sz="2000" dirty="0"/>
          </a:p>
          <a:p>
            <a:pPr marL="285750" indent="-285750">
              <a:buFont typeface="Arial" panose="020B0604020202020204" pitchFamily="34" charset="0"/>
              <a:buChar char="•"/>
            </a:pPr>
            <a:r>
              <a:rPr lang="en-US" sz="2000" dirty="0">
                <a:solidFill>
                  <a:schemeClr val="bg1"/>
                </a:solidFill>
              </a:rPr>
              <a:t>Ken Wilber- </a:t>
            </a:r>
            <a:r>
              <a:rPr lang="en-US" sz="2000" dirty="0"/>
              <a:t>Thank you. I’m Ken Wilber an American philosopher and writer best known for my work on integral theory. I was born in 1949. Integral theory seeks to integrate multiple perspectives and approaches to understanding human consciousness and development. I have written numerous books on topics such as psychology, spirituality, and philosophy</a:t>
            </a:r>
            <a:r>
              <a:rPr lang="en-US" dirty="0"/>
              <a:t>.</a:t>
            </a:r>
          </a:p>
          <a:p>
            <a:pPr marL="285750" indent="-285750">
              <a:lnSpc>
                <a:spcPct val="107000"/>
              </a:lnSpc>
              <a:spcAft>
                <a:spcPts val="800"/>
              </a:spcAft>
              <a:buFont typeface="Arial" panose="020B0604020202020204" pitchFamily="34" charset="0"/>
              <a:buChar char="•"/>
            </a:pPr>
            <a:endParaRPr lang="en-CA" sz="2000" kern="100" dirty="0">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66060053"/>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3BB28A-7E70-B6CC-04A2-F9AFBBCE539E}"/>
              </a:ext>
            </a:extLst>
          </p:cNvPr>
          <p:cNvSpPr txBox="1"/>
          <p:nvPr/>
        </p:nvSpPr>
        <p:spPr>
          <a:xfrm>
            <a:off x="102108" y="67080"/>
            <a:ext cx="11987784" cy="680186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In my career</a:t>
            </a:r>
            <a:r>
              <a:rPr lang="en-US" sz="2000" b="0" i="0" dirty="0">
                <a:effectLst/>
                <a:latin typeface="+mj-lt"/>
              </a:rPr>
              <a:t> I</a:t>
            </a:r>
            <a:r>
              <a:rPr lang="en-US" sz="2000" dirty="0">
                <a:latin typeface="+mj-lt"/>
              </a:rPr>
              <a:t>’ve explored </a:t>
            </a:r>
            <a:r>
              <a:rPr lang="en-US" sz="2000" b="0" i="0" dirty="0">
                <a:effectLst/>
                <a:latin typeface="+mj-lt"/>
              </a:rPr>
              <a:t>Integral theory which seeks to provide a comprehensive framework for understanding the world that includes insights from psychology, spirituality, science, and philosophy. </a:t>
            </a:r>
            <a:r>
              <a:rPr lang="en-US" sz="2000" dirty="0">
                <a:latin typeface="+mj-lt"/>
              </a:rPr>
              <a:t>I think</a:t>
            </a:r>
            <a:r>
              <a:rPr lang="en-US" sz="2000" b="0" i="0" dirty="0">
                <a:effectLst/>
                <a:latin typeface="+mj-lt"/>
              </a:rPr>
              <a:t> that by integrating different perspectives, we can gain a more holistic understanding of reality.</a:t>
            </a:r>
          </a:p>
          <a:p>
            <a:pPr marL="285750" indent="-285750">
              <a:buFont typeface="Arial" panose="020B0604020202020204" pitchFamily="34" charset="0"/>
              <a:buChar char="•"/>
            </a:pPr>
            <a:r>
              <a:rPr lang="en-US" sz="2000" dirty="0">
                <a:latin typeface="+mj-lt"/>
              </a:rPr>
              <a:t>I</a:t>
            </a:r>
            <a:r>
              <a:rPr lang="en-US" sz="2000" b="0" i="0" dirty="0">
                <a:effectLst/>
                <a:latin typeface="+mj-lt"/>
              </a:rPr>
              <a:t> propose a model of human development that includes different levels of consciousness, from egocentric to world-centric to cosmocentric. Individuals can evolve and grow through these levels of consciousness.</a:t>
            </a:r>
          </a:p>
          <a:p>
            <a:pPr marL="285750" indent="-285750">
              <a:buFont typeface="Arial" panose="020B0604020202020204" pitchFamily="34" charset="0"/>
              <a:buChar char="•"/>
            </a:pPr>
            <a:r>
              <a:rPr lang="en-US" sz="2000" dirty="0">
                <a:latin typeface="+mj-lt"/>
              </a:rPr>
              <a:t>I</a:t>
            </a:r>
            <a:r>
              <a:rPr lang="en-US" sz="2000" b="0" i="0" dirty="0">
                <a:effectLst/>
                <a:latin typeface="+mj-lt"/>
              </a:rPr>
              <a:t> introduced the concept of quadrants, which represent different aspects of reality,  individual and collective, subjective and objective. </a:t>
            </a:r>
            <a:r>
              <a:rPr lang="en-US" sz="2000" dirty="0">
                <a:latin typeface="+mj-lt"/>
              </a:rPr>
              <a:t>I</a:t>
            </a:r>
            <a:r>
              <a:rPr lang="en-US" sz="2000" b="0" i="0" dirty="0">
                <a:effectLst/>
                <a:latin typeface="+mj-lt"/>
              </a:rPr>
              <a:t> argue that a complete understanding of any phenomenon requires considering it from the perspectives of all four quadrants.</a:t>
            </a:r>
          </a:p>
          <a:p>
            <a:pPr marL="285750" indent="-285750">
              <a:buFont typeface="Arial" panose="020B0604020202020204" pitchFamily="34" charset="0"/>
              <a:buChar char="•"/>
            </a:pPr>
            <a:r>
              <a:rPr lang="en-US" sz="2000" dirty="0">
                <a:latin typeface="+mj-lt"/>
              </a:rPr>
              <a:t>I</a:t>
            </a:r>
            <a:r>
              <a:rPr lang="en-US" sz="2000" b="0" i="0" dirty="0">
                <a:effectLst/>
                <a:latin typeface="+mj-lt"/>
              </a:rPr>
              <a:t> emphasize the importance of a holistic approach to personal development, which includes physical, emotional, mental, and spiritual practices. </a:t>
            </a:r>
            <a:r>
              <a:rPr lang="en-US" sz="2000" dirty="0">
                <a:latin typeface="+mj-lt"/>
              </a:rPr>
              <a:t>I</a:t>
            </a:r>
            <a:r>
              <a:rPr lang="en-US" sz="2000" b="0" i="0" dirty="0">
                <a:effectLst/>
                <a:latin typeface="+mj-lt"/>
              </a:rPr>
              <a:t> believes that by engaging in an integral life practice, individuals can achieve greater levels of well-being and fulfillment.</a:t>
            </a:r>
          </a:p>
          <a:p>
            <a:pPr marL="285750" indent="-285750">
              <a:buFont typeface="Arial" panose="020B0604020202020204" pitchFamily="34" charset="0"/>
              <a:buChar char="•"/>
            </a:pPr>
            <a:r>
              <a:rPr lang="en-US" sz="2000" dirty="0">
                <a:latin typeface="+mj-lt"/>
              </a:rPr>
              <a:t> I</a:t>
            </a:r>
            <a:r>
              <a:rPr lang="en-US" sz="2000" b="0" i="0" dirty="0">
                <a:effectLst/>
                <a:latin typeface="+mj-lt"/>
              </a:rPr>
              <a:t>ntegral theory concerns not only individuals but also extends to the development of societies and cultures. Societies, like individuals, go through stages of development and evolution. </a:t>
            </a:r>
          </a:p>
          <a:p>
            <a:pPr marL="285750" indent="-285750">
              <a:buFont typeface="Arial" panose="020B0604020202020204" pitchFamily="34" charset="0"/>
              <a:buChar char="•"/>
            </a:pPr>
            <a:r>
              <a:rPr lang="en-US" sz="2000" dirty="0">
                <a:latin typeface="+mj-lt"/>
              </a:rPr>
              <a:t>There are a number of</a:t>
            </a:r>
            <a:r>
              <a:rPr lang="en-US" sz="2000" b="0" i="0" dirty="0">
                <a:effectLst/>
                <a:latin typeface="+mj-lt"/>
              </a:rPr>
              <a:t> ideas that can</a:t>
            </a:r>
            <a:r>
              <a:rPr lang="en-US" sz="2000" dirty="0">
                <a:latin typeface="+mj-lt"/>
              </a:rPr>
              <a:t> help us</a:t>
            </a:r>
            <a:r>
              <a:rPr lang="en-US" sz="2000" b="0" i="0" dirty="0">
                <a:effectLst/>
                <a:latin typeface="+mj-lt"/>
              </a:rPr>
              <a:t> understand the development of societies include: I incorporate the Spiral Dynamics model, developed by Don Beck and Christopher Cowan, into integral theory. This model suggests that societies evolve through different stages of development, each characterized by a unique set of values, beliefs, and worldviews.</a:t>
            </a:r>
          </a:p>
          <a:p>
            <a:pPr marL="285750" indent="-285750">
              <a:buFont typeface="Arial" panose="020B0604020202020204" pitchFamily="34" charset="0"/>
              <a:buChar char="•"/>
            </a:pPr>
            <a:r>
              <a:rPr lang="en-US" sz="2000" dirty="0">
                <a:latin typeface="+mj-lt"/>
              </a:rPr>
              <a:t> I</a:t>
            </a:r>
            <a:r>
              <a:rPr lang="en-US" sz="2000" b="0" i="0" dirty="0">
                <a:effectLst/>
                <a:latin typeface="+mj-lt"/>
              </a:rPr>
              <a:t> view cultural evolution as a process of increasing complexity and integration. </a:t>
            </a:r>
            <a:r>
              <a:rPr lang="en-US" sz="2000" dirty="0">
                <a:latin typeface="+mj-lt"/>
              </a:rPr>
              <a:t>S</a:t>
            </a:r>
            <a:r>
              <a:rPr lang="en-US" sz="2000" b="0" i="0" dirty="0">
                <a:effectLst/>
                <a:latin typeface="+mj-lt"/>
              </a:rPr>
              <a:t>ocieties move from more egocentric and ethnocentric stages to world-centric and even cosmocentric stages, where there is a greater emphasis on interconnectedness and unity.</a:t>
            </a:r>
            <a:br>
              <a:rPr lang="en-US" dirty="0"/>
            </a:br>
            <a:br>
              <a:rPr lang="en-US" dirty="0"/>
            </a:br>
            <a:endParaRPr lang="en-CA" dirty="0"/>
          </a:p>
        </p:txBody>
      </p:sp>
      <p:sp>
        <p:nvSpPr>
          <p:cNvPr id="2" name="Slide Number Placeholder 1">
            <a:extLst>
              <a:ext uri="{FF2B5EF4-FFF2-40B4-BE49-F238E27FC236}">
                <a16:creationId xmlns:a16="http://schemas.microsoft.com/office/drawing/2014/main" id="{3D654FB6-33D1-B40B-8BEE-732A1A2465CA}"/>
              </a:ext>
            </a:extLst>
          </p:cNvPr>
          <p:cNvSpPr>
            <a:spLocks noGrp="1"/>
          </p:cNvSpPr>
          <p:nvPr>
            <p:ph type="sldNum" sz="quarter" idx="12"/>
          </p:nvPr>
        </p:nvSpPr>
        <p:spPr/>
        <p:txBody>
          <a:bodyPr/>
          <a:lstStyle/>
          <a:p>
            <a:fld id="{B2DC25EE-239B-4C5F-AAD1-255A7D5F1EE2}" type="slidenum">
              <a:rPr lang="en-US" smtClean="0"/>
              <a:t>698</a:t>
            </a:fld>
            <a:endParaRPr lang="en-US"/>
          </a:p>
        </p:txBody>
      </p:sp>
    </p:spTree>
    <p:extLst>
      <p:ext uri="{BB962C8B-B14F-4D97-AF65-F5344CB8AC3E}">
        <p14:creationId xmlns:p14="http://schemas.microsoft.com/office/powerpoint/2010/main" val="2025907061"/>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5BBCD9-82A3-FB37-47E1-29D9B6EB6708}"/>
              </a:ext>
            </a:extLst>
          </p:cNvPr>
          <p:cNvSpPr txBox="1"/>
          <p:nvPr/>
        </p:nvSpPr>
        <p:spPr>
          <a:xfrm>
            <a:off x="-108857" y="0"/>
            <a:ext cx="12115800" cy="769441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a:t>
            </a:r>
            <a:r>
              <a:rPr lang="en-US" sz="2000" b="0" i="0" dirty="0">
                <a:effectLst/>
                <a:latin typeface="+mj-lt"/>
              </a:rPr>
              <a:t> advocate for an integral approach to politics, which takes into account the perspectives and needs of all individuals and groups within a society. </a:t>
            </a:r>
            <a:r>
              <a:rPr lang="en-US" sz="2000" dirty="0">
                <a:latin typeface="+mj-lt"/>
              </a:rPr>
              <a:t>I</a:t>
            </a:r>
            <a:r>
              <a:rPr lang="en-US" sz="2000" b="0" i="0" dirty="0">
                <a:effectLst/>
                <a:latin typeface="+mj-lt"/>
              </a:rPr>
              <a:t> believe that by integrating different political ideologies and values, we can create more inclusive and sustainable social systems. </a:t>
            </a:r>
            <a:r>
              <a:rPr lang="en-US" sz="2000" dirty="0">
                <a:latin typeface="+mj-lt"/>
              </a:rPr>
              <a:t>Integral theory holds that i</a:t>
            </a:r>
            <a:r>
              <a:rPr lang="en-US" sz="2000" b="0" i="0" dirty="0">
                <a:effectLst/>
                <a:latin typeface="+mj-lt"/>
              </a:rPr>
              <a:t>ntegrating diverse worldviews and values promotes greater harmony, progress, and well-being at both individual and collective levels.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Now, to summarize what our panelists have discussed. I appreciate that you’ve tried to bring an integral perspective to today’s dialogue. T</a:t>
            </a:r>
            <a:r>
              <a:rPr lang="en-US" sz="2000" dirty="0">
                <a:latin typeface="+mj-lt"/>
                <a:cs typeface="Arial" panose="020B0604020202020204" pitchFamily="34" charset="0"/>
              </a:rPr>
              <a:t>he notion of the “cosmic egg” which suggests that to help us</a:t>
            </a:r>
            <a:r>
              <a:rPr lang="en-US" sz="2000" b="0" dirty="0">
                <a:latin typeface="+mj-lt"/>
                <a:cs typeface="Arial" panose="020B0604020202020204" pitchFamily="34" charset="0"/>
              </a:rPr>
              <a:t> make sense of </a:t>
            </a:r>
            <a:r>
              <a:rPr lang="en-US" sz="2000" dirty="0">
                <a:latin typeface="+mj-lt"/>
                <a:cs typeface="Arial" panose="020B0604020202020204" pitchFamily="34" charset="0"/>
              </a:rPr>
              <a:t>the</a:t>
            </a:r>
            <a:r>
              <a:rPr lang="en-US" sz="2000" b="0" dirty="0">
                <a:latin typeface="+mj-lt"/>
                <a:cs typeface="Arial" panose="020B0604020202020204" pitchFamily="34" charset="0"/>
              </a:rPr>
              <a:t> world humans rely on three levels of stories embedded within each other: My, Our </a:t>
            </a:r>
            <a:r>
              <a:rPr lang="en-US" sz="2000" dirty="0">
                <a:latin typeface="+mj-lt"/>
                <a:cs typeface="Arial" panose="020B0604020202020204" pitchFamily="34" charset="0"/>
              </a:rPr>
              <a:t>and</a:t>
            </a:r>
            <a:r>
              <a:rPr lang="en-US" sz="2000" b="0" dirty="0">
                <a:latin typeface="+mj-lt"/>
                <a:cs typeface="Arial" panose="020B0604020202020204" pitchFamily="34" charset="0"/>
              </a:rPr>
              <a:t> The stories. Having healthy My, Our and Me stories gives meaning, purpose and value to our lives.</a:t>
            </a:r>
          </a:p>
          <a:p>
            <a:pPr marL="285750" indent="-285750">
              <a:buFont typeface="Arial" panose="020B0604020202020204" pitchFamily="34" charset="0"/>
              <a:buChar char="•"/>
            </a:pPr>
            <a:r>
              <a:rPr lang="en-US" sz="2000" b="0" dirty="0">
                <a:latin typeface="+mj-lt"/>
                <a:cs typeface="Arial" panose="020B0604020202020204" pitchFamily="34" charset="0"/>
              </a:rPr>
              <a:t>We </a:t>
            </a:r>
            <a:r>
              <a:rPr lang="en-US" sz="2000" dirty="0">
                <a:latin typeface="+mj-lt"/>
                <a:cs typeface="Arial" panose="020B0604020202020204" pitchFamily="34" charset="0"/>
              </a:rPr>
              <a:t>next proposed that</a:t>
            </a:r>
            <a:r>
              <a:rPr lang="en-US" sz="2000" b="0" dirty="0">
                <a:latin typeface="+mj-lt"/>
                <a:cs typeface="Arial" panose="020B0604020202020204" pitchFamily="34" charset="0"/>
              </a:rPr>
              <a:t> the modern “The story” is degenerate and that</a:t>
            </a:r>
            <a:r>
              <a:rPr lang="en-US" sz="2000" dirty="0">
                <a:latin typeface="+mj-lt"/>
                <a:cs typeface="Arial" panose="020B0604020202020204" pitchFamily="34" charset="0"/>
              </a:rPr>
              <a:t> we need</a:t>
            </a:r>
            <a:r>
              <a:rPr lang="en-US" sz="2000" b="0" dirty="0">
                <a:latin typeface="+mj-lt"/>
                <a:cs typeface="Arial" panose="020B0604020202020204" pitchFamily="34" charset="0"/>
              </a:rPr>
              <a:t> a new healthy one.</a:t>
            </a:r>
          </a:p>
          <a:p>
            <a:pPr marL="285750" indent="-285750">
              <a:buFont typeface="Arial" panose="020B0604020202020204" pitchFamily="34" charset="0"/>
              <a:buChar char="•"/>
            </a:pPr>
            <a:r>
              <a:rPr lang="en-US" sz="2000" b="0" dirty="0">
                <a:latin typeface="+mj-lt"/>
                <a:cs typeface="Arial" panose="020B0604020202020204" pitchFamily="34" charset="0"/>
              </a:rPr>
              <a:t>We </a:t>
            </a:r>
            <a:r>
              <a:rPr lang="en-US" sz="2000" dirty="0">
                <a:latin typeface="+mj-lt"/>
                <a:cs typeface="Arial" panose="020B0604020202020204" pitchFamily="34" charset="0"/>
              </a:rPr>
              <a:t>considered</a:t>
            </a:r>
            <a:r>
              <a:rPr lang="en-US" sz="2000" b="0" dirty="0">
                <a:latin typeface="+mj-lt"/>
                <a:cs typeface="Arial" panose="020B0604020202020204" pitchFamily="34" charset="0"/>
              </a:rPr>
              <a:t> how, although we may be getting less ignorant, we </a:t>
            </a:r>
            <a:r>
              <a:rPr lang="en-US" sz="2000" dirty="0">
                <a:latin typeface="+mj-lt"/>
                <a:cs typeface="Arial" panose="020B0604020202020204" pitchFamily="34" charset="0"/>
              </a:rPr>
              <a:t>may</a:t>
            </a:r>
            <a:r>
              <a:rPr lang="en-US" sz="2000" b="0" dirty="0">
                <a:latin typeface="+mj-lt"/>
                <a:cs typeface="Arial" panose="020B0604020202020204" pitchFamily="34" charset="0"/>
              </a:rPr>
              <a:t> not be able to grasp ultimate reality, at least until we reach the omega point. We also reviewed different ways of knowing. </a:t>
            </a:r>
          </a:p>
          <a:p>
            <a:pPr marL="285750" indent="-285750">
              <a:buFont typeface="Arial" panose="020B0604020202020204" pitchFamily="34" charset="0"/>
              <a:buChar char="•"/>
            </a:pPr>
            <a:r>
              <a:rPr lang="en-US" sz="2000" b="0" dirty="0">
                <a:latin typeface="+mj-lt"/>
                <a:cs typeface="Arial" panose="020B0604020202020204" pitchFamily="34" charset="0"/>
              </a:rPr>
              <a:t>We said that a “The story” must address </a:t>
            </a:r>
            <a:r>
              <a:rPr lang="en-US" sz="2000" dirty="0">
                <a:latin typeface="+mj-lt"/>
                <a:cs typeface="Arial" panose="020B0604020202020204" pitchFamily="34" charset="0"/>
              </a:rPr>
              <a:t>a few</a:t>
            </a:r>
            <a:r>
              <a:rPr lang="en-US" sz="2000" b="0" dirty="0">
                <a:latin typeface="+mj-lt"/>
                <a:cs typeface="Arial" panose="020B0604020202020204" pitchFamily="34" charset="0"/>
              </a:rPr>
              <a:t> questions: 1) what is the universe? 2) what is life? 3) what is consciousness? 4) does the universe have a purpose? and 5) what implications does all this have for mental health?</a:t>
            </a:r>
          </a:p>
          <a:p>
            <a:pPr marL="285750" indent="-285750">
              <a:buFont typeface="Arial" panose="020B0604020202020204" pitchFamily="34" charset="0"/>
              <a:buChar char="•"/>
            </a:pPr>
            <a:r>
              <a:rPr lang="en-US" sz="2000" b="0" dirty="0">
                <a:latin typeface="+mj-lt"/>
                <a:cs typeface="Arial" panose="020B0604020202020204" pitchFamily="34" charset="0"/>
              </a:rPr>
              <a:t>We then </a:t>
            </a:r>
            <a:r>
              <a:rPr lang="en-US" sz="2000" dirty="0">
                <a:latin typeface="+mj-lt"/>
                <a:cs typeface="Arial" panose="020B0604020202020204" pitchFamily="34" charset="0"/>
              </a:rPr>
              <a:t>engaged in this imaginary</a:t>
            </a:r>
            <a:r>
              <a:rPr lang="en-US" sz="2000" b="0" dirty="0">
                <a:latin typeface="+mj-lt"/>
                <a:cs typeface="Arial" panose="020B0604020202020204" pitchFamily="34" charset="0"/>
              </a:rPr>
              <a:t> dialogue between members of a panel each of whom has made great contributions to answering </a:t>
            </a:r>
            <a:r>
              <a:rPr lang="en-US" sz="2000" dirty="0">
                <a:latin typeface="+mj-lt"/>
                <a:cs typeface="Arial" panose="020B0604020202020204" pitchFamily="34" charset="0"/>
              </a:rPr>
              <a:t>our five</a:t>
            </a:r>
            <a:r>
              <a:rPr lang="en-US" sz="2000" b="0" dirty="0">
                <a:latin typeface="+mj-lt"/>
                <a:cs typeface="Arial" panose="020B0604020202020204" pitchFamily="34" charset="0"/>
              </a:rPr>
              <a:t> questions.</a:t>
            </a:r>
          </a:p>
          <a:p>
            <a:pPr marL="285750" indent="-285750">
              <a:buFont typeface="Arial" panose="020B0604020202020204" pitchFamily="34" charset="0"/>
              <a:buChar char="•"/>
            </a:pPr>
            <a:r>
              <a:rPr lang="en-US" sz="2000" b="0" dirty="0">
                <a:latin typeface="+mj-lt"/>
                <a:cs typeface="Arial" panose="020B0604020202020204" pitchFamily="34" charset="0"/>
              </a:rPr>
              <a:t>Aristotle told us that the universe was created by a prime mover, earth was the center of the universe, and matter consisted of </a:t>
            </a:r>
            <a:r>
              <a:rPr lang="en-US" sz="2000" dirty="0">
                <a:latin typeface="+mj-lt"/>
                <a:cs typeface="Arial" panose="020B0604020202020204" pitchFamily="34" charset="0"/>
              </a:rPr>
              <a:t>fire</a:t>
            </a:r>
            <a:r>
              <a:rPr lang="en-US" sz="2000" b="0" dirty="0">
                <a:latin typeface="+mj-lt"/>
                <a:cs typeface="Arial" panose="020B0604020202020204" pitchFamily="34" charset="0"/>
              </a:rPr>
              <a:t>, earth, water and air.</a:t>
            </a:r>
          </a:p>
          <a:p>
            <a:pPr marL="285750" indent="-285750">
              <a:buFont typeface="Arial" panose="020B0604020202020204" pitchFamily="34" charset="0"/>
              <a:buChar char="•"/>
            </a:pPr>
            <a:r>
              <a:rPr lang="en-US" sz="2000" b="0" dirty="0">
                <a:latin typeface="+mj-lt"/>
                <a:cs typeface="Arial" panose="020B0604020202020204" pitchFamily="34" charset="0"/>
              </a:rPr>
              <a:t>Steven Weinberg then gave us the Big Bang picture of the universe and the quantum field theory understanding of matter.</a:t>
            </a:r>
          </a:p>
          <a:p>
            <a:pPr marL="285750" indent="-285750">
              <a:buFont typeface="Arial" panose="020B0604020202020204" pitchFamily="34" charset="0"/>
              <a:buChar char="•"/>
            </a:pPr>
            <a:endParaRPr lang="en-US" sz="18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8D2080A8-3754-890A-02B8-C085FD932DBB}"/>
              </a:ext>
            </a:extLst>
          </p:cNvPr>
          <p:cNvSpPr>
            <a:spLocks noGrp="1"/>
          </p:cNvSpPr>
          <p:nvPr>
            <p:ph type="sldNum" sz="quarter" idx="12"/>
          </p:nvPr>
        </p:nvSpPr>
        <p:spPr/>
        <p:txBody>
          <a:bodyPr/>
          <a:lstStyle/>
          <a:p>
            <a:fld id="{B2DC25EE-239B-4C5F-AAD1-255A7D5F1EE2}" type="slidenum">
              <a:rPr lang="en-US" smtClean="0"/>
              <a:t>699</a:t>
            </a:fld>
            <a:endParaRPr lang="en-US"/>
          </a:p>
        </p:txBody>
      </p:sp>
    </p:spTree>
    <p:extLst>
      <p:ext uri="{BB962C8B-B14F-4D97-AF65-F5344CB8AC3E}">
        <p14:creationId xmlns:p14="http://schemas.microsoft.com/office/powerpoint/2010/main" val="270648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7</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CDE2-2E8A-E4D4-4814-749090DBCA73}"/>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0BACB4BC-0F14-AB67-2181-734C6D9DA80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CF5CFF2D-42AD-3E39-190D-4F3572BBDA4E}"/>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E3623A93-20EC-D972-989D-CCB226EC691C}"/>
              </a:ext>
            </a:extLst>
          </p:cNvPr>
          <p:cNvSpPr txBox="1"/>
          <p:nvPr/>
        </p:nvSpPr>
        <p:spPr>
          <a:xfrm>
            <a:off x="3820213" y="305527"/>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2805031642"/>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A80758-E306-4B71-829B-2F05B724C627}"/>
              </a:ext>
            </a:extLst>
          </p:cNvPr>
          <p:cNvSpPr txBox="1"/>
          <p:nvPr/>
        </p:nvSpPr>
        <p:spPr>
          <a:xfrm>
            <a:off x="-79248" y="0"/>
            <a:ext cx="12271248" cy="7140416"/>
          </a:xfrm>
          <a:prstGeom prst="rect">
            <a:avLst/>
          </a:prstGeom>
          <a:noFill/>
        </p:spPr>
        <p:txBody>
          <a:bodyPr wrap="square">
            <a:spAutoFit/>
          </a:bodyPr>
          <a:lstStyle/>
          <a:p>
            <a:pPr marL="285750" indent="-285750">
              <a:buFont typeface="Arial" panose="020B0604020202020204" pitchFamily="34" charset="0"/>
              <a:buChar char="•"/>
            </a:pPr>
            <a:r>
              <a:rPr lang="en-US" sz="2000" b="0" dirty="0">
                <a:latin typeface="+mj-lt"/>
                <a:cs typeface="Arial" panose="020B0604020202020204" pitchFamily="34" charset="0"/>
              </a:rPr>
              <a:t>Bertrand Russell </a:t>
            </a:r>
            <a:r>
              <a:rPr lang="en-US" sz="2000" dirty="0">
                <a:latin typeface="+mj-lt"/>
                <a:cs typeface="Arial" panose="020B0604020202020204" pitchFamily="34" charset="0"/>
              </a:rPr>
              <a:t>reminded</a:t>
            </a:r>
            <a:r>
              <a:rPr lang="en-US" sz="2000" b="0" dirty="0">
                <a:latin typeface="+mj-lt"/>
                <a:cs typeface="Arial" panose="020B0604020202020204" pitchFamily="34" charset="0"/>
              </a:rPr>
              <a:t> us </a:t>
            </a:r>
            <a:r>
              <a:rPr lang="en-US" sz="2000" dirty="0">
                <a:latin typeface="+mj-lt"/>
                <a:cs typeface="Arial" panose="020B0604020202020204" pitchFamily="34" charset="0"/>
              </a:rPr>
              <a:t>that</a:t>
            </a:r>
            <a:r>
              <a:rPr lang="en-US" sz="2000" b="0" dirty="0">
                <a:latin typeface="+mj-lt"/>
                <a:cs typeface="Arial" panose="020B0604020202020204" pitchFamily="34" charset="0"/>
              </a:rPr>
              <a:t> Steven Weinberg's description of matter does not tell us what matter fundamentally is, only how it behaves.</a:t>
            </a:r>
          </a:p>
          <a:p>
            <a:pPr marL="285750" indent="-285750">
              <a:buFont typeface="Arial" panose="020B0604020202020204" pitchFamily="34" charset="0"/>
              <a:buChar char="•"/>
            </a:pPr>
            <a:r>
              <a:rPr lang="en-US" sz="2000" b="0" dirty="0">
                <a:latin typeface="+mj-lt"/>
                <a:cs typeface="Arial" panose="020B0604020202020204" pitchFamily="34" charset="0"/>
              </a:rPr>
              <a:t>Bernardo Kastrup made a compelling argument against philosophical </a:t>
            </a:r>
            <a:r>
              <a:rPr lang="en-US" sz="2000" dirty="0">
                <a:latin typeface="+mj-lt"/>
                <a:cs typeface="Arial" panose="020B0604020202020204" pitchFamily="34" charset="0"/>
              </a:rPr>
              <a:t>physicalism</a:t>
            </a:r>
            <a:r>
              <a:rPr lang="en-US" sz="2000" b="0" dirty="0">
                <a:latin typeface="+mj-lt"/>
                <a:cs typeface="Arial" panose="020B0604020202020204" pitchFamily="34" charset="0"/>
              </a:rPr>
              <a:t> and for philosophical idealism, the view that mind or consciousness is the fundamental essence of the universe.</a:t>
            </a:r>
          </a:p>
          <a:p>
            <a:pPr marL="285750" indent="-285750">
              <a:buFont typeface="Arial" panose="020B0604020202020204" pitchFamily="34" charset="0"/>
              <a:buChar char="•"/>
            </a:pPr>
            <a:r>
              <a:rPr lang="en-US" sz="2000" b="0" dirty="0">
                <a:latin typeface="+mj-lt"/>
                <a:cs typeface="Arial" panose="020B0604020202020204" pitchFamily="34" charset="0"/>
              </a:rPr>
              <a:t>Donald Hoffman supported Bernardo's view with his mathematically based user interface theory.</a:t>
            </a:r>
          </a:p>
          <a:p>
            <a:pPr marL="285750" indent="-285750">
              <a:buFont typeface="Arial" panose="020B0604020202020204" pitchFamily="34" charset="0"/>
              <a:buChar char="•"/>
            </a:pPr>
            <a:r>
              <a:rPr lang="en-US" sz="2000" b="0" dirty="0">
                <a:latin typeface="+mj-lt"/>
                <a:cs typeface="Arial" panose="020B0604020202020204" pitchFamily="34" charset="0"/>
              </a:rPr>
              <a:t>Bernardo Kastrup started to address our second question "what is life?" suggesting that it is a "dissociated" alter of universal mind.</a:t>
            </a:r>
          </a:p>
          <a:p>
            <a:pPr marL="285750" indent="-285750">
              <a:buFont typeface="Arial" panose="020B0604020202020204" pitchFamily="34" charset="0"/>
              <a:buChar char="•"/>
            </a:pPr>
            <a:r>
              <a:rPr lang="en-US" sz="2000" b="0" dirty="0">
                <a:latin typeface="+mj-lt"/>
                <a:cs typeface="Arial" panose="020B0604020202020204" pitchFamily="34" charset="0"/>
              </a:rPr>
              <a:t>Rupert Sheldrake explained his view that the patterns and structures in nature are guided not by entities such as DNA but by morphic </a:t>
            </a:r>
            <a:r>
              <a:rPr lang="en-US" sz="2000" dirty="0">
                <a:latin typeface="+mj-lt"/>
                <a:cs typeface="Arial" panose="020B0604020202020204" pitchFamily="34" charset="0"/>
              </a:rPr>
              <a:t>fields</a:t>
            </a:r>
            <a:r>
              <a:rPr lang="en-US" sz="2000" b="0" dirty="0">
                <a:latin typeface="+mj-lt"/>
                <a:cs typeface="Arial" panose="020B0604020202020204" pitchFamily="34" charset="0"/>
              </a:rPr>
              <a:t> that in many ways </a:t>
            </a:r>
            <a:r>
              <a:rPr lang="en-US" sz="2000" dirty="0">
                <a:latin typeface="+mj-lt"/>
                <a:cs typeface="Arial" panose="020B0604020202020204" pitchFamily="34" charset="0"/>
              </a:rPr>
              <a:t>resemble</a:t>
            </a:r>
            <a:r>
              <a:rPr lang="en-US" sz="2000" b="0" dirty="0">
                <a:latin typeface="+mj-lt"/>
                <a:cs typeface="Arial" panose="020B0604020202020204" pitchFamily="34" charset="0"/>
              </a:rPr>
              <a:t> quantum fields. </a:t>
            </a:r>
            <a:r>
              <a:rPr lang="en-US" sz="2000" dirty="0">
                <a:latin typeface="+mj-lt"/>
                <a:cs typeface="Arial" panose="020B0604020202020204" pitchFamily="34" charset="0"/>
              </a:rPr>
              <a:t>Sheldrake’s morphic fields</a:t>
            </a:r>
            <a:r>
              <a:rPr lang="en-US" sz="2000" b="0" dirty="0">
                <a:latin typeface="+mj-lt"/>
                <a:cs typeface="Arial" panose="020B0604020202020204" pitchFamily="34" charset="0"/>
              </a:rPr>
              <a:t> also resemble the bioelectric fields guiding the development of organisms that Michael Levin is </a:t>
            </a:r>
            <a:r>
              <a:rPr lang="en-US" sz="2000" dirty="0">
                <a:latin typeface="+mj-lt"/>
                <a:cs typeface="Arial" panose="020B0604020202020204" pitchFamily="34" charset="0"/>
              </a:rPr>
              <a:t>investigating</a:t>
            </a:r>
            <a:r>
              <a:rPr lang="en-US" sz="2000" b="0" dirty="0">
                <a:latin typeface="+mj-lt"/>
                <a:cs typeface="Arial" panose="020B0604020202020204" pitchFamily="34" charset="0"/>
              </a:rPr>
              <a:t>. </a:t>
            </a:r>
          </a:p>
          <a:p>
            <a:pPr marL="285750" indent="-285750">
              <a:buFont typeface="Arial" panose="020B0604020202020204" pitchFamily="34" charset="0"/>
              <a:buChar char="•"/>
            </a:pPr>
            <a:r>
              <a:rPr lang="en-US" sz="2000" b="0" dirty="0">
                <a:latin typeface="+mj-lt"/>
                <a:cs typeface="Arial" panose="020B0604020202020204" pitchFamily="34" charset="0"/>
              </a:rPr>
              <a:t>Next, we </a:t>
            </a:r>
            <a:r>
              <a:rPr lang="en-US" sz="2000" dirty="0">
                <a:latin typeface="+mj-lt"/>
                <a:cs typeface="Arial" panose="020B0604020202020204" pitchFamily="34" charset="0"/>
              </a:rPr>
              <a:t>considered</a:t>
            </a:r>
            <a:r>
              <a:rPr lang="en-US" sz="2000" b="0" dirty="0">
                <a:latin typeface="+mj-lt"/>
                <a:cs typeface="Arial" panose="020B0604020202020204" pitchFamily="34" charset="0"/>
              </a:rPr>
              <a:t> the question "what is consciousness?". Bernardo Kastrup stated his belief that consciousness is all there is, though there are many forms of it including phenomenal and self-aware consciousness. </a:t>
            </a:r>
            <a:r>
              <a:rPr lang="en-US" sz="2000" dirty="0">
                <a:latin typeface="+mj-lt"/>
                <a:cs typeface="Arial" panose="020B0604020202020204" pitchFamily="34" charset="0"/>
              </a:rPr>
              <a:t>He pointed out that as</a:t>
            </a:r>
            <a:r>
              <a:rPr lang="en-US" sz="2000" b="0" dirty="0">
                <a:latin typeface="+mj-lt"/>
                <a:cs typeface="Arial" panose="020B0604020202020204" pitchFamily="34" charset="0"/>
              </a:rPr>
              <a:t> life becomes more complex, new forms of consciousness have and will continue to emerge.</a:t>
            </a:r>
          </a:p>
          <a:p>
            <a:pPr marL="285750" indent="-285750">
              <a:buFont typeface="Arial" panose="020B0604020202020204" pitchFamily="34" charset="0"/>
              <a:buChar char="•"/>
            </a:pPr>
            <a:r>
              <a:rPr lang="en-US" sz="2000" b="0" dirty="0">
                <a:latin typeface="+mj-lt"/>
                <a:cs typeface="Arial" panose="020B0604020202020204" pitchFamily="34" charset="0"/>
              </a:rPr>
              <a:t>Carl Jung </a:t>
            </a:r>
            <a:r>
              <a:rPr lang="en-US" sz="2000" dirty="0">
                <a:latin typeface="+mj-lt"/>
                <a:cs typeface="Arial" panose="020B0604020202020204" pitchFamily="34" charset="0"/>
              </a:rPr>
              <a:t>described</a:t>
            </a:r>
            <a:r>
              <a:rPr lang="en-US" sz="2000" b="0" dirty="0">
                <a:latin typeface="+mj-lt"/>
                <a:cs typeface="Arial" panose="020B0604020202020204" pitchFamily="34" charset="0"/>
              </a:rPr>
              <a:t> various forms of consciousness: the conscious, or ego consciousness and the unconscious, personal and collective. He shared with us his view </a:t>
            </a:r>
            <a:r>
              <a:rPr lang="en-US" sz="2000" dirty="0">
                <a:latin typeface="+mj-lt"/>
                <a:cs typeface="Arial" panose="020B0604020202020204" pitchFamily="34" charset="0"/>
              </a:rPr>
              <a:t>that</a:t>
            </a:r>
            <a:r>
              <a:rPr lang="en-US" sz="2000" b="0" dirty="0">
                <a:latin typeface="+mj-lt"/>
                <a:cs typeface="Arial" panose="020B0604020202020204" pitchFamily="34" charset="0"/>
              </a:rPr>
              <a:t> the collective unconscious consists of autonomous entities such as Archetypes and Daemons that exert an influence over our ego-consciousness.</a:t>
            </a:r>
          </a:p>
          <a:p>
            <a:pPr marL="285750" indent="-285750">
              <a:buFont typeface="Arial" panose="020B0604020202020204" pitchFamily="34" charset="0"/>
              <a:buChar char="•"/>
            </a:pPr>
            <a:r>
              <a:rPr lang="en-US" sz="2000" b="0" dirty="0">
                <a:latin typeface="+mj-lt"/>
                <a:cs typeface="Arial" panose="020B0604020202020204" pitchFamily="34" charset="0"/>
              </a:rPr>
              <a:t>Jeffrey Kripal then explained how Jung's model of </a:t>
            </a:r>
            <a:r>
              <a:rPr lang="en-US" sz="2000" dirty="0">
                <a:latin typeface="+mj-lt"/>
                <a:cs typeface="Arial" panose="020B0604020202020204" pitchFamily="34" charset="0"/>
              </a:rPr>
              <a:t>the psyche and Kastrup’s idealist metaphysical model</a:t>
            </a:r>
            <a:r>
              <a:rPr lang="en-US" sz="2000" b="0" dirty="0">
                <a:latin typeface="+mj-lt"/>
                <a:cs typeface="Arial" panose="020B0604020202020204" pitchFamily="34" charset="0"/>
              </a:rPr>
              <a:t> can help explain the paranormal or supernatural.</a:t>
            </a:r>
          </a:p>
          <a:p>
            <a:pPr marL="285750" indent="-285750">
              <a:buFont typeface="Arial" panose="020B0604020202020204" pitchFamily="34" charset="0"/>
              <a:buChar char="•"/>
            </a:pPr>
            <a:r>
              <a:rPr lang="en-US" sz="2000" b="0" dirty="0">
                <a:latin typeface="+mj-lt"/>
                <a:cs typeface="Arial" panose="020B0604020202020204" pitchFamily="34" charset="0"/>
              </a:rPr>
              <a:t>We then asked what is the purpose of the universe? or where is this all going? Pierre Teilhard de Chardin suggested that evolution is a process of association powered by the attractive force of love</a:t>
            </a:r>
            <a:r>
              <a:rPr lang="en-US" sz="2000" dirty="0">
                <a:latin typeface="+mj-lt"/>
                <a:cs typeface="Arial" panose="020B0604020202020204" pitchFamily="34" charset="0"/>
              </a:rPr>
              <a:t> which</a:t>
            </a:r>
            <a:r>
              <a:rPr lang="en-US" sz="2000" b="0" dirty="0">
                <a:latin typeface="+mj-lt"/>
                <a:cs typeface="Arial" panose="020B0604020202020204" pitchFamily="34" charset="0"/>
              </a:rPr>
              <a:t> causes everything to unify and become more complex bringing about more expanded forms of consciousness.</a:t>
            </a:r>
          </a:p>
          <a:p>
            <a:endParaRPr lang="en-CA" sz="1800" b="0" dirty="0">
              <a:solidFill>
                <a:srgbClr val="000000"/>
              </a:solidFill>
            </a:endParaRPr>
          </a:p>
        </p:txBody>
      </p:sp>
      <p:sp>
        <p:nvSpPr>
          <p:cNvPr id="2" name="Slide Number Placeholder 1">
            <a:extLst>
              <a:ext uri="{FF2B5EF4-FFF2-40B4-BE49-F238E27FC236}">
                <a16:creationId xmlns:a16="http://schemas.microsoft.com/office/drawing/2014/main" id="{0F55A630-C4A4-8B00-DC86-ABB8149EEF58}"/>
              </a:ext>
            </a:extLst>
          </p:cNvPr>
          <p:cNvSpPr>
            <a:spLocks noGrp="1"/>
          </p:cNvSpPr>
          <p:nvPr>
            <p:ph type="sldNum" sz="quarter" idx="12"/>
          </p:nvPr>
        </p:nvSpPr>
        <p:spPr/>
        <p:txBody>
          <a:bodyPr/>
          <a:lstStyle/>
          <a:p>
            <a:fld id="{B2DC25EE-239B-4C5F-AAD1-255A7D5F1EE2}" type="slidenum">
              <a:rPr lang="en-US" smtClean="0"/>
              <a:t>700</a:t>
            </a:fld>
            <a:endParaRPr lang="en-US"/>
          </a:p>
        </p:txBody>
      </p:sp>
    </p:spTree>
    <p:extLst>
      <p:ext uri="{BB962C8B-B14F-4D97-AF65-F5344CB8AC3E}">
        <p14:creationId xmlns:p14="http://schemas.microsoft.com/office/powerpoint/2010/main" val="1990535632"/>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8124A-846F-B503-F11A-3CC932D14381}"/>
              </a:ext>
            </a:extLst>
          </p:cNvPr>
          <p:cNvSpPr txBox="1"/>
          <p:nvPr/>
        </p:nvSpPr>
        <p:spPr>
          <a:xfrm>
            <a:off x="92363" y="70021"/>
            <a:ext cx="12099637" cy="4062651"/>
          </a:xfrm>
          <a:prstGeom prst="rect">
            <a:avLst/>
          </a:prstGeom>
          <a:noFill/>
        </p:spPr>
        <p:txBody>
          <a:bodyPr wrap="square">
            <a:spAutoFit/>
          </a:bodyPr>
          <a:lstStyle/>
          <a:p>
            <a:pPr marL="342900" indent="-342900">
              <a:buFont typeface="Arial" panose="020B0604020202020204" pitchFamily="34" charset="0"/>
              <a:buChar char="•"/>
            </a:pPr>
            <a:r>
              <a:rPr lang="en-US" sz="2000" dirty="0"/>
              <a:t>Michael Levin is showing, experimentally, that life is not just driven from the bottom up by molecules, but organized from the inside out by fields of meaning, memory, and intention. Cells and tissues exhibit genuine agency, navigating spaces of possible forms. This is a clear example of interiors, purpose, goals, proto-cognition, operating at every level of biological complexity. Levin is doing </a:t>
            </a:r>
            <a:r>
              <a:rPr lang="en-US" sz="2000" b="1" dirty="0"/>
              <a:t>hard science that makes reductionism untenable</a:t>
            </a:r>
            <a:r>
              <a:rPr lang="en-US" sz="2000" dirty="0"/>
              <a:t>, and biology is finally catching up to an integral view of mind and matter as inseparable aspects of the same evolving process.</a:t>
            </a:r>
          </a:p>
          <a:p>
            <a:pPr marL="342900" indent="-342900">
              <a:buFont typeface="Arial" panose="020B0604020202020204" pitchFamily="34" charset="0"/>
              <a:buChar char="•"/>
            </a:pPr>
            <a:r>
              <a:rPr lang="en-US" sz="2000" dirty="0">
                <a:cs typeface="Arial" panose="020B0604020202020204" pitchFamily="34" charset="0"/>
              </a:rPr>
              <a:t>F</a:t>
            </a:r>
            <a:r>
              <a:rPr lang="en-US" sz="2000" b="0" dirty="0">
                <a:cs typeface="Arial" panose="020B0604020202020204" pitchFamily="34" charset="0"/>
              </a:rPr>
              <a:t>inally, we asked what all </a:t>
            </a:r>
            <a:r>
              <a:rPr lang="en-US" sz="2000" dirty="0">
                <a:cs typeface="Arial" panose="020B0604020202020204" pitchFamily="34" charset="0"/>
              </a:rPr>
              <a:t>that we’ve been discussing today</a:t>
            </a:r>
            <a:r>
              <a:rPr lang="en-US" sz="2000" b="0" dirty="0">
                <a:cs typeface="Arial" panose="020B0604020202020204" pitchFamily="34" charset="0"/>
              </a:rPr>
              <a:t> has to do with mental health</a:t>
            </a:r>
            <a:r>
              <a:rPr lang="en-US" sz="2000" dirty="0">
                <a:cs typeface="Arial" panose="020B0604020202020204" pitchFamily="34" charset="0"/>
              </a:rPr>
              <a:t> and</a:t>
            </a:r>
            <a:r>
              <a:rPr lang="en-US" sz="2000" b="0" dirty="0">
                <a:cs typeface="Arial" panose="020B0604020202020204" pitchFamily="34" charset="0"/>
              </a:rPr>
              <a:t> answered that having a healthy “The story” is critical for good mental health.</a:t>
            </a:r>
          </a:p>
          <a:p>
            <a:pPr marL="285750" indent="-285750">
              <a:buFont typeface="Arial" panose="020B0604020202020204" pitchFamily="34" charset="0"/>
              <a:buChar char="•"/>
            </a:pPr>
            <a:r>
              <a:rPr lang="en-US" sz="2000" dirty="0">
                <a:cs typeface="Arial" panose="020B0604020202020204" pitchFamily="34" charset="0"/>
              </a:rPr>
              <a:t>St. </a:t>
            </a:r>
            <a:r>
              <a:rPr lang="en-US" sz="2000" b="0" dirty="0">
                <a:cs typeface="Arial" panose="020B0604020202020204" pitchFamily="34" charset="0"/>
              </a:rPr>
              <a:t>Ignatius of Loyola gave us a brief overview of his thinking </a:t>
            </a:r>
            <a:r>
              <a:rPr lang="en-US" sz="2000" dirty="0">
                <a:cs typeface="Arial" panose="020B0604020202020204" pitchFamily="34" charset="0"/>
              </a:rPr>
              <a:t>and you, Luis, commented on</a:t>
            </a:r>
            <a:r>
              <a:rPr lang="en-US" sz="2000" b="0" dirty="0">
                <a:cs typeface="Arial" panose="020B0604020202020204" pitchFamily="34" charset="0"/>
              </a:rPr>
              <a:t> how in line </a:t>
            </a:r>
            <a:r>
              <a:rPr lang="en-US" sz="2000" dirty="0">
                <a:cs typeface="Arial" panose="020B0604020202020204" pitchFamily="34" charset="0"/>
              </a:rPr>
              <a:t>Jesuit spirituality is with our other panelists ideas</a:t>
            </a:r>
            <a:r>
              <a:rPr lang="en-US" sz="2000" b="0" dirty="0">
                <a:cs typeface="Arial" panose="020B0604020202020204" pitchFamily="34" charset="0"/>
              </a:rPr>
              <a:t>.</a:t>
            </a:r>
          </a:p>
          <a:p>
            <a:pPr marL="285750" indent="-285750">
              <a:buFont typeface="Arial" panose="020B0604020202020204" pitchFamily="34" charset="0"/>
              <a:buChar char="•"/>
            </a:pPr>
            <a:endParaRPr lang="en-US" sz="2000" b="0" dirty="0">
              <a:cs typeface="Arial" panose="020B0604020202020204" pitchFamily="34" charset="0"/>
            </a:endParaRPr>
          </a:p>
          <a:p>
            <a:pPr marL="285750" indent="-285750">
              <a:buFont typeface="Arial" panose="020B0604020202020204" pitchFamily="34" charset="0"/>
              <a:buChar char="•"/>
            </a:pPr>
            <a:r>
              <a:rPr lang="en-US" sz="2000" dirty="0">
                <a:solidFill>
                  <a:schemeClr val="bg1"/>
                </a:solidFill>
                <a:cs typeface="Arial" panose="020B0604020202020204" pitchFamily="34" charset="0"/>
              </a:rPr>
              <a:t>Luis- </a:t>
            </a:r>
            <a:r>
              <a:rPr lang="en-US" sz="2000" dirty="0">
                <a:cs typeface="Arial" panose="020B0604020202020204" pitchFamily="34" charset="0"/>
              </a:rPr>
              <a:t>Ken,</a:t>
            </a:r>
            <a:r>
              <a:rPr lang="en-US" sz="2000" dirty="0"/>
              <a:t> there appears to be many similarities between the views of Plato, Ignatius of Loyola, Jung, Kastrup, Levin, Sheldrake and Schwartz’s IFS. Can you try to summarize those links?</a:t>
            </a:r>
            <a:endParaRPr lang="en-US" sz="2000" b="0" dirty="0"/>
          </a:p>
        </p:txBody>
      </p:sp>
      <p:sp>
        <p:nvSpPr>
          <p:cNvPr id="2" name="Slide Number Placeholder 1">
            <a:extLst>
              <a:ext uri="{FF2B5EF4-FFF2-40B4-BE49-F238E27FC236}">
                <a16:creationId xmlns:a16="http://schemas.microsoft.com/office/drawing/2014/main" id="{63D2AA37-A937-5FD5-BD57-DF26344ACD6B}"/>
              </a:ext>
            </a:extLst>
          </p:cNvPr>
          <p:cNvSpPr>
            <a:spLocks noGrp="1"/>
          </p:cNvSpPr>
          <p:nvPr>
            <p:ph type="sldNum" sz="quarter" idx="12"/>
          </p:nvPr>
        </p:nvSpPr>
        <p:spPr/>
        <p:txBody>
          <a:bodyPr/>
          <a:lstStyle/>
          <a:p>
            <a:fld id="{B2DC25EE-239B-4C5F-AAD1-255A7D5F1EE2}" type="slidenum">
              <a:rPr lang="en-US" smtClean="0"/>
              <a:t>701</a:t>
            </a:fld>
            <a:endParaRPr lang="en-US"/>
          </a:p>
        </p:txBody>
      </p:sp>
    </p:spTree>
    <p:extLst>
      <p:ext uri="{BB962C8B-B14F-4D97-AF65-F5344CB8AC3E}">
        <p14:creationId xmlns:p14="http://schemas.microsoft.com/office/powerpoint/2010/main" val="2367526366"/>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FCE726-4C52-26C1-FEC8-45C2BBF01A11}"/>
              </a:ext>
            </a:extLst>
          </p:cNvPr>
          <p:cNvSpPr txBox="1"/>
          <p:nvPr/>
        </p:nvSpPr>
        <p:spPr>
          <a:xfrm>
            <a:off x="0" y="93258"/>
            <a:ext cx="12192000" cy="6555641"/>
          </a:xfrm>
          <a:prstGeom prst="rect">
            <a:avLst/>
          </a:prstGeom>
          <a:noFill/>
        </p:spPr>
        <p:txBody>
          <a:bodyPr wrap="square">
            <a:spAutoFit/>
          </a:bodyPr>
          <a:lstStyle/>
          <a:p>
            <a:pPr algn="l" rtl="0">
              <a:spcBef>
                <a:spcPts val="600"/>
              </a:spcBef>
              <a:buNone/>
            </a:pPr>
            <a:r>
              <a:rPr lang="en-US" sz="2000" b="0" i="0" dirty="0">
                <a:solidFill>
                  <a:srgbClr val="222222"/>
                </a:solidFill>
                <a:effectLst/>
                <a:latin typeface="Arial" panose="020B0604020202020204" pitchFamily="34" charset="0"/>
              </a:rPr>
              <a:t>ken</a:t>
            </a:r>
            <a:r>
              <a:rPr lang="en-US" sz="2000" b="0" i="0" dirty="0">
                <a:solidFill>
                  <a:schemeClr val="bg1"/>
                </a:solidFill>
                <a:effectLst/>
                <a:latin typeface="Arial" panose="020B0604020202020204" pitchFamily="34" charset="0"/>
              </a:rPr>
              <a:t> </a:t>
            </a:r>
            <a:r>
              <a:rPr lang="en-US" sz="2000" dirty="0">
                <a:solidFill>
                  <a:schemeClr val="bg1"/>
                </a:solidFill>
                <a:latin typeface="Arial" panose="020B0604020202020204" pitchFamily="34" charset="0"/>
              </a:rPr>
              <a:t>W</a:t>
            </a:r>
            <a:r>
              <a:rPr lang="en-US" sz="2000" b="0" i="0" dirty="0">
                <a:solidFill>
                  <a:schemeClr val="bg1"/>
                </a:solidFill>
                <a:effectLst/>
              </a:rPr>
              <a:t>ilber</a:t>
            </a:r>
            <a:r>
              <a:rPr lang="en-US" sz="2000" b="0" i="0" dirty="0">
                <a:effectLst/>
              </a:rPr>
              <a:t>- Thinkers tend to take old wine </a:t>
            </a:r>
            <a:r>
              <a:rPr lang="en-US" sz="2000" dirty="0"/>
              <a:t>and</a:t>
            </a:r>
            <a:r>
              <a:rPr lang="en-US" sz="2000" b="0" i="0" dirty="0">
                <a:effectLst/>
              </a:rPr>
              <a:t> pour it into new vessels. S</a:t>
            </a:r>
            <a:r>
              <a:rPr lang="en-US" sz="2000" dirty="0"/>
              <a:t>chwartz’s</a:t>
            </a:r>
            <a:r>
              <a:rPr lang="en-US" sz="2000" b="0" i="0" dirty="0">
                <a:effectLst/>
              </a:rPr>
              <a:t> ifs parts, </a:t>
            </a:r>
            <a:r>
              <a:rPr lang="en-US" sz="2000" dirty="0"/>
              <a:t>J</a:t>
            </a:r>
            <a:r>
              <a:rPr lang="en-US" sz="2000" b="0" i="0" dirty="0">
                <a:effectLst/>
              </a:rPr>
              <a:t>ung’s complexes, and </a:t>
            </a:r>
            <a:r>
              <a:rPr lang="en-US" sz="2000" dirty="0"/>
              <a:t>K</a:t>
            </a:r>
            <a:r>
              <a:rPr lang="en-US" sz="2000" b="0" i="0" dirty="0">
                <a:effectLst/>
              </a:rPr>
              <a:t>astrup’s alters within mind-at-large are all modern names for what </a:t>
            </a:r>
            <a:r>
              <a:rPr lang="en-US" sz="2000" dirty="0"/>
              <a:t>P</a:t>
            </a:r>
            <a:r>
              <a:rPr lang="en-US" sz="2000" b="0" i="0" dirty="0">
                <a:effectLst/>
              </a:rPr>
              <a:t>lato meant by the daimonic middle realm, the world-soul that stands between raw matter and eternal truth. </a:t>
            </a:r>
            <a:r>
              <a:rPr lang="en-US" sz="2000" dirty="0"/>
              <a:t>these thinkers have o</a:t>
            </a:r>
            <a:r>
              <a:rPr lang="en-US" sz="2000" b="0" i="0" dirty="0">
                <a:effectLst/>
              </a:rPr>
              <a:t>ne ontology, or view of what exists, but they speak </a:t>
            </a:r>
            <a:r>
              <a:rPr lang="en-US" sz="2000" dirty="0"/>
              <a:t>different </a:t>
            </a:r>
            <a:r>
              <a:rPr lang="en-US" sz="2000" b="0" i="0" dirty="0">
                <a:effectLst/>
              </a:rPr>
              <a:t>dialects</a:t>
            </a:r>
          </a:p>
          <a:p>
            <a:pPr marL="457200" indent="-457200" algn="l" rtl="0">
              <a:spcBef>
                <a:spcPts val="600"/>
              </a:spcBef>
              <a:buAutoNum type="arabicPeriod"/>
            </a:pPr>
            <a:r>
              <a:rPr lang="en-US" sz="2000" dirty="0"/>
              <a:t>P</a:t>
            </a:r>
            <a:r>
              <a:rPr lang="en-US" sz="2000" b="0" i="0" dirty="0">
                <a:effectLst/>
              </a:rPr>
              <a:t>lato’s daimonic world: between the forms and the physical world lies a living field of meaning, inhabited by daimones. These are not “beings with wings” but patterns of mind and motivation that move the soul. The inspire, tempt, protect, compel, whisper and haunt your conscience</a:t>
            </a:r>
            <a:r>
              <a:rPr lang="en-US" sz="2000" dirty="0"/>
              <a:t>. Y</a:t>
            </a:r>
            <a:r>
              <a:rPr lang="en-US" sz="2000" b="0" i="0" dirty="0">
                <a:effectLst/>
              </a:rPr>
              <a:t>our vocation, and your recurring inner voices arise here.</a:t>
            </a:r>
          </a:p>
          <a:p>
            <a:pPr marL="457200" indent="-457200" algn="l" rtl="0">
              <a:spcBef>
                <a:spcPts val="600"/>
              </a:spcBef>
              <a:buAutoNum type="arabicPeriod"/>
            </a:pPr>
            <a:r>
              <a:rPr lang="en-US" sz="2000" dirty="0"/>
              <a:t>J</a:t>
            </a:r>
            <a:r>
              <a:rPr lang="en-US" sz="2000" b="0" i="0" dirty="0">
                <a:effectLst/>
              </a:rPr>
              <a:t>ung’</a:t>
            </a:r>
            <a:r>
              <a:rPr lang="en-US" sz="2000" dirty="0"/>
              <a:t>s</a:t>
            </a:r>
            <a:r>
              <a:rPr lang="en-US" sz="2000" b="0" i="0" dirty="0">
                <a:effectLst/>
              </a:rPr>
              <a:t> archetypal psyche: </a:t>
            </a:r>
            <a:r>
              <a:rPr lang="en-US" sz="2000" dirty="0"/>
              <a:t>J</a:t>
            </a:r>
            <a:r>
              <a:rPr lang="en-US" sz="2000" b="0" i="0" dirty="0">
                <a:effectLst/>
              </a:rPr>
              <a:t>ung rediscovered this realm as the collective unconscious. Archetypes are daimones stripped of myth: the mother, the hero, the shadow, the trickster and the wise old one are not ideas you invent, they seize you, shape dreams, guide fate, and erupt in neurosis or creativity. this is exactly how daimones behaved in Plato’s cosmology. </a:t>
            </a:r>
            <a:endParaRPr lang="en-US" sz="2000" dirty="0"/>
          </a:p>
          <a:p>
            <a:pPr marL="457200" indent="-457200" algn="l" rtl="0">
              <a:spcBef>
                <a:spcPts val="600"/>
              </a:spcBef>
              <a:buAutoNum type="arabicPeriod"/>
            </a:pPr>
            <a:r>
              <a:rPr lang="en-US" sz="2000" dirty="0"/>
              <a:t>IFS </a:t>
            </a:r>
            <a:r>
              <a:rPr lang="en-US" sz="2000" b="0" i="0" dirty="0">
                <a:effectLst/>
              </a:rPr>
              <a:t>parts: ifs is a psychologically hygienic way of encountering the daimonic realm. </a:t>
            </a:r>
            <a:r>
              <a:rPr lang="en-US" sz="2000" dirty="0"/>
              <a:t>M</a:t>
            </a:r>
            <a:r>
              <a:rPr lang="en-US" sz="2000" b="0" i="0" dirty="0">
                <a:effectLst/>
              </a:rPr>
              <a:t>anagers, firefighters, and exiles are localized daimonic intelligences living in the world-soul of our psyche they are semi-autonomous, emotionally charged, organized around meaning and protection and often frozen in time. They are not hallucinations, they are living substructures of consciousness. </a:t>
            </a:r>
            <a:endParaRPr lang="en-US" sz="2000" dirty="0"/>
          </a:p>
          <a:p>
            <a:pPr marL="457200" indent="-457200" algn="l" rtl="0">
              <a:spcBef>
                <a:spcPts val="600"/>
              </a:spcBef>
              <a:buAutoNum type="arabicPeriod"/>
            </a:pPr>
            <a:r>
              <a:rPr lang="en-US" sz="2000" b="0" i="0" dirty="0">
                <a:effectLst/>
              </a:rPr>
              <a:t>Kastrup</a:t>
            </a:r>
            <a:r>
              <a:rPr lang="en-US" sz="2000" dirty="0"/>
              <a:t>’s </a:t>
            </a:r>
            <a:r>
              <a:rPr lang="en-US" sz="2000" b="0" i="0" dirty="0">
                <a:effectLst/>
              </a:rPr>
              <a:t>alters in mind-at-large:  Kastrup finally makes explicit what </a:t>
            </a:r>
            <a:r>
              <a:rPr lang="en-US" sz="2000" dirty="0"/>
              <a:t>Plato </a:t>
            </a:r>
            <a:r>
              <a:rPr lang="en-US" sz="2000" b="0" i="0" dirty="0">
                <a:effectLst/>
              </a:rPr>
              <a:t>could only suggest mythically: reality itself is mental. The universe is a single field of consciousness. Our psyche is a dissociated island in this ocean. </a:t>
            </a:r>
            <a:r>
              <a:rPr lang="en-US" sz="2000" dirty="0"/>
              <a:t>O</a:t>
            </a:r>
            <a:r>
              <a:rPr lang="en-US" sz="2000" b="0" i="0" dirty="0">
                <a:effectLst/>
              </a:rPr>
              <a:t>ur parts are sub-dissociations within that island. </a:t>
            </a:r>
            <a:r>
              <a:rPr lang="en-US" sz="2000" dirty="0"/>
              <a:t>This</a:t>
            </a:r>
            <a:r>
              <a:rPr lang="en-US" sz="2000" b="0" i="0" dirty="0">
                <a:effectLst/>
              </a:rPr>
              <a:t> is exactly what daimones </a:t>
            </a:r>
            <a:r>
              <a:rPr lang="en-US" sz="2000" dirty="0"/>
              <a:t>are: </a:t>
            </a:r>
            <a:r>
              <a:rPr lang="en-US" sz="2000" b="0" i="0" dirty="0">
                <a:effectLst/>
              </a:rPr>
              <a:t>structured regions of mind in the world-soul.</a:t>
            </a:r>
            <a:endParaRPr lang="en-CA" sz="2000" dirty="0"/>
          </a:p>
        </p:txBody>
      </p:sp>
    </p:spTree>
    <p:extLst>
      <p:ext uri="{BB962C8B-B14F-4D97-AF65-F5344CB8AC3E}">
        <p14:creationId xmlns:p14="http://schemas.microsoft.com/office/powerpoint/2010/main" val="216965183"/>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22FC-4249-D84C-DECE-4AE3AD34C9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09615E-27CB-62D6-AD8D-8E463FA83BA4}"/>
              </a:ext>
            </a:extLst>
          </p:cNvPr>
          <p:cNvSpPr txBox="1"/>
          <p:nvPr/>
        </p:nvSpPr>
        <p:spPr>
          <a:xfrm>
            <a:off x="0" y="93258"/>
            <a:ext cx="12192000" cy="4862870"/>
          </a:xfrm>
          <a:prstGeom prst="rect">
            <a:avLst/>
          </a:prstGeom>
          <a:noFill/>
        </p:spPr>
        <p:txBody>
          <a:bodyPr wrap="square">
            <a:spAutoFit/>
          </a:bodyPr>
          <a:lstStyle/>
          <a:p>
            <a:pPr algn="l" rtl="0">
              <a:spcBef>
                <a:spcPts val="600"/>
              </a:spcBef>
              <a:buNone/>
            </a:pPr>
            <a:r>
              <a:rPr lang="en-US" sz="2000" dirty="0"/>
              <a:t>We</a:t>
            </a:r>
            <a:r>
              <a:rPr lang="en-US" sz="2000" b="0" i="0" dirty="0">
                <a:effectLst/>
              </a:rPr>
              <a:t> are not merely an organism. </a:t>
            </a:r>
            <a:r>
              <a:rPr lang="en-US" sz="2000" dirty="0"/>
              <a:t>We</a:t>
            </a:r>
            <a:r>
              <a:rPr lang="en-US" sz="2000" b="0" i="0" dirty="0">
                <a:effectLst/>
              </a:rPr>
              <a:t> are a knot in the world-soul. Our brain is not a generator of consciousness, it is a filter that tunes us into bodily drives, archetypal forces and transcendent truth. </a:t>
            </a:r>
            <a:r>
              <a:rPr lang="en-US" sz="2000" dirty="0"/>
              <a:t>O</a:t>
            </a:r>
            <a:r>
              <a:rPr lang="en-US" sz="2000" b="0" i="0" dirty="0">
                <a:effectLst/>
              </a:rPr>
              <a:t>ur </a:t>
            </a:r>
            <a:r>
              <a:rPr lang="en-US" sz="2000" dirty="0"/>
              <a:t>IFS</a:t>
            </a:r>
            <a:r>
              <a:rPr lang="en-US" sz="2000" b="0" i="0" dirty="0">
                <a:effectLst/>
              </a:rPr>
              <a:t> parts live in the middle realm: not matter not god but meaning-in-motion.</a:t>
            </a:r>
          </a:p>
          <a:p>
            <a:pPr algn="l" rtl="0">
              <a:spcBef>
                <a:spcPts val="600"/>
              </a:spcBef>
              <a:buNone/>
            </a:pPr>
            <a:r>
              <a:rPr lang="en-US" sz="2000" dirty="0"/>
              <a:t>T</a:t>
            </a:r>
            <a:r>
              <a:rPr lang="en-US" sz="2000" b="0" i="0" dirty="0">
                <a:effectLst/>
              </a:rPr>
              <a:t>rauma fragments the daimonic layer. Parts get frozen, polarized, and exiled. This is why Jung saw neurosis as a loss of soul; IFS sees it as unintegrated parts and </a:t>
            </a:r>
            <a:r>
              <a:rPr lang="en-US" sz="2000" dirty="0"/>
              <a:t>P</a:t>
            </a:r>
            <a:r>
              <a:rPr lang="en-US" sz="2000" b="0" i="0" dirty="0">
                <a:effectLst/>
              </a:rPr>
              <a:t>lato saw it as injustice in the soul. </a:t>
            </a:r>
          </a:p>
          <a:p>
            <a:r>
              <a:rPr lang="en-US" sz="2000" b="0" i="0" dirty="0">
                <a:effectLst/>
              </a:rPr>
              <a:t>Healing is not simply symptom removal. It is the restoration of harmony in the world-soul within us. </a:t>
            </a:r>
            <a:r>
              <a:rPr lang="en-US" sz="2000" dirty="0"/>
              <a:t>IFS’s Self is </a:t>
            </a:r>
            <a:r>
              <a:rPr lang="en-US" sz="2000" b="0" i="0" dirty="0">
                <a:effectLst/>
              </a:rPr>
              <a:t>our participation in Plato’s form of the good. Self and the Good are the luminous center that can listen without fear, love without possession and see without distortion. Self/Good is not produced by therapy, it is remembered.</a:t>
            </a:r>
            <a:r>
              <a:rPr lang="en-US" sz="2000" dirty="0">
                <a:solidFill>
                  <a:schemeClr val="bg1"/>
                </a:solidFill>
                <a:cs typeface="Arial" panose="020B0604020202020204" pitchFamily="34" charset="0"/>
              </a:rPr>
              <a:t> </a:t>
            </a:r>
          </a:p>
          <a:p>
            <a:r>
              <a:rPr lang="en-US" sz="2000" dirty="0">
                <a:solidFill>
                  <a:schemeClr val="bg1"/>
                </a:solidFill>
                <a:cs typeface="Arial" panose="020B0604020202020204" pitchFamily="34" charset="0"/>
              </a:rPr>
              <a:t>Luis- </a:t>
            </a:r>
            <a:r>
              <a:rPr lang="en-US" sz="2000" dirty="0">
                <a:cs typeface="Arial" panose="020B0604020202020204" pitchFamily="34" charset="0"/>
              </a:rPr>
              <a:t>Thank you so much Ken. In </a:t>
            </a:r>
            <a:r>
              <a:rPr lang="en-US" sz="2000" dirty="0">
                <a:solidFill>
                  <a:schemeClr val="bg1"/>
                </a:solidFill>
                <a:cs typeface="Arial" panose="020B0604020202020204" pitchFamily="34" charset="0"/>
              </a:rPr>
              <a:t>appendix 9</a:t>
            </a:r>
            <a:r>
              <a:rPr lang="en-US" sz="2000" dirty="0">
                <a:cs typeface="Arial" panose="020B0604020202020204" pitchFamily="34" charset="0"/>
              </a:rPr>
              <a:t>, below, I have tried to outline, in an integral, speculative and associative fashion some of the implications of what we’ve covered in this dialogue.   </a:t>
            </a:r>
          </a:p>
          <a:p>
            <a:r>
              <a:rPr lang="en-US" sz="2000" dirty="0">
                <a:cs typeface="Arial" panose="020B0604020202020204" pitchFamily="34" charset="0"/>
              </a:rPr>
              <a:t>In closing I just want to say what a privilege it was to have my Daemonic Muse, with AI’s help guide this dialogue even if she frequently woke me up at obscene hours wanting to be heard.  </a:t>
            </a:r>
            <a:endParaRPr lang="en-CA" sz="2000" dirty="0">
              <a:cs typeface="Arial" panose="020B0604020202020204" pitchFamily="34" charset="0"/>
            </a:endParaRPr>
          </a:p>
          <a:p>
            <a:pPr algn="l" rtl="0">
              <a:spcBef>
                <a:spcPts val="600"/>
              </a:spcBef>
              <a:buNone/>
            </a:pPr>
            <a:endParaRPr lang="en-US" sz="2000" b="0" i="0" dirty="0">
              <a:effectLst/>
            </a:endParaRPr>
          </a:p>
          <a:p>
            <a:pPr>
              <a:buNone/>
            </a:pPr>
            <a:br>
              <a:rPr lang="en-US" sz="2000" dirty="0"/>
            </a:br>
            <a:endParaRPr lang="en-CA" sz="2000" dirty="0"/>
          </a:p>
        </p:txBody>
      </p:sp>
    </p:spTree>
    <p:extLst>
      <p:ext uri="{BB962C8B-B14F-4D97-AF65-F5344CB8AC3E}">
        <p14:creationId xmlns:p14="http://schemas.microsoft.com/office/powerpoint/2010/main" val="1859786823"/>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of galaxy in space">
            <a:extLst>
              <a:ext uri="{FF2B5EF4-FFF2-40B4-BE49-F238E27FC236}">
                <a16:creationId xmlns:a16="http://schemas.microsoft.com/office/drawing/2014/main" id="{32769123-F2AF-229C-70EA-33B39F2EB8E3}"/>
              </a:ext>
            </a:extLst>
          </p:cNvPr>
          <p:cNvPicPr>
            <a:picLocks noChangeAspect="1"/>
          </p:cNvPicPr>
          <p:nvPr/>
        </p:nvPicPr>
        <p:blipFill rotWithShape="1">
          <a:blip r:embed="rId2">
            <a:extLst>
              <a:ext uri="{28A0092B-C50C-407E-A947-70E740481C1C}">
                <a14:useLocalDpi xmlns:a14="http://schemas.microsoft.com/office/drawing/2010/main" val="0"/>
              </a:ext>
            </a:extLst>
          </a:blip>
          <a:srcRect b="20775"/>
          <a:stretch/>
        </p:blipFill>
        <p:spPr>
          <a:xfrm>
            <a:off x="20" y="0"/>
            <a:ext cx="12191980" cy="6923304"/>
          </a:xfrm>
          <a:prstGeom prst="rect">
            <a:avLst/>
          </a:prstGeom>
        </p:spPr>
      </p:pic>
      <p:sp>
        <p:nvSpPr>
          <p:cNvPr id="2" name="Title 1">
            <a:extLst>
              <a:ext uri="{FF2B5EF4-FFF2-40B4-BE49-F238E27FC236}">
                <a16:creationId xmlns:a16="http://schemas.microsoft.com/office/drawing/2014/main" id="{C872A191-A4F1-324E-AAAB-4F88A9653352}"/>
              </a:ext>
            </a:extLst>
          </p:cNvPr>
          <p:cNvSpPr>
            <a:spLocks noGrp="1"/>
          </p:cNvSpPr>
          <p:nvPr>
            <p:ph type="ctrTitle" idx="4294967295"/>
          </p:nvPr>
        </p:nvSpPr>
        <p:spPr>
          <a:xfrm>
            <a:off x="359569" y="0"/>
            <a:ext cx="11472862" cy="1738312"/>
          </a:xfrm>
        </p:spPr>
        <p:txBody>
          <a:bodyPr>
            <a:normAutofit/>
          </a:bodyPr>
          <a:lstStyle/>
          <a:p>
            <a:pPr algn="ctr"/>
            <a:r>
              <a:rPr lang="en-CA" dirty="0">
                <a:solidFill>
                  <a:schemeClr val="tx1"/>
                </a:solidFill>
              </a:rPr>
              <a:t>Welcome to Week 31</a:t>
            </a:r>
            <a:br>
              <a:rPr lang="en-CA" dirty="0">
                <a:solidFill>
                  <a:schemeClr val="tx1"/>
                </a:solidFill>
              </a:rPr>
            </a:br>
            <a:r>
              <a:rPr lang="en-CA" dirty="0">
                <a:solidFill>
                  <a:schemeClr val="tx1"/>
                </a:solidFill>
              </a:rPr>
              <a:t>Searching for meaning circle</a:t>
            </a:r>
            <a:endParaRPr lang="en-CA" sz="3600" dirty="0">
              <a:solidFill>
                <a:schemeClr val="tx1"/>
              </a:solidFill>
            </a:endParaRPr>
          </a:p>
        </p:txBody>
      </p:sp>
      <p:sp>
        <p:nvSpPr>
          <p:cNvPr id="4" name="TextBox 3">
            <a:extLst>
              <a:ext uri="{FF2B5EF4-FFF2-40B4-BE49-F238E27FC236}">
                <a16:creationId xmlns:a16="http://schemas.microsoft.com/office/drawing/2014/main" id="{71639B8D-08C7-683E-3626-916548FEA3B9}"/>
              </a:ext>
            </a:extLst>
          </p:cNvPr>
          <p:cNvSpPr txBox="1"/>
          <p:nvPr/>
        </p:nvSpPr>
        <p:spPr>
          <a:xfrm>
            <a:off x="627017" y="5333888"/>
            <a:ext cx="10361363" cy="1200329"/>
          </a:xfrm>
          <a:prstGeom prst="rect">
            <a:avLst/>
          </a:prstGeom>
          <a:noFill/>
        </p:spPr>
        <p:txBody>
          <a:bodyPr wrap="square">
            <a:spAutoFit/>
          </a:bodyPr>
          <a:lstStyle/>
          <a:p>
            <a:r>
              <a:rPr lang="en-US" b="1" i="1" dirty="0">
                <a:effectLst/>
                <a:latin typeface="verdana" panose="020B0604030504040204" pitchFamily="34" charset="0"/>
              </a:rPr>
              <a:t>Don’t walk behind me; I may not lead. Don’t walk in front of me; I may not follow. Just walk beside me and be my friend.      Albert Camus</a:t>
            </a:r>
          </a:p>
          <a:p>
            <a:endParaRPr lang="en-US" b="1" i="1" dirty="0">
              <a:latin typeface="verdana" panose="020B0604030504040204" pitchFamily="34" charset="0"/>
            </a:endParaRPr>
          </a:p>
          <a:p>
            <a:r>
              <a:rPr lang="en-US" b="1" i="1" dirty="0">
                <a:latin typeface="verdana" panose="020B0604030504040204" pitchFamily="34" charset="0"/>
              </a:rPr>
              <a:t>You are not a drop in the ocean. You are the entire ocean in a drop.     Rumi</a:t>
            </a:r>
            <a:endParaRPr lang="en-CA" dirty="0"/>
          </a:p>
        </p:txBody>
      </p:sp>
    </p:spTree>
    <p:extLst>
      <p:ext uri="{BB962C8B-B14F-4D97-AF65-F5344CB8AC3E}">
        <p14:creationId xmlns:p14="http://schemas.microsoft.com/office/powerpoint/2010/main" val="2545456092"/>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032C4-111E-54DA-1748-499CFDD75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5" y="84842"/>
            <a:ext cx="6575923" cy="6683603"/>
          </a:xfrm>
          <a:prstGeom prst="rect">
            <a:avLst/>
          </a:prstGeom>
        </p:spPr>
      </p:pic>
      <p:pic>
        <p:nvPicPr>
          <p:cNvPr id="7" name="Picture 6">
            <a:extLst>
              <a:ext uri="{FF2B5EF4-FFF2-40B4-BE49-F238E27FC236}">
                <a16:creationId xmlns:a16="http://schemas.microsoft.com/office/drawing/2014/main" id="{9B4CD809-B5E3-4685-1EAC-E2CD2D18F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957" y="84841"/>
            <a:ext cx="4671363" cy="6683603"/>
          </a:xfrm>
          <a:prstGeom prst="rect">
            <a:avLst/>
          </a:prstGeom>
        </p:spPr>
      </p:pic>
    </p:spTree>
    <p:extLst>
      <p:ext uri="{BB962C8B-B14F-4D97-AF65-F5344CB8AC3E}">
        <p14:creationId xmlns:p14="http://schemas.microsoft.com/office/powerpoint/2010/main" val="873743482"/>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E7317E-1941-C921-DD35-EB1258EC5AD1}"/>
              </a:ext>
            </a:extLst>
          </p:cNvPr>
          <p:cNvSpPr>
            <a:spLocks noChangeArrowheads="1"/>
          </p:cNvSpPr>
          <p:nvPr/>
        </p:nvSpPr>
        <p:spPr bwMode="auto">
          <a:xfrm>
            <a:off x="160900" y="1054868"/>
            <a:ext cx="11870200" cy="50359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7132" rIns="0" bIns="11426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Total Score Range:</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The total score typically ranges from </a:t>
            </a: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12 to 60</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(assuming a 1 to 5 scoring range per item).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Higher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Higher scores are associated with positive outcomes, such as: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Greater life satisfaction and overall well-being.</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Lower levels of depression and anxiety.</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 sense that one's life is goal-oriented and has clear direction.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Lower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Lower scores may suggest: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An absence of purpose, sometimes described as existential frustration or emptiness.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Potential for higher levels of stress or psychological distress.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Note on Norms: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While higher scores generally mean greater purpose, specific cutoff points for "high" versus "low" can depend on the population being studied. Researchers often compare individual scores to established norms for specific age groups or clinical populations. </a:t>
            </a: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For the exact scoring instructions and scale manual, you can refer to the Traumatic Stress Research Consortium website, where the scale is hosted.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6E8F0"/>
                </a:solidFill>
                <a:effectLst/>
                <a:latin typeface="Google Sans"/>
                <a:cs typeface="Arial" panose="020B0604020202020204" pitchFamily="34" charset="0"/>
              </a:rPr>
              <a:t> </a:t>
            </a:r>
            <a:endParaRPr kumimoji="0" lang="en-US" altLang="en-US" sz="12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rPr>
            </a:br>
            <a:endParaRPr kumimoji="0" lang="en-US" altLang="en-US" sz="1200" b="0" i="0" u="none" strike="noStrike" cap="none" normalizeH="0" baseline="0" dirty="0">
              <a:ln>
                <a:noFill/>
              </a:ln>
              <a:solidFill>
                <a:schemeClr val="tx1"/>
              </a:solidFill>
              <a:effectLst/>
            </a:endParaRPr>
          </a:p>
        </p:txBody>
      </p:sp>
      <p:sp>
        <p:nvSpPr>
          <p:cNvPr id="5" name="TextBox 4">
            <a:extLst>
              <a:ext uri="{FF2B5EF4-FFF2-40B4-BE49-F238E27FC236}">
                <a16:creationId xmlns:a16="http://schemas.microsoft.com/office/drawing/2014/main" id="{99126AF3-46D6-05B5-43D7-371A782F34F0}"/>
              </a:ext>
            </a:extLst>
          </p:cNvPr>
          <p:cNvSpPr txBox="1"/>
          <p:nvPr/>
        </p:nvSpPr>
        <p:spPr>
          <a:xfrm>
            <a:off x="1654139" y="182418"/>
            <a:ext cx="10685124"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PURPOSE IN LIFE SCALE INTERPRETATION</a:t>
            </a:r>
            <a:endParaRPr lang="en-CA" sz="3200" dirty="0"/>
          </a:p>
        </p:txBody>
      </p:sp>
    </p:spTree>
    <p:extLst>
      <p:ext uri="{BB962C8B-B14F-4D97-AF65-F5344CB8AC3E}">
        <p14:creationId xmlns:p14="http://schemas.microsoft.com/office/powerpoint/2010/main" val="3267913691"/>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1229CD-5164-4FF7-5152-EB1511F4F5FA}"/>
              </a:ext>
            </a:extLst>
          </p:cNvPr>
          <p:cNvSpPr txBox="1"/>
          <p:nvPr/>
        </p:nvSpPr>
        <p:spPr>
          <a:xfrm>
            <a:off x="0" y="304861"/>
            <a:ext cx="12192000" cy="6678751"/>
          </a:xfrm>
          <a:prstGeom prst="rect">
            <a:avLst/>
          </a:prstGeom>
          <a:noFill/>
        </p:spPr>
        <p:txBody>
          <a:bodyPr wrap="square">
            <a:spAutoFit/>
          </a:bodyPr>
          <a:lstStyle/>
          <a:p>
            <a:r>
              <a:rPr lang="en-US" sz="3200" dirty="0">
                <a:solidFill>
                  <a:srgbClr val="222222"/>
                </a:solidFill>
                <a:latin typeface="Arial" panose="020B0604020202020204" pitchFamily="34" charset="0"/>
              </a:rPr>
              <a:t>                              </a:t>
            </a:r>
            <a:r>
              <a:rPr lang="en-US" sz="3200" b="0" i="0" dirty="0">
                <a:solidFill>
                  <a:srgbClr val="222222"/>
                </a:solidFill>
                <a:effectLst/>
                <a:latin typeface="Arial" panose="020B0604020202020204" pitchFamily="34" charset="0"/>
              </a:rPr>
              <a:t>PURPOSE AND HEALTH</a:t>
            </a:r>
            <a:br>
              <a:rPr lang="en-US" dirty="0"/>
            </a:br>
            <a:r>
              <a:rPr lang="en-US" sz="2400" b="0" i="0" dirty="0">
                <a:effectLst/>
                <a:latin typeface="Arial" panose="020B0604020202020204" pitchFamily="34" charset="0"/>
              </a:rPr>
              <a:t>• In people who already have heart disease, each one-point increase on a 6-point purpose-in-life scale was associated with a 27 % lower risk of having a heart attack over a two-year period.</a:t>
            </a:r>
            <a:br>
              <a:rPr lang="en-US" sz="2400" dirty="0"/>
            </a:br>
            <a:r>
              <a:rPr lang="en-US" sz="2400" b="0" i="0" dirty="0">
                <a:effectLst/>
                <a:latin typeface="Arial" panose="020B0604020202020204" pitchFamily="34" charset="0"/>
              </a:rPr>
              <a:t>• Among older adults, a one-point increase in purpose corresponded to a 22 % lower risk of stroke.</a:t>
            </a:r>
            <a:br>
              <a:rPr lang="en-US" sz="2400" dirty="0"/>
            </a:br>
            <a:r>
              <a:rPr lang="en-US" sz="2400" b="0" i="0" dirty="0">
                <a:effectLst/>
                <a:latin typeface="Arial" panose="020B0604020202020204" pitchFamily="34" charset="0"/>
              </a:rPr>
              <a:t>• Studies have linked stronger purpose in life with reduced incidence of Alzheimer’s disease</a:t>
            </a:r>
            <a:r>
              <a:rPr lang="en-US" sz="2400" dirty="0">
                <a:latin typeface="Arial" panose="020B0604020202020204" pitchFamily="34" charset="0"/>
              </a:rPr>
              <a:t> by more than half</a:t>
            </a:r>
            <a:r>
              <a:rPr lang="en-US" sz="2400" b="0" i="0" dirty="0">
                <a:effectLst/>
                <a:latin typeface="Arial" panose="020B0604020202020204" pitchFamily="34" charset="0"/>
              </a:rPr>
              <a:t> and milder cognitive decline.</a:t>
            </a:r>
            <a:br>
              <a:rPr lang="en-US" sz="2400" dirty="0"/>
            </a:br>
            <a:r>
              <a:rPr lang="en-US" sz="2400" b="0" i="0" dirty="0">
                <a:effectLst/>
                <a:latin typeface="Arial" panose="020B0604020202020204" pitchFamily="34" charset="0"/>
              </a:rPr>
              <a:t>• In gene-expression studies, “hedonic” well-being (pleasure-oriented) was associated with higher expression of inflammatory genes and lower expression of genes involved in antiviral and antibody responses; whereas “eudaimonic” well-being (purpose/meaning oriented) showed the opposite, healthier patterns of gene expression.</a:t>
            </a:r>
            <a:br>
              <a:rPr lang="en-US" sz="2400" dirty="0"/>
            </a:br>
            <a:r>
              <a:rPr lang="en-US" sz="2400" b="0" i="0" dirty="0">
                <a:effectLst/>
                <a:latin typeface="Arial" panose="020B0604020202020204" pitchFamily="34" charset="0"/>
              </a:rPr>
              <a:t>• Purpose is also correlated with better engagement in preventive health behaviors (e.g. screenings, vaccinations).</a:t>
            </a:r>
            <a:br>
              <a:rPr lang="en-US" sz="2400" dirty="0"/>
            </a:br>
            <a:r>
              <a:rPr lang="en-US" sz="2400" b="0" i="0" dirty="0">
                <a:effectLst/>
                <a:latin typeface="Arial" panose="020B0604020202020204" pitchFamily="34" charset="0"/>
              </a:rPr>
              <a:t>• </a:t>
            </a:r>
            <a:r>
              <a:rPr lang="en-US" sz="2400" dirty="0">
                <a:latin typeface="Arial" panose="020B0604020202020204" pitchFamily="34" charset="0"/>
              </a:rPr>
              <a:t>P</a:t>
            </a:r>
            <a:r>
              <a:rPr lang="en-US" sz="2400" b="0" i="0" dirty="0">
                <a:effectLst/>
                <a:latin typeface="Arial" panose="020B0604020202020204" pitchFamily="34" charset="0"/>
              </a:rPr>
              <a:t>eople with strong purpose may have greater telomerase activity (an enzyme important for chromosome maintenance) and thus possibly slower cellular aging.</a:t>
            </a:r>
            <a:br>
              <a:rPr lang="en-US" dirty="0"/>
            </a:br>
            <a:br>
              <a:rPr lang="en-US" dirty="0"/>
            </a:br>
            <a:endParaRPr lang="en-CA" dirty="0"/>
          </a:p>
        </p:txBody>
      </p:sp>
    </p:spTree>
    <p:extLst>
      <p:ext uri="{BB962C8B-B14F-4D97-AF65-F5344CB8AC3E}">
        <p14:creationId xmlns:p14="http://schemas.microsoft.com/office/powerpoint/2010/main" val="1003422383"/>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C58EF5-410E-F818-02E6-AE33BCB40FD6}"/>
              </a:ext>
            </a:extLst>
          </p:cNvPr>
          <p:cNvSpPr>
            <a:spLocks noGrp="1"/>
          </p:cNvSpPr>
          <p:nvPr>
            <p:ph type="ctrTitle" idx="4294967295"/>
          </p:nvPr>
        </p:nvSpPr>
        <p:spPr>
          <a:xfrm>
            <a:off x="2116423" y="1690688"/>
            <a:ext cx="8394040" cy="1738312"/>
          </a:xfrm>
        </p:spPr>
        <p:txBody>
          <a:bodyPr>
            <a:normAutofit/>
          </a:bodyPr>
          <a:lstStyle/>
          <a:p>
            <a:r>
              <a:rPr lang="en-CA" sz="6000" dirty="0">
                <a:solidFill>
                  <a:schemeClr val="bg1"/>
                </a:solidFill>
              </a:rPr>
              <a:t>Exploring meaning</a:t>
            </a:r>
          </a:p>
        </p:txBody>
      </p:sp>
    </p:spTree>
    <p:extLst>
      <p:ext uri="{BB962C8B-B14F-4D97-AF65-F5344CB8AC3E}">
        <p14:creationId xmlns:p14="http://schemas.microsoft.com/office/powerpoint/2010/main" val="1176429798"/>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3453-29EB-3B16-F733-4A26AACB9DB9}"/>
            </a:ext>
          </a:extLst>
        </p:cNvPr>
        <p:cNvGrpSpPr/>
        <p:nvPr/>
      </p:nvGrpSpPr>
      <p:grpSpPr>
        <a:xfrm>
          <a:off x="0" y="0"/>
          <a:ext cx="0" cy="0"/>
          <a:chOff x="0" y="0"/>
          <a:chExt cx="0" cy="0"/>
        </a:xfrm>
      </p:grpSpPr>
      <p:pic>
        <p:nvPicPr>
          <p:cNvPr id="5" name="Picture 4" descr="A person standing on a hill looking at the bright star&#10;&#10;Description automatically generated">
            <a:extLst>
              <a:ext uri="{FF2B5EF4-FFF2-40B4-BE49-F238E27FC236}">
                <a16:creationId xmlns:a16="http://schemas.microsoft.com/office/drawing/2014/main" id="{A6E77F9D-051A-A50D-721D-27AB1189D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B6AE919-90FF-BBEA-F6CC-9EC290AB9B12}"/>
              </a:ext>
            </a:extLst>
          </p:cNvPr>
          <p:cNvSpPr txBox="1"/>
          <p:nvPr/>
        </p:nvSpPr>
        <p:spPr>
          <a:xfrm>
            <a:off x="1779819" y="1821436"/>
            <a:ext cx="2824839" cy="584775"/>
          </a:xfrm>
          <a:prstGeom prst="rect">
            <a:avLst/>
          </a:prstGeom>
          <a:noFill/>
        </p:spPr>
        <p:txBody>
          <a:bodyPr wrap="square">
            <a:spAutoFit/>
          </a:bodyPr>
          <a:lstStyle/>
          <a:p>
            <a:r>
              <a:rPr lang="en-CA" sz="3200" dirty="0"/>
              <a:t>I BELIEVE IN…</a:t>
            </a:r>
          </a:p>
        </p:txBody>
      </p:sp>
      <p:sp>
        <p:nvSpPr>
          <p:cNvPr id="9" name="TextBox 8">
            <a:extLst>
              <a:ext uri="{FF2B5EF4-FFF2-40B4-BE49-F238E27FC236}">
                <a16:creationId xmlns:a16="http://schemas.microsoft.com/office/drawing/2014/main" id="{D8E967AE-31B8-4C8C-D507-FDFE7DFA53E0}"/>
              </a:ext>
            </a:extLst>
          </p:cNvPr>
          <p:cNvSpPr txBox="1"/>
          <p:nvPr/>
        </p:nvSpPr>
        <p:spPr>
          <a:xfrm>
            <a:off x="353399" y="2552793"/>
            <a:ext cx="6058286" cy="2554545"/>
          </a:xfrm>
          <a:prstGeom prst="rect">
            <a:avLst/>
          </a:prstGeom>
          <a:noFill/>
        </p:spPr>
        <p:txBody>
          <a:bodyPr wrap="square">
            <a:spAutoFit/>
          </a:bodyPr>
          <a:lstStyle/>
          <a:p>
            <a:pPr marL="0" indent="0">
              <a:buNone/>
            </a:pPr>
            <a:r>
              <a:rPr lang="en-US" sz="2000" dirty="0">
                <a:solidFill>
                  <a:srgbClr val="FFFFFF"/>
                </a:solidFill>
                <a:latin typeface="Corbel" panose="020B0503020204020204" pitchFamily="34" charset="0"/>
              </a:rPr>
              <a:t>Seeking to</a:t>
            </a:r>
            <a:r>
              <a:rPr lang="en-US" sz="2000" dirty="0">
                <a:solidFill>
                  <a:srgbClr val="FFFFFF"/>
                </a:solidFill>
                <a:effectLst/>
                <a:latin typeface="Corbel" panose="020B0503020204020204" pitchFamily="34" charset="0"/>
              </a:rPr>
              <a:t> understand myself, society and the universe while </a:t>
            </a:r>
            <a:r>
              <a:rPr lang="en-US" sz="2000" dirty="0">
                <a:solidFill>
                  <a:srgbClr val="FFFFFF"/>
                </a:solidFill>
                <a:latin typeface="Corbel" panose="020B0503020204020204" pitchFamily="34" charset="0"/>
              </a:rPr>
              <a:t>remaining mindful</a:t>
            </a:r>
            <a:r>
              <a:rPr lang="en-US" sz="2000" dirty="0">
                <a:solidFill>
                  <a:srgbClr val="FFFFFF"/>
                </a:solidFill>
                <a:effectLst/>
                <a:latin typeface="Corbel" panose="020B0503020204020204" pitchFamily="34" charset="0"/>
              </a:rPr>
              <a:t> that </a:t>
            </a:r>
            <a:r>
              <a:rPr lang="en-US" sz="2000" dirty="0">
                <a:solidFill>
                  <a:srgbClr val="FFFFFF"/>
                </a:solidFill>
                <a:latin typeface="Corbel" panose="020B0503020204020204" pitchFamily="34" charset="0"/>
              </a:rPr>
              <a:t>I</a:t>
            </a:r>
            <a:r>
              <a:rPr lang="en-US" sz="2000" dirty="0">
                <a:solidFill>
                  <a:srgbClr val="FFFFFF"/>
                </a:solidFill>
                <a:effectLst/>
                <a:latin typeface="Corbel" panose="020B0503020204020204" pitchFamily="34" charset="0"/>
              </a:rPr>
              <a:t> do not have access to </a:t>
            </a:r>
            <a:r>
              <a:rPr lang="en-US" sz="2000" dirty="0">
                <a:solidFill>
                  <a:srgbClr val="FFFFFF"/>
                </a:solidFill>
                <a:latin typeface="Corbel" panose="020B0503020204020204" pitchFamily="34" charset="0"/>
              </a:rPr>
              <a:t>ultimate</a:t>
            </a:r>
            <a:r>
              <a:rPr lang="en-US" sz="2000" dirty="0">
                <a:solidFill>
                  <a:srgbClr val="FFFFFF"/>
                </a:solidFill>
                <a:effectLst/>
                <a:latin typeface="Corbel" panose="020B0503020204020204" pitchFamily="34" charset="0"/>
              </a:rPr>
              <a:t> truths.</a:t>
            </a:r>
          </a:p>
          <a:p>
            <a:pPr marL="0" indent="0">
              <a:buNone/>
            </a:pPr>
            <a:r>
              <a:rPr lang="en-US" sz="2000" dirty="0">
                <a:solidFill>
                  <a:srgbClr val="FFFFFF"/>
                </a:solidFill>
                <a:effectLst/>
                <a:latin typeface="Corbel" panose="020B0503020204020204" pitchFamily="34" charset="0"/>
              </a:rPr>
              <a:t> </a:t>
            </a:r>
          </a:p>
          <a:p>
            <a:pPr marL="0" indent="0">
              <a:buNone/>
            </a:pPr>
            <a:r>
              <a:rPr lang="en-US" sz="2000" dirty="0">
                <a:solidFill>
                  <a:srgbClr val="FFFFFF"/>
                </a:solidFill>
                <a:effectLst/>
                <a:latin typeface="Corbel" panose="020B0503020204020204" pitchFamily="34" charset="0"/>
              </a:rPr>
              <a:t>Embracing </a:t>
            </a:r>
            <a:r>
              <a:rPr lang="en-US" sz="2000" dirty="0">
                <a:solidFill>
                  <a:srgbClr val="FFFFFF"/>
                </a:solidFill>
                <a:latin typeface="Corbel" panose="020B0503020204020204" pitchFamily="34" charset="0"/>
              </a:rPr>
              <a:t>stories</a:t>
            </a:r>
            <a:r>
              <a:rPr lang="en-US" sz="2000" dirty="0">
                <a:solidFill>
                  <a:srgbClr val="FFFFFF"/>
                </a:solidFill>
                <a:effectLst/>
                <a:latin typeface="Corbel" panose="020B0503020204020204" pitchFamily="34" charset="0"/>
              </a:rPr>
              <a:t> about </a:t>
            </a:r>
            <a:r>
              <a:rPr lang="en-US" sz="2000" dirty="0">
                <a:solidFill>
                  <a:srgbClr val="FFFFFF"/>
                </a:solidFill>
                <a:latin typeface="Corbel" panose="020B0503020204020204" pitchFamily="34" charset="0"/>
              </a:rPr>
              <a:t>myself</a:t>
            </a:r>
            <a:r>
              <a:rPr lang="en-US" sz="2000" dirty="0">
                <a:solidFill>
                  <a:srgbClr val="FFFFFF"/>
                </a:solidFill>
                <a:effectLst/>
                <a:latin typeface="Corbel" panose="020B0503020204020204" pitchFamily="34" charset="0"/>
              </a:rPr>
              <a:t>, society, and the universe that </a:t>
            </a:r>
            <a:r>
              <a:rPr lang="en-US" sz="2000" dirty="0">
                <a:solidFill>
                  <a:srgbClr val="FFFFFF"/>
                </a:solidFill>
                <a:latin typeface="Corbel" panose="020B0503020204020204" pitchFamily="34" charset="0"/>
              </a:rPr>
              <a:t>are</a:t>
            </a: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true, good, and beautiful</a:t>
            </a:r>
            <a:r>
              <a:rPr lang="en-US" sz="2000" dirty="0">
                <a:solidFill>
                  <a:srgbClr val="FFFFFF"/>
                </a:solidFill>
                <a:effectLst/>
                <a:latin typeface="Corbel" panose="020B0503020204020204" pitchFamily="34" charset="0"/>
              </a:rPr>
              <a:t>. </a:t>
            </a:r>
          </a:p>
          <a:p>
            <a:pPr marL="0" indent="0">
              <a:buNone/>
            </a:pPr>
            <a:endParaRPr lang="en-US" sz="2000" dirty="0">
              <a:solidFill>
                <a:srgbClr val="FFFFFF"/>
              </a:solidFill>
              <a:effectLst/>
              <a:latin typeface="Corbel" panose="020B0503020204020204" pitchFamily="34" charset="0"/>
            </a:endParaRPr>
          </a:p>
          <a:p>
            <a:pPr marL="0" indent="0">
              <a:buNone/>
            </a:pPr>
            <a:r>
              <a:rPr lang="en-US" sz="2000" dirty="0">
                <a:solidFill>
                  <a:srgbClr val="FFFFFF"/>
                </a:solidFill>
                <a:latin typeface="Corbel" panose="020B0503020204020204" pitchFamily="34" charset="0"/>
              </a:rPr>
              <a:t>Allowing</a:t>
            </a:r>
            <a:r>
              <a:rPr lang="en-US" sz="2000" dirty="0">
                <a:solidFill>
                  <a:srgbClr val="FFFFFF"/>
                </a:solidFill>
                <a:effectLst/>
                <a:latin typeface="Corbel" panose="020B0503020204020204" pitchFamily="34" charset="0"/>
              </a:rPr>
              <a:t> these stories to guide </a:t>
            </a:r>
            <a:r>
              <a:rPr lang="en-US" sz="2000" dirty="0">
                <a:solidFill>
                  <a:srgbClr val="FFFFFF"/>
                </a:solidFill>
                <a:latin typeface="Corbel" panose="020B0503020204020204" pitchFamily="34" charset="0"/>
              </a:rPr>
              <a:t>my</a:t>
            </a:r>
            <a:r>
              <a:rPr lang="en-US" sz="2000" dirty="0">
                <a:solidFill>
                  <a:srgbClr val="FFFFFF"/>
                </a:solidFill>
                <a:effectLst/>
                <a:latin typeface="Corbel" panose="020B0503020204020204" pitchFamily="34" charset="0"/>
              </a:rPr>
              <a:t> life.</a:t>
            </a:r>
            <a:endParaRPr lang="en-CA" sz="2000" dirty="0"/>
          </a:p>
        </p:txBody>
      </p:sp>
      <p:sp>
        <p:nvSpPr>
          <p:cNvPr id="2" name="Slide Number Placeholder 1">
            <a:extLst>
              <a:ext uri="{FF2B5EF4-FFF2-40B4-BE49-F238E27FC236}">
                <a16:creationId xmlns:a16="http://schemas.microsoft.com/office/drawing/2014/main" id="{34DF1E55-A705-D684-0925-08CEFF3DAE61}"/>
              </a:ext>
            </a:extLst>
          </p:cNvPr>
          <p:cNvSpPr>
            <a:spLocks noGrp="1"/>
          </p:cNvSpPr>
          <p:nvPr>
            <p:ph type="sldNum" sz="quarter" idx="12"/>
          </p:nvPr>
        </p:nvSpPr>
        <p:spPr/>
        <p:txBody>
          <a:bodyPr/>
          <a:lstStyle/>
          <a:p>
            <a:fld id="{B2DC25EE-239B-4C5F-AAD1-255A7D5F1EE2}" type="slidenum">
              <a:rPr lang="en-US" smtClean="0"/>
              <a:t>709</a:t>
            </a:fld>
            <a:endParaRPr lang="en-US"/>
          </a:p>
        </p:txBody>
      </p:sp>
    </p:spTree>
    <p:extLst>
      <p:ext uri="{BB962C8B-B14F-4D97-AF65-F5344CB8AC3E}">
        <p14:creationId xmlns:p14="http://schemas.microsoft.com/office/powerpoint/2010/main" val="3276175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E631E-5A8F-90E8-C14A-3C9E73F8D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8B846-F516-E44A-401C-5F0A6793F7B7}"/>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6736DA12-4CC0-4011-9435-318BDDF68945}"/>
              </a:ext>
            </a:extLst>
          </p:cNvPr>
          <p:cNvSpPr>
            <a:spLocks noGrp="1"/>
          </p:cNvSpPr>
          <p:nvPr>
            <p:ph idx="1"/>
          </p:nvPr>
        </p:nvSpPr>
        <p:spPr>
          <a:xfrm>
            <a:off x="0" y="2011680"/>
            <a:ext cx="12192000" cy="4206240"/>
          </a:xfrm>
        </p:spPr>
        <p:txBody>
          <a:bodyPr>
            <a:normAutofit/>
          </a:bodyPr>
          <a:lstStyle/>
          <a:p>
            <a:pPr marL="0" indent="0">
              <a:buNone/>
            </a:pPr>
            <a:r>
              <a:rPr sz="2400" dirty="0">
                <a:latin typeface="Arial" panose="020B0604020202020204" pitchFamily="34" charset="0"/>
                <a:cs typeface="Arial" panose="020B0604020202020204" pitchFamily="34" charset="0"/>
              </a:rPr>
              <a:t>If you could rewrite one of these stories to feel more true or meaningful,</a:t>
            </a:r>
            <a:r>
              <a:rPr lang="en-CA" sz="2400" dirty="0">
                <a:latin typeface="Arial" panose="020B0604020202020204" pitchFamily="34" charset="0"/>
                <a:cs typeface="Arial" panose="020B0604020202020204" pitchFamily="34" charset="0"/>
              </a:rPr>
              <a:t> </a:t>
            </a:r>
            <a:r>
              <a:rPr sz="2400" dirty="0">
                <a:latin typeface="Arial" panose="020B0604020202020204" pitchFamily="34" charset="0"/>
                <a:cs typeface="Arial" panose="020B0604020202020204" pitchFamily="34" charset="0"/>
              </a:rPr>
              <a:t>which one would it be?</a:t>
            </a:r>
            <a:r>
              <a:rPr lang="en-CA" sz="2400" dirty="0">
                <a:latin typeface="Arial" panose="020B0604020202020204" pitchFamily="34" charset="0"/>
                <a:cs typeface="Arial" panose="020B0604020202020204" pitchFamily="34" charset="0"/>
              </a:rPr>
              <a:t> </a:t>
            </a:r>
          </a:p>
          <a:p>
            <a:pPr marL="0" indent="0">
              <a:buNone/>
            </a:pPr>
            <a:r>
              <a:rPr lang="en-CA" sz="2400" dirty="0">
                <a:solidFill>
                  <a:schemeClr val="bg1"/>
                </a:solidFill>
                <a:latin typeface="Arial" panose="020B0604020202020204" pitchFamily="34" charset="0"/>
                <a:cs typeface="Arial" panose="020B0604020202020204" pitchFamily="34" charset="0"/>
              </a:rPr>
              <a:t>The outline feels meaningful. I accept that truth is complex.</a:t>
            </a:r>
          </a:p>
          <a:p>
            <a:pPr marL="0" indent="0">
              <a:buNone/>
            </a:pPr>
            <a:endParaRPr lang="en-CA" sz="2400" dirty="0">
              <a:latin typeface="Arial" panose="020B0604020202020204" pitchFamily="34" charset="0"/>
              <a:cs typeface="Arial" panose="020B0604020202020204" pitchFamily="34" charset="0"/>
            </a:endParaRPr>
          </a:p>
          <a:p>
            <a:pPr marL="0" indent="0">
              <a:buNone/>
            </a:pPr>
            <a:endParaRPr lang="en-CA" sz="2400" dirty="0">
              <a:latin typeface="Arial" panose="020B0604020202020204" pitchFamily="34" charset="0"/>
              <a:cs typeface="Arial" panose="020B0604020202020204" pitchFamily="34" charset="0"/>
            </a:endParaRPr>
          </a:p>
          <a:p>
            <a:pPr marL="0" indent="0">
              <a:buNone/>
            </a:pPr>
            <a:r>
              <a:rPr sz="2400" dirty="0">
                <a:latin typeface="Arial" panose="020B0604020202020204" pitchFamily="34" charset="0"/>
                <a:cs typeface="Arial" panose="020B0604020202020204" pitchFamily="34" charset="0"/>
              </a:rPr>
              <a:t>What is one small way you might begin that rewriting?</a:t>
            </a:r>
            <a:endParaRPr lang="en-CA" sz="2400" dirty="0">
              <a:latin typeface="Arial" panose="020B0604020202020204" pitchFamily="34" charset="0"/>
              <a:cs typeface="Arial" panose="020B0604020202020204" pitchFamily="34" charset="0"/>
            </a:endParaRPr>
          </a:p>
          <a:p>
            <a:pPr marL="0" indent="0">
              <a:buNone/>
            </a:pPr>
            <a:r>
              <a:rPr lang="en-CA" sz="2400" dirty="0">
                <a:solidFill>
                  <a:schemeClr val="bg1"/>
                </a:solidFill>
                <a:latin typeface="Arial" panose="020B0604020202020204" pitchFamily="34" charset="0"/>
                <a:cs typeface="Arial" panose="020B0604020202020204" pitchFamily="34" charset="0"/>
              </a:rPr>
              <a:t>My model is open and it’s a pleasure to keep modifying it.</a:t>
            </a:r>
            <a:endParaRPr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9410928"/>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The Cosmic Egg of Meaning</a:t>
            </a:r>
          </a:p>
        </p:txBody>
      </p:sp>
      <p:sp>
        <p:nvSpPr>
          <p:cNvPr id="3" name="Subtitle 2"/>
          <p:cNvSpPr>
            <a:spLocks noGrp="1"/>
          </p:cNvSpPr>
          <p:nvPr>
            <p:ph type="subTitle" idx="1"/>
          </p:nvPr>
        </p:nvSpPr>
        <p:spPr/>
        <p:txBody>
          <a:bodyPr>
            <a:normAutofit/>
          </a:bodyPr>
          <a:lstStyle/>
          <a:p>
            <a:r>
              <a:rPr sz="3200" dirty="0"/>
              <a:t>Exploring My Story, Our Story, and The Story</a:t>
            </a:r>
          </a:p>
          <a:p>
            <a:r>
              <a:rPr sz="3200" dirty="0"/>
              <a:t>Circle of Meaning Session</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Story” — Center for Action and Contemplation">
            <a:extLst>
              <a:ext uri="{FF2B5EF4-FFF2-40B4-BE49-F238E27FC236}">
                <a16:creationId xmlns:a16="http://schemas.microsoft.com/office/drawing/2014/main" id="{A02B3D86-4264-9DA6-3AF4-642CE607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00" y="734647"/>
            <a:ext cx="6603199" cy="6035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C5422-7F12-F31D-CA8F-98FF6535C7B5}"/>
              </a:ext>
            </a:extLst>
          </p:cNvPr>
          <p:cNvSpPr txBox="1"/>
          <p:nvPr/>
        </p:nvSpPr>
        <p:spPr>
          <a:xfrm>
            <a:off x="87085" y="88316"/>
            <a:ext cx="12104915" cy="646331"/>
          </a:xfrm>
          <a:prstGeom prst="rect">
            <a:avLst/>
          </a:prstGeom>
          <a:noFill/>
        </p:spPr>
        <p:txBody>
          <a:bodyPr wrap="square">
            <a:spAutoFit/>
          </a:bodyPr>
          <a:lstStyle/>
          <a:p>
            <a:pPr algn="ctr"/>
            <a:r>
              <a:rPr lang="en-CA" sz="3600" dirty="0">
                <a:solidFill>
                  <a:schemeClr val="bg1"/>
                </a:solidFill>
              </a:rPr>
              <a:t>THREE LEVELS OF MEANING: MY, OURS AND THE STORIES</a:t>
            </a:r>
          </a:p>
        </p:txBody>
      </p:sp>
      <p:sp>
        <p:nvSpPr>
          <p:cNvPr id="3" name="Slide Number Placeholder 2">
            <a:extLst>
              <a:ext uri="{FF2B5EF4-FFF2-40B4-BE49-F238E27FC236}">
                <a16:creationId xmlns:a16="http://schemas.microsoft.com/office/drawing/2014/main" id="{9C9CDB14-A17E-2034-3449-A7F6EE01DA3D}"/>
              </a:ext>
            </a:extLst>
          </p:cNvPr>
          <p:cNvSpPr>
            <a:spLocks noGrp="1"/>
          </p:cNvSpPr>
          <p:nvPr>
            <p:ph type="sldNum" sz="quarter" idx="12"/>
          </p:nvPr>
        </p:nvSpPr>
        <p:spPr/>
        <p:txBody>
          <a:bodyPr/>
          <a:lstStyle/>
          <a:p>
            <a:fld id="{B2DC25EE-239B-4C5F-AAD1-255A7D5F1EE2}" type="slidenum">
              <a:rPr lang="en-US" smtClean="0"/>
              <a:t>711</a:t>
            </a:fld>
            <a:endParaRPr lang="en-US"/>
          </a:p>
        </p:txBody>
      </p:sp>
    </p:spTree>
    <p:extLst>
      <p:ext uri="{BB962C8B-B14F-4D97-AF65-F5344CB8AC3E}">
        <p14:creationId xmlns:p14="http://schemas.microsoft.com/office/powerpoint/2010/main" val="3210621816"/>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chemeClr val="bg1"/>
                </a:solidFill>
              </a:rPr>
              <a:t>Introduction: The Cosmic Egg (Richard Rohr)</a:t>
            </a:r>
          </a:p>
        </p:txBody>
      </p:sp>
      <p:sp>
        <p:nvSpPr>
          <p:cNvPr id="3" name="Content Placeholder 2"/>
          <p:cNvSpPr>
            <a:spLocks noGrp="1"/>
          </p:cNvSpPr>
          <p:nvPr>
            <p:ph idx="1"/>
          </p:nvPr>
        </p:nvSpPr>
        <p:spPr/>
        <p:txBody>
          <a:bodyPr>
            <a:normAutofit/>
          </a:bodyPr>
          <a:lstStyle/>
          <a:p>
            <a:r>
              <a:rPr sz="3200" dirty="0"/>
              <a:t>Meaning has three levels:</a:t>
            </a:r>
          </a:p>
          <a:p>
            <a:r>
              <a:rPr sz="3200" dirty="0"/>
              <a:t>- My Story: Personal identity</a:t>
            </a:r>
          </a:p>
          <a:p>
            <a:r>
              <a:rPr sz="3200" dirty="0"/>
              <a:t>- Our Story: Collective identity</a:t>
            </a:r>
          </a:p>
          <a:p>
            <a:r>
              <a:rPr sz="3200" dirty="0"/>
              <a:t>- The Story: Transcendent or spiritual context</a:t>
            </a:r>
          </a:p>
          <a:p>
            <a:endParaRPr sz="3200" dirty="0"/>
          </a:p>
          <a:p>
            <a:r>
              <a:rPr sz="3200" dirty="0"/>
              <a:t>Today we'll reflect on all three, then explore how they intersect to shape our sense of meaning and purpose.</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D7D25-367D-EDDE-2FEE-621045CE7438}"/>
              </a:ext>
            </a:extLst>
          </p:cNvPr>
          <p:cNvSpPr txBox="1"/>
          <p:nvPr/>
        </p:nvSpPr>
        <p:spPr>
          <a:xfrm>
            <a:off x="73742" y="70021"/>
            <a:ext cx="12044516" cy="6247864"/>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 A healthy psyche lives within at least three levels of meaning… that is  within three sets of  stories: “my”, “ours”, and “The” story.”  Richard Rohr</a:t>
            </a:r>
          </a:p>
          <a:p>
            <a:endParaRPr lang="en-CA" sz="2000" dirty="0">
              <a:latin typeface="+mj-lt"/>
            </a:endParaRPr>
          </a:p>
          <a:p>
            <a:pPr marL="285750" indent="-285750">
              <a:buFont typeface="Arial" panose="020B0604020202020204" pitchFamily="34" charset="0"/>
              <a:buChar char="•"/>
            </a:pPr>
            <a:r>
              <a:rPr lang="en-CA" sz="2000" dirty="0">
                <a:latin typeface="+mj-lt"/>
              </a:rPr>
              <a:t>In our search for meaning or to make sense of our lives we turn to three interconnected stories. Like Russian dolls, these three stories are embedded or nestled within each other. The all-encompassing stories that envelop all others are “The stories” within which are  “Our stories” which in turn contain  “My stories”.</a:t>
            </a:r>
          </a:p>
          <a:p>
            <a:r>
              <a:rPr lang="en-CA" sz="2000" dirty="0">
                <a:latin typeface="+mj-lt"/>
              </a:rPr>
              <a:t> </a:t>
            </a:r>
          </a:p>
          <a:p>
            <a:pPr marL="285750" indent="-285750">
              <a:buFont typeface="Arial" panose="020B0604020202020204" pitchFamily="34" charset="0"/>
              <a:buChar char="•"/>
            </a:pPr>
            <a:r>
              <a:rPr lang="en-CA" sz="2000" dirty="0">
                <a:latin typeface="+mj-lt"/>
              </a:rPr>
              <a:t>“The stories” describe the universe, all that exists and the origins of existence, the great patterns that are thought to always be true. “The stories” can save us from the smallness of “My stories” and the illusions of “Our stories”.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solidFill>
                  <a:srgbClr val="FFFFFF"/>
                </a:solidFill>
                <a:effectLst/>
                <a:latin typeface="+mj-lt"/>
              </a:rPr>
              <a:t>"Our stories" are the collective narratives </a:t>
            </a:r>
            <a:r>
              <a:rPr lang="en-US" sz="2000" dirty="0">
                <a:solidFill>
                  <a:srgbClr val="FFFFFF"/>
                </a:solidFill>
                <a:latin typeface="+mj-lt"/>
              </a:rPr>
              <a:t>shared by </a:t>
            </a:r>
            <a:r>
              <a:rPr lang="en-US" sz="2000" dirty="0">
                <a:solidFill>
                  <a:srgbClr val="FFFFFF"/>
                </a:solidFill>
                <a:effectLst/>
                <a:latin typeface="+mj-lt"/>
              </a:rPr>
              <a:t>families, cultural or ethnic communities, and nations. In Western cultures, there are various unique subcultures, each with a different  version of "Our story." These narratives enhance our understanding of identity.</a:t>
            </a:r>
          </a:p>
          <a:p>
            <a:pPr marL="285750" indent="-285750">
              <a:buFont typeface="Arial" panose="020B0604020202020204" pitchFamily="34" charset="0"/>
              <a:buChar char="•"/>
            </a:pPr>
            <a:endParaRPr lang="en-US" sz="2000" dirty="0">
              <a:solidFill>
                <a:srgbClr val="FFFFFF"/>
              </a:solidFill>
              <a:latin typeface="+mj-lt"/>
            </a:endParaRPr>
          </a:p>
          <a:p>
            <a:pPr marL="285750" indent="-285750">
              <a:buFont typeface="Arial" panose="020B0604020202020204" pitchFamily="34" charset="0"/>
              <a:buChar char="•"/>
            </a:pPr>
            <a:r>
              <a:rPr lang="en-CA" sz="2000" dirty="0"/>
              <a:t> “My stories” are our personal stories. They describe who each of us is and how we may or not feel and think we are significant. It guides us in our everyday life. Psychology and psychotherapy encourages the exploration of  “My stories”.</a:t>
            </a:r>
          </a:p>
          <a:p>
            <a:pPr marL="285750" indent="-285750">
              <a:buFont typeface="Arial" panose="020B0604020202020204" pitchFamily="34" charset="0"/>
              <a:buChar char="•"/>
            </a:pPr>
            <a:endParaRPr lang="en-US" sz="2000" dirty="0">
              <a:solidFill>
                <a:srgbClr val="FFFFFF"/>
              </a:solidFill>
              <a:effectLst/>
              <a:latin typeface="+mj-lt"/>
            </a:endParaRPr>
          </a:p>
          <a:p>
            <a:r>
              <a:rPr lang="en-CA" sz="2000" dirty="0">
                <a:latin typeface="+mj-lt"/>
              </a:rPr>
              <a:t> </a:t>
            </a:r>
          </a:p>
        </p:txBody>
      </p:sp>
      <p:sp>
        <p:nvSpPr>
          <p:cNvPr id="2" name="Slide Number Placeholder 1">
            <a:extLst>
              <a:ext uri="{FF2B5EF4-FFF2-40B4-BE49-F238E27FC236}">
                <a16:creationId xmlns:a16="http://schemas.microsoft.com/office/drawing/2014/main" id="{13C4E641-234C-E70D-E21E-610C2B6DE172}"/>
              </a:ext>
            </a:extLst>
          </p:cNvPr>
          <p:cNvSpPr>
            <a:spLocks noGrp="1"/>
          </p:cNvSpPr>
          <p:nvPr>
            <p:ph type="sldNum" sz="quarter" idx="12"/>
          </p:nvPr>
        </p:nvSpPr>
        <p:spPr/>
        <p:txBody>
          <a:bodyPr/>
          <a:lstStyle/>
          <a:p>
            <a:fld id="{B2DC25EE-239B-4C5F-AAD1-255A7D5F1EE2}" type="slidenum">
              <a:rPr lang="en-US" smtClean="0"/>
              <a:t>713</a:t>
            </a:fld>
            <a:endParaRPr lang="en-US"/>
          </a:p>
        </p:txBody>
      </p:sp>
    </p:spTree>
    <p:extLst>
      <p:ext uri="{BB962C8B-B14F-4D97-AF65-F5344CB8AC3E}">
        <p14:creationId xmlns:p14="http://schemas.microsoft.com/office/powerpoint/2010/main" val="1638763312"/>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10605A-D285-41DB-8E8E-701563864039}"/>
              </a:ext>
            </a:extLst>
          </p:cNvPr>
          <p:cNvSpPr txBox="1"/>
          <p:nvPr/>
        </p:nvSpPr>
        <p:spPr>
          <a:xfrm>
            <a:off x="80476" y="147484"/>
            <a:ext cx="12031047" cy="4339650"/>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FFFFFF"/>
                </a:solidFill>
                <a:effectLst/>
                <a:latin typeface="+mj-lt"/>
              </a:rPr>
              <a:t>Feeling that our lives is closely tied to our perception of having purpose and value.</a:t>
            </a:r>
            <a:r>
              <a:rPr lang="en-US" sz="2000" dirty="0">
                <a:latin typeface="+mj-lt"/>
              </a:rPr>
              <a:t> Having purpose is having an important reason for being alive</a:t>
            </a:r>
            <a:r>
              <a:rPr lang="en-US" sz="2000" dirty="0">
                <a:solidFill>
                  <a:srgbClr val="FFFFFF"/>
                </a:solidFill>
                <a:latin typeface="+mj-lt"/>
              </a:rPr>
              <a:t>,</a:t>
            </a:r>
            <a:r>
              <a:rPr lang="en-US" sz="2000" dirty="0">
                <a:solidFill>
                  <a:srgbClr val="FFFFFF"/>
                </a:solidFill>
                <a:effectLst/>
                <a:latin typeface="+mj-lt"/>
              </a:rPr>
              <a:t> while feeling valued </a:t>
            </a:r>
            <a:r>
              <a:rPr lang="en-US" sz="2000" dirty="0">
                <a:latin typeface="+mj-lt"/>
              </a:rPr>
              <a:t>is believing and feeling that we are important, worthy or useful.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Feeling that we have purpose and value require that we have healthy connections with ourselves, others, nature, a meaningful occupation and the universe.  If as children, we are well loved, we are shown, by the way we are seen by loving parental figures, that we have purpose and value. When we are loved as children, we are more likely to develop a healthy “My story”.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CA" sz="2000" dirty="0">
                <a:latin typeface="+mj-lt"/>
              </a:rPr>
              <a:t>Our sense of meaning depends not only on having a healthy “My story” and sense of self, but also on being part of  communities with healthy “Our stories” and “The stories”.  All these stories then guide our lives.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41AEB57-91E8-9430-EE6F-F6C586941B1B}"/>
              </a:ext>
            </a:extLst>
          </p:cNvPr>
          <p:cNvSpPr>
            <a:spLocks noGrp="1"/>
          </p:cNvSpPr>
          <p:nvPr>
            <p:ph type="sldNum" sz="quarter" idx="12"/>
          </p:nvPr>
        </p:nvSpPr>
        <p:spPr/>
        <p:txBody>
          <a:bodyPr/>
          <a:lstStyle/>
          <a:p>
            <a:fld id="{B2DC25EE-239B-4C5F-AAD1-255A7D5F1EE2}" type="slidenum">
              <a:rPr lang="en-US" smtClean="0"/>
              <a:t>714</a:t>
            </a:fld>
            <a:endParaRPr lang="en-US"/>
          </a:p>
        </p:txBody>
      </p:sp>
    </p:spTree>
    <p:extLst>
      <p:ext uri="{BB962C8B-B14F-4D97-AF65-F5344CB8AC3E}">
        <p14:creationId xmlns:p14="http://schemas.microsoft.com/office/powerpoint/2010/main" val="4075934234"/>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1. My Story – Who am I?</a:t>
            </a:r>
          </a:p>
        </p:txBody>
      </p:sp>
      <p:sp>
        <p:nvSpPr>
          <p:cNvPr id="3" name="Content Placeholder 2"/>
          <p:cNvSpPr>
            <a:spLocks noGrp="1"/>
          </p:cNvSpPr>
          <p:nvPr>
            <p:ph idx="1"/>
          </p:nvPr>
        </p:nvSpPr>
        <p:spPr/>
        <p:txBody>
          <a:bodyPr>
            <a:normAutofit lnSpcReduction="10000"/>
          </a:bodyPr>
          <a:lstStyle/>
          <a:p>
            <a:pPr marL="0" indent="0">
              <a:buNone/>
            </a:pPr>
            <a:r>
              <a:rPr sz="3200" dirty="0"/>
              <a:t>• W</a:t>
            </a:r>
            <a:r>
              <a:rPr lang="en-CA" sz="3200" dirty="0"/>
              <a:t>ho and w</a:t>
            </a:r>
            <a:r>
              <a:rPr sz="3200" dirty="0"/>
              <a:t>hat are the key </a:t>
            </a:r>
            <a:r>
              <a:rPr lang="en-CA" sz="3200" dirty="0"/>
              <a:t>people </a:t>
            </a:r>
            <a:r>
              <a:rPr sz="3200" dirty="0"/>
              <a:t>events or moments that have shaped who you are today?</a:t>
            </a:r>
            <a:endParaRPr lang="en-CA" sz="3200" dirty="0"/>
          </a:p>
          <a:p>
            <a:endParaRPr sz="3200" dirty="0"/>
          </a:p>
          <a:p>
            <a:pPr marL="0" indent="0">
              <a:buNone/>
            </a:pPr>
            <a:r>
              <a:rPr sz="3200" dirty="0"/>
              <a:t>• What personal </a:t>
            </a:r>
            <a:r>
              <a:rPr lang="en-CA" sz="3200" dirty="0"/>
              <a:t>beliefs, </a:t>
            </a:r>
            <a:r>
              <a:rPr sz="3200" dirty="0"/>
              <a:t>values</a:t>
            </a:r>
            <a:r>
              <a:rPr lang="en-CA" sz="3200" dirty="0"/>
              <a:t>, principles</a:t>
            </a:r>
            <a:r>
              <a:rPr sz="3200" dirty="0"/>
              <a:t> or experiences </a:t>
            </a:r>
            <a:r>
              <a:rPr lang="en-CA" sz="3200" dirty="0"/>
              <a:t>guide</a:t>
            </a:r>
            <a:r>
              <a:rPr sz="3200" dirty="0"/>
              <a:t> your life </a:t>
            </a:r>
            <a:r>
              <a:rPr lang="en-CA" sz="3200" dirty="0"/>
              <a:t>and give it </a:t>
            </a:r>
            <a:r>
              <a:rPr sz="3200" dirty="0"/>
              <a:t>meaning?</a:t>
            </a:r>
            <a:endParaRPr lang="en-CA" sz="3200" dirty="0"/>
          </a:p>
          <a:p>
            <a:endParaRPr sz="3200" dirty="0"/>
          </a:p>
          <a:p>
            <a:pPr marL="0" indent="0">
              <a:buNone/>
            </a:pPr>
            <a:r>
              <a:rPr sz="3200" dirty="0"/>
              <a:t>• When do you feel most fully yourself?</a:t>
            </a:r>
            <a:r>
              <a:rPr lang="en-CA" sz="3200" dirty="0"/>
              <a:t> Who is the most authentic you?</a:t>
            </a:r>
            <a:endParaRPr sz="3200" dirty="0"/>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2. Our Story – Where do I belong?</a:t>
            </a:r>
          </a:p>
        </p:txBody>
      </p:sp>
      <p:sp>
        <p:nvSpPr>
          <p:cNvPr id="3" name="Content Placeholder 2"/>
          <p:cNvSpPr>
            <a:spLocks noGrp="1"/>
          </p:cNvSpPr>
          <p:nvPr>
            <p:ph idx="1"/>
          </p:nvPr>
        </p:nvSpPr>
        <p:spPr/>
        <p:txBody>
          <a:bodyPr>
            <a:normAutofit lnSpcReduction="10000"/>
          </a:bodyPr>
          <a:lstStyle/>
          <a:p>
            <a:pPr marL="0" indent="0">
              <a:buNone/>
            </a:pPr>
            <a:r>
              <a:rPr sz="3200" dirty="0"/>
              <a:t>• What groups or communities have most shaped your identity?</a:t>
            </a:r>
            <a:r>
              <a:rPr lang="en-CA" sz="3200" dirty="0"/>
              <a:t>what do they believe? How do they treat others?</a:t>
            </a:r>
          </a:p>
          <a:p>
            <a:endParaRPr sz="3200" dirty="0"/>
          </a:p>
          <a:p>
            <a:pPr marL="0" indent="0">
              <a:buNone/>
            </a:pPr>
            <a:r>
              <a:rPr sz="3200" dirty="0"/>
              <a:t>• What collective stories, struggles, or rituals have made you feel connected or purposeful?</a:t>
            </a:r>
            <a:endParaRPr lang="en-CA" sz="3200" dirty="0"/>
          </a:p>
          <a:p>
            <a:endParaRPr sz="3200" dirty="0"/>
          </a:p>
          <a:p>
            <a:pPr marL="0" indent="0">
              <a:buNone/>
            </a:pPr>
            <a:r>
              <a:rPr sz="3200" dirty="0"/>
              <a:t>• How has your culture or family influenced what you see as meaningful?</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3. The Story – Why are we here?</a:t>
            </a:r>
          </a:p>
        </p:txBody>
      </p:sp>
      <p:sp>
        <p:nvSpPr>
          <p:cNvPr id="3" name="Content Placeholder 2"/>
          <p:cNvSpPr>
            <a:spLocks noGrp="1"/>
          </p:cNvSpPr>
          <p:nvPr>
            <p:ph idx="1"/>
          </p:nvPr>
        </p:nvSpPr>
        <p:spPr/>
        <p:txBody>
          <a:bodyPr>
            <a:normAutofit lnSpcReduction="10000"/>
          </a:bodyPr>
          <a:lstStyle/>
          <a:p>
            <a:pPr marL="0" indent="0">
              <a:buNone/>
            </a:pPr>
            <a:r>
              <a:rPr sz="3200" dirty="0"/>
              <a:t>• What are the biggest questions you ask about existence, life, and the universe?</a:t>
            </a:r>
            <a:endParaRPr lang="en-CA" sz="3200" dirty="0"/>
          </a:p>
          <a:p>
            <a:endParaRPr sz="3200" dirty="0"/>
          </a:p>
          <a:p>
            <a:pPr marL="0" indent="0">
              <a:buNone/>
            </a:pPr>
            <a:r>
              <a:rPr sz="3200" dirty="0"/>
              <a:t>• Do you sense a larger story or force that holds your life within it?</a:t>
            </a:r>
            <a:endParaRPr lang="en-CA" sz="3200" dirty="0"/>
          </a:p>
          <a:p>
            <a:endParaRPr sz="3200" dirty="0"/>
          </a:p>
          <a:p>
            <a:pPr marL="0" indent="0">
              <a:buNone/>
            </a:pPr>
            <a:r>
              <a:rPr sz="3200" dirty="0"/>
              <a:t>• What spiritual, philosophical, or scientific story do you most resonate with?</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Reflecting Across the Three Stories</a:t>
            </a:r>
          </a:p>
        </p:txBody>
      </p:sp>
      <p:sp>
        <p:nvSpPr>
          <p:cNvPr id="3" name="Content Placeholder 2"/>
          <p:cNvSpPr>
            <a:spLocks noGrp="1"/>
          </p:cNvSpPr>
          <p:nvPr>
            <p:ph idx="1"/>
          </p:nvPr>
        </p:nvSpPr>
        <p:spPr/>
        <p:txBody>
          <a:bodyPr>
            <a:normAutofit/>
          </a:bodyPr>
          <a:lstStyle/>
          <a:p>
            <a:pPr marL="0" indent="0">
              <a:buNone/>
            </a:pPr>
            <a:r>
              <a:rPr sz="3200" dirty="0"/>
              <a:t>• Which story makes you feel most valued, seen, or alive?</a:t>
            </a:r>
          </a:p>
          <a:p>
            <a:pPr marL="0" indent="0">
              <a:buNone/>
            </a:pPr>
            <a:r>
              <a:rPr sz="3200" dirty="0"/>
              <a:t>• Which gives you the clearest sense of purpose?</a:t>
            </a:r>
          </a:p>
          <a:p>
            <a:pPr marL="0" indent="0">
              <a:buNone/>
            </a:pPr>
            <a:r>
              <a:rPr sz="3200" dirty="0"/>
              <a:t>• Are your stories coherent—or are they in tension?</a:t>
            </a:r>
          </a:p>
          <a:p>
            <a:r>
              <a:rPr sz="3200" dirty="0"/>
              <a:t>  - If in harmony, what does that feel like?</a:t>
            </a:r>
          </a:p>
          <a:p>
            <a:r>
              <a:rPr sz="3200" dirty="0"/>
              <a:t>  - If in conflict, what might be trying to emerge?</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Rewriting a Story</a:t>
            </a:r>
          </a:p>
        </p:txBody>
      </p:sp>
      <p:sp>
        <p:nvSpPr>
          <p:cNvPr id="3" name="Content Placeholder 2"/>
          <p:cNvSpPr>
            <a:spLocks noGrp="1"/>
          </p:cNvSpPr>
          <p:nvPr>
            <p:ph idx="1"/>
          </p:nvPr>
        </p:nvSpPr>
        <p:spPr/>
        <p:txBody>
          <a:bodyPr>
            <a:normAutofit/>
          </a:bodyPr>
          <a:lstStyle/>
          <a:p>
            <a:pPr marL="0" indent="0">
              <a:buNone/>
            </a:pPr>
            <a:r>
              <a:rPr sz="3200" dirty="0"/>
              <a:t>• If you could rewrite one of these stories to feel more true or meaningful,</a:t>
            </a:r>
            <a:endParaRPr lang="en-CA" sz="3200" dirty="0"/>
          </a:p>
          <a:p>
            <a:endParaRPr sz="3200" dirty="0"/>
          </a:p>
          <a:p>
            <a:r>
              <a:rPr sz="3200" dirty="0"/>
              <a:t>  which one would it be?</a:t>
            </a:r>
            <a:endParaRPr lang="en-CA" sz="3200" dirty="0"/>
          </a:p>
          <a:p>
            <a:endParaRPr sz="3200" dirty="0"/>
          </a:p>
          <a:p>
            <a:pPr marL="0" indent="0">
              <a:buNone/>
            </a:pPr>
            <a:r>
              <a:rPr sz="3200" dirty="0"/>
              <a:t>• What is one small way you might begin that rewriting?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ADAB1-985D-5C3E-93E2-8500F169DD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A129CD-0AF1-5596-9268-211647389F5E}"/>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0F792A70-DB67-0D46-954D-1FC2B09C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962B7CD5-69A3-C674-A5D9-43EFDB6ECCBA}"/>
              </a:ext>
            </a:extLst>
          </p:cNvPr>
          <p:cNvSpPr txBox="1"/>
          <p:nvPr/>
        </p:nvSpPr>
        <p:spPr>
          <a:xfrm>
            <a:off x="4037030" y="402494"/>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2038401848"/>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9CAB2B51-8A5C-BC55-556D-3605B73B7BC9}"/>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DFC7AB0C-1395-E89D-9510-0E3BDB3312F8}"/>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2E550CAD-99EB-5105-2FBC-AD64861EC326}"/>
              </a:ext>
            </a:extLst>
          </p:cNvPr>
          <p:cNvSpPr txBox="1"/>
          <p:nvPr/>
        </p:nvSpPr>
        <p:spPr>
          <a:xfrm>
            <a:off x="3316271" y="390368"/>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1873234049"/>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E4E96-6D56-218D-CAA2-C4A1EB00A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513ED-AE4B-75EC-D393-DBA7CF9DEBEC}"/>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A7166B3E-B22B-D6C4-8B36-984B629AE6E7}"/>
              </a:ext>
            </a:extLst>
          </p:cNvPr>
          <p:cNvSpPr>
            <a:spLocks noGrp="1"/>
          </p:cNvSpPr>
          <p:nvPr>
            <p:ph idx="1"/>
          </p:nvPr>
        </p:nvSpPr>
        <p:spPr>
          <a:xfrm>
            <a:off x="0" y="1792936"/>
            <a:ext cx="12191999" cy="4846320"/>
          </a:xfrm>
        </p:spPr>
        <p:txBody>
          <a:bodyPr>
            <a:normAutofit lnSpcReduction="10000"/>
          </a:bodyPr>
          <a:lstStyle/>
          <a:p>
            <a:pPr marL="0" indent="0">
              <a:buNone/>
            </a:pPr>
            <a:r>
              <a:rPr sz="2400" dirty="0"/>
              <a:t>W</a:t>
            </a:r>
            <a:r>
              <a:rPr lang="en-CA" sz="2400" dirty="0"/>
              <a:t>ho and w</a:t>
            </a:r>
            <a:r>
              <a:rPr sz="2400" dirty="0"/>
              <a:t>hat are the key </a:t>
            </a:r>
            <a:r>
              <a:rPr lang="en-CA" sz="2400" dirty="0"/>
              <a:t>people </a:t>
            </a:r>
            <a:r>
              <a:rPr sz="2400" dirty="0"/>
              <a:t>events or moments that have shaped who you are today?</a:t>
            </a:r>
            <a:r>
              <a:rPr lang="en-CA" sz="2400" dirty="0"/>
              <a:t> </a:t>
            </a:r>
          </a:p>
          <a:p>
            <a:pPr marL="0" indent="0">
              <a:buNone/>
            </a:pPr>
            <a:r>
              <a:rPr lang="en-CA" sz="2400" dirty="0">
                <a:solidFill>
                  <a:schemeClr val="bg1"/>
                </a:solidFill>
              </a:rPr>
              <a:t>My grandfather, mentors David, Fred, Gert and my wife. Getting into med school, going into psychiatry.</a:t>
            </a:r>
          </a:p>
          <a:p>
            <a:pPr marL="0" indent="0">
              <a:buNone/>
            </a:pPr>
            <a:r>
              <a:rPr sz="2400" dirty="0"/>
              <a:t>What personal </a:t>
            </a:r>
            <a:r>
              <a:rPr lang="en-CA" sz="2400" dirty="0"/>
              <a:t>beliefs, </a:t>
            </a:r>
            <a:r>
              <a:rPr sz="2400" dirty="0"/>
              <a:t>values</a:t>
            </a:r>
            <a:r>
              <a:rPr lang="en-CA" sz="2400" dirty="0"/>
              <a:t>, principles</a:t>
            </a:r>
            <a:r>
              <a:rPr sz="2400" dirty="0"/>
              <a:t> or experiences </a:t>
            </a:r>
            <a:r>
              <a:rPr lang="en-CA" sz="2400" dirty="0"/>
              <a:t>guide</a:t>
            </a:r>
            <a:r>
              <a:rPr sz="2400" dirty="0"/>
              <a:t> your life </a:t>
            </a:r>
            <a:r>
              <a:rPr lang="en-CA" sz="2400" dirty="0"/>
              <a:t>and give it </a:t>
            </a:r>
            <a:r>
              <a:rPr sz="2400" dirty="0"/>
              <a:t>meaning?</a:t>
            </a:r>
            <a:r>
              <a:rPr lang="en-CA" sz="2400" dirty="0"/>
              <a:t> </a:t>
            </a:r>
          </a:p>
          <a:p>
            <a:pPr marL="0" indent="0">
              <a:buNone/>
            </a:pPr>
            <a:r>
              <a:rPr lang="en-CA" sz="2400" dirty="0">
                <a:solidFill>
                  <a:schemeClr val="bg1"/>
                </a:solidFill>
              </a:rPr>
              <a:t>I am nothing but IFS like parts (that exist in a non-material realm) being seen by Self (the hub of the wheel of awareness, a version of we call God). This life is not about me I’m here to do the universes bidding.</a:t>
            </a:r>
          </a:p>
          <a:p>
            <a:pPr marL="0" indent="0">
              <a:buNone/>
            </a:pPr>
            <a:r>
              <a:rPr sz="2400" dirty="0"/>
              <a:t>When do you feel most fully yourself?</a:t>
            </a:r>
            <a:r>
              <a:rPr lang="en-CA" sz="2400" dirty="0"/>
              <a:t> Who is the most authentic you?</a:t>
            </a:r>
          </a:p>
          <a:p>
            <a:pPr marL="0" indent="0">
              <a:buNone/>
            </a:pPr>
            <a:r>
              <a:rPr lang="en-CA" sz="2400" dirty="0">
                <a:solidFill>
                  <a:schemeClr val="bg1"/>
                </a:solidFill>
              </a:rPr>
              <a:t>When I’m in Self.</a:t>
            </a:r>
          </a:p>
          <a:p>
            <a:pPr marL="0" indent="0">
              <a:buNone/>
            </a:pPr>
            <a:r>
              <a:rPr lang="en-CA" sz="2400" dirty="0"/>
              <a:t>Is there a song, poem or quotation that captures your “my story”?</a:t>
            </a:r>
          </a:p>
          <a:p>
            <a:pPr marL="0" indent="0">
              <a:buNone/>
            </a:pPr>
            <a:r>
              <a:rPr lang="en-CA" sz="2400" dirty="0">
                <a:solidFill>
                  <a:schemeClr val="bg1"/>
                </a:solidFill>
              </a:rPr>
              <a:t>I am light by India.Arie</a:t>
            </a:r>
            <a:endParaRPr sz="2400" dirty="0">
              <a:solidFill>
                <a:schemeClr val="bg1"/>
              </a:solidFill>
            </a:endParaRPr>
          </a:p>
        </p:txBody>
      </p:sp>
    </p:spTree>
    <p:extLst>
      <p:ext uri="{BB962C8B-B14F-4D97-AF65-F5344CB8AC3E}">
        <p14:creationId xmlns:p14="http://schemas.microsoft.com/office/powerpoint/2010/main" val="77717215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756D-992D-26FF-1DD0-667CDC11BDA9}"/>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2537926D-B85A-1D00-F79D-21495AD34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879B81EA-BDA6-465A-BB0E-FF485D64D501}"/>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7EC30CA1-5C30-22DE-D9B9-AE8FA91012A8}"/>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1770E417-0017-4CC1-03F7-9A9AD35913D1}"/>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796842B2-BA56-1B33-1F5C-349881D1AB5D}"/>
              </a:ext>
            </a:extLst>
          </p:cNvPr>
          <p:cNvSpPr txBox="1"/>
          <p:nvPr/>
        </p:nvSpPr>
        <p:spPr>
          <a:xfrm>
            <a:off x="3367727" y="148685"/>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2123295089"/>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8ADD3-0159-CD56-D965-0CF950A4F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4516D-D75B-E243-1BA4-5132C00D3271}"/>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BCF9CE78-3E83-9B0F-9998-F1600F7E22FA}"/>
              </a:ext>
            </a:extLst>
          </p:cNvPr>
          <p:cNvSpPr>
            <a:spLocks noGrp="1"/>
          </p:cNvSpPr>
          <p:nvPr>
            <p:ph idx="1"/>
          </p:nvPr>
        </p:nvSpPr>
        <p:spPr/>
        <p:txBody>
          <a:bodyPr>
            <a:normAutofit fontScale="85000" lnSpcReduction="20000"/>
          </a:bodyPr>
          <a:lstStyle/>
          <a:p>
            <a:pPr marL="0" indent="0">
              <a:buNone/>
            </a:pPr>
            <a:r>
              <a:rPr sz="3200" dirty="0"/>
              <a:t>W</a:t>
            </a:r>
            <a:r>
              <a:rPr lang="en-CA" sz="3200" dirty="0"/>
              <a:t>ho and w</a:t>
            </a:r>
            <a:r>
              <a:rPr sz="3200" dirty="0"/>
              <a:t>hat are the key </a:t>
            </a:r>
            <a:r>
              <a:rPr lang="en-CA" sz="3200" dirty="0"/>
              <a:t>people </a:t>
            </a:r>
            <a:r>
              <a:rPr sz="3200" dirty="0"/>
              <a:t>events or moments that have shaped who you are today?</a:t>
            </a:r>
            <a:endParaRPr lang="en-CA" sz="3200" dirty="0"/>
          </a:p>
          <a:p>
            <a:endParaRPr sz="3200" dirty="0"/>
          </a:p>
          <a:p>
            <a:pPr marL="0" indent="0">
              <a:buNone/>
            </a:pPr>
            <a:r>
              <a:rPr sz="3200" dirty="0"/>
              <a:t>What personal </a:t>
            </a:r>
            <a:r>
              <a:rPr lang="en-CA" sz="3200" dirty="0"/>
              <a:t>beliefs, </a:t>
            </a:r>
            <a:r>
              <a:rPr sz="3200" dirty="0"/>
              <a:t>values</a:t>
            </a:r>
            <a:r>
              <a:rPr lang="en-CA" sz="3200" dirty="0"/>
              <a:t>, principles</a:t>
            </a:r>
            <a:r>
              <a:rPr sz="3200" dirty="0"/>
              <a:t> or experiences </a:t>
            </a:r>
            <a:r>
              <a:rPr lang="en-CA" sz="3200" dirty="0"/>
              <a:t>guide</a:t>
            </a:r>
            <a:r>
              <a:rPr sz="3200" dirty="0"/>
              <a:t> your life </a:t>
            </a:r>
            <a:r>
              <a:rPr lang="en-CA" sz="3200" dirty="0"/>
              <a:t>and give it </a:t>
            </a:r>
            <a:r>
              <a:rPr sz="3200" dirty="0"/>
              <a:t>meaning?</a:t>
            </a:r>
            <a:endParaRPr lang="en-CA" sz="3200" dirty="0"/>
          </a:p>
          <a:p>
            <a:endParaRPr sz="3200" dirty="0"/>
          </a:p>
          <a:p>
            <a:pPr marL="0" indent="0">
              <a:buNone/>
            </a:pPr>
            <a:r>
              <a:rPr sz="3200" dirty="0"/>
              <a:t>When do you feel most fully yourself?</a:t>
            </a:r>
            <a:r>
              <a:rPr lang="en-CA" sz="3200" dirty="0"/>
              <a:t> Who is the most authentic you?</a:t>
            </a:r>
            <a:r>
              <a:rPr lang="en-US" sz="3200" dirty="0"/>
              <a:t> </a:t>
            </a:r>
          </a:p>
          <a:p>
            <a:pPr marL="0" indent="0">
              <a:buNone/>
            </a:pPr>
            <a:endParaRPr lang="en-US" sz="3200" dirty="0"/>
          </a:p>
          <a:p>
            <a:pPr marL="0" indent="0">
              <a:buNone/>
            </a:pPr>
            <a:r>
              <a:rPr lang="en-US" sz="3200" dirty="0"/>
              <a:t>Is there a song, poem or quotation that captures your “my story”?</a:t>
            </a:r>
          </a:p>
          <a:p>
            <a:pPr marL="0" indent="0">
              <a:buNone/>
            </a:pPr>
            <a:endParaRPr sz="3200" dirty="0"/>
          </a:p>
        </p:txBody>
      </p:sp>
    </p:spTree>
    <p:extLst>
      <p:ext uri="{BB962C8B-B14F-4D97-AF65-F5344CB8AC3E}">
        <p14:creationId xmlns:p14="http://schemas.microsoft.com/office/powerpoint/2010/main" val="3858170021"/>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8CDE07-F55C-ACDA-7222-E3462FDFE2C5}"/>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E67FB4BC-A85B-38F7-A66B-BA9E6D43C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AFEF1B4B-3625-5624-5848-3CF3C6F26CA0}"/>
              </a:ext>
            </a:extLst>
          </p:cNvPr>
          <p:cNvSpPr txBox="1"/>
          <p:nvPr/>
        </p:nvSpPr>
        <p:spPr>
          <a:xfrm>
            <a:off x="3198044" y="356328"/>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892376888"/>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93AC-B6E0-83B5-98BC-9C97A27FF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39716-076B-32F5-857D-A4D98616B9AF}"/>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32599162-4BC4-A7F5-6787-030E8A5B5FCF}"/>
              </a:ext>
            </a:extLst>
          </p:cNvPr>
          <p:cNvSpPr>
            <a:spLocks noGrp="1"/>
          </p:cNvSpPr>
          <p:nvPr>
            <p:ph idx="1"/>
          </p:nvPr>
        </p:nvSpPr>
        <p:spPr/>
        <p:txBody>
          <a:bodyPr>
            <a:normAutofit fontScale="85000" lnSpcReduction="20000"/>
          </a:bodyPr>
          <a:lstStyle/>
          <a:p>
            <a:pPr marL="0" indent="0">
              <a:buNone/>
            </a:pPr>
            <a:r>
              <a:rPr sz="3200" dirty="0"/>
              <a:t>W</a:t>
            </a:r>
            <a:r>
              <a:rPr lang="en-CA" sz="3200" dirty="0"/>
              <a:t>ho and w</a:t>
            </a:r>
            <a:r>
              <a:rPr sz="3200" dirty="0"/>
              <a:t>hat are the key </a:t>
            </a:r>
            <a:r>
              <a:rPr lang="en-CA" sz="3200" dirty="0"/>
              <a:t>people </a:t>
            </a:r>
            <a:r>
              <a:rPr sz="3200" dirty="0"/>
              <a:t>events or moments that have shaped who you are today?</a:t>
            </a:r>
            <a:endParaRPr lang="en-CA" sz="3200" dirty="0"/>
          </a:p>
          <a:p>
            <a:endParaRPr sz="3200" dirty="0"/>
          </a:p>
          <a:p>
            <a:pPr marL="0" indent="0">
              <a:buNone/>
            </a:pPr>
            <a:r>
              <a:rPr sz="3200" dirty="0"/>
              <a:t>What personal </a:t>
            </a:r>
            <a:r>
              <a:rPr lang="en-CA" sz="3200" dirty="0"/>
              <a:t>beliefs, </a:t>
            </a:r>
            <a:r>
              <a:rPr sz="3200" dirty="0"/>
              <a:t>values</a:t>
            </a:r>
            <a:r>
              <a:rPr lang="en-CA" sz="3200" dirty="0"/>
              <a:t>, principles</a:t>
            </a:r>
            <a:r>
              <a:rPr sz="3200" dirty="0"/>
              <a:t> or experiences </a:t>
            </a:r>
            <a:r>
              <a:rPr lang="en-CA" sz="3200" dirty="0"/>
              <a:t>guide</a:t>
            </a:r>
            <a:r>
              <a:rPr sz="3200" dirty="0"/>
              <a:t> your life </a:t>
            </a:r>
            <a:r>
              <a:rPr lang="en-CA" sz="3200" dirty="0"/>
              <a:t>and give it </a:t>
            </a:r>
            <a:r>
              <a:rPr sz="3200" dirty="0"/>
              <a:t>meaning?</a:t>
            </a:r>
            <a:endParaRPr lang="en-CA" sz="3200" dirty="0"/>
          </a:p>
          <a:p>
            <a:endParaRPr sz="3200" dirty="0"/>
          </a:p>
          <a:p>
            <a:pPr marL="0" indent="0">
              <a:buNone/>
            </a:pPr>
            <a:r>
              <a:rPr sz="3200" dirty="0"/>
              <a:t>When do you feel most fully yourself?</a:t>
            </a:r>
            <a:r>
              <a:rPr lang="en-CA" sz="3200" dirty="0"/>
              <a:t> Who is the most authentic you?</a:t>
            </a:r>
            <a:r>
              <a:rPr lang="en-US" sz="3200" dirty="0"/>
              <a:t> </a:t>
            </a:r>
          </a:p>
          <a:p>
            <a:pPr marL="0" indent="0">
              <a:buNone/>
            </a:pPr>
            <a:endParaRPr lang="en-US" sz="3200" dirty="0"/>
          </a:p>
          <a:p>
            <a:pPr marL="0" indent="0">
              <a:buNone/>
            </a:pPr>
            <a:r>
              <a:rPr lang="en-US" sz="3200" dirty="0"/>
              <a:t>Is there a song, poem or quotation that captures your “my story”?</a:t>
            </a:r>
          </a:p>
          <a:p>
            <a:pPr marL="0" indent="0">
              <a:buNone/>
            </a:pPr>
            <a:endParaRPr sz="3200" dirty="0"/>
          </a:p>
        </p:txBody>
      </p:sp>
    </p:spTree>
    <p:extLst>
      <p:ext uri="{BB962C8B-B14F-4D97-AF65-F5344CB8AC3E}">
        <p14:creationId xmlns:p14="http://schemas.microsoft.com/office/powerpoint/2010/main" val="3990887299"/>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9262-AF5E-3C19-A9ED-B6D848E78903}"/>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D4154AE6-E936-38EB-3930-68799D38041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BC8D5833-AC28-FBAC-137C-5BD5375129D0}"/>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B04E6C00-C4A2-8AC8-FCE7-D116345B9AA4}"/>
              </a:ext>
            </a:extLst>
          </p:cNvPr>
          <p:cNvSpPr txBox="1"/>
          <p:nvPr/>
        </p:nvSpPr>
        <p:spPr>
          <a:xfrm>
            <a:off x="1970202" y="522344"/>
            <a:ext cx="8001000"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1140595053"/>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FDB1-4E0D-4E75-0496-254D75320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8367F-6F0A-C8F5-BAB8-640982F75ED9}"/>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832F15C1-DA11-A33B-B3C7-AEBA09715BB6}"/>
              </a:ext>
            </a:extLst>
          </p:cNvPr>
          <p:cNvSpPr>
            <a:spLocks noGrp="1"/>
          </p:cNvSpPr>
          <p:nvPr>
            <p:ph idx="1"/>
          </p:nvPr>
        </p:nvSpPr>
        <p:spPr>
          <a:xfrm>
            <a:off x="0" y="2011680"/>
            <a:ext cx="12192000" cy="4206240"/>
          </a:xfrm>
        </p:spPr>
        <p:txBody>
          <a:bodyPr>
            <a:normAutofit fontScale="92500"/>
          </a:bodyPr>
          <a:lstStyle/>
          <a:p>
            <a:pPr marL="0" indent="0">
              <a:buNone/>
            </a:pPr>
            <a:r>
              <a:rPr sz="2400" dirty="0"/>
              <a:t>• What groups or communities have most shaped your identity?</a:t>
            </a:r>
            <a:r>
              <a:rPr lang="en-CA" sz="2400" dirty="0"/>
              <a:t>what do they believe? How do they treat others?</a:t>
            </a:r>
          </a:p>
          <a:p>
            <a:pPr marL="0" indent="0">
              <a:buNone/>
            </a:pPr>
            <a:r>
              <a:rPr lang="en-CA" sz="2400" dirty="0">
                <a:solidFill>
                  <a:schemeClr val="bg1"/>
                </a:solidFill>
              </a:rPr>
              <a:t>Thinkers that challenge the status quo and are open, humble, curious, have a sense of humour and integrate various fields. My patients who face so much pain with so much courage</a:t>
            </a:r>
            <a:r>
              <a:rPr lang="en-CA" sz="2400" dirty="0"/>
              <a:t>.</a:t>
            </a:r>
          </a:p>
          <a:p>
            <a:pPr marL="0" indent="0">
              <a:buNone/>
            </a:pPr>
            <a:r>
              <a:rPr sz="2400" dirty="0"/>
              <a:t>• What collective stories, struggles, or rituals have made you feel connected or purposeful?</a:t>
            </a:r>
            <a:endParaRPr lang="en-CA" sz="2400" dirty="0"/>
          </a:p>
          <a:p>
            <a:pPr marL="0" indent="0">
              <a:buNone/>
            </a:pPr>
            <a:r>
              <a:rPr lang="en-CA" sz="2400" dirty="0">
                <a:solidFill>
                  <a:schemeClr val="bg1"/>
                </a:solidFill>
              </a:rPr>
              <a:t>The idealist perspective that I’ve described at length in exploring meaning. A social justice perspective </a:t>
            </a:r>
          </a:p>
          <a:p>
            <a:pPr marL="0" indent="0">
              <a:buNone/>
            </a:pPr>
            <a:r>
              <a:rPr sz="2400" dirty="0"/>
              <a:t>• How has your culture or family influenced what you see as meaningful?</a:t>
            </a:r>
            <a:endParaRPr lang="en-CA" sz="2400" dirty="0"/>
          </a:p>
          <a:p>
            <a:pPr marL="0" indent="0">
              <a:buNone/>
            </a:pPr>
            <a:r>
              <a:rPr lang="en-US" sz="2400" dirty="0">
                <a:solidFill>
                  <a:schemeClr val="bg1"/>
                </a:solidFill>
              </a:rPr>
              <a:t>I’m an outsider and have fostered my identity around embracing that and rejecting bad conventionality. </a:t>
            </a:r>
          </a:p>
          <a:p>
            <a:pPr marL="0" indent="0">
              <a:buNone/>
            </a:pPr>
            <a:r>
              <a:rPr lang="en-US" sz="2400" dirty="0"/>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196733740"/>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Omega Point /The END of the WORLD -Teilhard de Chardin (an introduction /sample) Paul Siddall">
            <a:hlinkClick r:id="" action="ppaction://media"/>
            <a:extLst>
              <a:ext uri="{FF2B5EF4-FFF2-40B4-BE49-F238E27FC236}">
                <a16:creationId xmlns:a16="http://schemas.microsoft.com/office/drawing/2014/main" id="{EADCE510-91CC-8495-7112-D25802504E5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2641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7566-5ADA-F7E8-28C7-B0699E7D3776}"/>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141F2BE4-7F50-11D4-9012-6CC36BB1D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5F511C40-A9FA-D41D-5258-D6CF96C513AE}"/>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9DE0FA83-3E48-0BA4-3693-5BC04B20A4C0}"/>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0F9F27C9-E7AF-8EB2-9244-D856ADD462C0}"/>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98CD626B-50BA-B103-EF71-7E36EA82E818}"/>
              </a:ext>
            </a:extLst>
          </p:cNvPr>
          <p:cNvSpPr txBox="1"/>
          <p:nvPr/>
        </p:nvSpPr>
        <p:spPr>
          <a:xfrm>
            <a:off x="2024421" y="188898"/>
            <a:ext cx="8143158"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15649158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44B82-EC65-4924-6031-7A3AEEC97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DCDC5-55DB-BC08-0B25-4498584D778A}"/>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DBDAD3FD-22FF-9619-D9D0-47148A77CBE3}"/>
              </a:ext>
            </a:extLst>
          </p:cNvPr>
          <p:cNvSpPr>
            <a:spLocks noGrp="1"/>
          </p:cNvSpPr>
          <p:nvPr>
            <p:ph idx="1"/>
          </p:nvPr>
        </p:nvSpPr>
        <p:spPr/>
        <p:txBody>
          <a:bodyPr>
            <a:normAutofit/>
          </a:bodyPr>
          <a:lstStyle/>
          <a:p>
            <a:pPr marL="0" indent="0">
              <a:buNone/>
            </a:pPr>
            <a:r>
              <a:rPr sz="3200" dirty="0">
                <a:latin typeface="Arial" panose="020B0604020202020204" pitchFamily="34" charset="0"/>
                <a:cs typeface="Arial" panose="020B0604020202020204" pitchFamily="34" charset="0"/>
              </a:rPr>
              <a:t>If you could rewrite one of these stories to feel more true or meaningful,</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r>
              <a:rPr sz="3200" dirty="0">
                <a:latin typeface="Arial" panose="020B0604020202020204" pitchFamily="34" charset="0"/>
                <a:cs typeface="Arial" panose="020B0604020202020204" pitchFamily="34" charset="0"/>
              </a:rPr>
              <a:t>  which one would it be?</a:t>
            </a:r>
            <a:endParaRPr lang="en-CA" sz="3200" dirty="0">
              <a:latin typeface="Arial" panose="020B0604020202020204" pitchFamily="34" charset="0"/>
              <a:cs typeface="Arial" panose="020B0604020202020204" pitchFamily="34" charset="0"/>
            </a:endParaRPr>
          </a:p>
          <a:p>
            <a:endParaRPr sz="3200" dirty="0">
              <a:latin typeface="Arial" panose="020B0604020202020204" pitchFamily="34" charset="0"/>
              <a:cs typeface="Arial" panose="020B0604020202020204" pitchFamily="34" charset="0"/>
            </a:endParaRPr>
          </a:p>
          <a:p>
            <a:pPr marL="0" indent="0">
              <a:buNone/>
            </a:pPr>
            <a:r>
              <a:rPr sz="3200" dirty="0">
                <a:latin typeface="Arial" panose="020B0604020202020204" pitchFamily="34" charset="0"/>
                <a:cs typeface="Arial" panose="020B0604020202020204" pitchFamily="34" charset="0"/>
              </a:rPr>
              <a:t>What is one small way you might begin that rewriting?</a:t>
            </a:r>
          </a:p>
        </p:txBody>
      </p:sp>
    </p:spTree>
    <p:extLst>
      <p:ext uri="{BB962C8B-B14F-4D97-AF65-F5344CB8AC3E}">
        <p14:creationId xmlns:p14="http://schemas.microsoft.com/office/powerpoint/2010/main" val="3183178198"/>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90787-4302-C3DF-5B67-0D5719B0F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0B1E3-2B48-0698-3222-D6F2FE2113A2}"/>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5D086C02-C8C1-23D3-82DB-A5FE0BAE709B}"/>
              </a:ext>
            </a:extLst>
          </p:cNvPr>
          <p:cNvSpPr>
            <a:spLocks noGrp="1"/>
          </p:cNvSpPr>
          <p:nvPr>
            <p:ph idx="1"/>
          </p:nvPr>
        </p:nvSpPr>
        <p:spPr/>
        <p:txBody>
          <a:bodyPr>
            <a:normAutofit fontScale="85000" lnSpcReduction="20000"/>
          </a:bodyPr>
          <a:lstStyle/>
          <a:p>
            <a:pPr marL="0" indent="0">
              <a:buNone/>
            </a:pPr>
            <a:r>
              <a:rPr sz="3200" dirty="0"/>
              <a:t>• What groups or communities have most shaped your identity?</a:t>
            </a:r>
            <a:r>
              <a:rPr lang="en-CA" sz="3200" dirty="0"/>
              <a:t>what do they believe? How do they treat others?</a:t>
            </a:r>
          </a:p>
          <a:p>
            <a:endParaRPr sz="3200" dirty="0"/>
          </a:p>
          <a:p>
            <a:pPr marL="0" indent="0">
              <a:buNone/>
            </a:pPr>
            <a:r>
              <a:rPr sz="3200" dirty="0"/>
              <a:t>• What collective stories, struggles, or rituals have made you feel connected or purposeful?</a:t>
            </a:r>
            <a:endParaRPr lang="en-CA" sz="3200" dirty="0"/>
          </a:p>
          <a:p>
            <a:endParaRPr sz="3200" dirty="0"/>
          </a:p>
          <a:p>
            <a:pPr marL="0" indent="0">
              <a:buNone/>
            </a:pPr>
            <a:r>
              <a:rPr sz="3200" dirty="0"/>
              <a:t>• How has your culture or family influenced what you see as meaningful?</a:t>
            </a:r>
            <a:endParaRPr lang="en-CA" sz="3200" dirty="0"/>
          </a:p>
          <a:p>
            <a:pPr marL="0" indent="0">
              <a:buNone/>
            </a:pPr>
            <a:endParaRPr lang="en-US" sz="3200" dirty="0"/>
          </a:p>
          <a:p>
            <a:pPr marL="0" indent="0">
              <a:buNone/>
            </a:pPr>
            <a:r>
              <a:rPr lang="en-US" sz="3200" dirty="0"/>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2988368493"/>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B2EE9-79F3-61FD-1C6E-99F45DEA66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309C46-AF75-99D9-15B9-7B71C208034A}"/>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D404AEE6-18AF-CEA9-A0CA-855671EA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B432478F-F038-B9C7-2E04-A4FB05A61D3D}"/>
              </a:ext>
            </a:extLst>
          </p:cNvPr>
          <p:cNvSpPr txBox="1"/>
          <p:nvPr/>
        </p:nvSpPr>
        <p:spPr>
          <a:xfrm>
            <a:off x="2179949" y="356328"/>
            <a:ext cx="8189536"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4074309250"/>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81368-7C4A-4908-D8D2-6D5BB500C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FFDC7-8ACA-3E93-7BBD-6FCF94D5C4EA}"/>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DA9FD333-02DD-0495-C1CC-57654C68888B}"/>
              </a:ext>
            </a:extLst>
          </p:cNvPr>
          <p:cNvSpPr>
            <a:spLocks noGrp="1"/>
          </p:cNvSpPr>
          <p:nvPr>
            <p:ph idx="1"/>
          </p:nvPr>
        </p:nvSpPr>
        <p:spPr/>
        <p:txBody>
          <a:bodyPr>
            <a:normAutofit fontScale="85000" lnSpcReduction="20000"/>
          </a:bodyPr>
          <a:lstStyle/>
          <a:p>
            <a:pPr marL="0" indent="0">
              <a:buNone/>
            </a:pPr>
            <a:r>
              <a:rPr sz="3200" dirty="0"/>
              <a:t>What groups or communities have most shaped your identity?</a:t>
            </a:r>
            <a:r>
              <a:rPr lang="en-CA" sz="3200" dirty="0"/>
              <a:t>what do they believe? How do they treat others?</a:t>
            </a:r>
          </a:p>
          <a:p>
            <a:endParaRPr sz="3200" dirty="0"/>
          </a:p>
          <a:p>
            <a:pPr marL="0" indent="0">
              <a:buNone/>
            </a:pPr>
            <a:r>
              <a:rPr sz="3200" dirty="0"/>
              <a:t>What collective stories, struggles, or rituals have made you feel connected or purposeful?</a:t>
            </a:r>
            <a:endParaRPr lang="en-CA" sz="3200" dirty="0"/>
          </a:p>
          <a:p>
            <a:pPr marL="0" indent="0">
              <a:buNone/>
            </a:pPr>
            <a:endParaRPr lang="en-CA" sz="3200" dirty="0"/>
          </a:p>
          <a:p>
            <a:pPr marL="0" indent="0">
              <a:buNone/>
            </a:pPr>
            <a:r>
              <a:rPr sz="3200" dirty="0"/>
              <a:t>How has your culture or family influenced what you see as meaningful?</a:t>
            </a:r>
            <a:endParaRPr lang="en-CA" sz="3200" dirty="0"/>
          </a:p>
          <a:p>
            <a:pPr marL="0" indent="0">
              <a:buNone/>
            </a:pPr>
            <a:endParaRPr lang="en-US" sz="3200" dirty="0"/>
          </a:p>
          <a:p>
            <a:pPr marL="0" indent="0">
              <a:buNone/>
            </a:pPr>
            <a:r>
              <a:rPr lang="en-US" sz="3200" dirty="0"/>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2664840046"/>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7A5B-6AE3-D9CB-7761-8987694E87F2}"/>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338D8E0E-EA96-3B18-A2DB-47F3A3631F0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5A50E39E-3487-D5E7-9CF1-01C95C4F1B28}"/>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AFA580DC-0D1F-D48F-695B-E98239FAD172}"/>
              </a:ext>
            </a:extLst>
          </p:cNvPr>
          <p:cNvSpPr txBox="1"/>
          <p:nvPr/>
        </p:nvSpPr>
        <p:spPr>
          <a:xfrm>
            <a:off x="2385178" y="512916"/>
            <a:ext cx="7421643"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2884001681"/>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A7B97-8BFE-2E09-1991-8869DF24F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2C2B8-0D11-1277-AC88-79B986981D51}"/>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FEFD5C4F-CBD9-48A2-6587-EA64638D7265}"/>
              </a:ext>
            </a:extLst>
          </p:cNvPr>
          <p:cNvSpPr>
            <a:spLocks noGrp="1"/>
          </p:cNvSpPr>
          <p:nvPr>
            <p:ph idx="1"/>
          </p:nvPr>
        </p:nvSpPr>
        <p:spPr>
          <a:xfrm>
            <a:off x="0" y="2011680"/>
            <a:ext cx="12192000" cy="4846320"/>
          </a:xfrm>
        </p:spPr>
        <p:txBody>
          <a:bodyPr>
            <a:normAutofit/>
          </a:bodyPr>
          <a:lstStyle/>
          <a:p>
            <a:pPr marL="0" indent="0">
              <a:buNone/>
            </a:pPr>
            <a:r>
              <a:rPr sz="2400" dirty="0"/>
              <a:t>What are the biggest questions you ask about existence, life, and the universe?</a:t>
            </a:r>
            <a:endParaRPr lang="en-CA" sz="2400" dirty="0"/>
          </a:p>
          <a:p>
            <a:pPr marL="0" indent="0">
              <a:buNone/>
            </a:pPr>
            <a:r>
              <a:rPr lang="en-CA" sz="2400" dirty="0">
                <a:solidFill>
                  <a:schemeClr val="bg1"/>
                </a:solidFill>
              </a:rPr>
              <a:t>Why is there anything rather than nothing</a:t>
            </a:r>
          </a:p>
          <a:p>
            <a:pPr marL="0" indent="0">
              <a:buNone/>
            </a:pPr>
            <a:r>
              <a:rPr sz="2400" dirty="0"/>
              <a:t>Do you sense a larger story or force that holds your life within it?</a:t>
            </a:r>
            <a:endParaRPr lang="en-CA" sz="2400" dirty="0"/>
          </a:p>
          <a:p>
            <a:pPr marL="0" indent="0">
              <a:buNone/>
            </a:pPr>
            <a:r>
              <a:rPr lang="en-CA" sz="2400" dirty="0">
                <a:solidFill>
                  <a:schemeClr val="bg1"/>
                </a:solidFill>
              </a:rPr>
              <a:t>absolutely</a:t>
            </a:r>
          </a:p>
          <a:p>
            <a:pPr marL="0" indent="0">
              <a:buNone/>
            </a:pPr>
            <a:r>
              <a:rPr sz="2400" dirty="0"/>
              <a:t>What spiritual, philosophical, or scientific story do you most resonate with?</a:t>
            </a:r>
            <a:endParaRPr lang="en-CA" sz="2400" dirty="0"/>
          </a:p>
          <a:p>
            <a:pPr marL="0" indent="0">
              <a:buNone/>
            </a:pPr>
            <a:r>
              <a:rPr lang="en-CA" sz="2400" dirty="0">
                <a:solidFill>
                  <a:schemeClr val="bg1"/>
                </a:solidFill>
              </a:rPr>
              <a:t>That of Bernardo Kastrup, Rupert Sheldrake, Michael Levin and like-minded scientists</a:t>
            </a:r>
          </a:p>
          <a:p>
            <a:pPr marL="0" indent="0">
              <a:buNone/>
            </a:pPr>
            <a:r>
              <a:rPr lang="en-US" sz="2400" dirty="0"/>
              <a:t>Is there a song, poem or quotation that captures your “The story”?</a:t>
            </a:r>
          </a:p>
          <a:p>
            <a:pPr marL="0" indent="0">
              <a:buNone/>
            </a:pPr>
            <a:r>
              <a:rPr lang="en-US" sz="2400" dirty="0">
                <a:solidFill>
                  <a:schemeClr val="bg1"/>
                </a:solidFill>
              </a:rPr>
              <a:t>“Find a personal religious myth that passes intellectual scrutiny and resonates deeply for you. Live your life as if it were true even thought you will never be able to ascertain that it is.” Bernardo Kastrup</a:t>
            </a:r>
          </a:p>
          <a:p>
            <a:pPr marL="0" indent="0">
              <a:buNone/>
            </a:pPr>
            <a:endParaRPr sz="3200" dirty="0"/>
          </a:p>
        </p:txBody>
      </p:sp>
    </p:spTree>
    <p:extLst>
      <p:ext uri="{BB962C8B-B14F-4D97-AF65-F5344CB8AC3E}">
        <p14:creationId xmlns:p14="http://schemas.microsoft.com/office/powerpoint/2010/main" val="695996657"/>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CC2A-1092-7029-BB12-37AE8A4F9FA6}"/>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994CC77A-D90F-8BE1-5176-687399B3D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9A489A23-75AB-6777-9431-B89006BF56A9}"/>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97034EFE-D0BA-53CA-5EBC-3F926CFC436A}"/>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F94ECF3B-37DB-F8D6-86A4-6F9883C07B40}"/>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10515F82-3AD0-C1A2-8680-D14ED2088F7C}"/>
              </a:ext>
            </a:extLst>
          </p:cNvPr>
          <p:cNvSpPr txBox="1"/>
          <p:nvPr/>
        </p:nvSpPr>
        <p:spPr>
          <a:xfrm>
            <a:off x="2442330" y="110582"/>
            <a:ext cx="7307339"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825704756"/>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A1D6E-0A0C-C7D2-EF14-4ED01F709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BBCE4-D49E-AE87-6FC9-2E3C22962991}"/>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613EBD37-1D9E-E0EA-F8C3-B9CF2D4B0370}"/>
              </a:ext>
            </a:extLst>
          </p:cNvPr>
          <p:cNvSpPr>
            <a:spLocks noGrp="1"/>
          </p:cNvSpPr>
          <p:nvPr>
            <p:ph idx="1"/>
          </p:nvPr>
        </p:nvSpPr>
        <p:spPr/>
        <p:txBody>
          <a:bodyPr>
            <a:normAutofit fontScale="85000" lnSpcReduction="10000"/>
          </a:bodyPr>
          <a:lstStyle/>
          <a:p>
            <a:pPr marL="0" indent="0">
              <a:buNone/>
            </a:pPr>
            <a:r>
              <a:rPr sz="3200" dirty="0"/>
              <a:t>What are the biggest questions you ask about existence, life, and the universe?</a:t>
            </a:r>
            <a:endParaRPr lang="en-CA" sz="3200" dirty="0"/>
          </a:p>
          <a:p>
            <a:endParaRPr sz="3200" dirty="0"/>
          </a:p>
          <a:p>
            <a:pPr marL="0" indent="0">
              <a:buNone/>
            </a:pPr>
            <a:r>
              <a:rPr sz="3200" dirty="0"/>
              <a:t>Do you sense a larger story or force that holds your life within it?</a:t>
            </a:r>
            <a:endParaRPr lang="en-CA" sz="3200" dirty="0"/>
          </a:p>
          <a:p>
            <a:endParaRPr sz="3200" dirty="0"/>
          </a:p>
          <a:p>
            <a:pPr marL="0" indent="0">
              <a:buNone/>
            </a:pPr>
            <a:r>
              <a:rPr sz="3200" dirty="0"/>
              <a:t>What spiritual, philosophical, or scientific story do you most resonate with?</a:t>
            </a:r>
            <a:r>
              <a:rPr lang="en-US" sz="3200" dirty="0"/>
              <a:t> </a:t>
            </a:r>
          </a:p>
          <a:p>
            <a:pPr marL="0" indent="0">
              <a:buNone/>
            </a:pPr>
            <a:endParaRPr lang="en-US" sz="3200" dirty="0"/>
          </a:p>
          <a:p>
            <a:pPr marL="0" indent="0">
              <a:buNone/>
            </a:pPr>
            <a:r>
              <a:rPr lang="en-US" sz="3200" dirty="0"/>
              <a:t>Is there a song, poem or quotation that captures your “The story”?</a:t>
            </a:r>
          </a:p>
          <a:p>
            <a:pPr marL="0" indent="0">
              <a:buNone/>
            </a:pPr>
            <a:endParaRPr sz="3200" dirty="0"/>
          </a:p>
        </p:txBody>
      </p:sp>
    </p:spTree>
    <p:extLst>
      <p:ext uri="{BB962C8B-B14F-4D97-AF65-F5344CB8AC3E}">
        <p14:creationId xmlns:p14="http://schemas.microsoft.com/office/powerpoint/2010/main" val="3708413844"/>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DF5A4-02E4-4B04-F3E5-16A0138258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039C6C-DCE7-B950-A40F-EB2BBF3E4F70}"/>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7B5633F3-5B17-3C6B-BE4F-E7FD66498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A7CA7C12-C30F-9680-8DC4-9B18EA4FCDD5}"/>
              </a:ext>
            </a:extLst>
          </p:cNvPr>
          <p:cNvSpPr txBox="1"/>
          <p:nvPr/>
        </p:nvSpPr>
        <p:spPr>
          <a:xfrm>
            <a:off x="2585301" y="402494"/>
            <a:ext cx="8170682"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2018507985"/>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E4925-7D84-A431-35BA-C19F1167B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1ADB5-0C00-6447-374A-D263B40E301D}"/>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2E8AE5E7-14E9-8CFF-2AC8-AFC14354A0EA}"/>
              </a:ext>
            </a:extLst>
          </p:cNvPr>
          <p:cNvSpPr>
            <a:spLocks noGrp="1"/>
          </p:cNvSpPr>
          <p:nvPr>
            <p:ph idx="1"/>
          </p:nvPr>
        </p:nvSpPr>
        <p:spPr/>
        <p:txBody>
          <a:bodyPr>
            <a:normAutofit fontScale="85000" lnSpcReduction="10000"/>
          </a:bodyPr>
          <a:lstStyle/>
          <a:p>
            <a:pPr marL="0" indent="0">
              <a:buNone/>
            </a:pPr>
            <a:r>
              <a:rPr sz="3200" dirty="0"/>
              <a:t>What are the biggest questions you ask about existence, life, and the universe?</a:t>
            </a:r>
            <a:endParaRPr lang="en-CA" sz="3200" dirty="0"/>
          </a:p>
          <a:p>
            <a:endParaRPr sz="3200" dirty="0"/>
          </a:p>
          <a:p>
            <a:pPr marL="0" indent="0">
              <a:buNone/>
            </a:pPr>
            <a:r>
              <a:rPr sz="3200" dirty="0"/>
              <a:t>Do you sense a larger story or force that holds your life within it?</a:t>
            </a:r>
            <a:endParaRPr lang="en-CA" sz="3200" dirty="0"/>
          </a:p>
          <a:p>
            <a:endParaRPr sz="3200" dirty="0"/>
          </a:p>
          <a:p>
            <a:pPr marL="0" indent="0">
              <a:buNone/>
            </a:pPr>
            <a:r>
              <a:rPr sz="3200" dirty="0"/>
              <a:t>What spiritual, philosophical, or scientific story do you most resonate with?</a:t>
            </a:r>
            <a:r>
              <a:rPr lang="en-US" sz="3200" dirty="0"/>
              <a:t> </a:t>
            </a:r>
          </a:p>
          <a:p>
            <a:pPr marL="0" indent="0">
              <a:buNone/>
            </a:pPr>
            <a:endParaRPr lang="en-US" sz="3200" dirty="0"/>
          </a:p>
          <a:p>
            <a:pPr marL="0" indent="0">
              <a:buNone/>
            </a:pPr>
            <a:r>
              <a:rPr lang="en-US" sz="3200" dirty="0"/>
              <a:t>Is there a song, poem or quotation that captures your “The story”?</a:t>
            </a:r>
          </a:p>
          <a:p>
            <a:pPr marL="0" indent="0">
              <a:buNone/>
            </a:pPr>
            <a:endParaRPr sz="3200" dirty="0"/>
          </a:p>
        </p:txBody>
      </p:sp>
    </p:spTree>
    <p:extLst>
      <p:ext uri="{BB962C8B-B14F-4D97-AF65-F5344CB8AC3E}">
        <p14:creationId xmlns:p14="http://schemas.microsoft.com/office/powerpoint/2010/main" val="1237636645"/>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7458-9492-D378-7D95-15908BE73B01}"/>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BD202324-B1BD-FDF2-DFF9-22EF1D873CD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615B6BE0-9855-838C-C2A5-CE60C27E2CD9}"/>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CEA4F00F-55F3-74AC-6D87-651348F58BFE}"/>
              </a:ext>
            </a:extLst>
          </p:cNvPr>
          <p:cNvSpPr txBox="1"/>
          <p:nvPr/>
        </p:nvSpPr>
        <p:spPr>
          <a:xfrm>
            <a:off x="2064470" y="409222"/>
            <a:ext cx="8738647"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38759187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742FC-0170-DC3F-B18E-2776E072313B}"/>
              </a:ext>
            </a:extLst>
          </p:cNvPr>
          <p:cNvSpPr txBox="1"/>
          <p:nvPr/>
        </p:nvSpPr>
        <p:spPr>
          <a:xfrm>
            <a:off x="358309" y="0"/>
            <a:ext cx="11889769" cy="7017306"/>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           Closing Blessing for the Circle of Meaning</a:t>
            </a:r>
            <a:br>
              <a:rPr lang="en-US" dirty="0"/>
            </a:br>
            <a:br>
              <a:rPr lang="en-US" dirty="0"/>
            </a:br>
            <a:r>
              <a:rPr lang="en-US" b="0" i="0" dirty="0">
                <a:effectLst/>
                <a:latin typeface="Arial" panose="020B0604020202020204" pitchFamily="34" charset="0"/>
              </a:rPr>
              <a:t>As we draw this circle to a close,</a:t>
            </a:r>
            <a:br>
              <a:rPr lang="en-US" dirty="0"/>
            </a:br>
            <a:r>
              <a:rPr lang="en-US" b="0" i="0" dirty="0">
                <a:effectLst/>
                <a:latin typeface="Arial" panose="020B0604020202020204" pitchFamily="34" charset="0"/>
              </a:rPr>
              <a:t>may we carry forward not just words,</a:t>
            </a:r>
            <a:br>
              <a:rPr lang="en-US" dirty="0"/>
            </a:br>
            <a:r>
              <a:rPr lang="en-US" b="0" i="0" dirty="0">
                <a:effectLst/>
                <a:latin typeface="Arial" panose="020B0604020202020204" pitchFamily="34" charset="0"/>
              </a:rPr>
              <a:t>but the quiet transformations they stirred.</a:t>
            </a:r>
            <a:br>
              <a:rPr lang="en-US" dirty="0"/>
            </a:br>
            <a:br>
              <a:rPr lang="en-US" dirty="0"/>
            </a:br>
            <a:r>
              <a:rPr lang="en-US" b="0" i="0" dirty="0">
                <a:effectLst/>
                <a:latin typeface="Arial" panose="020B0604020202020204" pitchFamily="34" charset="0"/>
              </a:rPr>
              <a:t>Let us give thanks</a:t>
            </a:r>
            <a:br>
              <a:rPr lang="en-US" dirty="0"/>
            </a:br>
            <a:r>
              <a:rPr lang="en-US" b="0" i="0" dirty="0">
                <a:effectLst/>
                <a:latin typeface="Arial" panose="020B0604020202020204" pitchFamily="34" charset="0"/>
              </a:rPr>
              <a:t>for each story offered in vulnerability,</a:t>
            </a:r>
            <a:br>
              <a:rPr lang="en-US" dirty="0"/>
            </a:br>
            <a:r>
              <a:rPr lang="en-US" b="0" i="0" dirty="0">
                <a:effectLst/>
                <a:latin typeface="Arial" panose="020B0604020202020204" pitchFamily="34" charset="0"/>
              </a:rPr>
              <a:t>for each silence that held space for the sacred,</a:t>
            </a:r>
            <a:br>
              <a:rPr lang="en-US" dirty="0"/>
            </a:br>
            <a:r>
              <a:rPr lang="en-US" b="0" i="0" dirty="0">
                <a:effectLst/>
                <a:latin typeface="Arial" panose="020B0604020202020204" pitchFamily="34" charset="0"/>
              </a:rPr>
              <a:t>for the courage it takes to speak from the soul</a:t>
            </a:r>
            <a:br>
              <a:rPr lang="en-US" dirty="0"/>
            </a:br>
            <a:r>
              <a:rPr lang="en-US" b="0" i="0" dirty="0">
                <a:effectLst/>
                <a:latin typeface="Arial" panose="020B0604020202020204" pitchFamily="34" charset="0"/>
              </a:rPr>
              <a:t>in a world so often rushed and guarded.</a:t>
            </a:r>
            <a:br>
              <a:rPr lang="en-US" dirty="0"/>
            </a:br>
            <a:br>
              <a:rPr lang="en-US" dirty="0"/>
            </a:br>
            <a:r>
              <a:rPr lang="en-US" b="0" i="0" dirty="0">
                <a:effectLst/>
                <a:latin typeface="Arial" panose="020B0604020202020204" pitchFamily="34" charset="0"/>
              </a:rPr>
              <a:t>May the meanings glimpsed here</a:t>
            </a:r>
            <a:br>
              <a:rPr lang="en-US" dirty="0"/>
            </a:br>
            <a:r>
              <a:rPr lang="en-US" b="0" i="0" dirty="0">
                <a:effectLst/>
                <a:latin typeface="Arial" panose="020B0604020202020204" pitchFamily="34" charset="0"/>
              </a:rPr>
              <a:t>fragile, unfolding, unfinished</a:t>
            </a:r>
            <a:br>
              <a:rPr lang="en-US" dirty="0"/>
            </a:br>
            <a:r>
              <a:rPr lang="en-US" b="0" i="0" dirty="0">
                <a:effectLst/>
                <a:latin typeface="Arial" panose="020B0604020202020204" pitchFamily="34" charset="0"/>
              </a:rPr>
              <a:t>continue to ripple outward,</a:t>
            </a:r>
            <a:br>
              <a:rPr lang="en-US" dirty="0"/>
            </a:br>
            <a:r>
              <a:rPr lang="en-US" b="0" i="0" dirty="0">
                <a:effectLst/>
                <a:latin typeface="Arial" panose="020B0604020202020204" pitchFamily="34" charset="0"/>
              </a:rPr>
              <a:t>guiding us gently toward deeper presence in our days.</a:t>
            </a:r>
            <a:br>
              <a:rPr lang="en-US" dirty="0"/>
            </a:br>
            <a:br>
              <a:rPr lang="en-US" dirty="0"/>
            </a:br>
            <a:r>
              <a:rPr lang="en-US" b="0" i="0" dirty="0">
                <a:effectLst/>
                <a:latin typeface="Arial" panose="020B0604020202020204" pitchFamily="34" charset="0"/>
              </a:rPr>
              <a:t>May we remember that meaning is not a thing to be found,</a:t>
            </a:r>
            <a:br>
              <a:rPr lang="en-US" dirty="0"/>
            </a:br>
            <a:r>
              <a:rPr lang="en-US" b="0" i="0" dirty="0">
                <a:effectLst/>
                <a:latin typeface="Arial" panose="020B0604020202020204" pitchFamily="34" charset="0"/>
              </a:rPr>
              <a:t>but a relationship to be lived:</a:t>
            </a:r>
            <a:br>
              <a:rPr lang="en-US" dirty="0"/>
            </a:br>
            <a:r>
              <a:rPr lang="en-US" b="0" i="0" dirty="0">
                <a:effectLst/>
                <a:latin typeface="Arial" panose="020B0604020202020204" pitchFamily="34" charset="0"/>
              </a:rPr>
              <a:t>in the way we listen,</a:t>
            </a:r>
            <a:br>
              <a:rPr lang="en-US" dirty="0"/>
            </a:br>
            <a:r>
              <a:rPr lang="en-US" b="0" i="0" dirty="0">
                <a:effectLst/>
                <a:latin typeface="Arial" panose="020B0604020202020204" pitchFamily="34" charset="0"/>
              </a:rPr>
              <a:t>the way we tend,</a:t>
            </a:r>
            <a:br>
              <a:rPr lang="en-US" dirty="0"/>
            </a:br>
            <a:r>
              <a:rPr lang="en-US" b="0" i="0" dirty="0">
                <a:effectLst/>
                <a:latin typeface="Arial" panose="020B0604020202020204" pitchFamily="34" charset="0"/>
              </a:rPr>
              <a:t>the way we love.</a:t>
            </a:r>
            <a:br>
              <a:rPr lang="en-US" dirty="0"/>
            </a:br>
            <a:br>
              <a:rPr lang="en-US" dirty="0"/>
            </a:br>
            <a:endParaRPr lang="en-CA" dirty="0"/>
          </a:p>
        </p:txBody>
      </p:sp>
      <p:sp>
        <p:nvSpPr>
          <p:cNvPr id="5" name="TextBox 4">
            <a:extLst>
              <a:ext uri="{FF2B5EF4-FFF2-40B4-BE49-F238E27FC236}">
                <a16:creationId xmlns:a16="http://schemas.microsoft.com/office/drawing/2014/main" id="{326931DA-8427-4C14-2CCB-4EB37D74E380}"/>
              </a:ext>
            </a:extLst>
          </p:cNvPr>
          <p:cNvSpPr txBox="1"/>
          <p:nvPr/>
        </p:nvSpPr>
        <p:spPr>
          <a:xfrm>
            <a:off x="6940191" y="818881"/>
            <a:ext cx="6097712" cy="2862322"/>
          </a:xfrm>
          <a:prstGeom prst="rect">
            <a:avLst/>
          </a:prstGeom>
          <a:noFill/>
        </p:spPr>
        <p:txBody>
          <a:bodyPr wrap="square">
            <a:spAutoFit/>
          </a:bodyPr>
          <a:lstStyle/>
          <a:p>
            <a:r>
              <a:rPr lang="en-US" b="0" i="0" dirty="0">
                <a:effectLst/>
                <a:latin typeface="Arial" panose="020B0604020202020204" pitchFamily="34" charset="0"/>
              </a:rPr>
              <a:t>And as we part,</a:t>
            </a:r>
            <a:br>
              <a:rPr lang="en-US" dirty="0"/>
            </a:br>
            <a:r>
              <a:rPr lang="en-US" b="0" i="0" dirty="0">
                <a:effectLst/>
                <a:latin typeface="Arial" panose="020B0604020202020204" pitchFamily="34" charset="0"/>
              </a:rPr>
              <a:t>may we do so with fuller hearts,</a:t>
            </a:r>
            <a:br>
              <a:rPr lang="en-US" dirty="0"/>
            </a:br>
            <a:r>
              <a:rPr lang="en-US" b="0" i="0" dirty="0">
                <a:effectLst/>
                <a:latin typeface="Arial" panose="020B0604020202020204" pitchFamily="34" charset="0"/>
              </a:rPr>
              <a:t>a little more attuned</a:t>
            </a:r>
            <a:br>
              <a:rPr lang="en-US" dirty="0"/>
            </a:br>
            <a:r>
              <a:rPr lang="en-US" b="0" i="0" dirty="0">
                <a:effectLst/>
                <a:latin typeface="Arial" panose="020B0604020202020204" pitchFamily="34" charset="0"/>
              </a:rPr>
              <a:t>to the beauty and mystery of being alive together.</a:t>
            </a:r>
            <a:br>
              <a:rPr lang="en-US" dirty="0"/>
            </a:br>
            <a:br>
              <a:rPr lang="en-US" dirty="0"/>
            </a:br>
            <a:r>
              <a:rPr lang="en-US" b="0" i="0" dirty="0">
                <a:effectLst/>
                <a:latin typeface="Arial" panose="020B0604020202020204" pitchFamily="34" charset="0"/>
              </a:rPr>
              <a:t>Go in peace,</a:t>
            </a:r>
            <a:br>
              <a:rPr lang="en-US" dirty="0"/>
            </a:br>
            <a:r>
              <a:rPr lang="en-US" b="0" i="0" dirty="0">
                <a:effectLst/>
                <a:latin typeface="Arial" panose="020B0604020202020204" pitchFamily="34" charset="0"/>
              </a:rPr>
              <a:t>go in wonder,</a:t>
            </a:r>
            <a:br>
              <a:rPr lang="en-US" dirty="0"/>
            </a:br>
            <a:r>
              <a:rPr lang="en-US" b="0" i="0" dirty="0">
                <a:effectLst/>
                <a:latin typeface="Arial" panose="020B0604020202020204" pitchFamily="34" charset="0"/>
              </a:rPr>
              <a:t>go in gratitude.</a:t>
            </a:r>
            <a:br>
              <a:rPr lang="en-US" dirty="0"/>
            </a:br>
            <a:r>
              <a:rPr lang="en-US" b="0" i="0" dirty="0">
                <a:effectLst/>
                <a:latin typeface="Arial" panose="020B0604020202020204" pitchFamily="34" charset="0"/>
              </a:rPr>
              <a:t>Amen.</a:t>
            </a:r>
            <a:br>
              <a:rPr lang="en-US" dirty="0"/>
            </a:br>
            <a:r>
              <a:rPr lang="en-US" b="0" i="0" dirty="0">
                <a:effectLst/>
                <a:latin typeface="Arial" panose="020B0604020202020204" pitchFamily="34" charset="0"/>
              </a:rPr>
              <a:t>Let it be so.</a:t>
            </a:r>
            <a:endParaRPr lang="en-CA" dirty="0"/>
          </a:p>
        </p:txBody>
      </p:sp>
    </p:spTree>
    <p:extLst>
      <p:ext uri="{BB962C8B-B14F-4D97-AF65-F5344CB8AC3E}">
        <p14:creationId xmlns:p14="http://schemas.microsoft.com/office/powerpoint/2010/main" val="293002020"/>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0C57C-79F6-8870-A69F-A9EFC17C4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7BD02-93E5-4EF4-A92B-CE0A20A15110}"/>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BDD4C453-9573-038B-2290-297E21D2F550}"/>
              </a:ext>
            </a:extLst>
          </p:cNvPr>
          <p:cNvSpPr>
            <a:spLocks noGrp="1"/>
          </p:cNvSpPr>
          <p:nvPr>
            <p:ph idx="1"/>
          </p:nvPr>
        </p:nvSpPr>
        <p:spPr>
          <a:xfrm>
            <a:off x="1" y="1860851"/>
            <a:ext cx="12191999" cy="4206240"/>
          </a:xfrm>
        </p:spPr>
        <p:txBody>
          <a:bodyPr>
            <a:normAutofit/>
          </a:bodyPr>
          <a:lstStyle/>
          <a:p>
            <a:pPr marL="0" indent="0">
              <a:buNone/>
            </a:pPr>
            <a:r>
              <a:rPr sz="3200" dirty="0"/>
              <a:t>Which story makes you feel most valued, seen, or alive?</a:t>
            </a:r>
          </a:p>
          <a:p>
            <a:pPr marL="0" indent="0">
              <a:buNone/>
            </a:pPr>
            <a:r>
              <a:rPr sz="3200" dirty="0"/>
              <a:t>Which gives you the clearest sense of purpose?</a:t>
            </a:r>
          </a:p>
          <a:p>
            <a:pPr marL="0" indent="0">
              <a:buNone/>
            </a:pPr>
            <a:r>
              <a:rPr sz="3200" dirty="0"/>
              <a:t>Are your stories coherent—or are they in tension?</a:t>
            </a:r>
          </a:p>
          <a:p>
            <a:pPr marL="0" indent="0">
              <a:buNone/>
            </a:pPr>
            <a:r>
              <a:rPr sz="3200" dirty="0"/>
              <a:t>- If in harmony, what does that feel like?</a:t>
            </a:r>
          </a:p>
          <a:p>
            <a:pPr marL="0" indent="0">
              <a:buNone/>
            </a:pPr>
            <a:r>
              <a:rPr sz="3200" dirty="0"/>
              <a:t>- If in conflict, what might be trying to emerge?</a:t>
            </a:r>
            <a:endParaRPr lang="en-CA" sz="3200" dirty="0"/>
          </a:p>
          <a:p>
            <a:pPr marL="0" indent="0">
              <a:buNone/>
            </a:pPr>
            <a:r>
              <a:rPr lang="en-CA" sz="3200" dirty="0">
                <a:solidFill>
                  <a:schemeClr val="bg1"/>
                </a:solidFill>
              </a:rPr>
              <a:t>Please see my “exploring meaning” </a:t>
            </a:r>
            <a:r>
              <a:rPr lang="en-CA" sz="3200">
                <a:solidFill>
                  <a:schemeClr val="bg1"/>
                </a:solidFill>
              </a:rPr>
              <a:t>presentation below</a:t>
            </a:r>
            <a:endParaRPr sz="3200" dirty="0">
              <a:solidFill>
                <a:schemeClr val="bg1"/>
              </a:solidFill>
            </a:endParaRPr>
          </a:p>
        </p:txBody>
      </p:sp>
    </p:spTree>
    <p:extLst>
      <p:ext uri="{BB962C8B-B14F-4D97-AF65-F5344CB8AC3E}">
        <p14:creationId xmlns:p14="http://schemas.microsoft.com/office/powerpoint/2010/main" val="3129744875"/>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C64D-B855-E85A-AEC8-2A99E6181A0C}"/>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5DDA77DE-5401-12DC-E811-145906F61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262" y="1049183"/>
            <a:ext cx="4259298" cy="4924044"/>
          </a:xfrm>
          <a:prstGeom prst="rect">
            <a:avLst/>
          </a:prstGeom>
        </p:spPr>
      </p:pic>
      <p:sp>
        <p:nvSpPr>
          <p:cNvPr id="4" name="TextBox 3">
            <a:extLst>
              <a:ext uri="{FF2B5EF4-FFF2-40B4-BE49-F238E27FC236}">
                <a16:creationId xmlns:a16="http://schemas.microsoft.com/office/drawing/2014/main" id="{E563E207-59E2-0995-E75C-B6E299CFE204}"/>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0001E7DA-4664-9A4F-A329-D9D5A351F09F}"/>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33960679-1A3B-B139-4480-5C901F68A2BA}"/>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4C3F6F71-6103-A3E3-59EC-BAAE3883B5C7}"/>
              </a:ext>
            </a:extLst>
          </p:cNvPr>
          <p:cNvSpPr txBox="1"/>
          <p:nvPr/>
        </p:nvSpPr>
        <p:spPr>
          <a:xfrm>
            <a:off x="1784022" y="107565"/>
            <a:ext cx="9028521"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2495022412"/>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F7EFD-4BFA-C871-F419-5E0D29EEC4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8454D-96D5-DB3B-8C29-EFFD5EEE93AE}"/>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FBF6458E-ED1D-AD8B-3876-9E9A69791407}"/>
              </a:ext>
            </a:extLst>
          </p:cNvPr>
          <p:cNvSpPr>
            <a:spLocks noGrp="1"/>
          </p:cNvSpPr>
          <p:nvPr>
            <p:ph idx="1"/>
          </p:nvPr>
        </p:nvSpPr>
        <p:spPr/>
        <p:txBody>
          <a:bodyPr>
            <a:normAutofit/>
          </a:bodyPr>
          <a:lstStyle/>
          <a:p>
            <a:pPr marL="0" indent="0">
              <a:buNone/>
            </a:pPr>
            <a:r>
              <a:rPr sz="3200" dirty="0"/>
              <a:t>Which story makes you feel most valued, seen, or alive?</a:t>
            </a:r>
          </a:p>
          <a:p>
            <a:pPr marL="0" indent="0">
              <a:buNone/>
            </a:pPr>
            <a:r>
              <a:rPr sz="3200" dirty="0"/>
              <a:t>Which gives you the clearest sense of purpose?</a:t>
            </a:r>
          </a:p>
          <a:p>
            <a:pPr marL="0" indent="0">
              <a:buNone/>
            </a:pPr>
            <a:r>
              <a:rPr sz="3200" dirty="0"/>
              <a:t>Are your stories coherent—or are they in tension?</a:t>
            </a:r>
          </a:p>
          <a:p>
            <a:pPr marL="0" indent="0">
              <a:buNone/>
            </a:pPr>
            <a:r>
              <a:rPr sz="3200" dirty="0"/>
              <a:t>- If in harmony, what does that feel like?</a:t>
            </a:r>
          </a:p>
          <a:p>
            <a:pPr marL="0" indent="0">
              <a:buNone/>
            </a:pPr>
            <a:r>
              <a:rPr sz="3200" dirty="0"/>
              <a:t>- If in conflict, what might be trying to emerge?</a:t>
            </a:r>
          </a:p>
        </p:txBody>
      </p:sp>
    </p:spTree>
    <p:extLst>
      <p:ext uri="{BB962C8B-B14F-4D97-AF65-F5344CB8AC3E}">
        <p14:creationId xmlns:p14="http://schemas.microsoft.com/office/powerpoint/2010/main" val="525147140"/>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EC86-C1EC-77BD-277B-23013C65D2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8ED544-330E-B754-17BB-3BF759148C48}"/>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C8CB2631-43A4-019C-EA62-3550B7BBA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227" y="1727686"/>
            <a:ext cx="4901839" cy="4706312"/>
          </a:xfrm>
          <a:prstGeom prst="rect">
            <a:avLst/>
          </a:prstGeom>
        </p:spPr>
      </p:pic>
      <p:sp>
        <p:nvSpPr>
          <p:cNvPr id="4" name="TextBox 3">
            <a:extLst>
              <a:ext uri="{FF2B5EF4-FFF2-40B4-BE49-F238E27FC236}">
                <a16:creationId xmlns:a16="http://schemas.microsoft.com/office/drawing/2014/main" id="{632FE86D-E6A8-C2C1-4D04-7051A38FCDDD}"/>
              </a:ext>
            </a:extLst>
          </p:cNvPr>
          <p:cNvSpPr txBox="1"/>
          <p:nvPr/>
        </p:nvSpPr>
        <p:spPr>
          <a:xfrm>
            <a:off x="1894788" y="597368"/>
            <a:ext cx="9596486"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2763478674"/>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3732-F2EA-9720-12C9-F697A1D5C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1765D-54B7-4E40-83BF-880402362E00}"/>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1E5DE465-5FE6-C6D9-874C-B35B7602AF2B}"/>
              </a:ext>
            </a:extLst>
          </p:cNvPr>
          <p:cNvSpPr>
            <a:spLocks noGrp="1"/>
          </p:cNvSpPr>
          <p:nvPr>
            <p:ph idx="1"/>
          </p:nvPr>
        </p:nvSpPr>
        <p:spPr/>
        <p:txBody>
          <a:bodyPr>
            <a:normAutofit/>
          </a:bodyPr>
          <a:lstStyle/>
          <a:p>
            <a:pPr marL="0" indent="0">
              <a:buNone/>
            </a:pPr>
            <a:r>
              <a:rPr sz="3200" dirty="0"/>
              <a:t>Which story makes you feel most valued, seen, or alive?</a:t>
            </a:r>
          </a:p>
          <a:p>
            <a:pPr marL="0" indent="0">
              <a:buNone/>
            </a:pPr>
            <a:r>
              <a:rPr sz="3200" dirty="0"/>
              <a:t>Which gives you the clearest sense of purpose?</a:t>
            </a:r>
          </a:p>
          <a:p>
            <a:pPr marL="0" indent="0">
              <a:buNone/>
            </a:pPr>
            <a:r>
              <a:rPr sz="3200" dirty="0"/>
              <a:t>Are your stories coherent—or are they in tension?</a:t>
            </a:r>
            <a:endParaRPr lang="en-CA" sz="3200" dirty="0"/>
          </a:p>
          <a:p>
            <a:pPr marL="0" indent="0">
              <a:buNone/>
            </a:pPr>
            <a:r>
              <a:rPr sz="3200" dirty="0"/>
              <a:t>- If in harmony, what does that feel like?</a:t>
            </a:r>
          </a:p>
          <a:p>
            <a:pPr marL="0" indent="0">
              <a:buNone/>
            </a:pPr>
            <a:r>
              <a:rPr sz="3200" dirty="0"/>
              <a:t>- If in conflict, what might be trying to emerge?</a:t>
            </a:r>
          </a:p>
        </p:txBody>
      </p:sp>
    </p:spTree>
    <p:extLst>
      <p:ext uri="{BB962C8B-B14F-4D97-AF65-F5344CB8AC3E}">
        <p14:creationId xmlns:p14="http://schemas.microsoft.com/office/powerpoint/2010/main" val="736286004"/>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CDE2-2E8A-E4D4-4814-749090DBCA73}"/>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0BACB4BC-0F14-AB67-2181-734C6D9DA80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CF5CFF2D-42AD-3E39-190D-4F3572BBDA4E}"/>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E3623A93-20EC-D972-989D-CCB226EC691C}"/>
              </a:ext>
            </a:extLst>
          </p:cNvPr>
          <p:cNvSpPr txBox="1"/>
          <p:nvPr/>
        </p:nvSpPr>
        <p:spPr>
          <a:xfrm>
            <a:off x="3820213" y="305527"/>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264108733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E631E-5A8F-90E8-C14A-3C9E73F8D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8B846-F516-E44A-401C-5F0A6793F7B7}"/>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6736DA12-4CC0-4011-9435-318BDDF68945}"/>
              </a:ext>
            </a:extLst>
          </p:cNvPr>
          <p:cNvSpPr>
            <a:spLocks noGrp="1"/>
          </p:cNvSpPr>
          <p:nvPr>
            <p:ph idx="1"/>
          </p:nvPr>
        </p:nvSpPr>
        <p:spPr>
          <a:xfrm>
            <a:off x="0" y="2011680"/>
            <a:ext cx="12192000" cy="4206240"/>
          </a:xfrm>
        </p:spPr>
        <p:txBody>
          <a:bodyPr>
            <a:normAutofit/>
          </a:bodyPr>
          <a:lstStyle/>
          <a:p>
            <a:pPr marL="0" indent="0">
              <a:buNone/>
            </a:pPr>
            <a:r>
              <a:rPr sz="2400" dirty="0"/>
              <a:t>If you could rewrite one of these stories to feel more true or meaningful,</a:t>
            </a:r>
            <a:r>
              <a:rPr lang="en-CA" sz="2400" dirty="0"/>
              <a:t> </a:t>
            </a:r>
            <a:r>
              <a:rPr sz="2400" dirty="0"/>
              <a:t>which one would it be?</a:t>
            </a:r>
            <a:r>
              <a:rPr lang="en-CA" sz="2400" dirty="0"/>
              <a:t> </a:t>
            </a:r>
          </a:p>
          <a:p>
            <a:pPr marL="0" indent="0">
              <a:buNone/>
            </a:pPr>
            <a:r>
              <a:rPr lang="en-CA" sz="2400" dirty="0">
                <a:solidFill>
                  <a:schemeClr val="bg1"/>
                </a:solidFill>
              </a:rPr>
              <a:t>The outline feels meaningful. I accept that truth is complex.</a:t>
            </a:r>
          </a:p>
          <a:p>
            <a:pPr marL="0" indent="0">
              <a:buNone/>
            </a:pPr>
            <a:endParaRPr lang="en-CA" sz="2400" dirty="0"/>
          </a:p>
          <a:p>
            <a:pPr marL="0" indent="0">
              <a:buNone/>
            </a:pPr>
            <a:endParaRPr lang="en-CA" sz="2400" dirty="0"/>
          </a:p>
          <a:p>
            <a:pPr marL="0" indent="0">
              <a:buNone/>
            </a:pPr>
            <a:r>
              <a:rPr sz="2400" dirty="0"/>
              <a:t>What is one small way you might begin that rewriting?</a:t>
            </a:r>
            <a:endParaRPr lang="en-CA" sz="2400" dirty="0"/>
          </a:p>
          <a:p>
            <a:pPr marL="0" indent="0">
              <a:buNone/>
            </a:pPr>
            <a:r>
              <a:rPr lang="en-CA" sz="2400" dirty="0">
                <a:solidFill>
                  <a:schemeClr val="bg1"/>
                </a:solidFill>
              </a:rPr>
              <a:t>My model is open and it’s a pleasure to keep modifying it.</a:t>
            </a:r>
            <a:endParaRPr sz="2400" dirty="0">
              <a:solidFill>
                <a:schemeClr val="bg1"/>
              </a:solidFill>
            </a:endParaRPr>
          </a:p>
        </p:txBody>
      </p:sp>
    </p:spTree>
    <p:extLst>
      <p:ext uri="{BB962C8B-B14F-4D97-AF65-F5344CB8AC3E}">
        <p14:creationId xmlns:p14="http://schemas.microsoft.com/office/powerpoint/2010/main" val="2050754444"/>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7C297-7B98-DE79-674F-1D9313F5E4FD}"/>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95A5342E-BC52-DF99-2D16-0EBE1C477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E3484D10-48DD-2FE0-28F9-DA903D19331F}"/>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7ED5BA0A-3CCD-4947-20F0-2F5E3E58C40F}"/>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E204A350-A3FB-AF28-53AE-AE99C113CED4}"/>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9D2DC898-C008-6069-31FD-CE463FE9AEAF}"/>
              </a:ext>
            </a:extLst>
          </p:cNvPr>
          <p:cNvSpPr txBox="1"/>
          <p:nvPr/>
        </p:nvSpPr>
        <p:spPr>
          <a:xfrm>
            <a:off x="3700021" y="188898"/>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2075032832"/>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B410-8B2A-0B0A-AD5B-3A1E03905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F727F-4F62-855C-3641-16DBDA9157DA}"/>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536888DC-ECB1-E4D4-45E8-4706DBB59899}"/>
              </a:ext>
            </a:extLst>
          </p:cNvPr>
          <p:cNvSpPr>
            <a:spLocks noGrp="1"/>
          </p:cNvSpPr>
          <p:nvPr>
            <p:ph idx="1"/>
          </p:nvPr>
        </p:nvSpPr>
        <p:spPr/>
        <p:txBody>
          <a:bodyPr>
            <a:normAutofit/>
          </a:bodyPr>
          <a:lstStyle/>
          <a:p>
            <a:pPr marL="0" indent="0">
              <a:buNone/>
            </a:pPr>
            <a:r>
              <a:rPr sz="3200" dirty="0"/>
              <a:t>If you could rewrite one of these stories to feel more true or meaningful,</a:t>
            </a:r>
            <a:endParaRPr lang="en-CA" sz="3200" dirty="0"/>
          </a:p>
          <a:p>
            <a:endParaRPr sz="3200" dirty="0"/>
          </a:p>
          <a:p>
            <a:r>
              <a:rPr sz="3200" dirty="0"/>
              <a:t>  which one would it be?</a:t>
            </a:r>
            <a:endParaRPr lang="en-CA" sz="3200" dirty="0"/>
          </a:p>
          <a:p>
            <a:endParaRPr sz="3200" dirty="0"/>
          </a:p>
          <a:p>
            <a:pPr marL="0" indent="0">
              <a:buNone/>
            </a:pPr>
            <a:r>
              <a:rPr sz="3200" dirty="0"/>
              <a:t>What is one small way you might begin that rewriting?</a:t>
            </a:r>
          </a:p>
        </p:txBody>
      </p:sp>
    </p:spTree>
    <p:extLst>
      <p:ext uri="{BB962C8B-B14F-4D97-AF65-F5344CB8AC3E}">
        <p14:creationId xmlns:p14="http://schemas.microsoft.com/office/powerpoint/2010/main" val="1538022217"/>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ADAB1-985D-5C3E-93E2-8500F169DD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A129CD-0AF1-5596-9268-211647389F5E}"/>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0F792A70-DB67-0D46-954D-1FC2B09C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962B7CD5-69A3-C674-A5D9-43EFDB6ECCBA}"/>
              </a:ext>
            </a:extLst>
          </p:cNvPr>
          <p:cNvSpPr txBox="1"/>
          <p:nvPr/>
        </p:nvSpPr>
        <p:spPr>
          <a:xfrm>
            <a:off x="4037030" y="402494"/>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3057184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62B29-C559-FCCA-70F5-C924EF12971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1E9056F-E5B5-59D0-52FB-2C9CC4B91556}"/>
              </a:ext>
            </a:extLst>
          </p:cNvPr>
          <p:cNvSpPr txBox="1"/>
          <p:nvPr/>
        </p:nvSpPr>
        <p:spPr>
          <a:xfrm>
            <a:off x="78769" y="184934"/>
            <a:ext cx="12113231" cy="5934189"/>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MY STORY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Who am I, really?</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When do I feel most myself?</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gives me dignity even when I fail?</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part of me feels most alive now?</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Key word or phrase: _______________________</a:t>
            </a:r>
          </a:p>
          <a:p>
            <a:pPr>
              <a:lnSpc>
                <a:spcPct val="107000"/>
              </a:lnSpc>
              <a:spcAft>
                <a:spcPts val="800"/>
              </a:spcAft>
              <a:buNone/>
            </a:pP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OUR STORY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Where do I belong?</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Which communities, relationships, or traditions see me?</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Where do I contribute rather than perform?</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Who would notice if I were missing?</a:t>
            </a:r>
            <a:r>
              <a:rPr lang="en-CA" sz="2400" kern="0" dirty="0">
                <a:latin typeface="Arial" panose="020B0604020202020204" pitchFamily="34" charset="0"/>
                <a:ea typeface="Times New Roman" panose="02020603050405020304" pitchFamily="18" charset="0"/>
                <a:cs typeface="Arial" panose="020B0604020202020204" pitchFamily="34" charset="0"/>
              </a:rPr>
              <a:t> </a:t>
            </a:r>
          </a:p>
          <a:p>
            <a:pPr>
              <a:lnSpc>
                <a:spcPct val="107000"/>
              </a:lnSpc>
              <a:spcAft>
                <a:spcPts val="800"/>
              </a:spcAft>
            </a:pPr>
            <a:r>
              <a:rPr lang="en-CA" sz="2400" kern="0" dirty="0">
                <a:latin typeface="Arial" panose="020B0604020202020204" pitchFamily="34" charset="0"/>
                <a:ea typeface="Times New Roman" panose="02020603050405020304" pitchFamily="18" charset="0"/>
                <a:cs typeface="Arial" panose="020B0604020202020204" pitchFamily="34" charset="0"/>
              </a:rPr>
              <a:t>Key word or phrase: _______________________</a:t>
            </a:r>
            <a:endParaRPr lang="en-CA" sz="2400" kern="10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277472604"/>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44B82-EC65-4924-6031-7A3AEEC97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DCDC5-55DB-BC08-0B25-4498584D778A}"/>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DBDAD3FD-22FF-9619-D9D0-47148A77CBE3}"/>
              </a:ext>
            </a:extLst>
          </p:cNvPr>
          <p:cNvSpPr>
            <a:spLocks noGrp="1"/>
          </p:cNvSpPr>
          <p:nvPr>
            <p:ph idx="1"/>
          </p:nvPr>
        </p:nvSpPr>
        <p:spPr/>
        <p:txBody>
          <a:bodyPr>
            <a:normAutofit/>
          </a:bodyPr>
          <a:lstStyle/>
          <a:p>
            <a:pPr marL="0" indent="0">
              <a:buNone/>
            </a:pPr>
            <a:r>
              <a:rPr sz="3200" dirty="0"/>
              <a:t>If you could rewrite one of these stories to feel more true or meaningful,</a:t>
            </a:r>
            <a:endParaRPr lang="en-CA" sz="3200" dirty="0"/>
          </a:p>
          <a:p>
            <a:endParaRPr sz="3200" dirty="0"/>
          </a:p>
          <a:p>
            <a:r>
              <a:rPr sz="3200" dirty="0"/>
              <a:t>  which one would it be?</a:t>
            </a:r>
            <a:endParaRPr lang="en-CA" sz="3200" dirty="0"/>
          </a:p>
          <a:p>
            <a:endParaRPr sz="3200" dirty="0"/>
          </a:p>
          <a:p>
            <a:pPr marL="0" indent="0">
              <a:buNone/>
            </a:pPr>
            <a:r>
              <a:rPr sz="3200"/>
              <a:t>What </a:t>
            </a:r>
            <a:r>
              <a:rPr sz="3200" dirty="0"/>
              <a:t>is one small way you might begin that rewriting?</a:t>
            </a:r>
          </a:p>
        </p:txBody>
      </p:sp>
    </p:spTree>
    <p:extLst>
      <p:ext uri="{BB962C8B-B14F-4D97-AF65-F5344CB8AC3E}">
        <p14:creationId xmlns:p14="http://schemas.microsoft.com/office/powerpoint/2010/main" val="95978618"/>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742FC-0170-DC3F-B18E-2776E072313B}"/>
              </a:ext>
            </a:extLst>
          </p:cNvPr>
          <p:cNvSpPr txBox="1"/>
          <p:nvPr/>
        </p:nvSpPr>
        <p:spPr>
          <a:xfrm>
            <a:off x="358309" y="0"/>
            <a:ext cx="11889769" cy="7017306"/>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           Closing Blessing for the Circle of Meaning</a:t>
            </a:r>
            <a:br>
              <a:rPr lang="en-US" dirty="0"/>
            </a:br>
            <a:br>
              <a:rPr lang="en-US" dirty="0"/>
            </a:br>
            <a:r>
              <a:rPr lang="en-US" b="0" i="0" dirty="0">
                <a:effectLst/>
                <a:latin typeface="Arial" panose="020B0604020202020204" pitchFamily="34" charset="0"/>
              </a:rPr>
              <a:t>As we draw this circle to a close,</a:t>
            </a:r>
            <a:br>
              <a:rPr lang="en-US" dirty="0"/>
            </a:br>
            <a:r>
              <a:rPr lang="en-US" b="0" i="0" dirty="0">
                <a:effectLst/>
                <a:latin typeface="Arial" panose="020B0604020202020204" pitchFamily="34" charset="0"/>
              </a:rPr>
              <a:t>may we carry forward not just words,</a:t>
            </a:r>
            <a:br>
              <a:rPr lang="en-US" dirty="0"/>
            </a:br>
            <a:r>
              <a:rPr lang="en-US" b="0" i="0" dirty="0">
                <a:effectLst/>
                <a:latin typeface="Arial" panose="020B0604020202020204" pitchFamily="34" charset="0"/>
              </a:rPr>
              <a:t>but the quiet transformations they stirred.</a:t>
            </a:r>
            <a:br>
              <a:rPr lang="en-US" dirty="0"/>
            </a:br>
            <a:br>
              <a:rPr lang="en-US" dirty="0"/>
            </a:br>
            <a:r>
              <a:rPr lang="en-US" b="0" i="0" dirty="0">
                <a:effectLst/>
                <a:latin typeface="Arial" panose="020B0604020202020204" pitchFamily="34" charset="0"/>
              </a:rPr>
              <a:t>Let us give thanks</a:t>
            </a:r>
            <a:br>
              <a:rPr lang="en-US" dirty="0"/>
            </a:br>
            <a:r>
              <a:rPr lang="en-US" b="0" i="0" dirty="0">
                <a:effectLst/>
                <a:latin typeface="Arial" panose="020B0604020202020204" pitchFamily="34" charset="0"/>
              </a:rPr>
              <a:t>for each story offered in vulnerability,</a:t>
            </a:r>
            <a:br>
              <a:rPr lang="en-US" dirty="0"/>
            </a:br>
            <a:r>
              <a:rPr lang="en-US" b="0" i="0" dirty="0">
                <a:effectLst/>
                <a:latin typeface="Arial" panose="020B0604020202020204" pitchFamily="34" charset="0"/>
              </a:rPr>
              <a:t>for each silence that held space for the sacred,</a:t>
            </a:r>
            <a:br>
              <a:rPr lang="en-US" dirty="0"/>
            </a:br>
            <a:r>
              <a:rPr lang="en-US" b="0" i="0" dirty="0">
                <a:effectLst/>
                <a:latin typeface="Arial" panose="020B0604020202020204" pitchFamily="34" charset="0"/>
              </a:rPr>
              <a:t>for the courage it takes to speak from the soul</a:t>
            </a:r>
            <a:br>
              <a:rPr lang="en-US" dirty="0"/>
            </a:br>
            <a:r>
              <a:rPr lang="en-US" b="0" i="0" dirty="0">
                <a:effectLst/>
                <a:latin typeface="Arial" panose="020B0604020202020204" pitchFamily="34" charset="0"/>
              </a:rPr>
              <a:t>in a world so often rushed and guarded.</a:t>
            </a:r>
            <a:br>
              <a:rPr lang="en-US" dirty="0"/>
            </a:br>
            <a:br>
              <a:rPr lang="en-US" dirty="0"/>
            </a:br>
            <a:r>
              <a:rPr lang="en-US" b="0" i="0" dirty="0">
                <a:effectLst/>
                <a:latin typeface="Arial" panose="020B0604020202020204" pitchFamily="34" charset="0"/>
              </a:rPr>
              <a:t>May the meanings glimpsed here</a:t>
            </a:r>
            <a:br>
              <a:rPr lang="en-US" dirty="0"/>
            </a:br>
            <a:r>
              <a:rPr lang="en-US" b="0" i="0" dirty="0">
                <a:effectLst/>
                <a:latin typeface="Arial" panose="020B0604020202020204" pitchFamily="34" charset="0"/>
              </a:rPr>
              <a:t>fragile, unfolding, unfinished</a:t>
            </a:r>
            <a:br>
              <a:rPr lang="en-US" dirty="0"/>
            </a:br>
            <a:r>
              <a:rPr lang="en-US" b="0" i="0" dirty="0">
                <a:effectLst/>
                <a:latin typeface="Arial" panose="020B0604020202020204" pitchFamily="34" charset="0"/>
              </a:rPr>
              <a:t>continue to ripple outward,</a:t>
            </a:r>
            <a:br>
              <a:rPr lang="en-US" dirty="0"/>
            </a:br>
            <a:r>
              <a:rPr lang="en-US" b="0" i="0" dirty="0">
                <a:effectLst/>
                <a:latin typeface="Arial" panose="020B0604020202020204" pitchFamily="34" charset="0"/>
              </a:rPr>
              <a:t>guiding us gently toward deeper presence in our days.</a:t>
            </a:r>
            <a:br>
              <a:rPr lang="en-US" dirty="0"/>
            </a:br>
            <a:br>
              <a:rPr lang="en-US" dirty="0"/>
            </a:br>
            <a:r>
              <a:rPr lang="en-US" b="0" i="0" dirty="0">
                <a:effectLst/>
                <a:latin typeface="Arial" panose="020B0604020202020204" pitchFamily="34" charset="0"/>
              </a:rPr>
              <a:t>May we remember that meaning is not a thing to be found,</a:t>
            </a:r>
            <a:br>
              <a:rPr lang="en-US" dirty="0"/>
            </a:br>
            <a:r>
              <a:rPr lang="en-US" b="0" i="0" dirty="0">
                <a:effectLst/>
                <a:latin typeface="Arial" panose="020B0604020202020204" pitchFamily="34" charset="0"/>
              </a:rPr>
              <a:t>but a relationship to be lived:</a:t>
            </a:r>
            <a:br>
              <a:rPr lang="en-US" dirty="0"/>
            </a:br>
            <a:r>
              <a:rPr lang="en-US" b="0" i="0" dirty="0">
                <a:effectLst/>
                <a:latin typeface="Arial" panose="020B0604020202020204" pitchFamily="34" charset="0"/>
              </a:rPr>
              <a:t>in the way we listen,</a:t>
            </a:r>
            <a:br>
              <a:rPr lang="en-US" dirty="0"/>
            </a:br>
            <a:r>
              <a:rPr lang="en-US" b="0" i="0" dirty="0">
                <a:effectLst/>
                <a:latin typeface="Arial" panose="020B0604020202020204" pitchFamily="34" charset="0"/>
              </a:rPr>
              <a:t>the way we tend,</a:t>
            </a:r>
            <a:br>
              <a:rPr lang="en-US" dirty="0"/>
            </a:br>
            <a:r>
              <a:rPr lang="en-US" b="0" i="0" dirty="0">
                <a:effectLst/>
                <a:latin typeface="Arial" panose="020B0604020202020204" pitchFamily="34" charset="0"/>
              </a:rPr>
              <a:t>the way we love.</a:t>
            </a:r>
            <a:br>
              <a:rPr lang="en-US" dirty="0"/>
            </a:br>
            <a:br>
              <a:rPr lang="en-US" dirty="0"/>
            </a:br>
            <a:endParaRPr lang="en-CA" dirty="0"/>
          </a:p>
        </p:txBody>
      </p:sp>
      <p:sp>
        <p:nvSpPr>
          <p:cNvPr id="5" name="TextBox 4">
            <a:extLst>
              <a:ext uri="{FF2B5EF4-FFF2-40B4-BE49-F238E27FC236}">
                <a16:creationId xmlns:a16="http://schemas.microsoft.com/office/drawing/2014/main" id="{326931DA-8427-4C14-2CCB-4EB37D74E380}"/>
              </a:ext>
            </a:extLst>
          </p:cNvPr>
          <p:cNvSpPr txBox="1"/>
          <p:nvPr/>
        </p:nvSpPr>
        <p:spPr>
          <a:xfrm>
            <a:off x="6940191" y="818881"/>
            <a:ext cx="6097712" cy="2862322"/>
          </a:xfrm>
          <a:prstGeom prst="rect">
            <a:avLst/>
          </a:prstGeom>
          <a:noFill/>
        </p:spPr>
        <p:txBody>
          <a:bodyPr wrap="square">
            <a:spAutoFit/>
          </a:bodyPr>
          <a:lstStyle/>
          <a:p>
            <a:r>
              <a:rPr lang="en-US" b="0" i="0" dirty="0">
                <a:effectLst/>
                <a:latin typeface="Arial" panose="020B0604020202020204" pitchFamily="34" charset="0"/>
              </a:rPr>
              <a:t>And as we part,</a:t>
            </a:r>
            <a:br>
              <a:rPr lang="en-US" dirty="0"/>
            </a:br>
            <a:r>
              <a:rPr lang="en-US" b="0" i="0" dirty="0">
                <a:effectLst/>
                <a:latin typeface="Arial" panose="020B0604020202020204" pitchFamily="34" charset="0"/>
              </a:rPr>
              <a:t>may we do so with fuller hearts,</a:t>
            </a:r>
            <a:br>
              <a:rPr lang="en-US" dirty="0"/>
            </a:br>
            <a:r>
              <a:rPr lang="en-US" b="0" i="0" dirty="0">
                <a:effectLst/>
                <a:latin typeface="Arial" panose="020B0604020202020204" pitchFamily="34" charset="0"/>
              </a:rPr>
              <a:t>a little more attuned</a:t>
            </a:r>
            <a:br>
              <a:rPr lang="en-US" dirty="0"/>
            </a:br>
            <a:r>
              <a:rPr lang="en-US" b="0" i="0" dirty="0">
                <a:effectLst/>
                <a:latin typeface="Arial" panose="020B0604020202020204" pitchFamily="34" charset="0"/>
              </a:rPr>
              <a:t>to the beauty and mystery of being alive together.</a:t>
            </a:r>
            <a:br>
              <a:rPr lang="en-US" dirty="0"/>
            </a:br>
            <a:br>
              <a:rPr lang="en-US" dirty="0"/>
            </a:br>
            <a:r>
              <a:rPr lang="en-US" b="0" i="0" dirty="0">
                <a:effectLst/>
                <a:latin typeface="Arial" panose="020B0604020202020204" pitchFamily="34" charset="0"/>
              </a:rPr>
              <a:t>Go in peace,</a:t>
            </a:r>
            <a:br>
              <a:rPr lang="en-US" dirty="0"/>
            </a:br>
            <a:r>
              <a:rPr lang="en-US" b="0" i="0" dirty="0">
                <a:effectLst/>
                <a:latin typeface="Arial" panose="020B0604020202020204" pitchFamily="34" charset="0"/>
              </a:rPr>
              <a:t>go in wonder,</a:t>
            </a:r>
            <a:br>
              <a:rPr lang="en-US" dirty="0"/>
            </a:br>
            <a:r>
              <a:rPr lang="en-US" b="0" i="0" dirty="0">
                <a:effectLst/>
                <a:latin typeface="Arial" panose="020B0604020202020204" pitchFamily="34" charset="0"/>
              </a:rPr>
              <a:t>go in gratitude.</a:t>
            </a:r>
            <a:br>
              <a:rPr lang="en-US" dirty="0"/>
            </a:br>
            <a:r>
              <a:rPr lang="en-US" b="0" i="0" dirty="0">
                <a:effectLst/>
                <a:latin typeface="Arial" panose="020B0604020202020204" pitchFamily="34" charset="0"/>
              </a:rPr>
              <a:t>Amen.</a:t>
            </a:r>
            <a:br>
              <a:rPr lang="en-US" dirty="0"/>
            </a:br>
            <a:r>
              <a:rPr lang="en-US" b="0" i="0" dirty="0">
                <a:effectLst/>
                <a:latin typeface="Arial" panose="020B0604020202020204" pitchFamily="34" charset="0"/>
              </a:rPr>
              <a:t>Let it be so.</a:t>
            </a:r>
            <a:endParaRPr lang="en-CA" dirty="0"/>
          </a:p>
        </p:txBody>
      </p:sp>
    </p:spTree>
    <p:extLst>
      <p:ext uri="{BB962C8B-B14F-4D97-AF65-F5344CB8AC3E}">
        <p14:creationId xmlns:p14="http://schemas.microsoft.com/office/powerpoint/2010/main" val="169443595"/>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34A46A-8AFD-41B7-045D-FDC7A9F74A49}"/>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cap="all" spc="150" dirty="0">
                <a:solidFill>
                  <a:schemeClr val="bg1"/>
                </a:solidFill>
                <a:latin typeface="+mj-lt"/>
                <a:ea typeface="+mj-ea"/>
                <a:cs typeface="+mj-cs"/>
              </a:rPr>
              <a:t>APPENDIXES</a:t>
            </a:r>
          </a:p>
        </p:txBody>
      </p:sp>
      <p:pic>
        <p:nvPicPr>
          <p:cNvPr id="5" name="Picture 4" descr="Colorful ink in water">
            <a:extLst>
              <a:ext uri="{FF2B5EF4-FFF2-40B4-BE49-F238E27FC236}">
                <a16:creationId xmlns:a16="http://schemas.microsoft.com/office/drawing/2014/main" id="{154FBDCB-9CBD-B1F1-E299-89DF347B553B}"/>
              </a:ext>
            </a:extLst>
          </p:cNvPr>
          <p:cNvPicPr>
            <a:picLocks noChangeAspect="1"/>
          </p:cNvPicPr>
          <p:nvPr/>
        </p:nvPicPr>
        <p:blipFill rotWithShape="1">
          <a:blip r:embed="rId2">
            <a:extLst>
              <a:ext uri="{28A0092B-C50C-407E-A947-70E740481C1C}">
                <a14:useLocalDpi xmlns:a14="http://schemas.microsoft.com/office/drawing/2010/main" val="0"/>
              </a:ext>
            </a:extLst>
          </a:blip>
          <a:srcRect t="30612" b="24445"/>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FA4E39DF-5723-6660-0269-A684173852F9}"/>
              </a:ext>
            </a:extLst>
          </p:cNvPr>
          <p:cNvSpPr>
            <a:spLocks noGrp="1"/>
          </p:cNvSpPr>
          <p:nvPr>
            <p:ph type="sldNum" sz="quarter" idx="12"/>
          </p:nvPr>
        </p:nvSpPr>
        <p:spPr/>
        <p:txBody>
          <a:bodyPr/>
          <a:lstStyle/>
          <a:p>
            <a:fld id="{B2DC25EE-239B-4C5F-AAD1-255A7D5F1EE2}" type="slidenum">
              <a:rPr lang="en-US" smtClean="0"/>
              <a:t>752</a:t>
            </a:fld>
            <a:endParaRPr lang="en-US"/>
          </a:p>
        </p:txBody>
      </p:sp>
    </p:spTree>
    <p:extLst>
      <p:ext uri="{BB962C8B-B14F-4D97-AF65-F5344CB8AC3E}">
        <p14:creationId xmlns:p14="http://schemas.microsoft.com/office/powerpoint/2010/main" val="1171423889"/>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rs and galaxies in space&#10;&#10;Description automatically generated">
            <a:extLst>
              <a:ext uri="{FF2B5EF4-FFF2-40B4-BE49-F238E27FC236}">
                <a16:creationId xmlns:a16="http://schemas.microsoft.com/office/drawing/2014/main" id="{07BDB394-0D96-7F9B-0AE4-BE964CE6A3C6}"/>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0C46DE71-EF52-B178-EC89-2FCA9731CC9D}"/>
              </a:ext>
            </a:extLst>
          </p:cNvPr>
          <p:cNvSpPr txBox="1"/>
          <p:nvPr/>
        </p:nvSpPr>
        <p:spPr>
          <a:xfrm>
            <a:off x="133626" y="4963992"/>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200" cap="all" spc="150" dirty="0">
                <a:latin typeface="+mj-lt"/>
                <a:ea typeface="+mj-ea"/>
                <a:cs typeface="+mj-cs"/>
              </a:rPr>
              <a:t> APPENDIX 1 -THE EVOLUTION OF THE UNIVERSE</a:t>
            </a:r>
            <a:r>
              <a:rPr lang="en-US" sz="3200" cap="all" spc="150" dirty="0">
                <a:solidFill>
                  <a:schemeClr val="bg1"/>
                </a:solidFill>
                <a:latin typeface="+mj-lt"/>
                <a:ea typeface="+mj-ea"/>
                <a:cs typeface="+mj-cs"/>
              </a:rPr>
              <a:t>.</a:t>
            </a:r>
          </a:p>
        </p:txBody>
      </p:sp>
      <p:sp>
        <p:nvSpPr>
          <p:cNvPr id="2" name="Slide Number Placeholder 1">
            <a:extLst>
              <a:ext uri="{FF2B5EF4-FFF2-40B4-BE49-F238E27FC236}">
                <a16:creationId xmlns:a16="http://schemas.microsoft.com/office/drawing/2014/main" id="{944B5DA4-F927-E5F2-884A-F8E0F81785FF}"/>
              </a:ext>
            </a:extLst>
          </p:cNvPr>
          <p:cNvSpPr>
            <a:spLocks noGrp="1"/>
          </p:cNvSpPr>
          <p:nvPr>
            <p:ph type="sldNum" sz="quarter" idx="12"/>
          </p:nvPr>
        </p:nvSpPr>
        <p:spPr/>
        <p:txBody>
          <a:bodyPr/>
          <a:lstStyle/>
          <a:p>
            <a:fld id="{B2DC25EE-239B-4C5F-AAD1-255A7D5F1EE2}" type="slidenum">
              <a:rPr lang="en-US" smtClean="0"/>
              <a:t>753</a:t>
            </a:fld>
            <a:endParaRPr lang="en-US"/>
          </a:p>
        </p:txBody>
      </p:sp>
    </p:spTree>
    <p:extLst>
      <p:ext uri="{BB962C8B-B14F-4D97-AF65-F5344CB8AC3E}">
        <p14:creationId xmlns:p14="http://schemas.microsoft.com/office/powerpoint/2010/main" val="1977993653"/>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with white text&#10;&#10;Description automatically generated">
            <a:extLst>
              <a:ext uri="{FF2B5EF4-FFF2-40B4-BE49-F238E27FC236}">
                <a16:creationId xmlns:a16="http://schemas.microsoft.com/office/drawing/2014/main" id="{131D31FE-8EBB-F93A-1976-C980F4C8A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91" y="679269"/>
            <a:ext cx="10859590" cy="5582194"/>
          </a:xfrm>
          <a:prstGeom prst="rect">
            <a:avLst/>
          </a:prstGeom>
        </p:spPr>
      </p:pic>
      <p:sp>
        <p:nvSpPr>
          <p:cNvPr id="2" name="Slide Number Placeholder 1">
            <a:extLst>
              <a:ext uri="{FF2B5EF4-FFF2-40B4-BE49-F238E27FC236}">
                <a16:creationId xmlns:a16="http://schemas.microsoft.com/office/drawing/2014/main" id="{8C53470B-792E-2A3E-C4D6-7A02A66C7813}"/>
              </a:ext>
            </a:extLst>
          </p:cNvPr>
          <p:cNvSpPr>
            <a:spLocks noGrp="1"/>
          </p:cNvSpPr>
          <p:nvPr>
            <p:ph type="sldNum" sz="quarter" idx="12"/>
          </p:nvPr>
        </p:nvSpPr>
        <p:spPr/>
        <p:txBody>
          <a:bodyPr/>
          <a:lstStyle/>
          <a:p>
            <a:fld id="{B2DC25EE-239B-4C5F-AAD1-255A7D5F1EE2}" type="slidenum">
              <a:rPr lang="en-US" smtClean="0"/>
              <a:t>754</a:t>
            </a:fld>
            <a:endParaRPr lang="en-US"/>
          </a:p>
        </p:txBody>
      </p:sp>
    </p:spTree>
    <p:extLst>
      <p:ext uri="{BB962C8B-B14F-4D97-AF65-F5344CB8AC3E}">
        <p14:creationId xmlns:p14="http://schemas.microsoft.com/office/powerpoint/2010/main" val="696114301"/>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E7D764-A6B0-D314-523C-6A0DF4B72452}"/>
              </a:ext>
            </a:extLst>
          </p:cNvPr>
          <p:cNvSpPr txBox="1"/>
          <p:nvPr/>
        </p:nvSpPr>
        <p:spPr>
          <a:xfrm>
            <a:off x="158768" y="597873"/>
            <a:ext cx="6627223" cy="5940088"/>
          </a:xfrm>
          <a:prstGeom prst="rect">
            <a:avLst/>
          </a:prstGeom>
          <a:noFill/>
        </p:spPr>
        <p:txBody>
          <a:bodyPr wrap="square">
            <a:spAutoFit/>
          </a:bodyPr>
          <a:lstStyle/>
          <a:p>
            <a:pPr marL="285750" indent="-285750">
              <a:buFont typeface="Arial" panose="020B0604020202020204" pitchFamily="34" charset="0"/>
              <a:buChar char="•"/>
            </a:pPr>
            <a:r>
              <a:rPr lang="en-US" sz="2000" dirty="0"/>
              <a:t>Evolution is the gradual development of something from a simpler to a more complex form. Evolution appears to be a fundamental property of the Universe. Evolution is creative.</a:t>
            </a:r>
          </a:p>
          <a:p>
            <a:pPr marL="285750" indent="-285750">
              <a:buFont typeface="Arial" panose="020B0604020202020204" pitchFamily="34" charset="0"/>
              <a:buChar char="•"/>
            </a:pPr>
            <a:r>
              <a:rPr lang="en-US" sz="2000" dirty="0"/>
              <a:t>Current cosmological theory holds that the universe spontaneously emerged from the </a:t>
            </a:r>
            <a:r>
              <a:rPr lang="en-US" sz="2000" dirty="0">
                <a:solidFill>
                  <a:schemeClr val="bg1"/>
                </a:solidFill>
              </a:rPr>
              <a:t>“bottom up”, </a:t>
            </a:r>
            <a:r>
              <a:rPr lang="en-US" sz="2000" dirty="0"/>
              <a:t>through natural laws governing elementary particles and fundamental fields.</a:t>
            </a:r>
          </a:p>
          <a:p>
            <a:pPr marL="285750" indent="-285750">
              <a:buFont typeface="Arial" panose="020B0604020202020204" pitchFamily="34" charset="0"/>
              <a:buChar char="•"/>
            </a:pPr>
            <a:r>
              <a:rPr lang="en-US" sz="2000" dirty="0"/>
              <a:t>The universe originated 13.8 billion years ago  in what we call the big bang. It has been expanding ever since, and the rate of expansion is accelerating due to dark energy. </a:t>
            </a:r>
          </a:p>
          <a:p>
            <a:pPr marL="285750" indent="-285750">
              <a:buFont typeface="Arial" panose="020B0604020202020204" pitchFamily="34" charset="0"/>
              <a:buChar char="•"/>
            </a:pPr>
            <a:r>
              <a:rPr lang="en-US" sz="2000" dirty="0"/>
              <a:t>What preceded the big bang is still a topic of debate and speculation. Some theorists propose the big bang emerged from quantum fluctuations in a vacuum, others postulate a cyclical universe where big bangs happened repeatedly. Ultimately the cause of the Big Bang remains a mystery.</a:t>
            </a:r>
          </a:p>
          <a:p>
            <a:pPr marL="285750" indent="-285750">
              <a:buFont typeface="Arial" panose="020B0604020202020204" pitchFamily="34" charset="0"/>
              <a:buChar char="•"/>
            </a:pPr>
            <a:r>
              <a:rPr lang="en-US" sz="2000" dirty="0"/>
              <a:t>The universe is made of  matter, and energy and of dark matter and energy. </a:t>
            </a:r>
            <a:endParaRPr lang="en-CA" dirty="0"/>
          </a:p>
        </p:txBody>
      </p:sp>
      <p:sp>
        <p:nvSpPr>
          <p:cNvPr id="9" name="TextBox 8">
            <a:extLst>
              <a:ext uri="{FF2B5EF4-FFF2-40B4-BE49-F238E27FC236}">
                <a16:creationId xmlns:a16="http://schemas.microsoft.com/office/drawing/2014/main" id="{130E645C-A027-FD3C-5356-F8E0965949E2}"/>
              </a:ext>
            </a:extLst>
          </p:cNvPr>
          <p:cNvSpPr txBox="1"/>
          <p:nvPr/>
        </p:nvSpPr>
        <p:spPr>
          <a:xfrm>
            <a:off x="493776" y="0"/>
            <a:ext cx="6117336" cy="584775"/>
          </a:xfrm>
          <a:prstGeom prst="rect">
            <a:avLst/>
          </a:prstGeom>
          <a:noFill/>
        </p:spPr>
        <p:txBody>
          <a:bodyPr wrap="square">
            <a:spAutoFit/>
          </a:bodyPr>
          <a:lstStyle/>
          <a:p>
            <a:r>
              <a:rPr lang="en-US" sz="3200" dirty="0">
                <a:solidFill>
                  <a:schemeClr val="bg1"/>
                </a:solidFill>
              </a:rPr>
              <a:t> THE BEGINNING OF EVOLUTION</a:t>
            </a:r>
            <a:endParaRPr lang="en-CA" sz="3200" dirty="0">
              <a:solidFill>
                <a:schemeClr val="bg1"/>
              </a:solidFill>
            </a:endParaRPr>
          </a:p>
        </p:txBody>
      </p:sp>
      <p:pic>
        <p:nvPicPr>
          <p:cNvPr id="4" name="Picture 3" descr="A diagram of the universe&#10;&#10;Description automatically generated with medium confidence">
            <a:extLst>
              <a:ext uri="{FF2B5EF4-FFF2-40B4-BE49-F238E27FC236}">
                <a16:creationId xmlns:a16="http://schemas.microsoft.com/office/drawing/2014/main" id="{946D030C-1659-1B8D-BDC9-9A3EEC561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870" y="256033"/>
            <a:ext cx="5045202" cy="6281928"/>
          </a:xfrm>
          <a:prstGeom prst="rect">
            <a:avLst/>
          </a:prstGeom>
        </p:spPr>
      </p:pic>
      <p:sp>
        <p:nvSpPr>
          <p:cNvPr id="2" name="Slide Number Placeholder 1">
            <a:extLst>
              <a:ext uri="{FF2B5EF4-FFF2-40B4-BE49-F238E27FC236}">
                <a16:creationId xmlns:a16="http://schemas.microsoft.com/office/drawing/2014/main" id="{E407310E-C0A1-0EEE-475A-DC6E53467893}"/>
              </a:ext>
            </a:extLst>
          </p:cNvPr>
          <p:cNvSpPr>
            <a:spLocks noGrp="1"/>
          </p:cNvSpPr>
          <p:nvPr>
            <p:ph type="sldNum" sz="quarter" idx="12"/>
          </p:nvPr>
        </p:nvSpPr>
        <p:spPr/>
        <p:txBody>
          <a:bodyPr/>
          <a:lstStyle/>
          <a:p>
            <a:fld id="{B2DC25EE-239B-4C5F-AAD1-255A7D5F1EE2}" type="slidenum">
              <a:rPr lang="en-US" smtClean="0"/>
              <a:t>755</a:t>
            </a:fld>
            <a:endParaRPr lang="en-US"/>
          </a:p>
        </p:txBody>
      </p:sp>
    </p:spTree>
    <p:extLst>
      <p:ext uri="{BB962C8B-B14F-4D97-AF65-F5344CB8AC3E}">
        <p14:creationId xmlns:p14="http://schemas.microsoft.com/office/powerpoint/2010/main" val="3867188521"/>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8DB8-3E49-4F10-8057-D85200875314}"/>
              </a:ext>
            </a:extLst>
          </p:cNvPr>
          <p:cNvSpPr>
            <a:spLocks noGrp="1"/>
          </p:cNvSpPr>
          <p:nvPr>
            <p:ph type="title" idx="4294967295"/>
          </p:nvPr>
        </p:nvSpPr>
        <p:spPr>
          <a:xfrm>
            <a:off x="-308561" y="475508"/>
            <a:ext cx="4598126" cy="703262"/>
          </a:xfrm>
        </p:spPr>
        <p:txBody>
          <a:bodyPr>
            <a:noAutofit/>
          </a:bodyPr>
          <a:lstStyle/>
          <a:p>
            <a:pPr algn="ctr"/>
            <a:r>
              <a:rPr lang="en-CA" sz="2800" dirty="0">
                <a:solidFill>
                  <a:schemeClr val="bg1"/>
                </a:solidFill>
              </a:rPr>
              <a:t>Evolution 1.0 </a:t>
            </a:r>
            <a:br>
              <a:rPr lang="en-CA" sz="2800" dirty="0">
                <a:solidFill>
                  <a:schemeClr val="bg1"/>
                </a:solidFill>
              </a:rPr>
            </a:br>
            <a:r>
              <a:rPr lang="en-CA" sz="2800" dirty="0">
                <a:solidFill>
                  <a:schemeClr val="bg1"/>
                </a:solidFill>
              </a:rPr>
              <a:t>matter </a:t>
            </a:r>
          </a:p>
        </p:txBody>
      </p:sp>
      <p:sp>
        <p:nvSpPr>
          <p:cNvPr id="3" name="Content Placeholder 2">
            <a:extLst>
              <a:ext uri="{FF2B5EF4-FFF2-40B4-BE49-F238E27FC236}">
                <a16:creationId xmlns:a16="http://schemas.microsoft.com/office/drawing/2014/main" id="{3B6B4DF3-63FB-4A58-A620-2581AA6BF289}"/>
              </a:ext>
            </a:extLst>
          </p:cNvPr>
          <p:cNvSpPr>
            <a:spLocks noGrp="1"/>
          </p:cNvSpPr>
          <p:nvPr>
            <p:ph idx="4294967295"/>
          </p:nvPr>
        </p:nvSpPr>
        <p:spPr>
          <a:xfrm>
            <a:off x="3679372" y="204716"/>
            <a:ext cx="8643257" cy="6773863"/>
          </a:xfrm>
        </p:spPr>
        <p:txBody>
          <a:bodyPr>
            <a:normAutofit/>
          </a:bodyPr>
          <a:lstStyle/>
          <a:p>
            <a:pPr>
              <a:spcBef>
                <a:spcPts val="0"/>
              </a:spcBef>
              <a:spcAft>
                <a:spcPts val="0"/>
              </a:spcAft>
            </a:pPr>
            <a:r>
              <a:rPr lang="en-CA" sz="2000" dirty="0">
                <a:latin typeface="+mj-lt"/>
                <a:cs typeface="Arial" panose="020B0604020202020204" pitchFamily="34" charset="0"/>
              </a:rPr>
              <a:t>Cosmology, physics, chemistry, geology, biology, and human history all describe the evolving complexity of the universe. </a:t>
            </a:r>
          </a:p>
          <a:p>
            <a:pPr>
              <a:spcBef>
                <a:spcPts val="0"/>
              </a:spcBef>
              <a:spcAft>
                <a:spcPts val="0"/>
              </a:spcAft>
            </a:pPr>
            <a:r>
              <a:rPr lang="en-CA" sz="2000" dirty="0">
                <a:latin typeface="+mj-lt"/>
                <a:cs typeface="Arial" panose="020B0604020202020204" pitchFamily="34" charset="0"/>
              </a:rPr>
              <a:t>Several hypothesis have been offered attempting to explain why this evolution towards complexity is happening.</a:t>
            </a:r>
          </a:p>
          <a:p>
            <a:pPr>
              <a:spcBef>
                <a:spcPts val="0"/>
              </a:spcBef>
              <a:spcAft>
                <a:spcPts val="0"/>
              </a:spcAft>
            </a:pPr>
            <a:r>
              <a:rPr lang="en-CA" sz="2000" dirty="0">
                <a:solidFill>
                  <a:schemeClr val="bg1"/>
                </a:solidFill>
                <a:latin typeface="+mj-lt"/>
                <a:cs typeface="Arial" panose="020B0604020202020204" pitchFamily="34" charset="0"/>
              </a:rPr>
              <a:t>1) </a:t>
            </a:r>
            <a:r>
              <a:rPr lang="en-CA" sz="2000" dirty="0">
                <a:latin typeface="+mj-lt"/>
                <a:cs typeface="Arial" panose="020B0604020202020204" pitchFamily="34" charset="0"/>
              </a:rPr>
              <a:t>the universe is evolving according to the design of a creator. This explanation traditionally runs into the problem of why a creator would allow evil to exist.</a:t>
            </a:r>
          </a:p>
          <a:p>
            <a:pPr>
              <a:spcBef>
                <a:spcPts val="0"/>
              </a:spcBef>
              <a:spcAft>
                <a:spcPts val="0"/>
              </a:spcAft>
            </a:pPr>
            <a:r>
              <a:rPr lang="en-CA" sz="2000" dirty="0">
                <a:solidFill>
                  <a:schemeClr val="bg1"/>
                </a:solidFill>
                <a:latin typeface="+mj-lt"/>
                <a:cs typeface="Arial" panose="020B0604020202020204" pitchFamily="34" charset="0"/>
              </a:rPr>
              <a:t>2) </a:t>
            </a:r>
            <a:r>
              <a:rPr lang="en-CA" sz="2000" dirty="0">
                <a:latin typeface="+mj-lt"/>
                <a:cs typeface="Arial" panose="020B0604020202020204" pitchFamily="34" charset="0"/>
              </a:rPr>
              <a:t>there is no creator and the evolution we see around us was inherent in the</a:t>
            </a:r>
            <a:r>
              <a:rPr lang="en-US" sz="2000" dirty="0">
                <a:latin typeface="+mj-lt"/>
                <a:cs typeface="Arial" panose="020B0604020202020204" pitchFamily="34" charset="0"/>
              </a:rPr>
              <a:t> fundamental parameters , such as the strength of the gravitational, electromagnetic, and nuclear forces, and the masses of elementary particles</a:t>
            </a:r>
            <a:r>
              <a:rPr lang="en-CA" sz="2000" dirty="0">
                <a:latin typeface="+mj-lt"/>
                <a:cs typeface="Arial" panose="020B0604020202020204" pitchFamily="34" charset="0"/>
              </a:rPr>
              <a:t> that have been present from the time of the big bang. </a:t>
            </a:r>
          </a:p>
          <a:p>
            <a:pPr>
              <a:spcBef>
                <a:spcPts val="0"/>
              </a:spcBef>
              <a:spcAft>
                <a:spcPts val="0"/>
              </a:spcAft>
            </a:pPr>
            <a:r>
              <a:rPr lang="en-CA" sz="2000" dirty="0">
                <a:latin typeface="+mj-lt"/>
                <a:cs typeface="Arial" panose="020B0604020202020204" pitchFamily="34" charset="0"/>
              </a:rPr>
              <a:t>From these parameters first emerged elementary particles and fundamental forces, then hydrogen and helium, and much later pockets of great complexity, such as the earth, the human brain, cultures, and the global ecosystem. </a:t>
            </a:r>
          </a:p>
          <a:p>
            <a:pPr>
              <a:spcBef>
                <a:spcPts val="0"/>
              </a:spcBef>
              <a:spcAft>
                <a:spcPts val="0"/>
              </a:spcAft>
            </a:pPr>
            <a:r>
              <a:rPr lang="en-CA" sz="2000" dirty="0">
                <a:latin typeface="+mj-lt"/>
                <a:cs typeface="Arial" panose="020B0604020202020204" pitchFamily="34" charset="0"/>
              </a:rPr>
              <a:t>This hypothesis does not explain why the fundamental laws of the universe are so finely tuned to permit evolution to occur. If the fundamental laws were randomly set, the chances that a universe that is so hospitable to the emergence of complexity and life would arise spontaneously, would be infinitesimally small.  </a:t>
            </a:r>
          </a:p>
          <a:p>
            <a:pPr>
              <a:spcBef>
                <a:spcPts val="0"/>
              </a:spcBef>
              <a:spcAft>
                <a:spcPts val="0"/>
              </a:spcAft>
            </a:pPr>
            <a:r>
              <a:rPr lang="en-CA" sz="2000" dirty="0">
                <a:latin typeface="+mj-lt"/>
                <a:cs typeface="Arial" panose="020B0604020202020204" pitchFamily="34" charset="0"/>
              </a:rPr>
              <a:t>To account for this immensely improbable fine-tuned universe, physicalist cosmologists have proposed the multiverse hypothesis which suggests that our universe is but one of an infinite number of universes most of which have different laws and are inhospitable to complexity and to life. </a:t>
            </a:r>
          </a:p>
          <a:p>
            <a:endParaRPr lang="en-CA" dirty="0"/>
          </a:p>
        </p:txBody>
      </p:sp>
      <p:pic>
        <p:nvPicPr>
          <p:cNvPr id="6" name="Picture 5" descr="A periodic table of the elements&#10;&#10;Description automatically generated">
            <a:extLst>
              <a:ext uri="{FF2B5EF4-FFF2-40B4-BE49-F238E27FC236}">
                <a16:creationId xmlns:a16="http://schemas.microsoft.com/office/drawing/2014/main" id="{7A128985-9B3C-4D4B-282F-870D6AB61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56" y="1481931"/>
            <a:ext cx="3425787" cy="3986181"/>
          </a:xfrm>
          <a:prstGeom prst="rect">
            <a:avLst/>
          </a:prstGeom>
        </p:spPr>
      </p:pic>
      <p:sp>
        <p:nvSpPr>
          <p:cNvPr id="4" name="Slide Number Placeholder 3">
            <a:extLst>
              <a:ext uri="{FF2B5EF4-FFF2-40B4-BE49-F238E27FC236}">
                <a16:creationId xmlns:a16="http://schemas.microsoft.com/office/drawing/2014/main" id="{68ED2CD6-FDE1-AAAD-D042-9177DFF72B3C}"/>
              </a:ext>
            </a:extLst>
          </p:cNvPr>
          <p:cNvSpPr>
            <a:spLocks noGrp="1"/>
          </p:cNvSpPr>
          <p:nvPr>
            <p:ph type="sldNum" sz="quarter" idx="12"/>
          </p:nvPr>
        </p:nvSpPr>
        <p:spPr/>
        <p:txBody>
          <a:bodyPr/>
          <a:lstStyle/>
          <a:p>
            <a:fld id="{B2DC25EE-239B-4C5F-AAD1-255A7D5F1EE2}" type="slidenum">
              <a:rPr lang="en-US" smtClean="0"/>
              <a:t>756</a:t>
            </a:fld>
            <a:endParaRPr lang="en-US"/>
          </a:p>
        </p:txBody>
      </p:sp>
    </p:spTree>
    <p:extLst>
      <p:ext uri="{BB962C8B-B14F-4D97-AF65-F5344CB8AC3E}">
        <p14:creationId xmlns:p14="http://schemas.microsoft.com/office/powerpoint/2010/main" val="1504173382"/>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4488B-F8F4-49BD-A26A-A008EB5759DD}"/>
              </a:ext>
            </a:extLst>
          </p:cNvPr>
          <p:cNvSpPr>
            <a:spLocks noGrp="1"/>
          </p:cNvSpPr>
          <p:nvPr>
            <p:ph type="title" idx="4294967295"/>
          </p:nvPr>
        </p:nvSpPr>
        <p:spPr>
          <a:xfrm>
            <a:off x="-320040" y="1079141"/>
            <a:ext cx="5089525" cy="766762"/>
          </a:xfrm>
        </p:spPr>
        <p:txBody>
          <a:bodyPr>
            <a:normAutofit fontScale="90000"/>
          </a:bodyPr>
          <a:lstStyle/>
          <a:p>
            <a:pPr algn="ctr"/>
            <a:r>
              <a:rPr lang="en-CA" sz="3600" dirty="0">
                <a:solidFill>
                  <a:schemeClr val="bg1"/>
                </a:solidFill>
              </a:rPr>
              <a:t>THE SIMPLEST SUBJECT Physics</a:t>
            </a:r>
            <a:br>
              <a:rPr lang="en-CA" sz="4400" dirty="0"/>
            </a:br>
            <a:br>
              <a:rPr lang="en-CA" sz="4400" dirty="0"/>
            </a:br>
            <a:br>
              <a:rPr lang="en-CA" sz="3600" dirty="0"/>
            </a:br>
            <a:endParaRPr lang="en-CA" dirty="0"/>
          </a:p>
        </p:txBody>
      </p:sp>
      <p:sp>
        <p:nvSpPr>
          <p:cNvPr id="5" name="Content Placeholder 4">
            <a:extLst>
              <a:ext uri="{FF2B5EF4-FFF2-40B4-BE49-F238E27FC236}">
                <a16:creationId xmlns:a16="http://schemas.microsoft.com/office/drawing/2014/main" id="{BEE3487F-6275-46DA-B31E-120E246701F3}"/>
              </a:ext>
            </a:extLst>
          </p:cNvPr>
          <p:cNvSpPr>
            <a:spLocks noGrp="1"/>
          </p:cNvSpPr>
          <p:nvPr>
            <p:ph idx="4294967295"/>
          </p:nvPr>
        </p:nvSpPr>
        <p:spPr>
          <a:xfrm>
            <a:off x="4760141" y="256031"/>
            <a:ext cx="7361609" cy="6601969"/>
          </a:xfrm>
        </p:spPr>
        <p:txBody>
          <a:bodyPr>
            <a:normAutofit fontScale="77500" lnSpcReduction="20000"/>
          </a:bodyPr>
          <a:lstStyle/>
          <a:p>
            <a:pPr>
              <a:spcBef>
                <a:spcPts val="0"/>
              </a:spcBef>
              <a:spcAft>
                <a:spcPts val="0"/>
              </a:spcAft>
            </a:pPr>
            <a:r>
              <a:rPr lang="en-CA" sz="2600" dirty="0">
                <a:latin typeface="+mj-lt"/>
                <a:cs typeface="Arial" panose="020B0604020202020204" pitchFamily="34" charset="0"/>
              </a:rPr>
              <a:t>Currently, the best mathematical models describing nature at its fundamental level are the standard model and quantum field theory (QFT).</a:t>
            </a:r>
          </a:p>
          <a:p>
            <a:pPr>
              <a:spcBef>
                <a:spcPts val="0"/>
              </a:spcBef>
              <a:spcAft>
                <a:spcPts val="0"/>
              </a:spcAft>
            </a:pPr>
            <a:r>
              <a:rPr lang="en-CA" sz="2600" dirty="0">
                <a:latin typeface="+mj-lt"/>
                <a:cs typeface="Arial" panose="020B0604020202020204" pitchFamily="34" charset="0"/>
              </a:rPr>
              <a:t>A field is not a “thing” it is a process. A magnet, earth’s magnetism, sound or the “arm wave” of sports fans in a stadium are all associated with fields. Consider sports fans “arm wave”: the people in the stadium are the organizing field that “carries” the “arm wave” energy.</a:t>
            </a:r>
          </a:p>
          <a:p>
            <a:pPr>
              <a:spcBef>
                <a:spcPts val="0"/>
              </a:spcBef>
              <a:spcAft>
                <a:spcPts val="0"/>
              </a:spcAft>
            </a:pPr>
            <a:endParaRPr lang="en-CA" sz="2600" dirty="0">
              <a:latin typeface="+mj-lt"/>
              <a:cs typeface="Arial" panose="020B0604020202020204" pitchFamily="34" charset="0"/>
            </a:endParaRPr>
          </a:p>
          <a:p>
            <a:pPr>
              <a:spcBef>
                <a:spcPts val="0"/>
              </a:spcBef>
              <a:spcAft>
                <a:spcPts val="0"/>
              </a:spcAft>
            </a:pPr>
            <a:r>
              <a:rPr lang="en-CA" sz="2600" dirty="0">
                <a:solidFill>
                  <a:schemeClr val="bg1"/>
                </a:solidFill>
                <a:latin typeface="+mj-lt"/>
                <a:cs typeface="Arial" panose="020B0604020202020204" pitchFamily="34" charset="0"/>
              </a:rPr>
              <a:t>The standard model theory </a:t>
            </a:r>
            <a:r>
              <a:rPr lang="en-CA" sz="2600" dirty="0">
                <a:latin typeface="+mj-lt"/>
                <a:cs typeface="Arial" panose="020B0604020202020204" pitchFamily="34" charset="0"/>
              </a:rPr>
              <a:t>of particle physics describes three of the four known fundamental forces and classifies all known elementary particles that we commonly refer to as matter. It is self-consistent and has demonstrated huge successes in providing experimental predictions.</a:t>
            </a:r>
          </a:p>
          <a:p>
            <a:pPr>
              <a:spcBef>
                <a:spcPts val="0"/>
              </a:spcBef>
              <a:spcAft>
                <a:spcPts val="0"/>
              </a:spcAft>
            </a:pPr>
            <a:r>
              <a:rPr lang="en-CA" sz="2600" dirty="0">
                <a:latin typeface="+mj-lt"/>
                <a:cs typeface="Arial" panose="020B0604020202020204" pitchFamily="34" charset="0"/>
              </a:rPr>
              <a:t>The standard model assumes QFT according to which “elementary particles” are not material objects, but rather energy events organized by the region of influence of fundamental fields .  In other words, particles are energetic ripples in the quantum fields. These fields give particles properties; energy gives them actuality.</a:t>
            </a:r>
          </a:p>
          <a:p>
            <a:pPr>
              <a:spcBef>
                <a:spcPts val="0"/>
              </a:spcBef>
              <a:spcAft>
                <a:spcPts val="0"/>
              </a:spcAft>
            </a:pPr>
            <a:r>
              <a:rPr lang="en-CA" sz="2600" dirty="0">
                <a:latin typeface="+mj-lt"/>
                <a:cs typeface="Arial" panose="020B0604020202020204" pitchFamily="34" charset="0"/>
              </a:rPr>
              <a:t>The standard model describes 17 elementary particles each having its own organizing quantum field. Grand unification theories seek to reduce these 17 fields to one field. Everything in nature is energy. Fields give shape to that energy. Quantum field theory says that “matter” is not a thing, but vibratory energy events organized by fields but in truth we don’t know what matter is, only that its behavior is very precisely described using a mathematical model that treats it as energy excitation  states in quantum fields.</a:t>
            </a:r>
          </a:p>
          <a:p>
            <a:pPr>
              <a:spcBef>
                <a:spcPts val="0"/>
              </a:spcBef>
              <a:spcAft>
                <a:spcPts val="0"/>
              </a:spcAft>
            </a:pPr>
            <a:r>
              <a:rPr lang="en-CA" sz="2600" dirty="0">
                <a:latin typeface="+mj-lt"/>
                <a:cs typeface="Arial" panose="020B0604020202020204" pitchFamily="34" charset="0"/>
              </a:rPr>
              <a:t>Energy is “promiscuous” in that it can be transformed into many different forms: run motors, be transformed from a photon to a tree… </a:t>
            </a:r>
          </a:p>
          <a:p>
            <a:endParaRPr lang="en-CA" dirty="0"/>
          </a:p>
        </p:txBody>
      </p:sp>
      <p:pic>
        <p:nvPicPr>
          <p:cNvPr id="3074" name="Picture 2" descr="Standard Model of the Cosmos As a Math Equation">
            <a:extLst>
              <a:ext uri="{FF2B5EF4-FFF2-40B4-BE49-F238E27FC236}">
                <a16:creationId xmlns:a16="http://schemas.microsoft.com/office/drawing/2014/main" id="{50DBFF43-30E5-48DC-9F5C-68F8E8355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81" y="1234280"/>
            <a:ext cx="4297210" cy="3703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73B290-AAF6-E5A0-8B2E-CC5F8442A118}"/>
              </a:ext>
            </a:extLst>
          </p:cNvPr>
          <p:cNvSpPr txBox="1"/>
          <p:nvPr/>
        </p:nvSpPr>
        <p:spPr>
          <a:xfrm>
            <a:off x="152181" y="5193048"/>
            <a:ext cx="4508938" cy="1015663"/>
          </a:xfrm>
          <a:prstGeom prst="rect">
            <a:avLst/>
          </a:prstGeom>
          <a:noFill/>
        </p:spPr>
        <p:txBody>
          <a:bodyPr wrap="square">
            <a:spAutoFit/>
          </a:bodyPr>
          <a:lstStyle/>
          <a:p>
            <a:r>
              <a:rPr lang="en-US" sz="2000" dirty="0">
                <a:solidFill>
                  <a:schemeClr val="bg1"/>
                </a:solidFill>
              </a:rPr>
              <a:t>"I think that I can safely say that nobody understands quantum mechanics“                                                                                                         Richard Feynman </a:t>
            </a:r>
          </a:p>
        </p:txBody>
      </p:sp>
      <p:sp>
        <p:nvSpPr>
          <p:cNvPr id="2" name="Slide Number Placeholder 1">
            <a:extLst>
              <a:ext uri="{FF2B5EF4-FFF2-40B4-BE49-F238E27FC236}">
                <a16:creationId xmlns:a16="http://schemas.microsoft.com/office/drawing/2014/main" id="{7CD3162E-4C60-CC70-F220-9E9D947A1B0A}"/>
              </a:ext>
            </a:extLst>
          </p:cNvPr>
          <p:cNvSpPr>
            <a:spLocks noGrp="1"/>
          </p:cNvSpPr>
          <p:nvPr>
            <p:ph type="sldNum" sz="quarter" idx="12"/>
          </p:nvPr>
        </p:nvSpPr>
        <p:spPr/>
        <p:txBody>
          <a:bodyPr/>
          <a:lstStyle/>
          <a:p>
            <a:fld id="{B2DC25EE-239B-4C5F-AAD1-255A7D5F1EE2}" type="slidenum">
              <a:rPr lang="en-US" smtClean="0"/>
              <a:t>757</a:t>
            </a:fld>
            <a:endParaRPr lang="en-US"/>
          </a:p>
        </p:txBody>
      </p:sp>
    </p:spTree>
    <p:extLst>
      <p:ext uri="{BB962C8B-B14F-4D97-AF65-F5344CB8AC3E}">
        <p14:creationId xmlns:p14="http://schemas.microsoft.com/office/powerpoint/2010/main" val="2557147766"/>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142312-769E-6E3F-39D4-39B04DB9B6F8}"/>
              </a:ext>
            </a:extLst>
          </p:cNvPr>
          <p:cNvSpPr txBox="1"/>
          <p:nvPr/>
        </p:nvSpPr>
        <p:spPr>
          <a:xfrm>
            <a:off x="5029200" y="0"/>
            <a:ext cx="7086600" cy="655564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cs typeface="Arial" panose="020B0604020202020204" pitchFamily="34" charset="0"/>
              </a:rPr>
              <a:t>There are alternatives to the standard physicalist cosmological model</a:t>
            </a:r>
            <a:r>
              <a:rPr lang="en-US" sz="2000" dirty="0">
                <a:latin typeface="+mj-lt"/>
              </a:rPr>
              <a:t> that the universe spontaneously emerged from through natural laws governing elementary particles and fundamental fields.</a:t>
            </a:r>
          </a:p>
          <a:p>
            <a:endParaRPr lang="en-CA" sz="2000" dirty="0">
              <a:latin typeface="+mj-lt"/>
              <a:cs typeface="Arial" panose="020B0604020202020204" pitchFamily="34" charset="0"/>
            </a:endParaRPr>
          </a:p>
          <a:p>
            <a:pPr marL="285750" indent="-285750">
              <a:buFont typeface="Arial" panose="020B0604020202020204" pitchFamily="34" charset="0"/>
              <a:buChar char="•"/>
            </a:pPr>
            <a:r>
              <a:rPr lang="en-CA" sz="2000" dirty="0">
                <a:latin typeface="+mj-lt"/>
                <a:cs typeface="Arial" panose="020B0604020202020204" pitchFamily="34" charset="0"/>
              </a:rPr>
              <a:t>One that is more philosophically and scientifically consistent is based on the observation that</a:t>
            </a:r>
            <a:r>
              <a:rPr lang="en-CA" sz="2000" dirty="0">
                <a:solidFill>
                  <a:schemeClr val="bg1"/>
                </a:solidFill>
                <a:latin typeface="+mj-lt"/>
                <a:cs typeface="Arial" panose="020B0604020202020204" pitchFamily="34" charset="0"/>
              </a:rPr>
              <a:t> </a:t>
            </a:r>
            <a:r>
              <a:rPr lang="en-CA" sz="2000" dirty="0">
                <a:latin typeface="+mj-lt"/>
                <a:cs typeface="Arial" panose="020B0604020202020204" pitchFamily="34" charset="0"/>
              </a:rPr>
              <a:t>the universe does not seem to behave so much like a great machine as like a great evolving thought. </a:t>
            </a:r>
          </a:p>
          <a:p>
            <a:pPr marL="285750" indent="-285750">
              <a:buFont typeface="Arial" panose="020B0604020202020204" pitchFamily="34" charset="0"/>
              <a:buChar char="•"/>
            </a:pPr>
            <a:r>
              <a:rPr lang="en-US" sz="2000" dirty="0">
                <a:latin typeface="+mj-lt"/>
                <a:cs typeface="Arial" panose="020B0604020202020204" pitchFamily="34" charset="0"/>
              </a:rPr>
              <a:t>Idealism stipulates that everything emerges, </a:t>
            </a:r>
            <a:r>
              <a:rPr lang="en-US" sz="2000" dirty="0">
                <a:solidFill>
                  <a:schemeClr val="bg1"/>
                </a:solidFill>
                <a:latin typeface="+mj-lt"/>
                <a:cs typeface="Arial" panose="020B0604020202020204" pitchFamily="34" charset="0"/>
              </a:rPr>
              <a:t>“top down”, </a:t>
            </a:r>
            <a:r>
              <a:rPr lang="en-US" sz="2000" dirty="0">
                <a:latin typeface="+mj-lt"/>
                <a:cs typeface="Arial" panose="020B0604020202020204" pitchFamily="34" charset="0"/>
              </a:rPr>
              <a:t>from a creative primal unitary consciousness.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One question wisdom traditions have asked is why a primal unitary consciousness would create the multiplicity we see in the universe rather than just be?</a:t>
            </a:r>
          </a:p>
          <a:p>
            <a:pPr marL="285750" indent="-285750">
              <a:buFont typeface="Arial" panose="020B0604020202020204" pitchFamily="34" charset="0"/>
              <a:buChar char="•"/>
            </a:pPr>
            <a:r>
              <a:rPr lang="en-US" sz="2000" dirty="0">
                <a:latin typeface="+mj-lt"/>
                <a:cs typeface="Arial" panose="020B0604020202020204" pitchFamily="34" charset="0"/>
              </a:rPr>
              <a:t>Several answers have been proposed: </a:t>
            </a:r>
          </a:p>
          <a:p>
            <a:pPr marL="342900" indent="-342900">
              <a:buFont typeface="Arial" panose="020B0604020202020204" pitchFamily="34" charset="0"/>
              <a:buChar char="•"/>
            </a:pPr>
            <a:r>
              <a:rPr lang="en-US" sz="2000" dirty="0">
                <a:latin typeface="+mj-lt"/>
                <a:cs typeface="Arial" panose="020B0604020202020204" pitchFamily="34" charset="0"/>
              </a:rPr>
              <a:t>1) the universe is an emanation or creative overflow </a:t>
            </a:r>
          </a:p>
          <a:p>
            <a:pPr marL="342900" indent="-342900">
              <a:buFont typeface="Arial" panose="020B0604020202020204" pitchFamily="34" charset="0"/>
              <a:buChar char="•"/>
            </a:pPr>
            <a:r>
              <a:rPr lang="en-US" sz="2000" dirty="0">
                <a:latin typeface="+mj-lt"/>
                <a:cs typeface="Arial" panose="020B0604020202020204" pitchFamily="34" charset="0"/>
              </a:rPr>
              <a:t>2) God and the universe are necessary parts of each other </a:t>
            </a:r>
          </a:p>
          <a:p>
            <a:pPr marL="342900" indent="-342900">
              <a:buFont typeface="Arial" panose="020B0604020202020204" pitchFamily="34" charset="0"/>
              <a:buChar char="•"/>
            </a:pPr>
            <a:r>
              <a:rPr lang="en-US" sz="2000" dirty="0">
                <a:latin typeface="+mj-lt"/>
                <a:cs typeface="Arial" panose="020B0604020202020204" pitchFamily="34" charset="0"/>
              </a:rPr>
              <a:t>3) Part of divine nature is an impetus to movement or play </a:t>
            </a:r>
          </a:p>
          <a:p>
            <a:pPr marL="342900" indent="-342900">
              <a:buFont typeface="Arial" panose="020B0604020202020204" pitchFamily="34" charset="0"/>
              <a:buChar char="•"/>
            </a:pPr>
            <a:r>
              <a:rPr lang="en-US" sz="2000" dirty="0">
                <a:latin typeface="+mj-lt"/>
                <a:cs typeface="Arial" panose="020B0604020202020204" pitchFamily="34" charset="0"/>
              </a:rPr>
              <a:t>4) Primal consciousness has a will to self-knowledge and in the minds of humans the universe becomes self-aware.</a:t>
            </a:r>
          </a:p>
        </p:txBody>
      </p:sp>
      <p:pic>
        <p:nvPicPr>
          <p:cNvPr id="4" name="Picture 3" descr="A quote on a white background&#10;&#10;Description automatically generated">
            <a:extLst>
              <a:ext uri="{FF2B5EF4-FFF2-40B4-BE49-F238E27FC236}">
                <a16:creationId xmlns:a16="http://schemas.microsoft.com/office/drawing/2014/main" id="{A162A4B8-1A63-689B-056D-43C0652DF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99" y="133836"/>
            <a:ext cx="4729861" cy="1987572"/>
          </a:xfrm>
          <a:prstGeom prst="rect">
            <a:avLst/>
          </a:prstGeom>
        </p:spPr>
      </p:pic>
      <p:sp>
        <p:nvSpPr>
          <p:cNvPr id="6" name="TextBox 5">
            <a:extLst>
              <a:ext uri="{FF2B5EF4-FFF2-40B4-BE49-F238E27FC236}">
                <a16:creationId xmlns:a16="http://schemas.microsoft.com/office/drawing/2014/main" id="{6C6D0B4E-4486-3368-48A9-CA590BC869BC}"/>
              </a:ext>
            </a:extLst>
          </p:cNvPr>
          <p:cNvSpPr txBox="1"/>
          <p:nvPr/>
        </p:nvSpPr>
        <p:spPr>
          <a:xfrm>
            <a:off x="0" y="2209524"/>
            <a:ext cx="5029200" cy="1754326"/>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bg1"/>
                </a:solidFill>
              </a:rPr>
              <a:t>The universe begins to look more like a great thought than like a machine. Mind no longer appears to be an accidental intruder into the realm of matter… we ought rather to hail mind as the creator and governor of the realm of matter.              Sir James Jeans</a:t>
            </a:r>
          </a:p>
        </p:txBody>
      </p:sp>
      <p:pic>
        <p:nvPicPr>
          <p:cNvPr id="7" name="Picture 6" descr="A galaxy with white text&#10;&#10;Description automatically generated">
            <a:extLst>
              <a:ext uri="{FF2B5EF4-FFF2-40B4-BE49-F238E27FC236}">
                <a16:creationId xmlns:a16="http://schemas.microsoft.com/office/drawing/2014/main" id="{BD2CD619-9B1F-11A4-B7AF-9283725A9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95" y="4115781"/>
            <a:ext cx="4398265" cy="2672198"/>
          </a:xfrm>
          <a:prstGeom prst="rect">
            <a:avLst/>
          </a:prstGeom>
        </p:spPr>
      </p:pic>
      <p:sp>
        <p:nvSpPr>
          <p:cNvPr id="2" name="Slide Number Placeholder 1">
            <a:extLst>
              <a:ext uri="{FF2B5EF4-FFF2-40B4-BE49-F238E27FC236}">
                <a16:creationId xmlns:a16="http://schemas.microsoft.com/office/drawing/2014/main" id="{8F67627B-9927-34CA-CDEA-5566CD474C45}"/>
              </a:ext>
            </a:extLst>
          </p:cNvPr>
          <p:cNvSpPr>
            <a:spLocks noGrp="1"/>
          </p:cNvSpPr>
          <p:nvPr>
            <p:ph type="sldNum" sz="quarter" idx="12"/>
          </p:nvPr>
        </p:nvSpPr>
        <p:spPr/>
        <p:txBody>
          <a:bodyPr/>
          <a:lstStyle/>
          <a:p>
            <a:fld id="{B2DC25EE-239B-4C5F-AAD1-255A7D5F1EE2}" type="slidenum">
              <a:rPr lang="en-US" smtClean="0"/>
              <a:t>758</a:t>
            </a:fld>
            <a:endParaRPr lang="en-US"/>
          </a:p>
        </p:txBody>
      </p:sp>
    </p:spTree>
    <p:extLst>
      <p:ext uri="{BB962C8B-B14F-4D97-AF65-F5344CB8AC3E}">
        <p14:creationId xmlns:p14="http://schemas.microsoft.com/office/powerpoint/2010/main" val="1673081780"/>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73B1C7-1AC0-7F58-A4AF-47EBBFA24E99}"/>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APPENDIX 2-THE HISTORY OF METAPHYSICS PHYSICALISM AND IDEALISM</a:t>
            </a:r>
          </a:p>
        </p:txBody>
      </p:sp>
      <p:pic>
        <p:nvPicPr>
          <p:cNvPr id="5" name="Picture 4" descr="A calculus formula">
            <a:extLst>
              <a:ext uri="{FF2B5EF4-FFF2-40B4-BE49-F238E27FC236}">
                <a16:creationId xmlns:a16="http://schemas.microsoft.com/office/drawing/2014/main" id="{3E4960B4-E546-028D-B294-DEB3B49D424A}"/>
              </a:ext>
            </a:extLst>
          </p:cNvPr>
          <p:cNvPicPr>
            <a:picLocks noChangeAspect="1"/>
          </p:cNvPicPr>
          <p:nvPr/>
        </p:nvPicPr>
        <p:blipFill rotWithShape="1">
          <a:blip r:embed="rId2"/>
          <a:srcRect t="21611" b="33446"/>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BD706239-FC20-19D2-F962-9FEA42B072AE}"/>
              </a:ext>
            </a:extLst>
          </p:cNvPr>
          <p:cNvSpPr>
            <a:spLocks noGrp="1"/>
          </p:cNvSpPr>
          <p:nvPr>
            <p:ph type="sldNum" sz="quarter" idx="12"/>
          </p:nvPr>
        </p:nvSpPr>
        <p:spPr/>
        <p:txBody>
          <a:bodyPr/>
          <a:lstStyle/>
          <a:p>
            <a:fld id="{B2DC25EE-239B-4C5F-AAD1-255A7D5F1EE2}" type="slidenum">
              <a:rPr lang="en-US" smtClean="0"/>
              <a:t>759</a:t>
            </a:fld>
            <a:endParaRPr lang="en-US"/>
          </a:p>
        </p:txBody>
      </p:sp>
    </p:spTree>
    <p:extLst>
      <p:ext uri="{BB962C8B-B14F-4D97-AF65-F5344CB8AC3E}">
        <p14:creationId xmlns:p14="http://schemas.microsoft.com/office/powerpoint/2010/main" val="21095350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F489A11-F6C5-EE76-2F01-4E5B518C6C0C}"/>
              </a:ext>
            </a:extLst>
          </p:cNvPr>
          <p:cNvSpPr txBox="1"/>
          <p:nvPr/>
        </p:nvSpPr>
        <p:spPr>
          <a:xfrm>
            <a:off x="130140" y="0"/>
            <a:ext cx="12192000" cy="6210996"/>
          </a:xfrm>
          <a:prstGeom prst="rect">
            <a:avLst/>
          </a:prstGeom>
          <a:noFill/>
        </p:spPr>
        <p:txBody>
          <a:bodyPr wrap="square">
            <a:spAutoFit/>
          </a:bodyPr>
          <a:lstStyle/>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THE STORY </a:t>
            </a:r>
            <a:r>
              <a:rPr lang="en-CA" sz="2400" kern="0" dirty="0">
                <a:effectLst/>
                <a:latin typeface="Arial" panose="020B0604020202020204" pitchFamily="34" charset="0"/>
                <a:ea typeface="Times New Roman" panose="02020603050405020304" pitchFamily="18" charset="0"/>
                <a:cs typeface="Arial" panose="020B0604020202020204" pitchFamily="34" charset="0"/>
              </a:rPr>
              <a:t>— What holds my life?</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larger story feels true enough to live by?</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restores awe, humility, or trust?</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Where do I sense meaning beyond usefulness?</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Key word or phrase: _______________________</a:t>
            </a:r>
          </a:p>
          <a:p>
            <a:pPr>
              <a:lnSpc>
                <a:spcPct val="107000"/>
              </a:lnSpc>
              <a:spcAft>
                <a:spcPts val="800"/>
              </a:spcAft>
              <a:buNone/>
            </a:pP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INTEGRATION</a:t>
            </a:r>
            <a:endParaRPr lang="en-CA"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Which story currently feels strongest?</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Which feels neglected or conflicted?</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What small shift could bring them into better harmony?</a:t>
            </a:r>
            <a:endParaRPr lang="en-CA" sz="2400" kern="100" dirty="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One gentle intention for the next season of life:  </a:t>
            </a:r>
          </a:p>
          <a:p>
            <a:pPr>
              <a:lnSpc>
                <a:spcPct val="107000"/>
              </a:lnSpc>
              <a:spcAft>
                <a:spcPts val="800"/>
              </a:spcAft>
              <a:buNone/>
            </a:pPr>
            <a:endParaRPr lang="en-CA" kern="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endParaRPr lang="en-CA" sz="16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154998476"/>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B41944-1413-B4B6-E44B-BE6BECE26A29}"/>
              </a:ext>
            </a:extLst>
          </p:cNvPr>
          <p:cNvSpPr txBox="1"/>
          <p:nvPr/>
        </p:nvSpPr>
        <p:spPr>
          <a:xfrm>
            <a:off x="4833257" y="0"/>
            <a:ext cx="7528348" cy="6863417"/>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cs typeface="Arial" panose="020B0604020202020204" pitchFamily="34" charset="0"/>
              </a:rPr>
              <a:t>Many pre-historic and indigenous cultures were animistic, attributing souls or a spiritual essence to objects, places, and creatures.</a:t>
            </a:r>
          </a:p>
          <a:p>
            <a:pPr marL="285750" indent="-285750">
              <a:buFont typeface="Arial" panose="020B0604020202020204" pitchFamily="34" charset="0"/>
              <a:buChar char="•"/>
            </a:pPr>
            <a:r>
              <a:rPr lang="en-CA" sz="2000" dirty="0">
                <a:latin typeface="+mj-lt"/>
                <a:cs typeface="Arial" panose="020B0604020202020204" pitchFamily="34" charset="0"/>
              </a:rPr>
              <a:t>After Mesopotamia and Egypt, the Hindu civilization that arose in India’s Indus valley around 3000 BCE, is the world’s oldest historical culture and religion. </a:t>
            </a:r>
          </a:p>
          <a:p>
            <a:pPr marL="285750" indent="-285750">
              <a:buFont typeface="Arial" panose="020B0604020202020204" pitchFamily="34" charset="0"/>
              <a:buChar char="•"/>
            </a:pPr>
            <a:r>
              <a:rPr lang="en-CA" sz="2000" dirty="0">
                <a:latin typeface="+mj-lt"/>
                <a:cs typeface="Arial" panose="020B0604020202020204" pitchFamily="34" charset="0"/>
              </a:rPr>
              <a:t>Hindu religion devoted particular attention to the inner realm of experience or mind and consciousness. </a:t>
            </a:r>
          </a:p>
          <a:p>
            <a:pPr marL="285750" indent="-285750">
              <a:buFont typeface="Arial" panose="020B0604020202020204" pitchFamily="34" charset="0"/>
              <a:buChar char="•"/>
            </a:pPr>
            <a:r>
              <a:rPr lang="en-CA" sz="2000" dirty="0">
                <a:latin typeface="+mj-lt"/>
                <a:cs typeface="Arial" panose="020B0604020202020204" pitchFamily="34" charset="0"/>
              </a:rPr>
              <a:t>Buddhism is a branch of Hinduism in the same way that Protestantism is an offshoot of Christianity.</a:t>
            </a:r>
          </a:p>
          <a:p>
            <a:pPr marL="285750" indent="-285750">
              <a:buFont typeface="Arial" panose="020B0604020202020204" pitchFamily="34" charset="0"/>
              <a:buChar char="•"/>
            </a:pPr>
            <a:r>
              <a:rPr lang="en-CA" sz="2000" dirty="0">
                <a:latin typeface="+mj-lt"/>
                <a:cs typeface="Arial" panose="020B0604020202020204" pitchFamily="34" charset="0"/>
              </a:rPr>
              <a:t>While Hindus and Buddhists have been, for thousands of years, exploring the mind, Western science has only been focused on the outer, material realm for at most 500 years.</a:t>
            </a:r>
          </a:p>
          <a:p>
            <a:pPr marL="285750" indent="-285750">
              <a:buFont typeface="Arial" panose="020B0604020202020204" pitchFamily="34" charset="0"/>
              <a:buChar char="•"/>
            </a:pPr>
            <a:r>
              <a:rPr lang="en-CA" sz="2000" dirty="0">
                <a:latin typeface="+mj-lt"/>
                <a:cs typeface="Arial" panose="020B0604020202020204" pitchFamily="34" charset="0"/>
              </a:rPr>
              <a:t>In the 19</a:t>
            </a:r>
            <a:r>
              <a:rPr lang="en-CA" sz="2000" baseline="30000" dirty="0">
                <a:latin typeface="+mj-lt"/>
                <a:cs typeface="Arial" panose="020B0604020202020204" pitchFamily="34" charset="0"/>
              </a:rPr>
              <a:t>th</a:t>
            </a:r>
            <a:r>
              <a:rPr lang="en-CA" sz="2000" dirty="0">
                <a:latin typeface="+mj-lt"/>
                <a:cs typeface="Arial" panose="020B0604020202020204" pitchFamily="34" charset="0"/>
              </a:rPr>
              <a:t> and 20</a:t>
            </a:r>
            <a:r>
              <a:rPr lang="en-CA" sz="2000" baseline="30000" dirty="0">
                <a:latin typeface="+mj-lt"/>
                <a:cs typeface="Arial" panose="020B0604020202020204" pitchFamily="34" charset="0"/>
              </a:rPr>
              <a:t>th</a:t>
            </a:r>
            <a:r>
              <a:rPr lang="en-CA" sz="2000" dirty="0">
                <a:latin typeface="+mj-lt"/>
                <a:cs typeface="Arial" panose="020B0604020202020204" pitchFamily="34" charset="0"/>
              </a:rPr>
              <a:t> centuries western reductionist materialism dismissed Hinduism’s, Buddhism’s and Christian insights into the mind as primitive unscientific fairy tales. </a:t>
            </a:r>
          </a:p>
          <a:p>
            <a:pPr marL="285750" indent="-285750">
              <a:buFont typeface="Arial" panose="020B0604020202020204" pitchFamily="34" charset="0"/>
              <a:buChar char="•"/>
            </a:pPr>
            <a:r>
              <a:rPr lang="en-CA" sz="2000" dirty="0">
                <a:latin typeface="+mj-lt"/>
                <a:cs typeface="Arial" panose="020B0604020202020204" pitchFamily="34" charset="0"/>
              </a:rPr>
              <a:t>In the early 20</a:t>
            </a:r>
            <a:r>
              <a:rPr lang="en-CA" sz="2000" baseline="30000" dirty="0">
                <a:latin typeface="+mj-lt"/>
                <a:cs typeface="Arial" panose="020B0604020202020204" pitchFamily="34" charset="0"/>
              </a:rPr>
              <a:t>th</a:t>
            </a:r>
            <a:r>
              <a:rPr lang="en-CA" sz="2000" dirty="0">
                <a:latin typeface="+mj-lt"/>
                <a:cs typeface="Arial" panose="020B0604020202020204" pitchFamily="34" charset="0"/>
              </a:rPr>
              <a:t> century, the fathers of the quantum and relativistic revolutions awed by the implications of their discoveries embraced the ancient wisdom traditions to make sense of their findings. </a:t>
            </a:r>
          </a:p>
          <a:p>
            <a:pPr marL="285750" indent="-285750">
              <a:buFont typeface="Arial" panose="020B0604020202020204" pitchFamily="34" charset="0"/>
              <a:buChar char="•"/>
            </a:pPr>
            <a:r>
              <a:rPr lang="en-CA" sz="2000" dirty="0">
                <a:latin typeface="+mj-lt"/>
                <a:cs typeface="Arial" panose="020B0604020202020204" pitchFamily="34" charset="0"/>
              </a:rPr>
              <a:t>In the last 40 years, Western psychology’s mindfulness movement has also rediscovered and borrowed liberally from Hindu and Buddhist insights into the mind.</a:t>
            </a:r>
          </a:p>
        </p:txBody>
      </p:sp>
      <p:sp>
        <p:nvSpPr>
          <p:cNvPr id="5" name="TextBox 4">
            <a:extLst>
              <a:ext uri="{FF2B5EF4-FFF2-40B4-BE49-F238E27FC236}">
                <a16:creationId xmlns:a16="http://schemas.microsoft.com/office/drawing/2014/main" id="{42BE12FB-B3AF-1538-BE54-10DBCA3279BA}"/>
              </a:ext>
            </a:extLst>
          </p:cNvPr>
          <p:cNvSpPr txBox="1"/>
          <p:nvPr/>
        </p:nvSpPr>
        <p:spPr>
          <a:xfrm>
            <a:off x="165675" y="242441"/>
            <a:ext cx="4624039" cy="6740307"/>
          </a:xfrm>
          <a:prstGeom prst="rect">
            <a:avLst/>
          </a:prstGeom>
          <a:noFill/>
        </p:spPr>
        <p:txBody>
          <a:bodyPr wrap="square">
            <a:spAutoFit/>
          </a:bodyPr>
          <a:lstStyle/>
          <a:p>
            <a:r>
              <a:rPr lang="en-US" sz="1800" dirty="0">
                <a:solidFill>
                  <a:schemeClr val="bg1"/>
                </a:solidFill>
              </a:rPr>
              <a:t>“Multiplicity is only apparent, in truth, there is only one mind...”                    Erwin Schrödinger</a:t>
            </a:r>
          </a:p>
          <a:p>
            <a:endParaRPr lang="en-US" dirty="0">
              <a:solidFill>
                <a:schemeClr val="bg1"/>
              </a:solidFill>
            </a:endParaRPr>
          </a:p>
          <a:p>
            <a:r>
              <a:rPr lang="en-US" dirty="0">
                <a:solidFill>
                  <a:schemeClr val="bg1"/>
                </a:solidFill>
              </a:rPr>
              <a:t>“I see a pattern, but my imagination cannot picture the maker of that pattern. I see a clock, but I cannot envisage the clockmaker. The human mind is unable to conceive of the four dimensions, so how can you conceive of a God, before whom a thousand years and a thousand dimensions are as one?"      Albert Einstein</a:t>
            </a:r>
          </a:p>
          <a:p>
            <a:r>
              <a:rPr lang="en-US" dirty="0">
                <a:solidFill>
                  <a:schemeClr val="bg1"/>
                </a:solidFill>
              </a:rPr>
              <a:t>                                                </a:t>
            </a:r>
          </a:p>
          <a:p>
            <a:endParaRPr lang="en-US" dirty="0">
              <a:solidFill>
                <a:schemeClr val="bg1"/>
              </a:solidFill>
            </a:endParaRPr>
          </a:p>
          <a:p>
            <a:r>
              <a:rPr lang="en-US" dirty="0">
                <a:solidFill>
                  <a:schemeClr val="bg1"/>
                </a:solidFill>
              </a:rPr>
              <a:t>"All matter originates and exists only by virtue of a force… We must assume behind this force the existence of a conscious and intelligent mind. This mind is the matrix of all matter."       Max Planck</a:t>
            </a:r>
          </a:p>
          <a:p>
            <a:endParaRPr lang="en-US" dirty="0">
              <a:solidFill>
                <a:schemeClr val="bg1"/>
              </a:solidFill>
            </a:endParaRPr>
          </a:p>
          <a:p>
            <a:r>
              <a:rPr lang="en-US" dirty="0">
                <a:solidFill>
                  <a:schemeClr val="bg1"/>
                </a:solidFill>
              </a:rPr>
              <a:t>"The first gulp from the glass of natural sciences will turn you into an atheist, but at the bottom of the glass God is waiting for you."     </a:t>
            </a:r>
          </a:p>
          <a:p>
            <a:r>
              <a:rPr lang="en-US" dirty="0">
                <a:solidFill>
                  <a:schemeClr val="bg1"/>
                </a:solidFill>
              </a:rPr>
              <a:t>                                                       Werner Eisenberg</a:t>
            </a:r>
          </a:p>
          <a:p>
            <a:endParaRPr lang="en-US" dirty="0"/>
          </a:p>
          <a:p>
            <a:endParaRPr lang="en-CA" dirty="0"/>
          </a:p>
        </p:txBody>
      </p:sp>
      <p:sp>
        <p:nvSpPr>
          <p:cNvPr id="2" name="Slide Number Placeholder 1">
            <a:extLst>
              <a:ext uri="{FF2B5EF4-FFF2-40B4-BE49-F238E27FC236}">
                <a16:creationId xmlns:a16="http://schemas.microsoft.com/office/drawing/2014/main" id="{6BE6A762-3209-BDD3-14BA-90636E9F8863}"/>
              </a:ext>
            </a:extLst>
          </p:cNvPr>
          <p:cNvSpPr>
            <a:spLocks noGrp="1"/>
          </p:cNvSpPr>
          <p:nvPr>
            <p:ph type="sldNum" sz="quarter" idx="12"/>
          </p:nvPr>
        </p:nvSpPr>
        <p:spPr/>
        <p:txBody>
          <a:bodyPr/>
          <a:lstStyle/>
          <a:p>
            <a:fld id="{B2DC25EE-239B-4C5F-AAD1-255A7D5F1EE2}" type="slidenum">
              <a:rPr lang="en-US" smtClean="0"/>
              <a:t>760</a:t>
            </a:fld>
            <a:endParaRPr lang="en-US"/>
          </a:p>
        </p:txBody>
      </p:sp>
    </p:spTree>
    <p:extLst>
      <p:ext uri="{BB962C8B-B14F-4D97-AF65-F5344CB8AC3E}">
        <p14:creationId xmlns:p14="http://schemas.microsoft.com/office/powerpoint/2010/main" val="451222565"/>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023BCF-6A00-400D-A888-B711D340D94E}"/>
              </a:ext>
            </a:extLst>
          </p:cNvPr>
          <p:cNvSpPr>
            <a:spLocks noGrp="1"/>
          </p:cNvSpPr>
          <p:nvPr>
            <p:ph type="title" idx="4294967295"/>
          </p:nvPr>
        </p:nvSpPr>
        <p:spPr>
          <a:xfrm>
            <a:off x="87444" y="7912"/>
            <a:ext cx="4246320" cy="1066800"/>
          </a:xfrm>
        </p:spPr>
        <p:txBody>
          <a:bodyPr vert="horz" lIns="91440" tIns="45720" rIns="91440" bIns="45720" rtlCol="0" anchor="b">
            <a:normAutofit/>
          </a:bodyPr>
          <a:lstStyle/>
          <a:p>
            <a:pPr algn="ctr"/>
            <a:r>
              <a:rPr lang="en-US" sz="3200" dirty="0">
                <a:solidFill>
                  <a:schemeClr val="bg1"/>
                </a:solidFill>
              </a:rPr>
              <a:t>The origins of idealism</a:t>
            </a:r>
          </a:p>
        </p:txBody>
      </p:sp>
      <p:sp>
        <p:nvSpPr>
          <p:cNvPr id="5" name="Content Placeholder 4">
            <a:extLst>
              <a:ext uri="{FF2B5EF4-FFF2-40B4-BE49-F238E27FC236}">
                <a16:creationId xmlns:a16="http://schemas.microsoft.com/office/drawing/2014/main" id="{9B3BF1DF-F92E-4890-BC58-7A29B584A378}"/>
              </a:ext>
            </a:extLst>
          </p:cNvPr>
          <p:cNvSpPr>
            <a:spLocks noGrp="1"/>
          </p:cNvSpPr>
          <p:nvPr>
            <p:ph idx="4294967295"/>
          </p:nvPr>
        </p:nvSpPr>
        <p:spPr>
          <a:xfrm>
            <a:off x="4225379" y="70021"/>
            <a:ext cx="7950466" cy="6787979"/>
          </a:xfrm>
        </p:spPr>
        <p:txBody>
          <a:bodyPr>
            <a:normAutofit fontScale="92500" lnSpcReduction="10000"/>
          </a:bodyPr>
          <a:lstStyle/>
          <a:p>
            <a:pPr>
              <a:spcBef>
                <a:spcPts val="0"/>
              </a:spcBef>
              <a:spcAft>
                <a:spcPts val="0"/>
              </a:spcAft>
            </a:pPr>
            <a:r>
              <a:rPr lang="en-CA" dirty="0">
                <a:latin typeface="+mj-lt"/>
                <a:cs typeface="Arial" panose="020B0604020202020204" pitchFamily="34" charset="0"/>
              </a:rPr>
              <a:t>Although Hinduism and Buddhism arrived at their metaphysical idealism through deep contemplation of consciousness, their intuitive insights are remarkably aligned with the empirical findings of modern physics. Hinduism’s idealist metaphysics holds that reality is composed of three “bodies”, realms, or domains of experience:</a:t>
            </a:r>
          </a:p>
          <a:p>
            <a:pPr>
              <a:spcBef>
                <a:spcPts val="0"/>
              </a:spcBef>
              <a:spcAft>
                <a:spcPts val="0"/>
              </a:spcAft>
            </a:pPr>
            <a:r>
              <a:rPr lang="en-CA" dirty="0">
                <a:latin typeface="+mj-lt"/>
                <a:cs typeface="Arial" panose="020B0604020202020204" pitchFamily="34" charset="0"/>
              </a:rPr>
              <a:t>1) The </a:t>
            </a:r>
            <a:r>
              <a:rPr lang="en-CA" dirty="0">
                <a:solidFill>
                  <a:schemeClr val="bg1"/>
                </a:solidFill>
                <a:latin typeface="+mj-lt"/>
                <a:cs typeface="Arial" panose="020B0604020202020204" pitchFamily="34" charset="0"/>
              </a:rPr>
              <a:t>causal</a:t>
            </a:r>
            <a:r>
              <a:rPr lang="en-CA" dirty="0">
                <a:latin typeface="+mj-lt"/>
                <a:cs typeface="Arial" panose="020B0604020202020204" pitchFamily="34" charset="0"/>
              </a:rPr>
              <a:t> realm, is the ground of all being, One Mind, or the universal creative consciousness that is the basic essence of everything. The causal realm makes existence possible.  The closest that Hinduism says humans come to experiencing the phenomenal consciousness of the causal body is in deep dreamless sleep or in states of meditation in which the meditator experiences “nothingness” or pure objectless consciousness.</a:t>
            </a:r>
          </a:p>
          <a:p>
            <a:pPr>
              <a:spcBef>
                <a:spcPts val="0"/>
              </a:spcBef>
              <a:spcAft>
                <a:spcPts val="0"/>
              </a:spcAft>
            </a:pPr>
            <a:r>
              <a:rPr lang="en-CA" dirty="0">
                <a:latin typeface="+mj-lt"/>
                <a:cs typeface="Arial" panose="020B0604020202020204" pitchFamily="34" charset="0"/>
              </a:rPr>
              <a:t>2) The </a:t>
            </a:r>
            <a:r>
              <a:rPr lang="en-CA" dirty="0">
                <a:solidFill>
                  <a:schemeClr val="bg1"/>
                </a:solidFill>
                <a:latin typeface="+mj-lt"/>
                <a:cs typeface="Arial" panose="020B0604020202020204" pitchFamily="34" charset="0"/>
              </a:rPr>
              <a:t>subtle</a:t>
            </a:r>
            <a:r>
              <a:rPr lang="en-CA" dirty="0">
                <a:latin typeface="+mj-lt"/>
                <a:cs typeface="Arial" panose="020B0604020202020204" pitchFamily="34" charset="0"/>
              </a:rPr>
              <a:t> realm arises  from the causal realm and is experienced as our interior mental world. In Western culture we call it the imagination, or the Soul. In idealist metaphysics the subtle realm is immortal and more “real” than the material world. We experience the subtle realm in its purest form during REM sleep when we dream, and our experience of the material world is “offline”. </a:t>
            </a:r>
          </a:p>
          <a:p>
            <a:pPr>
              <a:spcBef>
                <a:spcPts val="0"/>
              </a:spcBef>
              <a:spcAft>
                <a:spcPts val="0"/>
              </a:spcAft>
            </a:pPr>
            <a:r>
              <a:rPr lang="en-CA" dirty="0">
                <a:latin typeface="+mj-lt"/>
                <a:cs typeface="Arial" panose="020B0604020202020204" pitchFamily="34" charset="0"/>
              </a:rPr>
              <a:t>3) The </a:t>
            </a:r>
            <a:r>
              <a:rPr lang="en-CA" dirty="0">
                <a:solidFill>
                  <a:schemeClr val="bg1"/>
                </a:solidFill>
                <a:latin typeface="+mj-lt"/>
                <a:cs typeface="Arial" panose="020B0604020202020204" pitchFamily="34" charset="0"/>
              </a:rPr>
              <a:t>gross</a:t>
            </a:r>
            <a:r>
              <a:rPr lang="en-CA" dirty="0">
                <a:latin typeface="+mj-lt"/>
                <a:cs typeface="Arial" panose="020B0604020202020204" pitchFamily="34" charset="0"/>
              </a:rPr>
              <a:t> realm is the external material world around us. In idealist metaphysics it is impermanent and the least substantial of the three realms.  </a:t>
            </a:r>
          </a:p>
          <a:p>
            <a:pPr>
              <a:spcBef>
                <a:spcPts val="0"/>
              </a:spcBef>
              <a:spcAft>
                <a:spcPts val="0"/>
              </a:spcAft>
            </a:pPr>
            <a:r>
              <a:rPr lang="en-CA" dirty="0">
                <a:latin typeface="+mj-lt"/>
                <a:cs typeface="Arial" panose="020B0604020202020204" pitchFamily="34" charset="0"/>
              </a:rPr>
              <a:t>In Western culture’s philosophical physicalism, the gross realm or material world in the form of elementary particles and forces is the only realm that exists and is real, all else including mind arises from it.</a:t>
            </a:r>
          </a:p>
          <a:p>
            <a:pPr>
              <a:spcBef>
                <a:spcPts val="0"/>
              </a:spcBef>
              <a:spcAft>
                <a:spcPts val="0"/>
              </a:spcAft>
            </a:pPr>
            <a:r>
              <a:rPr lang="en-CA" dirty="0">
                <a:latin typeface="+mj-lt"/>
                <a:cs typeface="Arial" panose="020B0604020202020204" pitchFamily="34" charset="0"/>
              </a:rPr>
              <a:t>Idealism, in contrast, holds that the fundamental nature of the universe is consciousness or mind and all else arises from it</a:t>
            </a:r>
            <a:r>
              <a:rPr lang="en-CA" sz="2000" dirty="0">
                <a:latin typeface="+mj-lt"/>
                <a:cs typeface="Arial" panose="020B0604020202020204" pitchFamily="34" charset="0"/>
              </a:rPr>
              <a:t>.</a:t>
            </a:r>
          </a:p>
          <a:p>
            <a:endParaRPr lang="en-CA" sz="2000" dirty="0"/>
          </a:p>
          <a:p>
            <a:endParaRPr lang="en-CA" sz="2000" dirty="0"/>
          </a:p>
        </p:txBody>
      </p:sp>
      <p:pic>
        <p:nvPicPr>
          <p:cNvPr id="15362" name="Picture 2" descr="IMG_3824[2697]">
            <a:extLst>
              <a:ext uri="{FF2B5EF4-FFF2-40B4-BE49-F238E27FC236}">
                <a16:creationId xmlns:a16="http://schemas.microsoft.com/office/drawing/2014/main" id="{359E8472-3369-4F47-A79F-587294CB21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754" y="1207877"/>
            <a:ext cx="4061862" cy="2655997"/>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13767A0D-6786-87B3-9E75-51E51E78DCC5}"/>
              </a:ext>
            </a:extLst>
          </p:cNvPr>
          <p:cNvGraphicFramePr/>
          <p:nvPr/>
        </p:nvGraphicFramePr>
        <p:xfrm>
          <a:off x="89837" y="4141479"/>
          <a:ext cx="4151697" cy="2067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CAED6098-7E59-73A0-DFF5-8DA9186BE0AC}"/>
              </a:ext>
            </a:extLst>
          </p:cNvPr>
          <p:cNvSpPr>
            <a:spLocks noGrp="1"/>
          </p:cNvSpPr>
          <p:nvPr>
            <p:ph type="sldNum" sz="quarter" idx="12"/>
          </p:nvPr>
        </p:nvSpPr>
        <p:spPr/>
        <p:txBody>
          <a:bodyPr/>
          <a:lstStyle/>
          <a:p>
            <a:fld id="{B2DC25EE-239B-4C5F-AAD1-255A7D5F1EE2}" type="slidenum">
              <a:rPr lang="en-US" smtClean="0"/>
              <a:t>761</a:t>
            </a:fld>
            <a:endParaRPr lang="en-US"/>
          </a:p>
        </p:txBody>
      </p:sp>
    </p:spTree>
    <p:extLst>
      <p:ext uri="{BB962C8B-B14F-4D97-AF65-F5344CB8AC3E}">
        <p14:creationId xmlns:p14="http://schemas.microsoft.com/office/powerpoint/2010/main" val="2840436304"/>
      </p:ext>
    </p:extLst>
  </p:cSld>
  <p:clrMapOvr>
    <a:masterClrMapping/>
  </p:clrMapOvr>
  <mc:AlternateContent xmlns:mc="http://schemas.openxmlformats.org/markup-compatibility/2006" xmlns:p14="http://schemas.microsoft.com/office/powerpoint/2010/main">
    <mc:Choice Requires="p14">
      <p:transition spd="med" p14:dur="700" advTm="80861">
        <p:fade/>
      </p:transition>
    </mc:Choice>
    <mc:Fallback xmlns="">
      <p:transition spd="med" advTm="80861">
        <p:fade/>
      </p:transition>
    </mc:Fallback>
  </mc:AlternateContent>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document&#10;&#10;Description automatically generated">
            <a:extLst>
              <a:ext uri="{FF2B5EF4-FFF2-40B4-BE49-F238E27FC236}">
                <a16:creationId xmlns:a16="http://schemas.microsoft.com/office/drawing/2014/main" id="{3C57B7C3-2236-C00E-4C67-0D50989DFD5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328958" y="843379"/>
            <a:ext cx="5626824" cy="5595485"/>
          </a:xfrm>
        </p:spPr>
      </p:pic>
      <p:sp>
        <p:nvSpPr>
          <p:cNvPr id="4" name="TextBox 3">
            <a:extLst>
              <a:ext uri="{FF2B5EF4-FFF2-40B4-BE49-F238E27FC236}">
                <a16:creationId xmlns:a16="http://schemas.microsoft.com/office/drawing/2014/main" id="{FEF9B3E8-266D-300E-37D9-3295C242B2C6}"/>
              </a:ext>
            </a:extLst>
          </p:cNvPr>
          <p:cNvSpPr txBox="1"/>
          <p:nvPr/>
        </p:nvSpPr>
        <p:spPr>
          <a:xfrm>
            <a:off x="19593" y="95970"/>
            <a:ext cx="5843451" cy="255454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Not just Hinduism but nearly all ancient wisdom traditions were philosophically idealist.</a:t>
            </a:r>
          </a:p>
          <a:p>
            <a:pPr marL="285750" indent="-285750">
              <a:buFont typeface="Arial" panose="020B0604020202020204" pitchFamily="34" charset="0"/>
              <a:buChar char="•"/>
            </a:pPr>
            <a:r>
              <a:rPr lang="en-US" sz="2000" dirty="0">
                <a:latin typeface="+mj-lt"/>
                <a:cs typeface="Arial" panose="020B0604020202020204" pitchFamily="34" charset="0"/>
              </a:rPr>
              <a:t>For example, according to the east Asian Taoist wisdom tradition, Tao is the absolute principle underlying the universe, combining within itself the principles of yin and yang and signifying the way, or code of behavior, that is in harmony with the natural order.</a:t>
            </a:r>
          </a:p>
        </p:txBody>
      </p:sp>
      <p:pic>
        <p:nvPicPr>
          <p:cNvPr id="6" name="Picture 5" descr="A person in a suit and tie&#10;&#10;Description automatically generated">
            <a:extLst>
              <a:ext uri="{FF2B5EF4-FFF2-40B4-BE49-F238E27FC236}">
                <a16:creationId xmlns:a16="http://schemas.microsoft.com/office/drawing/2014/main" id="{E21D6683-8559-AC6E-5533-FCA7BD0AF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27" y="2832629"/>
            <a:ext cx="4249782" cy="2547256"/>
          </a:xfrm>
          <a:prstGeom prst="rect">
            <a:avLst/>
          </a:prstGeom>
        </p:spPr>
      </p:pic>
      <p:sp>
        <p:nvSpPr>
          <p:cNvPr id="8" name="TextBox 7">
            <a:extLst>
              <a:ext uri="{FF2B5EF4-FFF2-40B4-BE49-F238E27FC236}">
                <a16:creationId xmlns:a16="http://schemas.microsoft.com/office/drawing/2014/main" id="{5CE64CDE-1802-E57B-123E-E8E4E4ECC274}"/>
              </a:ext>
            </a:extLst>
          </p:cNvPr>
          <p:cNvSpPr txBox="1"/>
          <p:nvPr/>
        </p:nvSpPr>
        <p:spPr>
          <a:xfrm>
            <a:off x="6336029" y="95970"/>
            <a:ext cx="4475120" cy="646331"/>
          </a:xfrm>
          <a:prstGeom prst="rect">
            <a:avLst/>
          </a:prstGeom>
          <a:noFill/>
        </p:spPr>
        <p:txBody>
          <a:bodyPr wrap="square">
            <a:spAutoFit/>
          </a:bodyPr>
          <a:lstStyle/>
          <a:p>
            <a:r>
              <a:rPr lang="en-US" sz="3600">
                <a:solidFill>
                  <a:schemeClr val="bg1"/>
                </a:solidFill>
              </a:rPr>
              <a:t> THE TAO OF PHYSICS</a:t>
            </a:r>
            <a:endParaRPr lang="en-CA" sz="3600">
              <a:solidFill>
                <a:schemeClr val="bg1"/>
              </a:solidFill>
            </a:endParaRPr>
          </a:p>
        </p:txBody>
      </p:sp>
      <p:sp>
        <p:nvSpPr>
          <p:cNvPr id="3" name="TextBox 2">
            <a:extLst>
              <a:ext uri="{FF2B5EF4-FFF2-40B4-BE49-F238E27FC236}">
                <a16:creationId xmlns:a16="http://schemas.microsoft.com/office/drawing/2014/main" id="{F46C1228-105C-3A69-3C9A-593929E14F68}"/>
              </a:ext>
            </a:extLst>
          </p:cNvPr>
          <p:cNvSpPr txBox="1"/>
          <p:nvPr/>
        </p:nvSpPr>
        <p:spPr>
          <a:xfrm>
            <a:off x="9945189" y="5949962"/>
            <a:ext cx="1436914" cy="380167"/>
          </a:xfrm>
          <a:prstGeom prst="rect">
            <a:avLst/>
          </a:prstGeom>
          <a:noFill/>
        </p:spPr>
        <p:txBody>
          <a:bodyPr wrap="square">
            <a:spAutoFit/>
          </a:bodyPr>
          <a:lstStyle/>
          <a:p>
            <a:r>
              <a:rPr lang="en-CA">
                <a:solidFill>
                  <a:schemeClr val="bg1"/>
                </a:solidFill>
              </a:rPr>
              <a:t>Tao Te Ching</a:t>
            </a:r>
          </a:p>
        </p:txBody>
      </p:sp>
      <p:sp>
        <p:nvSpPr>
          <p:cNvPr id="5" name="TextBox 4">
            <a:extLst>
              <a:ext uri="{FF2B5EF4-FFF2-40B4-BE49-F238E27FC236}">
                <a16:creationId xmlns:a16="http://schemas.microsoft.com/office/drawing/2014/main" id="{531E99E6-0856-B648-09C9-455C91E4EDC0}"/>
              </a:ext>
            </a:extLst>
          </p:cNvPr>
          <p:cNvSpPr txBox="1"/>
          <p:nvPr/>
        </p:nvSpPr>
        <p:spPr>
          <a:xfrm>
            <a:off x="232958" y="5589753"/>
            <a:ext cx="6096000" cy="1015663"/>
          </a:xfrm>
          <a:prstGeom prst="rect">
            <a:avLst/>
          </a:prstGeom>
          <a:noFill/>
        </p:spPr>
        <p:txBody>
          <a:bodyPr wrap="square">
            <a:spAutoFit/>
          </a:bodyPr>
          <a:lstStyle/>
          <a:p>
            <a:r>
              <a:rPr lang="en-US" sz="2000" dirty="0">
                <a:latin typeface="+mj-lt"/>
                <a:cs typeface="Arial" panose="020B0604020202020204" pitchFamily="34" charset="0"/>
              </a:rPr>
              <a:t>“ A physicist is just an atom’s way of looking at itself… Everything we call real is made of things that cannot be regarded as real”                                    Niels Bohr </a:t>
            </a:r>
          </a:p>
        </p:txBody>
      </p:sp>
      <p:sp>
        <p:nvSpPr>
          <p:cNvPr id="2" name="Slide Number Placeholder 1">
            <a:extLst>
              <a:ext uri="{FF2B5EF4-FFF2-40B4-BE49-F238E27FC236}">
                <a16:creationId xmlns:a16="http://schemas.microsoft.com/office/drawing/2014/main" id="{A7B79581-C97F-B171-FA75-EC5E2CC670FB}"/>
              </a:ext>
            </a:extLst>
          </p:cNvPr>
          <p:cNvSpPr>
            <a:spLocks noGrp="1"/>
          </p:cNvSpPr>
          <p:nvPr>
            <p:ph type="sldNum" sz="quarter" idx="12"/>
          </p:nvPr>
        </p:nvSpPr>
        <p:spPr/>
        <p:txBody>
          <a:bodyPr/>
          <a:lstStyle/>
          <a:p>
            <a:fld id="{B2DC25EE-239B-4C5F-AAD1-255A7D5F1EE2}" type="slidenum">
              <a:rPr lang="en-US" smtClean="0"/>
              <a:t>762</a:t>
            </a:fld>
            <a:endParaRPr lang="en-US"/>
          </a:p>
        </p:txBody>
      </p:sp>
    </p:spTree>
    <p:extLst>
      <p:ext uri="{BB962C8B-B14F-4D97-AF65-F5344CB8AC3E}">
        <p14:creationId xmlns:p14="http://schemas.microsoft.com/office/powerpoint/2010/main" val="531219788"/>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961E26-D0DB-A04B-89BA-2C4458C5FE3B}"/>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4800" cap="all" spc="150" dirty="0">
                <a:solidFill>
                  <a:schemeClr val="bg1"/>
                </a:solidFill>
                <a:latin typeface="+mj-lt"/>
                <a:ea typeface="+mj-ea"/>
                <a:cs typeface="+mj-cs"/>
              </a:rPr>
              <a:t> appendix 3 A SUMMARY OF BERNARDO KASTRUP’S </a:t>
            </a:r>
            <a:r>
              <a:rPr lang="en-US" sz="4800" cap="all" spc="150" dirty="0" err="1">
                <a:solidFill>
                  <a:schemeClr val="bg1"/>
                </a:solidFill>
                <a:latin typeface="+mj-lt"/>
                <a:ea typeface="+mj-ea"/>
                <a:cs typeface="+mj-cs"/>
              </a:rPr>
              <a:t>IDEAlism</a:t>
            </a:r>
            <a:r>
              <a:rPr lang="en-US" sz="4800" cap="all" spc="150" dirty="0">
                <a:solidFill>
                  <a:schemeClr val="bg1"/>
                </a:solidFill>
                <a:latin typeface="+mj-lt"/>
                <a:ea typeface="+mj-ea"/>
                <a:cs typeface="+mj-cs"/>
              </a:rPr>
              <a:t> </a:t>
            </a:r>
          </a:p>
        </p:txBody>
      </p:sp>
      <p:pic>
        <p:nvPicPr>
          <p:cNvPr id="7" name="Picture 6" descr="A person with glasses and a beard">
            <a:extLst>
              <a:ext uri="{FF2B5EF4-FFF2-40B4-BE49-F238E27FC236}">
                <a16:creationId xmlns:a16="http://schemas.microsoft.com/office/drawing/2014/main" id="{92F05824-EFED-12A0-CBF8-255BE63D31A3}"/>
              </a:ext>
            </a:extLst>
          </p:cNvPr>
          <p:cNvPicPr>
            <a:picLocks noChangeAspect="1"/>
          </p:cNvPicPr>
          <p:nvPr/>
        </p:nvPicPr>
        <p:blipFill rotWithShape="1">
          <a:blip r:embed="rId2">
            <a:extLst>
              <a:ext uri="{28A0092B-C50C-407E-A947-70E740481C1C}">
                <a14:useLocalDpi xmlns:a14="http://schemas.microsoft.com/office/drawing/2010/main" val="0"/>
              </a:ext>
            </a:extLst>
          </a:blip>
          <a:srcRect t="31875" b="47125"/>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27C42129-260F-B475-71E4-56603DF6251E}"/>
              </a:ext>
            </a:extLst>
          </p:cNvPr>
          <p:cNvSpPr>
            <a:spLocks noGrp="1"/>
          </p:cNvSpPr>
          <p:nvPr>
            <p:ph type="sldNum" sz="quarter" idx="12"/>
          </p:nvPr>
        </p:nvSpPr>
        <p:spPr/>
        <p:txBody>
          <a:bodyPr/>
          <a:lstStyle/>
          <a:p>
            <a:fld id="{B2DC25EE-239B-4C5F-AAD1-255A7D5F1EE2}" type="slidenum">
              <a:rPr lang="en-US" smtClean="0"/>
              <a:t>763</a:t>
            </a:fld>
            <a:endParaRPr lang="en-US"/>
          </a:p>
        </p:txBody>
      </p:sp>
    </p:spTree>
    <p:extLst>
      <p:ext uri="{BB962C8B-B14F-4D97-AF65-F5344CB8AC3E}">
        <p14:creationId xmlns:p14="http://schemas.microsoft.com/office/powerpoint/2010/main" val="4283985009"/>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9A87BB-5B8D-44BD-9F80-1141850A9F10}"/>
              </a:ext>
            </a:extLst>
          </p:cNvPr>
          <p:cNvSpPr>
            <a:spLocks noGrp="1"/>
          </p:cNvSpPr>
          <p:nvPr>
            <p:ph sz="quarter" idx="4294967295"/>
          </p:nvPr>
        </p:nvSpPr>
        <p:spPr>
          <a:xfrm>
            <a:off x="2934227" y="110041"/>
            <a:ext cx="9257773" cy="7259444"/>
          </a:xfrm>
        </p:spPr>
        <p:txBody>
          <a:bodyPr>
            <a:normAutofit fontScale="55000" lnSpcReduction="20000"/>
          </a:bodyPr>
          <a:lstStyle/>
          <a:p>
            <a:pPr>
              <a:spcBef>
                <a:spcPts val="0"/>
              </a:spcBef>
              <a:spcAft>
                <a:spcPts val="0"/>
              </a:spcAft>
            </a:pPr>
            <a:r>
              <a:rPr lang="en-CA" sz="3600" dirty="0"/>
              <a:t>Bernardo Kastrup has a PhD in computer engineering and another in analytical philosophy. He is a rigorous thinker who has a deep knowledge of modern physics. He is also open, humble, curious, and funny. </a:t>
            </a:r>
          </a:p>
          <a:p>
            <a:pPr>
              <a:spcBef>
                <a:spcPts val="0"/>
              </a:spcBef>
              <a:spcAft>
                <a:spcPts val="0"/>
              </a:spcAft>
            </a:pPr>
            <a:r>
              <a:rPr lang="en-CA" sz="3600" dirty="0"/>
              <a:t>Kastrup’s book “ why materialism is baloney” offers a convincing refutation of philosophical physicalism. Kastrup makes a very strong case for idealism or the idea that mind or consciousness is fundamental.</a:t>
            </a:r>
          </a:p>
          <a:p>
            <a:pPr marL="0" indent="0">
              <a:spcBef>
                <a:spcPts val="0"/>
              </a:spcBef>
              <a:spcAft>
                <a:spcPts val="0"/>
              </a:spcAft>
              <a:buNone/>
            </a:pPr>
            <a:endParaRPr lang="en-CA" sz="3600" dirty="0"/>
          </a:p>
          <a:p>
            <a:pPr>
              <a:spcBef>
                <a:spcPts val="0"/>
              </a:spcBef>
              <a:spcAft>
                <a:spcPts val="0"/>
              </a:spcAft>
            </a:pPr>
            <a:r>
              <a:rPr lang="en-CA" sz="3600" dirty="0"/>
              <a:t>Kastrup argues that </a:t>
            </a:r>
            <a:r>
              <a:rPr lang="en-CA" sz="3600" dirty="0">
                <a:solidFill>
                  <a:schemeClr val="bg1"/>
                </a:solidFill>
              </a:rPr>
              <a:t>dissociation is a fundamental property of the universe</a:t>
            </a:r>
            <a:r>
              <a:rPr lang="en-CA" sz="3600" dirty="0"/>
              <a:t>. In dissociative identity disorder, alters dissociate from the unified private consciousness of an individual. Similarly, life is the dissociation of individual consciousnesses from Universal consciousness. </a:t>
            </a:r>
          </a:p>
          <a:p>
            <a:pPr>
              <a:spcBef>
                <a:spcPts val="0"/>
              </a:spcBef>
              <a:spcAft>
                <a:spcPts val="0"/>
              </a:spcAft>
            </a:pPr>
            <a:r>
              <a:rPr lang="en-CA" sz="3600" dirty="0"/>
              <a:t>Metaphorically, individual consciousnesses are like eddies or whirlpools within a body of water that is Universal consciousness. Life, like an eddy, is dissociated or both separate but also a part of universal consciousness or the body of water.</a:t>
            </a:r>
          </a:p>
          <a:p>
            <a:pPr>
              <a:spcBef>
                <a:spcPts val="0"/>
              </a:spcBef>
              <a:spcAft>
                <a:spcPts val="0"/>
              </a:spcAft>
            </a:pPr>
            <a:r>
              <a:rPr lang="en-CA" sz="3600" dirty="0"/>
              <a:t>The physical universe is what Universal mind looks like to a dissociated individual alter, consciousness, or “eddy” looking at it from across a dissociative boundary. Universal mind is the universe experienced from the inside. Matter is mind looked at from the outside. This is Spinoza’s God that Einstein believed in. </a:t>
            </a:r>
          </a:p>
          <a:p>
            <a:pPr>
              <a:spcBef>
                <a:spcPts val="0"/>
              </a:spcBef>
              <a:spcAft>
                <a:spcPts val="0"/>
              </a:spcAft>
            </a:pPr>
            <a:r>
              <a:rPr lang="en-CA" sz="3600" dirty="0"/>
              <a:t>The ripples or vibrations of all the “water” around the individual “eddies” are the collective unconscious mind or Soul that has evolved from the ground of all being/universal consciousness and contains all the unfolding excitation states of the One mind</a:t>
            </a:r>
          </a:p>
          <a:p>
            <a:pPr>
              <a:spcBef>
                <a:spcPts val="0"/>
              </a:spcBef>
              <a:spcAft>
                <a:spcPts val="0"/>
              </a:spcAft>
            </a:pPr>
            <a:r>
              <a:rPr lang="en-CA" sz="3600" dirty="0"/>
              <a:t>Birth and death are transitions between the personal private consciousness that is co-extensive with our bodies and universal/Soul consciousness. (formation and disappearance of the eddy. At death we reawaken to the oneness of universal mind.) </a:t>
            </a:r>
          </a:p>
          <a:p>
            <a:pPr>
              <a:spcBef>
                <a:spcPts val="0"/>
              </a:spcBef>
              <a:spcAft>
                <a:spcPts val="0"/>
              </a:spcAft>
            </a:pPr>
            <a:r>
              <a:rPr lang="en-CA" sz="3600" dirty="0"/>
              <a:t>Paranormal experiences are compatible with this view because the boundary between the eddy and the body of water or between our consciousness and  the collective unconscious, mind/Soul is permeable, or translucent. In  mystical/spiritual experiences, dreams, and the imagination we are “seeing or perceiving” that which is at the boundary of and beyond our individual “eddy”.</a:t>
            </a:r>
          </a:p>
          <a:p>
            <a:pPr marL="0" indent="0">
              <a:buNone/>
            </a:pPr>
            <a:r>
              <a:rPr lang="en-CA" dirty="0"/>
              <a:t> </a:t>
            </a:r>
          </a:p>
        </p:txBody>
      </p:sp>
      <p:pic>
        <p:nvPicPr>
          <p:cNvPr id="9" name="Picture 8">
            <a:extLst>
              <a:ext uri="{FF2B5EF4-FFF2-40B4-BE49-F238E27FC236}">
                <a16:creationId xmlns:a16="http://schemas.microsoft.com/office/drawing/2014/main" id="{EA2D03D7-2CA9-492B-901E-E49EEAF85A39}"/>
              </a:ext>
            </a:extLst>
          </p:cNvPr>
          <p:cNvPicPr>
            <a:picLocks noChangeAspect="1"/>
          </p:cNvPicPr>
          <p:nvPr/>
        </p:nvPicPr>
        <p:blipFill>
          <a:blip r:embed="rId2"/>
          <a:stretch>
            <a:fillRect/>
          </a:stretch>
        </p:blipFill>
        <p:spPr>
          <a:xfrm>
            <a:off x="104047" y="3872151"/>
            <a:ext cx="2830180" cy="2875808"/>
          </a:xfrm>
          <a:prstGeom prst="rect">
            <a:avLst/>
          </a:prstGeom>
        </p:spPr>
      </p:pic>
      <p:sp>
        <p:nvSpPr>
          <p:cNvPr id="10" name="TextBox 9">
            <a:extLst>
              <a:ext uri="{FF2B5EF4-FFF2-40B4-BE49-F238E27FC236}">
                <a16:creationId xmlns:a16="http://schemas.microsoft.com/office/drawing/2014/main" id="{FF1D7870-383F-4030-9D83-6E0BDAD956D4}"/>
              </a:ext>
            </a:extLst>
          </p:cNvPr>
          <p:cNvSpPr txBox="1"/>
          <p:nvPr/>
        </p:nvSpPr>
        <p:spPr>
          <a:xfrm>
            <a:off x="266794" y="-292301"/>
            <a:ext cx="2830180" cy="1077218"/>
          </a:xfrm>
          <a:prstGeom prst="rect">
            <a:avLst/>
          </a:prstGeom>
          <a:noFill/>
        </p:spPr>
        <p:txBody>
          <a:bodyPr wrap="square">
            <a:spAutoFit/>
          </a:bodyPr>
          <a:lstStyle/>
          <a:p>
            <a:r>
              <a:rPr lang="en-CA" sz="3200" dirty="0">
                <a:solidFill>
                  <a:schemeClr val="bg1"/>
                </a:solidFill>
              </a:rPr>
              <a:t> DISSOCIATION </a:t>
            </a:r>
          </a:p>
        </p:txBody>
      </p:sp>
      <p:pic>
        <p:nvPicPr>
          <p:cNvPr id="2" name="Content Placeholder 6">
            <a:extLst>
              <a:ext uri="{FF2B5EF4-FFF2-40B4-BE49-F238E27FC236}">
                <a16:creationId xmlns:a16="http://schemas.microsoft.com/office/drawing/2014/main" id="{47BE0AD4-E065-7848-ADA2-99A19A4590E1}"/>
              </a:ext>
            </a:extLst>
          </p:cNvPr>
          <p:cNvPicPr>
            <a:picLocks noChangeAspect="1"/>
          </p:cNvPicPr>
          <p:nvPr/>
        </p:nvPicPr>
        <p:blipFill>
          <a:blip r:embed="rId3"/>
          <a:stretch>
            <a:fillRect/>
          </a:stretch>
        </p:blipFill>
        <p:spPr>
          <a:xfrm>
            <a:off x="104047" y="890630"/>
            <a:ext cx="2830180" cy="2875808"/>
          </a:xfrm>
          <a:prstGeom prst="rect">
            <a:avLst/>
          </a:prstGeom>
        </p:spPr>
      </p:pic>
      <p:sp>
        <p:nvSpPr>
          <p:cNvPr id="3" name="Slide Number Placeholder 2">
            <a:extLst>
              <a:ext uri="{FF2B5EF4-FFF2-40B4-BE49-F238E27FC236}">
                <a16:creationId xmlns:a16="http://schemas.microsoft.com/office/drawing/2014/main" id="{9587302E-3093-8693-29C9-1E3925C520B5}"/>
              </a:ext>
            </a:extLst>
          </p:cNvPr>
          <p:cNvSpPr>
            <a:spLocks noGrp="1"/>
          </p:cNvSpPr>
          <p:nvPr>
            <p:ph type="sldNum" sz="quarter" idx="12"/>
          </p:nvPr>
        </p:nvSpPr>
        <p:spPr/>
        <p:txBody>
          <a:bodyPr/>
          <a:lstStyle/>
          <a:p>
            <a:fld id="{B2DC25EE-239B-4C5F-AAD1-255A7D5F1EE2}" type="slidenum">
              <a:rPr lang="en-US" smtClean="0"/>
              <a:t>764</a:t>
            </a:fld>
            <a:endParaRPr lang="en-US"/>
          </a:p>
        </p:txBody>
      </p:sp>
    </p:spTree>
    <p:extLst>
      <p:ext uri="{BB962C8B-B14F-4D97-AF65-F5344CB8AC3E}">
        <p14:creationId xmlns:p14="http://schemas.microsoft.com/office/powerpoint/2010/main" val="2065257290"/>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8D4057-A527-4F82-B9E4-E5F0098B8A2E}"/>
              </a:ext>
            </a:extLst>
          </p:cNvPr>
          <p:cNvSpPr txBox="1"/>
          <p:nvPr/>
        </p:nvSpPr>
        <p:spPr>
          <a:xfrm>
            <a:off x="88392" y="765709"/>
            <a:ext cx="12015216" cy="6463308"/>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cs typeface="Arial" panose="020B0604020202020204" pitchFamily="34" charset="0"/>
              </a:rPr>
              <a:t>Kastrup sees consciousness as evolving from the phenomenal consciousness of the early universe to the human self-aware metaconsciousness, to future versions of consciousness such as Teilhard de Chardin’s Omega point. Kastrup’s descriptions of the various forms of consciousness are inspired by Hindu and Buddhist traditions and modern neuroscience.</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Consciousness </a:t>
            </a:r>
            <a:r>
              <a:rPr lang="en-CA" sz="2000" dirty="0">
                <a:latin typeface="+mj-lt"/>
                <a:cs typeface="Arial" panose="020B0604020202020204" pitchFamily="34" charset="0"/>
              </a:rPr>
              <a:t>comes in a variety of forms and refers to what it feels like to be something. This includes any kind of experience be it perception, feelings, cognition, or self-awareness. Some of these forms of consciousness are more familiar to us than others. In order from the most to the least familiar: </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1) Cognitive consciousness </a:t>
            </a:r>
            <a:r>
              <a:rPr lang="en-CA" sz="2000" dirty="0">
                <a:latin typeface="+mj-lt"/>
                <a:cs typeface="Arial" panose="020B0604020202020204" pitchFamily="34" charset="0"/>
              </a:rPr>
              <a:t>this is the experience of observing, thinking and reflecting on and about the world. This is the consciousness associated with the rational information center or cerebral cortex .</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2)Self-aware consciousness or metacognition </a:t>
            </a:r>
            <a:r>
              <a:rPr lang="en-CA" sz="2000" dirty="0">
                <a:latin typeface="+mj-lt"/>
                <a:cs typeface="Arial" panose="020B0604020202020204" pitchFamily="34" charset="0"/>
              </a:rPr>
              <a:t>- is knowing that we are conscious, or the awareness that we are aware. Humans experience this type of consciousness when we are mindful of our sensations, feelings, thoughts and behaviors. This is the consciousness of the self-aware information center.</a:t>
            </a:r>
            <a:r>
              <a:rPr lang="en-CA"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3) Emotional consciousness </a:t>
            </a:r>
            <a:r>
              <a:rPr lang="en-CA" sz="2000" dirty="0">
                <a:latin typeface="+mj-lt"/>
                <a:cs typeface="Arial" panose="020B0604020202020204" pitchFamily="34" charset="0"/>
              </a:rPr>
              <a:t>– in humans, this type of consciousness is sometimes subconscious or unconscious meaning we’re not easily aware of it. We share this type of consciousness with organisms that are mostly driven by instincts or feelings without any cognition or self-awareness. These organisms react to sensations following primarily hardwired or instinctual programs. They experience and react to the environment without thought or self-awareness. They do however display intelligence and learning, and it does feel like something to be these organisms. This is the consciousness of the emotional information center.</a:t>
            </a:r>
            <a:r>
              <a:rPr lang="en-CA"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endParaRPr lang="en-CA"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dirty="0"/>
          </a:p>
          <a:p>
            <a:r>
              <a:rPr lang="en-US" dirty="0"/>
              <a:t> </a:t>
            </a:r>
          </a:p>
        </p:txBody>
      </p:sp>
      <p:sp>
        <p:nvSpPr>
          <p:cNvPr id="5" name="TextBox 4">
            <a:extLst>
              <a:ext uri="{FF2B5EF4-FFF2-40B4-BE49-F238E27FC236}">
                <a16:creationId xmlns:a16="http://schemas.microsoft.com/office/drawing/2014/main" id="{93C33AD8-52E4-BE88-C6C8-C2E91C6A3A1B}"/>
              </a:ext>
            </a:extLst>
          </p:cNvPr>
          <p:cNvSpPr txBox="1"/>
          <p:nvPr/>
        </p:nvSpPr>
        <p:spPr>
          <a:xfrm>
            <a:off x="2471818" y="0"/>
            <a:ext cx="7610165" cy="923330"/>
          </a:xfrm>
          <a:prstGeom prst="rect">
            <a:avLst/>
          </a:prstGeom>
          <a:noFill/>
        </p:spPr>
        <p:txBody>
          <a:bodyPr wrap="square">
            <a:spAutoFit/>
          </a:bodyPr>
          <a:lstStyle/>
          <a:p>
            <a:r>
              <a:rPr lang="en-CA" sz="3600" dirty="0">
                <a:solidFill>
                  <a:schemeClr val="bg1"/>
                </a:solidFill>
                <a:latin typeface="Arial" panose="020B0604020202020204" pitchFamily="34" charset="0"/>
                <a:cs typeface="Arial" panose="020B0604020202020204" pitchFamily="34" charset="0"/>
              </a:rPr>
              <a:t>EVOLVING CONSCIOUSNESS</a:t>
            </a:r>
            <a:r>
              <a:rPr lang="en-CA" sz="3600" dirty="0">
                <a:latin typeface="Arial" panose="020B0604020202020204" pitchFamily="34" charset="0"/>
                <a:cs typeface="Arial" panose="020B0604020202020204" pitchFamily="34" charset="0"/>
              </a:rPr>
              <a:t> </a:t>
            </a:r>
            <a:endParaRPr lang="en-CA" sz="3600" dirty="0"/>
          </a:p>
          <a:p>
            <a:r>
              <a:rPr lang="en-US" dirty="0"/>
              <a:t> </a:t>
            </a:r>
          </a:p>
        </p:txBody>
      </p:sp>
      <p:sp>
        <p:nvSpPr>
          <p:cNvPr id="2" name="Slide Number Placeholder 1">
            <a:extLst>
              <a:ext uri="{FF2B5EF4-FFF2-40B4-BE49-F238E27FC236}">
                <a16:creationId xmlns:a16="http://schemas.microsoft.com/office/drawing/2014/main" id="{7A770971-BCE1-AB40-199D-7F9C3B52CAB1}"/>
              </a:ext>
            </a:extLst>
          </p:cNvPr>
          <p:cNvSpPr>
            <a:spLocks noGrp="1"/>
          </p:cNvSpPr>
          <p:nvPr>
            <p:ph type="sldNum" sz="quarter" idx="12"/>
          </p:nvPr>
        </p:nvSpPr>
        <p:spPr/>
        <p:txBody>
          <a:bodyPr/>
          <a:lstStyle/>
          <a:p>
            <a:fld id="{B2DC25EE-239B-4C5F-AAD1-255A7D5F1EE2}" type="slidenum">
              <a:rPr lang="en-US" smtClean="0"/>
              <a:t>765</a:t>
            </a:fld>
            <a:endParaRPr lang="en-US"/>
          </a:p>
        </p:txBody>
      </p:sp>
    </p:spTree>
    <p:extLst>
      <p:ext uri="{BB962C8B-B14F-4D97-AF65-F5344CB8AC3E}">
        <p14:creationId xmlns:p14="http://schemas.microsoft.com/office/powerpoint/2010/main" val="3274194868"/>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89E8E-B50B-541C-EDEF-DC04F867A4AB}"/>
              </a:ext>
            </a:extLst>
          </p:cNvPr>
          <p:cNvSpPr>
            <a:spLocks noGrp="1"/>
          </p:cNvSpPr>
          <p:nvPr>
            <p:ph type="title" idx="4294967295"/>
          </p:nvPr>
        </p:nvSpPr>
        <p:spPr>
          <a:xfrm>
            <a:off x="0" y="-461845"/>
            <a:ext cx="11668724" cy="1457325"/>
          </a:xfrm>
        </p:spPr>
        <p:txBody>
          <a:bodyPr>
            <a:normAutofit/>
          </a:bodyPr>
          <a:lstStyle/>
          <a:p>
            <a:pPr algn="ctr"/>
            <a:r>
              <a:rPr lang="en-CA" sz="3600" dirty="0">
                <a:solidFill>
                  <a:schemeClr val="bg1"/>
                </a:solidFill>
                <a:latin typeface="Arial" panose="020B0604020202020204" pitchFamily="34" charset="0"/>
                <a:cs typeface="Arial" panose="020B0604020202020204" pitchFamily="34" charset="0"/>
              </a:rPr>
              <a:t>EVOLVING CONSCIOUSNESS</a:t>
            </a:r>
            <a:endParaRPr lang="en-CA" sz="3600" dirty="0">
              <a:solidFill>
                <a:schemeClr val="bg1"/>
              </a:solidFill>
            </a:endParaRPr>
          </a:p>
        </p:txBody>
      </p:sp>
      <p:sp>
        <p:nvSpPr>
          <p:cNvPr id="5" name="Content Placeholder 4">
            <a:extLst>
              <a:ext uri="{FF2B5EF4-FFF2-40B4-BE49-F238E27FC236}">
                <a16:creationId xmlns:a16="http://schemas.microsoft.com/office/drawing/2014/main" id="{73F74B95-2FC8-AA9E-D3CC-A0A514AE67CE}"/>
              </a:ext>
            </a:extLst>
          </p:cNvPr>
          <p:cNvSpPr>
            <a:spLocks noGrp="1"/>
          </p:cNvSpPr>
          <p:nvPr>
            <p:ph idx="4294967295"/>
          </p:nvPr>
        </p:nvSpPr>
        <p:spPr>
          <a:xfrm>
            <a:off x="0" y="648502"/>
            <a:ext cx="12122331" cy="6485061"/>
          </a:xfrm>
        </p:spPr>
        <p:txBody>
          <a:bodyPr>
            <a:normAutofit/>
          </a:bodyPr>
          <a:lstStyle/>
          <a:p>
            <a:pPr marL="285750" indent="-285750">
              <a:spcBef>
                <a:spcPts val="0"/>
              </a:spcBef>
              <a:spcAft>
                <a:spcPts val="0"/>
              </a:spcAft>
              <a:buFont typeface="Arial" panose="020B0604020202020204" pitchFamily="34" charset="0"/>
              <a:buChar char="•"/>
            </a:pPr>
            <a:r>
              <a:rPr lang="en-CA" sz="2000" dirty="0">
                <a:solidFill>
                  <a:schemeClr val="bg1"/>
                </a:solidFill>
              </a:rPr>
              <a:t>4) Dream consciousness </a:t>
            </a:r>
            <a:r>
              <a:rPr lang="en-CA" sz="2000" dirty="0"/>
              <a:t>– The state of consciousness we experience while dreaming. This type of consciousness is thought in the Eastern traditions and by Jungians to provide access to the Soul or  subtle realm that is beyond the mundane world of the self. </a:t>
            </a:r>
          </a:p>
          <a:p>
            <a:pPr marL="285750" indent="-285750">
              <a:spcBef>
                <a:spcPts val="0"/>
              </a:spcBef>
              <a:spcAft>
                <a:spcPts val="0"/>
              </a:spcAft>
              <a:buFont typeface="Arial" panose="020B0604020202020204" pitchFamily="34" charset="0"/>
              <a:buChar char="•"/>
            </a:pPr>
            <a:r>
              <a:rPr lang="en-CA" sz="2000" dirty="0">
                <a:solidFill>
                  <a:schemeClr val="bg1"/>
                </a:solidFill>
              </a:rPr>
              <a:t>5) Phenomenal consciousness </a:t>
            </a:r>
            <a:r>
              <a:rPr lang="en-CA" sz="2000" dirty="0"/>
              <a:t>– is the experience of what it feels like to be something. Phenomenal consciousness resembles the type of consciousness we experience in deep dreamless sleep. It is the consciousness of our somatic information center or embodied cognition. It is raw experience. Kastrup thinks this is the type of consciousness the universe initially experienced. In the human form it has become self-aware. </a:t>
            </a:r>
          </a:p>
          <a:p>
            <a:pPr marL="285750" indent="-285750">
              <a:spcBef>
                <a:spcPts val="0"/>
              </a:spcBef>
              <a:spcAft>
                <a:spcPts val="0"/>
              </a:spcAft>
              <a:buFont typeface="Arial" panose="020B0604020202020204" pitchFamily="34" charset="0"/>
              <a:buChar char="•"/>
            </a:pPr>
            <a:r>
              <a:rPr lang="en-CA" sz="2000" dirty="0">
                <a:solidFill>
                  <a:schemeClr val="bg1"/>
                </a:solidFill>
              </a:rPr>
              <a:t>7) Universal consciousness or one mind </a:t>
            </a:r>
            <a:r>
              <a:rPr lang="en-CA" sz="2000" dirty="0"/>
              <a:t>– In the eastern traditions this is the “ground of all being” or the “sky” that makes “the weather” of all that exists possible. It is the unified quantum field upon which all the excitation states of the universe occur. All forms of consciousness are parts of and evolved from universal or one mind.</a:t>
            </a:r>
          </a:p>
          <a:p>
            <a:pPr marL="285750" indent="-285750">
              <a:spcBef>
                <a:spcPts val="0"/>
              </a:spcBef>
              <a:spcAft>
                <a:spcPts val="0"/>
              </a:spcAft>
              <a:buFont typeface="Arial" panose="020B0604020202020204" pitchFamily="34" charset="0"/>
              <a:buChar char="•"/>
            </a:pPr>
            <a:r>
              <a:rPr lang="en-CA" sz="2000" dirty="0"/>
              <a:t>According to Kastrup the Universe is a field of unified consciousness upon which the private consciousnesses of living beings which is co-extensive with their bodies exists.</a:t>
            </a:r>
          </a:p>
          <a:p>
            <a:pPr marL="285750" indent="-285750">
              <a:spcBef>
                <a:spcPts val="0"/>
              </a:spcBef>
              <a:spcAft>
                <a:spcPts val="0"/>
              </a:spcAft>
              <a:buFont typeface="Arial" panose="020B0604020202020204" pitchFamily="34" charset="0"/>
              <a:buChar char="•"/>
            </a:pPr>
            <a:r>
              <a:rPr lang="en-CA" sz="2000" dirty="0" err="1"/>
              <a:t>Frederico</a:t>
            </a:r>
            <a:r>
              <a:rPr lang="en-CA" sz="2000" dirty="0"/>
              <a:t> Faggin whose ideas are very similar to Kastrup says: “quantum information describes the interiority or experience of the universe.” </a:t>
            </a:r>
          </a:p>
          <a:p>
            <a:pPr marL="285750" indent="-285750">
              <a:buFont typeface="Arial" panose="020B0604020202020204" pitchFamily="34" charset="0"/>
              <a:buChar char="•"/>
            </a:pPr>
            <a:endParaRPr lang="en-CA" dirty="0"/>
          </a:p>
          <a:p>
            <a:endParaRPr lang="en-CA" dirty="0"/>
          </a:p>
        </p:txBody>
      </p:sp>
      <p:sp>
        <p:nvSpPr>
          <p:cNvPr id="2" name="Slide Number Placeholder 1">
            <a:extLst>
              <a:ext uri="{FF2B5EF4-FFF2-40B4-BE49-F238E27FC236}">
                <a16:creationId xmlns:a16="http://schemas.microsoft.com/office/drawing/2014/main" id="{DEA5F2F2-248C-F6B1-B61B-083EC55F06B4}"/>
              </a:ext>
            </a:extLst>
          </p:cNvPr>
          <p:cNvSpPr>
            <a:spLocks noGrp="1"/>
          </p:cNvSpPr>
          <p:nvPr>
            <p:ph type="sldNum" sz="quarter" idx="12"/>
          </p:nvPr>
        </p:nvSpPr>
        <p:spPr/>
        <p:txBody>
          <a:bodyPr/>
          <a:lstStyle/>
          <a:p>
            <a:fld id="{B2DC25EE-239B-4C5F-AAD1-255A7D5F1EE2}" type="slidenum">
              <a:rPr lang="en-US" smtClean="0"/>
              <a:t>766</a:t>
            </a:fld>
            <a:endParaRPr lang="en-US"/>
          </a:p>
        </p:txBody>
      </p:sp>
    </p:spTree>
    <p:extLst>
      <p:ext uri="{BB962C8B-B14F-4D97-AF65-F5344CB8AC3E}">
        <p14:creationId xmlns:p14="http://schemas.microsoft.com/office/powerpoint/2010/main" val="1703877573"/>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B0D86D-D56C-498A-B96A-AFD2C02A07C8}"/>
              </a:ext>
            </a:extLst>
          </p:cNvPr>
          <p:cNvPicPr>
            <a:picLocks noChangeAspect="1"/>
          </p:cNvPicPr>
          <p:nvPr/>
        </p:nvPicPr>
        <p:blipFill>
          <a:blip r:embed="rId2"/>
          <a:stretch>
            <a:fillRect/>
          </a:stretch>
        </p:blipFill>
        <p:spPr>
          <a:xfrm>
            <a:off x="551167" y="4888483"/>
            <a:ext cx="1704353" cy="1754326"/>
          </a:xfrm>
          <a:prstGeom prst="rect">
            <a:avLst/>
          </a:prstGeom>
        </p:spPr>
      </p:pic>
      <p:pic>
        <p:nvPicPr>
          <p:cNvPr id="5" name="Picture 4">
            <a:extLst>
              <a:ext uri="{FF2B5EF4-FFF2-40B4-BE49-F238E27FC236}">
                <a16:creationId xmlns:a16="http://schemas.microsoft.com/office/drawing/2014/main" id="{6D95BC08-7CE8-4F14-B2DE-AABD09CBA4BE}"/>
              </a:ext>
            </a:extLst>
          </p:cNvPr>
          <p:cNvPicPr>
            <a:picLocks noChangeAspect="1"/>
          </p:cNvPicPr>
          <p:nvPr/>
        </p:nvPicPr>
        <p:blipFill>
          <a:blip r:embed="rId2"/>
          <a:stretch>
            <a:fillRect/>
          </a:stretch>
        </p:blipFill>
        <p:spPr>
          <a:xfrm>
            <a:off x="2255520" y="4888483"/>
            <a:ext cx="1704353" cy="1754326"/>
          </a:xfrm>
          <a:prstGeom prst="rect">
            <a:avLst/>
          </a:prstGeom>
        </p:spPr>
      </p:pic>
      <p:pic>
        <p:nvPicPr>
          <p:cNvPr id="1026" name="Picture 2" descr="turbulent water | Free stock photos - Rgbstock - Free stock images | lusi |  January - 29 - 2010 (87)">
            <a:extLst>
              <a:ext uri="{FF2B5EF4-FFF2-40B4-BE49-F238E27FC236}">
                <a16:creationId xmlns:a16="http://schemas.microsoft.com/office/drawing/2014/main" id="{B3A903D8-8402-4946-8EAC-83ED8B39F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332" y="143476"/>
            <a:ext cx="2857500" cy="1551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imalist Aerial Seascape Overcast Sky Over Calm And Smooth Water Surface  Stock Photo - Download Image Now - iStock">
            <a:extLst>
              <a:ext uri="{FF2B5EF4-FFF2-40B4-BE49-F238E27FC236}">
                <a16:creationId xmlns:a16="http://schemas.microsoft.com/office/drawing/2014/main" id="{8CBE4478-1A37-44DC-A314-1EBF9D6CC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67" y="143476"/>
            <a:ext cx="2665850" cy="15515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 SUPER-CALI-FRAGILISTIC with These Water Saving Programs - TACC">
            <a:extLst>
              <a:ext uri="{FF2B5EF4-FFF2-40B4-BE49-F238E27FC236}">
                <a16:creationId xmlns:a16="http://schemas.microsoft.com/office/drawing/2014/main" id="{6FEA1207-58BE-45FA-B463-F860135E6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672" y="135391"/>
            <a:ext cx="2857501" cy="1551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3DBACC3-1E85-41CC-A8E3-3FDD02A560F8}"/>
              </a:ext>
            </a:extLst>
          </p:cNvPr>
          <p:cNvPicPr>
            <a:picLocks noChangeAspect="1"/>
          </p:cNvPicPr>
          <p:nvPr/>
        </p:nvPicPr>
        <p:blipFill>
          <a:blip r:embed="rId2"/>
          <a:stretch>
            <a:fillRect/>
          </a:stretch>
        </p:blipFill>
        <p:spPr>
          <a:xfrm>
            <a:off x="3959873" y="4888483"/>
            <a:ext cx="1614158" cy="1754326"/>
          </a:xfrm>
          <a:prstGeom prst="rect">
            <a:avLst/>
          </a:prstGeom>
        </p:spPr>
      </p:pic>
      <p:sp>
        <p:nvSpPr>
          <p:cNvPr id="3" name="TextBox 2">
            <a:extLst>
              <a:ext uri="{FF2B5EF4-FFF2-40B4-BE49-F238E27FC236}">
                <a16:creationId xmlns:a16="http://schemas.microsoft.com/office/drawing/2014/main" id="{EB4C79F8-F7E3-E193-2DA2-299BAA83B7A5}"/>
              </a:ext>
            </a:extLst>
          </p:cNvPr>
          <p:cNvSpPr txBox="1"/>
          <p:nvPr/>
        </p:nvSpPr>
        <p:spPr>
          <a:xfrm>
            <a:off x="26837" y="1860573"/>
            <a:ext cx="12097186" cy="2862322"/>
          </a:xfrm>
          <a:prstGeom prst="rect">
            <a:avLst/>
          </a:prstGeom>
          <a:noFill/>
        </p:spPr>
        <p:txBody>
          <a:bodyPr wrap="square">
            <a:spAutoFit/>
          </a:bodyPr>
          <a:lstStyle/>
          <a:p>
            <a:pPr marL="285750" indent="-285750">
              <a:buFont typeface="Arial" panose="020B0604020202020204" pitchFamily="34" charset="0"/>
              <a:buChar char="•"/>
            </a:pPr>
            <a:r>
              <a:rPr lang="en-CA" sz="2000" dirty="0"/>
              <a:t>In the body of water metaphor, the ground of being/One mind is</a:t>
            </a:r>
            <a:r>
              <a:rPr lang="en-CA" sz="2000" dirty="0">
                <a:solidFill>
                  <a:schemeClr val="bg1"/>
                </a:solidFill>
              </a:rPr>
              <a:t> 1)</a:t>
            </a:r>
            <a:r>
              <a:rPr lang="en-CA" sz="2000" dirty="0"/>
              <a:t> a perfectly placid body of water or unified quantum field without any excitations. The elementary particles and fundamental forces that came into being after the big bang were </a:t>
            </a:r>
            <a:r>
              <a:rPr lang="en-CA" sz="2000" dirty="0">
                <a:solidFill>
                  <a:schemeClr val="bg1"/>
                </a:solidFill>
              </a:rPr>
              <a:t>2) </a:t>
            </a:r>
            <a:r>
              <a:rPr lang="en-CA" sz="2000" dirty="0"/>
              <a:t>relatively simple excitation states or single notes the universe played in the quantum field.</a:t>
            </a:r>
            <a:r>
              <a:rPr lang="en-CA" sz="2000" dirty="0">
                <a:solidFill>
                  <a:schemeClr val="bg1"/>
                </a:solidFill>
              </a:rPr>
              <a:t> </a:t>
            </a:r>
            <a:r>
              <a:rPr lang="en-CA" sz="2000" dirty="0"/>
              <a:t>Over time the universe evolved into </a:t>
            </a:r>
            <a:r>
              <a:rPr lang="en-CA" sz="2000" dirty="0">
                <a:solidFill>
                  <a:schemeClr val="bg1"/>
                </a:solidFill>
              </a:rPr>
              <a:t>3) </a:t>
            </a:r>
            <a:r>
              <a:rPr lang="en-CA" sz="2000" dirty="0"/>
              <a:t>an agitated body of water, a symphony, or the</a:t>
            </a:r>
            <a:r>
              <a:rPr lang="en-CA" sz="2000" dirty="0">
                <a:solidFill>
                  <a:schemeClr val="bg1"/>
                </a:solidFill>
              </a:rPr>
              <a:t> </a:t>
            </a:r>
            <a:r>
              <a:rPr lang="en-CA" sz="2000" dirty="0"/>
              <a:t>complex pattern of excitations of the quantum/morphic fields.</a:t>
            </a:r>
            <a:r>
              <a:rPr lang="en-CA" sz="2000" dirty="0">
                <a:solidFill>
                  <a:schemeClr val="bg1"/>
                </a:solidFill>
              </a:rPr>
              <a:t> </a:t>
            </a:r>
            <a:r>
              <a:rPr lang="en-CA" sz="2000" dirty="0"/>
              <a:t>Life, in a </a:t>
            </a:r>
            <a:r>
              <a:rPr lang="en-CA" sz="2000" dirty="0">
                <a:solidFill>
                  <a:schemeClr val="bg1"/>
                </a:solidFill>
              </a:rPr>
              <a:t>4) </a:t>
            </a:r>
            <a:r>
              <a:rPr lang="en-CA" sz="2000" dirty="0"/>
              <a:t>eddy like fashion dissociated from universal consciousness. Life then</a:t>
            </a:r>
            <a:r>
              <a:rPr lang="en-CA" sz="2000" dirty="0">
                <a:solidFill>
                  <a:schemeClr val="bg1"/>
                </a:solidFill>
              </a:rPr>
              <a:t> 5) </a:t>
            </a:r>
            <a:r>
              <a:rPr lang="en-CA" sz="2000" dirty="0"/>
              <a:t>observes the universe/One mind from across a dissociative boundary and feels separate from or outside of it even though it is a part of it.</a:t>
            </a:r>
            <a:r>
              <a:rPr lang="en-CA" sz="2000" dirty="0">
                <a:solidFill>
                  <a:schemeClr val="bg1"/>
                </a:solidFill>
              </a:rPr>
              <a:t> 6)</a:t>
            </a:r>
            <a:r>
              <a:rPr lang="en-US" sz="2000" dirty="0">
                <a:solidFill>
                  <a:schemeClr val="bg1"/>
                </a:solidFill>
              </a:rPr>
              <a:t>  </a:t>
            </a:r>
            <a:r>
              <a:rPr lang="en-US" sz="2000" dirty="0"/>
              <a:t>After death, when our individual “eddy” ceases to exist, our individual self-aware private consciousness, now without a dissociative boundary, rejoins the evolving universal consciousness. The excitations of the “eddy” becomes one with the excitations of One mind.</a:t>
            </a:r>
            <a:r>
              <a:rPr lang="en-CA" sz="2000" dirty="0"/>
              <a:t> </a:t>
            </a:r>
          </a:p>
        </p:txBody>
      </p:sp>
      <p:sp>
        <p:nvSpPr>
          <p:cNvPr id="7" name="TextBox 6">
            <a:extLst>
              <a:ext uri="{FF2B5EF4-FFF2-40B4-BE49-F238E27FC236}">
                <a16:creationId xmlns:a16="http://schemas.microsoft.com/office/drawing/2014/main" id="{180BBD90-CDD6-E134-1EC5-D3D0D55FC4B6}"/>
              </a:ext>
            </a:extLst>
          </p:cNvPr>
          <p:cNvSpPr txBox="1"/>
          <p:nvPr/>
        </p:nvSpPr>
        <p:spPr>
          <a:xfrm>
            <a:off x="709410" y="1317568"/>
            <a:ext cx="500387" cy="369332"/>
          </a:xfrm>
          <a:prstGeom prst="rect">
            <a:avLst/>
          </a:prstGeom>
          <a:noFill/>
        </p:spPr>
        <p:txBody>
          <a:bodyPr wrap="square">
            <a:spAutoFit/>
          </a:bodyPr>
          <a:lstStyle/>
          <a:p>
            <a:r>
              <a:rPr lang="en-CA" sz="1800"/>
              <a:t>1) </a:t>
            </a:r>
            <a:endParaRPr lang="en-CA"/>
          </a:p>
        </p:txBody>
      </p:sp>
      <p:sp>
        <p:nvSpPr>
          <p:cNvPr id="10" name="TextBox 9">
            <a:extLst>
              <a:ext uri="{FF2B5EF4-FFF2-40B4-BE49-F238E27FC236}">
                <a16:creationId xmlns:a16="http://schemas.microsoft.com/office/drawing/2014/main" id="{13FAC276-47CB-FE3B-C807-8ABE6A0AFDC8}"/>
              </a:ext>
            </a:extLst>
          </p:cNvPr>
          <p:cNvSpPr txBox="1"/>
          <p:nvPr/>
        </p:nvSpPr>
        <p:spPr>
          <a:xfrm>
            <a:off x="4676215" y="1315731"/>
            <a:ext cx="523386" cy="371169"/>
          </a:xfrm>
          <a:prstGeom prst="rect">
            <a:avLst/>
          </a:prstGeom>
          <a:noFill/>
        </p:spPr>
        <p:txBody>
          <a:bodyPr wrap="square">
            <a:spAutoFit/>
          </a:bodyPr>
          <a:lstStyle/>
          <a:p>
            <a:r>
              <a:rPr lang="en-CA" sz="1800"/>
              <a:t>2) </a:t>
            </a:r>
            <a:endParaRPr lang="en-CA"/>
          </a:p>
        </p:txBody>
      </p:sp>
      <p:sp>
        <p:nvSpPr>
          <p:cNvPr id="15" name="TextBox 14">
            <a:extLst>
              <a:ext uri="{FF2B5EF4-FFF2-40B4-BE49-F238E27FC236}">
                <a16:creationId xmlns:a16="http://schemas.microsoft.com/office/drawing/2014/main" id="{750FF45F-3658-AC64-E533-68BBD375C111}"/>
              </a:ext>
            </a:extLst>
          </p:cNvPr>
          <p:cNvSpPr txBox="1"/>
          <p:nvPr/>
        </p:nvSpPr>
        <p:spPr>
          <a:xfrm>
            <a:off x="8783333" y="1231538"/>
            <a:ext cx="643983" cy="369332"/>
          </a:xfrm>
          <a:prstGeom prst="rect">
            <a:avLst/>
          </a:prstGeom>
          <a:noFill/>
        </p:spPr>
        <p:txBody>
          <a:bodyPr wrap="square">
            <a:spAutoFit/>
          </a:bodyPr>
          <a:lstStyle/>
          <a:p>
            <a:r>
              <a:rPr lang="en-CA" sz="1800"/>
              <a:t> 3) </a:t>
            </a:r>
            <a:endParaRPr lang="en-CA"/>
          </a:p>
        </p:txBody>
      </p:sp>
      <p:sp>
        <p:nvSpPr>
          <p:cNvPr id="17" name="TextBox 16">
            <a:extLst>
              <a:ext uri="{FF2B5EF4-FFF2-40B4-BE49-F238E27FC236}">
                <a16:creationId xmlns:a16="http://schemas.microsoft.com/office/drawing/2014/main" id="{DCC91E67-D6B1-62D3-2AB8-25BAF2ADB0E0}"/>
              </a:ext>
            </a:extLst>
          </p:cNvPr>
          <p:cNvSpPr txBox="1"/>
          <p:nvPr/>
        </p:nvSpPr>
        <p:spPr>
          <a:xfrm>
            <a:off x="709410" y="6159688"/>
            <a:ext cx="871301" cy="369332"/>
          </a:xfrm>
          <a:prstGeom prst="rect">
            <a:avLst/>
          </a:prstGeom>
          <a:noFill/>
        </p:spPr>
        <p:txBody>
          <a:bodyPr wrap="square">
            <a:spAutoFit/>
          </a:bodyPr>
          <a:lstStyle/>
          <a:p>
            <a:r>
              <a:rPr lang="en-CA" sz="1800"/>
              <a:t> 4) </a:t>
            </a:r>
            <a:endParaRPr lang="en-CA"/>
          </a:p>
        </p:txBody>
      </p:sp>
      <p:pic>
        <p:nvPicPr>
          <p:cNvPr id="6" name="Picture 5" descr="A silhouette of a person standing on a hill with stars in the sky&#10;&#10;Description automatically generated">
            <a:extLst>
              <a:ext uri="{FF2B5EF4-FFF2-40B4-BE49-F238E27FC236}">
                <a16:creationId xmlns:a16="http://schemas.microsoft.com/office/drawing/2014/main" id="{40D267AD-F398-C6F7-C49A-A3404EBF1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0610" y="4888483"/>
            <a:ext cx="2816710" cy="1754326"/>
          </a:xfrm>
          <a:prstGeom prst="rect">
            <a:avLst/>
          </a:prstGeom>
        </p:spPr>
      </p:pic>
      <p:sp>
        <p:nvSpPr>
          <p:cNvPr id="11" name="TextBox 10">
            <a:extLst>
              <a:ext uri="{FF2B5EF4-FFF2-40B4-BE49-F238E27FC236}">
                <a16:creationId xmlns:a16="http://schemas.microsoft.com/office/drawing/2014/main" id="{4D87E927-BCC9-F329-0461-3F6D6DAC8B57}"/>
              </a:ext>
            </a:extLst>
          </p:cNvPr>
          <p:cNvSpPr txBox="1"/>
          <p:nvPr/>
        </p:nvSpPr>
        <p:spPr>
          <a:xfrm>
            <a:off x="5756334" y="6188542"/>
            <a:ext cx="487680" cy="369332"/>
          </a:xfrm>
          <a:prstGeom prst="rect">
            <a:avLst/>
          </a:prstGeom>
          <a:noFill/>
        </p:spPr>
        <p:txBody>
          <a:bodyPr wrap="square">
            <a:spAutoFit/>
          </a:bodyPr>
          <a:lstStyle/>
          <a:p>
            <a:r>
              <a:rPr lang="en-CA" sz="1800"/>
              <a:t> 5) </a:t>
            </a:r>
            <a:endParaRPr lang="en-CA"/>
          </a:p>
        </p:txBody>
      </p:sp>
      <p:pic>
        <p:nvPicPr>
          <p:cNvPr id="12" name="Picture 2" descr="turbulent water | Free stock photos - Rgbstock - Free stock images | lusi |  January - 29 - 2010 (87)">
            <a:extLst>
              <a:ext uri="{FF2B5EF4-FFF2-40B4-BE49-F238E27FC236}">
                <a16:creationId xmlns:a16="http://schemas.microsoft.com/office/drawing/2014/main" id="{9A91CE8B-4AFC-95A0-B822-849A689F8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722" y="4868131"/>
            <a:ext cx="2857500" cy="17488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370AE80-672C-E4BB-13C5-14DABEB490A0}"/>
              </a:ext>
            </a:extLst>
          </p:cNvPr>
          <p:cNvSpPr txBox="1"/>
          <p:nvPr/>
        </p:nvSpPr>
        <p:spPr>
          <a:xfrm>
            <a:off x="8869967" y="6188542"/>
            <a:ext cx="557349" cy="369332"/>
          </a:xfrm>
          <a:prstGeom prst="rect">
            <a:avLst/>
          </a:prstGeom>
          <a:noFill/>
        </p:spPr>
        <p:txBody>
          <a:bodyPr wrap="square">
            <a:spAutoFit/>
          </a:bodyPr>
          <a:lstStyle/>
          <a:p>
            <a:r>
              <a:rPr lang="en-CA"/>
              <a:t> 6)</a:t>
            </a:r>
            <a:r>
              <a:rPr lang="en-US"/>
              <a:t> </a:t>
            </a:r>
            <a:endParaRPr lang="en-CA"/>
          </a:p>
        </p:txBody>
      </p:sp>
      <p:sp>
        <p:nvSpPr>
          <p:cNvPr id="2" name="Slide Number Placeholder 1">
            <a:extLst>
              <a:ext uri="{FF2B5EF4-FFF2-40B4-BE49-F238E27FC236}">
                <a16:creationId xmlns:a16="http://schemas.microsoft.com/office/drawing/2014/main" id="{385170CF-3E9D-A94E-7C0A-B8AF415E8910}"/>
              </a:ext>
            </a:extLst>
          </p:cNvPr>
          <p:cNvSpPr>
            <a:spLocks noGrp="1"/>
          </p:cNvSpPr>
          <p:nvPr>
            <p:ph type="sldNum" sz="quarter" idx="12"/>
          </p:nvPr>
        </p:nvSpPr>
        <p:spPr/>
        <p:txBody>
          <a:bodyPr/>
          <a:lstStyle/>
          <a:p>
            <a:fld id="{B2DC25EE-239B-4C5F-AAD1-255A7D5F1EE2}" type="slidenum">
              <a:rPr lang="en-US" smtClean="0"/>
              <a:t>767</a:t>
            </a:fld>
            <a:endParaRPr lang="en-US"/>
          </a:p>
        </p:txBody>
      </p:sp>
    </p:spTree>
    <p:extLst>
      <p:ext uri="{BB962C8B-B14F-4D97-AF65-F5344CB8AC3E}">
        <p14:creationId xmlns:p14="http://schemas.microsoft.com/office/powerpoint/2010/main" val="3777453089"/>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5F569B-9405-360A-DB39-D71A46697BD3}"/>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 appendix 4-Donald HOFFMAN’S MULTIMODAL USER INTERFACE THEORY </a:t>
            </a:r>
          </a:p>
        </p:txBody>
      </p:sp>
      <p:pic>
        <p:nvPicPr>
          <p:cNvPr id="5" name="Picture 4" descr="A person touching a screen&#10;&#10;Description automatically generated">
            <a:extLst>
              <a:ext uri="{FF2B5EF4-FFF2-40B4-BE49-F238E27FC236}">
                <a16:creationId xmlns:a16="http://schemas.microsoft.com/office/drawing/2014/main" id="{1F7873BB-AFDA-8FE8-BA9F-67488D8ECF26}"/>
              </a:ext>
            </a:extLst>
          </p:cNvPr>
          <p:cNvPicPr>
            <a:picLocks noChangeAspect="1"/>
          </p:cNvPicPr>
          <p:nvPr/>
        </p:nvPicPr>
        <p:blipFill rotWithShape="1">
          <a:blip r:embed="rId2">
            <a:extLst>
              <a:ext uri="{28A0092B-C50C-407E-A947-70E740481C1C}">
                <a14:useLocalDpi xmlns:a14="http://schemas.microsoft.com/office/drawing/2010/main" val="0"/>
              </a:ext>
            </a:extLst>
          </a:blip>
          <a:srcRect t="13724" b="35212"/>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7DD9AEF0-1011-7D40-71DA-B58C632D541C}"/>
              </a:ext>
            </a:extLst>
          </p:cNvPr>
          <p:cNvSpPr>
            <a:spLocks noGrp="1"/>
          </p:cNvSpPr>
          <p:nvPr>
            <p:ph type="sldNum" sz="quarter" idx="12"/>
          </p:nvPr>
        </p:nvSpPr>
        <p:spPr/>
        <p:txBody>
          <a:bodyPr/>
          <a:lstStyle/>
          <a:p>
            <a:fld id="{B2DC25EE-239B-4C5F-AAD1-255A7D5F1EE2}" type="slidenum">
              <a:rPr lang="en-US" smtClean="0"/>
              <a:t>768</a:t>
            </a:fld>
            <a:endParaRPr lang="en-US"/>
          </a:p>
        </p:txBody>
      </p:sp>
    </p:spTree>
    <p:extLst>
      <p:ext uri="{BB962C8B-B14F-4D97-AF65-F5344CB8AC3E}">
        <p14:creationId xmlns:p14="http://schemas.microsoft.com/office/powerpoint/2010/main" val="4038973570"/>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4B0D89-DFD4-48EC-B35F-835FA1710570}"/>
              </a:ext>
            </a:extLst>
          </p:cNvPr>
          <p:cNvSpPr txBox="1"/>
          <p:nvPr/>
        </p:nvSpPr>
        <p:spPr>
          <a:xfrm>
            <a:off x="3920047" y="0"/>
            <a:ext cx="8275097" cy="7325082"/>
          </a:xfrm>
          <a:prstGeom prst="rect">
            <a:avLst/>
          </a:prstGeom>
          <a:noFill/>
        </p:spPr>
        <p:txBody>
          <a:bodyPr wrap="square">
            <a:spAutoFit/>
          </a:bodyPr>
          <a:lstStyle/>
          <a:p>
            <a:pPr marL="285750" indent="-285750">
              <a:buFont typeface="Arial" panose="020B0604020202020204" pitchFamily="34" charset="0"/>
              <a:buChar char="•"/>
            </a:pPr>
            <a:r>
              <a:rPr lang="en-CA" dirty="0">
                <a:latin typeface="+mj-lt"/>
                <a:cs typeface="Arial" panose="020B0604020202020204" pitchFamily="34" charset="0"/>
              </a:rPr>
              <a:t>Donald Hoffman </a:t>
            </a:r>
            <a:r>
              <a:rPr lang="en-US" dirty="0">
                <a:latin typeface="+mj-lt"/>
                <a:cs typeface="Arial" panose="020B0604020202020204" pitchFamily="34" charset="0"/>
              </a:rPr>
              <a:t>is a professor at the University of California who has joint appointments with the departments of philosophy, logic and philosophy of science, and computer science.</a:t>
            </a:r>
          </a:p>
          <a:p>
            <a:pPr marL="285750" indent="-285750">
              <a:buFont typeface="Arial" panose="020B0604020202020204" pitchFamily="34" charset="0"/>
              <a:buChar char="•"/>
            </a:pPr>
            <a:r>
              <a:rPr lang="en-US" dirty="0">
                <a:latin typeface="+mj-lt"/>
                <a:cs typeface="Arial" panose="020B0604020202020204" pitchFamily="34" charset="0"/>
              </a:rPr>
              <a:t>Hoffman has proposed the </a:t>
            </a:r>
            <a:r>
              <a:rPr lang="en-US" dirty="0">
                <a:solidFill>
                  <a:schemeClr val="bg1"/>
                </a:solidFill>
                <a:latin typeface="+mj-lt"/>
                <a:cs typeface="Arial" panose="020B0604020202020204" pitchFamily="34" charset="0"/>
              </a:rPr>
              <a:t>“multimodal user interface theory” </a:t>
            </a:r>
            <a:r>
              <a:rPr lang="en-US" dirty="0">
                <a:latin typeface="+mj-lt"/>
                <a:cs typeface="Arial" panose="020B0604020202020204" pitchFamily="34" charset="0"/>
              </a:rPr>
              <a:t>which holds that "perceptual experiences do not match or approximate properties of the objective world, but instead provide a simplified, species specific, user interface to that world.“</a:t>
            </a:r>
          </a:p>
          <a:p>
            <a:pPr marL="285750" indent="-285750">
              <a:buFont typeface="Arial" panose="020B0604020202020204" pitchFamily="34" charset="0"/>
              <a:buChar char="•"/>
            </a:pPr>
            <a:r>
              <a:rPr lang="en-US" dirty="0">
                <a:latin typeface="+mj-lt"/>
                <a:cs typeface="Arial" panose="020B0604020202020204" pitchFamily="34" charset="0"/>
              </a:rPr>
              <a:t>Hoffman uses a mathematical model to show that every conscious being has evolved, not to perceive the world as it actually is, but rather to perceive the world in a way that maximizes biological survival "fitness payoffs".</a:t>
            </a:r>
          </a:p>
          <a:p>
            <a:pPr marL="285750" indent="-285750">
              <a:buFont typeface="Arial" panose="020B0604020202020204" pitchFamily="34" charset="0"/>
              <a:buChar char="•"/>
            </a:pPr>
            <a:r>
              <a:rPr lang="en-US" dirty="0">
                <a:latin typeface="+mj-lt"/>
                <a:cs typeface="Arial" panose="020B0604020202020204" pitchFamily="34" charset="0"/>
              </a:rPr>
              <a:t>Hoffman uses a computer metaphor to explain multimodal user interface theory:  Consider a computer’s user interface, the screen, which displays images, icons, letters and numbers. These symbols on the screen are representations generated by the computers soft and hardware. Now imagine if we had to interact directly with the underlying electronics and programing of the computer which is the fundamental nature of these symbols, we would be dealing with an overwhelming amount of data. </a:t>
            </a:r>
          </a:p>
          <a:p>
            <a:pPr marL="285750" indent="-285750">
              <a:buFont typeface="Arial" panose="020B0604020202020204" pitchFamily="34" charset="0"/>
              <a:buChar char="•"/>
            </a:pPr>
            <a:r>
              <a:rPr lang="en-US" dirty="0">
                <a:latin typeface="+mj-lt"/>
                <a:cs typeface="Arial" panose="020B0604020202020204" pitchFamily="34" charset="0"/>
              </a:rPr>
              <a:t>The symbols seen on the computer’s screen  provide a functional user-friendly interface which allows the user not have to deal directly with the computer’s underlying electronics and programming. These symbols on the screen allow the user to use the computer efficiently.</a:t>
            </a:r>
          </a:p>
          <a:p>
            <a:pPr marL="285750" indent="-285750">
              <a:buFont typeface="Arial" panose="020B0604020202020204" pitchFamily="34" charset="0"/>
              <a:buChar char="•"/>
            </a:pPr>
            <a:r>
              <a:rPr lang="en-US" dirty="0">
                <a:latin typeface="+mj-lt"/>
                <a:cs typeface="Arial" panose="020B0604020202020204" pitchFamily="34" charset="0"/>
              </a:rPr>
              <a:t>Our sensory perception of the world, which we assume to be its real nature is really a representation of the world on a computer screen, not the what the world with its underlying “electronics and programming” is actually like  </a:t>
            </a:r>
            <a:r>
              <a:rPr lang="en-US" dirty="0">
                <a:latin typeface="Arial" panose="020B0604020202020204" pitchFamily="34" charset="0"/>
                <a:cs typeface="Arial" panose="020B0604020202020204" pitchFamily="34" charset="0"/>
              </a:rPr>
              <a:t>.</a:t>
            </a:r>
          </a:p>
          <a:p>
            <a:endParaRPr lang="en-US" sz="2000" dirty="0"/>
          </a:p>
          <a:p>
            <a:r>
              <a:rPr lang="en-US" dirty="0"/>
              <a:t> </a:t>
            </a:r>
          </a:p>
        </p:txBody>
      </p:sp>
      <p:pic>
        <p:nvPicPr>
          <p:cNvPr id="4" name="Picture 3" descr="A blue flower with purple center&#10;&#10;Description automatically generated">
            <a:extLst>
              <a:ext uri="{FF2B5EF4-FFF2-40B4-BE49-F238E27FC236}">
                <a16:creationId xmlns:a16="http://schemas.microsoft.com/office/drawing/2014/main" id="{45902823-65C9-EF03-54C8-24E87087C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3" y="1811382"/>
            <a:ext cx="3352577" cy="4699221"/>
          </a:xfrm>
          <a:prstGeom prst="rect">
            <a:avLst/>
          </a:prstGeom>
        </p:spPr>
      </p:pic>
      <p:sp>
        <p:nvSpPr>
          <p:cNvPr id="6" name="TextBox 5">
            <a:extLst>
              <a:ext uri="{FF2B5EF4-FFF2-40B4-BE49-F238E27FC236}">
                <a16:creationId xmlns:a16="http://schemas.microsoft.com/office/drawing/2014/main" id="{C16728F2-A3E6-FAB9-8146-27DFD2654AD0}"/>
              </a:ext>
            </a:extLst>
          </p:cNvPr>
          <p:cNvSpPr txBox="1"/>
          <p:nvPr/>
        </p:nvSpPr>
        <p:spPr>
          <a:xfrm>
            <a:off x="-380790" y="743553"/>
            <a:ext cx="4358442" cy="954107"/>
          </a:xfrm>
          <a:prstGeom prst="rect">
            <a:avLst/>
          </a:prstGeom>
          <a:noFill/>
        </p:spPr>
        <p:txBody>
          <a:bodyPr wrap="square">
            <a:spAutoFit/>
          </a:bodyPr>
          <a:lstStyle/>
          <a:p>
            <a:pPr algn="ctr"/>
            <a:r>
              <a:rPr lang="en-US" sz="2800" dirty="0">
                <a:solidFill>
                  <a:schemeClr val="bg1"/>
                </a:solidFill>
              </a:rPr>
              <a:t>MULTIMODAL USER INTERFACE THEORY </a:t>
            </a:r>
            <a:endParaRPr lang="en-CA" sz="2800" dirty="0"/>
          </a:p>
        </p:txBody>
      </p:sp>
      <p:sp>
        <p:nvSpPr>
          <p:cNvPr id="2" name="Slide Number Placeholder 1">
            <a:extLst>
              <a:ext uri="{FF2B5EF4-FFF2-40B4-BE49-F238E27FC236}">
                <a16:creationId xmlns:a16="http://schemas.microsoft.com/office/drawing/2014/main" id="{0B46ED02-6A93-C0BD-FA9D-BAE95AC007F1}"/>
              </a:ext>
            </a:extLst>
          </p:cNvPr>
          <p:cNvSpPr>
            <a:spLocks noGrp="1"/>
          </p:cNvSpPr>
          <p:nvPr>
            <p:ph type="sldNum" sz="quarter" idx="12"/>
          </p:nvPr>
        </p:nvSpPr>
        <p:spPr/>
        <p:txBody>
          <a:bodyPr/>
          <a:lstStyle/>
          <a:p>
            <a:fld id="{B2DC25EE-239B-4C5F-AAD1-255A7D5F1EE2}" type="slidenum">
              <a:rPr lang="en-US" smtClean="0"/>
              <a:t>769</a:t>
            </a:fld>
            <a:endParaRPr lang="en-US"/>
          </a:p>
        </p:txBody>
      </p:sp>
    </p:spTree>
    <p:extLst>
      <p:ext uri="{BB962C8B-B14F-4D97-AF65-F5344CB8AC3E}">
        <p14:creationId xmlns:p14="http://schemas.microsoft.com/office/powerpoint/2010/main" val="12608120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0C4C5B-BD0B-A6E4-CF3E-757DFAD53152}"/>
              </a:ext>
            </a:extLst>
          </p:cNvPr>
          <p:cNvSpPr>
            <a:spLocks noGrp="1"/>
          </p:cNvSpPr>
          <p:nvPr>
            <p:ph type="sldNum" sz="quarter" idx="12"/>
          </p:nvPr>
        </p:nvSpPr>
        <p:spPr/>
        <p:txBody>
          <a:bodyPr/>
          <a:lstStyle/>
          <a:p>
            <a:fld id="{B2DC25EE-239B-4C5F-AAD1-255A7D5F1EE2}" type="slidenum">
              <a:rPr lang="en-US" smtClean="0"/>
              <a:t>77</a:t>
            </a:fld>
            <a:endParaRPr lang="en-US" dirty="0"/>
          </a:p>
        </p:txBody>
      </p:sp>
      <p:pic>
        <p:nvPicPr>
          <p:cNvPr id="5" name="Picture 4" descr="A person walking with a dog on a path in the woods&#10;&#10;Description automatically generated">
            <a:extLst>
              <a:ext uri="{FF2B5EF4-FFF2-40B4-BE49-F238E27FC236}">
                <a16:creationId xmlns:a16="http://schemas.microsoft.com/office/drawing/2014/main" id="{577FCF66-2DB3-2D77-2817-7EB3957B4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488" y="283312"/>
            <a:ext cx="5500712" cy="6139542"/>
          </a:xfrm>
          <a:prstGeom prst="rect">
            <a:avLst/>
          </a:prstGeom>
        </p:spPr>
      </p:pic>
      <p:sp>
        <p:nvSpPr>
          <p:cNvPr id="3" name="TextBox 2">
            <a:extLst>
              <a:ext uri="{FF2B5EF4-FFF2-40B4-BE49-F238E27FC236}">
                <a16:creationId xmlns:a16="http://schemas.microsoft.com/office/drawing/2014/main" id="{EE0BDB58-921D-4526-BBE6-30F58D057FCD}"/>
              </a:ext>
            </a:extLst>
          </p:cNvPr>
          <p:cNvSpPr txBox="1"/>
          <p:nvPr/>
        </p:nvSpPr>
        <p:spPr>
          <a:xfrm>
            <a:off x="2895200" y="435146"/>
            <a:ext cx="6096000" cy="584775"/>
          </a:xfrm>
          <a:prstGeom prst="rect">
            <a:avLst/>
          </a:prstGeom>
          <a:noFill/>
        </p:spPr>
        <p:txBody>
          <a:bodyPr wrap="square">
            <a:spAutoFit/>
          </a:bodyPr>
          <a:lstStyle/>
          <a:p>
            <a:pPr algn="ctr"/>
            <a:r>
              <a:rPr lang="en-CA" sz="3200" dirty="0">
                <a:solidFill>
                  <a:schemeClr val="bg2">
                    <a:lumMod val="60000"/>
                    <a:lumOff val="40000"/>
                  </a:schemeClr>
                </a:solidFill>
              </a:rPr>
              <a:t>SEARCHING FOR MEANING</a:t>
            </a:r>
          </a:p>
        </p:txBody>
      </p:sp>
      <p:sp>
        <p:nvSpPr>
          <p:cNvPr id="7" name="TextBox 6">
            <a:extLst>
              <a:ext uri="{FF2B5EF4-FFF2-40B4-BE49-F238E27FC236}">
                <a16:creationId xmlns:a16="http://schemas.microsoft.com/office/drawing/2014/main" id="{3A4DE175-0645-2A2E-9197-90E2B9834CA7}"/>
              </a:ext>
            </a:extLst>
          </p:cNvPr>
          <p:cNvSpPr txBox="1"/>
          <p:nvPr/>
        </p:nvSpPr>
        <p:spPr>
          <a:xfrm>
            <a:off x="6444342" y="5682735"/>
            <a:ext cx="2024743" cy="523220"/>
          </a:xfrm>
          <a:prstGeom prst="rect">
            <a:avLst/>
          </a:prstGeom>
          <a:noFill/>
        </p:spPr>
        <p:txBody>
          <a:bodyPr wrap="square">
            <a:spAutoFit/>
          </a:bodyPr>
          <a:lstStyle/>
          <a:p>
            <a:r>
              <a:rPr lang="en-CA" sz="2800" dirty="0">
                <a:solidFill>
                  <a:schemeClr val="bg2">
                    <a:lumMod val="60000"/>
                    <a:lumOff val="40000"/>
                  </a:schemeClr>
                </a:solidFill>
              </a:rPr>
              <a:t>LUIS CLETO</a:t>
            </a:r>
            <a:endParaRPr lang="en-CA" sz="2800" dirty="0"/>
          </a:p>
        </p:txBody>
      </p:sp>
    </p:spTree>
    <p:extLst>
      <p:ext uri="{BB962C8B-B14F-4D97-AF65-F5344CB8AC3E}">
        <p14:creationId xmlns:p14="http://schemas.microsoft.com/office/powerpoint/2010/main" val="2667202467"/>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C8AF9B-814D-DACF-EA9F-7209608086F5}"/>
              </a:ext>
            </a:extLst>
          </p:cNvPr>
          <p:cNvSpPr txBox="1"/>
          <p:nvPr/>
        </p:nvSpPr>
        <p:spPr>
          <a:xfrm>
            <a:off x="3286248" y="267542"/>
            <a:ext cx="9072979" cy="621708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Hoffman argues, that all ordinary objects we perceive in time and space are metaphoric icons that act as our user interface underlying which is the fundamental “electronics and programming” reality.</a:t>
            </a:r>
          </a:p>
          <a:p>
            <a:pPr marL="285750" indent="-285750">
              <a:buFont typeface="Arial" panose="020B0604020202020204" pitchFamily="34" charset="0"/>
              <a:buChar char="•"/>
            </a:pPr>
            <a:r>
              <a:rPr lang="en-US" sz="2000" dirty="0">
                <a:latin typeface="+mj-lt"/>
                <a:cs typeface="Arial" panose="020B0604020202020204" pitchFamily="34" charset="0"/>
              </a:rPr>
              <a:t>Space-time is a feature of the user interface not of the fundamental reality. </a:t>
            </a:r>
          </a:p>
          <a:p>
            <a:pPr marL="285750" indent="-285750">
              <a:buFont typeface="Arial" panose="020B0604020202020204" pitchFamily="34" charset="0"/>
              <a:buChar char="•"/>
            </a:pPr>
            <a:r>
              <a:rPr lang="en-US" sz="2000" dirty="0">
                <a:latin typeface="+mj-lt"/>
                <a:cs typeface="Arial" panose="020B0604020202020204" pitchFamily="34" charset="0"/>
              </a:rPr>
              <a:t>Just like Newtonian Physics is a special case of relativity and quantum physics, relativity and quantum physics are special cases of the fundamental reality that underlies the user interface.</a:t>
            </a:r>
          </a:p>
          <a:p>
            <a:pPr marL="285750" indent="-285750">
              <a:buFont typeface="Arial" panose="020B0604020202020204" pitchFamily="34" charset="0"/>
              <a:buChar char="•"/>
            </a:pPr>
            <a:r>
              <a:rPr lang="en-US" sz="2000" dirty="0">
                <a:latin typeface="+mj-lt"/>
                <a:cs typeface="Arial" panose="020B0604020202020204" pitchFamily="34" charset="0"/>
              </a:rPr>
              <a:t>Bernardo Kastrup agrees with Hoffman and offers a similar metaphor:</a:t>
            </a:r>
            <a:r>
              <a:rPr lang="en-CA" sz="2000" dirty="0">
                <a:latin typeface="+mj-lt"/>
                <a:cs typeface="Arial" panose="020B0604020202020204" pitchFamily="34" charset="0"/>
              </a:rPr>
              <a:t> Pilots can fly an airplane completely by instruments for instance at night or in a dense fog.</a:t>
            </a:r>
          </a:p>
          <a:p>
            <a:pPr marL="285750" indent="-285750">
              <a:buFont typeface="Arial" panose="020B0604020202020204" pitchFamily="34" charset="0"/>
              <a:buChar char="•"/>
            </a:pPr>
            <a:r>
              <a:rPr lang="en-CA" sz="2000" dirty="0">
                <a:latin typeface="+mj-lt"/>
                <a:cs typeface="Arial" panose="020B0604020202020204" pitchFamily="34" charset="0"/>
              </a:rPr>
              <a:t>Our sensory perceptions are like an airplane’s instrument dashboard. They are a simplified representations of fundamental reality, not what that reality is actually like. When we look at the world, we see the dashboard not the fundamental reality of the world.</a:t>
            </a:r>
          </a:p>
          <a:p>
            <a:pPr marL="285750" indent="-285750">
              <a:buFont typeface="Arial" panose="020B0604020202020204" pitchFamily="34" charset="0"/>
              <a:buChar char="•"/>
            </a:pPr>
            <a:r>
              <a:rPr lang="en-CA" sz="2000" dirty="0">
                <a:latin typeface="+mj-lt"/>
                <a:cs typeface="Arial" panose="020B0604020202020204" pitchFamily="34" charset="0"/>
              </a:rPr>
              <a:t>What we perceive of the world is not what the world is like but what our “instruments”, our senses and our cognition, reduces the world to.</a:t>
            </a:r>
          </a:p>
          <a:p>
            <a:pPr marL="285750" indent="-285750">
              <a:buFont typeface="Arial" panose="020B0604020202020204" pitchFamily="34" charset="0"/>
              <a:buChar char="•"/>
            </a:pPr>
            <a:r>
              <a:rPr lang="en-CA" sz="2000" dirty="0">
                <a:latin typeface="+mj-lt"/>
                <a:cs typeface="Arial" panose="020B0604020202020204" pitchFamily="34" charset="0"/>
              </a:rPr>
              <a:t>Our 5 sensory perception “instruments”(sight, sound, taste…) evolved through natural Darwinian selection to favour our survival.</a:t>
            </a:r>
          </a:p>
          <a:p>
            <a:pPr marL="285750" indent="-285750">
              <a:buFont typeface="Arial" panose="020B0604020202020204" pitchFamily="34" charset="0"/>
              <a:buChar char="•"/>
            </a:pPr>
            <a:r>
              <a:rPr lang="en-US" sz="2000" dirty="0">
                <a:latin typeface="+mj-lt"/>
                <a:cs typeface="Arial" panose="020B0604020202020204" pitchFamily="34" charset="0"/>
              </a:rPr>
              <a:t>What then is the “electronics and programming” of the world we perceive?</a:t>
            </a:r>
            <a:endParaRPr lang="en-CA" sz="2000" dirty="0">
              <a:latin typeface="+mj-lt"/>
              <a:cs typeface="Arial" panose="020B0604020202020204" pitchFamily="34" charset="0"/>
            </a:endParaRPr>
          </a:p>
          <a:p>
            <a:pPr marL="285750" indent="-285750">
              <a:buFont typeface="Arial" panose="020B0604020202020204" pitchFamily="34" charset="0"/>
              <a:buChar char="•"/>
            </a:pPr>
            <a:r>
              <a:rPr lang="en-CA" sz="2000" dirty="0">
                <a:latin typeface="+mj-lt"/>
                <a:cs typeface="Arial" panose="020B0604020202020204" pitchFamily="34" charset="0"/>
              </a:rPr>
              <a:t>Hoffman and Kastrup agree that fundamental reality is </a:t>
            </a:r>
            <a:r>
              <a:rPr lang="en-CA" sz="2000" dirty="0">
                <a:solidFill>
                  <a:schemeClr val="bg1"/>
                </a:solidFill>
                <a:latin typeface="+mj-lt"/>
                <a:cs typeface="Arial" panose="020B0604020202020204" pitchFamily="34" charset="0"/>
              </a:rPr>
              <a:t>a type of consciousness.</a:t>
            </a:r>
            <a:endParaRPr lang="en-CA" dirty="0">
              <a:latin typeface="+mj-lt"/>
            </a:endParaRPr>
          </a:p>
          <a:p>
            <a:r>
              <a:rPr lang="en-US" dirty="0"/>
              <a:t> </a:t>
            </a:r>
          </a:p>
        </p:txBody>
      </p:sp>
      <p:pic>
        <p:nvPicPr>
          <p:cNvPr id="5" name="Picture 4" descr="A computer monitor with a keyboard and mouse&#10;&#10;Description automatically generated">
            <a:extLst>
              <a:ext uri="{FF2B5EF4-FFF2-40B4-BE49-F238E27FC236}">
                <a16:creationId xmlns:a16="http://schemas.microsoft.com/office/drawing/2014/main" id="{D903ED04-B93C-8E43-A4AE-41EA65B55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7" y="994752"/>
            <a:ext cx="3186739" cy="2689110"/>
          </a:xfrm>
          <a:prstGeom prst="rect">
            <a:avLst/>
          </a:prstGeom>
        </p:spPr>
      </p:pic>
      <p:sp>
        <p:nvSpPr>
          <p:cNvPr id="8" name="TextBox 7">
            <a:extLst>
              <a:ext uri="{FF2B5EF4-FFF2-40B4-BE49-F238E27FC236}">
                <a16:creationId xmlns:a16="http://schemas.microsoft.com/office/drawing/2014/main" id="{F21A3286-96AC-8509-F269-D75699FD1F61}"/>
              </a:ext>
            </a:extLst>
          </p:cNvPr>
          <p:cNvSpPr txBox="1"/>
          <p:nvPr/>
        </p:nvSpPr>
        <p:spPr>
          <a:xfrm>
            <a:off x="-525406" y="0"/>
            <a:ext cx="4520357" cy="954107"/>
          </a:xfrm>
          <a:prstGeom prst="rect">
            <a:avLst/>
          </a:prstGeom>
          <a:noFill/>
        </p:spPr>
        <p:txBody>
          <a:bodyPr wrap="square">
            <a:spAutoFit/>
          </a:bodyPr>
          <a:lstStyle/>
          <a:p>
            <a:pPr algn="ctr"/>
            <a:r>
              <a:rPr lang="en-US" sz="2800">
                <a:solidFill>
                  <a:schemeClr val="bg1"/>
                </a:solidFill>
              </a:rPr>
              <a:t>MULTIMODAL USER INTERFACE THEORY</a:t>
            </a:r>
            <a:endParaRPr lang="en-CA" sz="2800">
              <a:solidFill>
                <a:schemeClr val="bg1"/>
              </a:solidFill>
            </a:endParaRPr>
          </a:p>
        </p:txBody>
      </p:sp>
      <p:pic>
        <p:nvPicPr>
          <p:cNvPr id="2" name="Picture 2" descr="Hard IMC | Simon Hackett">
            <a:extLst>
              <a:ext uri="{FF2B5EF4-FFF2-40B4-BE49-F238E27FC236}">
                <a16:creationId xmlns:a16="http://schemas.microsoft.com/office/drawing/2014/main" id="{6BF9C143-3493-111F-F20B-AF426971A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77" y="3964356"/>
            <a:ext cx="3186739" cy="268911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91B4895-3EC3-74CC-2C46-53F50E6DB454}"/>
              </a:ext>
            </a:extLst>
          </p:cNvPr>
          <p:cNvSpPr>
            <a:spLocks noGrp="1"/>
          </p:cNvSpPr>
          <p:nvPr>
            <p:ph type="sldNum" sz="quarter" idx="12"/>
          </p:nvPr>
        </p:nvSpPr>
        <p:spPr/>
        <p:txBody>
          <a:bodyPr/>
          <a:lstStyle/>
          <a:p>
            <a:fld id="{B2DC25EE-239B-4C5F-AAD1-255A7D5F1EE2}" type="slidenum">
              <a:rPr lang="en-US" smtClean="0"/>
              <a:t>770</a:t>
            </a:fld>
            <a:endParaRPr lang="en-US"/>
          </a:p>
        </p:txBody>
      </p:sp>
    </p:spTree>
    <p:extLst>
      <p:ext uri="{BB962C8B-B14F-4D97-AF65-F5344CB8AC3E}">
        <p14:creationId xmlns:p14="http://schemas.microsoft.com/office/powerpoint/2010/main" val="94240835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B0725B-9348-3A3C-CD2C-31D85D925E64}"/>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buClr>
                <a:schemeClr val="tx1"/>
              </a:buClr>
            </a:pPr>
            <a:r>
              <a:rPr lang="en-US" sz="4000" cap="all" spc="150" dirty="0">
                <a:solidFill>
                  <a:schemeClr val="bg1"/>
                </a:solidFill>
                <a:latin typeface="+mj-lt"/>
                <a:ea typeface="+mj-ea"/>
                <a:cs typeface="+mj-cs"/>
              </a:rPr>
              <a:t>APPENDIX 5- RUPERT SHELDRAKE’S MORPHIC RESONANCE</a:t>
            </a:r>
          </a:p>
        </p:txBody>
      </p:sp>
      <p:pic>
        <p:nvPicPr>
          <p:cNvPr id="2" name="Picture 1" descr="A person with grey hair&#10;&#10;Description automatically generated">
            <a:extLst>
              <a:ext uri="{FF2B5EF4-FFF2-40B4-BE49-F238E27FC236}">
                <a16:creationId xmlns:a16="http://schemas.microsoft.com/office/drawing/2014/main" id="{B165410D-2A58-A33C-40DA-3698D03B34AF}"/>
              </a:ext>
            </a:extLst>
          </p:cNvPr>
          <p:cNvPicPr>
            <a:picLocks noChangeAspect="1"/>
          </p:cNvPicPr>
          <p:nvPr/>
        </p:nvPicPr>
        <p:blipFill rotWithShape="1">
          <a:blip r:embed="rId2">
            <a:extLst>
              <a:ext uri="{28A0092B-C50C-407E-A947-70E740481C1C}">
                <a14:useLocalDpi xmlns:a14="http://schemas.microsoft.com/office/drawing/2010/main" val="0"/>
              </a:ext>
            </a:extLst>
          </a:blip>
          <a:srcRect t="42687" r="1" b="34438"/>
          <a:stretch/>
        </p:blipFill>
        <p:spPr>
          <a:xfrm>
            <a:off x="20" y="10"/>
            <a:ext cx="12191980" cy="3657589"/>
          </a:xfrm>
          <a:prstGeom prst="rect">
            <a:avLst/>
          </a:prstGeom>
        </p:spPr>
      </p:pic>
      <p:sp>
        <p:nvSpPr>
          <p:cNvPr id="3" name="Slide Number Placeholder 2">
            <a:extLst>
              <a:ext uri="{FF2B5EF4-FFF2-40B4-BE49-F238E27FC236}">
                <a16:creationId xmlns:a16="http://schemas.microsoft.com/office/drawing/2014/main" id="{193B42F7-768D-8830-9DAA-D6B37D99E746}"/>
              </a:ext>
            </a:extLst>
          </p:cNvPr>
          <p:cNvSpPr>
            <a:spLocks noGrp="1"/>
          </p:cNvSpPr>
          <p:nvPr>
            <p:ph type="sldNum" sz="quarter" idx="12"/>
          </p:nvPr>
        </p:nvSpPr>
        <p:spPr/>
        <p:txBody>
          <a:bodyPr/>
          <a:lstStyle/>
          <a:p>
            <a:fld id="{B2DC25EE-239B-4C5F-AAD1-255A7D5F1EE2}" type="slidenum">
              <a:rPr lang="en-US" smtClean="0"/>
              <a:t>771</a:t>
            </a:fld>
            <a:endParaRPr lang="en-US"/>
          </a:p>
        </p:txBody>
      </p:sp>
    </p:spTree>
    <p:extLst>
      <p:ext uri="{BB962C8B-B14F-4D97-AF65-F5344CB8AC3E}">
        <p14:creationId xmlns:p14="http://schemas.microsoft.com/office/powerpoint/2010/main" val="136575009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349F92-EC53-649B-936B-855E45AE8798}"/>
              </a:ext>
            </a:extLst>
          </p:cNvPr>
          <p:cNvSpPr>
            <a:spLocks noGrp="1"/>
          </p:cNvSpPr>
          <p:nvPr>
            <p:ph idx="4294967295"/>
          </p:nvPr>
        </p:nvSpPr>
        <p:spPr>
          <a:xfrm>
            <a:off x="4559159" y="0"/>
            <a:ext cx="7560124" cy="7279158"/>
          </a:xfrm>
        </p:spPr>
        <p:txBody>
          <a:bodyPr>
            <a:normAutofit fontScale="55000" lnSpcReduction="20000"/>
          </a:bodyPr>
          <a:lstStyle/>
          <a:p>
            <a:pPr>
              <a:spcBef>
                <a:spcPts val="0"/>
              </a:spcBef>
              <a:spcAft>
                <a:spcPts val="0"/>
              </a:spcAft>
            </a:pPr>
            <a:r>
              <a:rPr lang="en-US" sz="3600" dirty="0">
                <a:solidFill>
                  <a:schemeClr val="bg1"/>
                </a:solidFill>
                <a:latin typeface="+mj-lt"/>
                <a:cs typeface="Arial" panose="020B0604020202020204" pitchFamily="34" charset="0"/>
              </a:rPr>
              <a:t>Energy </a:t>
            </a:r>
            <a:r>
              <a:rPr lang="en-US" sz="3600" dirty="0">
                <a:latin typeface="+mj-lt"/>
                <a:cs typeface="Arial" panose="020B0604020202020204" pitchFamily="34" charset="0"/>
              </a:rPr>
              <a:t>flows through the universe and is constantly being converted into other forms of energy. For example, the energy of light can through photosynthesis be converted to chemicals that build trees </a:t>
            </a:r>
          </a:p>
          <a:p>
            <a:pPr>
              <a:spcBef>
                <a:spcPts val="0"/>
              </a:spcBef>
              <a:spcAft>
                <a:spcPts val="0"/>
              </a:spcAft>
            </a:pPr>
            <a:r>
              <a:rPr lang="en-US" sz="3600" dirty="0">
                <a:latin typeface="+mj-lt"/>
                <a:cs typeface="Arial" panose="020B0604020202020204" pitchFamily="34" charset="0"/>
              </a:rPr>
              <a:t>Energy takes different forms because it's organized by fields. Fields give energy form or structure. Fields are not energy; they are regions of influence that organize energy. This room is filled with fields.</a:t>
            </a:r>
            <a:r>
              <a:rPr lang="en-CA" sz="3600" dirty="0">
                <a:latin typeface="+mj-lt"/>
                <a:cs typeface="Arial" panose="020B0604020202020204" pitchFamily="34" charset="0"/>
              </a:rPr>
              <a:t> </a:t>
            </a:r>
            <a:r>
              <a:rPr lang="en-CA" sz="3600" dirty="0">
                <a:solidFill>
                  <a:schemeClr val="bg1"/>
                </a:solidFill>
                <a:latin typeface="+mj-lt"/>
                <a:cs typeface="Arial" panose="020B0604020202020204" pitchFamily="34" charset="0"/>
              </a:rPr>
              <a:t>Particles</a:t>
            </a:r>
            <a:r>
              <a:rPr lang="en-CA" sz="3600" dirty="0">
                <a:latin typeface="+mj-lt"/>
                <a:cs typeface="Arial" panose="020B0604020202020204" pitchFamily="34" charset="0"/>
              </a:rPr>
              <a:t> are not tiny bits of matter, but energy bound within fields.</a:t>
            </a:r>
          </a:p>
          <a:p>
            <a:pPr>
              <a:spcBef>
                <a:spcPts val="0"/>
              </a:spcBef>
              <a:spcAft>
                <a:spcPts val="0"/>
              </a:spcAft>
            </a:pPr>
            <a:r>
              <a:rPr lang="en-CA" sz="3600" dirty="0">
                <a:latin typeface="+mj-lt"/>
                <a:cs typeface="Arial" panose="020B0604020202020204" pitchFamily="34" charset="0"/>
              </a:rPr>
              <a:t>Just like elementary particles, all </a:t>
            </a:r>
            <a:r>
              <a:rPr lang="en-CA" sz="3600" dirty="0">
                <a:solidFill>
                  <a:schemeClr val="bg1"/>
                </a:solidFill>
                <a:latin typeface="+mj-lt"/>
                <a:cs typeface="Arial" panose="020B0604020202020204" pitchFamily="34" charset="0"/>
              </a:rPr>
              <a:t>self-organizing structures </a:t>
            </a:r>
            <a:r>
              <a:rPr lang="en-CA" sz="3600" dirty="0">
                <a:latin typeface="+mj-lt"/>
                <a:cs typeface="Arial" panose="020B0604020202020204" pitchFamily="34" charset="0"/>
              </a:rPr>
              <a:t>such as, molecules, living beings, the ecosystem, stars, galaxies, and the universe may also be </a:t>
            </a:r>
            <a:r>
              <a:rPr lang="en-CA" sz="3600" dirty="0">
                <a:solidFill>
                  <a:schemeClr val="bg1"/>
                </a:solidFill>
                <a:latin typeface="+mj-lt"/>
                <a:cs typeface="Arial" panose="020B0604020202020204" pitchFamily="34" charset="0"/>
              </a:rPr>
              <a:t>organized by the influence of yet unrecognized fields</a:t>
            </a:r>
            <a:r>
              <a:rPr lang="en-CA" sz="3600" dirty="0">
                <a:latin typeface="+mj-lt"/>
                <a:cs typeface="Arial" panose="020B0604020202020204" pitchFamily="34" charset="0"/>
              </a:rPr>
              <a:t>. Rupert Sheldrake, who believes this, calls them </a:t>
            </a:r>
            <a:r>
              <a:rPr lang="en-CA" sz="3600" dirty="0">
                <a:solidFill>
                  <a:schemeClr val="bg1"/>
                </a:solidFill>
                <a:latin typeface="+mj-lt"/>
                <a:cs typeface="Arial" panose="020B0604020202020204" pitchFamily="34" charset="0"/>
              </a:rPr>
              <a:t>“morphic fields”.</a:t>
            </a:r>
            <a:r>
              <a:rPr lang="en-US" sz="3600" dirty="0">
                <a:solidFill>
                  <a:schemeClr val="bg1"/>
                </a:solidFill>
                <a:latin typeface="+mj-lt"/>
                <a:cs typeface="Arial" panose="020B0604020202020204" pitchFamily="34" charset="0"/>
              </a:rPr>
              <a:t> </a:t>
            </a:r>
          </a:p>
          <a:p>
            <a:pPr>
              <a:spcBef>
                <a:spcPts val="0"/>
              </a:spcBef>
              <a:spcAft>
                <a:spcPts val="0"/>
              </a:spcAft>
            </a:pPr>
            <a:r>
              <a:rPr lang="en-US" sz="3600" dirty="0">
                <a:latin typeface="+mj-lt"/>
                <a:cs typeface="Arial" panose="020B0604020202020204" pitchFamily="34" charset="0"/>
              </a:rPr>
              <a:t>Morphogenetic, the morphic fields of lifeforms, are consequently part of a nested hierarchy. Quantum field theory describes 17 fields. There may be innumerable other morphic fields that organize atoms, crystals, molecules, organelles, cells,  tissues, organs, organisms, groups of organisms and social groups, species, ecosystems, the planet, stars, and galaxies. </a:t>
            </a:r>
          </a:p>
          <a:p>
            <a:pPr>
              <a:spcBef>
                <a:spcPts val="0"/>
              </a:spcBef>
              <a:spcAft>
                <a:spcPts val="0"/>
              </a:spcAft>
            </a:pPr>
            <a:r>
              <a:rPr lang="en-CA" sz="3600" dirty="0">
                <a:latin typeface="+mj-lt"/>
                <a:cs typeface="Arial" panose="020B0604020202020204" pitchFamily="34" charset="0"/>
              </a:rPr>
              <a:t>Some fields that have been well-studied fields include the electromagnetic, gravitational, and earth’s magnetic fields. </a:t>
            </a:r>
          </a:p>
          <a:p>
            <a:pPr>
              <a:spcBef>
                <a:spcPts val="0"/>
              </a:spcBef>
              <a:spcAft>
                <a:spcPts val="0"/>
              </a:spcAft>
            </a:pPr>
            <a:r>
              <a:rPr lang="en-CA" sz="3600" dirty="0">
                <a:latin typeface="+mj-lt"/>
                <a:cs typeface="Arial" panose="020B0604020202020204" pitchFamily="34" charset="0"/>
              </a:rPr>
              <a:t>Developmental biologists are now discovering that genetics and epigenetics are an insufficient explanation for the process of morphogenesis or the physical development of an organism from a single cell. Genetics and epigenetics may code for the proteins or “the brick and mortar” of the organism, but they do not offer a plan as to how to put those materials together. Groundbreaking research by Michael Levin and others is now showing that </a:t>
            </a:r>
            <a:r>
              <a:rPr lang="en-US" sz="3600" dirty="0">
                <a:latin typeface="+mj-lt"/>
                <a:cs typeface="Arial" panose="020B0604020202020204" pitchFamily="34" charset="0"/>
              </a:rPr>
              <a:t>what gives organisms form, or its blueprint, are morphogenetic electric fields</a:t>
            </a:r>
            <a:r>
              <a:rPr lang="en-CA" sz="3600" dirty="0">
                <a:latin typeface="+mj-lt"/>
                <a:cs typeface="Arial" panose="020B0604020202020204" pitchFamily="34" charset="0"/>
              </a:rPr>
              <a:t>. Michael Levin and Rupert Sheldrake are doing for biology what quantum and relativity physicists did for physics in the early 20</a:t>
            </a:r>
            <a:r>
              <a:rPr lang="en-CA" sz="3600" baseline="30000" dirty="0">
                <a:latin typeface="+mj-lt"/>
                <a:cs typeface="Arial" panose="020B0604020202020204" pitchFamily="34" charset="0"/>
              </a:rPr>
              <a:t>th</a:t>
            </a:r>
            <a:r>
              <a:rPr lang="en-CA" sz="3600" dirty="0">
                <a:latin typeface="+mj-lt"/>
                <a:cs typeface="Arial" panose="020B0604020202020204" pitchFamily="34" charset="0"/>
              </a:rPr>
              <a:t> century.</a:t>
            </a:r>
            <a:endParaRPr lang="en-US" sz="3600" dirty="0">
              <a:latin typeface="+mj-lt"/>
              <a:cs typeface="Arial" panose="020B0604020202020204" pitchFamily="34" charset="0"/>
            </a:endParaRPr>
          </a:p>
        </p:txBody>
      </p:sp>
      <p:pic>
        <p:nvPicPr>
          <p:cNvPr id="2" name="Content Placeholder 4" descr="A yellow and orange background with white text&#10;&#10;Description automatically generated">
            <a:extLst>
              <a:ext uri="{FF2B5EF4-FFF2-40B4-BE49-F238E27FC236}">
                <a16:creationId xmlns:a16="http://schemas.microsoft.com/office/drawing/2014/main" id="{D44AEBE7-A396-56E4-1793-4F9FE3A60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 y="1847088"/>
            <a:ext cx="4451171" cy="2980944"/>
          </a:xfrm>
          <a:prstGeom prst="rect">
            <a:avLst/>
          </a:prstGeom>
        </p:spPr>
      </p:pic>
      <p:sp>
        <p:nvSpPr>
          <p:cNvPr id="5" name="TextBox 4">
            <a:extLst>
              <a:ext uri="{FF2B5EF4-FFF2-40B4-BE49-F238E27FC236}">
                <a16:creationId xmlns:a16="http://schemas.microsoft.com/office/drawing/2014/main" id="{1B00A435-2347-503D-743C-88B8B5AA3366}"/>
              </a:ext>
            </a:extLst>
          </p:cNvPr>
          <p:cNvSpPr txBox="1"/>
          <p:nvPr/>
        </p:nvSpPr>
        <p:spPr>
          <a:xfrm>
            <a:off x="326242" y="1068498"/>
            <a:ext cx="3745013" cy="646331"/>
          </a:xfrm>
          <a:prstGeom prst="rect">
            <a:avLst/>
          </a:prstGeom>
          <a:noFill/>
        </p:spPr>
        <p:txBody>
          <a:bodyPr wrap="square">
            <a:spAutoFit/>
          </a:bodyPr>
          <a:lstStyle/>
          <a:p>
            <a:r>
              <a:rPr lang="en-CA" sz="3600" dirty="0">
                <a:solidFill>
                  <a:schemeClr val="bg1"/>
                </a:solidFill>
              </a:rPr>
              <a:t>MORPHIC FIELDS</a:t>
            </a:r>
            <a:endParaRPr lang="en-CA" sz="3600" dirty="0"/>
          </a:p>
        </p:txBody>
      </p:sp>
      <p:sp>
        <p:nvSpPr>
          <p:cNvPr id="4" name="Slide Number Placeholder 3">
            <a:extLst>
              <a:ext uri="{FF2B5EF4-FFF2-40B4-BE49-F238E27FC236}">
                <a16:creationId xmlns:a16="http://schemas.microsoft.com/office/drawing/2014/main" id="{0B9E67D9-F90E-00BA-9C55-ADC8190DE618}"/>
              </a:ext>
            </a:extLst>
          </p:cNvPr>
          <p:cNvSpPr>
            <a:spLocks noGrp="1"/>
          </p:cNvSpPr>
          <p:nvPr>
            <p:ph type="sldNum" sz="quarter" idx="12"/>
          </p:nvPr>
        </p:nvSpPr>
        <p:spPr/>
        <p:txBody>
          <a:bodyPr/>
          <a:lstStyle/>
          <a:p>
            <a:fld id="{B2DC25EE-239B-4C5F-AAD1-255A7D5F1EE2}" type="slidenum">
              <a:rPr lang="en-US" smtClean="0"/>
              <a:t>772</a:t>
            </a:fld>
            <a:endParaRPr lang="en-US"/>
          </a:p>
        </p:txBody>
      </p:sp>
    </p:spTree>
    <p:extLst>
      <p:ext uri="{BB962C8B-B14F-4D97-AF65-F5344CB8AC3E}">
        <p14:creationId xmlns:p14="http://schemas.microsoft.com/office/powerpoint/2010/main" val="3213000202"/>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D8FDB1-43F2-989F-A942-35392DF64B6B}"/>
              </a:ext>
            </a:extLst>
          </p:cNvPr>
          <p:cNvSpPr txBox="1"/>
          <p:nvPr/>
        </p:nvSpPr>
        <p:spPr>
          <a:xfrm>
            <a:off x="4381500" y="207744"/>
            <a:ext cx="7653528" cy="6986528"/>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mj-lt"/>
                <a:cs typeface="Arial" panose="020B0604020202020204" pitchFamily="34" charset="0"/>
              </a:rPr>
              <a:t>Sheldrake, who is considered a heretic by mainstream scientists,</a:t>
            </a:r>
            <a:r>
              <a:rPr lang="en-CA" sz="2400" dirty="0">
                <a:latin typeface="+mj-lt"/>
                <a:cs typeface="Arial" panose="020B0604020202020204" pitchFamily="34" charset="0"/>
              </a:rPr>
              <a:t> </a:t>
            </a:r>
            <a:r>
              <a:rPr lang="en-US" sz="2400" dirty="0">
                <a:latin typeface="+mj-lt"/>
                <a:cs typeface="Arial" panose="020B0604020202020204" pitchFamily="34" charset="0"/>
              </a:rPr>
              <a:t>suggests that the laws of nature are more like habits than immutable laws that were fixed at the big bang. These habits, or memories, are governed by fields. </a:t>
            </a:r>
          </a:p>
          <a:p>
            <a:pPr marL="285750" indent="-285750">
              <a:buFont typeface="Arial" panose="020B0604020202020204" pitchFamily="34" charset="0"/>
              <a:buChar char="•"/>
            </a:pPr>
            <a:r>
              <a:rPr lang="en-US" sz="2400" dirty="0">
                <a:latin typeface="+mj-lt"/>
                <a:cs typeface="Arial" panose="020B0604020202020204" pitchFamily="34" charset="0"/>
              </a:rPr>
              <a:t>Every self organizing structure from atoms, molecules, living organisms, ecosystems, stars, to galaxies may have a collective memory/field from which every individual draws, and to which every individual also contributes.  </a:t>
            </a:r>
          </a:p>
          <a:p>
            <a:pPr marL="285750" indent="-285750">
              <a:buFont typeface="Arial" panose="020B0604020202020204" pitchFamily="34" charset="0"/>
              <a:buChar char="•"/>
            </a:pPr>
            <a:r>
              <a:rPr lang="en-US" sz="2400" dirty="0">
                <a:latin typeface="+mj-lt"/>
                <a:cs typeface="Arial" panose="020B0604020202020204" pitchFamily="34" charset="0"/>
              </a:rPr>
              <a:t>Sheldrake suggests that morphic fields underlie and organize the activity of our minds and memory. He believes human memory is not “stored” in the brain but in morphic fields. </a:t>
            </a:r>
          </a:p>
          <a:p>
            <a:pPr marL="285750" indent="-285750">
              <a:buFont typeface="Arial" panose="020B0604020202020204" pitchFamily="34" charset="0"/>
              <a:buChar char="•"/>
            </a:pPr>
            <a:r>
              <a:rPr lang="en-US" sz="2400" dirty="0">
                <a:latin typeface="+mj-lt"/>
                <a:cs typeface="Arial" panose="020B0604020202020204" pitchFamily="34" charset="0"/>
              </a:rPr>
              <a:t>Humans are organized by all the morphic fields from the quantum, to the morphogenetic, somatic, emotional and rational fields. </a:t>
            </a:r>
          </a:p>
          <a:p>
            <a:pPr marL="285750" indent="-285750">
              <a:buFont typeface="Arial" panose="020B0604020202020204" pitchFamily="34" charset="0"/>
              <a:buChar char="•"/>
            </a:pPr>
            <a:r>
              <a:rPr lang="en-US" sz="2400" dirty="0">
                <a:latin typeface="+mj-lt"/>
                <a:cs typeface="Arial" panose="020B0604020202020204" pitchFamily="34" charset="0"/>
              </a:rPr>
              <a:t>Most of these fields are part of our unconscious and inaccessible to us. A few are conscious.</a:t>
            </a:r>
          </a:p>
          <a:p>
            <a:endParaRPr lang="en-US" sz="2000" dirty="0"/>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0C3160E-00AC-A5F5-57E9-9ED56C376E6B}"/>
              </a:ext>
            </a:extLst>
          </p:cNvPr>
          <p:cNvSpPr txBox="1"/>
          <p:nvPr/>
        </p:nvSpPr>
        <p:spPr>
          <a:xfrm>
            <a:off x="322326" y="1284443"/>
            <a:ext cx="4277868"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"Science does not aim at establishing immutable truths or eternal dogmas; its aim is to approach the truth by successive approximations, without claiming that at any stage final and complete accuracy has been achieved."                               </a:t>
            </a:r>
          </a:p>
          <a:p>
            <a:r>
              <a:rPr lang="en-US" sz="2000" dirty="0">
                <a:solidFill>
                  <a:schemeClr val="bg1"/>
                </a:solidFill>
              </a:rPr>
              <a:t>                                  Bertrand Russell</a:t>
            </a:r>
          </a:p>
        </p:txBody>
      </p:sp>
      <p:sp>
        <p:nvSpPr>
          <p:cNvPr id="7" name="TextBox 6">
            <a:extLst>
              <a:ext uri="{FF2B5EF4-FFF2-40B4-BE49-F238E27FC236}">
                <a16:creationId xmlns:a16="http://schemas.microsoft.com/office/drawing/2014/main" id="{21C3F972-7D10-40DB-634D-38DC2BF69695}"/>
              </a:ext>
            </a:extLst>
          </p:cNvPr>
          <p:cNvSpPr txBox="1"/>
          <p:nvPr/>
        </p:nvSpPr>
        <p:spPr>
          <a:xfrm>
            <a:off x="156972" y="4476339"/>
            <a:ext cx="4020312" cy="132343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"Not only is the universe stranger than we think, it is stranger than we can think.“      </a:t>
            </a:r>
          </a:p>
          <a:p>
            <a:r>
              <a:rPr lang="en-US" sz="2000" dirty="0">
                <a:solidFill>
                  <a:schemeClr val="bg1"/>
                </a:solidFill>
              </a:rPr>
              <a:t>                                   Werner Heisenberg</a:t>
            </a:r>
          </a:p>
        </p:txBody>
      </p:sp>
      <p:sp>
        <p:nvSpPr>
          <p:cNvPr id="9" name="TextBox 8">
            <a:extLst>
              <a:ext uri="{FF2B5EF4-FFF2-40B4-BE49-F238E27FC236}">
                <a16:creationId xmlns:a16="http://schemas.microsoft.com/office/drawing/2014/main" id="{838245EA-476A-926E-09B6-B3FC844159B2}"/>
              </a:ext>
            </a:extLst>
          </p:cNvPr>
          <p:cNvSpPr txBox="1"/>
          <p:nvPr/>
        </p:nvSpPr>
        <p:spPr>
          <a:xfrm>
            <a:off x="592836" y="633814"/>
            <a:ext cx="3584448" cy="584775"/>
          </a:xfrm>
          <a:prstGeom prst="rect">
            <a:avLst/>
          </a:prstGeom>
          <a:noFill/>
        </p:spPr>
        <p:txBody>
          <a:bodyPr wrap="square">
            <a:spAutoFit/>
          </a:bodyPr>
          <a:lstStyle/>
          <a:p>
            <a:r>
              <a:rPr lang="en-CA" sz="3200" dirty="0">
                <a:solidFill>
                  <a:schemeClr val="bg1"/>
                </a:solidFill>
              </a:rPr>
              <a:t>MORPHIC FIELDS</a:t>
            </a:r>
            <a:endParaRPr lang="en-CA" sz="3200" dirty="0"/>
          </a:p>
        </p:txBody>
      </p:sp>
      <p:sp>
        <p:nvSpPr>
          <p:cNvPr id="2" name="Slide Number Placeholder 1">
            <a:extLst>
              <a:ext uri="{FF2B5EF4-FFF2-40B4-BE49-F238E27FC236}">
                <a16:creationId xmlns:a16="http://schemas.microsoft.com/office/drawing/2014/main" id="{0C058C31-EFBD-15D0-C7B1-3AC0A89B0BA2}"/>
              </a:ext>
            </a:extLst>
          </p:cNvPr>
          <p:cNvSpPr>
            <a:spLocks noGrp="1"/>
          </p:cNvSpPr>
          <p:nvPr>
            <p:ph type="sldNum" sz="quarter" idx="12"/>
          </p:nvPr>
        </p:nvSpPr>
        <p:spPr/>
        <p:txBody>
          <a:bodyPr/>
          <a:lstStyle/>
          <a:p>
            <a:fld id="{B2DC25EE-239B-4C5F-AAD1-255A7D5F1EE2}" type="slidenum">
              <a:rPr lang="en-US" smtClean="0"/>
              <a:t>773</a:t>
            </a:fld>
            <a:endParaRPr lang="en-US"/>
          </a:p>
        </p:txBody>
      </p:sp>
    </p:spTree>
    <p:extLst>
      <p:ext uri="{BB962C8B-B14F-4D97-AF65-F5344CB8AC3E}">
        <p14:creationId xmlns:p14="http://schemas.microsoft.com/office/powerpoint/2010/main" val="678678383"/>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CD4402-0762-DA68-8DDF-7FDC69FE911D}"/>
              </a:ext>
            </a:extLst>
          </p:cNvPr>
          <p:cNvSpPr>
            <a:spLocks noGrp="1"/>
          </p:cNvSpPr>
          <p:nvPr>
            <p:ph idx="4294967295"/>
          </p:nvPr>
        </p:nvSpPr>
        <p:spPr>
          <a:xfrm>
            <a:off x="3646715" y="0"/>
            <a:ext cx="8573154" cy="6709409"/>
          </a:xfrm>
        </p:spPr>
        <p:txBody>
          <a:bodyPr>
            <a:noAutofit/>
          </a:bodyPr>
          <a:lstStyle/>
          <a:p>
            <a:pPr>
              <a:spcBef>
                <a:spcPts val="0"/>
              </a:spcBef>
              <a:spcAft>
                <a:spcPts val="0"/>
              </a:spcAft>
            </a:pPr>
            <a:r>
              <a:rPr lang="en-US" sz="2000" dirty="0">
                <a:latin typeface="+mj-lt"/>
                <a:cs typeface="Arial" panose="020B0604020202020204" pitchFamily="34" charset="0"/>
              </a:rPr>
              <a:t>Morphic resonance is the resonance of vibratory patterns of activity with similar patterns across space and time. The morphic field of any organism is within and around that organism but also within and around similar organisms both past and present.</a:t>
            </a:r>
          </a:p>
          <a:p>
            <a:pPr>
              <a:spcBef>
                <a:spcPts val="0"/>
              </a:spcBef>
              <a:spcAft>
                <a:spcPts val="0"/>
              </a:spcAft>
            </a:pPr>
            <a:r>
              <a:rPr lang="en-US" sz="2000" dirty="0">
                <a:latin typeface="+mj-lt"/>
                <a:cs typeface="Arial" panose="020B0604020202020204" pitchFamily="34" charset="0"/>
              </a:rPr>
              <a:t>The seed of an oak tree, for example, can be thought of as the “receiver” of the collective memory of all oak trees. The fertilized human egg as a receiver for all the collective memories of humans. These collective human memories shape not just physical development but also psychological development. Our "receivers" for the field of human consciousness access the memories of the consciousnesses of the many species that were our ancestors.</a:t>
            </a:r>
            <a:r>
              <a:rPr lang="en-US" sz="2000" dirty="0">
                <a:solidFill>
                  <a:srgbClr val="000000"/>
                </a:solidFill>
                <a:latin typeface="+mj-lt"/>
                <a:cs typeface="Arial" panose="020B0604020202020204" pitchFamily="34" charset="0"/>
              </a:rPr>
              <a:t> </a:t>
            </a:r>
          </a:p>
          <a:p>
            <a:pPr>
              <a:spcBef>
                <a:spcPts val="0"/>
              </a:spcBef>
              <a:spcAft>
                <a:spcPts val="0"/>
              </a:spcAft>
            </a:pPr>
            <a:r>
              <a:rPr lang="en-CA" sz="2000" dirty="0">
                <a:latin typeface="+mj-lt"/>
                <a:cs typeface="Arial" panose="020B0604020202020204" pitchFamily="34" charset="0"/>
              </a:rPr>
              <a:t>The Vedic rishis of  ancient India who lived around 1500 BCE proposed a doctrine they called the </a:t>
            </a:r>
            <a:r>
              <a:rPr lang="en-CA" sz="2000" dirty="0">
                <a:solidFill>
                  <a:schemeClr val="bg1"/>
                </a:solidFill>
                <a:latin typeface="+mj-lt"/>
                <a:cs typeface="Arial" panose="020B0604020202020204" pitchFamily="34" charset="0"/>
              </a:rPr>
              <a:t>field theory of global consciousness </a:t>
            </a:r>
            <a:r>
              <a:rPr lang="en-CA" sz="2000" dirty="0">
                <a:latin typeface="+mj-lt"/>
                <a:cs typeface="Arial" panose="020B0604020202020204" pitchFamily="34" charset="0"/>
              </a:rPr>
              <a:t>which held that an all-encompassing field of pure consciousness exists as a universal Self called Atman or Brahman. Atman/Brahman bears considerable resemblance to the Christian God. The rishis also taught that each individual consciousness is a small constituent part of  Atman/Brahman.</a:t>
            </a:r>
          </a:p>
          <a:p>
            <a:pPr>
              <a:spcBef>
                <a:spcPts val="0"/>
              </a:spcBef>
              <a:spcAft>
                <a:spcPts val="0"/>
              </a:spcAft>
            </a:pPr>
            <a:r>
              <a:rPr lang="en-US" sz="2000" dirty="0">
                <a:latin typeface="+mj-lt"/>
                <a:cs typeface="Arial" panose="020B0604020202020204" pitchFamily="34" charset="0"/>
              </a:rPr>
              <a:t>Individual human memory works through morphic resonance. Our brains are more like smart TVs than video and sound recorders. When we search and find a memory, we are receiving and retrieving it from the morphic field. Why do I receive and retrieve my memories and not yours? Because memory works through morphic resonance on the basis of similarity from past to present. I, in the present, am the most similar to who I was in the past and resonate with that past. Memory works through "morphic resonance" or the influence of like upon like.</a:t>
            </a:r>
            <a:endParaRPr lang="en-CA" sz="2000" dirty="0">
              <a:latin typeface="+mj-lt"/>
              <a:cs typeface="Arial" panose="020B0604020202020204" pitchFamily="34" charset="0"/>
            </a:endParaRPr>
          </a:p>
        </p:txBody>
      </p:sp>
      <p:pic>
        <p:nvPicPr>
          <p:cNvPr id="2" name="Content Placeholder 4" descr="A person in a suit&#10;&#10;Description automatically generated">
            <a:extLst>
              <a:ext uri="{FF2B5EF4-FFF2-40B4-BE49-F238E27FC236}">
                <a16:creationId xmlns:a16="http://schemas.microsoft.com/office/drawing/2014/main" id="{99838EEA-83AC-0E33-1A52-89F27C5A1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3" y="2142689"/>
            <a:ext cx="3604802" cy="2701454"/>
          </a:xfrm>
          <a:prstGeom prst="rect">
            <a:avLst/>
          </a:prstGeom>
        </p:spPr>
      </p:pic>
      <p:sp>
        <p:nvSpPr>
          <p:cNvPr id="5" name="TextBox 4">
            <a:extLst>
              <a:ext uri="{FF2B5EF4-FFF2-40B4-BE49-F238E27FC236}">
                <a16:creationId xmlns:a16="http://schemas.microsoft.com/office/drawing/2014/main" id="{28A688F2-E0A9-D563-95B9-3B2A96262C20}"/>
              </a:ext>
            </a:extLst>
          </p:cNvPr>
          <p:cNvSpPr txBox="1"/>
          <p:nvPr/>
        </p:nvSpPr>
        <p:spPr>
          <a:xfrm>
            <a:off x="9257" y="1417788"/>
            <a:ext cx="4203518" cy="646331"/>
          </a:xfrm>
          <a:prstGeom prst="rect">
            <a:avLst/>
          </a:prstGeom>
          <a:noFill/>
        </p:spPr>
        <p:txBody>
          <a:bodyPr wrap="square">
            <a:spAutoFit/>
          </a:bodyPr>
          <a:lstStyle/>
          <a:p>
            <a:r>
              <a:rPr lang="en-CA" sz="3600" dirty="0">
                <a:solidFill>
                  <a:schemeClr val="bg1"/>
                </a:solidFill>
              </a:rPr>
              <a:t>MORPHIC FIELDS</a:t>
            </a:r>
            <a:endParaRPr lang="en-CA" sz="3600" dirty="0"/>
          </a:p>
        </p:txBody>
      </p:sp>
      <p:sp>
        <p:nvSpPr>
          <p:cNvPr id="4" name="Slide Number Placeholder 3">
            <a:extLst>
              <a:ext uri="{FF2B5EF4-FFF2-40B4-BE49-F238E27FC236}">
                <a16:creationId xmlns:a16="http://schemas.microsoft.com/office/drawing/2014/main" id="{54E70107-83B5-4334-BBA2-A31A25F5B2BA}"/>
              </a:ext>
            </a:extLst>
          </p:cNvPr>
          <p:cNvSpPr>
            <a:spLocks noGrp="1"/>
          </p:cNvSpPr>
          <p:nvPr>
            <p:ph type="sldNum" sz="quarter" idx="12"/>
          </p:nvPr>
        </p:nvSpPr>
        <p:spPr/>
        <p:txBody>
          <a:bodyPr/>
          <a:lstStyle/>
          <a:p>
            <a:fld id="{B2DC25EE-239B-4C5F-AAD1-255A7D5F1EE2}" type="slidenum">
              <a:rPr lang="en-US" smtClean="0"/>
              <a:t>774</a:t>
            </a:fld>
            <a:endParaRPr lang="en-US"/>
          </a:p>
        </p:txBody>
      </p:sp>
    </p:spTree>
    <p:extLst>
      <p:ext uri="{BB962C8B-B14F-4D97-AF65-F5344CB8AC3E}">
        <p14:creationId xmlns:p14="http://schemas.microsoft.com/office/powerpoint/2010/main" val="2892037000"/>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CD6197-8B5F-8EB1-85DB-00BC1BE4114E}"/>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200" cap="all" spc="150" dirty="0">
                <a:solidFill>
                  <a:schemeClr val="bg1"/>
                </a:solidFill>
                <a:latin typeface="+mj-lt"/>
                <a:ea typeface="+mj-ea"/>
                <a:cs typeface="+mj-cs"/>
              </a:rPr>
              <a:t>APPENDIX 6-A SUMMARY OF MICHAEL LEVIN’S IDEAS and my speculations about them </a:t>
            </a:r>
          </a:p>
        </p:txBody>
      </p:sp>
      <p:pic>
        <p:nvPicPr>
          <p:cNvPr id="2" name="Picture 1" descr="A person with a beard crossing his arms&#10;&#10;Description automatically generated">
            <a:extLst>
              <a:ext uri="{FF2B5EF4-FFF2-40B4-BE49-F238E27FC236}">
                <a16:creationId xmlns:a16="http://schemas.microsoft.com/office/drawing/2014/main" id="{A2398883-9118-1604-1DC3-C93EAB3DDB10}"/>
              </a:ext>
            </a:extLst>
          </p:cNvPr>
          <p:cNvPicPr>
            <a:picLocks noChangeAspect="1"/>
          </p:cNvPicPr>
          <p:nvPr/>
        </p:nvPicPr>
        <p:blipFill rotWithShape="1">
          <a:blip r:embed="rId2">
            <a:extLst>
              <a:ext uri="{28A0092B-C50C-407E-A947-70E740481C1C}">
                <a14:useLocalDpi xmlns:a14="http://schemas.microsoft.com/office/drawing/2010/main" val="0"/>
              </a:ext>
            </a:extLst>
          </a:blip>
          <a:srcRect t="13963" r="-1" b="61962"/>
          <a:stretch/>
        </p:blipFill>
        <p:spPr>
          <a:xfrm>
            <a:off x="20" y="10"/>
            <a:ext cx="12191980" cy="3657589"/>
          </a:xfrm>
          <a:prstGeom prst="rect">
            <a:avLst/>
          </a:prstGeom>
        </p:spPr>
      </p:pic>
      <p:sp>
        <p:nvSpPr>
          <p:cNvPr id="3" name="Slide Number Placeholder 2">
            <a:extLst>
              <a:ext uri="{FF2B5EF4-FFF2-40B4-BE49-F238E27FC236}">
                <a16:creationId xmlns:a16="http://schemas.microsoft.com/office/drawing/2014/main" id="{1F669CD6-FB93-F9A9-CAD8-322933DEF854}"/>
              </a:ext>
            </a:extLst>
          </p:cNvPr>
          <p:cNvSpPr>
            <a:spLocks noGrp="1"/>
          </p:cNvSpPr>
          <p:nvPr>
            <p:ph type="sldNum" sz="quarter" idx="12"/>
          </p:nvPr>
        </p:nvSpPr>
        <p:spPr/>
        <p:txBody>
          <a:bodyPr/>
          <a:lstStyle/>
          <a:p>
            <a:fld id="{B2DC25EE-239B-4C5F-AAD1-255A7D5F1EE2}" type="slidenum">
              <a:rPr lang="en-US" smtClean="0"/>
              <a:t>775</a:t>
            </a:fld>
            <a:endParaRPr lang="en-US"/>
          </a:p>
        </p:txBody>
      </p:sp>
    </p:spTree>
    <p:extLst>
      <p:ext uri="{BB962C8B-B14F-4D97-AF65-F5344CB8AC3E}">
        <p14:creationId xmlns:p14="http://schemas.microsoft.com/office/powerpoint/2010/main" val="957985436"/>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F418-0AD7-1BA0-945D-67BF211E4B50}"/>
              </a:ext>
            </a:extLst>
          </p:cNvPr>
          <p:cNvSpPr>
            <a:spLocks noGrp="1"/>
          </p:cNvSpPr>
          <p:nvPr>
            <p:ph type="title" idx="4294967295"/>
          </p:nvPr>
        </p:nvSpPr>
        <p:spPr>
          <a:xfrm>
            <a:off x="-267488" y="119749"/>
            <a:ext cx="4486110" cy="993775"/>
          </a:xfrm>
        </p:spPr>
        <p:txBody>
          <a:bodyPr>
            <a:noAutofit/>
          </a:bodyPr>
          <a:lstStyle/>
          <a:p>
            <a:pPr algn="ctr"/>
            <a:r>
              <a:rPr lang="en-CA" sz="3600" dirty="0">
                <a:solidFill>
                  <a:schemeClr val="bg1"/>
                </a:solidFill>
              </a:rPr>
              <a:t>A NEW Biology</a:t>
            </a:r>
          </a:p>
        </p:txBody>
      </p:sp>
      <p:sp>
        <p:nvSpPr>
          <p:cNvPr id="3" name="Content Placeholder 2">
            <a:extLst>
              <a:ext uri="{FF2B5EF4-FFF2-40B4-BE49-F238E27FC236}">
                <a16:creationId xmlns:a16="http://schemas.microsoft.com/office/drawing/2014/main" id="{543C9CB0-FC0F-B1DD-CD95-24FF9C1F0ED0}"/>
              </a:ext>
            </a:extLst>
          </p:cNvPr>
          <p:cNvSpPr>
            <a:spLocks noGrp="1"/>
          </p:cNvSpPr>
          <p:nvPr>
            <p:ph idx="4294967295"/>
          </p:nvPr>
        </p:nvSpPr>
        <p:spPr>
          <a:xfrm>
            <a:off x="3686841" y="119750"/>
            <a:ext cx="8573077" cy="6738250"/>
          </a:xfrm>
        </p:spPr>
        <p:txBody>
          <a:bodyPr>
            <a:normAutofit fontScale="92500" lnSpcReduction="10000"/>
          </a:bodyPr>
          <a:lstStyle/>
          <a:p>
            <a:pPr>
              <a:spcBef>
                <a:spcPts val="0"/>
              </a:spcBef>
              <a:spcAft>
                <a:spcPts val="0"/>
              </a:spcAft>
            </a:pPr>
            <a:r>
              <a:rPr lang="en-US" dirty="0"/>
              <a:t>As of 2025 the only life we’ve detected and are sure exists in the universe is right here on earth. On earth, life is everywhere  even in deep sea hydrothermal vents where it thrives in temperatures of 120 degrees Celsius  </a:t>
            </a:r>
          </a:p>
          <a:p>
            <a:pPr>
              <a:spcBef>
                <a:spcPts val="0"/>
              </a:spcBef>
              <a:spcAft>
                <a:spcPts val="0"/>
              </a:spcAft>
            </a:pPr>
            <a:r>
              <a:rPr lang="en-US" dirty="0"/>
              <a:t>Scientific estimates of the probability of life existing elsewhere in the universe range from unlikely to almost certain.</a:t>
            </a:r>
          </a:p>
          <a:p>
            <a:pPr>
              <a:spcBef>
                <a:spcPts val="0"/>
              </a:spcBef>
              <a:spcAft>
                <a:spcPts val="0"/>
              </a:spcAft>
            </a:pPr>
            <a:r>
              <a:rPr lang="en-US" dirty="0"/>
              <a:t>The big bang banged 13.8, earth formed 4.54,  and oceans appeared 4.41 billion years ago. Life on earth is thought to have started approximately 4.28 billion years ago. </a:t>
            </a:r>
          </a:p>
          <a:p>
            <a:pPr>
              <a:spcBef>
                <a:spcPts val="0"/>
              </a:spcBef>
              <a:spcAft>
                <a:spcPts val="0"/>
              </a:spcAft>
            </a:pPr>
            <a:r>
              <a:rPr lang="en-US" dirty="0"/>
              <a:t>Features which distinguish life from inert matter including its capacity for homeostasis, organization, metabolism, growth, adaptation, response to stimuli, and reproduction.</a:t>
            </a:r>
          </a:p>
          <a:p>
            <a:pPr>
              <a:spcBef>
                <a:spcPts val="0"/>
              </a:spcBef>
              <a:spcAft>
                <a:spcPts val="0"/>
              </a:spcAft>
            </a:pPr>
            <a:r>
              <a:rPr lang="en-US" dirty="0"/>
              <a:t>Cognition is a broad term that encompasses processes such as learning, reasoning, comprehending, problem-solving, and judging. “Cognition” is commonly defined as the central nervous system associated manipulation of mental abstract representations of the world.</a:t>
            </a:r>
          </a:p>
          <a:p>
            <a:pPr>
              <a:spcBef>
                <a:spcPts val="0"/>
              </a:spcBef>
              <a:spcAft>
                <a:spcPts val="0"/>
              </a:spcAft>
            </a:pPr>
            <a:r>
              <a:rPr lang="en-US" dirty="0"/>
              <a:t>“Basal or primitive cognition” however, extends the concept of cognition by recognizing that cognitive processes do not require a nervous system. They also occur when organisms without a nervous system interact with the environment in which they are immersed.</a:t>
            </a:r>
          </a:p>
          <a:p>
            <a:pPr>
              <a:spcBef>
                <a:spcPts val="0"/>
              </a:spcBef>
              <a:spcAft>
                <a:spcPts val="0"/>
              </a:spcAft>
            </a:pPr>
            <a:r>
              <a:rPr lang="en-US" dirty="0"/>
              <a:t>All life, including single celled organisms, has basal cognition and  is intelligent in the sense that William James defined intelligence: “the ability to get to the same end by different means” or to achieve the same goal in multiple ways.</a:t>
            </a:r>
          </a:p>
          <a:p>
            <a:pPr>
              <a:spcBef>
                <a:spcPts val="0"/>
              </a:spcBef>
              <a:spcAft>
                <a:spcPts val="0"/>
              </a:spcAft>
            </a:pPr>
            <a:r>
              <a:rPr lang="en-US" dirty="0"/>
              <a:t> If you place a barrier between a magnet and an iron bar, the magnet won’t try to go around it to get to the iron. If you place a barrier between an organism, even a unicellular one, and its food, it will try different ways to get to that food. That is what basal cognition or intelligence is. </a:t>
            </a:r>
          </a:p>
          <a:p>
            <a:endParaRPr lang="en-US" dirty="0"/>
          </a:p>
          <a:p>
            <a:endParaRPr lang="en-US" dirty="0"/>
          </a:p>
          <a:p>
            <a:endParaRPr lang="en-CA" dirty="0"/>
          </a:p>
        </p:txBody>
      </p:sp>
      <p:pic>
        <p:nvPicPr>
          <p:cNvPr id="5" name="Picture 4" descr="A chart showing the different types of dinosaurs&#10;&#10;Description automatically generated">
            <a:extLst>
              <a:ext uri="{FF2B5EF4-FFF2-40B4-BE49-F238E27FC236}">
                <a16:creationId xmlns:a16="http://schemas.microsoft.com/office/drawing/2014/main" id="{E8F0A78B-9E3A-1B36-B7AA-94F290DBA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75" y="1188983"/>
            <a:ext cx="3422448" cy="5593556"/>
          </a:xfrm>
          <a:prstGeom prst="rect">
            <a:avLst/>
          </a:prstGeom>
        </p:spPr>
      </p:pic>
      <p:sp>
        <p:nvSpPr>
          <p:cNvPr id="4" name="Slide Number Placeholder 3">
            <a:extLst>
              <a:ext uri="{FF2B5EF4-FFF2-40B4-BE49-F238E27FC236}">
                <a16:creationId xmlns:a16="http://schemas.microsoft.com/office/drawing/2014/main" id="{02D7E2B5-6608-4679-1A7F-71B340CC7CA8}"/>
              </a:ext>
            </a:extLst>
          </p:cNvPr>
          <p:cNvSpPr>
            <a:spLocks noGrp="1"/>
          </p:cNvSpPr>
          <p:nvPr>
            <p:ph type="sldNum" sz="quarter" idx="12"/>
          </p:nvPr>
        </p:nvSpPr>
        <p:spPr/>
        <p:txBody>
          <a:bodyPr/>
          <a:lstStyle/>
          <a:p>
            <a:fld id="{B2DC25EE-239B-4C5F-AAD1-255A7D5F1EE2}" type="slidenum">
              <a:rPr lang="en-US" smtClean="0"/>
              <a:t>776</a:t>
            </a:fld>
            <a:endParaRPr lang="en-US"/>
          </a:p>
        </p:txBody>
      </p:sp>
    </p:spTree>
    <p:extLst>
      <p:ext uri="{BB962C8B-B14F-4D97-AF65-F5344CB8AC3E}">
        <p14:creationId xmlns:p14="http://schemas.microsoft.com/office/powerpoint/2010/main" val="1489287824"/>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pot light shining on a black background&#10;&#10;Description automatically generated">
            <a:extLst>
              <a:ext uri="{FF2B5EF4-FFF2-40B4-BE49-F238E27FC236}">
                <a16:creationId xmlns:a16="http://schemas.microsoft.com/office/drawing/2014/main" id="{DE9B4B84-BF8F-65F9-DAA9-45044432A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04" y="1152494"/>
            <a:ext cx="5404779" cy="4937975"/>
          </a:xfrm>
          <a:prstGeom prst="rect">
            <a:avLst/>
          </a:prstGeom>
        </p:spPr>
      </p:pic>
      <p:sp>
        <p:nvSpPr>
          <p:cNvPr id="4" name="TextBox 3">
            <a:extLst>
              <a:ext uri="{FF2B5EF4-FFF2-40B4-BE49-F238E27FC236}">
                <a16:creationId xmlns:a16="http://schemas.microsoft.com/office/drawing/2014/main" id="{5C1A8825-661C-384F-C249-42FBE27DABD6}"/>
              </a:ext>
            </a:extLst>
          </p:cNvPr>
          <p:cNvSpPr txBox="1"/>
          <p:nvPr/>
        </p:nvSpPr>
        <p:spPr>
          <a:xfrm>
            <a:off x="191686" y="222907"/>
            <a:ext cx="5404780" cy="523220"/>
          </a:xfrm>
          <a:prstGeom prst="rect">
            <a:avLst/>
          </a:prstGeom>
          <a:noFill/>
        </p:spPr>
        <p:txBody>
          <a:bodyPr wrap="square">
            <a:spAutoFit/>
          </a:bodyPr>
          <a:lstStyle/>
          <a:p>
            <a:pPr algn="ctr"/>
            <a:r>
              <a:rPr lang="en-US" sz="2800">
                <a:solidFill>
                  <a:schemeClr val="bg1"/>
                </a:solidFill>
              </a:rPr>
              <a:t>WHAT IS COGNITIVE LIGHTCONE?</a:t>
            </a:r>
            <a:endParaRPr lang="en-CA" sz="2800">
              <a:solidFill>
                <a:schemeClr val="bg1"/>
              </a:solidFill>
            </a:endParaRPr>
          </a:p>
        </p:txBody>
      </p:sp>
      <p:sp>
        <p:nvSpPr>
          <p:cNvPr id="7" name="TextBox 6">
            <a:extLst>
              <a:ext uri="{FF2B5EF4-FFF2-40B4-BE49-F238E27FC236}">
                <a16:creationId xmlns:a16="http://schemas.microsoft.com/office/drawing/2014/main" id="{C54C5BF8-1CFF-F09F-18DC-EEA817353D70}"/>
              </a:ext>
            </a:extLst>
          </p:cNvPr>
          <p:cNvSpPr txBox="1"/>
          <p:nvPr/>
        </p:nvSpPr>
        <p:spPr>
          <a:xfrm>
            <a:off x="5632065" y="151179"/>
            <a:ext cx="6368249" cy="6555641"/>
          </a:xfrm>
          <a:prstGeom prst="rect">
            <a:avLst/>
          </a:prstGeom>
          <a:noFill/>
        </p:spPr>
        <p:txBody>
          <a:bodyPr wrap="square">
            <a:spAutoFit/>
          </a:bodyPr>
          <a:lstStyle/>
          <a:p>
            <a:pPr marL="342900" indent="-342900">
              <a:buFont typeface="Arial" panose="020B0604020202020204" pitchFamily="34" charset="0"/>
              <a:buChar char="•"/>
            </a:pPr>
            <a:r>
              <a:rPr lang="en-US" sz="2000" dirty="0"/>
              <a:t>A source of light such as a streetlamp can illuminate a cone like area which is called a</a:t>
            </a:r>
            <a:r>
              <a:rPr lang="en-US" sz="2000" dirty="0">
                <a:solidFill>
                  <a:schemeClr val="bg1"/>
                </a:solidFill>
              </a:rPr>
              <a:t> lightcone</a:t>
            </a:r>
            <a:r>
              <a:rPr lang="en-US" sz="2000" dirty="0"/>
              <a:t>. </a:t>
            </a:r>
            <a:endParaRPr lang="en-CA" sz="2000" dirty="0"/>
          </a:p>
          <a:p>
            <a:pPr marL="285750" indent="-285750">
              <a:buFont typeface="Arial" panose="020B0604020202020204" pitchFamily="34" charset="0"/>
              <a:buChar char="•"/>
            </a:pPr>
            <a:r>
              <a:rPr lang="en-US" sz="2000" dirty="0"/>
              <a:t>In biology a </a:t>
            </a:r>
            <a:r>
              <a:rPr lang="en-US" sz="2000" dirty="0">
                <a:solidFill>
                  <a:schemeClr val="bg1"/>
                </a:solidFill>
              </a:rPr>
              <a:t>cognitive lightcone</a:t>
            </a:r>
            <a:r>
              <a:rPr lang="en-US" sz="2000" dirty="0"/>
              <a:t> defines the complexity or size of the goals an organism can work towards or pursue. </a:t>
            </a:r>
          </a:p>
          <a:p>
            <a:pPr marL="285750" indent="-285750">
              <a:buFont typeface="Arial" panose="020B0604020202020204" pitchFamily="34" charset="0"/>
              <a:buChar char="•"/>
            </a:pPr>
            <a:r>
              <a:rPr lang="en-US" sz="2000" dirty="0"/>
              <a:t>This “size” of goals consists of how far forward and back in time, and the physical distance from itself the organism considers in its calculations of how to successfully navigate its environment and survive.</a:t>
            </a:r>
          </a:p>
          <a:p>
            <a:pPr marL="285750" indent="-285750">
              <a:buFont typeface="Arial" panose="020B0604020202020204" pitchFamily="34" charset="0"/>
              <a:buChar char="•"/>
            </a:pPr>
            <a:r>
              <a:rPr lang="en-US" sz="2000" dirty="0"/>
              <a:t>The size of an organisms cognitive lightcone is proportional to its “intelligence”.</a:t>
            </a:r>
          </a:p>
          <a:p>
            <a:pPr marL="285750" indent="-285750">
              <a:buFont typeface="Arial" panose="020B0604020202020204" pitchFamily="34" charset="0"/>
              <a:buChar char="•"/>
            </a:pPr>
            <a:r>
              <a:rPr lang="en-US" sz="2000" dirty="0"/>
              <a:t>Single celled organisms have a small light cone, complex organisms such as human beings a larger one, groups of organisms such as an ant colony or a human society a yet larger one.</a:t>
            </a:r>
          </a:p>
          <a:p>
            <a:pPr marL="285750" indent="-285750">
              <a:buFont typeface="Arial" panose="020B0604020202020204" pitchFamily="34" charset="0"/>
              <a:buChar char="•"/>
            </a:pPr>
            <a:r>
              <a:rPr lang="en-US" sz="2000" dirty="0"/>
              <a:t>Machines such as a thermostat can be designed to have a cognitive lightcone. Machines are however designed, not self-organized and while they do achieve homeostasis and respond to stimuli, they do not have other features of living organisms such as  metabolism, growth, and adaptation.  </a:t>
            </a:r>
          </a:p>
        </p:txBody>
      </p:sp>
      <p:sp>
        <p:nvSpPr>
          <p:cNvPr id="2" name="Slide Number Placeholder 1">
            <a:extLst>
              <a:ext uri="{FF2B5EF4-FFF2-40B4-BE49-F238E27FC236}">
                <a16:creationId xmlns:a16="http://schemas.microsoft.com/office/drawing/2014/main" id="{79D0B352-F838-7209-54D3-26CEE26F33A3}"/>
              </a:ext>
            </a:extLst>
          </p:cNvPr>
          <p:cNvSpPr>
            <a:spLocks noGrp="1"/>
          </p:cNvSpPr>
          <p:nvPr>
            <p:ph type="sldNum" sz="quarter" idx="12"/>
          </p:nvPr>
        </p:nvSpPr>
        <p:spPr/>
        <p:txBody>
          <a:bodyPr/>
          <a:lstStyle/>
          <a:p>
            <a:fld id="{B2DC25EE-239B-4C5F-AAD1-255A7D5F1EE2}" type="slidenum">
              <a:rPr lang="en-US" smtClean="0"/>
              <a:t>777</a:t>
            </a:fld>
            <a:endParaRPr lang="en-US"/>
          </a:p>
        </p:txBody>
      </p:sp>
    </p:spTree>
    <p:extLst>
      <p:ext uri="{BB962C8B-B14F-4D97-AF65-F5344CB8AC3E}">
        <p14:creationId xmlns:p14="http://schemas.microsoft.com/office/powerpoint/2010/main" val="1413605748"/>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6970D2-53C6-1519-AA0F-CC2847274662}"/>
              </a:ext>
            </a:extLst>
          </p:cNvPr>
          <p:cNvSpPr txBox="1"/>
          <p:nvPr/>
        </p:nvSpPr>
        <p:spPr>
          <a:xfrm>
            <a:off x="432519" y="281418"/>
            <a:ext cx="4821149" cy="584775"/>
          </a:xfrm>
          <a:prstGeom prst="rect">
            <a:avLst/>
          </a:prstGeom>
          <a:noFill/>
        </p:spPr>
        <p:txBody>
          <a:bodyPr wrap="square">
            <a:spAutoFit/>
          </a:bodyPr>
          <a:lstStyle/>
          <a:p>
            <a:r>
              <a:rPr lang="en-US" sz="3200">
                <a:solidFill>
                  <a:schemeClr val="bg1"/>
                </a:solidFill>
              </a:rPr>
              <a:t>COGNITIVE LIGHTCONES</a:t>
            </a:r>
            <a:endParaRPr lang="en-CA" sz="3200">
              <a:solidFill>
                <a:schemeClr val="bg1"/>
              </a:solidFill>
            </a:endParaRPr>
          </a:p>
        </p:txBody>
      </p:sp>
      <p:sp>
        <p:nvSpPr>
          <p:cNvPr id="6" name="TextBox 5">
            <a:extLst>
              <a:ext uri="{FF2B5EF4-FFF2-40B4-BE49-F238E27FC236}">
                <a16:creationId xmlns:a16="http://schemas.microsoft.com/office/drawing/2014/main" id="{1BB840AA-41C6-475F-DD57-1FDCDF565387}"/>
              </a:ext>
            </a:extLst>
          </p:cNvPr>
          <p:cNvSpPr txBox="1"/>
          <p:nvPr/>
        </p:nvSpPr>
        <p:spPr>
          <a:xfrm>
            <a:off x="5253669" y="70021"/>
            <a:ext cx="6938331" cy="7140416"/>
          </a:xfrm>
          <a:prstGeom prst="rect">
            <a:avLst/>
          </a:prstGeom>
          <a:noFill/>
        </p:spPr>
        <p:txBody>
          <a:bodyPr wrap="square">
            <a:spAutoFit/>
          </a:bodyPr>
          <a:lstStyle/>
          <a:p>
            <a:pPr marL="285750" indent="-285750">
              <a:buFont typeface="Arial" panose="020B0604020202020204" pitchFamily="34" charset="0"/>
              <a:buChar char="•"/>
            </a:pPr>
            <a:r>
              <a:rPr lang="en-US" sz="2000" dirty="0"/>
              <a:t>Cognition in its multiple forms, including basal cognition, allows organisms to navigate their physical environment and the challenges it presents to their survival taking in consideration both </a:t>
            </a:r>
            <a:r>
              <a:rPr lang="en-US" sz="2000" dirty="0">
                <a:solidFill>
                  <a:schemeClr val="bg1"/>
                </a:solidFill>
              </a:rPr>
              <a:t>1)</a:t>
            </a:r>
            <a:r>
              <a:rPr lang="en-US" sz="2000" dirty="0"/>
              <a:t> physical space and</a:t>
            </a:r>
            <a:r>
              <a:rPr lang="en-US" sz="2000" dirty="0">
                <a:solidFill>
                  <a:schemeClr val="bg1"/>
                </a:solidFill>
              </a:rPr>
              <a:t> 2) </a:t>
            </a:r>
            <a:r>
              <a:rPr lang="en-US" sz="2000" dirty="0"/>
              <a:t>time</a:t>
            </a:r>
          </a:p>
          <a:p>
            <a:endParaRPr lang="en-US" sz="2000" dirty="0"/>
          </a:p>
          <a:p>
            <a:pPr marL="285750" indent="-285750">
              <a:buFont typeface="Arial" panose="020B0604020202020204" pitchFamily="34" charset="0"/>
              <a:buChar char="•"/>
            </a:pPr>
            <a:r>
              <a:rPr lang="en-US" sz="2000" dirty="0">
                <a:solidFill>
                  <a:schemeClr val="bg1"/>
                </a:solidFill>
              </a:rPr>
              <a:t>1)Physical space </a:t>
            </a:r>
            <a:r>
              <a:rPr lang="en-US" sz="2000" dirty="0"/>
              <a:t>The boundaries of the physical environment a single celled organism considers in its cognitive calculations of how to navigate its environment, are local and much smaller than the boundaries of the physical environment  human beings considers in their calculations.</a:t>
            </a:r>
          </a:p>
          <a:p>
            <a:pPr marL="285750" indent="-285750">
              <a:buFont typeface="Arial" panose="020B0604020202020204" pitchFamily="34" charset="0"/>
              <a:buChar char="•"/>
            </a:pPr>
            <a:r>
              <a:rPr lang="en-US" sz="2000" dirty="0"/>
              <a:t>Intelligence and cognition operate in different physical space dimensions. Within our bodies, our cell’s organelles operate in our cell’s metabolic and transcriptional space. Our cells operate in our physiological space. Our rational brains operate in  3-dimensional space.</a:t>
            </a:r>
            <a:r>
              <a:rPr lang="en-US" sz="2000" dirty="0">
                <a:solidFill>
                  <a:schemeClr val="bg1"/>
                </a:solidFill>
              </a:rPr>
              <a:t> </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2) Time </a:t>
            </a:r>
            <a:r>
              <a:rPr lang="en-US" sz="2000" dirty="0"/>
              <a:t>Cognitive or computational boundaries of organisms involve not only physical space but also the 4</a:t>
            </a:r>
            <a:r>
              <a:rPr lang="en-US" sz="2000" baseline="30000" dirty="0"/>
              <a:t>th</a:t>
            </a:r>
            <a:r>
              <a:rPr lang="en-US" sz="2000" dirty="0"/>
              <a:t> dimension; time. In our cognitive calculations humans can look back and forward in time many years. A single celled organism typically only looks forward and back seconds to minutes.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pic>
        <p:nvPicPr>
          <p:cNvPr id="2" name="Picture 1" descr="A diagram of a diagram of a diamond&#10;&#10;Description automatically generated">
            <a:extLst>
              <a:ext uri="{FF2B5EF4-FFF2-40B4-BE49-F238E27FC236}">
                <a16:creationId xmlns:a16="http://schemas.microsoft.com/office/drawing/2014/main" id="{EBE246D5-D0B4-A902-8128-8F206B815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58" y="1236985"/>
            <a:ext cx="4889958" cy="4921413"/>
          </a:xfrm>
          <a:prstGeom prst="rect">
            <a:avLst/>
          </a:prstGeom>
        </p:spPr>
      </p:pic>
      <p:sp>
        <p:nvSpPr>
          <p:cNvPr id="3" name="Slide Number Placeholder 2">
            <a:extLst>
              <a:ext uri="{FF2B5EF4-FFF2-40B4-BE49-F238E27FC236}">
                <a16:creationId xmlns:a16="http://schemas.microsoft.com/office/drawing/2014/main" id="{1FBE3C73-2217-3445-0922-B8E128C49001}"/>
              </a:ext>
            </a:extLst>
          </p:cNvPr>
          <p:cNvSpPr>
            <a:spLocks noGrp="1"/>
          </p:cNvSpPr>
          <p:nvPr>
            <p:ph type="sldNum" sz="quarter" idx="12"/>
          </p:nvPr>
        </p:nvSpPr>
        <p:spPr/>
        <p:txBody>
          <a:bodyPr/>
          <a:lstStyle/>
          <a:p>
            <a:fld id="{B2DC25EE-239B-4C5F-AAD1-255A7D5F1EE2}" type="slidenum">
              <a:rPr lang="en-US" smtClean="0"/>
              <a:t>778</a:t>
            </a:fld>
            <a:endParaRPr lang="en-US"/>
          </a:p>
        </p:txBody>
      </p:sp>
    </p:spTree>
    <p:extLst>
      <p:ext uri="{BB962C8B-B14F-4D97-AF65-F5344CB8AC3E}">
        <p14:creationId xmlns:p14="http://schemas.microsoft.com/office/powerpoint/2010/main" val="504341516"/>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diagram of a structure&#10;&#10;Description automatically generated">
            <a:extLst>
              <a:ext uri="{FF2B5EF4-FFF2-40B4-BE49-F238E27FC236}">
                <a16:creationId xmlns:a16="http://schemas.microsoft.com/office/drawing/2014/main" id="{7BFE3CC1-B228-90B2-2A34-13CDBA4C4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77" y="856915"/>
            <a:ext cx="3593276" cy="2751720"/>
          </a:xfrm>
          <a:prstGeom prst="rect">
            <a:avLst/>
          </a:prstGeom>
        </p:spPr>
      </p:pic>
      <p:sp>
        <p:nvSpPr>
          <p:cNvPr id="4" name="TextBox 3">
            <a:extLst>
              <a:ext uri="{FF2B5EF4-FFF2-40B4-BE49-F238E27FC236}">
                <a16:creationId xmlns:a16="http://schemas.microsoft.com/office/drawing/2014/main" id="{4D000290-5936-F9D1-E9C5-C3D07730E702}"/>
              </a:ext>
            </a:extLst>
          </p:cNvPr>
          <p:cNvSpPr txBox="1"/>
          <p:nvPr/>
        </p:nvSpPr>
        <p:spPr>
          <a:xfrm>
            <a:off x="3777691" y="70021"/>
            <a:ext cx="8453350" cy="7140416"/>
          </a:xfrm>
          <a:prstGeom prst="rect">
            <a:avLst/>
          </a:prstGeom>
          <a:noFill/>
        </p:spPr>
        <p:txBody>
          <a:bodyPr wrap="square">
            <a:spAutoFit/>
          </a:bodyPr>
          <a:lstStyle/>
          <a:p>
            <a:pPr marL="285750" indent="-285750">
              <a:buFont typeface="Arial" panose="020B0604020202020204" pitchFamily="34" charset="0"/>
              <a:buChar char="•"/>
            </a:pPr>
            <a:r>
              <a:rPr lang="en-US" sz="2000" dirty="0"/>
              <a:t>How did single cell organisms with an individual lightcone evolve into cooperating, DNA sharing, multicellular  organisms with a larger lightcone?</a:t>
            </a:r>
          </a:p>
          <a:p>
            <a:pPr marL="285750" indent="-285750">
              <a:buFont typeface="Arial" panose="020B0604020202020204" pitchFamily="34" charset="0"/>
              <a:buChar char="•"/>
            </a:pPr>
            <a:r>
              <a:rPr lang="en-US" sz="2000" dirty="0"/>
              <a:t>Single cells first evolved into multicellular “biofilms”. Cells in biofilms no longer act like individual cells each with their own lightcone, they have larger lightcones and goals.</a:t>
            </a:r>
          </a:p>
          <a:p>
            <a:pPr marL="285750" indent="-285750">
              <a:buFont typeface="Arial" panose="020B0604020202020204" pitchFamily="34" charset="0"/>
              <a:buChar char="•"/>
            </a:pPr>
            <a:r>
              <a:rPr lang="en-US" sz="2000" dirty="0"/>
              <a:t>In biofilms cells are coupled by gap junctions that are similar to neuronal synapses. </a:t>
            </a:r>
          </a:p>
          <a:p>
            <a:pPr marL="285750" indent="-285750">
              <a:buFont typeface="Arial" panose="020B0604020202020204" pitchFamily="34" charset="0"/>
              <a:buChar char="•"/>
            </a:pPr>
            <a:r>
              <a:rPr lang="en-US" sz="2000" dirty="0"/>
              <a:t>When cells are connected by gap junctions what happens to one cell happens to all the others it’s connected with, so that these connected cells  no longer function as individual cells but as a tissue.</a:t>
            </a:r>
          </a:p>
          <a:p>
            <a:pPr marL="285750" indent="-285750">
              <a:buFont typeface="Arial" panose="020B0604020202020204" pitchFamily="34" charset="0"/>
              <a:buChar char="•"/>
            </a:pPr>
            <a:r>
              <a:rPr lang="en-US" sz="2000" dirty="0"/>
              <a:t>An organism’s individual cells coordinate with other cells in the organism using DNA, RNA, proteins, ion channels, bioelectricity, hormones, nervous systems, etc. and by taking advantage of the laws of physics and chemistry to do work. </a:t>
            </a:r>
          </a:p>
          <a:p>
            <a:pPr marL="285750" indent="-285750">
              <a:buFont typeface="Arial" panose="020B0604020202020204" pitchFamily="34" charset="0"/>
              <a:buChar char="•"/>
            </a:pPr>
            <a:r>
              <a:rPr lang="en-US" sz="2000" dirty="0"/>
              <a:t>DNA produces proteins including ion channels. This is the cell’s hardware or its bricks and mortar. DNA does not tell those materials how to assemble themselves. That seems to be the role of bioelectrical fields.</a:t>
            </a:r>
          </a:p>
          <a:p>
            <a:pPr marL="285750" indent="-285750">
              <a:buFont typeface="Arial" panose="020B0604020202020204" pitchFamily="34" charset="0"/>
              <a:buChar char="•"/>
            </a:pPr>
            <a:r>
              <a:rPr lang="en-US" sz="2000" dirty="0"/>
              <a:t>Ion channels in cells create electrical gradients or bioelectricity which directs morphogenesis and encodes memory.</a:t>
            </a:r>
          </a:p>
          <a:p>
            <a:pPr marL="285750" indent="-285750">
              <a:buFont typeface="Arial" panose="020B0604020202020204" pitchFamily="34" charset="0"/>
              <a:buChar char="•"/>
            </a:pPr>
            <a:r>
              <a:rPr lang="en-US" sz="2000" dirty="0"/>
              <a:t>Cells thereby organize into tissues, organs, body systems, and organisms.</a:t>
            </a:r>
          </a:p>
          <a:p>
            <a:pPr marL="285750" indent="-285750">
              <a:buFont typeface="Arial" panose="020B0604020202020204" pitchFamily="34" charset="0"/>
              <a:buChar char="•"/>
            </a:pPr>
            <a:r>
              <a:rPr lang="en-US" sz="2000" dirty="0"/>
              <a:t>Organisms also organize into greater wholes such as colonies, families, cultures, and ecosystems.</a:t>
            </a:r>
          </a:p>
          <a:p>
            <a:endParaRPr lang="en-US" dirty="0"/>
          </a:p>
        </p:txBody>
      </p:sp>
      <p:pic>
        <p:nvPicPr>
          <p:cNvPr id="2" name="Picture 1" descr="A diagram of cell division&#10;&#10;Description automatically generated">
            <a:extLst>
              <a:ext uri="{FF2B5EF4-FFF2-40B4-BE49-F238E27FC236}">
                <a16:creationId xmlns:a16="http://schemas.microsoft.com/office/drawing/2014/main" id="{DBABEB33-BA3A-7241-B9C8-A74D16FC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77" y="3735057"/>
            <a:ext cx="3593276" cy="3052922"/>
          </a:xfrm>
          <a:prstGeom prst="rect">
            <a:avLst/>
          </a:prstGeom>
        </p:spPr>
      </p:pic>
      <p:sp>
        <p:nvSpPr>
          <p:cNvPr id="6" name="TextBox 5">
            <a:extLst>
              <a:ext uri="{FF2B5EF4-FFF2-40B4-BE49-F238E27FC236}">
                <a16:creationId xmlns:a16="http://schemas.microsoft.com/office/drawing/2014/main" id="{ADEB90AE-7C19-E438-A52C-6A211138CE54}"/>
              </a:ext>
            </a:extLst>
          </p:cNvPr>
          <p:cNvSpPr txBox="1"/>
          <p:nvPr/>
        </p:nvSpPr>
        <p:spPr>
          <a:xfrm>
            <a:off x="0" y="249896"/>
            <a:ext cx="4187636" cy="523220"/>
          </a:xfrm>
          <a:prstGeom prst="rect">
            <a:avLst/>
          </a:prstGeom>
          <a:noFill/>
        </p:spPr>
        <p:txBody>
          <a:bodyPr wrap="square">
            <a:spAutoFit/>
          </a:bodyPr>
          <a:lstStyle/>
          <a:p>
            <a:r>
              <a:rPr lang="en-US" sz="2800" dirty="0">
                <a:solidFill>
                  <a:schemeClr val="bg1"/>
                </a:solidFill>
              </a:rPr>
              <a:t>MERGING LIGHTCONES</a:t>
            </a:r>
            <a:endParaRPr lang="en-CA" sz="2800" dirty="0">
              <a:solidFill>
                <a:schemeClr val="bg1"/>
              </a:solidFill>
            </a:endParaRPr>
          </a:p>
        </p:txBody>
      </p:sp>
      <p:sp>
        <p:nvSpPr>
          <p:cNvPr id="5" name="Slide Number Placeholder 4">
            <a:extLst>
              <a:ext uri="{FF2B5EF4-FFF2-40B4-BE49-F238E27FC236}">
                <a16:creationId xmlns:a16="http://schemas.microsoft.com/office/drawing/2014/main" id="{BC8E482A-9401-D574-F3EF-B4B2EFA8279D}"/>
              </a:ext>
            </a:extLst>
          </p:cNvPr>
          <p:cNvSpPr>
            <a:spLocks noGrp="1"/>
          </p:cNvSpPr>
          <p:nvPr>
            <p:ph type="sldNum" sz="quarter" idx="12"/>
          </p:nvPr>
        </p:nvSpPr>
        <p:spPr/>
        <p:txBody>
          <a:bodyPr/>
          <a:lstStyle/>
          <a:p>
            <a:fld id="{B2DC25EE-239B-4C5F-AAD1-255A7D5F1EE2}" type="slidenum">
              <a:rPr lang="en-US" smtClean="0"/>
              <a:t>779</a:t>
            </a:fld>
            <a:endParaRPr lang="en-US"/>
          </a:p>
        </p:txBody>
      </p:sp>
    </p:spTree>
    <p:extLst>
      <p:ext uri="{BB962C8B-B14F-4D97-AF65-F5344CB8AC3E}">
        <p14:creationId xmlns:p14="http://schemas.microsoft.com/office/powerpoint/2010/main" val="42676427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DDB17-E4A1-FA6C-7450-4CFBDA8B163E}"/>
              </a:ext>
            </a:extLst>
          </p:cNvPr>
          <p:cNvSpPr>
            <a:spLocks noGrp="1"/>
          </p:cNvSpPr>
          <p:nvPr>
            <p:ph type="sldNum" sz="quarter" idx="12"/>
          </p:nvPr>
        </p:nvSpPr>
        <p:spPr/>
        <p:txBody>
          <a:bodyPr/>
          <a:lstStyle/>
          <a:p>
            <a:fld id="{B2DC25EE-239B-4C5F-AAD1-255A7D5F1EE2}" type="slidenum">
              <a:rPr lang="en-US" smtClean="0"/>
              <a:t>78</a:t>
            </a:fld>
            <a:endParaRPr lang="en-US"/>
          </a:p>
        </p:txBody>
      </p:sp>
      <p:sp>
        <p:nvSpPr>
          <p:cNvPr id="4" name="TextBox 3">
            <a:extLst>
              <a:ext uri="{FF2B5EF4-FFF2-40B4-BE49-F238E27FC236}">
                <a16:creationId xmlns:a16="http://schemas.microsoft.com/office/drawing/2014/main" id="{77067545-36C9-F11E-0860-BBF929FAC846}"/>
              </a:ext>
            </a:extLst>
          </p:cNvPr>
          <p:cNvSpPr txBox="1"/>
          <p:nvPr/>
        </p:nvSpPr>
        <p:spPr>
          <a:xfrm>
            <a:off x="336947" y="1815919"/>
            <a:ext cx="11409248" cy="1384995"/>
          </a:xfrm>
          <a:prstGeom prst="rect">
            <a:avLst/>
          </a:prstGeom>
          <a:noFill/>
        </p:spPr>
        <p:txBody>
          <a:bodyPr wrap="square">
            <a:spAutoFit/>
          </a:bodyPr>
          <a:lstStyle/>
          <a:p>
            <a:r>
              <a:rPr lang="en-US" sz="2400" dirty="0"/>
              <a:t> "You can always count on Americans to do the right thing, after they've tried everything else.“                                                                                                                           Winston Churchill</a:t>
            </a:r>
          </a:p>
          <a:p>
            <a:br>
              <a:rPr lang="en-US" dirty="0"/>
            </a:br>
            <a:endParaRPr lang="en-CA" dirty="0"/>
          </a:p>
        </p:txBody>
      </p:sp>
      <p:sp>
        <p:nvSpPr>
          <p:cNvPr id="6" name="TextBox 5">
            <a:extLst>
              <a:ext uri="{FF2B5EF4-FFF2-40B4-BE49-F238E27FC236}">
                <a16:creationId xmlns:a16="http://schemas.microsoft.com/office/drawing/2014/main" id="{B69A2A10-5119-8D5F-447B-0FDE85E9256F}"/>
              </a:ext>
            </a:extLst>
          </p:cNvPr>
          <p:cNvSpPr txBox="1"/>
          <p:nvPr/>
        </p:nvSpPr>
        <p:spPr>
          <a:xfrm>
            <a:off x="336947" y="3381593"/>
            <a:ext cx="11908971" cy="461665"/>
          </a:xfrm>
          <a:prstGeom prst="rect">
            <a:avLst/>
          </a:prstGeom>
          <a:noFill/>
        </p:spPr>
        <p:txBody>
          <a:bodyPr wrap="square">
            <a:spAutoFit/>
          </a:bodyPr>
          <a:lstStyle/>
          <a:p>
            <a:r>
              <a:rPr lang="en-US" sz="2400" b="0" i="0" dirty="0">
                <a:effectLst/>
                <a:latin typeface="+mj-lt"/>
              </a:rPr>
              <a:t>"Ever tried. Ever failed. No matter. Try again. Fail again. Fail better."        Samuel Beckett</a:t>
            </a:r>
            <a:endParaRPr lang="en-CA" sz="2400" dirty="0">
              <a:latin typeface="+mj-lt"/>
            </a:endParaRPr>
          </a:p>
        </p:txBody>
      </p:sp>
      <p:sp>
        <p:nvSpPr>
          <p:cNvPr id="8" name="TextBox 7">
            <a:extLst>
              <a:ext uri="{FF2B5EF4-FFF2-40B4-BE49-F238E27FC236}">
                <a16:creationId xmlns:a16="http://schemas.microsoft.com/office/drawing/2014/main" id="{62716300-2426-7C29-628F-BA8374C9EB21}"/>
              </a:ext>
            </a:extLst>
          </p:cNvPr>
          <p:cNvSpPr txBox="1"/>
          <p:nvPr/>
        </p:nvSpPr>
        <p:spPr>
          <a:xfrm>
            <a:off x="217715" y="527244"/>
            <a:ext cx="12083142" cy="1107996"/>
          </a:xfrm>
          <a:prstGeom prst="rect">
            <a:avLst/>
          </a:prstGeom>
          <a:noFill/>
        </p:spPr>
        <p:txBody>
          <a:bodyPr wrap="square">
            <a:spAutoFit/>
          </a:bodyPr>
          <a:lstStyle/>
          <a:p>
            <a:r>
              <a:rPr lang="en-US" sz="2400" b="0" i="0" dirty="0">
                <a:effectLst/>
                <a:latin typeface="+mj-lt"/>
              </a:rPr>
              <a:t>"The greatest danger for mankind is the blinding influence of ideas upon the facts of the real human being... fanatical ideologies that twist reality into a horror story.“              Carl Jung</a:t>
            </a:r>
            <a:br>
              <a:rPr lang="en-US" dirty="0"/>
            </a:br>
            <a:endParaRPr lang="en-CA" dirty="0"/>
          </a:p>
        </p:txBody>
      </p:sp>
      <p:sp>
        <p:nvSpPr>
          <p:cNvPr id="10" name="TextBox 9">
            <a:extLst>
              <a:ext uri="{FF2B5EF4-FFF2-40B4-BE49-F238E27FC236}">
                <a16:creationId xmlns:a16="http://schemas.microsoft.com/office/drawing/2014/main" id="{C4E6ACE3-4835-B789-DDDD-C7E0C4EB99F3}"/>
              </a:ext>
            </a:extLst>
          </p:cNvPr>
          <p:cNvSpPr txBox="1"/>
          <p:nvPr/>
        </p:nvSpPr>
        <p:spPr>
          <a:xfrm>
            <a:off x="391887" y="4531768"/>
            <a:ext cx="11529604" cy="830997"/>
          </a:xfrm>
          <a:prstGeom prst="rect">
            <a:avLst/>
          </a:prstGeom>
          <a:noFill/>
        </p:spPr>
        <p:txBody>
          <a:bodyPr wrap="square">
            <a:spAutoFit/>
          </a:bodyPr>
          <a:lstStyle/>
          <a:p>
            <a:r>
              <a:rPr lang="en-US" sz="2400" b="0" i="0" dirty="0">
                <a:effectLst/>
                <a:latin typeface="+mj-lt"/>
              </a:rPr>
              <a:t>"That men do not learn very much from the lessons of history is the most important of all the lessons of history.“                                                                                                  Aldous Huxley </a:t>
            </a:r>
            <a:endParaRPr lang="en-CA" sz="2400" dirty="0">
              <a:latin typeface="+mj-lt"/>
            </a:endParaRPr>
          </a:p>
        </p:txBody>
      </p:sp>
    </p:spTree>
    <p:extLst>
      <p:ext uri="{BB962C8B-B14F-4D97-AF65-F5344CB8AC3E}">
        <p14:creationId xmlns:p14="http://schemas.microsoft.com/office/powerpoint/2010/main" val="320164203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604C46-8276-BB52-27C2-E54F583851EF}"/>
              </a:ext>
            </a:extLst>
          </p:cNvPr>
          <p:cNvSpPr txBox="1"/>
          <p:nvPr/>
        </p:nvSpPr>
        <p:spPr>
          <a:xfrm>
            <a:off x="3471468" y="0"/>
            <a:ext cx="8720532" cy="7571303"/>
          </a:xfrm>
          <a:prstGeom prst="rect">
            <a:avLst/>
          </a:prstGeom>
          <a:noFill/>
        </p:spPr>
        <p:txBody>
          <a:bodyPr wrap="square">
            <a:spAutoFit/>
          </a:bodyPr>
          <a:lstStyle/>
          <a:p>
            <a:pPr marL="285750" indent="-285750">
              <a:buFont typeface="Arial" panose="020B0604020202020204" pitchFamily="34" charset="0"/>
              <a:buChar char="•"/>
            </a:pPr>
            <a:r>
              <a:rPr lang="en-US" dirty="0"/>
              <a:t>By this logic complex multicellular</a:t>
            </a:r>
            <a:r>
              <a:rPr lang="en-US" sz="1800" dirty="0"/>
              <a:t> organisms such as ants or human beings are compound intelligences because they consist of a great number of smaller intelligences</a:t>
            </a:r>
            <a:r>
              <a:rPr lang="en-US" dirty="0"/>
              <a:t>. </a:t>
            </a:r>
            <a:r>
              <a:rPr lang="en-US" sz="1800" dirty="0"/>
              <a:t>The ant, for example, is made up of cells each </a:t>
            </a:r>
            <a:r>
              <a:rPr lang="en-US" dirty="0"/>
              <a:t>of which has</a:t>
            </a:r>
            <a:r>
              <a:rPr lang="en-US" sz="1800" dirty="0"/>
              <a:t> </a:t>
            </a:r>
            <a:r>
              <a:rPr lang="en-US" dirty="0"/>
              <a:t>its</a:t>
            </a:r>
            <a:r>
              <a:rPr lang="en-US" sz="1800" dirty="0"/>
              <a:t> own </a:t>
            </a:r>
            <a:r>
              <a:rPr lang="en-US" dirty="0"/>
              <a:t>intelligence</a:t>
            </a:r>
            <a:r>
              <a:rPr lang="en-US" sz="1800" dirty="0"/>
              <a:t> operating in the ant's physiological space. The ant as a whole organism has </a:t>
            </a:r>
            <a:r>
              <a:rPr lang="en-US" dirty="0"/>
              <a:t>intelligence</a:t>
            </a:r>
            <a:r>
              <a:rPr lang="en-US" sz="1800" dirty="0"/>
              <a:t>. </a:t>
            </a:r>
          </a:p>
          <a:p>
            <a:pPr marL="285750" indent="-285750">
              <a:buFont typeface="Arial" panose="020B0604020202020204" pitchFamily="34" charset="0"/>
              <a:buChar char="•"/>
            </a:pPr>
            <a:r>
              <a:rPr lang="en-US" dirty="0"/>
              <a:t>A</a:t>
            </a:r>
            <a:r>
              <a:rPr lang="en-US" sz="1800" dirty="0"/>
              <a:t>nts, however, </a:t>
            </a:r>
            <a:r>
              <a:rPr lang="en-US" dirty="0"/>
              <a:t>function more like collectives of cells or a colony than</a:t>
            </a:r>
            <a:r>
              <a:rPr lang="en-US" sz="1800" dirty="0"/>
              <a:t> as individual organisms. The ant colonies have all the features of a living organism;</a:t>
            </a:r>
            <a:r>
              <a:rPr lang="en-US" dirty="0"/>
              <a:t> the goal to survive, homeostasis, self-organization, metabolism, growth, adaptation, and response to stimuli. </a:t>
            </a:r>
          </a:p>
          <a:p>
            <a:pPr marL="285750" indent="-285750">
              <a:buFont typeface="Arial" panose="020B0604020202020204" pitchFamily="34" charset="0"/>
              <a:buChar char="•"/>
            </a:pPr>
            <a:r>
              <a:rPr lang="en-US" dirty="0"/>
              <a:t>Ant colony </a:t>
            </a:r>
            <a:r>
              <a:rPr lang="en-US" sz="1800" dirty="0"/>
              <a:t>lightcones are large, very intelligent and capable of amazing feats </a:t>
            </a:r>
            <a:r>
              <a:rPr lang="en-US" dirty="0"/>
              <a:t>that still defy human</a:t>
            </a:r>
            <a:r>
              <a:rPr lang="en-US" sz="1800" dirty="0"/>
              <a:t> understanding. (such as very accurately predicting the weather.)</a:t>
            </a:r>
            <a:endParaRPr lang="en-US" dirty="0"/>
          </a:p>
          <a:p>
            <a:pPr marL="285750" indent="-285750">
              <a:buFont typeface="Arial" panose="020B0604020202020204" pitchFamily="34" charset="0"/>
              <a:buChar char="•"/>
            </a:pPr>
            <a:r>
              <a:rPr lang="en-US" dirty="0"/>
              <a:t>Similarly, h</a:t>
            </a:r>
            <a:r>
              <a:rPr lang="en-US" sz="1800" dirty="0"/>
              <a:t>umans organize themselves in societies </a:t>
            </a:r>
            <a:r>
              <a:rPr lang="en-US" dirty="0"/>
              <a:t>that</a:t>
            </a:r>
            <a:r>
              <a:rPr lang="en-US" sz="1800" dirty="0"/>
              <a:t> have lightcones which </a:t>
            </a:r>
            <a:r>
              <a:rPr lang="en-US" dirty="0"/>
              <a:t>are</a:t>
            </a:r>
            <a:r>
              <a:rPr lang="en-US" sz="1800" dirty="0"/>
              <a:t> far larger than that of an individual human</a:t>
            </a:r>
            <a:endParaRPr lang="en-US" dirty="0"/>
          </a:p>
          <a:p>
            <a:pPr marL="285750" indent="-285750">
              <a:buFont typeface="Arial" panose="020B0604020202020204" pitchFamily="34" charset="0"/>
              <a:buChar char="•"/>
            </a:pPr>
            <a:r>
              <a:rPr lang="en-US" sz="1800" dirty="0"/>
              <a:t>Peter </a:t>
            </a:r>
            <a:r>
              <a:rPr lang="en-US" sz="1800" dirty="0" err="1"/>
              <a:t>Wohlleben</a:t>
            </a:r>
            <a:r>
              <a:rPr lang="en-US" sz="1800" dirty="0"/>
              <a:t> convincingly argues in his book “the hidden life of  trees” that trees are intelligent and have a social life that unfolds at a slower pace than in animals making it difficult for us to recognize. They also have a consciousness although it too is quite different from that that occurs in animals</a:t>
            </a:r>
          </a:p>
          <a:p>
            <a:pPr marL="285750" indent="-285750">
              <a:buFont typeface="Arial" panose="020B0604020202020204" pitchFamily="34" charset="0"/>
              <a:buChar char="•"/>
            </a:pPr>
            <a:r>
              <a:rPr lang="en-US" dirty="0"/>
              <a:t>The earth’s ecosystem appears to be a colony of mutually interdependent colonies, it engages in problem solving whose goal is its existence and survival and has many of the features of  living organism; homeostasis, self-organization, metabolism, growth, adaptation, and response to stimuli. Does it also have a cognitive lightcone or intelligence? (see concept of the noosphere.)</a:t>
            </a:r>
          </a:p>
          <a:p>
            <a:pPr marL="285750" indent="-285750">
              <a:buFont typeface="Arial" panose="020B0604020202020204" pitchFamily="34" charset="0"/>
              <a:buChar char="•"/>
            </a:pPr>
            <a:r>
              <a:rPr lang="en-US" dirty="0"/>
              <a:t> </a:t>
            </a:r>
            <a:r>
              <a:rPr lang="en-US" sz="1800" dirty="0"/>
              <a:t>Can we also say that the whole universe has a cognitive lightcone whose goal is existence? If so, </a:t>
            </a:r>
            <a:r>
              <a:rPr lang="en-US" dirty="0"/>
              <a:t>could it be that the</a:t>
            </a:r>
            <a:r>
              <a:rPr lang="en-US" sz="1800" dirty="0"/>
              <a:t> “i</a:t>
            </a:r>
            <a:r>
              <a:rPr lang="en-US" dirty="0"/>
              <a:t>ntelligent design” we see in the universe is not necessarily evidence of an intelligent designer so much as a feature of the universe itself? (see concept of the Omega point.) </a:t>
            </a:r>
            <a:r>
              <a:rPr lang="en-US" sz="1800" dirty="0"/>
              <a:t> </a:t>
            </a:r>
          </a:p>
          <a:p>
            <a:pPr marL="285750" indent="-285750">
              <a:buFont typeface="Arial" panose="020B0604020202020204" pitchFamily="34" charset="0"/>
              <a:buChar char="•"/>
            </a:pPr>
            <a:endParaRPr lang="en-US" sz="1800" dirty="0"/>
          </a:p>
        </p:txBody>
      </p:sp>
      <p:sp>
        <p:nvSpPr>
          <p:cNvPr id="5" name="TextBox 4">
            <a:extLst>
              <a:ext uri="{FF2B5EF4-FFF2-40B4-BE49-F238E27FC236}">
                <a16:creationId xmlns:a16="http://schemas.microsoft.com/office/drawing/2014/main" id="{ADCFE11D-6E0D-CD34-4C01-AF84B01887C6}"/>
              </a:ext>
            </a:extLst>
          </p:cNvPr>
          <p:cNvSpPr txBox="1"/>
          <p:nvPr/>
        </p:nvSpPr>
        <p:spPr>
          <a:xfrm>
            <a:off x="157499" y="90770"/>
            <a:ext cx="3169376" cy="954107"/>
          </a:xfrm>
          <a:prstGeom prst="rect">
            <a:avLst/>
          </a:prstGeom>
          <a:noFill/>
        </p:spPr>
        <p:txBody>
          <a:bodyPr wrap="square">
            <a:spAutoFit/>
          </a:bodyPr>
          <a:lstStyle/>
          <a:p>
            <a:pPr algn="ctr"/>
            <a:r>
              <a:rPr lang="en-US" sz="2800" dirty="0">
                <a:solidFill>
                  <a:schemeClr val="bg1"/>
                </a:solidFill>
              </a:rPr>
              <a:t> NESTLED LIGHTCONES </a:t>
            </a:r>
            <a:endParaRPr lang="en-CA" sz="2800" dirty="0">
              <a:solidFill>
                <a:schemeClr val="bg1"/>
              </a:solidFill>
            </a:endParaRPr>
          </a:p>
        </p:txBody>
      </p:sp>
      <p:pic>
        <p:nvPicPr>
          <p:cNvPr id="8" name="Picture 7" descr="Diagram of a diagram of a different structure&#10;&#10;Description automatically generated with medium confidence">
            <a:extLst>
              <a:ext uri="{FF2B5EF4-FFF2-40B4-BE49-F238E27FC236}">
                <a16:creationId xmlns:a16="http://schemas.microsoft.com/office/drawing/2014/main" id="{9E04F8A4-1B8C-3CAD-B3DA-A618629C3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99" y="1152144"/>
            <a:ext cx="3313969" cy="4843248"/>
          </a:xfrm>
          <a:prstGeom prst="rect">
            <a:avLst/>
          </a:prstGeom>
        </p:spPr>
      </p:pic>
      <p:sp>
        <p:nvSpPr>
          <p:cNvPr id="4" name="TextBox 3">
            <a:extLst>
              <a:ext uri="{FF2B5EF4-FFF2-40B4-BE49-F238E27FC236}">
                <a16:creationId xmlns:a16="http://schemas.microsoft.com/office/drawing/2014/main" id="{DA21928F-746E-70BE-C42F-0D605A2AF2F7}"/>
              </a:ext>
            </a:extLst>
          </p:cNvPr>
          <p:cNvSpPr txBox="1"/>
          <p:nvPr/>
        </p:nvSpPr>
        <p:spPr>
          <a:xfrm>
            <a:off x="650701" y="6229349"/>
            <a:ext cx="2327563" cy="369332"/>
          </a:xfrm>
          <a:prstGeom prst="rect">
            <a:avLst/>
          </a:prstGeom>
          <a:noFill/>
        </p:spPr>
        <p:txBody>
          <a:bodyPr wrap="square">
            <a:spAutoFit/>
          </a:bodyPr>
          <a:lstStyle/>
          <a:p>
            <a:r>
              <a:rPr lang="en-US" dirty="0">
                <a:solidFill>
                  <a:schemeClr val="bg1"/>
                </a:solidFill>
              </a:rPr>
              <a:t>PART SPECULATION </a:t>
            </a:r>
            <a:endParaRPr lang="en-CA" dirty="0">
              <a:solidFill>
                <a:schemeClr val="bg1"/>
              </a:solidFill>
            </a:endParaRPr>
          </a:p>
        </p:txBody>
      </p:sp>
      <p:sp>
        <p:nvSpPr>
          <p:cNvPr id="2" name="Slide Number Placeholder 1">
            <a:extLst>
              <a:ext uri="{FF2B5EF4-FFF2-40B4-BE49-F238E27FC236}">
                <a16:creationId xmlns:a16="http://schemas.microsoft.com/office/drawing/2014/main" id="{CF1E7E65-DB5E-5438-06A2-EF2059DB2D7D}"/>
              </a:ext>
            </a:extLst>
          </p:cNvPr>
          <p:cNvSpPr>
            <a:spLocks noGrp="1"/>
          </p:cNvSpPr>
          <p:nvPr>
            <p:ph type="sldNum" sz="quarter" idx="12"/>
          </p:nvPr>
        </p:nvSpPr>
        <p:spPr/>
        <p:txBody>
          <a:bodyPr/>
          <a:lstStyle/>
          <a:p>
            <a:fld id="{B2DC25EE-239B-4C5F-AAD1-255A7D5F1EE2}" type="slidenum">
              <a:rPr lang="en-US" smtClean="0"/>
              <a:t>780</a:t>
            </a:fld>
            <a:endParaRPr lang="en-US"/>
          </a:p>
        </p:txBody>
      </p:sp>
    </p:spTree>
    <p:extLst>
      <p:ext uri="{BB962C8B-B14F-4D97-AF65-F5344CB8AC3E}">
        <p14:creationId xmlns:p14="http://schemas.microsoft.com/office/powerpoint/2010/main" val="993577335"/>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81130D-0F77-A93C-3A69-D38F46E4097B}"/>
              </a:ext>
            </a:extLst>
          </p:cNvPr>
          <p:cNvSpPr txBox="1"/>
          <p:nvPr/>
        </p:nvSpPr>
        <p:spPr>
          <a:xfrm>
            <a:off x="2309084" y="58846"/>
            <a:ext cx="9921890" cy="6740307"/>
          </a:xfrm>
          <a:prstGeom prst="rect">
            <a:avLst/>
          </a:prstGeom>
          <a:noFill/>
        </p:spPr>
        <p:txBody>
          <a:bodyPr wrap="square">
            <a:spAutoFit/>
          </a:bodyPr>
          <a:lstStyle/>
          <a:p>
            <a:pPr marL="285750" indent="-285750">
              <a:buFont typeface="Arial" panose="020B0604020202020204" pitchFamily="34" charset="0"/>
              <a:buChar char="•"/>
            </a:pPr>
            <a:r>
              <a:rPr lang="en-US" sz="1800" dirty="0"/>
              <a:t>My speculation:</a:t>
            </a:r>
          </a:p>
          <a:p>
            <a:pPr marL="285750" indent="-285750">
              <a:buFont typeface="Arial" panose="020B0604020202020204" pitchFamily="34" charset="0"/>
              <a:buChar char="•"/>
            </a:pPr>
            <a:r>
              <a:rPr lang="en-US" sz="1800" dirty="0"/>
              <a:t>If life is a dissociated eddy or whirlpool within the body of water of universal mind, then single cells, which have embodied cognition, cognitive lightcones, and a very simple form of consciousness are eddies. Our cells, tissues, and organs are continuously, without our being conscious of it, carrying out essential sophisticated functions requiring enormous intelligence.</a:t>
            </a:r>
          </a:p>
          <a:p>
            <a:pPr marL="285750" indent="-285750">
              <a:buFont typeface="Arial" panose="020B0604020202020204" pitchFamily="34" charset="0"/>
              <a:buChar char="•"/>
            </a:pPr>
            <a:r>
              <a:rPr lang="en-US" sz="1800" dirty="0"/>
              <a:t> A dissociation metaphor that integrates cognitive lightcones </a:t>
            </a:r>
            <a:r>
              <a:rPr lang="en-US" dirty="0"/>
              <a:t>suggests</a:t>
            </a:r>
            <a:r>
              <a:rPr lang="en-US" sz="1800" dirty="0"/>
              <a:t> that we are eddies within whom there are many other eddies.</a:t>
            </a:r>
          </a:p>
          <a:p>
            <a:pPr marL="285750" indent="-285750">
              <a:buFont typeface="Arial" panose="020B0604020202020204" pitchFamily="34" charset="0"/>
              <a:buChar char="•"/>
            </a:pPr>
            <a:r>
              <a:rPr lang="en-US" dirty="0"/>
              <a:t>As we previously alluded to there are several tiers of eddies, cooperating cognitive lightcones or intelligences in an organism such as a person. Each of these tiers are hardware, matter, or a form of energy that is organized and given form or structure by morphic fields.  </a:t>
            </a:r>
          </a:p>
          <a:p>
            <a:pPr marL="285750" indent="-285750">
              <a:buFont typeface="Arial" panose="020B0604020202020204" pitchFamily="34" charset="0"/>
              <a:buChar char="•"/>
            </a:pPr>
            <a:r>
              <a:rPr lang="en-US" dirty="0"/>
              <a:t>Organisms such as ants or humans are also part of greater lightcones such as groups, societies, hives and ecosystems. These larger lightcones are also organized by morphic fields.</a:t>
            </a:r>
          </a:p>
          <a:p>
            <a:pPr marL="285750" indent="-285750">
              <a:buFont typeface="Arial" panose="020B0604020202020204" pitchFamily="34" charset="0"/>
              <a:buChar char="•"/>
            </a:pPr>
            <a:r>
              <a:rPr lang="en-US" dirty="0"/>
              <a:t>Is the universe then the largest lightcone or intelligence organized by THE FIELD  within which all smaller lightcones or fields exist?</a:t>
            </a:r>
          </a:p>
          <a:p>
            <a:pPr marL="285750" indent="-285750">
              <a:buFont typeface="Arial" panose="020B0604020202020204" pitchFamily="34" charset="0"/>
              <a:buChar char="•"/>
            </a:pPr>
            <a:r>
              <a:rPr lang="en-US" dirty="0"/>
              <a:t>Although our human individual dissociated consciousnesses bias us towards identifying with our individual eddy, there are many instances in which we are able to transcend that limited individual consciousness.</a:t>
            </a:r>
          </a:p>
          <a:p>
            <a:pPr marL="285750" indent="-285750">
              <a:buFont typeface="Arial" panose="020B0604020202020204" pitchFamily="34" charset="0"/>
              <a:buChar char="•"/>
            </a:pPr>
            <a:r>
              <a:rPr lang="en-US" dirty="0"/>
              <a:t>This happens as our consciousness expands or is altered: 1)When become more aware of our subconscious emotional mind as we’ve done in this course. 2)When we become more aware of our somatic mind through meditation and biofeedback. In the early 70’s the famous yogi Swami Rama was studied in controlled lab conditions and could, at will, change his heart rate from 70 to 300 beats per minute. He was also able to stop his heart for up to 17 seconds. 3)Alternative medicine has long held that people can influence and heal illnesses and diseases such as cancer with the power of intention. Prior to Levin’s work however there was no plausible explanation for this.    </a:t>
            </a:r>
            <a:endParaRPr lang="en-CA" dirty="0"/>
          </a:p>
        </p:txBody>
      </p:sp>
      <p:pic>
        <p:nvPicPr>
          <p:cNvPr id="4" name="Picture 3" descr="A close-up of a diagram&#10;&#10;Description automatically generated">
            <a:extLst>
              <a:ext uri="{FF2B5EF4-FFF2-40B4-BE49-F238E27FC236}">
                <a16:creationId xmlns:a16="http://schemas.microsoft.com/office/drawing/2014/main" id="{C4B86924-5277-D826-97C9-943256494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2397"/>
            <a:ext cx="2270110" cy="2942653"/>
          </a:xfrm>
          <a:prstGeom prst="rect">
            <a:avLst/>
          </a:prstGeom>
        </p:spPr>
      </p:pic>
      <p:sp>
        <p:nvSpPr>
          <p:cNvPr id="3" name="TextBox 2">
            <a:extLst>
              <a:ext uri="{FF2B5EF4-FFF2-40B4-BE49-F238E27FC236}">
                <a16:creationId xmlns:a16="http://schemas.microsoft.com/office/drawing/2014/main" id="{D0D9622D-4F2C-8510-F4F6-55F8AEEFAA0F}"/>
              </a:ext>
            </a:extLst>
          </p:cNvPr>
          <p:cNvSpPr txBox="1"/>
          <p:nvPr/>
        </p:nvSpPr>
        <p:spPr>
          <a:xfrm>
            <a:off x="-980743" y="934686"/>
            <a:ext cx="4287362" cy="954107"/>
          </a:xfrm>
          <a:prstGeom prst="rect">
            <a:avLst/>
          </a:prstGeom>
          <a:noFill/>
        </p:spPr>
        <p:txBody>
          <a:bodyPr wrap="square">
            <a:spAutoFit/>
          </a:bodyPr>
          <a:lstStyle/>
          <a:p>
            <a:pPr algn="ctr"/>
            <a:r>
              <a:rPr lang="en-US" sz="2800">
                <a:solidFill>
                  <a:schemeClr val="bg1"/>
                </a:solidFill>
              </a:rPr>
              <a:t>TIERS OF </a:t>
            </a:r>
          </a:p>
          <a:p>
            <a:pPr algn="ctr"/>
            <a:r>
              <a:rPr lang="en-US" sz="2800">
                <a:solidFill>
                  <a:schemeClr val="bg1"/>
                </a:solidFill>
              </a:rPr>
              <a:t>LIGHTCONES</a:t>
            </a:r>
            <a:endParaRPr lang="en-CA" sz="2800">
              <a:solidFill>
                <a:schemeClr val="bg1"/>
              </a:solidFill>
            </a:endParaRPr>
          </a:p>
        </p:txBody>
      </p:sp>
      <p:sp>
        <p:nvSpPr>
          <p:cNvPr id="2" name="Slide Number Placeholder 1">
            <a:extLst>
              <a:ext uri="{FF2B5EF4-FFF2-40B4-BE49-F238E27FC236}">
                <a16:creationId xmlns:a16="http://schemas.microsoft.com/office/drawing/2014/main" id="{A3FC11B7-519A-9E8C-5312-C1D195763C64}"/>
              </a:ext>
            </a:extLst>
          </p:cNvPr>
          <p:cNvSpPr>
            <a:spLocks noGrp="1"/>
          </p:cNvSpPr>
          <p:nvPr>
            <p:ph type="sldNum" sz="quarter" idx="12"/>
          </p:nvPr>
        </p:nvSpPr>
        <p:spPr/>
        <p:txBody>
          <a:bodyPr/>
          <a:lstStyle/>
          <a:p>
            <a:fld id="{B2DC25EE-239B-4C5F-AAD1-255A7D5F1EE2}" type="slidenum">
              <a:rPr lang="en-US" smtClean="0"/>
              <a:t>781</a:t>
            </a:fld>
            <a:endParaRPr lang="en-US"/>
          </a:p>
        </p:txBody>
      </p:sp>
    </p:spTree>
    <p:extLst>
      <p:ext uri="{BB962C8B-B14F-4D97-AF65-F5344CB8AC3E}">
        <p14:creationId xmlns:p14="http://schemas.microsoft.com/office/powerpoint/2010/main" val="1730662279"/>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858F3C-6092-77BF-AC38-E7DD338ABAEE}"/>
              </a:ext>
            </a:extLst>
          </p:cNvPr>
          <p:cNvSpPr txBox="1"/>
          <p:nvPr/>
        </p:nvSpPr>
        <p:spPr>
          <a:xfrm>
            <a:off x="4833257" y="335845"/>
            <a:ext cx="7358743" cy="6186309"/>
          </a:xfrm>
          <a:prstGeom prst="rect">
            <a:avLst/>
          </a:prstGeom>
          <a:noFill/>
        </p:spPr>
        <p:txBody>
          <a:bodyPr wrap="square">
            <a:spAutoFit/>
          </a:bodyPr>
          <a:lstStyle/>
          <a:p>
            <a:pPr marL="285750" indent="-285750">
              <a:buFont typeface="Arial" panose="020B0604020202020204" pitchFamily="34" charset="0"/>
              <a:buChar char="•"/>
            </a:pPr>
            <a:r>
              <a:rPr lang="en-US" dirty="0"/>
              <a:t>My speculation</a:t>
            </a:r>
          </a:p>
          <a:p>
            <a:pPr marL="285750" indent="-285750">
              <a:buFont typeface="Arial" panose="020B0604020202020204" pitchFamily="34" charset="0"/>
              <a:buChar char="•"/>
            </a:pPr>
            <a:r>
              <a:rPr lang="en-US" dirty="0"/>
              <a:t>Just as in altered states of consciousness we are able to connect with smaller lightcones within us, we may at times also connect with larger ones of which we are a part.</a:t>
            </a:r>
          </a:p>
          <a:p>
            <a:pPr marL="285750" indent="-285750">
              <a:buFont typeface="Arial" panose="020B0604020202020204" pitchFamily="34" charset="0"/>
              <a:buChar char="•"/>
            </a:pPr>
            <a:r>
              <a:rPr lang="en-US" dirty="0"/>
              <a:t>As gap junctions connect single cells so that they effectively become one multicellular organism, love connects individuals. A person who loves another functions as if connected by a gap junction and feels what happens to the other.</a:t>
            </a:r>
          </a:p>
          <a:p>
            <a:pPr marL="285750" indent="-285750">
              <a:buFont typeface="Arial" panose="020B0604020202020204" pitchFamily="34" charset="0"/>
              <a:buChar char="•"/>
            </a:pPr>
            <a:r>
              <a:rPr lang="en-US" dirty="0"/>
              <a:t>There’s other several ways of fostering connections with others and transcending our individuality: </a:t>
            </a:r>
          </a:p>
          <a:p>
            <a:pPr marL="285750" indent="-285750">
              <a:buFont typeface="Arial" panose="020B0604020202020204" pitchFamily="34" charset="0"/>
              <a:buChar char="•"/>
            </a:pPr>
            <a:r>
              <a:rPr lang="en-US" dirty="0"/>
              <a:t>1) in psychotherapy there is sometimes a merger or melding  of minds so that the therapist knows the patient’s thoughts and feels their feelings</a:t>
            </a:r>
          </a:p>
          <a:p>
            <a:pPr marL="285750" indent="-285750">
              <a:buFont typeface="Arial" panose="020B0604020202020204" pitchFamily="34" charset="0"/>
              <a:buChar char="•"/>
            </a:pPr>
            <a:r>
              <a:rPr lang="en-US" dirty="0"/>
              <a:t>2) In crowds’ or groups such as at sporting events, raves, or traditional group ceremonies participants sometimes lose their sense of personal identity, synchronize with others and feel and act as a collective.</a:t>
            </a:r>
          </a:p>
          <a:p>
            <a:pPr marL="285750" indent="-285750">
              <a:buFont typeface="Arial" panose="020B0604020202020204" pitchFamily="34" charset="0"/>
              <a:buChar char="•"/>
            </a:pPr>
            <a:r>
              <a:rPr lang="en-US" dirty="0"/>
              <a:t>3) A person having a mystical experience may no longer identify with the self but feels connected to nature, others, or the whole universe.</a:t>
            </a:r>
          </a:p>
          <a:p>
            <a:pPr marL="285750" indent="-285750">
              <a:buFont typeface="Arial" panose="020B0604020202020204" pitchFamily="34" charset="0"/>
              <a:buChar char="•"/>
            </a:pPr>
            <a:r>
              <a:rPr lang="en-US" dirty="0"/>
              <a:t>4) In dreams and the imagination, the dreamer may be leaving the material world and traveling in an archetypal, soul, subtle realm, or the space beyond our individual eddy</a:t>
            </a:r>
          </a:p>
          <a:p>
            <a:pPr marL="285750" indent="-285750">
              <a:buFont typeface="Arial" panose="020B0604020202020204" pitchFamily="34" charset="0"/>
              <a:buChar char="•"/>
            </a:pPr>
            <a:r>
              <a:rPr lang="en-US" dirty="0"/>
              <a:t>5) Empaths, who are exceptionally sensitive to the emotions and frame of mind of others seem to be able to transcend their lightcone.  </a:t>
            </a:r>
            <a:endParaRPr lang="en-CA" dirty="0"/>
          </a:p>
        </p:txBody>
      </p:sp>
      <p:pic>
        <p:nvPicPr>
          <p:cNvPr id="5" name="Picture 4" descr="A group of people in a room with their hands up&#10;&#10;Description automatically generated">
            <a:extLst>
              <a:ext uri="{FF2B5EF4-FFF2-40B4-BE49-F238E27FC236}">
                <a16:creationId xmlns:a16="http://schemas.microsoft.com/office/drawing/2014/main" id="{A101C62F-64EA-D627-0DC8-8E69ABB31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44" y="1367246"/>
            <a:ext cx="4442285" cy="3587931"/>
          </a:xfrm>
          <a:prstGeom prst="rect">
            <a:avLst/>
          </a:prstGeom>
        </p:spPr>
      </p:pic>
      <p:sp>
        <p:nvSpPr>
          <p:cNvPr id="7" name="TextBox 6">
            <a:extLst>
              <a:ext uri="{FF2B5EF4-FFF2-40B4-BE49-F238E27FC236}">
                <a16:creationId xmlns:a16="http://schemas.microsoft.com/office/drawing/2014/main" id="{AAB08269-0B03-8E48-3092-9D3425E8F82B}"/>
              </a:ext>
            </a:extLst>
          </p:cNvPr>
          <p:cNvSpPr txBox="1"/>
          <p:nvPr/>
        </p:nvSpPr>
        <p:spPr>
          <a:xfrm>
            <a:off x="-131541" y="575749"/>
            <a:ext cx="5069302" cy="523220"/>
          </a:xfrm>
          <a:prstGeom prst="rect">
            <a:avLst/>
          </a:prstGeom>
          <a:noFill/>
        </p:spPr>
        <p:txBody>
          <a:bodyPr wrap="square">
            <a:spAutoFit/>
          </a:bodyPr>
          <a:lstStyle/>
          <a:p>
            <a:pPr algn="ctr"/>
            <a:r>
              <a:rPr lang="en-US" sz="2800" dirty="0">
                <a:solidFill>
                  <a:schemeClr val="bg1"/>
                </a:solidFill>
              </a:rPr>
              <a:t>TIERS OF LIGHTCONES</a:t>
            </a:r>
            <a:endParaRPr lang="en-CA" sz="2800" dirty="0">
              <a:solidFill>
                <a:schemeClr val="bg1"/>
              </a:solidFill>
            </a:endParaRPr>
          </a:p>
        </p:txBody>
      </p:sp>
      <p:sp>
        <p:nvSpPr>
          <p:cNvPr id="3" name="TextBox 2">
            <a:extLst>
              <a:ext uri="{FF2B5EF4-FFF2-40B4-BE49-F238E27FC236}">
                <a16:creationId xmlns:a16="http://schemas.microsoft.com/office/drawing/2014/main" id="{6D38FA4C-18E2-4050-4F8B-673D210ABBB5}"/>
              </a:ext>
            </a:extLst>
          </p:cNvPr>
          <p:cNvSpPr txBox="1"/>
          <p:nvPr/>
        </p:nvSpPr>
        <p:spPr>
          <a:xfrm>
            <a:off x="121006" y="5167588"/>
            <a:ext cx="4816756" cy="646331"/>
          </a:xfrm>
          <a:prstGeom prst="rect">
            <a:avLst/>
          </a:prstGeom>
          <a:noFill/>
        </p:spPr>
        <p:txBody>
          <a:bodyPr wrap="square">
            <a:spAutoFit/>
          </a:bodyPr>
          <a:lstStyle/>
          <a:p>
            <a:r>
              <a:rPr lang="en-US" dirty="0">
                <a:solidFill>
                  <a:schemeClr val="bg1"/>
                </a:solidFill>
              </a:rPr>
              <a:t>To die, to sleep- To sleep- perchance to dream. Ay, there’s the rub.                                   Hamlet </a:t>
            </a:r>
            <a:endParaRPr lang="en-CA" dirty="0">
              <a:solidFill>
                <a:schemeClr val="bg1"/>
              </a:solidFill>
            </a:endParaRPr>
          </a:p>
        </p:txBody>
      </p:sp>
      <p:sp>
        <p:nvSpPr>
          <p:cNvPr id="2" name="Slide Number Placeholder 1">
            <a:extLst>
              <a:ext uri="{FF2B5EF4-FFF2-40B4-BE49-F238E27FC236}">
                <a16:creationId xmlns:a16="http://schemas.microsoft.com/office/drawing/2014/main" id="{CC7EA913-BFB2-6A3D-D6FE-F8AB8724B2C5}"/>
              </a:ext>
            </a:extLst>
          </p:cNvPr>
          <p:cNvSpPr>
            <a:spLocks noGrp="1"/>
          </p:cNvSpPr>
          <p:nvPr>
            <p:ph type="sldNum" sz="quarter" idx="12"/>
          </p:nvPr>
        </p:nvSpPr>
        <p:spPr/>
        <p:txBody>
          <a:bodyPr/>
          <a:lstStyle/>
          <a:p>
            <a:fld id="{B2DC25EE-239B-4C5F-AAD1-255A7D5F1EE2}" type="slidenum">
              <a:rPr lang="en-US" smtClean="0"/>
              <a:t>782</a:t>
            </a:fld>
            <a:endParaRPr lang="en-US"/>
          </a:p>
        </p:txBody>
      </p:sp>
    </p:spTree>
    <p:extLst>
      <p:ext uri="{BB962C8B-B14F-4D97-AF65-F5344CB8AC3E}">
        <p14:creationId xmlns:p14="http://schemas.microsoft.com/office/powerpoint/2010/main" val="2509841369"/>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diagram of a diagram&#10;&#10;Description automatically generated with medium confidence">
            <a:extLst>
              <a:ext uri="{FF2B5EF4-FFF2-40B4-BE49-F238E27FC236}">
                <a16:creationId xmlns:a16="http://schemas.microsoft.com/office/drawing/2014/main" id="{FB18FED5-E53F-E468-A7C8-10BE742C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50" y="1197943"/>
            <a:ext cx="3919580" cy="5224684"/>
          </a:xfrm>
          <a:prstGeom prst="rect">
            <a:avLst/>
          </a:prstGeom>
        </p:spPr>
      </p:pic>
      <p:sp>
        <p:nvSpPr>
          <p:cNvPr id="4" name="TextBox 3">
            <a:extLst>
              <a:ext uri="{FF2B5EF4-FFF2-40B4-BE49-F238E27FC236}">
                <a16:creationId xmlns:a16="http://schemas.microsoft.com/office/drawing/2014/main" id="{703CEA3B-5B57-C18C-E45F-2460EB1621AB}"/>
              </a:ext>
            </a:extLst>
          </p:cNvPr>
          <p:cNvSpPr txBox="1"/>
          <p:nvPr/>
        </p:nvSpPr>
        <p:spPr>
          <a:xfrm>
            <a:off x="4486732" y="0"/>
            <a:ext cx="7544402" cy="6740307"/>
          </a:xfrm>
          <a:prstGeom prst="rect">
            <a:avLst/>
          </a:prstGeom>
          <a:noFill/>
        </p:spPr>
        <p:txBody>
          <a:bodyPr wrap="square">
            <a:spAutoFit/>
          </a:bodyPr>
          <a:lstStyle/>
          <a:p>
            <a:pPr marL="285750" indent="-285750">
              <a:buFont typeface="Arial" panose="020B0604020202020204" pitchFamily="34" charset="0"/>
              <a:buChar char="•"/>
            </a:pPr>
            <a:r>
              <a:rPr lang="en-CA" dirty="0"/>
              <a:t>Modern medicine mostly targets </a:t>
            </a:r>
            <a:r>
              <a:rPr lang="en-CA" dirty="0">
                <a:solidFill>
                  <a:schemeClr val="bg1"/>
                </a:solidFill>
              </a:rPr>
              <a:t>A) </a:t>
            </a:r>
            <a:r>
              <a:rPr lang="en-CA" dirty="0"/>
              <a:t>the body’s hardware as in surgery, or </a:t>
            </a:r>
            <a:r>
              <a:rPr lang="en-CA" dirty="0">
                <a:solidFill>
                  <a:schemeClr val="bg1"/>
                </a:solidFill>
              </a:rPr>
              <a:t>B) </a:t>
            </a:r>
            <a:r>
              <a:rPr lang="en-CA" dirty="0"/>
              <a:t>the body’s physiological spaces such as with medications or genetic manipulations.</a:t>
            </a:r>
          </a:p>
          <a:p>
            <a:pPr marL="285750" indent="-285750">
              <a:buFont typeface="Arial" panose="020B0604020202020204" pitchFamily="34" charset="0"/>
              <a:buChar char="•"/>
            </a:pPr>
            <a:r>
              <a:rPr lang="en-CA" dirty="0"/>
              <a:t>Biologists are finding that interventions originating at the levels of larger lightcones such as the conscious mind, can be effective at influencing more basic unconscious processes or lightcones. For example, Levin’s group is using bioelecticity to encourage cancerous cell to reestablish gap junctions with other cells in a tissue thereby converting them to normal tissue cells.</a:t>
            </a:r>
          </a:p>
          <a:p>
            <a:pPr marL="285750" indent="-285750">
              <a:buFont typeface="Arial" panose="020B0604020202020204" pitchFamily="34" charset="0"/>
              <a:buChar char="•"/>
            </a:pPr>
            <a:r>
              <a:rPr lang="en-CA" dirty="0"/>
              <a:t>Levin believes that  higher level processes such as</a:t>
            </a:r>
            <a:r>
              <a:rPr lang="en-CA" dirty="0">
                <a:solidFill>
                  <a:schemeClr val="bg1"/>
                </a:solidFill>
              </a:rPr>
              <a:t> C) </a:t>
            </a:r>
            <a:r>
              <a:rPr lang="en-CA" dirty="0"/>
              <a:t>the conditioning of the emotional brain, or </a:t>
            </a:r>
            <a:r>
              <a:rPr lang="en-CA" dirty="0">
                <a:solidFill>
                  <a:schemeClr val="bg1"/>
                </a:solidFill>
              </a:rPr>
              <a:t>D) </a:t>
            </a:r>
            <a:r>
              <a:rPr lang="en-CA" dirty="0"/>
              <a:t>the beliefs of the rational brain, can affect and regulate lower-level processes such as physiological systems, organs, or cells.</a:t>
            </a:r>
          </a:p>
          <a:p>
            <a:pPr marL="285750" indent="-285750">
              <a:buFont typeface="Arial" panose="020B0604020202020204" pitchFamily="34" charset="0"/>
              <a:buChar char="•"/>
            </a:pPr>
            <a:r>
              <a:rPr lang="en-CA" dirty="0"/>
              <a:t>Given our cartesian dualist paradigm that body and mind are separate, it’s difficult to persuade people to accept that this may happen. Total belief is however essential for it to happen and there are no guarantees that it will  because these are complex systems.</a:t>
            </a:r>
          </a:p>
          <a:p>
            <a:pPr marL="285750" indent="-285750">
              <a:buFont typeface="Arial" panose="020B0604020202020204" pitchFamily="34" charset="0"/>
              <a:buChar char="•"/>
            </a:pPr>
            <a:r>
              <a:rPr lang="en-CA" dirty="0"/>
              <a:t>The advantage of an approach to medicine in which larger processes or lightcones affect smaller ones is that not much effort is required to effect such changes, and we don’t need to know the nature of the lower-level mechanism we’re influencing. </a:t>
            </a:r>
          </a:p>
          <a:p>
            <a:pPr marL="285750" indent="-285750">
              <a:buFont typeface="Arial" panose="020B0604020202020204" pitchFamily="34" charset="0"/>
              <a:buChar char="•"/>
            </a:pPr>
            <a:r>
              <a:rPr lang="en-CA" dirty="0"/>
              <a:t>The placebo effect and psychotherapy provide practical evidence of this. Belief in the process is central in these cases.</a:t>
            </a:r>
          </a:p>
          <a:p>
            <a:pPr marL="285750" indent="-285750">
              <a:buFont typeface="Arial" panose="020B0604020202020204" pitchFamily="34" charset="0"/>
              <a:buChar char="•"/>
            </a:pPr>
            <a:r>
              <a:rPr lang="en-CA" dirty="0"/>
              <a:t>The well-established use of hypnosis to heal skin conditions also provides a fascinating and very visible example of this process.  </a:t>
            </a:r>
          </a:p>
        </p:txBody>
      </p:sp>
      <p:sp>
        <p:nvSpPr>
          <p:cNvPr id="6" name="TextBox 5">
            <a:extLst>
              <a:ext uri="{FF2B5EF4-FFF2-40B4-BE49-F238E27FC236}">
                <a16:creationId xmlns:a16="http://schemas.microsoft.com/office/drawing/2014/main" id="{3F5A2B05-287B-DF4E-22DD-2AE54ABC3FBC}"/>
              </a:ext>
            </a:extLst>
          </p:cNvPr>
          <p:cNvSpPr txBox="1"/>
          <p:nvPr/>
        </p:nvSpPr>
        <p:spPr>
          <a:xfrm>
            <a:off x="-67852" y="435373"/>
            <a:ext cx="4554583" cy="523220"/>
          </a:xfrm>
          <a:prstGeom prst="rect">
            <a:avLst/>
          </a:prstGeom>
          <a:noFill/>
        </p:spPr>
        <p:txBody>
          <a:bodyPr wrap="square">
            <a:spAutoFit/>
          </a:bodyPr>
          <a:lstStyle/>
          <a:p>
            <a:r>
              <a:rPr lang="en-US" sz="2800" dirty="0">
                <a:solidFill>
                  <a:schemeClr val="bg1"/>
                </a:solidFill>
              </a:rPr>
              <a:t>LIGHTCONES IN MEDICINE</a:t>
            </a:r>
            <a:endParaRPr lang="en-CA" sz="2800" dirty="0"/>
          </a:p>
        </p:txBody>
      </p:sp>
      <p:sp>
        <p:nvSpPr>
          <p:cNvPr id="3" name="Slide Number Placeholder 2">
            <a:extLst>
              <a:ext uri="{FF2B5EF4-FFF2-40B4-BE49-F238E27FC236}">
                <a16:creationId xmlns:a16="http://schemas.microsoft.com/office/drawing/2014/main" id="{A74CED77-962E-9372-7DD5-3D959A226DC7}"/>
              </a:ext>
            </a:extLst>
          </p:cNvPr>
          <p:cNvSpPr>
            <a:spLocks noGrp="1"/>
          </p:cNvSpPr>
          <p:nvPr>
            <p:ph type="sldNum" sz="quarter" idx="12"/>
          </p:nvPr>
        </p:nvSpPr>
        <p:spPr/>
        <p:txBody>
          <a:bodyPr/>
          <a:lstStyle/>
          <a:p>
            <a:fld id="{B2DC25EE-239B-4C5F-AAD1-255A7D5F1EE2}" type="slidenum">
              <a:rPr lang="en-US" smtClean="0"/>
              <a:t>783</a:t>
            </a:fld>
            <a:endParaRPr lang="en-US"/>
          </a:p>
        </p:txBody>
      </p:sp>
    </p:spTree>
    <p:extLst>
      <p:ext uri="{BB962C8B-B14F-4D97-AF65-F5344CB8AC3E}">
        <p14:creationId xmlns:p14="http://schemas.microsoft.com/office/powerpoint/2010/main" val="2061504247"/>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C4694F-C4E6-8337-75BA-3DDB10FBA68D}"/>
              </a:ext>
            </a:extLst>
          </p:cNvPr>
          <p:cNvSpPr txBox="1"/>
          <p:nvPr/>
        </p:nvSpPr>
        <p:spPr>
          <a:xfrm>
            <a:off x="576942" y="166874"/>
            <a:ext cx="11255829" cy="584775"/>
          </a:xfrm>
          <a:prstGeom prst="rect">
            <a:avLst/>
          </a:prstGeom>
          <a:noFill/>
        </p:spPr>
        <p:txBody>
          <a:bodyPr wrap="square">
            <a:spAutoFit/>
          </a:bodyPr>
          <a:lstStyle/>
          <a:p>
            <a:r>
              <a:rPr lang="en-US" sz="3200" dirty="0">
                <a:solidFill>
                  <a:srgbClr val="222222"/>
                </a:solidFill>
                <a:latin typeface="Arial" panose="020B0604020202020204" pitchFamily="34" charset="0"/>
              </a:rPr>
              <a:t>APPENDIX 7- SYNCHRONICITY  AND QUANTUM THEORY</a:t>
            </a:r>
            <a:endParaRPr lang="en-CA" sz="3200" dirty="0"/>
          </a:p>
        </p:txBody>
      </p:sp>
      <p:sp>
        <p:nvSpPr>
          <p:cNvPr id="4" name="TextBox 3">
            <a:extLst>
              <a:ext uri="{FF2B5EF4-FFF2-40B4-BE49-F238E27FC236}">
                <a16:creationId xmlns:a16="http://schemas.microsoft.com/office/drawing/2014/main" id="{F08FC088-7136-14A7-07F5-4D57D8DB0AFC}"/>
              </a:ext>
            </a:extLst>
          </p:cNvPr>
          <p:cNvSpPr txBox="1"/>
          <p:nvPr/>
        </p:nvSpPr>
        <p:spPr>
          <a:xfrm>
            <a:off x="0" y="751649"/>
            <a:ext cx="12127992" cy="5940088"/>
          </a:xfrm>
          <a:prstGeom prst="rect">
            <a:avLst/>
          </a:prstGeom>
          <a:noFill/>
        </p:spPr>
        <p:txBody>
          <a:bodyPr wrap="square">
            <a:spAutoFit/>
          </a:bodyPr>
          <a:lstStyle/>
          <a:p>
            <a:pPr marL="285750" indent="-285750">
              <a:buFont typeface="Arial" panose="020B0604020202020204" pitchFamily="34" charset="0"/>
              <a:buChar char="•"/>
            </a:pPr>
            <a:r>
              <a:rPr lang="en-US" sz="2000" dirty="0"/>
              <a:t>The connection between synchronicity and quantum theory has, in the last while, received a lot of attention especially among New Age devotees. I think it’s important to attempt to summarize some of what we know about this subject.</a:t>
            </a:r>
          </a:p>
          <a:p>
            <a:pPr marL="285750" indent="-285750">
              <a:buFont typeface="Arial" panose="020B0604020202020204" pitchFamily="34" charset="0"/>
              <a:buChar char="•"/>
            </a:pPr>
            <a:r>
              <a:rPr lang="en-US" sz="2000" dirty="0"/>
              <a:t>Let’s start by reviewing what synchronicity is.</a:t>
            </a:r>
            <a:r>
              <a:rPr lang="en-US" sz="2000" b="0" i="0" dirty="0">
                <a:effectLst/>
              </a:rPr>
              <a:t> Synchronicities are meaningful coincidences that seem to defy causal logical explanation. They are events that are causally seemingly unrelated </a:t>
            </a:r>
            <a:r>
              <a:rPr lang="en-US" sz="2000" dirty="0"/>
              <a:t>and</a:t>
            </a:r>
            <a:r>
              <a:rPr lang="en-US" sz="2000" b="0" i="0" dirty="0">
                <a:effectLst/>
              </a:rPr>
              <a:t> occur in ways that are associative and feel meaningful and significant to the observer.</a:t>
            </a:r>
            <a:r>
              <a:rPr lang="en-US" sz="2000" dirty="0"/>
              <a:t> </a:t>
            </a:r>
            <a:r>
              <a:rPr lang="en-US" sz="2000" b="0" i="0" dirty="0">
                <a:effectLst/>
              </a:rPr>
              <a:t> </a:t>
            </a:r>
          </a:p>
          <a:p>
            <a:pPr marL="285750" indent="-285750">
              <a:buFont typeface="Arial" panose="020B0604020202020204" pitchFamily="34" charset="0"/>
              <a:buChar char="•"/>
            </a:pPr>
            <a:r>
              <a:rPr lang="en-US" sz="2000" b="0" i="0" dirty="0">
                <a:effectLst/>
              </a:rPr>
              <a:t>Humans </a:t>
            </a:r>
            <a:r>
              <a:rPr lang="en-US" sz="2000" dirty="0"/>
              <a:t>perceive the physical world as</a:t>
            </a:r>
            <a:r>
              <a:rPr lang="en-US" sz="2000" b="0" i="0" dirty="0">
                <a:effectLst/>
              </a:rPr>
              <a:t> operating through cause and </a:t>
            </a:r>
            <a:r>
              <a:rPr lang="en-US" sz="2000" dirty="0"/>
              <a:t>a</a:t>
            </a:r>
            <a:r>
              <a:rPr lang="en-US" sz="2000" b="0" i="0" dirty="0">
                <a:effectLst/>
              </a:rPr>
              <a:t>ffect. Cause and effect is a relationship between events or things, where one event (the cause) leads to another event (the effect). It is a fundamental concept in philosophy, science, and everyday life. Understanding cause and effect helps us make sense of the world around us and predict outcomes based on certain actions or events. </a:t>
            </a:r>
          </a:p>
          <a:p>
            <a:pPr marL="285750" indent="-285750">
              <a:buFont typeface="Arial" panose="020B0604020202020204" pitchFamily="34" charset="0"/>
              <a:buChar char="•"/>
            </a:pPr>
            <a:r>
              <a:rPr lang="en-US" sz="2000" dirty="0"/>
              <a:t>S</a:t>
            </a:r>
            <a:r>
              <a:rPr lang="en-US" sz="2000" b="0" i="0" dirty="0">
                <a:effectLst/>
              </a:rPr>
              <a:t>cience heavily relies on cause-and-effect relationships to understand the natural world. Scientists use experiments and observations to establish causal relationships between variables. By identifying causes and effects, scientists can make predictions, test hypotheses, and develop theories to explain how the world works.</a:t>
            </a:r>
            <a:r>
              <a:rPr lang="en-US" sz="2000" b="0" i="0" dirty="0">
                <a:solidFill>
                  <a:srgbClr val="222222"/>
                </a:solidFill>
                <a:effectLst/>
              </a:rPr>
              <a:t> </a:t>
            </a:r>
          </a:p>
          <a:p>
            <a:pPr marL="285750" indent="-285750">
              <a:buFont typeface="Arial" panose="020B0604020202020204" pitchFamily="34" charset="0"/>
              <a:buChar char="•"/>
            </a:pPr>
            <a:r>
              <a:rPr lang="en-US" sz="2000" dirty="0"/>
              <a:t>I</a:t>
            </a:r>
            <a:r>
              <a:rPr lang="en-US" sz="2000" b="0" i="0" dirty="0">
                <a:effectLst/>
              </a:rPr>
              <a:t>n classical mechanics, for example, the interactions between objects can be explained by Newton’s causal laws of motion, which describe how forces cause objects to accelerate or change their state of motion.</a:t>
            </a:r>
            <a:r>
              <a:rPr lang="en-US" sz="2000" b="0" i="0" dirty="0">
                <a:solidFill>
                  <a:srgbClr val="222222"/>
                </a:solidFill>
                <a:effectLst/>
              </a:rPr>
              <a:t> </a:t>
            </a:r>
            <a:r>
              <a:rPr lang="en-US" sz="2000" dirty="0"/>
              <a:t>Newton’s laws of motion are a classical example of cause-and-effect relationships.</a:t>
            </a:r>
            <a:r>
              <a:rPr lang="en-US" sz="2000" b="0" i="0" dirty="0">
                <a:effectLst/>
              </a:rPr>
              <a:t> They are intuitive because they describe the human scale sized world accurately.  </a:t>
            </a:r>
          </a:p>
          <a:p>
            <a:pPr marL="285750" indent="-285750">
              <a:buFont typeface="Arial" panose="020B0604020202020204" pitchFamily="34" charset="0"/>
              <a:buChar char="•"/>
            </a:pPr>
            <a:r>
              <a:rPr lang="en-US" sz="2000" b="0" i="0" dirty="0">
                <a:effectLst/>
              </a:rPr>
              <a:t>In the field of cosmology, causal interactions between matter and energy describe the evolution of the universe, and the formation of galaxies, stars, and planets. </a:t>
            </a:r>
          </a:p>
        </p:txBody>
      </p:sp>
      <p:sp>
        <p:nvSpPr>
          <p:cNvPr id="2" name="Slide Number Placeholder 1">
            <a:extLst>
              <a:ext uri="{FF2B5EF4-FFF2-40B4-BE49-F238E27FC236}">
                <a16:creationId xmlns:a16="http://schemas.microsoft.com/office/drawing/2014/main" id="{727555A6-8CB2-E884-E678-F807908CF25E}"/>
              </a:ext>
            </a:extLst>
          </p:cNvPr>
          <p:cNvSpPr>
            <a:spLocks noGrp="1"/>
          </p:cNvSpPr>
          <p:nvPr>
            <p:ph type="sldNum" sz="quarter" idx="12"/>
          </p:nvPr>
        </p:nvSpPr>
        <p:spPr/>
        <p:txBody>
          <a:bodyPr/>
          <a:lstStyle/>
          <a:p>
            <a:fld id="{B2DC25EE-239B-4C5F-AAD1-255A7D5F1EE2}" type="slidenum">
              <a:rPr lang="en-US" smtClean="0"/>
              <a:t>784</a:t>
            </a:fld>
            <a:endParaRPr lang="en-US"/>
          </a:p>
        </p:txBody>
      </p:sp>
    </p:spTree>
    <p:extLst>
      <p:ext uri="{BB962C8B-B14F-4D97-AF65-F5344CB8AC3E}">
        <p14:creationId xmlns:p14="http://schemas.microsoft.com/office/powerpoint/2010/main" val="404380343"/>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36426E-294F-9AAB-0157-6A7364F4E5B7}"/>
              </a:ext>
            </a:extLst>
          </p:cNvPr>
          <p:cNvSpPr txBox="1"/>
          <p:nvPr/>
        </p:nvSpPr>
        <p:spPr>
          <a:xfrm>
            <a:off x="0" y="0"/>
            <a:ext cx="11722608"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Synchronicities are physical world events that defy cause and effect logic, following instead associative logic which makes them meaningful and significant to the observer. ( Jung in the dialogue gave us several examples of synchronicities.) </a:t>
            </a:r>
            <a:endParaRPr lang="en-US" sz="2000" b="0" i="0" dirty="0">
              <a:effectLst/>
              <a:latin typeface="+mj-lt"/>
            </a:endParaRPr>
          </a:p>
          <a:p>
            <a:pPr marL="285750" indent="-285750">
              <a:buFont typeface="Arial" panose="020B0604020202020204" pitchFamily="34" charset="0"/>
              <a:buChar char="•"/>
            </a:pPr>
            <a:r>
              <a:rPr lang="en-US" sz="2000" dirty="0">
                <a:latin typeface="+mj-lt"/>
              </a:rPr>
              <a:t>Associative logic is a type of connection, relationship or link between events, elements or entities that is</a:t>
            </a:r>
            <a:r>
              <a:rPr lang="en-US" sz="2000" b="0" i="0" dirty="0">
                <a:effectLst/>
                <a:latin typeface="+mj-lt"/>
              </a:rPr>
              <a:t> based </a:t>
            </a:r>
            <a:r>
              <a:rPr lang="en-US" sz="2000" dirty="0">
                <a:latin typeface="+mj-lt"/>
              </a:rPr>
              <a:t>on common</a:t>
            </a:r>
            <a:r>
              <a:rPr lang="en-US" sz="2000" b="0" i="0" dirty="0">
                <a:effectLst/>
                <a:latin typeface="+mj-lt"/>
              </a:rPr>
              <a:t> associations rather than causality</a:t>
            </a:r>
            <a:r>
              <a:rPr lang="en-US" sz="2000" dirty="0">
                <a:latin typeface="+mj-lt"/>
              </a:rPr>
              <a:t>. In associative logic</a:t>
            </a:r>
            <a:r>
              <a:rPr lang="en-US" sz="2000" b="0" i="0" dirty="0">
                <a:effectLst/>
                <a:latin typeface="+mj-lt"/>
              </a:rPr>
              <a:t> two or more things are connected or linked together based on common characteristics, experiences, or interactions. </a:t>
            </a:r>
          </a:p>
          <a:p>
            <a:pPr marL="285750" indent="-285750">
              <a:buFont typeface="Arial" panose="020B0604020202020204" pitchFamily="34" charset="0"/>
              <a:buChar char="•"/>
            </a:pPr>
            <a:r>
              <a:rPr lang="en-US" sz="2000" b="0" i="0" dirty="0">
                <a:effectLst/>
                <a:latin typeface="+mj-lt"/>
              </a:rPr>
              <a:t>Dreams and thinking follow associative logic. In dreams, our thoughts, memories, and emotions can become intertwined in a non-linear and sometimes seemingly random manner. This can lead to the creation of dream scenarios that are connected through associative links rather than strict logical sequences. Similarly, in thinking and problem-solving processes, our minds often make connections between different ideas, concepts, or memories based on associative logic. Freudian free association is a classical example of associative logic.</a:t>
            </a:r>
            <a:r>
              <a:rPr lang="en-US" sz="2000" dirty="0">
                <a:latin typeface="+mj-lt"/>
              </a:rPr>
              <a:t> </a:t>
            </a:r>
          </a:p>
          <a:p>
            <a:pPr marL="285750" indent="-285750">
              <a:buFont typeface="Arial" panose="020B0604020202020204" pitchFamily="34" charset="0"/>
              <a:buChar char="•"/>
            </a:pPr>
            <a:r>
              <a:rPr lang="en-US" sz="2000" dirty="0">
                <a:latin typeface="+mj-lt"/>
              </a:rPr>
              <a:t>Quantum mechanics is the most accurate description of the physical world yet discovered yet unlike Newtonian mechanics it does not point to a cause-and-effect physical world. Several quantum mechanics phenomena defy causality and therefor the notion that nature is fundamentally causal</a:t>
            </a:r>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1) Superposition: Quantum particles can exist in multiple states simultaneously. This means that a particle can be in two or more states at the same time until it is measured, at which point it "collapses" into a single state.</a:t>
            </a:r>
          </a:p>
          <a:p>
            <a:pPr marL="285750" indent="-285750">
              <a:buFont typeface="Arial" panose="020B0604020202020204" pitchFamily="34" charset="0"/>
              <a:buChar char="•"/>
            </a:pPr>
            <a:r>
              <a:rPr lang="en-US" sz="2000" b="0" i="0" dirty="0">
                <a:effectLst/>
                <a:latin typeface="+mj-lt"/>
              </a:rPr>
              <a:t>2) Entanglement: Quantum entanglement is a phenomenon where two particles become connected in such a way that the state of one particle is instantly correlated with the state of the other, regardless of the distance between them. This instantaneous connection seems to violate the principle of locality and suggests a non-causal relationship between entangled particles</a:t>
            </a:r>
            <a:r>
              <a:rPr lang="en-US" sz="2000" dirty="0">
                <a:latin typeface="+mj-lt"/>
              </a:rPr>
              <a:t>.</a:t>
            </a:r>
            <a:r>
              <a:rPr lang="en-US" sz="2000" b="0" i="0" dirty="0">
                <a:effectLst/>
                <a:latin typeface="+mj-lt"/>
              </a:rPr>
              <a:t> </a:t>
            </a:r>
          </a:p>
          <a:p>
            <a:pPr marL="285750" indent="-285750">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9F100286-F760-AA36-1D9D-C04292FD9E7D}"/>
              </a:ext>
            </a:extLst>
          </p:cNvPr>
          <p:cNvSpPr>
            <a:spLocks noGrp="1"/>
          </p:cNvSpPr>
          <p:nvPr>
            <p:ph type="sldNum" sz="quarter" idx="12"/>
          </p:nvPr>
        </p:nvSpPr>
        <p:spPr/>
        <p:txBody>
          <a:bodyPr/>
          <a:lstStyle/>
          <a:p>
            <a:fld id="{B2DC25EE-239B-4C5F-AAD1-255A7D5F1EE2}" type="slidenum">
              <a:rPr lang="en-US" smtClean="0"/>
              <a:t>785</a:t>
            </a:fld>
            <a:endParaRPr lang="en-US"/>
          </a:p>
        </p:txBody>
      </p:sp>
    </p:spTree>
    <p:extLst>
      <p:ext uri="{BB962C8B-B14F-4D97-AF65-F5344CB8AC3E}">
        <p14:creationId xmlns:p14="http://schemas.microsoft.com/office/powerpoint/2010/main" val="3567851305"/>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30A28E-E0E5-A1A1-68D8-0A562BDD2465}"/>
              </a:ext>
            </a:extLst>
          </p:cNvPr>
          <p:cNvSpPr txBox="1"/>
          <p:nvPr/>
        </p:nvSpPr>
        <p:spPr>
          <a:xfrm>
            <a:off x="0" y="0"/>
            <a:ext cx="11923776"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3) Quantum tunneling: Quantum tunneling is a phenomenon where particles can pass through energy barriers that would be impossible according to classical physics. This behavior is non-causal because particles can seemingly "teleport" through barriers without any apparent cause.</a:t>
            </a:r>
          </a:p>
          <a:p>
            <a:pPr marL="285750" indent="-285750">
              <a:buFont typeface="Arial" panose="020B0604020202020204" pitchFamily="34" charset="0"/>
              <a:buChar char="•"/>
            </a:pPr>
            <a:r>
              <a:rPr lang="en-US" sz="2000" b="0" i="0" dirty="0">
                <a:effectLst/>
                <a:latin typeface="+mj-lt"/>
              </a:rPr>
              <a:t>4</a:t>
            </a:r>
            <a:r>
              <a:rPr lang="en-US" sz="2000" dirty="0">
                <a:latin typeface="+mj-lt"/>
              </a:rPr>
              <a:t>)</a:t>
            </a:r>
            <a:r>
              <a:rPr lang="en-US" sz="2000" b="0" i="0" dirty="0">
                <a:effectLst/>
                <a:latin typeface="+mj-lt"/>
              </a:rPr>
              <a:t> Wave-particle duality: In quantum theory, particles exhibit both wave-like and particle-like behavior, depending on how they are observed. This duality challenges our classical notions of causality because particles can behave as waves and exist in multiple states simultaneously.</a:t>
            </a:r>
            <a:endParaRPr lang="en-CA" sz="2000" dirty="0">
              <a:latin typeface="+mj-lt"/>
            </a:endParaRPr>
          </a:p>
          <a:p>
            <a:pPr marL="285750" indent="-285750">
              <a:buFont typeface="Arial" panose="020B0604020202020204" pitchFamily="34" charset="0"/>
              <a:buChar char="•"/>
            </a:pPr>
            <a:r>
              <a:rPr lang="en-US" sz="2000" b="0" i="0" dirty="0">
                <a:effectLst/>
                <a:latin typeface="+mj-lt"/>
              </a:rPr>
              <a:t>Interactions at the quantum level are described in terms of probabilistic wave functions rather than strict cause-and-effect relationships. Quantum mechanics, which governs the behavior of particles at the smallest scales, introduces a level of uncertainty and non-determinism that is </a:t>
            </a:r>
            <a:r>
              <a:rPr lang="en-US" sz="2000" dirty="0">
                <a:latin typeface="+mj-lt"/>
              </a:rPr>
              <a:t>not present in</a:t>
            </a:r>
            <a:r>
              <a:rPr lang="en-US" sz="2000" b="0" i="0" dirty="0">
                <a:effectLst/>
                <a:latin typeface="+mj-lt"/>
              </a:rPr>
              <a:t> classical physics.</a:t>
            </a:r>
          </a:p>
          <a:p>
            <a:pPr marL="285750" indent="-285750">
              <a:buFont typeface="Arial" panose="020B0604020202020204" pitchFamily="34" charset="0"/>
              <a:buChar char="•"/>
            </a:pPr>
            <a:r>
              <a:rPr lang="en-US" sz="2000" dirty="0">
                <a:latin typeface="+mj-lt"/>
              </a:rPr>
              <a:t>I</a:t>
            </a:r>
            <a:r>
              <a:rPr lang="en-US" sz="2000" b="0" i="0" dirty="0">
                <a:effectLst/>
                <a:latin typeface="+mj-lt"/>
              </a:rPr>
              <a:t>nteractions at the quantum level are not easily explained in terms of strict causal logic and challenge our traditional notions of causality operating in the physical world. This indeterminacy is what prompted Einstein to exclaim that quantum theory couldn</a:t>
            </a:r>
            <a:r>
              <a:rPr lang="en-US" sz="2000" dirty="0">
                <a:latin typeface="+mj-lt"/>
              </a:rPr>
              <a:t>’t be right because “God does not play dice with the universe” to which Niels Bohr replied, “who is Einstein to tell God what to do?”.</a:t>
            </a:r>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Interactions at the quantum level share similarities with the associative logic of the mind in terms of making connections between seemingly unrelated elements. In both cases, there is a sense of non-linear relationships and interconnectedness.</a:t>
            </a:r>
            <a:r>
              <a:rPr lang="en-US" sz="2000" dirty="0">
                <a:latin typeface="+mj-lt"/>
              </a:rPr>
              <a:t> </a:t>
            </a:r>
            <a:r>
              <a:rPr lang="en-US" sz="2000" b="0" i="0" dirty="0">
                <a:effectLst/>
                <a:latin typeface="+mj-lt"/>
              </a:rPr>
              <a:t>This interconnectedness is reminiscent of how the mind can make associative connections between different ideas, memories, or concepts based on patterns and relationships.</a:t>
            </a:r>
          </a:p>
          <a:p>
            <a:pPr marL="285750" indent="-285750">
              <a:buFont typeface="Arial" panose="020B0604020202020204" pitchFamily="34" charset="0"/>
              <a:buChar char="•"/>
            </a:pPr>
            <a:r>
              <a:rPr lang="en-US" sz="2000" b="0" i="0" dirty="0">
                <a:effectLst/>
                <a:latin typeface="+mj-lt"/>
              </a:rPr>
              <a:t>Just as the mind can draw associations between disparate elements to generate new insights or creative ideas, particles in the quantum realm can exhibit emergent properties and behaviors that arise from their interconnected nature. This dynamic and non-linear aspect of quantum interactions can be likened to the associative logic of the mind, where connections are made based on similarities, patterns, or shared characteristics. </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BDCE4889-FB37-34E9-6C64-DC3AC057D49E}"/>
              </a:ext>
            </a:extLst>
          </p:cNvPr>
          <p:cNvSpPr>
            <a:spLocks noGrp="1"/>
          </p:cNvSpPr>
          <p:nvPr>
            <p:ph type="sldNum" sz="quarter" idx="12"/>
          </p:nvPr>
        </p:nvSpPr>
        <p:spPr/>
        <p:txBody>
          <a:bodyPr/>
          <a:lstStyle/>
          <a:p>
            <a:fld id="{B2DC25EE-239B-4C5F-AAD1-255A7D5F1EE2}" type="slidenum">
              <a:rPr lang="en-US" smtClean="0"/>
              <a:t>786</a:t>
            </a:fld>
            <a:endParaRPr lang="en-US"/>
          </a:p>
        </p:txBody>
      </p:sp>
    </p:spTree>
    <p:extLst>
      <p:ext uri="{BB962C8B-B14F-4D97-AF65-F5344CB8AC3E}">
        <p14:creationId xmlns:p14="http://schemas.microsoft.com/office/powerpoint/2010/main" val="3387431499"/>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09328-7185-9C35-7118-862258471BCA}"/>
              </a:ext>
            </a:extLst>
          </p:cNvPr>
          <p:cNvSpPr>
            <a:spLocks noGrp="1"/>
          </p:cNvSpPr>
          <p:nvPr>
            <p:ph type="sldNum" sz="quarter" idx="12"/>
          </p:nvPr>
        </p:nvSpPr>
        <p:spPr/>
        <p:txBody>
          <a:bodyPr/>
          <a:lstStyle/>
          <a:p>
            <a:fld id="{B2DC25EE-239B-4C5F-AAD1-255A7D5F1EE2}" type="slidenum">
              <a:rPr lang="en-US" smtClean="0"/>
              <a:t>787</a:t>
            </a:fld>
            <a:endParaRPr lang="en-US"/>
          </a:p>
        </p:txBody>
      </p:sp>
      <p:sp>
        <p:nvSpPr>
          <p:cNvPr id="4" name="TextBox 3">
            <a:extLst>
              <a:ext uri="{FF2B5EF4-FFF2-40B4-BE49-F238E27FC236}">
                <a16:creationId xmlns:a16="http://schemas.microsoft.com/office/drawing/2014/main" id="{09899603-B1F9-3D6B-F055-689725A96B29}"/>
              </a:ext>
            </a:extLst>
          </p:cNvPr>
          <p:cNvSpPr txBox="1"/>
          <p:nvPr/>
        </p:nvSpPr>
        <p:spPr>
          <a:xfrm>
            <a:off x="0" y="0"/>
            <a:ext cx="12192000" cy="252376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This is what Sir James Jeans, echoing the thoughts of many other prominent physicists of his and subsequent eras, was alluding to when he proclaimed, “The universe begins to look more like a great thought than a great machine.”</a:t>
            </a:r>
            <a:r>
              <a:rPr lang="en-US" sz="2000" b="0" i="0" dirty="0">
                <a:solidFill>
                  <a:srgbClr val="222222"/>
                </a:solidFill>
                <a:effectLst/>
                <a:latin typeface="+mj-lt"/>
              </a:rPr>
              <a:t> </a:t>
            </a:r>
            <a:r>
              <a:rPr lang="en-US" sz="2000" dirty="0">
                <a:latin typeface="+mj-lt"/>
              </a:rPr>
              <a:t>But i</a:t>
            </a:r>
            <a:r>
              <a:rPr lang="en-US" sz="2000" b="0" i="0" dirty="0">
                <a:effectLst/>
                <a:latin typeface="+mj-lt"/>
              </a:rPr>
              <a:t>f the quantum world </a:t>
            </a:r>
            <a:r>
              <a:rPr lang="en-US" sz="2000" dirty="0">
                <a:latin typeface="+mj-lt"/>
              </a:rPr>
              <a:t>is indeterminate and probabilistic</a:t>
            </a:r>
            <a:r>
              <a:rPr lang="en-US" sz="2000" b="0" i="0" dirty="0">
                <a:effectLst/>
                <a:latin typeface="+mj-lt"/>
              </a:rPr>
              <a:t>, why does the human size scale world seem causal and deterministic</a:t>
            </a:r>
            <a:r>
              <a:rPr lang="en-US" sz="2000" dirty="0">
                <a:latin typeface="+mj-lt"/>
              </a:rPr>
              <a:t>?</a:t>
            </a:r>
            <a:r>
              <a:rPr lang="en-US" sz="2000" b="0" i="0" dirty="0">
                <a:effectLst/>
                <a:latin typeface="+mj-lt"/>
              </a:rPr>
              <a:t> </a:t>
            </a:r>
          </a:p>
          <a:p>
            <a:pPr marL="285750" indent="-285750">
              <a:buFont typeface="Arial" panose="020B0604020202020204" pitchFamily="34" charset="0"/>
              <a:buChar char="•"/>
            </a:pPr>
            <a:r>
              <a:rPr lang="en-US" sz="2000" dirty="0">
                <a:latin typeface="+mj-lt"/>
              </a:rPr>
              <a:t>Quantum physics describes the behavior of single fundamental particles. When the behavior of single particles is scaled up to the macroscopic level the indeterminacy “washes out”</a:t>
            </a:r>
            <a:r>
              <a:rPr lang="en-US" sz="2000" b="0" i="0" dirty="0">
                <a:effectLst/>
                <a:latin typeface="+mj-lt"/>
              </a:rPr>
              <a:t> due</a:t>
            </a:r>
            <a:r>
              <a:rPr lang="en-US" sz="2000" dirty="0">
                <a:latin typeface="+mj-lt"/>
              </a:rPr>
              <a:t> to statistical averaging</a:t>
            </a:r>
            <a:r>
              <a:rPr lang="en-US" sz="2000" b="0" i="0" dirty="0">
                <a:effectLst/>
                <a:latin typeface="+mj-lt"/>
              </a:rPr>
              <a:t> which makes </a:t>
            </a:r>
            <a:r>
              <a:rPr lang="en-US" sz="2000" dirty="0">
                <a:latin typeface="+mj-lt"/>
              </a:rPr>
              <a:t>the quantum level associative indeterminacy</a:t>
            </a:r>
            <a:r>
              <a:rPr lang="en-US" sz="2000" b="0" i="0" dirty="0">
                <a:effectLst/>
                <a:latin typeface="+mj-lt"/>
              </a:rPr>
              <a:t> appear at the human size scale level to follow cause and effect laws. </a:t>
            </a:r>
            <a:endParaRPr lang="en-CA" sz="2000" dirty="0">
              <a:latin typeface="+mj-lt"/>
            </a:endParaRPr>
          </a:p>
          <a:p>
            <a:pPr marL="285750" indent="-285750">
              <a:buFont typeface="Arial" panose="020B0604020202020204" pitchFamily="34" charset="0"/>
              <a:buChar char="•"/>
            </a:pPr>
            <a:endParaRPr lang="en-US" sz="1800" b="0" i="0" dirty="0">
              <a:effectLst/>
              <a:latin typeface="Arial" panose="020B0604020202020204" pitchFamily="34" charset="0"/>
            </a:endParaRPr>
          </a:p>
        </p:txBody>
      </p:sp>
    </p:spTree>
    <p:extLst>
      <p:ext uri="{BB962C8B-B14F-4D97-AF65-F5344CB8AC3E}">
        <p14:creationId xmlns:p14="http://schemas.microsoft.com/office/powerpoint/2010/main" val="1199016442"/>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collar and words&#10;&#10;Description automatically generated">
            <a:extLst>
              <a:ext uri="{FF2B5EF4-FFF2-40B4-BE49-F238E27FC236}">
                <a16:creationId xmlns:a16="http://schemas.microsoft.com/office/drawing/2014/main" id="{D313FC48-9EF9-932C-6B53-933CABC5D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26" y="779012"/>
            <a:ext cx="4329648" cy="4054432"/>
          </a:xfrm>
          <a:prstGeom prst="rect">
            <a:avLst/>
          </a:prstGeom>
        </p:spPr>
      </p:pic>
      <p:sp>
        <p:nvSpPr>
          <p:cNvPr id="5" name="TextBox 4">
            <a:extLst>
              <a:ext uri="{FF2B5EF4-FFF2-40B4-BE49-F238E27FC236}">
                <a16:creationId xmlns:a16="http://schemas.microsoft.com/office/drawing/2014/main" id="{A88C5E55-780B-E133-9189-1102BB5A8F29}"/>
              </a:ext>
            </a:extLst>
          </p:cNvPr>
          <p:cNvSpPr txBox="1"/>
          <p:nvPr/>
        </p:nvSpPr>
        <p:spPr>
          <a:xfrm>
            <a:off x="440772" y="0"/>
            <a:ext cx="4223116" cy="830997"/>
          </a:xfrm>
          <a:prstGeom prst="rect">
            <a:avLst/>
          </a:prstGeom>
          <a:noFill/>
        </p:spPr>
        <p:txBody>
          <a:bodyPr wrap="square">
            <a:spAutoFit/>
          </a:bodyPr>
          <a:lstStyle/>
          <a:p>
            <a:pPr algn="ctr"/>
            <a:r>
              <a:rPr lang="en-US" sz="2400" dirty="0">
                <a:solidFill>
                  <a:schemeClr val="bg1"/>
                </a:solidFill>
              </a:rPr>
              <a:t>APPENDIX 8-THE ALPHA AND THE OMEGA</a:t>
            </a:r>
            <a:endParaRPr lang="en-CA" sz="2400" dirty="0">
              <a:solidFill>
                <a:schemeClr val="bg1"/>
              </a:solidFill>
            </a:endParaRPr>
          </a:p>
        </p:txBody>
      </p:sp>
      <p:sp>
        <p:nvSpPr>
          <p:cNvPr id="7" name="TextBox 6">
            <a:extLst>
              <a:ext uri="{FF2B5EF4-FFF2-40B4-BE49-F238E27FC236}">
                <a16:creationId xmlns:a16="http://schemas.microsoft.com/office/drawing/2014/main" id="{8A898184-3B49-ACD5-84A2-95769777E26D}"/>
              </a:ext>
            </a:extLst>
          </p:cNvPr>
          <p:cNvSpPr txBox="1"/>
          <p:nvPr/>
        </p:nvSpPr>
        <p:spPr>
          <a:xfrm>
            <a:off x="4903433" y="70021"/>
            <a:ext cx="7288567" cy="6832640"/>
          </a:xfrm>
          <a:prstGeom prst="rect">
            <a:avLst/>
          </a:prstGeom>
          <a:noFill/>
        </p:spPr>
        <p:txBody>
          <a:bodyPr wrap="square">
            <a:spAutoFit/>
          </a:bodyPr>
          <a:lstStyle/>
          <a:p>
            <a:pPr marL="285750" indent="-285750">
              <a:buFont typeface="Arial" panose="020B0604020202020204" pitchFamily="34" charset="0"/>
              <a:buChar char="•"/>
            </a:pPr>
            <a:r>
              <a:rPr lang="en-US" sz="2000" dirty="0"/>
              <a:t>Pierre Teilhard de Chardin was a prominent French Jesuit priest, paleontologist, theologian and philosopher</a:t>
            </a:r>
          </a:p>
          <a:p>
            <a:pPr marL="285750" indent="-285750">
              <a:buFont typeface="Arial" panose="020B0604020202020204" pitchFamily="34" charset="0"/>
              <a:buChar char="•"/>
            </a:pPr>
            <a:r>
              <a:rPr lang="en-US" sz="2000" dirty="0"/>
              <a:t>de Chardin postulated three laws of evolution: 1) recurring patterns exist in the universe which in the course of evolution become more complex 2) there is a creative attractive energy, called love, that causes life to unify and become more complex. 3) with life’s greater unification and complexity comes more expanded forms of consciousness.</a:t>
            </a:r>
          </a:p>
          <a:p>
            <a:pPr marL="285750" indent="-285750">
              <a:buFont typeface="Arial" panose="020B0604020202020204" pitchFamily="34" charset="0"/>
              <a:buChar char="•"/>
            </a:pPr>
            <a:r>
              <a:rPr lang="en-US" sz="2000" dirty="0"/>
              <a:t>Along with biogeologist Vladimir Vernadsky he postulated the Noosphere, a planetary intelligent consciousness, as the next evolutionary step.</a:t>
            </a:r>
          </a:p>
          <a:p>
            <a:pPr marL="285750" indent="-285750">
              <a:buFont typeface="Arial" panose="020B0604020202020204" pitchFamily="34" charset="0"/>
              <a:buChar char="•"/>
            </a:pPr>
            <a:r>
              <a:rPr lang="en-US" sz="2000" dirty="0"/>
              <a:t>He thought Noospheres would then be drawn towards an Omega point at which the entirety of the cosmos reaches a final unification of consciousness and intelligence which is God in its full potential.</a:t>
            </a:r>
          </a:p>
          <a:p>
            <a:pPr marL="285750" indent="-285750">
              <a:buFont typeface="Arial" panose="020B0604020202020204" pitchFamily="34" charset="0"/>
              <a:buChar char="•"/>
            </a:pPr>
            <a:r>
              <a:rPr lang="en-US" sz="2000" dirty="0"/>
              <a:t>Since evolution requires a unification of consciousness, he thought that the societal problems of isolation and marginalization were huge inhibitors of evolution</a:t>
            </a:r>
          </a:p>
          <a:p>
            <a:pPr marL="285750" indent="-285750">
              <a:buFont typeface="Arial" panose="020B0604020202020204" pitchFamily="34" charset="0"/>
              <a:buChar char="•"/>
            </a:pPr>
            <a:r>
              <a:rPr lang="en-US" sz="2000" dirty="0"/>
              <a:t>He stated, "no evolutionary future awaits anyone except in association with everyone else“</a:t>
            </a:r>
          </a:p>
          <a:p>
            <a:pPr marL="285750" indent="-285750">
              <a:buFont typeface="Arial" panose="020B0604020202020204" pitchFamily="34" charset="0"/>
              <a:buChar char="•"/>
            </a:pPr>
            <a:r>
              <a:rPr lang="en-US" sz="2000" dirty="0"/>
              <a:t>De Chardin thought finds validation in the work of Michael Levin.</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BAAAD8DC-B933-0DE9-62B9-F2D44B21D282}"/>
              </a:ext>
            </a:extLst>
          </p:cNvPr>
          <p:cNvSpPr txBox="1"/>
          <p:nvPr/>
        </p:nvSpPr>
        <p:spPr>
          <a:xfrm>
            <a:off x="1313156" y="4103672"/>
            <a:ext cx="1165194" cy="369332"/>
          </a:xfrm>
          <a:prstGeom prst="rect">
            <a:avLst/>
          </a:prstGeom>
          <a:noFill/>
        </p:spPr>
        <p:txBody>
          <a:bodyPr wrap="square">
            <a:spAutoFit/>
          </a:bodyPr>
          <a:lstStyle/>
          <a:p>
            <a:r>
              <a:rPr lang="en-US" dirty="0"/>
              <a:t>1881-1955</a:t>
            </a:r>
            <a:endParaRPr lang="en-CA" dirty="0"/>
          </a:p>
        </p:txBody>
      </p:sp>
      <p:sp>
        <p:nvSpPr>
          <p:cNvPr id="11" name="TextBox 10">
            <a:extLst>
              <a:ext uri="{FF2B5EF4-FFF2-40B4-BE49-F238E27FC236}">
                <a16:creationId xmlns:a16="http://schemas.microsoft.com/office/drawing/2014/main" id="{FF8ACDB6-3EA5-21CB-FA7C-3ED502B20D06}"/>
              </a:ext>
            </a:extLst>
          </p:cNvPr>
          <p:cNvSpPr txBox="1"/>
          <p:nvPr/>
        </p:nvSpPr>
        <p:spPr>
          <a:xfrm>
            <a:off x="53266" y="4781458"/>
            <a:ext cx="4998128" cy="1754326"/>
          </a:xfrm>
          <a:prstGeom prst="rect">
            <a:avLst/>
          </a:prstGeom>
          <a:noFill/>
        </p:spPr>
        <p:txBody>
          <a:bodyPr wrap="square">
            <a:spAutoFit/>
          </a:bodyPr>
          <a:lstStyle/>
          <a:p>
            <a:r>
              <a:rPr lang="en-US">
                <a:solidFill>
                  <a:schemeClr val="bg1"/>
                </a:solidFill>
              </a:rPr>
              <a:t> Jesus says, "I am the Alpha and the Omega" (Revelation 22:13) and "I am the beginning and the end" (Revelation 21:6 )This is generally interpreted as representing the comprehensiveness of God, implying that God includes everything from the beginning to the end of the universe. </a:t>
            </a:r>
            <a:endParaRPr lang="en-CA">
              <a:solidFill>
                <a:schemeClr val="bg1"/>
              </a:solidFill>
            </a:endParaRPr>
          </a:p>
        </p:txBody>
      </p:sp>
      <p:sp>
        <p:nvSpPr>
          <p:cNvPr id="2" name="Slide Number Placeholder 1">
            <a:extLst>
              <a:ext uri="{FF2B5EF4-FFF2-40B4-BE49-F238E27FC236}">
                <a16:creationId xmlns:a16="http://schemas.microsoft.com/office/drawing/2014/main" id="{A6AEF2CE-9682-31F3-132F-A7A77EA50970}"/>
              </a:ext>
            </a:extLst>
          </p:cNvPr>
          <p:cNvSpPr>
            <a:spLocks noGrp="1"/>
          </p:cNvSpPr>
          <p:nvPr>
            <p:ph type="sldNum" sz="quarter" idx="12"/>
          </p:nvPr>
        </p:nvSpPr>
        <p:spPr/>
        <p:txBody>
          <a:bodyPr/>
          <a:lstStyle/>
          <a:p>
            <a:fld id="{B2DC25EE-239B-4C5F-AAD1-255A7D5F1EE2}" type="slidenum">
              <a:rPr lang="en-US" smtClean="0"/>
              <a:t>788</a:t>
            </a:fld>
            <a:endParaRPr lang="en-US"/>
          </a:p>
        </p:txBody>
      </p:sp>
    </p:spTree>
    <p:extLst>
      <p:ext uri="{BB962C8B-B14F-4D97-AF65-F5344CB8AC3E}">
        <p14:creationId xmlns:p14="http://schemas.microsoft.com/office/powerpoint/2010/main" val="25661386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CE6F7C-6CB0-E573-A7C4-2181D43C786B}"/>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4000" cap="all" spc="150" dirty="0">
                <a:solidFill>
                  <a:schemeClr val="bg1"/>
                </a:solidFill>
                <a:latin typeface="+mj-lt"/>
                <a:ea typeface="+mj-ea"/>
                <a:cs typeface="+mj-cs"/>
              </a:rPr>
              <a:t>Appendix 9- putting it all together </a:t>
            </a:r>
          </a:p>
        </p:txBody>
      </p:sp>
      <p:pic>
        <p:nvPicPr>
          <p:cNvPr id="5" name="Picture 4" descr="Dominoes falling in a row">
            <a:extLst>
              <a:ext uri="{FF2B5EF4-FFF2-40B4-BE49-F238E27FC236}">
                <a16:creationId xmlns:a16="http://schemas.microsoft.com/office/drawing/2014/main" id="{4D2CFCCC-96A9-4076-AD3C-65E590C26989}"/>
              </a:ext>
            </a:extLst>
          </p:cNvPr>
          <p:cNvPicPr>
            <a:picLocks noChangeAspect="1"/>
          </p:cNvPicPr>
          <p:nvPr/>
        </p:nvPicPr>
        <p:blipFill rotWithShape="1">
          <a:blip r:embed="rId2">
            <a:extLst>
              <a:ext uri="{28A0092B-C50C-407E-A947-70E740481C1C}">
                <a14:useLocalDpi xmlns:a14="http://schemas.microsoft.com/office/drawing/2010/main" val="0"/>
              </a:ext>
            </a:extLst>
          </a:blip>
          <a:srcRect t="36864" b="23136"/>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EC751AC0-E97D-1FF0-48A1-452DB350AAD5}"/>
              </a:ext>
            </a:extLst>
          </p:cNvPr>
          <p:cNvSpPr>
            <a:spLocks noGrp="1"/>
          </p:cNvSpPr>
          <p:nvPr>
            <p:ph type="sldNum" sz="quarter" idx="12"/>
          </p:nvPr>
        </p:nvSpPr>
        <p:spPr/>
        <p:txBody>
          <a:bodyPr/>
          <a:lstStyle/>
          <a:p>
            <a:fld id="{B2DC25EE-239B-4C5F-AAD1-255A7D5F1EE2}" type="slidenum">
              <a:rPr lang="en-US" smtClean="0"/>
              <a:t>789</a:t>
            </a:fld>
            <a:endParaRPr lang="en-US"/>
          </a:p>
        </p:txBody>
      </p:sp>
    </p:spTree>
    <p:extLst>
      <p:ext uri="{BB962C8B-B14F-4D97-AF65-F5344CB8AC3E}">
        <p14:creationId xmlns:p14="http://schemas.microsoft.com/office/powerpoint/2010/main" val="13883913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FD1BF-46BA-8AD0-5AEC-8B29723965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8F8833-1D31-8667-3E0C-1C8B353E8413}"/>
              </a:ext>
            </a:extLst>
          </p:cNvPr>
          <p:cNvSpPr txBox="1"/>
          <p:nvPr/>
        </p:nvSpPr>
        <p:spPr>
          <a:xfrm>
            <a:off x="248616" y="187986"/>
            <a:ext cx="6096000" cy="6801862"/>
          </a:xfrm>
          <a:prstGeom prst="rect">
            <a:avLst/>
          </a:prstGeom>
          <a:noFill/>
        </p:spPr>
        <p:txBody>
          <a:bodyPr wrap="square">
            <a:spAutoFit/>
          </a:bodyPr>
          <a:lstStyle/>
          <a:p>
            <a:pPr algn="l"/>
            <a:endParaRPr lang="en-CA" sz="3600" dirty="0"/>
          </a:p>
          <a:p>
            <a:pPr marL="342900" indent="-342900">
              <a:buFont typeface="Arial" panose="020B0604020202020204" pitchFamily="34" charset="0"/>
              <a:buChar char="•"/>
            </a:pPr>
            <a:r>
              <a:rPr lang="en-CA" sz="2000" dirty="0"/>
              <a:t>Part I-Exploring meaning</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Introduction</a:t>
            </a:r>
          </a:p>
          <a:p>
            <a:pPr marL="342900" indent="-342900">
              <a:buFont typeface="Arial" panose="020B0604020202020204" pitchFamily="34" charset="0"/>
              <a:buChar char="•"/>
            </a:pPr>
            <a:r>
              <a:rPr lang="en-CA" sz="2000" dirty="0"/>
              <a:t>“My”, “Our” and “The stories” </a:t>
            </a:r>
          </a:p>
          <a:p>
            <a:pPr marL="342900" indent="-342900">
              <a:buFont typeface="Arial" panose="020B0604020202020204" pitchFamily="34" charset="0"/>
              <a:buChar char="•"/>
            </a:pPr>
            <a:r>
              <a:rPr lang="en-CA" sz="2000" dirty="0"/>
              <a:t>Aligning My, Our and The stories</a:t>
            </a:r>
          </a:p>
          <a:p>
            <a:pPr marL="342900" indent="-342900">
              <a:buFont typeface="Arial" panose="020B0604020202020204" pitchFamily="34" charset="0"/>
              <a:buChar char="•"/>
            </a:pPr>
            <a:r>
              <a:rPr lang="en-CA" sz="2000"/>
              <a:t>Understanding </a:t>
            </a:r>
            <a:r>
              <a:rPr lang="en-CA" sz="2000" dirty="0"/>
              <a:t>meaning: three key questions</a:t>
            </a:r>
          </a:p>
          <a:p>
            <a:pPr marL="342900" indent="-342900" algn="l">
              <a:buFont typeface="Arial" panose="020B0604020202020204" pitchFamily="34" charset="0"/>
              <a:buChar char="•"/>
            </a:pPr>
            <a:r>
              <a:rPr lang="en-CA" sz="2000" dirty="0"/>
              <a:t>Why is meaning important?</a:t>
            </a:r>
          </a:p>
          <a:p>
            <a:pPr marL="342900" indent="-342900" algn="l">
              <a:buFont typeface="Arial" panose="020B0604020202020204" pitchFamily="34" charset="0"/>
              <a:buChar char="•"/>
            </a:pPr>
            <a:r>
              <a:rPr lang="en-CA" sz="2000" dirty="0"/>
              <a:t>Meaning, goodness, truth and beauty</a:t>
            </a:r>
          </a:p>
          <a:p>
            <a:pPr marL="342900" indent="-342900" algn="l">
              <a:buFont typeface="Arial" panose="020B0604020202020204" pitchFamily="34" charset="0"/>
              <a:buChar char="•"/>
            </a:pPr>
            <a:r>
              <a:rPr lang="en-CA" sz="2000" dirty="0"/>
              <a:t>Happiness, meaning and the stages of life</a:t>
            </a:r>
          </a:p>
          <a:p>
            <a:pPr marL="342900" indent="-342900" algn="l">
              <a:buFont typeface="Arial" panose="020B0604020202020204" pitchFamily="34" charset="0"/>
              <a:buChar char="•"/>
            </a:pPr>
            <a:r>
              <a:rPr lang="en-CA" sz="2000" dirty="0"/>
              <a:t>A brief history of the search for meaning</a:t>
            </a:r>
          </a:p>
          <a:p>
            <a:pPr marL="342900" indent="-342900" algn="l">
              <a:buFont typeface="Arial" panose="020B0604020202020204" pitchFamily="34" charset="0"/>
              <a:buChar char="•"/>
            </a:pPr>
            <a:r>
              <a:rPr lang="en-CA" sz="2000" dirty="0"/>
              <a:t>Perspectives on meaning</a:t>
            </a:r>
          </a:p>
          <a:p>
            <a:pPr marL="342900" indent="-342900">
              <a:buFont typeface="Arial" panose="020B0604020202020204" pitchFamily="34" charset="0"/>
              <a:buChar char="•"/>
            </a:pPr>
            <a:r>
              <a:rPr lang="en-CA" sz="2000" dirty="0"/>
              <a:t>Integral theory and meaning</a:t>
            </a:r>
          </a:p>
          <a:p>
            <a:pPr marL="342900" indent="-342900" algn="l">
              <a:buFont typeface="Arial" panose="020B0604020202020204" pitchFamily="34" charset="0"/>
              <a:buChar char="•"/>
            </a:pPr>
            <a:endParaRPr lang="en-CA" sz="2000" dirty="0"/>
          </a:p>
          <a:p>
            <a:pPr marL="342900" indent="-342900" algn="l">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II-Losing meaning</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How “My” stories lose meaning.</a:t>
            </a:r>
          </a:p>
          <a:p>
            <a:pPr marL="342900" indent="-342900">
              <a:buFont typeface="Arial" panose="020B0604020202020204" pitchFamily="34" charset="0"/>
              <a:buChar char="•"/>
            </a:pPr>
            <a:r>
              <a:rPr lang="en-CA" sz="2000" dirty="0"/>
              <a:t>Meaningful traditional stories.</a:t>
            </a:r>
          </a:p>
          <a:p>
            <a:pPr marL="342900" indent="-342900">
              <a:buFont typeface="Arial" panose="020B0604020202020204" pitchFamily="34" charset="0"/>
              <a:buChar char="•"/>
            </a:pPr>
            <a:r>
              <a:rPr lang="en-CA" sz="2000" dirty="0"/>
              <a:t>Paradigm shifts.</a:t>
            </a:r>
          </a:p>
          <a:p>
            <a:endParaRPr lang="en-CA" sz="2000" dirty="0"/>
          </a:p>
        </p:txBody>
      </p:sp>
      <p:sp>
        <p:nvSpPr>
          <p:cNvPr id="2" name="Slide Number Placeholder 1">
            <a:extLst>
              <a:ext uri="{FF2B5EF4-FFF2-40B4-BE49-F238E27FC236}">
                <a16:creationId xmlns:a16="http://schemas.microsoft.com/office/drawing/2014/main" id="{EA89B965-8306-7062-E82D-B28D17C45F7F}"/>
              </a:ext>
            </a:extLst>
          </p:cNvPr>
          <p:cNvSpPr>
            <a:spLocks noGrp="1"/>
          </p:cNvSpPr>
          <p:nvPr>
            <p:ph type="sldNum" sz="quarter" idx="12"/>
          </p:nvPr>
        </p:nvSpPr>
        <p:spPr/>
        <p:txBody>
          <a:bodyPr/>
          <a:lstStyle/>
          <a:p>
            <a:fld id="{B2DC25EE-239B-4C5F-AAD1-255A7D5F1EE2}" type="slidenum">
              <a:rPr lang="en-US" smtClean="0"/>
              <a:t>79</a:t>
            </a:fld>
            <a:endParaRPr lang="en-US"/>
          </a:p>
        </p:txBody>
      </p:sp>
      <p:sp>
        <p:nvSpPr>
          <p:cNvPr id="5" name="TextBox 4">
            <a:extLst>
              <a:ext uri="{FF2B5EF4-FFF2-40B4-BE49-F238E27FC236}">
                <a16:creationId xmlns:a16="http://schemas.microsoft.com/office/drawing/2014/main" id="{435EB652-D2D7-D8D3-43A1-4534A0B00850}"/>
              </a:ext>
            </a:extLst>
          </p:cNvPr>
          <p:cNvSpPr txBox="1"/>
          <p:nvPr/>
        </p:nvSpPr>
        <p:spPr>
          <a:xfrm>
            <a:off x="4992307" y="0"/>
            <a:ext cx="2704618" cy="646331"/>
          </a:xfrm>
          <a:prstGeom prst="rect">
            <a:avLst/>
          </a:prstGeom>
          <a:noFill/>
        </p:spPr>
        <p:txBody>
          <a:bodyPr wrap="square">
            <a:spAutoFit/>
          </a:bodyPr>
          <a:lstStyle/>
          <a:p>
            <a:pPr algn="l"/>
            <a:r>
              <a:rPr lang="en-CA" sz="3600" dirty="0"/>
              <a:t>CONTENTS</a:t>
            </a:r>
          </a:p>
        </p:txBody>
      </p:sp>
    </p:spTree>
    <p:extLst>
      <p:ext uri="{BB962C8B-B14F-4D97-AF65-F5344CB8AC3E}">
        <p14:creationId xmlns:p14="http://schemas.microsoft.com/office/powerpoint/2010/main" val="462874469"/>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FF2E2-489D-0D13-3EEF-722FDAA41F72}"/>
              </a:ext>
            </a:extLst>
          </p:cNvPr>
          <p:cNvSpPr txBox="1"/>
          <p:nvPr/>
        </p:nvSpPr>
        <p:spPr>
          <a:xfrm>
            <a:off x="4745736" y="324671"/>
            <a:ext cx="7277904" cy="6463308"/>
          </a:xfrm>
          <a:prstGeom prst="rect">
            <a:avLst/>
          </a:prstGeom>
          <a:noFill/>
        </p:spPr>
        <p:txBody>
          <a:bodyPr wrap="square">
            <a:spAutoFit/>
          </a:bodyPr>
          <a:lstStyle/>
          <a:p>
            <a:pPr marL="285750" indent="-285750">
              <a:buFont typeface="Arial" panose="020B0604020202020204" pitchFamily="34" charset="0"/>
              <a:buChar char="•"/>
            </a:pPr>
            <a:r>
              <a:rPr lang="en-US" dirty="0"/>
              <a:t>As we consider  the spectrum of consciousness, we may wonder where within it, basal cognition, such as that seen in single celled organisms, falls.</a:t>
            </a:r>
          </a:p>
          <a:p>
            <a:pPr marL="285750" indent="-285750">
              <a:buFont typeface="Arial" panose="020B0604020202020204" pitchFamily="34" charset="0"/>
              <a:buChar char="•"/>
            </a:pPr>
            <a:r>
              <a:rPr lang="en-US" dirty="0"/>
              <a:t>This implies that some forms of consciousness are not associated with brains, which single celled organism do not have. </a:t>
            </a:r>
          </a:p>
          <a:p>
            <a:pPr marL="285750" indent="-285750">
              <a:buFont typeface="Arial" panose="020B0604020202020204" pitchFamily="34" charset="0"/>
              <a:buChar char="•"/>
            </a:pPr>
            <a:r>
              <a:rPr lang="en-US" dirty="0"/>
              <a:t>We may also wonder what  the relationship between consciousness, and cells, bodies and brains is ?</a:t>
            </a:r>
          </a:p>
          <a:p>
            <a:pPr marL="285750" indent="-285750">
              <a:buFont typeface="Arial" panose="020B0604020202020204" pitchFamily="34" charset="0"/>
              <a:buChar char="•"/>
            </a:pPr>
            <a:r>
              <a:rPr lang="en-US" dirty="0"/>
              <a:t>Several possibilities have been proposed concerning the relationship between the brain and consciousness (which also hold for cells and bodies. Brains ( but also organisms with  basal cognition) can either</a:t>
            </a:r>
            <a:r>
              <a:rPr lang="en-US" dirty="0">
                <a:solidFill>
                  <a:schemeClr val="bg1"/>
                </a:solidFill>
              </a:rPr>
              <a:t> 1) </a:t>
            </a:r>
            <a:r>
              <a:rPr lang="en-US" dirty="0"/>
              <a:t>emit, </a:t>
            </a:r>
            <a:r>
              <a:rPr lang="en-US" dirty="0">
                <a:solidFill>
                  <a:schemeClr val="bg1"/>
                </a:solidFill>
              </a:rPr>
              <a:t>2) </a:t>
            </a:r>
            <a:r>
              <a:rPr lang="en-US" dirty="0"/>
              <a:t>transmit, or </a:t>
            </a:r>
            <a:r>
              <a:rPr lang="en-US" dirty="0">
                <a:solidFill>
                  <a:schemeClr val="bg1"/>
                </a:solidFill>
              </a:rPr>
              <a:t>3) </a:t>
            </a:r>
            <a:r>
              <a:rPr lang="en-US" dirty="0"/>
              <a:t>permit consciousness</a:t>
            </a:r>
          </a:p>
          <a:p>
            <a:pPr marL="285750" indent="-285750">
              <a:buFont typeface="Arial" panose="020B0604020202020204" pitchFamily="34" charset="0"/>
              <a:buChar char="•"/>
            </a:pPr>
            <a:r>
              <a:rPr lang="en-US" dirty="0">
                <a:solidFill>
                  <a:schemeClr val="bg1"/>
                </a:solidFill>
              </a:rPr>
              <a:t>1) Emit- </a:t>
            </a:r>
            <a:r>
              <a:rPr lang="en-US" dirty="0"/>
              <a:t>The mainstream reductionistic materialist view is that the brain “emits” produces, creates or generates consciousness. In this view, consciousness is an epiphenomenon or emergent property of the complex arrangement of neurons present in the brain. Although this is the most common view today, it has very serious philosophical flaws well discussed in Kastrup’s “why materialism is baloney”.</a:t>
            </a:r>
          </a:p>
          <a:p>
            <a:pPr marL="285750" indent="-285750">
              <a:buFont typeface="Arial" panose="020B0604020202020204" pitchFamily="34" charset="0"/>
              <a:buChar char="•"/>
            </a:pPr>
            <a:r>
              <a:rPr lang="en-US" dirty="0">
                <a:solidFill>
                  <a:schemeClr val="bg1"/>
                </a:solidFill>
              </a:rPr>
              <a:t>2) Transmit- </a:t>
            </a:r>
            <a:r>
              <a:rPr lang="en-US" dirty="0"/>
              <a:t>In this view the brain transmits but does not originate the transmission of consciousness. The brain is more like a TV set than a hard-drive recorder. This is the position of Rupert Sheldrake who believes that the brain tunes in to memories that are stored in morphogenetic fields that are outside of brains.</a:t>
            </a:r>
          </a:p>
          <a:p>
            <a:endParaRPr lang="en-CA" dirty="0"/>
          </a:p>
        </p:txBody>
      </p:sp>
      <p:pic>
        <p:nvPicPr>
          <p:cNvPr id="5" name="Picture 4" descr="A person wearing glasses and a suit&#10;&#10;Description automatically generated">
            <a:extLst>
              <a:ext uri="{FF2B5EF4-FFF2-40B4-BE49-F238E27FC236}">
                <a16:creationId xmlns:a16="http://schemas.microsoft.com/office/drawing/2014/main" id="{F99D326A-E7FA-EC3F-9A03-19F41F646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60" y="1971435"/>
            <a:ext cx="4577376" cy="4255629"/>
          </a:xfrm>
          <a:prstGeom prst="rect">
            <a:avLst/>
          </a:prstGeom>
        </p:spPr>
      </p:pic>
      <p:sp>
        <p:nvSpPr>
          <p:cNvPr id="4" name="TextBox 3">
            <a:extLst>
              <a:ext uri="{FF2B5EF4-FFF2-40B4-BE49-F238E27FC236}">
                <a16:creationId xmlns:a16="http://schemas.microsoft.com/office/drawing/2014/main" id="{ED8821EA-DCD9-36E7-5FB8-03B7B5A319D0}"/>
              </a:ext>
            </a:extLst>
          </p:cNvPr>
          <p:cNvSpPr txBox="1"/>
          <p:nvPr/>
        </p:nvSpPr>
        <p:spPr>
          <a:xfrm>
            <a:off x="0" y="630936"/>
            <a:ext cx="4708435" cy="1200329"/>
          </a:xfrm>
          <a:prstGeom prst="rect">
            <a:avLst/>
          </a:prstGeom>
          <a:noFill/>
        </p:spPr>
        <p:txBody>
          <a:bodyPr wrap="square">
            <a:spAutoFit/>
          </a:bodyPr>
          <a:lstStyle/>
          <a:p>
            <a:pPr algn="ctr"/>
            <a:r>
              <a:rPr lang="en-US" sz="3600" dirty="0">
                <a:solidFill>
                  <a:schemeClr val="bg1"/>
                </a:solidFill>
              </a:rPr>
              <a:t> CONSCIOUSNESS </a:t>
            </a:r>
          </a:p>
          <a:p>
            <a:pPr algn="ctr"/>
            <a:r>
              <a:rPr lang="en-US" sz="3600" dirty="0">
                <a:solidFill>
                  <a:schemeClr val="bg1"/>
                </a:solidFill>
              </a:rPr>
              <a:t>AND THE BRAIN</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1142FE9B-EC5A-8B42-166D-32DCFED33939}"/>
              </a:ext>
            </a:extLst>
          </p:cNvPr>
          <p:cNvSpPr>
            <a:spLocks noGrp="1"/>
          </p:cNvSpPr>
          <p:nvPr>
            <p:ph type="sldNum" sz="quarter" idx="12"/>
          </p:nvPr>
        </p:nvSpPr>
        <p:spPr/>
        <p:txBody>
          <a:bodyPr/>
          <a:lstStyle/>
          <a:p>
            <a:fld id="{B2DC25EE-239B-4C5F-AAD1-255A7D5F1EE2}" type="slidenum">
              <a:rPr lang="en-US" smtClean="0"/>
              <a:t>790</a:t>
            </a:fld>
            <a:endParaRPr lang="en-US"/>
          </a:p>
        </p:txBody>
      </p:sp>
    </p:spTree>
    <p:extLst>
      <p:ext uri="{BB962C8B-B14F-4D97-AF65-F5344CB8AC3E}">
        <p14:creationId xmlns:p14="http://schemas.microsoft.com/office/powerpoint/2010/main" val="3254524723"/>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FF2E2-489D-0D13-3EEF-722FDAA41F72}"/>
              </a:ext>
            </a:extLst>
          </p:cNvPr>
          <p:cNvSpPr txBox="1"/>
          <p:nvPr/>
        </p:nvSpPr>
        <p:spPr>
          <a:xfrm>
            <a:off x="4906590" y="507181"/>
            <a:ext cx="7117051" cy="590931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rPr>
              <a:t>3) Permits- </a:t>
            </a:r>
            <a:r>
              <a:rPr lang="en-US" sz="2000" dirty="0"/>
              <a:t>The brain does not passively transmit consciousness as a TV transmits a broadcaster's signal but actively shapes, forms, and brings it into being. Some things are allowed to be transmitted but not others. This is similar to Aldous Huxley’s idea of the brain as a “reducing valve” </a:t>
            </a:r>
          </a:p>
          <a:p>
            <a:pPr marL="285750" indent="-285750">
              <a:buFont typeface="Arial" panose="020B0604020202020204" pitchFamily="34" charset="0"/>
              <a:buChar char="•"/>
            </a:pPr>
            <a:r>
              <a:rPr lang="en-US" sz="2000" dirty="0"/>
              <a:t>Possibilities 2) and 3) are compatible with a metaphysical idealist view.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several varieties of idealism including</a:t>
            </a:r>
            <a:r>
              <a:rPr lang="en-US" sz="2000" dirty="0">
                <a:solidFill>
                  <a:schemeClr val="bg1"/>
                </a:solidFill>
              </a:rPr>
              <a:t> A) </a:t>
            </a:r>
            <a:r>
              <a:rPr lang="en-US" sz="2000" dirty="0"/>
              <a:t>panpsychism and</a:t>
            </a:r>
            <a:r>
              <a:rPr lang="en-US" sz="2000" dirty="0">
                <a:solidFill>
                  <a:schemeClr val="bg1"/>
                </a:solidFill>
              </a:rPr>
              <a:t> B)</a:t>
            </a:r>
            <a:r>
              <a:rPr lang="en-US" sz="2000" dirty="0"/>
              <a:t> cosmopsychism.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chemeClr val="bg1"/>
                </a:solidFill>
              </a:rPr>
              <a:t>A) </a:t>
            </a:r>
            <a:r>
              <a:rPr lang="en-US" sz="2000" dirty="0"/>
              <a:t>Panpsychism or micropsychism argues that elementary subatomic particles also have fundamental experiential properties. It is a bottom-up theory.</a:t>
            </a:r>
          </a:p>
          <a:p>
            <a:pPr marL="285750" indent="-285750">
              <a:buFont typeface="Arial" panose="020B0604020202020204" pitchFamily="34" charset="0"/>
              <a:buChar char="•"/>
            </a:pPr>
            <a:r>
              <a:rPr lang="en-US" sz="2000" dirty="0">
                <a:solidFill>
                  <a:schemeClr val="bg1"/>
                </a:solidFill>
              </a:rPr>
              <a:t>B) </a:t>
            </a:r>
            <a:r>
              <a:rPr lang="en-US" sz="2000" dirty="0"/>
              <a:t>Cosmopsychism is the view that the universe is conscious , and that the consciousness of animals and humans is  derived not from the consciousness of fundamental particles but from the consciousness of the universe itself.  It is a top-down theory.</a:t>
            </a:r>
          </a:p>
          <a:p>
            <a:r>
              <a:rPr lang="en-US" dirty="0"/>
              <a:t>       </a:t>
            </a:r>
            <a:endParaRPr lang="en-CA" dirty="0"/>
          </a:p>
        </p:txBody>
      </p:sp>
      <p:pic>
        <p:nvPicPr>
          <p:cNvPr id="5" name="Picture 4" descr="A person wearing glasses and a suit&#10;&#10;Description automatically generated">
            <a:extLst>
              <a:ext uri="{FF2B5EF4-FFF2-40B4-BE49-F238E27FC236}">
                <a16:creationId xmlns:a16="http://schemas.microsoft.com/office/drawing/2014/main" id="{F99D326A-E7FA-EC3F-9A03-19F41F646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59" y="1682496"/>
            <a:ext cx="4535373" cy="4315968"/>
          </a:xfrm>
          <a:prstGeom prst="rect">
            <a:avLst/>
          </a:prstGeom>
        </p:spPr>
      </p:pic>
      <p:sp>
        <p:nvSpPr>
          <p:cNvPr id="4" name="TextBox 3">
            <a:extLst>
              <a:ext uri="{FF2B5EF4-FFF2-40B4-BE49-F238E27FC236}">
                <a16:creationId xmlns:a16="http://schemas.microsoft.com/office/drawing/2014/main" id="{ED8821EA-DCD9-36E7-5FB8-03B7B5A319D0}"/>
              </a:ext>
            </a:extLst>
          </p:cNvPr>
          <p:cNvSpPr txBox="1"/>
          <p:nvPr/>
        </p:nvSpPr>
        <p:spPr>
          <a:xfrm>
            <a:off x="61715" y="507181"/>
            <a:ext cx="4708435" cy="1077218"/>
          </a:xfrm>
          <a:prstGeom prst="rect">
            <a:avLst/>
          </a:prstGeom>
          <a:noFill/>
        </p:spPr>
        <p:txBody>
          <a:bodyPr wrap="square">
            <a:spAutoFit/>
          </a:bodyPr>
          <a:lstStyle/>
          <a:p>
            <a:pPr algn="ctr"/>
            <a:r>
              <a:rPr lang="en-US" sz="3200" dirty="0">
                <a:solidFill>
                  <a:schemeClr val="bg1"/>
                </a:solidFill>
              </a:rPr>
              <a:t> CONSCIOUSNESS </a:t>
            </a:r>
          </a:p>
          <a:p>
            <a:pPr algn="ctr"/>
            <a:r>
              <a:rPr lang="en-US" sz="3200" dirty="0">
                <a:solidFill>
                  <a:schemeClr val="bg1"/>
                </a:solidFill>
              </a:rPr>
              <a:t>AND THE BRAIN</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4FDCF1D5-C4A5-5F3E-D3D1-1C217E9B7970}"/>
              </a:ext>
            </a:extLst>
          </p:cNvPr>
          <p:cNvSpPr>
            <a:spLocks noGrp="1"/>
          </p:cNvSpPr>
          <p:nvPr>
            <p:ph type="sldNum" sz="quarter" idx="12"/>
          </p:nvPr>
        </p:nvSpPr>
        <p:spPr/>
        <p:txBody>
          <a:bodyPr/>
          <a:lstStyle/>
          <a:p>
            <a:fld id="{B2DC25EE-239B-4C5F-AAD1-255A7D5F1EE2}" type="slidenum">
              <a:rPr lang="en-US" smtClean="0"/>
              <a:t>791</a:t>
            </a:fld>
            <a:endParaRPr lang="en-US"/>
          </a:p>
        </p:txBody>
      </p:sp>
    </p:spTree>
    <p:extLst>
      <p:ext uri="{BB962C8B-B14F-4D97-AF65-F5344CB8AC3E}">
        <p14:creationId xmlns:p14="http://schemas.microsoft.com/office/powerpoint/2010/main" val="3787567642"/>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ABB196-7BC5-93E5-A822-A48EE04FB22C}"/>
              </a:ext>
            </a:extLst>
          </p:cNvPr>
          <p:cNvSpPr txBox="1"/>
          <p:nvPr/>
        </p:nvSpPr>
        <p:spPr>
          <a:xfrm>
            <a:off x="4677370" y="372547"/>
            <a:ext cx="6097190" cy="769441"/>
          </a:xfrm>
          <a:prstGeom prst="rect">
            <a:avLst/>
          </a:prstGeom>
          <a:noFill/>
        </p:spPr>
        <p:txBody>
          <a:bodyPr wrap="square">
            <a:spAutoFit/>
          </a:bodyPr>
          <a:lstStyle/>
          <a:p>
            <a:r>
              <a:rPr lang="en-CA" sz="4400">
                <a:solidFill>
                  <a:schemeClr val="bg1"/>
                </a:solidFill>
              </a:rPr>
              <a:t> </a:t>
            </a:r>
            <a:endParaRPr lang="en-CA" sz="4400"/>
          </a:p>
        </p:txBody>
      </p:sp>
      <p:sp>
        <p:nvSpPr>
          <p:cNvPr id="4" name="TextBox 3">
            <a:extLst>
              <a:ext uri="{FF2B5EF4-FFF2-40B4-BE49-F238E27FC236}">
                <a16:creationId xmlns:a16="http://schemas.microsoft.com/office/drawing/2014/main" id="{48C0D510-FF70-1918-C495-AFA3C495CF29}"/>
              </a:ext>
            </a:extLst>
          </p:cNvPr>
          <p:cNvSpPr txBox="1"/>
          <p:nvPr/>
        </p:nvSpPr>
        <p:spPr>
          <a:xfrm>
            <a:off x="-1036215" y="116884"/>
            <a:ext cx="6095010" cy="738664"/>
          </a:xfrm>
          <a:prstGeom prst="rect">
            <a:avLst/>
          </a:prstGeom>
          <a:noFill/>
        </p:spPr>
        <p:txBody>
          <a:bodyPr wrap="square">
            <a:spAutoFit/>
          </a:bodyPr>
          <a:lstStyle/>
          <a:p>
            <a:pPr algn="ctr"/>
            <a:r>
              <a:rPr lang="en-CA" sz="2400">
                <a:solidFill>
                  <a:schemeClr val="bg1"/>
                </a:solidFill>
              </a:rPr>
              <a:t>EVOLUTION 3.0 </a:t>
            </a:r>
          </a:p>
          <a:p>
            <a:pPr algn="ctr"/>
            <a:r>
              <a:rPr lang="en-CA">
                <a:solidFill>
                  <a:schemeClr val="bg1"/>
                </a:solidFill>
              </a:rPr>
              <a:t>TRANSHUMAN CONSCIOUSNESS</a:t>
            </a:r>
            <a:endParaRPr lang="en-CA"/>
          </a:p>
        </p:txBody>
      </p:sp>
      <p:sp>
        <p:nvSpPr>
          <p:cNvPr id="6" name="TextBox 5">
            <a:extLst>
              <a:ext uri="{FF2B5EF4-FFF2-40B4-BE49-F238E27FC236}">
                <a16:creationId xmlns:a16="http://schemas.microsoft.com/office/drawing/2014/main" id="{41129E2E-90FE-1AAD-A863-7F298D1F9655}"/>
              </a:ext>
            </a:extLst>
          </p:cNvPr>
          <p:cNvSpPr txBox="1"/>
          <p:nvPr/>
        </p:nvSpPr>
        <p:spPr>
          <a:xfrm>
            <a:off x="3936206" y="225698"/>
            <a:ext cx="8255794" cy="6740307"/>
          </a:xfrm>
          <a:prstGeom prst="rect">
            <a:avLst/>
          </a:prstGeom>
          <a:noFill/>
        </p:spPr>
        <p:txBody>
          <a:bodyPr wrap="square">
            <a:spAutoFit/>
          </a:bodyPr>
          <a:lstStyle/>
          <a:p>
            <a:pPr marL="285750" indent="-285750">
              <a:buFont typeface="Arial" panose="020B0604020202020204" pitchFamily="34" charset="0"/>
              <a:buChar char="•"/>
            </a:pPr>
            <a:r>
              <a:rPr lang="en-CA" dirty="0"/>
              <a:t>We have considered the evolution of matter and life, but we also need to consider a third  domain of evolution: culture and technology. Just as we see increasing complexity evolving in matter and life, we see it in culture and technology. </a:t>
            </a:r>
          </a:p>
          <a:p>
            <a:pPr marL="285750" indent="-285750">
              <a:buFont typeface="Arial" panose="020B0604020202020204" pitchFamily="34" charset="0"/>
              <a:buChar char="•"/>
            </a:pPr>
            <a:r>
              <a:rPr lang="en-CA" dirty="0"/>
              <a:t>Conventional theories argue that culture and technology is passed on through memes the way biology is passed on through genes. </a:t>
            </a:r>
          </a:p>
          <a:p>
            <a:pPr marL="285750" indent="-285750">
              <a:buFont typeface="Arial" panose="020B0604020202020204" pitchFamily="34" charset="0"/>
              <a:buChar char="•"/>
            </a:pPr>
            <a:r>
              <a:rPr lang="en-CA" dirty="0"/>
              <a:t>Sheldrake has however offered evidence that culture may be passed on through morphic resonance (simultaneous discoveries, potato washing monkeys etc.) </a:t>
            </a:r>
          </a:p>
          <a:p>
            <a:pPr marL="285750" indent="-285750">
              <a:buFont typeface="Arial" panose="020B0604020202020204" pitchFamily="34" charset="0"/>
              <a:buChar char="•"/>
            </a:pPr>
            <a:r>
              <a:rPr lang="en-CA" dirty="0"/>
              <a:t>As we go from matter to life to culture and technology evolution speeds up.</a:t>
            </a:r>
          </a:p>
          <a:p>
            <a:pPr marL="285750" indent="-285750">
              <a:buFont typeface="Arial" panose="020B0604020202020204" pitchFamily="34" charset="0"/>
              <a:buChar char="•"/>
            </a:pPr>
            <a:r>
              <a:rPr lang="en-CA" dirty="0"/>
              <a:t>As  organisms become more complex, evolving from unicellular to complex beings such as animals, we see the development of systems that help integrate the function of the different specialized cells. These include the endocrine, central, and autonomic nervous systems.  </a:t>
            </a:r>
          </a:p>
          <a:p>
            <a:pPr marL="285750" indent="-285750">
              <a:buFont typeface="Arial" panose="020B0604020202020204" pitchFamily="34" charset="0"/>
              <a:buChar char="•"/>
            </a:pPr>
            <a:r>
              <a:rPr lang="en-CA" dirty="0"/>
              <a:t>Similarly, as societies evolve from archaic to post integral, we see culture, institutions, and technologies acting as the integrating systems of societies. </a:t>
            </a:r>
          </a:p>
          <a:p>
            <a:pPr marL="285750" indent="-285750">
              <a:buFont typeface="Arial" panose="020B0604020202020204" pitchFamily="34" charset="0"/>
              <a:buChar char="•"/>
            </a:pPr>
            <a:r>
              <a:rPr lang="en-CA" dirty="0"/>
              <a:t>Simpler social forms of organization include bands and tribes. The most complex social forms of organization that exist today are large nations with hundreds of millions of citizens and multinational organizations such as the European Union and the United Nations.</a:t>
            </a:r>
          </a:p>
          <a:p>
            <a:pPr marL="285750" indent="-285750">
              <a:buFont typeface="Arial" panose="020B0604020202020204" pitchFamily="34" charset="0"/>
              <a:buChar char="•"/>
            </a:pPr>
            <a:r>
              <a:rPr lang="en-CA" dirty="0"/>
              <a:t>“Our” cultural stories guide how people and groups in societies interact with one another and the world. Ideas, institutions, and technologies that work well for simpler societies such as bands and tribes that are at a less complex stage of development, don’t work so well when societies become larger and more complex</a:t>
            </a:r>
          </a:p>
          <a:p>
            <a:r>
              <a:rPr lang="en-CA" dirty="0"/>
              <a:t>  </a:t>
            </a:r>
          </a:p>
          <a:p>
            <a:r>
              <a:rPr lang="en-CA" dirty="0"/>
              <a:t> </a:t>
            </a:r>
          </a:p>
        </p:txBody>
      </p:sp>
      <p:pic>
        <p:nvPicPr>
          <p:cNvPr id="7" name="Picture 6" descr="A chart of colors with different shades of colors&#10;&#10;Description automatically generated">
            <a:extLst>
              <a:ext uri="{FF2B5EF4-FFF2-40B4-BE49-F238E27FC236}">
                <a16:creationId xmlns:a16="http://schemas.microsoft.com/office/drawing/2014/main" id="{4359DDCF-39F8-F1F8-D9AB-90C7C1CD7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21" y="1031964"/>
            <a:ext cx="3674538" cy="5621273"/>
          </a:xfrm>
          <a:prstGeom prst="rect">
            <a:avLst/>
          </a:prstGeom>
        </p:spPr>
      </p:pic>
      <p:sp>
        <p:nvSpPr>
          <p:cNvPr id="2" name="Slide Number Placeholder 1">
            <a:extLst>
              <a:ext uri="{FF2B5EF4-FFF2-40B4-BE49-F238E27FC236}">
                <a16:creationId xmlns:a16="http://schemas.microsoft.com/office/drawing/2014/main" id="{56991BFB-CC14-898B-45ED-023E1263E477}"/>
              </a:ext>
            </a:extLst>
          </p:cNvPr>
          <p:cNvSpPr>
            <a:spLocks noGrp="1"/>
          </p:cNvSpPr>
          <p:nvPr>
            <p:ph type="sldNum" sz="quarter" idx="12"/>
          </p:nvPr>
        </p:nvSpPr>
        <p:spPr/>
        <p:txBody>
          <a:bodyPr/>
          <a:lstStyle/>
          <a:p>
            <a:fld id="{B2DC25EE-239B-4C5F-AAD1-255A7D5F1EE2}" type="slidenum">
              <a:rPr lang="en-US" smtClean="0"/>
              <a:t>792</a:t>
            </a:fld>
            <a:endParaRPr lang="en-US"/>
          </a:p>
        </p:txBody>
      </p:sp>
    </p:spTree>
    <p:extLst>
      <p:ext uri="{BB962C8B-B14F-4D97-AF65-F5344CB8AC3E}">
        <p14:creationId xmlns:p14="http://schemas.microsoft.com/office/powerpoint/2010/main" val="1169642261"/>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a cell wall&#10;&#10;Description automatically generated">
            <a:extLst>
              <a:ext uri="{FF2B5EF4-FFF2-40B4-BE49-F238E27FC236}">
                <a16:creationId xmlns:a16="http://schemas.microsoft.com/office/drawing/2014/main" id="{7FE83A3A-7CF0-E070-B5B7-AA1823F67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5" y="1781472"/>
            <a:ext cx="2004986" cy="2493442"/>
          </a:xfrm>
          <a:prstGeom prst="rect">
            <a:avLst/>
          </a:prstGeom>
        </p:spPr>
      </p:pic>
      <p:sp>
        <p:nvSpPr>
          <p:cNvPr id="6" name="TextBox 5">
            <a:extLst>
              <a:ext uri="{FF2B5EF4-FFF2-40B4-BE49-F238E27FC236}">
                <a16:creationId xmlns:a16="http://schemas.microsoft.com/office/drawing/2014/main" id="{A11E799E-9A5A-39B6-2299-E2142E17894C}"/>
              </a:ext>
            </a:extLst>
          </p:cNvPr>
          <p:cNvSpPr txBox="1"/>
          <p:nvPr/>
        </p:nvSpPr>
        <p:spPr>
          <a:xfrm>
            <a:off x="2078781" y="-63911"/>
            <a:ext cx="10113220" cy="8402300"/>
          </a:xfrm>
          <a:prstGeom prst="rect">
            <a:avLst/>
          </a:prstGeom>
          <a:noFill/>
        </p:spPr>
        <p:txBody>
          <a:bodyPr wrap="square">
            <a:spAutoFit/>
          </a:bodyPr>
          <a:lstStyle/>
          <a:p>
            <a:pPr marL="285750" indent="-285750">
              <a:buFont typeface="Arial" panose="020B0604020202020204" pitchFamily="34" charset="0"/>
              <a:buChar char="•"/>
            </a:pPr>
            <a:r>
              <a:rPr lang="en-US" dirty="0"/>
              <a:t>Gap junctions, much like neuronal synapses, are channels between cells in a tissue that transform the cell’s individuality into collectivity as what happens to one cell connected to others by gap junctions happens to the others.</a:t>
            </a:r>
          </a:p>
          <a:p>
            <a:pPr marL="285750" indent="-285750">
              <a:buFont typeface="Arial" panose="020B0604020202020204" pitchFamily="34" charset="0"/>
              <a:buChar char="•"/>
            </a:pPr>
            <a:r>
              <a:rPr lang="en-US" dirty="0"/>
              <a:t>A cell that is part of a tissue or organ and loses its gap junction connection to other cells, rather than exist as a part of and in the service of the goals of that tissue or organ, reverts to the goals of an individual cell which is to obtain as many resources as possible for itself and reproduce. That is what cancer is.</a:t>
            </a:r>
          </a:p>
          <a:p>
            <a:pPr marL="285750" indent="-285750">
              <a:buFont typeface="Arial" panose="020B0604020202020204" pitchFamily="34" charset="0"/>
              <a:buChar char="•"/>
            </a:pPr>
            <a:r>
              <a:rPr lang="en-US" dirty="0"/>
              <a:t>Unregulated capitalism’s emphasis on individualist over collective goals, like cancerous cells is threatening our survival as a civilization through unregulated greed and unsustainable consumption and its effects on the environment. </a:t>
            </a:r>
          </a:p>
          <a:p>
            <a:pPr marL="285750" indent="-285750">
              <a:buFont typeface="Arial" panose="020B0604020202020204" pitchFamily="34" charset="0"/>
              <a:buChar char="•"/>
            </a:pPr>
            <a:r>
              <a:rPr lang="en-US" dirty="0"/>
              <a:t>Imagine life from the perspective of that uncoupled individualistic cancer cell. Unaware that it is part of a bigger whole it is likely to despair as it questions its life's meaning and purpose.</a:t>
            </a:r>
          </a:p>
          <a:p>
            <a:pPr marL="285750" indent="-285750">
              <a:buFont typeface="Arial" panose="020B0604020202020204" pitchFamily="34" charset="0"/>
              <a:buChar char="•"/>
            </a:pPr>
            <a:r>
              <a:rPr lang="en-US" dirty="0"/>
              <a:t>As we have increasingly come to think of ourselves as separate individuals without a bigger purpose, humans have lost meaning and come to share that imaginary cell’s nihilistic despair.</a:t>
            </a:r>
          </a:p>
          <a:p>
            <a:pPr marL="285750" indent="-285750">
              <a:buFont typeface="Arial" panose="020B0604020202020204" pitchFamily="34" charset="0"/>
              <a:buChar char="•"/>
            </a:pPr>
            <a:r>
              <a:rPr lang="en-US" dirty="0"/>
              <a:t>Consoling a grieving father Einstein wrote “A human being is part of the whole, called by us "universe", a part limited in time and space. He experiences himself, his thoughts and feelings as something separated from the rest, a kind of optical delusion of his consciousness. The striving to free oneself from this delusion is the one issue of true religion. Not to nourish the delusion but to try to overcome it is the way to reach the attainable measure of peace of mind.“</a:t>
            </a:r>
          </a:p>
          <a:p>
            <a:pPr marL="285750" indent="-285750">
              <a:buFont typeface="Arial" panose="020B0604020202020204" pitchFamily="34" charset="0"/>
              <a:buChar char="•"/>
            </a:pPr>
            <a:r>
              <a:rPr lang="en-US" dirty="0"/>
              <a:t>Love and empathy are the gap junctions that connects us to all parts of ourselves, others, meaningful work, nature, and the universe. As we foster these connections we come to Erikson’s stage of integrity. We transcend ourselves and feel part of a whole. Without such connections we end up in despair.</a:t>
            </a:r>
          </a:p>
          <a:p>
            <a:pPr marL="285750" indent="-285750">
              <a:buFont typeface="Arial" panose="020B0604020202020204" pitchFamily="34" charset="0"/>
              <a:buChar char="•"/>
            </a:pPr>
            <a:r>
              <a:rPr lang="en-US" dirty="0"/>
              <a:t>Love and mystical experiences dissolve our sense of separateness and help us intuit the larger consciousnesses that transcends us. We are self-aware cells that sense that there’s more to “all this” than meets our individual eye. </a:t>
            </a:r>
          </a:p>
          <a:p>
            <a:pPr marL="285750" indent="-285750">
              <a:buFont typeface="Arial" panose="020B0604020202020204" pitchFamily="34" charset="0"/>
              <a:buChar char="•"/>
            </a:pPr>
            <a:endParaRPr lang="en-US" dirty="0"/>
          </a:p>
          <a:p>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8" name="TextBox 7">
            <a:extLst>
              <a:ext uri="{FF2B5EF4-FFF2-40B4-BE49-F238E27FC236}">
                <a16:creationId xmlns:a16="http://schemas.microsoft.com/office/drawing/2014/main" id="{397B8E31-6DE2-8CBA-7F0B-1DE960052DF4}"/>
              </a:ext>
            </a:extLst>
          </p:cNvPr>
          <p:cNvSpPr txBox="1"/>
          <p:nvPr/>
        </p:nvSpPr>
        <p:spPr>
          <a:xfrm>
            <a:off x="-260437" y="1034320"/>
            <a:ext cx="2673450" cy="646331"/>
          </a:xfrm>
          <a:prstGeom prst="rect">
            <a:avLst/>
          </a:prstGeom>
          <a:noFill/>
        </p:spPr>
        <p:txBody>
          <a:bodyPr wrap="square">
            <a:spAutoFit/>
          </a:bodyPr>
          <a:lstStyle/>
          <a:p>
            <a:pPr algn="ctr"/>
            <a:r>
              <a:rPr lang="en-US">
                <a:solidFill>
                  <a:schemeClr val="bg1"/>
                </a:solidFill>
              </a:rPr>
              <a:t>SOCIETY AND </a:t>
            </a:r>
          </a:p>
          <a:p>
            <a:pPr algn="ctr"/>
            <a:r>
              <a:rPr lang="en-US">
                <a:solidFill>
                  <a:schemeClr val="bg1"/>
                </a:solidFill>
              </a:rPr>
              <a:t>GAP JUNCTIONS</a:t>
            </a:r>
            <a:endParaRPr lang="en-CA">
              <a:solidFill>
                <a:schemeClr val="bg1"/>
              </a:solidFill>
            </a:endParaRPr>
          </a:p>
        </p:txBody>
      </p:sp>
      <p:sp>
        <p:nvSpPr>
          <p:cNvPr id="3" name="TextBox 2">
            <a:extLst>
              <a:ext uri="{FF2B5EF4-FFF2-40B4-BE49-F238E27FC236}">
                <a16:creationId xmlns:a16="http://schemas.microsoft.com/office/drawing/2014/main" id="{570AA039-9175-EC76-50E7-59BEDA9D66BE}"/>
              </a:ext>
            </a:extLst>
          </p:cNvPr>
          <p:cNvSpPr txBox="1"/>
          <p:nvPr/>
        </p:nvSpPr>
        <p:spPr>
          <a:xfrm>
            <a:off x="48566" y="4476555"/>
            <a:ext cx="2332821" cy="1754326"/>
          </a:xfrm>
          <a:prstGeom prst="rect">
            <a:avLst/>
          </a:prstGeom>
          <a:noFill/>
        </p:spPr>
        <p:txBody>
          <a:bodyPr wrap="square">
            <a:spAutoFit/>
          </a:bodyPr>
          <a:lstStyle/>
          <a:p>
            <a:r>
              <a:rPr lang="en-US">
                <a:solidFill>
                  <a:schemeClr val="bg1"/>
                </a:solidFill>
              </a:rPr>
              <a:t>“ It is no measure of health to be well adjusted to a profoundly sick society”</a:t>
            </a:r>
          </a:p>
          <a:p>
            <a:r>
              <a:rPr lang="en-US">
                <a:solidFill>
                  <a:schemeClr val="bg1"/>
                </a:solidFill>
              </a:rPr>
              <a:t>          J. Krishnamurti</a:t>
            </a:r>
            <a:endParaRPr lang="en-CA">
              <a:solidFill>
                <a:schemeClr val="bg1"/>
              </a:solidFill>
            </a:endParaRPr>
          </a:p>
        </p:txBody>
      </p:sp>
      <p:sp>
        <p:nvSpPr>
          <p:cNvPr id="2" name="Slide Number Placeholder 1">
            <a:extLst>
              <a:ext uri="{FF2B5EF4-FFF2-40B4-BE49-F238E27FC236}">
                <a16:creationId xmlns:a16="http://schemas.microsoft.com/office/drawing/2014/main" id="{0217F2DD-35DF-6C8F-9C05-27EEA68C43A0}"/>
              </a:ext>
            </a:extLst>
          </p:cNvPr>
          <p:cNvSpPr>
            <a:spLocks noGrp="1"/>
          </p:cNvSpPr>
          <p:nvPr>
            <p:ph type="sldNum" sz="quarter" idx="12"/>
          </p:nvPr>
        </p:nvSpPr>
        <p:spPr/>
        <p:txBody>
          <a:bodyPr/>
          <a:lstStyle/>
          <a:p>
            <a:fld id="{B2DC25EE-239B-4C5F-AAD1-255A7D5F1EE2}" type="slidenum">
              <a:rPr lang="en-US" smtClean="0"/>
              <a:t>793</a:t>
            </a:fld>
            <a:endParaRPr lang="en-US"/>
          </a:p>
        </p:txBody>
      </p:sp>
    </p:spTree>
    <p:extLst>
      <p:ext uri="{BB962C8B-B14F-4D97-AF65-F5344CB8AC3E}">
        <p14:creationId xmlns:p14="http://schemas.microsoft.com/office/powerpoint/2010/main" val="2317067202"/>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D1DF2-42C3-C688-59AB-A95B8B3C9513}"/>
              </a:ext>
            </a:extLst>
          </p:cNvPr>
          <p:cNvSpPr>
            <a:spLocks noGrp="1"/>
          </p:cNvSpPr>
          <p:nvPr>
            <p:ph type="sldNum" sz="quarter" idx="12"/>
          </p:nvPr>
        </p:nvSpPr>
        <p:spPr/>
        <p:txBody>
          <a:bodyPr/>
          <a:lstStyle/>
          <a:p>
            <a:fld id="{B2DC25EE-239B-4C5F-AAD1-255A7D5F1EE2}" type="slidenum">
              <a:rPr lang="en-US" smtClean="0"/>
              <a:t>794</a:t>
            </a:fld>
            <a:endParaRPr lang="en-US"/>
          </a:p>
        </p:txBody>
      </p:sp>
      <p:sp>
        <p:nvSpPr>
          <p:cNvPr id="4" name="TextBox 3">
            <a:extLst>
              <a:ext uri="{FF2B5EF4-FFF2-40B4-BE49-F238E27FC236}">
                <a16:creationId xmlns:a16="http://schemas.microsoft.com/office/drawing/2014/main" id="{57E6D416-BDEA-F63A-DD73-110140DEF3EC}"/>
              </a:ext>
            </a:extLst>
          </p:cNvPr>
          <p:cNvSpPr txBox="1"/>
          <p:nvPr/>
        </p:nvSpPr>
        <p:spPr>
          <a:xfrm>
            <a:off x="2111353" y="5776523"/>
            <a:ext cx="8817429" cy="646331"/>
          </a:xfrm>
          <a:prstGeom prst="rect">
            <a:avLst/>
          </a:prstGeom>
          <a:noFill/>
        </p:spPr>
        <p:txBody>
          <a:bodyPr wrap="square">
            <a:spAutoFit/>
          </a:bodyPr>
          <a:lstStyle/>
          <a:p>
            <a:r>
              <a:rPr lang="en-CA" sz="3600" dirty="0">
                <a:solidFill>
                  <a:schemeClr val="bg1"/>
                </a:solidFill>
              </a:rPr>
              <a:t>APPENDIX 10:EVOLUTIONARY PATTERNS</a:t>
            </a:r>
            <a:endParaRPr lang="en-CA" sz="3600" dirty="0"/>
          </a:p>
        </p:txBody>
      </p:sp>
      <p:pic>
        <p:nvPicPr>
          <p:cNvPr id="6" name="Picture 5" descr="A pair of nautilus shells&#10;&#10;AI-generated content may be incorrect.">
            <a:extLst>
              <a:ext uri="{FF2B5EF4-FFF2-40B4-BE49-F238E27FC236}">
                <a16:creationId xmlns:a16="http://schemas.microsoft.com/office/drawing/2014/main" id="{D016AAE1-9AE3-ADDA-E29B-022EDA2AD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408" y="265043"/>
            <a:ext cx="7182679" cy="5149730"/>
          </a:xfrm>
          <a:prstGeom prst="rect">
            <a:avLst/>
          </a:prstGeom>
        </p:spPr>
      </p:pic>
    </p:spTree>
    <p:extLst>
      <p:ext uri="{BB962C8B-B14F-4D97-AF65-F5344CB8AC3E}">
        <p14:creationId xmlns:p14="http://schemas.microsoft.com/office/powerpoint/2010/main" val="104410363"/>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FD053F-9D44-54B0-41A0-854E372EEACF}"/>
              </a:ext>
            </a:extLst>
          </p:cNvPr>
          <p:cNvSpPr>
            <a:spLocks noGrp="1"/>
          </p:cNvSpPr>
          <p:nvPr>
            <p:ph idx="4294967295"/>
          </p:nvPr>
        </p:nvSpPr>
        <p:spPr>
          <a:xfrm>
            <a:off x="5290022" y="523220"/>
            <a:ext cx="6880207" cy="6073523"/>
          </a:xfrm>
        </p:spPr>
        <p:txBody>
          <a:bodyPr>
            <a:normAutofit fontScale="92500" lnSpcReduction="20000"/>
          </a:bodyPr>
          <a:lstStyle/>
          <a:p>
            <a:pPr>
              <a:spcBef>
                <a:spcPts val="0"/>
              </a:spcBef>
              <a:spcAft>
                <a:spcPts val="0"/>
              </a:spcAft>
            </a:pPr>
            <a:r>
              <a:rPr lang="en-US" sz="2400" dirty="0"/>
              <a:t>Before attempting to describe the patterns we see at different levels in evolution, let’s pause to summarize some of what we heard in dialogue.</a:t>
            </a:r>
          </a:p>
          <a:p>
            <a:pPr>
              <a:spcBef>
                <a:spcPts val="0"/>
              </a:spcBef>
              <a:spcAft>
                <a:spcPts val="0"/>
              </a:spcAft>
            </a:pPr>
            <a:r>
              <a:rPr lang="en-US" sz="2400" dirty="0"/>
              <a:t>According to Bernardo Kastrup’s idealistic model, life began as a dissociation of individual mind from One mind. At first these dissociated individual minds/consciousnesses were quite simple. Their lightcone consisted of embodied cognition and phenomenal consciousness.</a:t>
            </a:r>
          </a:p>
          <a:p>
            <a:pPr>
              <a:spcBef>
                <a:spcPts val="0"/>
              </a:spcBef>
              <a:spcAft>
                <a:spcPts val="0"/>
              </a:spcAft>
            </a:pPr>
            <a:r>
              <a:rPr lang="en-US" sz="2400" dirty="0"/>
              <a:t>As life evolved from single celled to complex organisms, multiple cooperating cognitive lightcones nestled within each other becoming bigger lightcones. Within humans, for example, there are multiple nestled intelligences all coordinating and serving a single purpose. Human cellular and somatic intelligences lie within our emotional, rational, and self-observing intelligences. </a:t>
            </a:r>
          </a:p>
          <a:p>
            <a:pPr>
              <a:spcBef>
                <a:spcPts val="0"/>
              </a:spcBef>
              <a:spcAft>
                <a:spcPts val="0"/>
              </a:spcAft>
            </a:pPr>
            <a:r>
              <a:rPr lang="en-US" sz="2400" dirty="0"/>
              <a:t>While we experience ourselves as the aggregate of these multiple intelligences, we are more aware or conscious of some of the larger cognitive lightcones and less aware or unconscious of the smaller ones that lie within us. </a:t>
            </a:r>
          </a:p>
          <a:p>
            <a:pPr>
              <a:spcBef>
                <a:spcPts val="0"/>
              </a:spcBef>
              <a:spcAft>
                <a:spcPts val="0"/>
              </a:spcAft>
            </a:pPr>
            <a:r>
              <a:rPr lang="en-US" sz="2400" dirty="0"/>
              <a:t>Although most modern people experience themselves as individual and separate, to conclude from that experience that  we are indeed separate individual beings makes as much sense  as if a leaf on a tree were to conclude it is an individual separate from the tree.</a:t>
            </a:r>
          </a:p>
          <a:p>
            <a:pPr marL="0" indent="0">
              <a:buNone/>
            </a:pPr>
            <a:endParaRPr lang="en-CA" dirty="0"/>
          </a:p>
        </p:txBody>
      </p:sp>
      <p:grpSp>
        <p:nvGrpSpPr>
          <p:cNvPr id="2" name="Group 1">
            <a:extLst>
              <a:ext uri="{FF2B5EF4-FFF2-40B4-BE49-F238E27FC236}">
                <a16:creationId xmlns:a16="http://schemas.microsoft.com/office/drawing/2014/main" id="{127E5FBF-DB28-D092-508C-1AF0492D8B10}"/>
              </a:ext>
            </a:extLst>
          </p:cNvPr>
          <p:cNvGrpSpPr/>
          <p:nvPr/>
        </p:nvGrpSpPr>
        <p:grpSpPr>
          <a:xfrm>
            <a:off x="135283" y="523220"/>
            <a:ext cx="5067653" cy="6225052"/>
            <a:chOff x="134754" y="1434907"/>
            <a:chExt cx="4327180" cy="2657466"/>
          </a:xfrm>
        </p:grpSpPr>
        <p:sp>
          <p:nvSpPr>
            <p:cNvPr id="4" name="Freeform: Shape 3">
              <a:extLst>
                <a:ext uri="{FF2B5EF4-FFF2-40B4-BE49-F238E27FC236}">
                  <a16:creationId xmlns:a16="http://schemas.microsoft.com/office/drawing/2014/main" id="{0BB98735-D691-24C5-FBF9-7F01B3BC4672}"/>
                </a:ext>
              </a:extLst>
            </p:cNvPr>
            <p:cNvSpPr/>
            <p:nvPr/>
          </p:nvSpPr>
          <p:spPr>
            <a:xfrm>
              <a:off x="134754"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Hinduism</a:t>
              </a:r>
            </a:p>
            <a:p>
              <a:pPr marL="114300" lvl="1" indent="-114300" algn="l" defTabSz="533400">
                <a:lnSpc>
                  <a:spcPct val="90000"/>
                </a:lnSpc>
                <a:spcBef>
                  <a:spcPct val="0"/>
                </a:spcBef>
                <a:spcAft>
                  <a:spcPct val="15000"/>
                </a:spcAft>
                <a:buChar char="•"/>
              </a:pPr>
              <a:r>
                <a:rPr lang="en-CA" kern="1200" dirty="0"/>
                <a:t>Causal body ground of being</a:t>
              </a:r>
            </a:p>
            <a:p>
              <a:pPr marL="114300" lvl="1" indent="-114300" algn="l" defTabSz="533400">
                <a:lnSpc>
                  <a:spcPct val="90000"/>
                </a:lnSpc>
                <a:spcBef>
                  <a:spcPct val="0"/>
                </a:spcBef>
                <a:spcAft>
                  <a:spcPct val="15000"/>
                </a:spcAft>
                <a:buChar char="•"/>
              </a:pPr>
              <a:r>
                <a:rPr lang="en-CA" kern="1200" dirty="0"/>
                <a:t>Subtle body</a:t>
              </a:r>
            </a:p>
            <a:p>
              <a:pPr marL="114300" lvl="1" indent="-114300" algn="l" defTabSz="533400">
                <a:lnSpc>
                  <a:spcPct val="90000"/>
                </a:lnSpc>
                <a:spcBef>
                  <a:spcPct val="0"/>
                </a:spcBef>
                <a:spcAft>
                  <a:spcPct val="15000"/>
                </a:spcAft>
                <a:buChar char="•"/>
              </a:pPr>
              <a:r>
                <a:rPr lang="en-CA" kern="1200" dirty="0"/>
                <a:t>Gross body</a:t>
              </a:r>
            </a:p>
          </p:txBody>
        </p:sp>
        <p:sp>
          <p:nvSpPr>
            <p:cNvPr id="7" name="Freeform: Shape 6">
              <a:extLst>
                <a:ext uri="{FF2B5EF4-FFF2-40B4-BE49-F238E27FC236}">
                  <a16:creationId xmlns:a16="http://schemas.microsoft.com/office/drawing/2014/main" id="{5344AD03-CA23-E91B-5455-9DABB69CC29E}"/>
                </a:ext>
              </a:extLst>
            </p:cNvPr>
            <p:cNvSpPr/>
            <p:nvPr/>
          </p:nvSpPr>
          <p:spPr>
            <a:xfrm>
              <a:off x="134754"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Christianity</a:t>
              </a:r>
            </a:p>
            <a:p>
              <a:pPr marL="114300" lvl="1" indent="-114300" algn="l" defTabSz="533400">
                <a:lnSpc>
                  <a:spcPct val="90000"/>
                </a:lnSpc>
                <a:spcBef>
                  <a:spcPct val="0"/>
                </a:spcBef>
                <a:spcAft>
                  <a:spcPct val="15000"/>
                </a:spcAft>
                <a:buChar char="•"/>
              </a:pPr>
              <a:r>
                <a:rPr lang="en-CA" kern="1200" dirty="0"/>
                <a:t>God, Spirit, the father</a:t>
              </a:r>
            </a:p>
            <a:p>
              <a:pPr marL="114300" lvl="1" indent="-114300" algn="l" defTabSz="533400">
                <a:lnSpc>
                  <a:spcPct val="90000"/>
                </a:lnSpc>
                <a:spcBef>
                  <a:spcPct val="0"/>
                </a:spcBef>
                <a:spcAft>
                  <a:spcPct val="15000"/>
                </a:spcAft>
                <a:buChar char="•"/>
              </a:pPr>
              <a:r>
                <a:rPr lang="en-CA" kern="1200" dirty="0"/>
                <a:t>Soul, the holy ghost</a:t>
              </a:r>
            </a:p>
            <a:p>
              <a:pPr marL="114300" lvl="1" indent="-114300" algn="l" defTabSz="533400">
                <a:lnSpc>
                  <a:spcPct val="90000"/>
                </a:lnSpc>
                <a:spcBef>
                  <a:spcPct val="0"/>
                </a:spcBef>
                <a:spcAft>
                  <a:spcPct val="15000"/>
                </a:spcAft>
                <a:buChar char="•"/>
              </a:pPr>
              <a:r>
                <a:rPr lang="en-CA" kern="1200" dirty="0"/>
                <a:t>The body, the son</a:t>
              </a:r>
            </a:p>
          </p:txBody>
        </p:sp>
        <p:sp>
          <p:nvSpPr>
            <p:cNvPr id="8" name="Freeform: Shape 7">
              <a:extLst>
                <a:ext uri="{FF2B5EF4-FFF2-40B4-BE49-F238E27FC236}">
                  <a16:creationId xmlns:a16="http://schemas.microsoft.com/office/drawing/2014/main" id="{8286E963-A9E1-68E6-B0FA-D7EF9D06B2E1}"/>
                </a:ext>
              </a:extLst>
            </p:cNvPr>
            <p:cNvSpPr/>
            <p:nvPr/>
          </p:nvSpPr>
          <p:spPr>
            <a:xfrm>
              <a:off x="2401372"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CA" kern="1200" dirty="0">
                  <a:solidFill>
                    <a:schemeClr val="bg1"/>
                  </a:solidFill>
                </a:rPr>
                <a:t>Jung</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God</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Collective unconscious, </a:t>
              </a:r>
              <a:r>
                <a:rPr lang="en-CA" dirty="0">
                  <a:solidFill>
                    <a:schemeClr val="tx1"/>
                  </a:solidFill>
                </a:rPr>
                <a:t>a</a:t>
              </a:r>
              <a:r>
                <a:rPr lang="en-CA" kern="1200" dirty="0">
                  <a:solidFill>
                    <a:schemeClr val="tx1"/>
                  </a:solidFill>
                </a:rPr>
                <a:t>rchetypes,  spirit and instincts</a:t>
              </a: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 unconscious</a:t>
              </a:r>
              <a:endParaRPr lang="en-CA" kern="1200" dirty="0">
                <a:solidFill>
                  <a:schemeClr val="tx1"/>
                </a:solidFill>
              </a:endParaRP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Personality</a:t>
              </a:r>
            </a:p>
            <a:p>
              <a:pPr marL="171450" lvl="0" indent="-171450" algn="l" defTabSz="533400">
                <a:lnSpc>
                  <a:spcPct val="90000"/>
                </a:lnSpc>
                <a:spcBef>
                  <a:spcPct val="0"/>
                </a:spcBef>
                <a:spcAft>
                  <a:spcPct val="35000"/>
                </a:spcAft>
                <a:buFont typeface="Arial" panose="020B0604020202020204" pitchFamily="34" charset="0"/>
                <a:buChar char="•"/>
              </a:pPr>
              <a:endParaRPr lang="en-CA" sz="1200" kern="1200" dirty="0">
                <a:solidFill>
                  <a:schemeClr val="tx1"/>
                </a:solidFill>
              </a:endParaRPr>
            </a:p>
            <a:p>
              <a:pPr marL="0" lvl="0" indent="0" algn="l" defTabSz="533400">
                <a:lnSpc>
                  <a:spcPct val="90000"/>
                </a:lnSpc>
                <a:spcBef>
                  <a:spcPct val="0"/>
                </a:spcBef>
                <a:spcAft>
                  <a:spcPct val="35000"/>
                </a:spcAft>
                <a:buNone/>
              </a:pPr>
              <a:endParaRPr lang="en-CA" sz="1200" dirty="0">
                <a:solidFill>
                  <a:schemeClr val="tx1"/>
                </a:solidFill>
              </a:endParaRPr>
            </a:p>
          </p:txBody>
        </p:sp>
        <p:sp>
          <p:nvSpPr>
            <p:cNvPr id="6" name="Freeform: Shape 5">
              <a:extLst>
                <a:ext uri="{FF2B5EF4-FFF2-40B4-BE49-F238E27FC236}">
                  <a16:creationId xmlns:a16="http://schemas.microsoft.com/office/drawing/2014/main" id="{013769F4-E9CC-989A-D2ED-1200D1567555}"/>
                </a:ext>
              </a:extLst>
            </p:cNvPr>
            <p:cNvSpPr/>
            <p:nvPr/>
          </p:nvSpPr>
          <p:spPr>
            <a:xfrm>
              <a:off x="2401372"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Plato’s Cave</a:t>
              </a:r>
            </a:p>
            <a:p>
              <a:pPr marL="0" lvl="0" indent="0" algn="l" defTabSz="533400">
                <a:lnSpc>
                  <a:spcPct val="90000"/>
                </a:lnSpc>
                <a:spcBef>
                  <a:spcPct val="0"/>
                </a:spcBef>
                <a:spcAft>
                  <a:spcPct val="35000"/>
                </a:spcAft>
                <a:buNone/>
              </a:pPr>
              <a:r>
                <a:rPr lang="en-CA" kern="1200" dirty="0">
                  <a:solidFill>
                    <a:schemeClr val="bg1"/>
                  </a:solidFill>
                </a:rPr>
                <a:t>Neoplatonism</a:t>
              </a:r>
            </a:p>
            <a:p>
              <a:pPr marL="114300" lvl="1" indent="-114300" algn="l" defTabSz="533400">
                <a:lnSpc>
                  <a:spcPct val="90000"/>
                </a:lnSpc>
                <a:spcBef>
                  <a:spcPct val="0"/>
                </a:spcBef>
                <a:spcAft>
                  <a:spcPct val="15000"/>
                </a:spcAft>
                <a:buChar char="•"/>
              </a:pPr>
              <a:r>
                <a:rPr lang="en-CA" kern="1200" dirty="0"/>
                <a:t>The sun</a:t>
              </a:r>
            </a:p>
            <a:p>
              <a:pPr marL="114300" lvl="1" indent="-114300" algn="l" defTabSz="533400">
                <a:lnSpc>
                  <a:spcPct val="90000"/>
                </a:lnSpc>
                <a:spcBef>
                  <a:spcPct val="0"/>
                </a:spcBef>
                <a:spcAft>
                  <a:spcPct val="15000"/>
                </a:spcAft>
                <a:buChar char="•"/>
              </a:pPr>
              <a:r>
                <a:rPr lang="en-CA" kern="1200" dirty="0"/>
                <a:t>The puppeteers and their puppets</a:t>
              </a:r>
            </a:p>
            <a:p>
              <a:pPr marL="114300" lvl="1" indent="-114300" algn="l" defTabSz="533400">
                <a:lnSpc>
                  <a:spcPct val="90000"/>
                </a:lnSpc>
                <a:spcBef>
                  <a:spcPct val="0"/>
                </a:spcBef>
                <a:spcAft>
                  <a:spcPct val="15000"/>
                </a:spcAft>
                <a:buChar char="•"/>
              </a:pPr>
              <a:r>
                <a:rPr lang="en-CA" kern="1200" dirty="0"/>
                <a:t>The shadows</a:t>
              </a:r>
            </a:p>
          </p:txBody>
        </p:sp>
      </p:grpSp>
      <p:sp>
        <p:nvSpPr>
          <p:cNvPr id="3" name="Slide Number Placeholder 2">
            <a:extLst>
              <a:ext uri="{FF2B5EF4-FFF2-40B4-BE49-F238E27FC236}">
                <a16:creationId xmlns:a16="http://schemas.microsoft.com/office/drawing/2014/main" id="{43CD48D5-AA75-7A82-6B12-3FD52BB8E6D2}"/>
              </a:ext>
            </a:extLst>
          </p:cNvPr>
          <p:cNvSpPr>
            <a:spLocks noGrp="1"/>
          </p:cNvSpPr>
          <p:nvPr>
            <p:ph type="sldNum" sz="quarter" idx="12"/>
          </p:nvPr>
        </p:nvSpPr>
        <p:spPr/>
        <p:txBody>
          <a:bodyPr/>
          <a:lstStyle/>
          <a:p>
            <a:fld id="{B2DC25EE-239B-4C5F-AAD1-255A7D5F1EE2}" type="slidenum">
              <a:rPr lang="en-US" smtClean="0"/>
              <a:t>795</a:t>
            </a:fld>
            <a:endParaRPr lang="en-US"/>
          </a:p>
        </p:txBody>
      </p:sp>
    </p:spTree>
    <p:extLst>
      <p:ext uri="{BB962C8B-B14F-4D97-AF65-F5344CB8AC3E}">
        <p14:creationId xmlns:p14="http://schemas.microsoft.com/office/powerpoint/2010/main" val="3433132288"/>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FD053F-9D44-54B0-41A0-854E372EEACF}"/>
              </a:ext>
            </a:extLst>
          </p:cNvPr>
          <p:cNvSpPr>
            <a:spLocks noGrp="1"/>
          </p:cNvSpPr>
          <p:nvPr>
            <p:ph idx="4294967295"/>
          </p:nvPr>
        </p:nvSpPr>
        <p:spPr>
          <a:xfrm>
            <a:off x="6258502" y="0"/>
            <a:ext cx="5751694" cy="6694714"/>
          </a:xfrm>
        </p:spPr>
        <p:txBody>
          <a:bodyPr>
            <a:normAutofit fontScale="77500" lnSpcReduction="20000"/>
          </a:bodyPr>
          <a:lstStyle/>
          <a:p>
            <a:pPr>
              <a:spcBef>
                <a:spcPts val="0"/>
              </a:spcBef>
              <a:spcAft>
                <a:spcPts val="0"/>
              </a:spcAft>
            </a:pPr>
            <a:r>
              <a:rPr lang="en-US" sz="2900" dirty="0"/>
              <a:t>Just like there are smaller lightcones nestled within our “ individual self”, our individual selves are nestled within bigger transpersonal lightcones.</a:t>
            </a:r>
          </a:p>
          <a:p>
            <a:pPr>
              <a:spcBef>
                <a:spcPts val="0"/>
              </a:spcBef>
              <a:spcAft>
                <a:spcPts val="0"/>
              </a:spcAft>
            </a:pPr>
            <a:r>
              <a:rPr lang="en-US" sz="2900" dirty="0"/>
              <a:t>Hunter gatherers very likely identified less with the separate individual selves we identify with today, and more with a bigger lightcone that contained not only the individual, but also the group and the natural environment. </a:t>
            </a:r>
          </a:p>
          <a:p>
            <a:pPr>
              <a:spcBef>
                <a:spcPts val="0"/>
              </a:spcBef>
              <a:spcAft>
                <a:spcPts val="0"/>
              </a:spcAft>
            </a:pPr>
            <a:r>
              <a:rPr lang="en-US" sz="2900" dirty="0"/>
              <a:t>Many belief systems based on idealist metaphysics agree that there are three realms: </a:t>
            </a:r>
          </a:p>
          <a:p>
            <a:pPr>
              <a:spcBef>
                <a:spcPts val="0"/>
              </a:spcBef>
              <a:spcAft>
                <a:spcPts val="0"/>
              </a:spcAft>
            </a:pPr>
            <a:r>
              <a:rPr lang="en-US" sz="2900" dirty="0">
                <a:solidFill>
                  <a:schemeClr val="bg1"/>
                </a:solidFill>
              </a:rPr>
              <a:t>1) </a:t>
            </a:r>
            <a:r>
              <a:rPr lang="en-US" sz="2900" dirty="0"/>
              <a:t>what is fundamental is the “ground of being”, a creative principle, God, or in the language of physics the quantum field at the big bang </a:t>
            </a:r>
            <a:r>
              <a:rPr lang="en-US" sz="2900" dirty="0">
                <a:solidFill>
                  <a:schemeClr val="bg1"/>
                </a:solidFill>
              </a:rPr>
              <a:t> </a:t>
            </a:r>
          </a:p>
          <a:p>
            <a:pPr>
              <a:spcBef>
                <a:spcPts val="0"/>
              </a:spcBef>
              <a:spcAft>
                <a:spcPts val="0"/>
              </a:spcAft>
            </a:pPr>
            <a:r>
              <a:rPr lang="en-US" sz="2900" dirty="0">
                <a:solidFill>
                  <a:schemeClr val="bg1"/>
                </a:solidFill>
              </a:rPr>
              <a:t>2) </a:t>
            </a:r>
            <a:r>
              <a:rPr lang="en-US" sz="2900" dirty="0"/>
              <a:t>the Platonic forms, Soul, Jungian archetypes or vibrations of the quantum field. </a:t>
            </a:r>
          </a:p>
          <a:p>
            <a:pPr>
              <a:spcBef>
                <a:spcPts val="0"/>
              </a:spcBef>
              <a:spcAft>
                <a:spcPts val="0"/>
              </a:spcAft>
            </a:pPr>
            <a:r>
              <a:rPr lang="en-US" sz="2900" dirty="0">
                <a:solidFill>
                  <a:schemeClr val="bg1"/>
                </a:solidFill>
              </a:rPr>
              <a:t>3) </a:t>
            </a:r>
            <a:r>
              <a:rPr lang="en-US" sz="2900" dirty="0"/>
              <a:t>and when life dissociates from one mind, and it “looks” at the Platonic forms, Soul, Jungian archetypes or vibrations of the quantum field from across a dissociative boundary life sees an illusion or user interface which we call the material world or gross realm</a:t>
            </a:r>
          </a:p>
          <a:p>
            <a:pPr>
              <a:spcBef>
                <a:spcPts val="0"/>
              </a:spcBef>
              <a:spcAft>
                <a:spcPts val="0"/>
              </a:spcAft>
            </a:pPr>
            <a:r>
              <a:rPr lang="en-US" sz="2900" dirty="0"/>
              <a:t>Hoffman thinks that </a:t>
            </a:r>
            <a:r>
              <a:rPr lang="en-US" sz="2900" dirty="0">
                <a:solidFill>
                  <a:schemeClr val="bg1"/>
                </a:solidFill>
              </a:rPr>
              <a:t>1) </a:t>
            </a:r>
            <a:r>
              <a:rPr lang="en-US" sz="2900" dirty="0"/>
              <a:t>and</a:t>
            </a:r>
            <a:r>
              <a:rPr lang="en-US" sz="2900" dirty="0">
                <a:solidFill>
                  <a:schemeClr val="bg1"/>
                </a:solidFill>
              </a:rPr>
              <a:t> 2) </a:t>
            </a:r>
            <a:r>
              <a:rPr lang="en-US" sz="2900" dirty="0"/>
              <a:t>are not in space time but are the “electronics and programing” underlying the icons on the </a:t>
            </a:r>
            <a:r>
              <a:rPr lang="en-US" sz="2900" dirty="0">
                <a:solidFill>
                  <a:schemeClr val="bg1"/>
                </a:solidFill>
              </a:rPr>
              <a:t>3) </a:t>
            </a:r>
            <a:r>
              <a:rPr lang="en-US" sz="2900" dirty="0"/>
              <a:t>user interface.   </a:t>
            </a:r>
            <a:endParaRPr lang="en-CA" sz="2900" dirty="0"/>
          </a:p>
          <a:p>
            <a:endParaRPr lang="en-CA" dirty="0"/>
          </a:p>
        </p:txBody>
      </p:sp>
      <p:grpSp>
        <p:nvGrpSpPr>
          <p:cNvPr id="2" name="Group 1">
            <a:extLst>
              <a:ext uri="{FF2B5EF4-FFF2-40B4-BE49-F238E27FC236}">
                <a16:creationId xmlns:a16="http://schemas.microsoft.com/office/drawing/2014/main" id="{127E5FBF-DB28-D092-508C-1AF0492D8B10}"/>
              </a:ext>
            </a:extLst>
          </p:cNvPr>
          <p:cNvGrpSpPr/>
          <p:nvPr/>
        </p:nvGrpSpPr>
        <p:grpSpPr>
          <a:xfrm>
            <a:off x="135282" y="182880"/>
            <a:ext cx="5844893" cy="6263639"/>
            <a:chOff x="134754" y="1434907"/>
            <a:chExt cx="4327180" cy="2657466"/>
          </a:xfrm>
        </p:grpSpPr>
        <p:sp>
          <p:nvSpPr>
            <p:cNvPr id="4" name="Freeform: Shape 3">
              <a:extLst>
                <a:ext uri="{FF2B5EF4-FFF2-40B4-BE49-F238E27FC236}">
                  <a16:creationId xmlns:a16="http://schemas.microsoft.com/office/drawing/2014/main" id="{0BB98735-D691-24C5-FBF9-7F01B3BC4672}"/>
                </a:ext>
              </a:extLst>
            </p:cNvPr>
            <p:cNvSpPr/>
            <p:nvPr/>
          </p:nvSpPr>
          <p:spPr>
            <a:xfrm>
              <a:off x="134754"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Hinduism</a:t>
              </a:r>
            </a:p>
            <a:p>
              <a:pPr marL="114300" lvl="1" indent="-114300" algn="l" defTabSz="533400">
                <a:lnSpc>
                  <a:spcPct val="90000"/>
                </a:lnSpc>
                <a:spcBef>
                  <a:spcPct val="0"/>
                </a:spcBef>
                <a:spcAft>
                  <a:spcPct val="15000"/>
                </a:spcAft>
                <a:buChar char="•"/>
              </a:pPr>
              <a:r>
                <a:rPr lang="en-CA" kern="1200" dirty="0"/>
                <a:t>Causal body ground of being</a:t>
              </a:r>
            </a:p>
            <a:p>
              <a:pPr marL="114300" lvl="1" indent="-114300" algn="l" defTabSz="533400">
                <a:lnSpc>
                  <a:spcPct val="90000"/>
                </a:lnSpc>
                <a:spcBef>
                  <a:spcPct val="0"/>
                </a:spcBef>
                <a:spcAft>
                  <a:spcPct val="15000"/>
                </a:spcAft>
                <a:buChar char="•"/>
              </a:pPr>
              <a:r>
                <a:rPr lang="en-CA" kern="1200" dirty="0"/>
                <a:t>Subtle body</a:t>
              </a:r>
            </a:p>
            <a:p>
              <a:pPr marL="114300" lvl="1" indent="-114300" algn="l" defTabSz="533400">
                <a:lnSpc>
                  <a:spcPct val="90000"/>
                </a:lnSpc>
                <a:spcBef>
                  <a:spcPct val="0"/>
                </a:spcBef>
                <a:spcAft>
                  <a:spcPct val="15000"/>
                </a:spcAft>
                <a:buChar char="•"/>
              </a:pPr>
              <a:r>
                <a:rPr lang="en-CA" kern="1200" dirty="0"/>
                <a:t>Gross body</a:t>
              </a:r>
            </a:p>
          </p:txBody>
        </p:sp>
        <p:sp>
          <p:nvSpPr>
            <p:cNvPr id="7" name="Freeform: Shape 6">
              <a:extLst>
                <a:ext uri="{FF2B5EF4-FFF2-40B4-BE49-F238E27FC236}">
                  <a16:creationId xmlns:a16="http://schemas.microsoft.com/office/drawing/2014/main" id="{5344AD03-CA23-E91B-5455-9DABB69CC29E}"/>
                </a:ext>
              </a:extLst>
            </p:cNvPr>
            <p:cNvSpPr/>
            <p:nvPr/>
          </p:nvSpPr>
          <p:spPr>
            <a:xfrm>
              <a:off x="134754"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Christianity</a:t>
              </a:r>
            </a:p>
            <a:p>
              <a:pPr marL="114300" lvl="1" indent="-114300" algn="l" defTabSz="533400">
                <a:lnSpc>
                  <a:spcPct val="90000"/>
                </a:lnSpc>
                <a:spcBef>
                  <a:spcPct val="0"/>
                </a:spcBef>
                <a:spcAft>
                  <a:spcPct val="15000"/>
                </a:spcAft>
                <a:buChar char="•"/>
              </a:pPr>
              <a:r>
                <a:rPr lang="en-CA" kern="1200" dirty="0"/>
                <a:t>God, Spirit, the father</a:t>
              </a:r>
            </a:p>
            <a:p>
              <a:pPr marL="114300" lvl="1" indent="-114300" algn="l" defTabSz="533400">
                <a:lnSpc>
                  <a:spcPct val="90000"/>
                </a:lnSpc>
                <a:spcBef>
                  <a:spcPct val="0"/>
                </a:spcBef>
                <a:spcAft>
                  <a:spcPct val="15000"/>
                </a:spcAft>
                <a:buChar char="•"/>
              </a:pPr>
              <a:r>
                <a:rPr lang="en-CA" kern="1200" dirty="0"/>
                <a:t>Soul, the holy ghost</a:t>
              </a:r>
            </a:p>
            <a:p>
              <a:pPr marL="114300" lvl="1" indent="-114300" algn="l" defTabSz="533400">
                <a:lnSpc>
                  <a:spcPct val="90000"/>
                </a:lnSpc>
                <a:spcBef>
                  <a:spcPct val="0"/>
                </a:spcBef>
                <a:spcAft>
                  <a:spcPct val="15000"/>
                </a:spcAft>
                <a:buChar char="•"/>
              </a:pPr>
              <a:r>
                <a:rPr lang="en-CA" kern="1200" dirty="0"/>
                <a:t>The body, the son</a:t>
              </a:r>
            </a:p>
          </p:txBody>
        </p:sp>
        <p:sp>
          <p:nvSpPr>
            <p:cNvPr id="8" name="Freeform: Shape 7">
              <a:extLst>
                <a:ext uri="{FF2B5EF4-FFF2-40B4-BE49-F238E27FC236}">
                  <a16:creationId xmlns:a16="http://schemas.microsoft.com/office/drawing/2014/main" id="{8286E963-A9E1-68E6-B0FA-D7EF9D06B2E1}"/>
                </a:ext>
              </a:extLst>
            </p:cNvPr>
            <p:cNvSpPr/>
            <p:nvPr/>
          </p:nvSpPr>
          <p:spPr>
            <a:xfrm>
              <a:off x="2401372"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CA" kern="1200" dirty="0">
                  <a:solidFill>
                    <a:schemeClr val="bg1"/>
                  </a:solidFill>
                </a:rPr>
                <a:t>Jung</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God</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Collective unconscious, </a:t>
              </a:r>
              <a:r>
                <a:rPr lang="en-CA" dirty="0">
                  <a:solidFill>
                    <a:schemeClr val="tx1"/>
                  </a:solidFill>
                </a:rPr>
                <a:t>a</a:t>
              </a:r>
              <a:r>
                <a:rPr lang="en-CA" kern="1200" dirty="0">
                  <a:solidFill>
                    <a:schemeClr val="tx1"/>
                  </a:solidFill>
                </a:rPr>
                <a:t>rchetypes,  spirit and instincts</a:t>
              </a: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 unconscious</a:t>
              </a:r>
              <a:endParaRPr lang="en-CA" kern="1200" dirty="0">
                <a:solidFill>
                  <a:schemeClr val="tx1"/>
                </a:solidFill>
              </a:endParaRP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Personality</a:t>
              </a:r>
            </a:p>
            <a:p>
              <a:pPr marL="171450" lvl="0" indent="-171450" algn="l" defTabSz="533400">
                <a:lnSpc>
                  <a:spcPct val="90000"/>
                </a:lnSpc>
                <a:spcBef>
                  <a:spcPct val="0"/>
                </a:spcBef>
                <a:spcAft>
                  <a:spcPct val="35000"/>
                </a:spcAft>
                <a:buFont typeface="Arial" panose="020B0604020202020204" pitchFamily="34" charset="0"/>
                <a:buChar char="•"/>
              </a:pPr>
              <a:endParaRPr lang="en-CA" sz="1200" kern="1200" dirty="0">
                <a:solidFill>
                  <a:schemeClr val="tx1"/>
                </a:solidFill>
              </a:endParaRPr>
            </a:p>
            <a:p>
              <a:pPr marL="0" lvl="0" indent="0" algn="l" defTabSz="533400">
                <a:lnSpc>
                  <a:spcPct val="90000"/>
                </a:lnSpc>
                <a:spcBef>
                  <a:spcPct val="0"/>
                </a:spcBef>
                <a:spcAft>
                  <a:spcPct val="35000"/>
                </a:spcAft>
                <a:buNone/>
              </a:pPr>
              <a:endParaRPr lang="en-CA" sz="1200" dirty="0">
                <a:solidFill>
                  <a:schemeClr val="tx1"/>
                </a:solidFill>
              </a:endParaRPr>
            </a:p>
          </p:txBody>
        </p:sp>
        <p:sp>
          <p:nvSpPr>
            <p:cNvPr id="6" name="Freeform: Shape 5">
              <a:extLst>
                <a:ext uri="{FF2B5EF4-FFF2-40B4-BE49-F238E27FC236}">
                  <a16:creationId xmlns:a16="http://schemas.microsoft.com/office/drawing/2014/main" id="{013769F4-E9CC-989A-D2ED-1200D1567555}"/>
                </a:ext>
              </a:extLst>
            </p:cNvPr>
            <p:cNvSpPr/>
            <p:nvPr/>
          </p:nvSpPr>
          <p:spPr>
            <a:xfrm>
              <a:off x="2401372"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Plato’s Cave</a:t>
              </a:r>
            </a:p>
            <a:p>
              <a:pPr marL="0" lvl="0" indent="0" algn="l" defTabSz="533400">
                <a:lnSpc>
                  <a:spcPct val="90000"/>
                </a:lnSpc>
                <a:spcBef>
                  <a:spcPct val="0"/>
                </a:spcBef>
                <a:spcAft>
                  <a:spcPct val="35000"/>
                </a:spcAft>
                <a:buNone/>
              </a:pPr>
              <a:r>
                <a:rPr lang="en-CA" kern="1200" dirty="0">
                  <a:solidFill>
                    <a:schemeClr val="bg1"/>
                  </a:solidFill>
                </a:rPr>
                <a:t>Neoplatonism</a:t>
              </a:r>
            </a:p>
            <a:p>
              <a:pPr marL="114300" lvl="1" indent="-114300" algn="l" defTabSz="533400">
                <a:lnSpc>
                  <a:spcPct val="90000"/>
                </a:lnSpc>
                <a:spcBef>
                  <a:spcPct val="0"/>
                </a:spcBef>
                <a:spcAft>
                  <a:spcPct val="15000"/>
                </a:spcAft>
                <a:buChar char="•"/>
              </a:pPr>
              <a:r>
                <a:rPr lang="en-CA" kern="1200" dirty="0"/>
                <a:t>The sun</a:t>
              </a:r>
            </a:p>
            <a:p>
              <a:pPr marL="114300" lvl="1" indent="-114300" algn="l" defTabSz="533400">
                <a:lnSpc>
                  <a:spcPct val="90000"/>
                </a:lnSpc>
                <a:spcBef>
                  <a:spcPct val="0"/>
                </a:spcBef>
                <a:spcAft>
                  <a:spcPct val="15000"/>
                </a:spcAft>
                <a:buChar char="•"/>
              </a:pPr>
              <a:r>
                <a:rPr lang="en-CA" kern="1200" dirty="0"/>
                <a:t>The puppeteers and their puppets</a:t>
              </a:r>
            </a:p>
            <a:p>
              <a:pPr marL="114300" lvl="1" indent="-114300" algn="l" defTabSz="533400">
                <a:lnSpc>
                  <a:spcPct val="90000"/>
                </a:lnSpc>
                <a:spcBef>
                  <a:spcPct val="0"/>
                </a:spcBef>
                <a:spcAft>
                  <a:spcPct val="15000"/>
                </a:spcAft>
                <a:buChar char="•"/>
              </a:pPr>
              <a:r>
                <a:rPr lang="en-CA" kern="1200" dirty="0"/>
                <a:t>The shadows</a:t>
              </a:r>
            </a:p>
          </p:txBody>
        </p:sp>
      </p:grpSp>
      <p:sp>
        <p:nvSpPr>
          <p:cNvPr id="3" name="Slide Number Placeholder 2">
            <a:extLst>
              <a:ext uri="{FF2B5EF4-FFF2-40B4-BE49-F238E27FC236}">
                <a16:creationId xmlns:a16="http://schemas.microsoft.com/office/drawing/2014/main" id="{8BA293F1-7933-DC4F-A3CB-F2FEDD2D6738}"/>
              </a:ext>
            </a:extLst>
          </p:cNvPr>
          <p:cNvSpPr>
            <a:spLocks noGrp="1"/>
          </p:cNvSpPr>
          <p:nvPr>
            <p:ph type="sldNum" sz="quarter" idx="12"/>
          </p:nvPr>
        </p:nvSpPr>
        <p:spPr/>
        <p:txBody>
          <a:bodyPr/>
          <a:lstStyle/>
          <a:p>
            <a:fld id="{B2DC25EE-239B-4C5F-AAD1-255A7D5F1EE2}" type="slidenum">
              <a:rPr lang="en-US" smtClean="0"/>
              <a:t>796</a:t>
            </a:fld>
            <a:endParaRPr lang="en-US"/>
          </a:p>
        </p:txBody>
      </p:sp>
    </p:spTree>
    <p:extLst>
      <p:ext uri="{BB962C8B-B14F-4D97-AF65-F5344CB8AC3E}">
        <p14:creationId xmlns:p14="http://schemas.microsoft.com/office/powerpoint/2010/main" val="4089026231"/>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4A5B9E-44DD-77A1-ACF6-2BAECDD9BF02}"/>
              </a:ext>
            </a:extLst>
          </p:cNvPr>
          <p:cNvSpPr txBox="1"/>
          <p:nvPr/>
        </p:nvSpPr>
        <p:spPr>
          <a:xfrm>
            <a:off x="5138163" y="34741"/>
            <a:ext cx="7158022" cy="7109639"/>
          </a:xfrm>
          <a:prstGeom prst="rect">
            <a:avLst/>
          </a:prstGeom>
          <a:noFill/>
        </p:spPr>
        <p:txBody>
          <a:bodyPr wrap="square">
            <a:spAutoFit/>
          </a:bodyPr>
          <a:lstStyle/>
          <a:p>
            <a:pPr marL="285750" indent="-285750">
              <a:buFont typeface="Arial" panose="020B0604020202020204" pitchFamily="34" charset="0"/>
              <a:buChar char="•"/>
            </a:pPr>
            <a:r>
              <a:rPr lang="en-US" sz="2000" dirty="0"/>
              <a:t>In Chinese cosmology, the universe creates itself out of a primary chaos which is organized by cycles of  Yin and Yang and formed into objects and lives. </a:t>
            </a:r>
          </a:p>
          <a:p>
            <a:pPr marL="285750" indent="-285750">
              <a:buFont typeface="Arial" panose="020B0604020202020204" pitchFamily="34" charset="0"/>
              <a:buChar char="•"/>
            </a:pPr>
            <a:r>
              <a:rPr lang="en-US" sz="2000" dirty="0"/>
              <a:t>Yin is retractive, passive and receptive while Yang is active repelling and expansive; in principle, this dichotomy, in some form, is seen in all things.</a:t>
            </a:r>
          </a:p>
          <a:p>
            <a:pPr marL="285750" indent="-285750">
              <a:buFont typeface="Arial" panose="020B0604020202020204" pitchFamily="34" charset="0"/>
              <a:buChar char="•"/>
            </a:pPr>
            <a:r>
              <a:rPr lang="en-CA" sz="2000" dirty="0"/>
              <a:t>The word “symbolic” originates in the Greek </a:t>
            </a:r>
            <a:r>
              <a:rPr lang="en-CA" sz="2000" dirty="0" err="1"/>
              <a:t>symbolon</a:t>
            </a:r>
            <a:r>
              <a:rPr lang="en-CA" sz="2000" dirty="0"/>
              <a:t> meaning “that which is thrown or cast together”. The word diabolic originates in the Greek diaboli meaning “that which is thrown or cast apart”. The word religion comes from the Latin </a:t>
            </a:r>
            <a:r>
              <a:rPr lang="en-CA" sz="2000" dirty="0" err="1"/>
              <a:t>religare</a:t>
            </a:r>
            <a:r>
              <a:rPr lang="en-CA" sz="2000" dirty="0"/>
              <a:t> meaning “to tie together”  </a:t>
            </a:r>
          </a:p>
          <a:p>
            <a:pPr marL="285750" indent="-285750">
              <a:buFont typeface="Arial" panose="020B0604020202020204" pitchFamily="34" charset="0"/>
              <a:buChar char="•"/>
            </a:pPr>
            <a:r>
              <a:rPr lang="en-CA" sz="2000" dirty="0"/>
              <a:t>Chinese cosmology and the origins of these words reflect a universal pattern; evolution is grounded in complementary cycles of habit/yin and creativity/yang. These cycles involve attractive and repulsive forces  engaging in construction and creative destruction.</a:t>
            </a:r>
          </a:p>
          <a:p>
            <a:pPr marL="285750" indent="-285750">
              <a:buFont typeface="Arial" panose="020B0604020202020204" pitchFamily="34" charset="0"/>
              <a:buChar char="•"/>
            </a:pPr>
            <a:r>
              <a:rPr lang="en-CA" sz="2000" dirty="0"/>
              <a:t>Ancient Chinese cosmology agrees with modern physics in the view that complexity in the universe emerges from the complementary of these two opposites; habit and creativity, which are almost perfectly balanced. </a:t>
            </a:r>
          </a:p>
          <a:p>
            <a:pPr marL="285750" indent="-285750">
              <a:buFont typeface="Arial" panose="020B0604020202020204" pitchFamily="34" charset="0"/>
              <a:buChar char="•"/>
            </a:pPr>
            <a:r>
              <a:rPr lang="en-CA" sz="2000" dirty="0"/>
              <a:t>These cycles manifest at all size scales from that of elementary particles to social order to the universe. </a:t>
            </a:r>
          </a:p>
          <a:p>
            <a:r>
              <a:rPr lang="en-CA" sz="1600" dirty="0"/>
              <a:t> </a:t>
            </a:r>
          </a:p>
        </p:txBody>
      </p:sp>
      <p:sp>
        <p:nvSpPr>
          <p:cNvPr id="4" name="TextBox 3">
            <a:extLst>
              <a:ext uri="{FF2B5EF4-FFF2-40B4-BE49-F238E27FC236}">
                <a16:creationId xmlns:a16="http://schemas.microsoft.com/office/drawing/2014/main" id="{853BAB3E-2CC1-6567-31DF-D0402E8E06BD}"/>
              </a:ext>
            </a:extLst>
          </p:cNvPr>
          <p:cNvSpPr txBox="1"/>
          <p:nvPr/>
        </p:nvSpPr>
        <p:spPr>
          <a:xfrm>
            <a:off x="0" y="-147467"/>
            <a:ext cx="5037865" cy="1077218"/>
          </a:xfrm>
          <a:prstGeom prst="rect">
            <a:avLst/>
          </a:prstGeom>
          <a:noFill/>
        </p:spPr>
        <p:txBody>
          <a:bodyPr wrap="square">
            <a:spAutoFit/>
          </a:bodyPr>
          <a:lstStyle/>
          <a:p>
            <a:pPr algn="ctr"/>
            <a:r>
              <a:rPr lang="en-CA" sz="2400" dirty="0">
                <a:solidFill>
                  <a:schemeClr val="bg1"/>
                </a:solidFill>
              </a:rPr>
              <a:t> </a:t>
            </a:r>
            <a:r>
              <a:rPr lang="en-CA" sz="3200" dirty="0">
                <a:solidFill>
                  <a:schemeClr val="bg1"/>
                </a:solidFill>
              </a:rPr>
              <a:t>EVOLUTIONARY PATTERNS</a:t>
            </a:r>
          </a:p>
        </p:txBody>
      </p:sp>
      <p:graphicFrame>
        <p:nvGraphicFramePr>
          <p:cNvPr id="6" name="Table 5">
            <a:extLst>
              <a:ext uri="{FF2B5EF4-FFF2-40B4-BE49-F238E27FC236}">
                <a16:creationId xmlns:a16="http://schemas.microsoft.com/office/drawing/2014/main" id="{228D4221-1FA6-9B28-4C50-22C7E966C83C}"/>
              </a:ext>
            </a:extLst>
          </p:cNvPr>
          <p:cNvGraphicFramePr>
            <a:graphicFrameLocks noGrp="1"/>
          </p:cNvGraphicFramePr>
          <p:nvPr/>
        </p:nvGraphicFramePr>
        <p:xfrm>
          <a:off x="199960" y="929750"/>
          <a:ext cx="4837905" cy="6167829"/>
        </p:xfrm>
        <a:graphic>
          <a:graphicData uri="http://schemas.openxmlformats.org/drawingml/2006/table">
            <a:tbl>
              <a:tblPr firstRow="1" bandRow="1">
                <a:tableStyleId>{21E4AEA4-8DFA-4A89-87EB-49C32662AFE0}</a:tableStyleId>
              </a:tblPr>
              <a:tblGrid>
                <a:gridCol w="2343235">
                  <a:extLst>
                    <a:ext uri="{9D8B030D-6E8A-4147-A177-3AD203B41FA5}">
                      <a16:colId xmlns:a16="http://schemas.microsoft.com/office/drawing/2014/main" val="1956119314"/>
                    </a:ext>
                  </a:extLst>
                </a:gridCol>
                <a:gridCol w="2494670">
                  <a:extLst>
                    <a:ext uri="{9D8B030D-6E8A-4147-A177-3AD203B41FA5}">
                      <a16:colId xmlns:a16="http://schemas.microsoft.com/office/drawing/2014/main" val="4096501494"/>
                    </a:ext>
                  </a:extLst>
                </a:gridCol>
              </a:tblGrid>
              <a:tr h="531943">
                <a:tc>
                  <a:txBody>
                    <a:bodyPr/>
                    <a:lstStyle/>
                    <a:p>
                      <a:r>
                        <a:rPr lang="en-CA">
                          <a:solidFill>
                            <a:schemeClr val="bg1"/>
                          </a:solidFill>
                        </a:rPr>
                        <a:t>HABIT/YIN</a:t>
                      </a:r>
                    </a:p>
                  </a:txBody>
                  <a:tcPr/>
                </a:tc>
                <a:tc>
                  <a:txBody>
                    <a:bodyPr/>
                    <a:lstStyle/>
                    <a:p>
                      <a:r>
                        <a:rPr lang="en-CA">
                          <a:solidFill>
                            <a:schemeClr val="bg1"/>
                          </a:solidFill>
                        </a:rPr>
                        <a:t>CREATIVITY/YANG</a:t>
                      </a:r>
                    </a:p>
                  </a:txBody>
                  <a:tcPr/>
                </a:tc>
                <a:extLst>
                  <a:ext uri="{0D108BD9-81ED-4DB2-BD59-A6C34878D82A}">
                    <a16:rowId xmlns:a16="http://schemas.microsoft.com/office/drawing/2014/main" val="797516211"/>
                  </a:ext>
                </a:extLst>
              </a:tr>
              <a:tr h="1680994">
                <a:tc>
                  <a:txBody>
                    <a:bodyPr/>
                    <a:lstStyle/>
                    <a:p>
                      <a:r>
                        <a:rPr lang="en-CA"/>
                        <a:t>Attraction, contraction, absorption, passivity, survival, safety, prehension, finitude,  left brain</a:t>
                      </a:r>
                    </a:p>
                  </a:txBody>
                  <a:tcPr/>
                </a:tc>
                <a:tc>
                  <a:txBody>
                    <a:bodyPr/>
                    <a:lstStyle/>
                    <a:p>
                      <a:r>
                        <a:rPr lang="en-CA" dirty="0"/>
                        <a:t>Repulsion, expansion, penetration, activity, exploration, adventure, comprehension, transcendence, right brain</a:t>
                      </a:r>
                    </a:p>
                  </a:txBody>
                  <a:tcPr/>
                </a:tc>
                <a:extLst>
                  <a:ext uri="{0D108BD9-81ED-4DB2-BD59-A6C34878D82A}">
                    <a16:rowId xmlns:a16="http://schemas.microsoft.com/office/drawing/2014/main" val="2981860511"/>
                  </a:ext>
                </a:extLst>
              </a:tr>
              <a:tr h="619314">
                <a:tc>
                  <a:txBody>
                    <a:bodyPr/>
                    <a:lstStyle/>
                    <a:p>
                      <a:r>
                        <a:rPr lang="en-CA"/>
                        <a:t>Strong nuclear force, gravity, dark matter</a:t>
                      </a:r>
                    </a:p>
                  </a:txBody>
                  <a:tcPr/>
                </a:tc>
                <a:tc>
                  <a:txBody>
                    <a:bodyPr/>
                    <a:lstStyle/>
                    <a:p>
                      <a:r>
                        <a:rPr lang="en-CA"/>
                        <a:t>Electromagnetism, dark energy</a:t>
                      </a:r>
                    </a:p>
                  </a:txBody>
                  <a:tcPr/>
                </a:tc>
                <a:extLst>
                  <a:ext uri="{0D108BD9-81ED-4DB2-BD59-A6C34878D82A}">
                    <a16:rowId xmlns:a16="http://schemas.microsoft.com/office/drawing/2014/main" val="3796898510"/>
                  </a:ext>
                </a:extLst>
              </a:tr>
              <a:tr h="531943">
                <a:tc>
                  <a:txBody>
                    <a:bodyPr/>
                    <a:lstStyle/>
                    <a:p>
                      <a:r>
                        <a:rPr lang="en-CA"/>
                        <a:t>Night, dark, death</a:t>
                      </a:r>
                    </a:p>
                  </a:txBody>
                  <a:tcPr/>
                </a:tc>
                <a:tc>
                  <a:txBody>
                    <a:bodyPr/>
                    <a:lstStyle/>
                    <a:p>
                      <a:r>
                        <a:rPr lang="en-CA"/>
                        <a:t>Day, light, birth</a:t>
                      </a:r>
                    </a:p>
                  </a:txBody>
                  <a:tcPr/>
                </a:tc>
                <a:extLst>
                  <a:ext uri="{0D108BD9-81ED-4DB2-BD59-A6C34878D82A}">
                    <a16:rowId xmlns:a16="http://schemas.microsoft.com/office/drawing/2014/main" val="774806564"/>
                  </a:ext>
                </a:extLst>
              </a:tr>
              <a:tr h="619314">
                <a:tc>
                  <a:txBody>
                    <a:bodyPr/>
                    <a:lstStyle/>
                    <a:p>
                      <a:r>
                        <a:rPr lang="en-CA"/>
                        <a:t>Planet and star formation, earth, down</a:t>
                      </a:r>
                    </a:p>
                  </a:txBody>
                  <a:tcPr/>
                </a:tc>
                <a:tc>
                  <a:txBody>
                    <a:bodyPr/>
                    <a:lstStyle/>
                    <a:p>
                      <a:r>
                        <a:rPr lang="en-CA"/>
                        <a:t>Super nova, heaven, up</a:t>
                      </a:r>
                    </a:p>
                  </a:txBody>
                  <a:tcPr/>
                </a:tc>
                <a:extLst>
                  <a:ext uri="{0D108BD9-81ED-4DB2-BD59-A6C34878D82A}">
                    <a16:rowId xmlns:a16="http://schemas.microsoft.com/office/drawing/2014/main" val="1810238697"/>
                  </a:ext>
                </a:extLst>
              </a:tr>
              <a:tr h="619314">
                <a:tc>
                  <a:txBody>
                    <a:bodyPr/>
                    <a:lstStyle/>
                    <a:p>
                      <a:r>
                        <a:rPr lang="en-CA"/>
                        <a:t>Physical/psychosocial</a:t>
                      </a:r>
                    </a:p>
                    <a:p>
                      <a:r>
                        <a:rPr lang="en-CA"/>
                        <a:t>homeostasis</a:t>
                      </a:r>
                    </a:p>
                  </a:txBody>
                  <a:tcPr/>
                </a:tc>
                <a:tc>
                  <a:txBody>
                    <a:bodyPr/>
                    <a:lstStyle/>
                    <a:p>
                      <a:r>
                        <a:rPr lang="en-CA"/>
                        <a:t>Physical/Psychosocial </a:t>
                      </a:r>
                    </a:p>
                    <a:p>
                      <a:r>
                        <a:rPr lang="en-CA"/>
                        <a:t>growth</a:t>
                      </a:r>
                    </a:p>
                  </a:txBody>
                  <a:tcPr/>
                </a:tc>
                <a:extLst>
                  <a:ext uri="{0D108BD9-81ED-4DB2-BD59-A6C34878D82A}">
                    <a16:rowId xmlns:a16="http://schemas.microsoft.com/office/drawing/2014/main" val="4257078975"/>
                  </a:ext>
                </a:extLst>
              </a:tr>
              <a:tr h="531943">
                <a:tc>
                  <a:txBody>
                    <a:bodyPr/>
                    <a:lstStyle/>
                    <a:p>
                      <a:r>
                        <a:rPr lang="en-CA"/>
                        <a:t>Individualism</a:t>
                      </a:r>
                    </a:p>
                  </a:txBody>
                  <a:tcPr/>
                </a:tc>
                <a:tc>
                  <a:txBody>
                    <a:bodyPr/>
                    <a:lstStyle/>
                    <a:p>
                      <a:r>
                        <a:rPr lang="en-CA"/>
                        <a:t>Collectivism</a:t>
                      </a:r>
                    </a:p>
                  </a:txBody>
                  <a:tcPr/>
                </a:tc>
                <a:extLst>
                  <a:ext uri="{0D108BD9-81ED-4DB2-BD59-A6C34878D82A}">
                    <a16:rowId xmlns:a16="http://schemas.microsoft.com/office/drawing/2014/main" val="1429981490"/>
                  </a:ext>
                </a:extLst>
              </a:tr>
              <a:tr h="619314">
                <a:tc>
                  <a:txBody>
                    <a:bodyPr/>
                    <a:lstStyle/>
                    <a:p>
                      <a:r>
                        <a:rPr lang="en-CA"/>
                        <a:t>Conservative, reactionary</a:t>
                      </a:r>
                    </a:p>
                  </a:txBody>
                  <a:tcPr/>
                </a:tc>
                <a:tc>
                  <a:txBody>
                    <a:bodyPr/>
                    <a:lstStyle/>
                    <a:p>
                      <a:r>
                        <a:rPr lang="en-CA" dirty="0"/>
                        <a:t>Liberal, progressive</a:t>
                      </a:r>
                    </a:p>
                  </a:txBody>
                  <a:tcPr/>
                </a:tc>
                <a:extLst>
                  <a:ext uri="{0D108BD9-81ED-4DB2-BD59-A6C34878D82A}">
                    <a16:rowId xmlns:a16="http://schemas.microsoft.com/office/drawing/2014/main" val="3108184336"/>
                  </a:ext>
                </a:extLst>
              </a:tr>
            </a:tbl>
          </a:graphicData>
        </a:graphic>
      </p:graphicFrame>
      <p:sp>
        <p:nvSpPr>
          <p:cNvPr id="2" name="Slide Number Placeholder 1">
            <a:extLst>
              <a:ext uri="{FF2B5EF4-FFF2-40B4-BE49-F238E27FC236}">
                <a16:creationId xmlns:a16="http://schemas.microsoft.com/office/drawing/2014/main" id="{AE87BF65-8F70-6187-2E86-78CAD77FBF4E}"/>
              </a:ext>
            </a:extLst>
          </p:cNvPr>
          <p:cNvSpPr>
            <a:spLocks noGrp="1"/>
          </p:cNvSpPr>
          <p:nvPr>
            <p:ph type="sldNum" sz="quarter" idx="12"/>
          </p:nvPr>
        </p:nvSpPr>
        <p:spPr/>
        <p:txBody>
          <a:bodyPr/>
          <a:lstStyle/>
          <a:p>
            <a:fld id="{B2DC25EE-239B-4C5F-AAD1-255A7D5F1EE2}" type="slidenum">
              <a:rPr lang="en-US" smtClean="0"/>
              <a:t>797</a:t>
            </a:fld>
            <a:endParaRPr lang="en-US"/>
          </a:p>
        </p:txBody>
      </p:sp>
    </p:spTree>
    <p:extLst>
      <p:ext uri="{BB962C8B-B14F-4D97-AF65-F5344CB8AC3E}">
        <p14:creationId xmlns:p14="http://schemas.microsoft.com/office/powerpoint/2010/main" val="1617608801"/>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5E62BC-B99B-7FEC-B4B9-BB47E8E37A10}"/>
              </a:ext>
            </a:extLst>
          </p:cNvPr>
          <p:cNvSpPr txBox="1"/>
          <p:nvPr/>
        </p:nvSpPr>
        <p:spPr>
          <a:xfrm>
            <a:off x="5875158" y="1221917"/>
            <a:ext cx="6096000" cy="4893647"/>
          </a:xfrm>
          <a:prstGeom prst="rect">
            <a:avLst/>
          </a:prstGeom>
          <a:noFill/>
        </p:spPr>
        <p:txBody>
          <a:bodyPr wrap="square">
            <a:spAutoFit/>
          </a:bodyPr>
          <a:lstStyle/>
          <a:p>
            <a:pPr marL="285750" indent="-285750">
              <a:buFont typeface="Arial" panose="020B0604020202020204" pitchFamily="34" charset="0"/>
              <a:buChar char="•"/>
            </a:pPr>
            <a:r>
              <a:rPr lang="en-CA" sz="2400" dirty="0"/>
              <a:t>Bertrand Russell made it clear that science does not know what “matter” is, what it does is describe some of nature’s patterns mathematically. </a:t>
            </a:r>
          </a:p>
          <a:p>
            <a:pPr marL="285750" indent="-285750">
              <a:buFont typeface="Arial" panose="020B0604020202020204" pitchFamily="34" charset="0"/>
              <a:buChar char="•"/>
            </a:pPr>
            <a:r>
              <a:rPr lang="en-CA" sz="2400" dirty="0"/>
              <a:t>What we call fundamental forces and elementary particles are mathematical models attempting to describe nature’s patterns and succeeding remarkably well.</a:t>
            </a:r>
          </a:p>
          <a:p>
            <a:pPr marL="285750" indent="-285750">
              <a:buFont typeface="Arial" panose="020B0604020202020204" pitchFamily="34" charset="0"/>
              <a:buChar char="•"/>
            </a:pPr>
            <a:r>
              <a:rPr lang="en-CA" sz="2400" dirty="0"/>
              <a:t>Quantum field theory has firmly rejected the idea that matter is made up of tiny solid material objects. Speculating on what matter is, is however metaphysics, not science. </a:t>
            </a:r>
          </a:p>
        </p:txBody>
      </p:sp>
      <p:sp>
        <p:nvSpPr>
          <p:cNvPr id="7" name="TextBox 6">
            <a:extLst>
              <a:ext uri="{FF2B5EF4-FFF2-40B4-BE49-F238E27FC236}">
                <a16:creationId xmlns:a16="http://schemas.microsoft.com/office/drawing/2014/main" id="{56E34959-705E-CA75-DC25-FC95E21E16E2}"/>
              </a:ext>
            </a:extLst>
          </p:cNvPr>
          <p:cNvSpPr txBox="1"/>
          <p:nvPr/>
        </p:nvSpPr>
        <p:spPr>
          <a:xfrm>
            <a:off x="794296" y="698697"/>
            <a:ext cx="4632961" cy="523220"/>
          </a:xfrm>
          <a:prstGeom prst="rect">
            <a:avLst/>
          </a:prstGeom>
          <a:noFill/>
        </p:spPr>
        <p:txBody>
          <a:bodyPr wrap="square">
            <a:spAutoFit/>
          </a:bodyPr>
          <a:lstStyle/>
          <a:p>
            <a:r>
              <a:rPr lang="en-CA" sz="2800">
                <a:solidFill>
                  <a:schemeClr val="bg1"/>
                </a:solidFill>
              </a:rPr>
              <a:t>EVOLUTIONARY PATTERNS</a:t>
            </a:r>
          </a:p>
        </p:txBody>
      </p:sp>
      <p:pic>
        <p:nvPicPr>
          <p:cNvPr id="4" name="Picture 3" descr="A green spiraled object with black background&#10;&#10;Description automatically generated">
            <a:extLst>
              <a:ext uri="{FF2B5EF4-FFF2-40B4-BE49-F238E27FC236}">
                <a16:creationId xmlns:a16="http://schemas.microsoft.com/office/drawing/2014/main" id="{7C2091BF-C6A7-6B6E-7717-6DB51AF2A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78" y="1487154"/>
            <a:ext cx="5178908" cy="4994366"/>
          </a:xfrm>
          <a:prstGeom prst="rect">
            <a:avLst/>
          </a:prstGeom>
        </p:spPr>
      </p:pic>
      <p:sp>
        <p:nvSpPr>
          <p:cNvPr id="2" name="Slide Number Placeholder 1">
            <a:extLst>
              <a:ext uri="{FF2B5EF4-FFF2-40B4-BE49-F238E27FC236}">
                <a16:creationId xmlns:a16="http://schemas.microsoft.com/office/drawing/2014/main" id="{B5A0452D-764E-799D-BCD3-11266FB95C7F}"/>
              </a:ext>
            </a:extLst>
          </p:cNvPr>
          <p:cNvSpPr>
            <a:spLocks noGrp="1"/>
          </p:cNvSpPr>
          <p:nvPr>
            <p:ph type="sldNum" sz="quarter" idx="12"/>
          </p:nvPr>
        </p:nvSpPr>
        <p:spPr/>
        <p:txBody>
          <a:bodyPr/>
          <a:lstStyle/>
          <a:p>
            <a:fld id="{B2DC25EE-239B-4C5F-AAD1-255A7D5F1EE2}" type="slidenum">
              <a:rPr lang="en-US" smtClean="0"/>
              <a:t>798</a:t>
            </a:fld>
            <a:endParaRPr lang="en-US"/>
          </a:p>
        </p:txBody>
      </p:sp>
    </p:spTree>
    <p:extLst>
      <p:ext uri="{BB962C8B-B14F-4D97-AF65-F5344CB8AC3E}">
        <p14:creationId xmlns:p14="http://schemas.microsoft.com/office/powerpoint/2010/main" val="957294232"/>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97193F-0DC7-A582-A2DD-12F875A99005}"/>
              </a:ext>
            </a:extLst>
          </p:cNvPr>
          <p:cNvSpPr txBox="1"/>
          <p:nvPr/>
        </p:nvSpPr>
        <p:spPr>
          <a:xfrm>
            <a:off x="5715000" y="0"/>
            <a:ext cx="6320245" cy="6801862"/>
          </a:xfrm>
          <a:prstGeom prst="rect">
            <a:avLst/>
          </a:prstGeom>
          <a:noFill/>
        </p:spPr>
        <p:txBody>
          <a:bodyPr wrap="square">
            <a:spAutoFit/>
          </a:bodyPr>
          <a:lstStyle/>
          <a:p>
            <a:endParaRPr lang="en-CA" sz="2000" dirty="0"/>
          </a:p>
          <a:p>
            <a:pPr marL="285750" indent="-285750">
              <a:buFont typeface="Arial" panose="020B0604020202020204" pitchFamily="34" charset="0"/>
              <a:buChar char="•"/>
            </a:pPr>
            <a:r>
              <a:rPr lang="en-CA" sz="2000" dirty="0"/>
              <a:t>As we ascend levels of complexity from physics, to chemistry, biology, psychology, to the social sciences patterns become more difficult to describe mathematically. We resort to approaches such as chaos theory and statistics.</a:t>
            </a:r>
          </a:p>
          <a:p>
            <a:pPr marL="285750" indent="-285750">
              <a:buFont typeface="Arial" panose="020B0604020202020204" pitchFamily="34" charset="0"/>
              <a:buChar char="•"/>
            </a:pPr>
            <a:r>
              <a:rPr lang="en-CA" sz="2000" dirty="0"/>
              <a:t>Humans are very complex, but we do follow patterns. Personality is one such pattern</a:t>
            </a:r>
          </a:p>
          <a:p>
            <a:r>
              <a:rPr lang="en-CA" sz="2000" dirty="0"/>
              <a:t> </a:t>
            </a:r>
          </a:p>
          <a:p>
            <a:pPr marL="285750" indent="-285750">
              <a:buFont typeface="Arial" panose="020B0604020202020204" pitchFamily="34" charset="0"/>
              <a:buChar char="•"/>
            </a:pPr>
            <a:r>
              <a:rPr lang="en-CA" sz="2000" dirty="0"/>
              <a:t>One metaphysical model we proposed is that individual human beings are dissociated alters of Universal Mind. </a:t>
            </a:r>
          </a:p>
          <a:p>
            <a:pPr marL="285750" indent="-285750">
              <a:buFont typeface="Arial" panose="020B0604020202020204" pitchFamily="34" charset="0"/>
              <a:buChar char="•"/>
            </a:pPr>
            <a:r>
              <a:rPr lang="en-CA" sz="2000" dirty="0"/>
              <a:t>This would mean that our patterns of personality and our consciousness exist not just in our individual “eddy” but also within the greater “stream” of universal Mind.</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Structural dissociation theory and Internal family systems describe personality as being further dissociated into part selves, or sub eddies within the individual eddy.</a:t>
            </a:r>
          </a:p>
          <a:p>
            <a:endParaRPr lang="en-CA" sz="2000" dirty="0"/>
          </a:p>
          <a:p>
            <a:r>
              <a:rPr lang="en-CA" dirty="0"/>
              <a:t>  </a:t>
            </a:r>
          </a:p>
          <a:p>
            <a:r>
              <a:rPr lang="en-CA" dirty="0"/>
              <a:t>  </a:t>
            </a:r>
          </a:p>
        </p:txBody>
      </p:sp>
      <p:sp>
        <p:nvSpPr>
          <p:cNvPr id="5" name="TextBox 4">
            <a:extLst>
              <a:ext uri="{FF2B5EF4-FFF2-40B4-BE49-F238E27FC236}">
                <a16:creationId xmlns:a16="http://schemas.microsoft.com/office/drawing/2014/main" id="{6BC33FF8-235D-7C6A-3A0A-7D6920880A66}"/>
              </a:ext>
            </a:extLst>
          </p:cNvPr>
          <p:cNvSpPr txBox="1"/>
          <p:nvPr/>
        </p:nvSpPr>
        <p:spPr>
          <a:xfrm>
            <a:off x="462256" y="957504"/>
            <a:ext cx="4588013" cy="523220"/>
          </a:xfrm>
          <a:prstGeom prst="rect">
            <a:avLst/>
          </a:prstGeom>
          <a:noFill/>
        </p:spPr>
        <p:txBody>
          <a:bodyPr wrap="square">
            <a:spAutoFit/>
          </a:bodyPr>
          <a:lstStyle/>
          <a:p>
            <a:r>
              <a:rPr lang="en-CA" sz="2800" dirty="0">
                <a:solidFill>
                  <a:schemeClr val="bg1"/>
                </a:solidFill>
              </a:rPr>
              <a:t>EVOLUTIONARY PATTERNS</a:t>
            </a:r>
          </a:p>
        </p:txBody>
      </p:sp>
      <p:pic>
        <p:nvPicPr>
          <p:cNvPr id="4" name="Picture 3" descr="A close-up of a person's head&#10;&#10;Description automatically generated">
            <a:extLst>
              <a:ext uri="{FF2B5EF4-FFF2-40B4-BE49-F238E27FC236}">
                <a16:creationId xmlns:a16="http://schemas.microsoft.com/office/drawing/2014/main" id="{DFC100B8-20E4-61FC-2373-BB8E8AE4B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5" y="1793967"/>
            <a:ext cx="5199016" cy="3583309"/>
          </a:xfrm>
          <a:prstGeom prst="rect">
            <a:avLst/>
          </a:prstGeom>
        </p:spPr>
      </p:pic>
      <p:sp>
        <p:nvSpPr>
          <p:cNvPr id="2" name="Slide Number Placeholder 1">
            <a:extLst>
              <a:ext uri="{FF2B5EF4-FFF2-40B4-BE49-F238E27FC236}">
                <a16:creationId xmlns:a16="http://schemas.microsoft.com/office/drawing/2014/main" id="{B5C9E10D-01E1-4686-6123-A968B23BD3BE}"/>
              </a:ext>
            </a:extLst>
          </p:cNvPr>
          <p:cNvSpPr>
            <a:spLocks noGrp="1"/>
          </p:cNvSpPr>
          <p:nvPr>
            <p:ph type="sldNum" sz="quarter" idx="12"/>
          </p:nvPr>
        </p:nvSpPr>
        <p:spPr/>
        <p:txBody>
          <a:bodyPr/>
          <a:lstStyle/>
          <a:p>
            <a:fld id="{B2DC25EE-239B-4C5F-AAD1-255A7D5F1EE2}" type="slidenum">
              <a:rPr lang="en-US" smtClean="0"/>
              <a:t>799</a:t>
            </a:fld>
            <a:endParaRPr lang="en-US"/>
          </a:p>
        </p:txBody>
      </p:sp>
    </p:spTree>
    <p:extLst>
      <p:ext uri="{BB962C8B-B14F-4D97-AF65-F5344CB8AC3E}">
        <p14:creationId xmlns:p14="http://schemas.microsoft.com/office/powerpoint/2010/main" val="1942532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8</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9" grpId="0"/>
      <p:bldP spid="1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46C8-631F-FB5B-B34D-D1B57B03B4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F3BB66-E9B7-2BB1-61B6-10CB3098560D}"/>
              </a:ext>
            </a:extLst>
          </p:cNvPr>
          <p:cNvSpPr>
            <a:spLocks noGrp="1"/>
          </p:cNvSpPr>
          <p:nvPr>
            <p:ph type="sldNum" sz="quarter" idx="12"/>
          </p:nvPr>
        </p:nvSpPr>
        <p:spPr/>
        <p:txBody>
          <a:bodyPr/>
          <a:lstStyle/>
          <a:p>
            <a:fld id="{B2DC25EE-239B-4C5F-AAD1-255A7D5F1EE2}" type="slidenum">
              <a:rPr lang="en-US" smtClean="0"/>
              <a:t>80</a:t>
            </a:fld>
            <a:endParaRPr lang="en-US"/>
          </a:p>
        </p:txBody>
      </p:sp>
      <p:sp>
        <p:nvSpPr>
          <p:cNvPr id="4" name="TextBox 3">
            <a:extLst>
              <a:ext uri="{FF2B5EF4-FFF2-40B4-BE49-F238E27FC236}">
                <a16:creationId xmlns:a16="http://schemas.microsoft.com/office/drawing/2014/main" id="{6CB59689-A871-BCEC-4B7B-A0217AAF9909}"/>
              </a:ext>
            </a:extLst>
          </p:cNvPr>
          <p:cNvSpPr txBox="1"/>
          <p:nvPr/>
        </p:nvSpPr>
        <p:spPr>
          <a:xfrm>
            <a:off x="185057" y="0"/>
            <a:ext cx="6096000" cy="7478970"/>
          </a:xfrm>
          <a:prstGeom prst="rect">
            <a:avLst/>
          </a:prstGeom>
          <a:noFill/>
        </p:spPr>
        <p:txBody>
          <a:bodyPr wrap="square">
            <a:spAutoFit/>
          </a:bodyPr>
          <a:lstStyle/>
          <a:p>
            <a:pPr marL="342900" indent="-342900">
              <a:buFont typeface="Arial" panose="020B0604020202020204" pitchFamily="34" charset="0"/>
              <a:buChar char="•"/>
            </a:pPr>
            <a:r>
              <a:rPr lang="en-CA" sz="2000" dirty="0"/>
              <a:t>The shift from a traditional to a modern story. </a:t>
            </a:r>
          </a:p>
          <a:p>
            <a:pPr marL="342900" indent="-342900">
              <a:buFont typeface="Arial" panose="020B0604020202020204" pitchFamily="34" charset="0"/>
              <a:buChar char="•"/>
            </a:pPr>
            <a:r>
              <a:rPr lang="en-CA" sz="2000" dirty="0"/>
              <a:t>“Our” and “The” stories lose meaning.</a:t>
            </a:r>
          </a:p>
          <a:p>
            <a:pPr marL="342900" indent="-342900">
              <a:buFont typeface="Arial" panose="020B0604020202020204" pitchFamily="34" charset="0"/>
              <a:buChar char="•"/>
            </a:pPr>
            <a:r>
              <a:rPr lang="en-CA" sz="2000" dirty="0"/>
              <a:t>The postmodern stage</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III-Crisis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The polycrisis</a:t>
            </a:r>
          </a:p>
          <a:p>
            <a:pPr marL="285750" indent="-285750">
              <a:buFont typeface="Arial" panose="020B0604020202020204" pitchFamily="34" charset="0"/>
              <a:buChar char="•"/>
            </a:pPr>
            <a:r>
              <a:rPr lang="en-CA" sz="2000" dirty="0"/>
              <a:t>A brief economic history</a:t>
            </a:r>
          </a:p>
          <a:p>
            <a:pPr marL="285750" indent="-285750">
              <a:buFont typeface="Arial" panose="020B0604020202020204" pitchFamily="34" charset="0"/>
              <a:buChar char="•"/>
            </a:pPr>
            <a:r>
              <a:rPr lang="en-CA" sz="2000" dirty="0"/>
              <a:t>The gilded age</a:t>
            </a:r>
          </a:p>
          <a:p>
            <a:pPr marL="285750" indent="-285750">
              <a:buFont typeface="Arial" panose="020B0604020202020204" pitchFamily="34" charset="0"/>
              <a:buChar char="•"/>
            </a:pPr>
            <a:r>
              <a:rPr lang="en-CA" sz="2000" dirty="0"/>
              <a:t>The great depression</a:t>
            </a:r>
          </a:p>
          <a:p>
            <a:pPr marL="285750" indent="-285750">
              <a:buFont typeface="Arial" panose="020B0604020202020204" pitchFamily="34" charset="0"/>
              <a:buChar char="•"/>
            </a:pPr>
            <a:r>
              <a:rPr lang="en-CA" sz="2000" dirty="0"/>
              <a:t>The new deal</a:t>
            </a:r>
          </a:p>
          <a:p>
            <a:pPr marL="285750" indent="-285750">
              <a:buFont typeface="Arial" panose="020B0604020202020204" pitchFamily="34" charset="0"/>
              <a:buChar char="•"/>
            </a:pPr>
            <a:r>
              <a:rPr lang="en-CA" sz="2000" dirty="0"/>
              <a:t>Neo-liberalism</a:t>
            </a:r>
          </a:p>
          <a:p>
            <a:pPr marL="285750" indent="-285750">
              <a:buFont typeface="Arial" panose="020B0604020202020204" pitchFamily="34" charset="0"/>
              <a:buChar char="•"/>
            </a:pPr>
            <a:r>
              <a:rPr lang="en-CA" sz="2000" dirty="0"/>
              <a:t>The 2008 financial crisis</a:t>
            </a:r>
          </a:p>
          <a:p>
            <a:pPr marL="285750" indent="-285750">
              <a:buFont typeface="Arial" panose="020B0604020202020204" pitchFamily="34" charset="0"/>
              <a:buChar char="•"/>
            </a:pPr>
            <a:r>
              <a:rPr lang="en-CA" sz="2000" dirty="0"/>
              <a:t>The decline of the American empire</a:t>
            </a:r>
          </a:p>
          <a:p>
            <a:pPr marL="285750" indent="-285750">
              <a:buFont typeface="Arial" panose="020B0604020202020204" pitchFamily="34" charset="0"/>
              <a:buChar char="•"/>
            </a:pPr>
            <a:r>
              <a:rPr lang="en-CA" sz="2000" dirty="0"/>
              <a:t>Fake News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Part IV-Consequences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Cultural backlash</a:t>
            </a:r>
          </a:p>
          <a:p>
            <a:pPr marL="285750" indent="-285750">
              <a:buFont typeface="Arial" panose="020B0604020202020204" pitchFamily="34" charset="0"/>
              <a:buChar char="•"/>
            </a:pPr>
            <a:r>
              <a:rPr lang="en-CA" sz="2000" dirty="0"/>
              <a:t>Populism and authoritarianism</a:t>
            </a:r>
          </a:p>
          <a:p>
            <a:pPr marL="285750" indent="-285750">
              <a:buFont typeface="Arial" panose="020B0604020202020204" pitchFamily="34" charset="0"/>
              <a:buChar char="•"/>
            </a:pPr>
            <a:r>
              <a:rPr lang="en-CA" sz="2000" dirty="0"/>
              <a:t>The psychology of power and wealth</a:t>
            </a:r>
          </a:p>
          <a:p>
            <a:pPr marL="285750" indent="-285750">
              <a:buFont typeface="Arial" panose="020B0604020202020204" pitchFamily="34" charset="0"/>
              <a:buChar char="•"/>
            </a:pPr>
            <a:r>
              <a:rPr lang="en-CA" sz="2000" dirty="0"/>
              <a:t>Authoritarian societies</a:t>
            </a:r>
          </a:p>
          <a:p>
            <a:pPr marL="285750" indent="-285750">
              <a:buFont typeface="Arial" panose="020B0604020202020204" pitchFamily="34" charset="0"/>
              <a:buChar char="•"/>
            </a:pPr>
            <a:endParaRPr lang="en-CA" sz="2000" dirty="0"/>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3112337328"/>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D2C79A9-883E-425F-8D2B-CBCF2A5EF54A}"/>
              </a:ext>
            </a:extLst>
          </p:cNvPr>
          <p:cNvSpPr>
            <a:spLocks noGrp="1"/>
          </p:cNvSpPr>
          <p:nvPr>
            <p:ph idx="4294967295"/>
          </p:nvPr>
        </p:nvSpPr>
        <p:spPr>
          <a:xfrm>
            <a:off x="5225142" y="-152400"/>
            <a:ext cx="6799948" cy="7720447"/>
          </a:xfrm>
        </p:spPr>
        <p:txBody>
          <a:bodyPr>
            <a:normAutofit fontScale="85000" lnSpcReduction="20000"/>
          </a:bodyPr>
          <a:lstStyle/>
          <a:p>
            <a:pPr>
              <a:spcBef>
                <a:spcPts val="0"/>
              </a:spcBef>
              <a:spcAft>
                <a:spcPts val="0"/>
              </a:spcAft>
            </a:pPr>
            <a:endParaRPr lang="en-CA" sz="2600" dirty="0"/>
          </a:p>
          <a:p>
            <a:pPr>
              <a:spcBef>
                <a:spcPts val="0"/>
              </a:spcBef>
              <a:spcAft>
                <a:spcPts val="0"/>
              </a:spcAft>
            </a:pPr>
            <a:r>
              <a:rPr lang="en-CA" sz="2600" dirty="0"/>
              <a:t>In Kastrup’s water eddy metaphor, when we die, our individual dissociated eddy ceases to be, and all the individual consciousness experiences that were associated with our eddy rejoin the evolving universal mind and contribute to it.</a:t>
            </a:r>
          </a:p>
          <a:p>
            <a:pPr marL="0" indent="0">
              <a:spcBef>
                <a:spcPts val="0"/>
              </a:spcBef>
              <a:spcAft>
                <a:spcPts val="0"/>
              </a:spcAft>
              <a:buNone/>
            </a:pPr>
            <a:endParaRPr lang="en-CA" sz="2600" dirty="0"/>
          </a:p>
          <a:p>
            <a:pPr>
              <a:spcBef>
                <a:spcPts val="0"/>
              </a:spcBef>
              <a:spcAft>
                <a:spcPts val="0"/>
              </a:spcAft>
            </a:pPr>
            <a:r>
              <a:rPr lang="en-CA" sz="2600" dirty="0"/>
              <a:t>This evolving universal mind may be composed of evolving morphic fields which organize all that has existed, from the laws of physics, chemistry, life, archetypes, to the memories of living beings. All those excitations are part of a great cosmic vibratory “symphony”. </a:t>
            </a:r>
          </a:p>
          <a:p>
            <a:pPr>
              <a:spcBef>
                <a:spcPts val="0"/>
              </a:spcBef>
              <a:spcAft>
                <a:spcPts val="0"/>
              </a:spcAft>
            </a:pPr>
            <a:endParaRPr lang="en-CA" sz="2600" dirty="0"/>
          </a:p>
          <a:p>
            <a:pPr>
              <a:spcBef>
                <a:spcPts val="0"/>
              </a:spcBef>
              <a:spcAft>
                <a:spcPts val="0"/>
              </a:spcAft>
            </a:pPr>
            <a:r>
              <a:rPr lang="en-CA" sz="2600" dirty="0"/>
              <a:t>Jeffrey Kripal suggests that the boundaries between the individual “eddy” of any living being and the “stream” that is Universal Mind are porous, permeable or translucent. Supernatural phenomena, he proposes, involve crossings of the boundary between the “eddy” and the “water” surrounding it, and have features of both the physical world and of the world of the Soul/imagination. They are “in-between phenomena” having properties from each of the different worlds they straddle.</a:t>
            </a:r>
          </a:p>
          <a:p>
            <a:pPr>
              <a:spcBef>
                <a:spcPts val="0"/>
              </a:spcBef>
              <a:spcAft>
                <a:spcPts val="0"/>
              </a:spcAft>
            </a:pPr>
            <a:endParaRPr lang="en-CA" sz="2600" dirty="0"/>
          </a:p>
          <a:p>
            <a:pPr>
              <a:spcBef>
                <a:spcPts val="0"/>
              </a:spcBef>
              <a:spcAft>
                <a:spcPts val="0"/>
              </a:spcAft>
            </a:pPr>
            <a:r>
              <a:rPr lang="en-CA" sz="2600" dirty="0"/>
              <a:t>Some individuals experience boundary crossing phenomena more readily than others. In altered states of consciousness and mystical experiences the “permeability” of the boundary increases.</a:t>
            </a:r>
          </a:p>
          <a:p>
            <a:endParaRPr lang="en-CA" dirty="0"/>
          </a:p>
          <a:p>
            <a:pPr marL="0" indent="0">
              <a:buNone/>
            </a:pPr>
            <a:r>
              <a:rPr lang="en-CA" dirty="0"/>
              <a:t>  </a:t>
            </a:r>
          </a:p>
          <a:p>
            <a:endParaRPr lang="en-CA" dirty="0"/>
          </a:p>
          <a:p>
            <a:endParaRPr lang="en-CA" dirty="0"/>
          </a:p>
        </p:txBody>
      </p:sp>
      <p:sp>
        <p:nvSpPr>
          <p:cNvPr id="12" name="Title 11">
            <a:extLst>
              <a:ext uri="{FF2B5EF4-FFF2-40B4-BE49-F238E27FC236}">
                <a16:creationId xmlns:a16="http://schemas.microsoft.com/office/drawing/2014/main" id="{C5DD6B04-81B0-42CA-BE69-656F40EB2E84}"/>
              </a:ext>
            </a:extLst>
          </p:cNvPr>
          <p:cNvSpPr>
            <a:spLocks noGrp="1"/>
          </p:cNvSpPr>
          <p:nvPr>
            <p:ph type="title" idx="4294967295"/>
          </p:nvPr>
        </p:nvSpPr>
        <p:spPr>
          <a:xfrm>
            <a:off x="166910" y="1231940"/>
            <a:ext cx="4851829" cy="670560"/>
          </a:xfrm>
        </p:spPr>
        <p:txBody>
          <a:bodyPr>
            <a:noAutofit/>
          </a:bodyPr>
          <a:lstStyle/>
          <a:p>
            <a:pPr algn="ctr"/>
            <a:r>
              <a:rPr lang="en-CA" sz="3600" dirty="0">
                <a:solidFill>
                  <a:schemeClr val="bg1"/>
                </a:solidFill>
              </a:rPr>
              <a:t> Jeffrey Kripal and Bernardo Kastrup</a:t>
            </a:r>
          </a:p>
        </p:txBody>
      </p:sp>
      <p:pic>
        <p:nvPicPr>
          <p:cNvPr id="4" name="Picture 3" descr="A person with curly hair and a black background&#10;&#10;Description automatically generated">
            <a:extLst>
              <a:ext uri="{FF2B5EF4-FFF2-40B4-BE49-F238E27FC236}">
                <a16:creationId xmlns:a16="http://schemas.microsoft.com/office/drawing/2014/main" id="{8A91F620-B63B-5C1F-28B4-D387351CE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10" y="2081348"/>
            <a:ext cx="5047348" cy="3017842"/>
          </a:xfrm>
          <a:prstGeom prst="rect">
            <a:avLst/>
          </a:prstGeom>
        </p:spPr>
      </p:pic>
      <p:sp>
        <p:nvSpPr>
          <p:cNvPr id="2" name="Slide Number Placeholder 1">
            <a:extLst>
              <a:ext uri="{FF2B5EF4-FFF2-40B4-BE49-F238E27FC236}">
                <a16:creationId xmlns:a16="http://schemas.microsoft.com/office/drawing/2014/main" id="{11D65758-E826-9DB3-648B-C21BB5F4FCF9}"/>
              </a:ext>
            </a:extLst>
          </p:cNvPr>
          <p:cNvSpPr>
            <a:spLocks noGrp="1"/>
          </p:cNvSpPr>
          <p:nvPr>
            <p:ph type="sldNum" sz="quarter" idx="12"/>
          </p:nvPr>
        </p:nvSpPr>
        <p:spPr/>
        <p:txBody>
          <a:bodyPr/>
          <a:lstStyle/>
          <a:p>
            <a:fld id="{B2DC25EE-239B-4C5F-AAD1-255A7D5F1EE2}" type="slidenum">
              <a:rPr lang="en-US" smtClean="0"/>
              <a:t>800</a:t>
            </a:fld>
            <a:endParaRPr lang="en-US"/>
          </a:p>
        </p:txBody>
      </p:sp>
    </p:spTree>
    <p:extLst>
      <p:ext uri="{BB962C8B-B14F-4D97-AF65-F5344CB8AC3E}">
        <p14:creationId xmlns:p14="http://schemas.microsoft.com/office/powerpoint/2010/main" val="3427472378"/>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A46F-27A6-42AA-8A20-49FFB84EA592}"/>
              </a:ext>
            </a:extLst>
          </p:cNvPr>
          <p:cNvSpPr>
            <a:spLocks noGrp="1"/>
          </p:cNvSpPr>
          <p:nvPr>
            <p:ph type="title" idx="4294967295"/>
          </p:nvPr>
        </p:nvSpPr>
        <p:spPr>
          <a:xfrm>
            <a:off x="75179" y="664039"/>
            <a:ext cx="4644287" cy="914400"/>
          </a:xfrm>
        </p:spPr>
        <p:txBody>
          <a:bodyPr>
            <a:noAutofit/>
          </a:bodyPr>
          <a:lstStyle/>
          <a:p>
            <a:pPr algn="ctr"/>
            <a:r>
              <a:rPr lang="en-CA" sz="2800" dirty="0">
                <a:solidFill>
                  <a:schemeClr val="bg1"/>
                </a:solidFill>
              </a:rPr>
              <a:t>   </a:t>
            </a:r>
            <a:r>
              <a:rPr lang="en-CA" sz="3600" dirty="0">
                <a:solidFill>
                  <a:schemeClr val="bg1"/>
                </a:solidFill>
              </a:rPr>
              <a:t>idealism and MIND </a:t>
            </a:r>
          </a:p>
        </p:txBody>
      </p:sp>
      <p:sp>
        <p:nvSpPr>
          <p:cNvPr id="5" name="Content Placeholder 4">
            <a:extLst>
              <a:ext uri="{FF2B5EF4-FFF2-40B4-BE49-F238E27FC236}">
                <a16:creationId xmlns:a16="http://schemas.microsoft.com/office/drawing/2014/main" id="{FA0841A5-998A-46E2-813B-9C137F3A55C7}"/>
              </a:ext>
            </a:extLst>
          </p:cNvPr>
          <p:cNvSpPr>
            <a:spLocks noGrp="1"/>
          </p:cNvSpPr>
          <p:nvPr>
            <p:ph idx="4294967295"/>
          </p:nvPr>
        </p:nvSpPr>
        <p:spPr>
          <a:xfrm>
            <a:off x="5106191" y="389908"/>
            <a:ext cx="6973040" cy="6882506"/>
          </a:xfrm>
        </p:spPr>
        <p:txBody>
          <a:bodyPr>
            <a:normAutofit/>
          </a:bodyPr>
          <a:lstStyle/>
          <a:p>
            <a:pPr>
              <a:spcBef>
                <a:spcPts val="0"/>
              </a:spcBef>
              <a:spcAft>
                <a:spcPts val="0"/>
              </a:spcAft>
            </a:pPr>
            <a:r>
              <a:rPr lang="en-CA" sz="2000" dirty="0"/>
              <a:t>Beliefs that people can be influenced, possessed, inhabited, or controlled by benevolent or malevolent spirits or entities, remember past lives, be reincarnated, inspired by muses, or be gifted with extraordinary talents are present across all cultures and times.</a:t>
            </a:r>
          </a:p>
          <a:p>
            <a:pPr marL="0" indent="0">
              <a:spcBef>
                <a:spcPts val="0"/>
              </a:spcBef>
              <a:spcAft>
                <a:spcPts val="0"/>
              </a:spcAft>
              <a:buNone/>
            </a:pPr>
            <a:endParaRPr lang="en-CA" sz="2000" dirty="0"/>
          </a:p>
          <a:p>
            <a:pPr>
              <a:lnSpc>
                <a:spcPct val="90000"/>
              </a:lnSpc>
              <a:spcBef>
                <a:spcPts val="0"/>
              </a:spcBef>
              <a:spcAft>
                <a:spcPts val="0"/>
              </a:spcAft>
            </a:pPr>
            <a:r>
              <a:rPr lang="en-CA" sz="2000" dirty="0"/>
              <a:t>Many of these phenomena have been extensively scientifically studied and validated but despite that, continue to be  rejected by mainstream physicalist science. One of the main reasons for this is that physicalism holds the metaphysical belief that the brain creates the mind and consciousness, and paranormal experiences are illusions or delusions.</a:t>
            </a:r>
          </a:p>
          <a:p>
            <a:pPr>
              <a:lnSpc>
                <a:spcPct val="90000"/>
              </a:lnSpc>
              <a:spcBef>
                <a:spcPts val="0"/>
              </a:spcBef>
              <a:spcAft>
                <a:spcPts val="0"/>
              </a:spcAft>
            </a:pPr>
            <a:endParaRPr lang="en-CA" sz="2000" dirty="0"/>
          </a:p>
          <a:p>
            <a:pPr>
              <a:lnSpc>
                <a:spcPct val="90000"/>
              </a:lnSpc>
              <a:spcBef>
                <a:spcPts val="0"/>
              </a:spcBef>
              <a:spcAft>
                <a:spcPts val="0"/>
              </a:spcAft>
            </a:pPr>
            <a:r>
              <a:rPr lang="en-CA" sz="2000" dirty="0"/>
              <a:t>Bernardo Kastrup makes an extremely compelling argument explaining why physicalism is “self-contradictory and leads to absurd conclusions”. </a:t>
            </a:r>
          </a:p>
          <a:p>
            <a:pPr>
              <a:lnSpc>
                <a:spcPct val="90000"/>
              </a:lnSpc>
              <a:spcBef>
                <a:spcPts val="0"/>
              </a:spcBef>
              <a:spcAft>
                <a:spcPts val="0"/>
              </a:spcAft>
            </a:pPr>
            <a:endParaRPr lang="en-CA" sz="2000" dirty="0"/>
          </a:p>
          <a:p>
            <a:pPr>
              <a:lnSpc>
                <a:spcPct val="90000"/>
              </a:lnSpc>
              <a:spcBef>
                <a:spcPts val="0"/>
              </a:spcBef>
              <a:spcAft>
                <a:spcPts val="0"/>
              </a:spcAft>
            </a:pPr>
            <a:r>
              <a:rPr lang="en-CA" sz="2000" dirty="0"/>
              <a:t>Idealism allows for a whole realm that physicalism denies. Spirits, archetypes, Daemons, unattached burdens, conscious agents and other such entities can be conceived of as morphic resonances that exist in Universal mind. </a:t>
            </a:r>
          </a:p>
        </p:txBody>
      </p:sp>
      <p:pic>
        <p:nvPicPr>
          <p:cNvPr id="8" name="Picture 7" descr="A picture containing person, posing&#10;&#10;Description automatically generated">
            <a:extLst>
              <a:ext uri="{FF2B5EF4-FFF2-40B4-BE49-F238E27FC236}">
                <a16:creationId xmlns:a16="http://schemas.microsoft.com/office/drawing/2014/main" id="{EE502438-02A5-4042-B510-3644AFC49C91}"/>
              </a:ext>
            </a:extLst>
          </p:cNvPr>
          <p:cNvPicPr>
            <a:picLocks noChangeAspect="1"/>
          </p:cNvPicPr>
          <p:nvPr/>
        </p:nvPicPr>
        <p:blipFill>
          <a:blip r:embed="rId2"/>
          <a:stretch>
            <a:fillRect/>
          </a:stretch>
        </p:blipFill>
        <p:spPr>
          <a:xfrm>
            <a:off x="112769" y="1825625"/>
            <a:ext cx="4644288" cy="3769631"/>
          </a:xfrm>
          <a:prstGeom prst="rect">
            <a:avLst/>
          </a:prstGeom>
        </p:spPr>
      </p:pic>
      <p:sp>
        <p:nvSpPr>
          <p:cNvPr id="4" name="Slide Number Placeholder 3">
            <a:extLst>
              <a:ext uri="{FF2B5EF4-FFF2-40B4-BE49-F238E27FC236}">
                <a16:creationId xmlns:a16="http://schemas.microsoft.com/office/drawing/2014/main" id="{10117BD2-89BB-253A-7284-9E566DF67E36}"/>
              </a:ext>
            </a:extLst>
          </p:cNvPr>
          <p:cNvSpPr>
            <a:spLocks noGrp="1"/>
          </p:cNvSpPr>
          <p:nvPr>
            <p:ph type="sldNum" sz="quarter" idx="12"/>
          </p:nvPr>
        </p:nvSpPr>
        <p:spPr/>
        <p:txBody>
          <a:bodyPr/>
          <a:lstStyle/>
          <a:p>
            <a:fld id="{B2DC25EE-239B-4C5F-AAD1-255A7D5F1EE2}" type="slidenum">
              <a:rPr lang="en-US" smtClean="0"/>
              <a:t>801</a:t>
            </a:fld>
            <a:endParaRPr lang="en-US"/>
          </a:p>
        </p:txBody>
      </p:sp>
    </p:spTree>
    <p:extLst>
      <p:ext uri="{BB962C8B-B14F-4D97-AF65-F5344CB8AC3E}">
        <p14:creationId xmlns:p14="http://schemas.microsoft.com/office/powerpoint/2010/main" val="614948903"/>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71DF64-05D8-1FC6-4041-DA7813C924F1}"/>
              </a:ext>
            </a:extLst>
          </p:cNvPr>
          <p:cNvSpPr>
            <a:spLocks noGrp="1"/>
          </p:cNvSpPr>
          <p:nvPr>
            <p:ph type="sldNum" sz="quarter" idx="12"/>
          </p:nvPr>
        </p:nvSpPr>
        <p:spPr/>
        <p:txBody>
          <a:bodyPr/>
          <a:lstStyle/>
          <a:p>
            <a:fld id="{B2DC25EE-239B-4C5F-AAD1-255A7D5F1EE2}" type="slidenum">
              <a:rPr lang="en-US" smtClean="0"/>
              <a:t>802</a:t>
            </a:fld>
            <a:endParaRPr lang="en-US"/>
          </a:p>
        </p:txBody>
      </p:sp>
      <p:pic>
        <p:nvPicPr>
          <p:cNvPr id="3" name="Picture 2" descr="A diagram of a person's personality&#10;&#10;Description automatically generated">
            <a:extLst>
              <a:ext uri="{FF2B5EF4-FFF2-40B4-BE49-F238E27FC236}">
                <a16:creationId xmlns:a16="http://schemas.microsoft.com/office/drawing/2014/main" id="{71707822-7C6A-D046-9845-E8B73F05C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29" y="1023257"/>
            <a:ext cx="4953000" cy="5399597"/>
          </a:xfrm>
          <a:prstGeom prst="rect">
            <a:avLst/>
          </a:prstGeom>
        </p:spPr>
      </p:pic>
      <p:sp>
        <p:nvSpPr>
          <p:cNvPr id="5" name="TextBox 4">
            <a:extLst>
              <a:ext uri="{FF2B5EF4-FFF2-40B4-BE49-F238E27FC236}">
                <a16:creationId xmlns:a16="http://schemas.microsoft.com/office/drawing/2014/main" id="{E6480524-85D1-3549-074A-82D023F6CB46}"/>
              </a:ext>
            </a:extLst>
          </p:cNvPr>
          <p:cNvSpPr txBox="1"/>
          <p:nvPr/>
        </p:nvSpPr>
        <p:spPr>
          <a:xfrm>
            <a:off x="5279571" y="513544"/>
            <a:ext cx="6542314" cy="5909310"/>
          </a:xfrm>
          <a:prstGeom prst="rect">
            <a:avLst/>
          </a:prstGeom>
          <a:noFill/>
        </p:spPr>
        <p:txBody>
          <a:bodyPr wrap="square">
            <a:spAutoFit/>
          </a:bodyPr>
          <a:lstStyle/>
          <a:p>
            <a:pPr marL="342900" indent="-342900">
              <a:lnSpc>
                <a:spcPct val="90000"/>
              </a:lnSpc>
              <a:spcBef>
                <a:spcPts val="0"/>
              </a:spcBef>
              <a:spcAft>
                <a:spcPts val="0"/>
              </a:spcAft>
              <a:buFont typeface="Arial" panose="020B0604020202020204" pitchFamily="34" charset="0"/>
              <a:buChar char="•"/>
            </a:pPr>
            <a:r>
              <a:rPr lang="en-CA" sz="2000" dirty="0"/>
              <a:t>From birth each person is influenced by and incorporates into their personality or “eddy”  some of these entities, especially those that resonate with them as they also influenced their ancestors, parents, or meaningful others. The person is not only influenced by but also influences these entities.</a:t>
            </a:r>
          </a:p>
          <a:p>
            <a:pPr>
              <a:lnSpc>
                <a:spcPct val="90000"/>
              </a:lnSpc>
              <a:spcBef>
                <a:spcPts val="0"/>
              </a:spcBef>
              <a:spcAft>
                <a:spcPts val="0"/>
              </a:spcAft>
            </a:pPr>
            <a:r>
              <a:rPr lang="en-CA" sz="2000" dirty="0"/>
              <a:t> </a:t>
            </a:r>
          </a:p>
          <a:p>
            <a:pPr marL="342900" indent="-342900">
              <a:lnSpc>
                <a:spcPct val="90000"/>
              </a:lnSpc>
              <a:spcBef>
                <a:spcPts val="0"/>
              </a:spcBef>
              <a:spcAft>
                <a:spcPts val="0"/>
              </a:spcAft>
              <a:buFont typeface="Arial" panose="020B0604020202020204" pitchFamily="34" charset="0"/>
              <a:buChar char="•"/>
            </a:pPr>
            <a:r>
              <a:rPr lang="en-CA" sz="2000" dirty="0"/>
              <a:t>A person’s IFS part selves are related to the entities that have the most influence over them. </a:t>
            </a:r>
          </a:p>
          <a:p>
            <a:pPr marL="342900" indent="-342900">
              <a:lnSpc>
                <a:spcPct val="90000"/>
              </a:lnSpc>
              <a:spcBef>
                <a:spcPts val="0"/>
              </a:spcBef>
              <a:spcAft>
                <a:spcPts val="0"/>
              </a:spcAft>
              <a:buFont typeface="Arial" panose="020B0604020202020204" pitchFamily="34" charset="0"/>
              <a:buChar char="•"/>
            </a:pPr>
            <a:r>
              <a:rPr lang="en-CA" sz="2000" dirty="0"/>
              <a:t>Wise mind, on the other hand, is the observer perspective which lets us understand that it is spirits or entities that are influencing us. Without Wise mind we remain under the control of entities and have no free will.</a:t>
            </a:r>
          </a:p>
          <a:p>
            <a:pPr>
              <a:lnSpc>
                <a:spcPct val="90000"/>
              </a:lnSpc>
              <a:spcBef>
                <a:spcPts val="0"/>
              </a:spcBef>
              <a:spcAft>
                <a:spcPts val="0"/>
              </a:spcAft>
            </a:pPr>
            <a:r>
              <a:rPr lang="en-CA" sz="2000" dirty="0"/>
              <a:t> </a:t>
            </a:r>
          </a:p>
          <a:p>
            <a:pPr marL="342900" indent="-342900">
              <a:lnSpc>
                <a:spcPct val="90000"/>
              </a:lnSpc>
              <a:spcBef>
                <a:spcPts val="0"/>
              </a:spcBef>
              <a:spcAft>
                <a:spcPts val="0"/>
              </a:spcAft>
              <a:buFont typeface="Arial" panose="020B0604020202020204" pitchFamily="34" charset="0"/>
              <a:buChar char="•"/>
            </a:pPr>
            <a:r>
              <a:rPr lang="en-CA" sz="2000" dirty="0"/>
              <a:t>Wise mind can be seen as the One mind or God quietly whispering in our ear and attempting to guide us. </a:t>
            </a:r>
          </a:p>
          <a:p>
            <a:pPr marL="342900" indent="-342900">
              <a:lnSpc>
                <a:spcPct val="90000"/>
              </a:lnSpc>
              <a:spcBef>
                <a:spcPts val="0"/>
              </a:spcBef>
              <a:spcAft>
                <a:spcPts val="0"/>
              </a:spcAft>
              <a:buFont typeface="Arial" panose="020B0604020202020204" pitchFamily="34" charset="0"/>
              <a:buChar char="•"/>
            </a:pPr>
            <a:r>
              <a:rPr lang="en-CA" sz="2000" dirty="0"/>
              <a:t>Quoting Ian MacGilchrist: “ What fundamentally exists is a field of consciousness which is divine and draws us towards goodness, beauty, truth and a sense of the holy and sacred. It’s to experience this that we have developed our complexity as human beings.” </a:t>
            </a:r>
          </a:p>
        </p:txBody>
      </p:sp>
      <p:sp>
        <p:nvSpPr>
          <p:cNvPr id="7" name="TextBox 6">
            <a:extLst>
              <a:ext uri="{FF2B5EF4-FFF2-40B4-BE49-F238E27FC236}">
                <a16:creationId xmlns:a16="http://schemas.microsoft.com/office/drawing/2014/main" id="{47BBA4CA-E313-DABA-C2B7-F797DA564208}"/>
              </a:ext>
            </a:extLst>
          </p:cNvPr>
          <p:cNvSpPr txBox="1"/>
          <p:nvPr/>
        </p:nvSpPr>
        <p:spPr>
          <a:xfrm>
            <a:off x="636814" y="190378"/>
            <a:ext cx="4582886" cy="646331"/>
          </a:xfrm>
          <a:prstGeom prst="rect">
            <a:avLst/>
          </a:prstGeom>
          <a:noFill/>
        </p:spPr>
        <p:txBody>
          <a:bodyPr wrap="square">
            <a:spAutoFit/>
          </a:bodyPr>
          <a:lstStyle/>
          <a:p>
            <a:r>
              <a:rPr lang="en-CA" sz="3600" dirty="0">
                <a:solidFill>
                  <a:schemeClr val="bg1"/>
                </a:solidFill>
              </a:rPr>
              <a:t>IDEALISM AND MIND </a:t>
            </a:r>
            <a:endParaRPr lang="en-CA" sz="3600" dirty="0"/>
          </a:p>
        </p:txBody>
      </p:sp>
    </p:spTree>
    <p:extLst>
      <p:ext uri="{BB962C8B-B14F-4D97-AF65-F5344CB8AC3E}">
        <p14:creationId xmlns:p14="http://schemas.microsoft.com/office/powerpoint/2010/main" val="2502517037"/>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F3FD66C-AC0D-9271-C29B-B1D710470A58}"/>
              </a:ext>
            </a:extLst>
          </p:cNvPr>
          <p:cNvGraphicFramePr>
            <a:graphicFrameLocks noGrp="1"/>
          </p:cNvGraphicFramePr>
          <p:nvPr/>
        </p:nvGraphicFramePr>
        <p:xfrm>
          <a:off x="104120" y="510907"/>
          <a:ext cx="11983759" cy="6347093"/>
        </p:xfrm>
        <a:graphic>
          <a:graphicData uri="http://schemas.openxmlformats.org/drawingml/2006/table">
            <a:tbl>
              <a:tblPr firstRow="1" bandRow="1">
                <a:tableStyleId>{5C22544A-7EE6-4342-B048-85BDC9FD1C3A}</a:tableStyleId>
              </a:tblPr>
              <a:tblGrid>
                <a:gridCol w="6104208">
                  <a:extLst>
                    <a:ext uri="{9D8B030D-6E8A-4147-A177-3AD203B41FA5}">
                      <a16:colId xmlns:a16="http://schemas.microsoft.com/office/drawing/2014/main" val="3202802958"/>
                    </a:ext>
                  </a:extLst>
                </a:gridCol>
                <a:gridCol w="5879551">
                  <a:extLst>
                    <a:ext uri="{9D8B030D-6E8A-4147-A177-3AD203B41FA5}">
                      <a16:colId xmlns:a16="http://schemas.microsoft.com/office/drawing/2014/main" val="407281595"/>
                    </a:ext>
                  </a:extLst>
                </a:gridCol>
              </a:tblGrid>
              <a:tr h="456934">
                <a:tc>
                  <a:txBody>
                    <a:bodyPr/>
                    <a:lstStyle/>
                    <a:p>
                      <a:r>
                        <a:rPr lang="en-US" sz="2800"/>
                        <a:t>              INTERNET</a:t>
                      </a:r>
                      <a:endParaRPr lang="en-CA" sz="2800"/>
                    </a:p>
                  </a:txBody>
                  <a:tcPr/>
                </a:tc>
                <a:tc>
                  <a:txBody>
                    <a:bodyPr/>
                    <a:lstStyle/>
                    <a:p>
                      <a:r>
                        <a:rPr lang="en-US" dirty="0"/>
                        <a:t>       </a:t>
                      </a:r>
                      <a:r>
                        <a:rPr lang="en-US" sz="2800" dirty="0"/>
                        <a:t>UNIVERSAL MIND</a:t>
                      </a:r>
                      <a:endParaRPr lang="en-CA" sz="2800" dirty="0"/>
                    </a:p>
                  </a:txBody>
                  <a:tcPr/>
                </a:tc>
                <a:extLst>
                  <a:ext uri="{0D108BD9-81ED-4DB2-BD59-A6C34878D82A}">
                    <a16:rowId xmlns:a16="http://schemas.microsoft.com/office/drawing/2014/main" val="2906989229"/>
                  </a:ext>
                </a:extLst>
              </a:tr>
              <a:tr h="1048259">
                <a:tc>
                  <a:txBody>
                    <a:bodyPr/>
                    <a:lstStyle/>
                    <a:p>
                      <a:r>
                        <a:rPr lang="en-CA">
                          <a:solidFill>
                            <a:schemeClr val="bg2"/>
                          </a:solidFill>
                        </a:rPr>
                        <a:t>Hardware</a:t>
                      </a:r>
                      <a:r>
                        <a:rPr lang="en-CA"/>
                        <a:t>, physical infrastructure, cabling, routers, switches, servers, computers, tablets, smartphones.</a:t>
                      </a:r>
                    </a:p>
                  </a:txBody>
                  <a:tcPr/>
                </a:tc>
                <a:tc>
                  <a:txBody>
                    <a:bodyPr/>
                    <a:lstStyle/>
                    <a:p>
                      <a:r>
                        <a:rPr lang="en-CA">
                          <a:solidFill>
                            <a:schemeClr val="bg2"/>
                          </a:solidFill>
                        </a:rPr>
                        <a:t>Causal body</a:t>
                      </a:r>
                      <a:r>
                        <a:rPr lang="en-CA"/>
                        <a:t>, God, Ground of being, Atman, Brahman, Hoffman’s fundamental reality, universal field, One Mind, Self</a:t>
                      </a:r>
                    </a:p>
                  </a:txBody>
                  <a:tcPr/>
                </a:tc>
                <a:extLst>
                  <a:ext uri="{0D108BD9-81ED-4DB2-BD59-A6C34878D82A}">
                    <a16:rowId xmlns:a16="http://schemas.microsoft.com/office/drawing/2014/main" val="149884870"/>
                  </a:ext>
                </a:extLst>
              </a:tr>
              <a:tr h="1318358">
                <a:tc>
                  <a:txBody>
                    <a:bodyPr/>
                    <a:lstStyle/>
                    <a:p>
                      <a:r>
                        <a:rPr lang="en-CA" dirty="0">
                          <a:solidFill>
                            <a:schemeClr val="bg2"/>
                          </a:solidFill>
                        </a:rPr>
                        <a:t>Software</a:t>
                      </a:r>
                      <a:r>
                        <a:rPr lang="en-CA" dirty="0"/>
                        <a:t>, computer-device operating systems, software running network equipment</a:t>
                      </a:r>
                    </a:p>
                  </a:txBody>
                  <a:tcPr/>
                </a:tc>
                <a:tc>
                  <a:txBody>
                    <a:bodyPr/>
                    <a:lstStyle/>
                    <a:p>
                      <a:r>
                        <a:rPr lang="en-CA">
                          <a:solidFill>
                            <a:schemeClr val="bg2"/>
                          </a:solidFill>
                        </a:rPr>
                        <a:t>Subtle body</a:t>
                      </a:r>
                      <a:r>
                        <a:rPr lang="en-CA"/>
                        <a:t>, Spirit, archetypes, internal family parts</a:t>
                      </a:r>
                    </a:p>
                  </a:txBody>
                  <a:tcPr/>
                </a:tc>
                <a:extLst>
                  <a:ext uri="{0D108BD9-81ED-4DB2-BD59-A6C34878D82A}">
                    <a16:rowId xmlns:a16="http://schemas.microsoft.com/office/drawing/2014/main" val="1621961188"/>
                  </a:ext>
                </a:extLst>
              </a:tr>
              <a:tr h="806353">
                <a:tc>
                  <a:txBody>
                    <a:bodyPr/>
                    <a:lstStyle/>
                    <a:p>
                      <a:r>
                        <a:rPr lang="en-CA">
                          <a:solidFill>
                            <a:schemeClr val="bg2"/>
                          </a:solidFill>
                        </a:rPr>
                        <a:t>User interface, </a:t>
                      </a:r>
                      <a:r>
                        <a:rPr lang="en-CA">
                          <a:solidFill>
                            <a:schemeClr val="bg1"/>
                          </a:solidFill>
                        </a:rPr>
                        <a:t>screens, speakers</a:t>
                      </a:r>
                    </a:p>
                  </a:txBody>
                  <a:tcPr/>
                </a:tc>
                <a:tc>
                  <a:txBody>
                    <a:bodyPr/>
                    <a:lstStyle/>
                    <a:p>
                      <a:r>
                        <a:rPr lang="en-CA">
                          <a:solidFill>
                            <a:schemeClr val="bg2"/>
                          </a:solidFill>
                        </a:rPr>
                        <a:t>Subtle body/Gross body interface</a:t>
                      </a:r>
                      <a:r>
                        <a:rPr lang="en-CA"/>
                        <a:t>, Hoffman’s icons, somatic, emotional and rational cognition</a:t>
                      </a:r>
                    </a:p>
                  </a:txBody>
                  <a:tcPr/>
                </a:tc>
                <a:extLst>
                  <a:ext uri="{0D108BD9-81ED-4DB2-BD59-A6C34878D82A}">
                    <a16:rowId xmlns:a16="http://schemas.microsoft.com/office/drawing/2014/main" val="939584404"/>
                  </a:ext>
                </a:extLst>
              </a:tr>
              <a:tr h="564447">
                <a:tc>
                  <a:txBody>
                    <a:bodyPr/>
                    <a:lstStyle/>
                    <a:p>
                      <a:r>
                        <a:rPr lang="en-CA">
                          <a:solidFill>
                            <a:schemeClr val="bg2"/>
                          </a:solidFill>
                        </a:rPr>
                        <a:t>Content</a:t>
                      </a:r>
                      <a:r>
                        <a:rPr lang="en-CA"/>
                        <a:t>, video, audio, text, images</a:t>
                      </a:r>
                    </a:p>
                  </a:txBody>
                  <a:tcPr/>
                </a:tc>
                <a:tc>
                  <a:txBody>
                    <a:bodyPr/>
                    <a:lstStyle/>
                    <a:p>
                      <a:r>
                        <a:rPr lang="en-CA" dirty="0">
                          <a:solidFill>
                            <a:schemeClr val="bg2"/>
                          </a:solidFill>
                        </a:rPr>
                        <a:t>Gross body</a:t>
                      </a:r>
                      <a:r>
                        <a:rPr lang="en-CA" dirty="0"/>
                        <a:t>, our perceptions, thoughts, feelings, sensations, our bodies</a:t>
                      </a:r>
                    </a:p>
                  </a:txBody>
                  <a:tcPr/>
                </a:tc>
                <a:extLst>
                  <a:ext uri="{0D108BD9-81ED-4DB2-BD59-A6C34878D82A}">
                    <a16:rowId xmlns:a16="http://schemas.microsoft.com/office/drawing/2014/main" val="3915161588"/>
                  </a:ext>
                </a:extLst>
              </a:tr>
              <a:tr h="2015883">
                <a:tc>
                  <a:txBody>
                    <a:bodyPr/>
                    <a:lstStyle/>
                    <a:p>
                      <a:r>
                        <a:rPr lang="en-CA">
                          <a:solidFill>
                            <a:schemeClr val="bg2"/>
                          </a:solidFill>
                        </a:rPr>
                        <a:t>User</a:t>
                      </a:r>
                      <a:r>
                        <a:rPr lang="en-CA"/>
                        <a:t>, You are exposed to an immensity  of online content which can elevate or debase you. Content can be soul destroying, a waste of time, a pastime, instructional, enlightening, sublime etc.. If you are discerning and use wise mind the internet can help you to grow and heal.  </a:t>
                      </a:r>
                    </a:p>
                  </a:txBody>
                  <a:tcPr/>
                </a:tc>
                <a:tc>
                  <a:txBody>
                    <a:bodyPr/>
                    <a:lstStyle/>
                    <a:p>
                      <a:r>
                        <a:rPr lang="en-CA" dirty="0">
                          <a:solidFill>
                            <a:schemeClr val="bg2"/>
                          </a:solidFill>
                        </a:rPr>
                        <a:t>self</a:t>
                      </a:r>
                      <a:r>
                        <a:rPr lang="en-CA" dirty="0"/>
                        <a:t>, you are an  eddy that dissociated from universal Mind. Through morphic resonance you come into the world influenced by spirits and archetypes that influenced people close to you. To heal and grow you must use wise mind to discern which spirits/internal family parts you listen to. </a:t>
                      </a:r>
                    </a:p>
                  </a:txBody>
                  <a:tcPr/>
                </a:tc>
                <a:extLst>
                  <a:ext uri="{0D108BD9-81ED-4DB2-BD59-A6C34878D82A}">
                    <a16:rowId xmlns:a16="http://schemas.microsoft.com/office/drawing/2014/main" val="1522705817"/>
                  </a:ext>
                </a:extLst>
              </a:tr>
            </a:tbl>
          </a:graphicData>
        </a:graphic>
      </p:graphicFrame>
      <p:sp>
        <p:nvSpPr>
          <p:cNvPr id="6" name="TextBox 5">
            <a:extLst>
              <a:ext uri="{FF2B5EF4-FFF2-40B4-BE49-F238E27FC236}">
                <a16:creationId xmlns:a16="http://schemas.microsoft.com/office/drawing/2014/main" id="{135BE0CA-0C59-0BD9-D3B9-D0ABE074CAA4}"/>
              </a:ext>
            </a:extLst>
          </p:cNvPr>
          <p:cNvSpPr txBox="1"/>
          <p:nvPr/>
        </p:nvSpPr>
        <p:spPr>
          <a:xfrm>
            <a:off x="1" y="0"/>
            <a:ext cx="12192000" cy="523220"/>
          </a:xfrm>
          <a:prstGeom prst="rect">
            <a:avLst/>
          </a:prstGeom>
          <a:noFill/>
        </p:spPr>
        <p:txBody>
          <a:bodyPr wrap="square">
            <a:spAutoFit/>
          </a:bodyPr>
          <a:lstStyle/>
          <a:p>
            <a:pPr algn="ctr"/>
            <a:r>
              <a:rPr lang="en-CA" sz="2800" dirty="0">
                <a:solidFill>
                  <a:schemeClr val="bg1"/>
                </a:solidFill>
              </a:rPr>
              <a:t>THE INTERNET AS A METAPHOR FOR UNIVERSAL MIND</a:t>
            </a:r>
          </a:p>
        </p:txBody>
      </p:sp>
      <p:sp>
        <p:nvSpPr>
          <p:cNvPr id="2" name="Slide Number Placeholder 1">
            <a:extLst>
              <a:ext uri="{FF2B5EF4-FFF2-40B4-BE49-F238E27FC236}">
                <a16:creationId xmlns:a16="http://schemas.microsoft.com/office/drawing/2014/main" id="{CFB7A602-E902-0778-23DC-BA4C03A712B4}"/>
              </a:ext>
            </a:extLst>
          </p:cNvPr>
          <p:cNvSpPr>
            <a:spLocks noGrp="1"/>
          </p:cNvSpPr>
          <p:nvPr>
            <p:ph type="sldNum" sz="quarter" idx="12"/>
          </p:nvPr>
        </p:nvSpPr>
        <p:spPr/>
        <p:txBody>
          <a:bodyPr/>
          <a:lstStyle/>
          <a:p>
            <a:fld id="{B2DC25EE-239B-4C5F-AAD1-255A7D5F1EE2}" type="slidenum">
              <a:rPr lang="en-US" smtClean="0"/>
              <a:t>803</a:t>
            </a:fld>
            <a:endParaRPr lang="en-US"/>
          </a:p>
        </p:txBody>
      </p:sp>
    </p:spTree>
    <p:extLst>
      <p:ext uri="{BB962C8B-B14F-4D97-AF65-F5344CB8AC3E}">
        <p14:creationId xmlns:p14="http://schemas.microsoft.com/office/powerpoint/2010/main" val="2872819246"/>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544330-DBDE-BD5B-2EA3-E2CF7FB05A96}"/>
              </a:ext>
            </a:extLst>
          </p:cNvPr>
          <p:cNvSpPr>
            <a:spLocks noGrp="1"/>
          </p:cNvSpPr>
          <p:nvPr>
            <p:ph type="sldNum" sz="quarter" idx="12"/>
          </p:nvPr>
        </p:nvSpPr>
        <p:spPr/>
        <p:txBody>
          <a:bodyPr/>
          <a:lstStyle/>
          <a:p>
            <a:fld id="{B2DC25EE-239B-4C5F-AAD1-255A7D5F1EE2}" type="slidenum">
              <a:rPr lang="en-US" smtClean="0"/>
              <a:t>804</a:t>
            </a:fld>
            <a:endParaRPr lang="en-US"/>
          </a:p>
        </p:txBody>
      </p:sp>
      <p:sp>
        <p:nvSpPr>
          <p:cNvPr id="4" name="TextBox 3">
            <a:extLst>
              <a:ext uri="{FF2B5EF4-FFF2-40B4-BE49-F238E27FC236}">
                <a16:creationId xmlns:a16="http://schemas.microsoft.com/office/drawing/2014/main" id="{CFDE62F4-F03F-F7B8-2DFF-1B5287FA81F2}"/>
              </a:ext>
            </a:extLst>
          </p:cNvPr>
          <p:cNvSpPr txBox="1"/>
          <p:nvPr/>
        </p:nvSpPr>
        <p:spPr>
          <a:xfrm>
            <a:off x="1915885" y="6092400"/>
            <a:ext cx="8207829" cy="646331"/>
          </a:xfrm>
          <a:prstGeom prst="rect">
            <a:avLst/>
          </a:prstGeom>
          <a:noFill/>
        </p:spPr>
        <p:txBody>
          <a:bodyPr wrap="square">
            <a:spAutoFit/>
          </a:bodyPr>
          <a:lstStyle/>
          <a:p>
            <a:r>
              <a:rPr lang="en-CA" sz="3600" dirty="0">
                <a:solidFill>
                  <a:schemeClr val="bg1"/>
                </a:solidFill>
              </a:rPr>
              <a:t>APPENDIX 11: IGNATIAN SPIRITUALITY</a:t>
            </a:r>
            <a:endParaRPr lang="en-CA" sz="3600" dirty="0"/>
          </a:p>
        </p:txBody>
      </p:sp>
      <p:pic>
        <p:nvPicPr>
          <p:cNvPr id="5" name="Content Placeholder 8">
            <a:extLst>
              <a:ext uri="{FF2B5EF4-FFF2-40B4-BE49-F238E27FC236}">
                <a16:creationId xmlns:a16="http://schemas.microsoft.com/office/drawing/2014/main" id="{4E810EFD-47A7-7388-135B-EA486B4E1981}"/>
              </a:ext>
            </a:extLst>
          </p:cNvPr>
          <p:cNvPicPr>
            <a:picLocks/>
          </p:cNvPicPr>
          <p:nvPr/>
        </p:nvPicPr>
        <p:blipFill>
          <a:blip r:embed="rId2" r:link="rId3">
            <a:extLst>
              <a:ext uri="{28A0092B-C50C-407E-A947-70E740481C1C}">
                <a14:useLocalDpi xmlns:a14="http://schemas.microsoft.com/office/drawing/2010/main" val="0"/>
              </a:ext>
            </a:extLst>
          </a:blip>
          <a:stretch>
            <a:fillRect/>
          </a:stretch>
        </p:blipFill>
        <p:spPr bwMode="auto">
          <a:xfrm>
            <a:off x="3619499" y="119269"/>
            <a:ext cx="4800600" cy="5973131"/>
          </a:xfrm>
          <a:prstGeom prst="rect">
            <a:avLst/>
          </a:prstGeom>
          <a:noFill/>
        </p:spPr>
      </p:pic>
    </p:spTree>
    <p:extLst>
      <p:ext uri="{BB962C8B-B14F-4D97-AF65-F5344CB8AC3E}">
        <p14:creationId xmlns:p14="http://schemas.microsoft.com/office/powerpoint/2010/main" val="957526188"/>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673454-5D9B-6672-0739-D817A5B3B065}"/>
              </a:ext>
            </a:extLst>
          </p:cNvPr>
          <p:cNvSpPr txBox="1"/>
          <p:nvPr/>
        </p:nvSpPr>
        <p:spPr>
          <a:xfrm>
            <a:off x="0" y="350395"/>
            <a:ext cx="12037978" cy="6832640"/>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The ideas we’ve outlined in our dialogue, far from being new ideas, have been expressed many times before, for example in the spiritual tradition of  St. Ignatius of Loyola (1491-1556) the founder of the Jesuit order:  </a:t>
            </a:r>
          </a:p>
          <a:p>
            <a:pPr marL="285750" indent="-285750">
              <a:buFont typeface="Arial" panose="020B0604020202020204" pitchFamily="34" charset="0"/>
              <a:buChar char="•"/>
            </a:pPr>
            <a:r>
              <a:rPr lang="en-US" sz="2000" dirty="0">
                <a:latin typeface="+mj-lt"/>
              </a:rPr>
              <a:t>Discernment of spirits is a central concept in Jesuit/Ignatian spirituality. Discernment of spirits is the making of decisions in the presence of God following the structured approach set down in the spiritual exercises of St. Ignatius of Loyola. </a:t>
            </a:r>
          </a:p>
          <a:p>
            <a:pPr marL="285750" indent="-285750">
              <a:buFont typeface="Arial" panose="020B0604020202020204" pitchFamily="34" charset="0"/>
              <a:buChar char="•"/>
            </a:pPr>
            <a:r>
              <a:rPr lang="en-US" sz="2000" dirty="0">
                <a:latin typeface="+mj-lt"/>
              </a:rPr>
              <a:t>Discernment of spirits is the interpretation of what Ignatius called the "motions of the Soul" and defined as interior movements consisting of thoughts, imaginings, emotions, inclinations, desires, feelings, repulsions, and attractions.(personality and part selves) </a:t>
            </a:r>
          </a:p>
          <a:p>
            <a:pPr marL="285750" indent="-285750">
              <a:buFont typeface="Arial" panose="020B0604020202020204" pitchFamily="34" charset="0"/>
              <a:buChar char="•"/>
            </a:pPr>
            <a:r>
              <a:rPr lang="en-US" sz="2000" dirty="0">
                <a:latin typeface="+mj-lt"/>
              </a:rPr>
              <a:t>Discernment of spirits involves becoming sensitive to these movements, reflecting on them, and understanding where they come from and where they lead us.</a:t>
            </a:r>
          </a:p>
          <a:p>
            <a:pPr marL="285750" indent="-285750">
              <a:buFont typeface="Arial" panose="020B0604020202020204" pitchFamily="34" charset="0"/>
              <a:buChar char="•"/>
            </a:pPr>
            <a:r>
              <a:rPr lang="en-US" sz="2000" dirty="0">
                <a:latin typeface="+mj-lt"/>
              </a:rPr>
              <a:t>The practice of discernment of spirits may take place outside of the context of decision-making. In fact, it typically takes place in the daily examen. The daily examen is a reflective prayer that consists of a review of the day where one tries to discover where God’s perspective could have been of help to us, and how we would have responded from God’s perspective. By our reflection we hope to discern whether our desires and choices are motivated by the Holy Spirit or a base or evil spirit. Coming to understand our motivations helps us to choose what is good rather than destructive, holy rather than evil.(wise mind remediation)</a:t>
            </a:r>
          </a:p>
          <a:p>
            <a:pPr marL="285750" indent="-285750">
              <a:buFont typeface="Arial" panose="020B0604020202020204" pitchFamily="34" charset="0"/>
              <a:buChar char="•"/>
            </a:pPr>
            <a:r>
              <a:rPr lang="en-US" sz="2000" dirty="0">
                <a:latin typeface="+mj-lt"/>
              </a:rPr>
              <a:t>Leaving aside the religious dogmatism, Christian metaphysics as expressed in Ignatian spirituality is remarkably similar to the idealist metaphysics we’ve described in our dialogue.</a:t>
            </a:r>
          </a:p>
          <a:p>
            <a:pPr marL="285750" indent="-285750">
              <a:buFont typeface="Arial" panose="020B0604020202020204" pitchFamily="34" charset="0"/>
              <a:buChar char="•"/>
            </a:pPr>
            <a:r>
              <a:rPr lang="en-CA" sz="2000" dirty="0">
                <a:latin typeface="+mj-lt"/>
              </a:rPr>
              <a:t> </a:t>
            </a:r>
            <a:r>
              <a:rPr lang="en-US" sz="2000" dirty="0">
                <a:latin typeface="+mj-lt"/>
              </a:rPr>
              <a:t>The spiritual exercises and discernment are also psychologically sophisticated approaches to healing and growth that are strikingly similar to the tools, skills and strategies used in psychotherapy. </a:t>
            </a:r>
            <a:endParaRPr lang="en-CA" sz="2000" dirty="0">
              <a:latin typeface="+mj-lt"/>
            </a:endParaRPr>
          </a:p>
          <a:p>
            <a:r>
              <a:rPr lang="en-US" sz="2000" dirty="0">
                <a:latin typeface="+mj-lt"/>
              </a:rPr>
              <a:t> </a:t>
            </a:r>
          </a:p>
          <a:p>
            <a:pPr marL="285750" indent="-285750">
              <a:buFont typeface="Arial" panose="020B0604020202020204" pitchFamily="34" charset="0"/>
              <a:buChar char="•"/>
            </a:pPr>
            <a:endParaRPr lang="en-CA" dirty="0"/>
          </a:p>
        </p:txBody>
      </p:sp>
      <p:sp>
        <p:nvSpPr>
          <p:cNvPr id="7" name="TextBox 6">
            <a:extLst>
              <a:ext uri="{FF2B5EF4-FFF2-40B4-BE49-F238E27FC236}">
                <a16:creationId xmlns:a16="http://schemas.microsoft.com/office/drawing/2014/main" id="{8C490E04-FA51-5D53-2852-7F18862D5DF3}"/>
              </a:ext>
            </a:extLst>
          </p:cNvPr>
          <p:cNvSpPr txBox="1"/>
          <p:nvPr/>
        </p:nvSpPr>
        <p:spPr>
          <a:xfrm>
            <a:off x="3479828" y="-85034"/>
            <a:ext cx="5773029" cy="584775"/>
          </a:xfrm>
          <a:prstGeom prst="rect">
            <a:avLst/>
          </a:prstGeom>
          <a:noFill/>
        </p:spPr>
        <p:txBody>
          <a:bodyPr wrap="square">
            <a:spAutoFit/>
          </a:bodyPr>
          <a:lstStyle/>
          <a:p>
            <a:r>
              <a:rPr lang="en-US" sz="3200" dirty="0">
                <a:solidFill>
                  <a:schemeClr val="bg1"/>
                </a:solidFill>
              </a:rPr>
              <a:t>IGNATIAN SPIRITUALITY</a:t>
            </a:r>
            <a:r>
              <a:rPr lang="en-CA" sz="3200" dirty="0">
                <a:solidFill>
                  <a:schemeClr val="bg1"/>
                </a:solidFill>
              </a:rPr>
              <a:t> </a:t>
            </a:r>
          </a:p>
        </p:txBody>
      </p:sp>
      <p:sp>
        <p:nvSpPr>
          <p:cNvPr id="3" name="Slide Number Placeholder 2">
            <a:extLst>
              <a:ext uri="{FF2B5EF4-FFF2-40B4-BE49-F238E27FC236}">
                <a16:creationId xmlns:a16="http://schemas.microsoft.com/office/drawing/2014/main" id="{37005DE1-E373-2FA0-F0DA-5334CFCBF5D9}"/>
              </a:ext>
            </a:extLst>
          </p:cNvPr>
          <p:cNvSpPr>
            <a:spLocks noGrp="1"/>
          </p:cNvSpPr>
          <p:nvPr>
            <p:ph type="sldNum" sz="quarter" idx="12"/>
          </p:nvPr>
        </p:nvSpPr>
        <p:spPr/>
        <p:txBody>
          <a:bodyPr/>
          <a:lstStyle/>
          <a:p>
            <a:fld id="{B2DC25EE-239B-4C5F-AAD1-255A7D5F1EE2}" type="slidenum">
              <a:rPr lang="en-US" smtClean="0"/>
              <a:t>805</a:t>
            </a:fld>
            <a:endParaRPr lang="en-US"/>
          </a:p>
        </p:txBody>
      </p:sp>
    </p:spTree>
    <p:extLst>
      <p:ext uri="{BB962C8B-B14F-4D97-AF65-F5344CB8AC3E}">
        <p14:creationId xmlns:p14="http://schemas.microsoft.com/office/powerpoint/2010/main" val="634692582"/>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FE94B79-0382-FC0D-3BDE-092B042E537F}"/>
              </a:ext>
            </a:extLst>
          </p:cNvPr>
          <p:cNvSpPr txBox="1"/>
          <p:nvPr/>
        </p:nvSpPr>
        <p:spPr>
          <a:xfrm>
            <a:off x="3737298" y="152540"/>
            <a:ext cx="5961874" cy="646331"/>
          </a:xfrm>
          <a:prstGeom prst="rect">
            <a:avLst/>
          </a:prstGeom>
          <a:noFill/>
        </p:spPr>
        <p:txBody>
          <a:bodyPr wrap="square">
            <a:spAutoFit/>
          </a:bodyPr>
          <a:lstStyle/>
          <a:p>
            <a:r>
              <a:rPr lang="en-US" sz="3600" dirty="0">
                <a:solidFill>
                  <a:schemeClr val="bg1"/>
                </a:solidFill>
              </a:rPr>
              <a:t> IN CONCLUSION</a:t>
            </a:r>
            <a:endParaRPr lang="en-CA" sz="3600" dirty="0">
              <a:solidFill>
                <a:schemeClr val="bg1"/>
              </a:solidFill>
            </a:endParaRPr>
          </a:p>
        </p:txBody>
      </p:sp>
      <p:sp>
        <p:nvSpPr>
          <p:cNvPr id="7" name="TextBox 6">
            <a:extLst>
              <a:ext uri="{FF2B5EF4-FFF2-40B4-BE49-F238E27FC236}">
                <a16:creationId xmlns:a16="http://schemas.microsoft.com/office/drawing/2014/main" id="{8D63A650-EADF-1BE8-24BA-01111582C995}"/>
              </a:ext>
            </a:extLst>
          </p:cNvPr>
          <p:cNvSpPr txBox="1"/>
          <p:nvPr/>
        </p:nvSpPr>
        <p:spPr>
          <a:xfrm>
            <a:off x="54428" y="949864"/>
            <a:ext cx="12083143" cy="5324535"/>
          </a:xfrm>
          <a:prstGeom prst="rect">
            <a:avLst/>
          </a:prstGeom>
          <a:noFill/>
        </p:spPr>
        <p:txBody>
          <a:bodyPr wrap="square">
            <a:spAutoFit/>
          </a:bodyPr>
          <a:lstStyle/>
          <a:p>
            <a:pPr marL="285750" indent="-285750">
              <a:buFont typeface="Arial" panose="020B0604020202020204" pitchFamily="34" charset="0"/>
              <a:buChar char="•"/>
            </a:pPr>
            <a:r>
              <a:rPr lang="en-CA" sz="2000" dirty="0"/>
              <a:t>We are experiencing individual mental health crisis nestled within cultural meaning crisis, nestled within an ecological crisis, nestled within crisis of faith. Our personal, collective, and planetary survival depends on us being able to resolve these crisis. </a:t>
            </a:r>
          </a:p>
          <a:p>
            <a:pPr marL="285750" indent="-285750">
              <a:buFont typeface="Arial" panose="020B0604020202020204" pitchFamily="34" charset="0"/>
              <a:buChar char="•"/>
            </a:pPr>
            <a:r>
              <a:rPr lang="en-CA" sz="2000" dirty="0"/>
              <a:t>A significant contributor to this of polycrisis is end-stage capitalism with its modern physicalist metaphysics which places wealth and property above Human beings and the ecosystem and treats us as if we only have bottom of Maslow’s hierarchy material needs. </a:t>
            </a:r>
          </a:p>
          <a:p>
            <a:pPr marL="285750" indent="-285750">
              <a:buFont typeface="Arial" panose="020B0604020202020204" pitchFamily="34" charset="0"/>
              <a:buChar char="•"/>
            </a:pPr>
            <a:r>
              <a:rPr lang="en-CA" sz="2000" dirty="0"/>
              <a:t>Bowlby described what happens when children are treated as if they have nothing but material needs.</a:t>
            </a:r>
          </a:p>
          <a:p>
            <a:r>
              <a:rPr lang="en-CA" sz="2000" dirty="0"/>
              <a:t> </a:t>
            </a:r>
          </a:p>
          <a:p>
            <a:pPr marL="285750" indent="-285750">
              <a:buFont typeface="Arial" panose="020B0604020202020204" pitchFamily="34" charset="0"/>
              <a:buChar char="•"/>
            </a:pPr>
            <a:r>
              <a:rPr lang="en-CA" sz="2000" dirty="0"/>
              <a:t>Surviving the polycrisis requires a bio-psycho-socio-moral-spiritual understanding of what we’re facing.</a:t>
            </a:r>
          </a:p>
          <a:p>
            <a:pPr marL="285750" indent="-285750">
              <a:buFont typeface="Arial" panose="020B0604020202020204" pitchFamily="34" charset="0"/>
              <a:buChar char="•"/>
            </a:pPr>
            <a:r>
              <a:rPr lang="en-CA" sz="2000" dirty="0"/>
              <a:t>We need to clean up by dealing with our addiction to consuming.</a:t>
            </a:r>
          </a:p>
          <a:p>
            <a:pPr marL="285750" indent="-285750">
              <a:buFont typeface="Arial" panose="020B0604020202020204" pitchFamily="34" charset="0"/>
              <a:buChar char="•"/>
            </a:pPr>
            <a:r>
              <a:rPr lang="en-CA" sz="2000" dirty="0"/>
              <a:t>We need to grow up by focusing less on the individual and ourselves and more on the collective and others.</a:t>
            </a:r>
          </a:p>
          <a:p>
            <a:pPr marL="285750" indent="-285750">
              <a:buFont typeface="Arial" panose="020B0604020202020204" pitchFamily="34" charset="0"/>
              <a:buChar char="•"/>
            </a:pPr>
            <a:r>
              <a:rPr lang="en-CA" sz="2000" dirty="0"/>
              <a:t>We need to show up by living less in the future and past and more in the present.</a:t>
            </a:r>
          </a:p>
          <a:p>
            <a:pPr marL="285750" indent="-285750">
              <a:buFont typeface="Arial" panose="020B0604020202020204" pitchFamily="34" charset="0"/>
              <a:buChar char="•"/>
            </a:pPr>
            <a:r>
              <a:rPr lang="en-CA" sz="2000" dirty="0"/>
              <a:t>We need to wake up by living less in our individual  emotions and thoughts and by living more connected to others, nature, a meaningful occupation, and “the two mysteries that are yet one”. </a:t>
            </a:r>
          </a:p>
          <a:p>
            <a:pPr marL="285750" indent="-285750">
              <a:buFont typeface="Arial" panose="020B0604020202020204" pitchFamily="34" charset="0"/>
              <a:buChar char="•"/>
            </a:pPr>
            <a:r>
              <a:rPr lang="en-CA" sz="2000" dirty="0"/>
              <a:t>Since ultimate reality eludes our grasp, none of this is literally true but rather it is a meaningful story that I can accept intellectually and that </a:t>
            </a:r>
            <a:r>
              <a:rPr lang="en-US" sz="2000" dirty="0"/>
              <a:t>resonates deeply with me. At this point it is my personal religious myth, and I aspire and strive to live my life as if it were true. I urge you to find your own personal religious myth.</a:t>
            </a:r>
            <a:r>
              <a:rPr lang="en-CA" sz="2000" dirty="0"/>
              <a:t>  </a:t>
            </a:r>
          </a:p>
        </p:txBody>
      </p:sp>
      <p:sp>
        <p:nvSpPr>
          <p:cNvPr id="4" name="Slide Number Placeholder 3">
            <a:extLst>
              <a:ext uri="{FF2B5EF4-FFF2-40B4-BE49-F238E27FC236}">
                <a16:creationId xmlns:a16="http://schemas.microsoft.com/office/drawing/2014/main" id="{8A29B2F1-7BA8-8D13-B036-A1EC74063C6A}"/>
              </a:ext>
            </a:extLst>
          </p:cNvPr>
          <p:cNvSpPr>
            <a:spLocks noGrp="1"/>
          </p:cNvSpPr>
          <p:nvPr>
            <p:ph type="sldNum" sz="quarter" idx="12"/>
          </p:nvPr>
        </p:nvSpPr>
        <p:spPr/>
        <p:txBody>
          <a:bodyPr/>
          <a:lstStyle/>
          <a:p>
            <a:fld id="{B2DC25EE-239B-4C5F-AAD1-255A7D5F1EE2}" type="slidenum">
              <a:rPr lang="en-US" smtClean="0"/>
              <a:t>806</a:t>
            </a:fld>
            <a:endParaRPr lang="en-US"/>
          </a:p>
        </p:txBody>
      </p:sp>
    </p:spTree>
    <p:extLst>
      <p:ext uri="{BB962C8B-B14F-4D97-AF65-F5344CB8AC3E}">
        <p14:creationId xmlns:p14="http://schemas.microsoft.com/office/powerpoint/2010/main" val="2314950898"/>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0F7D25-076E-B359-931D-4D05DDFC2526}"/>
              </a:ext>
            </a:extLst>
          </p:cNvPr>
          <p:cNvSpPr>
            <a:spLocks noGrp="1"/>
          </p:cNvSpPr>
          <p:nvPr>
            <p:ph type="sldNum" sz="quarter" idx="12"/>
          </p:nvPr>
        </p:nvSpPr>
        <p:spPr/>
        <p:txBody>
          <a:bodyPr/>
          <a:lstStyle/>
          <a:p>
            <a:fld id="{B2DC25EE-239B-4C5F-AAD1-255A7D5F1EE2}" type="slidenum">
              <a:rPr lang="en-US" smtClean="0"/>
              <a:t>807</a:t>
            </a:fld>
            <a:endParaRPr lang="en-US"/>
          </a:p>
        </p:txBody>
      </p:sp>
      <p:pic>
        <p:nvPicPr>
          <p:cNvPr id="3" name="Content Placeholder 4" descr="A close-up of a poem&#10;&#10;Description automatically generated">
            <a:extLst>
              <a:ext uri="{FF2B5EF4-FFF2-40B4-BE49-F238E27FC236}">
                <a16:creationId xmlns:a16="http://schemas.microsoft.com/office/drawing/2014/main" id="{D7775D61-81B9-98AD-992A-92274B47A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644" y="214098"/>
            <a:ext cx="5830386" cy="6208756"/>
          </a:xfrm>
          <a:prstGeom prst="rect">
            <a:avLst/>
          </a:prstGeom>
        </p:spPr>
      </p:pic>
      <p:sp>
        <p:nvSpPr>
          <p:cNvPr id="7" name="TextBox 6">
            <a:extLst>
              <a:ext uri="{FF2B5EF4-FFF2-40B4-BE49-F238E27FC236}">
                <a16:creationId xmlns:a16="http://schemas.microsoft.com/office/drawing/2014/main" id="{5244AFA9-0987-B718-074B-AD462F4EC218}"/>
              </a:ext>
            </a:extLst>
          </p:cNvPr>
          <p:cNvSpPr txBox="1"/>
          <p:nvPr/>
        </p:nvSpPr>
        <p:spPr>
          <a:xfrm>
            <a:off x="202477" y="668385"/>
            <a:ext cx="5961015" cy="2308324"/>
          </a:xfrm>
          <a:prstGeom prst="rect">
            <a:avLst/>
          </a:prstGeom>
          <a:noFill/>
        </p:spPr>
        <p:txBody>
          <a:bodyPr wrap="square">
            <a:spAutoFit/>
          </a:bodyPr>
          <a:lstStyle/>
          <a:p>
            <a:r>
              <a:rPr lang="en-US" sz="2400" dirty="0"/>
              <a:t>“Wisdom is the recovery of innocence at the fat end of experience; it is the ability to see again what most of us have forgotten how to see but now fortified by the ability to translate some of that vision into words however inadequate.”        John Bentley Mays</a:t>
            </a:r>
            <a:endParaRPr lang="en-CA" sz="2400" dirty="0"/>
          </a:p>
        </p:txBody>
      </p:sp>
      <p:sp>
        <p:nvSpPr>
          <p:cNvPr id="9" name="TextBox 8">
            <a:extLst>
              <a:ext uri="{FF2B5EF4-FFF2-40B4-BE49-F238E27FC236}">
                <a16:creationId xmlns:a16="http://schemas.microsoft.com/office/drawing/2014/main" id="{C0D9843D-205B-9499-77CF-AC359399E0CA}"/>
              </a:ext>
            </a:extLst>
          </p:cNvPr>
          <p:cNvSpPr txBox="1"/>
          <p:nvPr/>
        </p:nvSpPr>
        <p:spPr>
          <a:xfrm>
            <a:off x="265613" y="4038991"/>
            <a:ext cx="5830387" cy="1200329"/>
          </a:xfrm>
          <a:prstGeom prst="rect">
            <a:avLst/>
          </a:prstGeom>
          <a:noFill/>
        </p:spPr>
        <p:txBody>
          <a:bodyPr wrap="square">
            <a:spAutoFit/>
          </a:bodyPr>
          <a:lstStyle/>
          <a:p>
            <a:r>
              <a:rPr lang="en-US" sz="2400" dirty="0"/>
              <a:t>“Wisdom tells me I am nothing. Love tells me I am everything. Between the two my life flows.”                              Nisargadatta Maharaj</a:t>
            </a:r>
            <a:endParaRPr lang="en-CA" sz="2400" dirty="0"/>
          </a:p>
        </p:txBody>
      </p:sp>
    </p:spTree>
    <p:extLst>
      <p:ext uri="{BB962C8B-B14F-4D97-AF65-F5344CB8AC3E}">
        <p14:creationId xmlns:p14="http://schemas.microsoft.com/office/powerpoint/2010/main" val="94486265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a black background&#10;&#10;Description automatically generated">
            <a:extLst>
              <a:ext uri="{FF2B5EF4-FFF2-40B4-BE49-F238E27FC236}">
                <a16:creationId xmlns:a16="http://schemas.microsoft.com/office/drawing/2014/main" id="{F3893CB1-950C-E02C-7686-9100C0A14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262" y="1997165"/>
            <a:ext cx="9872252" cy="4283891"/>
          </a:xfrm>
          <a:prstGeom prst="rect">
            <a:avLst/>
          </a:prstGeom>
        </p:spPr>
      </p:pic>
      <p:sp>
        <p:nvSpPr>
          <p:cNvPr id="5" name="TextBox 4">
            <a:extLst>
              <a:ext uri="{FF2B5EF4-FFF2-40B4-BE49-F238E27FC236}">
                <a16:creationId xmlns:a16="http://schemas.microsoft.com/office/drawing/2014/main" id="{0BF5025A-51C4-09E2-79F7-3B840BEA4E00}"/>
              </a:ext>
            </a:extLst>
          </p:cNvPr>
          <p:cNvSpPr txBox="1"/>
          <p:nvPr/>
        </p:nvSpPr>
        <p:spPr>
          <a:xfrm>
            <a:off x="1610995" y="221548"/>
            <a:ext cx="9262744" cy="4172810"/>
          </a:xfrm>
          <a:prstGeom prst="rect">
            <a:avLst/>
          </a:prstGeom>
        </p:spPr>
        <p:txBody>
          <a:bodyPr vert="horz" lIns="91440" tIns="45720" rIns="91440" bIns="45720" rtlCol="0">
            <a:normAutofit/>
          </a:bodyPr>
          <a:lstStyle/>
          <a:p>
            <a:pPr marL="160020" defTabSz="914400">
              <a:lnSpc>
                <a:spcPct val="90000"/>
              </a:lnSpc>
              <a:spcAft>
                <a:spcPts val="600"/>
              </a:spcAft>
              <a:buClr>
                <a:schemeClr val="tx1"/>
              </a:buClr>
            </a:pPr>
            <a:r>
              <a:rPr lang="en-US" sz="2800" dirty="0"/>
              <a:t>"I can live with doubt and uncertainty. I think it's much more interesting to live not knowing than to have answers which might be wrong."                                                                                                                                                                                                                      </a:t>
            </a:r>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indent="-182880" defTabSz="914400">
              <a:lnSpc>
                <a:spcPct val="90000"/>
              </a:lnSpc>
              <a:spcAft>
                <a:spcPts val="600"/>
              </a:spcAft>
              <a:buClr>
                <a:schemeClr val="tx1"/>
              </a:buClr>
              <a:buFont typeface="Wingdings" pitchFamily="2" charset="2"/>
              <a:buChar char=""/>
            </a:pPr>
            <a:endParaRPr lang="en-US" dirty="0"/>
          </a:p>
        </p:txBody>
      </p:sp>
      <p:sp>
        <p:nvSpPr>
          <p:cNvPr id="6" name="TextBox 5">
            <a:extLst>
              <a:ext uri="{FF2B5EF4-FFF2-40B4-BE49-F238E27FC236}">
                <a16:creationId xmlns:a16="http://schemas.microsoft.com/office/drawing/2014/main" id="{20379EBE-E6A2-DC5C-4C1C-87423D4DC479}"/>
              </a:ext>
            </a:extLst>
          </p:cNvPr>
          <p:cNvSpPr txBox="1"/>
          <p:nvPr/>
        </p:nvSpPr>
        <p:spPr>
          <a:xfrm>
            <a:off x="6688819" y="946240"/>
            <a:ext cx="3416934" cy="523220"/>
          </a:xfrm>
          <a:prstGeom prst="rect">
            <a:avLst/>
          </a:prstGeom>
          <a:noFill/>
        </p:spPr>
        <p:txBody>
          <a:bodyPr wrap="square">
            <a:spAutoFit/>
          </a:bodyPr>
          <a:lstStyle/>
          <a:p>
            <a:r>
              <a:rPr lang="en-US" sz="2800" dirty="0"/>
              <a:t>Richard Feynman </a:t>
            </a:r>
            <a:endParaRPr lang="en-CA" sz="2800" dirty="0"/>
          </a:p>
        </p:txBody>
      </p:sp>
      <p:sp>
        <p:nvSpPr>
          <p:cNvPr id="3" name="Slide Number Placeholder 2">
            <a:extLst>
              <a:ext uri="{FF2B5EF4-FFF2-40B4-BE49-F238E27FC236}">
                <a16:creationId xmlns:a16="http://schemas.microsoft.com/office/drawing/2014/main" id="{460D2242-EFFA-F532-F410-55F71C02FF18}"/>
              </a:ext>
            </a:extLst>
          </p:cNvPr>
          <p:cNvSpPr>
            <a:spLocks noGrp="1"/>
          </p:cNvSpPr>
          <p:nvPr>
            <p:ph type="sldNum" sz="quarter" idx="12"/>
          </p:nvPr>
        </p:nvSpPr>
        <p:spPr/>
        <p:txBody>
          <a:bodyPr/>
          <a:lstStyle/>
          <a:p>
            <a:fld id="{B2DC25EE-239B-4C5F-AAD1-255A7D5F1EE2}" type="slidenum">
              <a:rPr lang="en-US" smtClean="0"/>
              <a:t>808</a:t>
            </a:fld>
            <a:endParaRPr lang="en-US"/>
          </a:p>
        </p:txBody>
      </p:sp>
    </p:spTree>
    <p:extLst>
      <p:ext uri="{BB962C8B-B14F-4D97-AF65-F5344CB8AC3E}">
        <p14:creationId xmlns:p14="http://schemas.microsoft.com/office/powerpoint/2010/main" val="442245815"/>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edling growing out of dirt&#10;&#10;Description automatically generated">
            <a:extLst>
              <a:ext uri="{FF2B5EF4-FFF2-40B4-BE49-F238E27FC236}">
                <a16:creationId xmlns:a16="http://schemas.microsoft.com/office/drawing/2014/main" id="{4329AD8D-4073-25AF-DAC7-95496AFA1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7" y="272143"/>
            <a:ext cx="6361974" cy="3711528"/>
          </a:xfrm>
          <a:prstGeom prst="rect">
            <a:avLst/>
          </a:prstGeom>
        </p:spPr>
      </p:pic>
      <p:pic>
        <p:nvPicPr>
          <p:cNvPr id="2" name="Picture 1" descr="Multicultural girls hugging">
            <a:extLst>
              <a:ext uri="{FF2B5EF4-FFF2-40B4-BE49-F238E27FC236}">
                <a16:creationId xmlns:a16="http://schemas.microsoft.com/office/drawing/2014/main" id="{E5504CB9-E6CB-0E85-5213-EE5061D47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2862944"/>
            <a:ext cx="5856513" cy="3559910"/>
          </a:xfrm>
          <a:prstGeom prst="rect">
            <a:avLst/>
          </a:prstGeom>
        </p:spPr>
      </p:pic>
      <p:sp>
        <p:nvSpPr>
          <p:cNvPr id="5" name="TextBox 4">
            <a:extLst>
              <a:ext uri="{FF2B5EF4-FFF2-40B4-BE49-F238E27FC236}">
                <a16:creationId xmlns:a16="http://schemas.microsoft.com/office/drawing/2014/main" id="{84FF37A6-8EFA-F9F4-7216-FEC0FAF369C9}"/>
              </a:ext>
            </a:extLst>
          </p:cNvPr>
          <p:cNvSpPr txBox="1"/>
          <p:nvPr/>
        </p:nvSpPr>
        <p:spPr>
          <a:xfrm>
            <a:off x="239487" y="4642899"/>
            <a:ext cx="5224779" cy="1332673"/>
          </a:xfrm>
          <a:prstGeom prst="rect">
            <a:avLst/>
          </a:prstGeom>
          <a:noFill/>
        </p:spPr>
        <p:txBody>
          <a:bodyPr wrap="square">
            <a:spAutoFit/>
          </a:bodyPr>
          <a:lstStyle/>
          <a:p>
            <a:pPr defTabSz="914400">
              <a:lnSpc>
                <a:spcPct val="90000"/>
              </a:lnSpc>
              <a:spcAft>
                <a:spcPts val="600"/>
              </a:spcAft>
              <a:buClr>
                <a:schemeClr val="tx1"/>
              </a:buClr>
            </a:pPr>
            <a:r>
              <a:rPr lang="en-US" sz="2800" dirty="0"/>
              <a:t>“The fate of humankind hinges on our moral development.”                                                                                  </a:t>
            </a:r>
          </a:p>
          <a:p>
            <a:pPr defTabSz="914400">
              <a:lnSpc>
                <a:spcPct val="90000"/>
              </a:lnSpc>
              <a:spcAft>
                <a:spcPts val="600"/>
              </a:spcAft>
              <a:buClr>
                <a:schemeClr val="tx1"/>
              </a:buClr>
            </a:pPr>
            <a:r>
              <a:rPr lang="en-US" sz="2800" dirty="0"/>
              <a:t>                                    Albert Einstein</a:t>
            </a:r>
          </a:p>
        </p:txBody>
      </p:sp>
      <p:sp>
        <p:nvSpPr>
          <p:cNvPr id="4" name="Slide Number Placeholder 3">
            <a:extLst>
              <a:ext uri="{FF2B5EF4-FFF2-40B4-BE49-F238E27FC236}">
                <a16:creationId xmlns:a16="http://schemas.microsoft.com/office/drawing/2014/main" id="{79D1E534-3168-0212-A87E-65EA48E8CC1C}"/>
              </a:ext>
            </a:extLst>
          </p:cNvPr>
          <p:cNvSpPr>
            <a:spLocks noGrp="1"/>
          </p:cNvSpPr>
          <p:nvPr>
            <p:ph type="sldNum" sz="quarter" idx="12"/>
          </p:nvPr>
        </p:nvSpPr>
        <p:spPr/>
        <p:txBody>
          <a:bodyPr/>
          <a:lstStyle/>
          <a:p>
            <a:fld id="{B2DC25EE-239B-4C5F-AAD1-255A7D5F1EE2}" type="slidenum">
              <a:rPr lang="en-US" smtClean="0"/>
              <a:t>809</a:t>
            </a:fld>
            <a:endParaRPr lang="en-US"/>
          </a:p>
        </p:txBody>
      </p:sp>
    </p:spTree>
    <p:extLst>
      <p:ext uri="{BB962C8B-B14F-4D97-AF65-F5344CB8AC3E}">
        <p14:creationId xmlns:p14="http://schemas.microsoft.com/office/powerpoint/2010/main" val="2324308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5FEE3-6DEE-8DA8-B544-45EDC41F8B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81F6F-CF2D-3283-B8A9-170045FE7E35}"/>
              </a:ext>
            </a:extLst>
          </p:cNvPr>
          <p:cNvSpPr>
            <a:spLocks noGrp="1"/>
          </p:cNvSpPr>
          <p:nvPr>
            <p:ph type="sldNum" sz="quarter" idx="12"/>
          </p:nvPr>
        </p:nvSpPr>
        <p:spPr/>
        <p:txBody>
          <a:bodyPr/>
          <a:lstStyle/>
          <a:p>
            <a:fld id="{B2DC25EE-239B-4C5F-AAD1-255A7D5F1EE2}" type="slidenum">
              <a:rPr lang="en-US" smtClean="0"/>
              <a:t>81</a:t>
            </a:fld>
            <a:endParaRPr lang="en-US"/>
          </a:p>
        </p:txBody>
      </p:sp>
      <p:sp>
        <p:nvSpPr>
          <p:cNvPr id="4" name="TextBox 3">
            <a:extLst>
              <a:ext uri="{FF2B5EF4-FFF2-40B4-BE49-F238E27FC236}">
                <a16:creationId xmlns:a16="http://schemas.microsoft.com/office/drawing/2014/main" id="{1F097168-2E11-1867-9A36-5C40A8469EB5}"/>
              </a:ext>
            </a:extLst>
          </p:cNvPr>
          <p:cNvSpPr txBox="1"/>
          <p:nvPr/>
        </p:nvSpPr>
        <p:spPr>
          <a:xfrm>
            <a:off x="130628" y="0"/>
            <a:ext cx="6096000" cy="6247864"/>
          </a:xfrm>
          <a:prstGeom prst="rect">
            <a:avLst/>
          </a:prstGeom>
          <a:noFill/>
        </p:spPr>
        <p:txBody>
          <a:bodyPr wrap="square">
            <a:spAutoFit/>
          </a:bodyPr>
          <a:lstStyle/>
          <a:p>
            <a:pPr marL="342900" indent="-342900">
              <a:buFont typeface="Arial" panose="020B0604020202020204" pitchFamily="34" charset="0"/>
              <a:buChar char="•"/>
            </a:pPr>
            <a:r>
              <a:rPr lang="en-CA" sz="2000" dirty="0"/>
              <a:t>Authoritarian cults</a:t>
            </a:r>
          </a:p>
          <a:p>
            <a:pPr marL="285750" indent="-285750">
              <a:buFont typeface="Arial" panose="020B0604020202020204" pitchFamily="34" charset="0"/>
              <a:buChar char="•"/>
            </a:pPr>
            <a:r>
              <a:rPr lang="en-CA" sz="2000" dirty="0"/>
              <a:t>The new gilded age</a:t>
            </a:r>
          </a:p>
          <a:p>
            <a:pPr marL="285750" indent="-285750">
              <a:buFont typeface="Arial" panose="020B0604020202020204" pitchFamily="34" charset="0"/>
              <a:buChar char="•"/>
            </a:pPr>
            <a:r>
              <a:rPr lang="en-CA" sz="2000" dirty="0"/>
              <a:t>Post-truth is pre-fascism</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Part V-Anomalies</a:t>
            </a:r>
          </a:p>
          <a:p>
            <a:endParaRPr lang="en-CA" sz="2000" dirty="0"/>
          </a:p>
          <a:p>
            <a:pPr marL="285750" indent="-285750">
              <a:buFont typeface="Arial" panose="020B0604020202020204" pitchFamily="34" charset="0"/>
              <a:buChar char="•"/>
            </a:pPr>
            <a:r>
              <a:rPr lang="en-CA" sz="2000" dirty="0"/>
              <a:t>Anomalies in worldviews</a:t>
            </a:r>
          </a:p>
          <a:p>
            <a:pPr marL="285750" indent="-285750">
              <a:buFont typeface="Arial" panose="020B0604020202020204" pitchFamily="34" charset="0"/>
              <a:buChar char="•"/>
            </a:pPr>
            <a:r>
              <a:rPr lang="en-CA" sz="2000" dirty="0"/>
              <a:t>Physicalism and Idealism</a:t>
            </a:r>
          </a:p>
          <a:p>
            <a:pPr marL="285750" indent="-285750">
              <a:buFont typeface="Arial" panose="020B0604020202020204" pitchFamily="34" charset="0"/>
              <a:buChar char="•"/>
            </a:pPr>
            <a:r>
              <a:rPr lang="en-CA" sz="2000" dirty="0"/>
              <a:t>Immanuel Kant</a:t>
            </a:r>
          </a:p>
          <a:p>
            <a:pPr marL="285750" indent="-285750">
              <a:buFont typeface="Arial" panose="020B0604020202020204" pitchFamily="34" charset="0"/>
              <a:buChar char="•"/>
            </a:pPr>
            <a:r>
              <a:rPr lang="en-CA" sz="2000" dirty="0"/>
              <a:t>Bernardo Kastrup</a:t>
            </a:r>
          </a:p>
          <a:p>
            <a:pPr marL="285750" indent="-285750">
              <a:buFont typeface="Arial" panose="020B0604020202020204" pitchFamily="34" charset="0"/>
              <a:buChar char="•"/>
            </a:pPr>
            <a:r>
              <a:rPr lang="en-CA" sz="2000" dirty="0"/>
              <a:t>The quantum world</a:t>
            </a:r>
          </a:p>
          <a:p>
            <a:pPr marL="285750" indent="-285750">
              <a:buFont typeface="Arial" panose="020B0604020202020204" pitchFamily="34" charset="0"/>
              <a:buChar char="•"/>
            </a:pPr>
            <a:r>
              <a:rPr lang="en-CA" sz="2000" dirty="0"/>
              <a:t>Brain and Mind</a:t>
            </a:r>
          </a:p>
          <a:p>
            <a:pPr marL="285750" indent="-285750">
              <a:buFont typeface="Arial" panose="020B0604020202020204" pitchFamily="34" charset="0"/>
              <a:buChar char="•"/>
            </a:pPr>
            <a:r>
              <a:rPr lang="en-CA" sz="2000" dirty="0"/>
              <a:t>The variety of states of consciousness</a:t>
            </a:r>
          </a:p>
          <a:p>
            <a:pPr marL="285750" indent="-285750">
              <a:buFont typeface="Arial" panose="020B0604020202020204" pitchFamily="34" charset="0"/>
              <a:buChar char="•"/>
            </a:pPr>
            <a:r>
              <a:rPr lang="en-CA" sz="2000" dirty="0"/>
              <a:t>Searching for a deeper reality</a:t>
            </a:r>
          </a:p>
          <a:p>
            <a:pPr marL="285750" indent="-285750">
              <a:buFont typeface="Arial" panose="020B0604020202020204" pitchFamily="34" charset="0"/>
              <a:buChar char="•"/>
            </a:pPr>
            <a:r>
              <a:rPr lang="en-CA" sz="2000" dirty="0"/>
              <a:t>The study of anomalous experiences</a:t>
            </a:r>
          </a:p>
          <a:p>
            <a:pPr marL="285750" indent="-285750">
              <a:buFont typeface="Arial" panose="020B0604020202020204" pitchFamily="34" charset="0"/>
              <a:buChar char="•"/>
            </a:pPr>
            <a:r>
              <a:rPr lang="en-CA" sz="2000" dirty="0"/>
              <a:t>Idealism’s understanding of anomalous phenomena</a:t>
            </a:r>
          </a:p>
          <a:p>
            <a:pPr marL="285750" indent="-285750">
              <a:buFont typeface="Arial" panose="020B0604020202020204" pitchFamily="34" charset="0"/>
              <a:buChar char="•"/>
            </a:pPr>
            <a:r>
              <a:rPr lang="en-CA" sz="2000" dirty="0"/>
              <a:t>Anomalous experiences, death and trauma</a:t>
            </a:r>
          </a:p>
          <a:p>
            <a:pPr marL="285750" indent="-285750">
              <a:buFont typeface="Arial" panose="020B0604020202020204" pitchFamily="34" charset="0"/>
              <a:buChar char="•"/>
            </a:pPr>
            <a:r>
              <a:rPr lang="en-CA" sz="2000" dirty="0"/>
              <a:t>The foundations of spiritual traditions</a:t>
            </a:r>
          </a:p>
          <a:p>
            <a:pPr marL="285750" indent="-285750">
              <a:buFont typeface="Arial" panose="020B0604020202020204" pitchFamily="34" charset="0"/>
              <a:buChar char="•"/>
            </a:pPr>
            <a:r>
              <a:rPr lang="en-CA" sz="2000" dirty="0"/>
              <a:t>Mysticism, spirituality and religion</a:t>
            </a: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2706203949"/>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236B3-FFF9-2DD6-6EBB-5A2CA587540B}"/>
              </a:ext>
            </a:extLst>
          </p:cNvPr>
          <p:cNvSpPr>
            <a:spLocks noGrp="1"/>
          </p:cNvSpPr>
          <p:nvPr>
            <p:ph type="sldNum" sz="quarter" idx="12"/>
          </p:nvPr>
        </p:nvSpPr>
        <p:spPr/>
        <p:txBody>
          <a:bodyPr/>
          <a:lstStyle/>
          <a:p>
            <a:fld id="{B2DC25EE-239B-4C5F-AAD1-255A7D5F1EE2}" type="slidenum">
              <a:rPr lang="en-US" smtClean="0"/>
              <a:t>810</a:t>
            </a:fld>
            <a:endParaRPr lang="en-US"/>
          </a:p>
        </p:txBody>
      </p:sp>
      <p:sp>
        <p:nvSpPr>
          <p:cNvPr id="4" name="TextBox 3">
            <a:extLst>
              <a:ext uri="{FF2B5EF4-FFF2-40B4-BE49-F238E27FC236}">
                <a16:creationId xmlns:a16="http://schemas.microsoft.com/office/drawing/2014/main" id="{26FAC8B1-E0BD-FD3F-1AFC-5BCCF6906D26}"/>
              </a:ext>
            </a:extLst>
          </p:cNvPr>
          <p:cNvSpPr txBox="1"/>
          <p:nvPr/>
        </p:nvSpPr>
        <p:spPr>
          <a:xfrm>
            <a:off x="3559628" y="642648"/>
            <a:ext cx="6096000" cy="769441"/>
          </a:xfrm>
          <a:prstGeom prst="rect">
            <a:avLst/>
          </a:prstGeom>
          <a:noFill/>
        </p:spPr>
        <p:txBody>
          <a:bodyPr wrap="square">
            <a:spAutoFit/>
          </a:bodyPr>
          <a:lstStyle/>
          <a:p>
            <a:pPr defTabSz="914400" eaLnBrk="0" fontAlgn="base" hangingPunct="0">
              <a:spcBef>
                <a:spcPct val="0"/>
              </a:spcBef>
              <a:spcAft>
                <a:spcPct val="0"/>
              </a:spcAft>
            </a:pPr>
            <a:r>
              <a:rPr lang="en-US" altLang="en-US" sz="4400" dirty="0">
                <a:latin typeface="Segoe UI" panose="020B0502040204020203" pitchFamily="34" charset="0"/>
                <a:cs typeface="Segoe UI" panose="020B0502040204020203" pitchFamily="34" charset="0"/>
              </a:rPr>
              <a:t>AUTHORS CITED</a:t>
            </a:r>
          </a:p>
        </p:txBody>
      </p:sp>
    </p:spTree>
    <p:extLst>
      <p:ext uri="{BB962C8B-B14F-4D97-AF65-F5344CB8AC3E}">
        <p14:creationId xmlns:p14="http://schemas.microsoft.com/office/powerpoint/2010/main" val="1171951816"/>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FB769A-AA91-0D57-22CE-662AE2BA892D}"/>
              </a:ext>
            </a:extLst>
          </p:cNvPr>
          <p:cNvSpPr>
            <a:spLocks noGrp="1"/>
          </p:cNvSpPr>
          <p:nvPr>
            <p:ph type="sldNum" sz="quarter" idx="12"/>
          </p:nvPr>
        </p:nvSpPr>
        <p:spPr/>
        <p:txBody>
          <a:bodyPr/>
          <a:lstStyle/>
          <a:p>
            <a:fld id="{B2DC25EE-239B-4C5F-AAD1-255A7D5F1EE2}" type="slidenum">
              <a:rPr lang="en-US" smtClean="0"/>
              <a:t>811</a:t>
            </a:fld>
            <a:endParaRPr lang="en-US"/>
          </a:p>
        </p:txBody>
      </p:sp>
      <p:sp>
        <p:nvSpPr>
          <p:cNvPr id="3" name="Rectangle 1">
            <a:extLst>
              <a:ext uri="{FF2B5EF4-FFF2-40B4-BE49-F238E27FC236}">
                <a16:creationId xmlns:a16="http://schemas.microsoft.com/office/drawing/2014/main" id="{FA7434F5-7826-91A8-0A82-151AC636B364}"/>
              </a:ext>
            </a:extLst>
          </p:cNvPr>
          <p:cNvSpPr>
            <a:spLocks noChangeArrowheads="1"/>
          </p:cNvSpPr>
          <p:nvPr/>
        </p:nvSpPr>
        <p:spPr bwMode="auto">
          <a:xfrm>
            <a:off x="84396" y="287867"/>
            <a:ext cx="5658205" cy="682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88872" rIns="91440" bIns="88872" numCol="1" anchor="ctr" anchorCtr="0" compatLnSpc="1">
            <a:prstTxWarp prst="textNoShape">
              <a:avLst/>
            </a:prstTxWarp>
            <a:spAutoFit/>
          </a:bodyPr>
          <a:lstStyle/>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Alexander, Eben</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Aquinas, Thomas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Aurelius, Marcus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Bacon, Francis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Bohm, David</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Bohr, Niels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Boyle, Robert</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Bowlby, John</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Bruno, Giordano </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Camus, Albert</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Collins, Francis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Copernicus, Nicholas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Crittenden, Patricia</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DaVinci, Leonardo</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de Chardin, Teilhard</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Derrida, Jacques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Descartes, Rene</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Dirac, Paul</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Durkheim, Emile</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Einstein, Albert</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Epicurus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Erikson, Erik</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Feynman, Richard</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Foucault, Michel</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Fowler, James</a:t>
            </a:r>
          </a:p>
          <a:p>
            <a:pPr defTabSz="914400" eaLnBrk="0" fontAlgn="base" hangingPunct="0">
              <a:spcBef>
                <a:spcPct val="0"/>
              </a:spcBef>
              <a:spcAft>
                <a:spcPct val="0"/>
              </a:spcAft>
            </a:pPr>
            <a:r>
              <a:rPr kumimoji="0" lang="en-US" altLang="en-US" sz="1600" i="0" u="none" strike="noStrike" cap="none" normalizeH="0" baseline="0" dirty="0">
                <a:ln>
                  <a:noFill/>
                </a:ln>
                <a:effectLst/>
                <a:latin typeface="Segoe UI" panose="020B0502040204020203" pitchFamily="34" charset="0"/>
                <a:cs typeface="Segoe UI" panose="020B0502040204020203" pitchFamily="34" charset="0"/>
              </a:rPr>
              <a:t>Frankl, Viktor</a:t>
            </a:r>
          </a:p>
          <a:p>
            <a:pPr defTabSz="914400" eaLnBrk="0" fontAlgn="base" hangingPunct="0">
              <a:spcBef>
                <a:spcPct val="0"/>
              </a:spcBef>
              <a:spcAft>
                <a:spcPct val="0"/>
              </a:spcAft>
            </a:pPr>
            <a:r>
              <a:rPr kumimoji="0" lang="en-US" altLang="en-US" sz="1600" i="0" u="none" strike="noStrike" cap="none" normalizeH="0" baseline="0" dirty="0">
                <a:ln>
                  <a:noFill/>
                </a:ln>
                <a:effectLst/>
                <a:latin typeface="Segoe UI" panose="020B0502040204020203" pitchFamily="34" charset="0"/>
                <a:cs typeface="Segoe UI" panose="020B0502040204020203" pitchFamily="34" charset="0"/>
              </a:rPr>
              <a:t> </a:t>
            </a:r>
          </a:p>
        </p:txBody>
      </p:sp>
      <p:sp>
        <p:nvSpPr>
          <p:cNvPr id="7" name="TextBox 6">
            <a:extLst>
              <a:ext uri="{FF2B5EF4-FFF2-40B4-BE49-F238E27FC236}">
                <a16:creationId xmlns:a16="http://schemas.microsoft.com/office/drawing/2014/main" id="{FF9A0152-88BE-CA19-CC3A-C0BFC1D1285B}"/>
              </a:ext>
            </a:extLst>
          </p:cNvPr>
          <p:cNvSpPr txBox="1"/>
          <p:nvPr/>
        </p:nvSpPr>
        <p:spPr>
          <a:xfrm>
            <a:off x="2939142" y="2101334"/>
            <a:ext cx="6096000" cy="369332"/>
          </a:xfrm>
          <a:prstGeom prst="rect">
            <a:avLst/>
          </a:prstGeom>
          <a:noFill/>
        </p:spPr>
        <p:txBody>
          <a:bodyPr wrap="square">
            <a:spAutoFit/>
          </a:bodyPr>
          <a:lstStyle/>
          <a:p>
            <a:r>
              <a:rPr lang="en-US" sz="1800" dirty="0"/>
              <a:t> </a:t>
            </a:r>
            <a:endParaRPr lang="en-CA" dirty="0"/>
          </a:p>
        </p:txBody>
      </p:sp>
      <p:sp>
        <p:nvSpPr>
          <p:cNvPr id="10" name="TextBox 9">
            <a:extLst>
              <a:ext uri="{FF2B5EF4-FFF2-40B4-BE49-F238E27FC236}">
                <a16:creationId xmlns:a16="http://schemas.microsoft.com/office/drawing/2014/main" id="{6136E5EF-736C-D4BB-C096-BF58FD8DA9F4}"/>
              </a:ext>
            </a:extLst>
          </p:cNvPr>
          <p:cNvSpPr txBox="1"/>
          <p:nvPr/>
        </p:nvSpPr>
        <p:spPr>
          <a:xfrm>
            <a:off x="2364254" y="355375"/>
            <a:ext cx="6096000" cy="6463308"/>
          </a:xfrm>
          <a:prstGeom prst="rect">
            <a:avLst/>
          </a:prstGeom>
          <a:noFill/>
        </p:spPr>
        <p:txBody>
          <a:bodyPr wrap="square">
            <a:spAutoFit/>
          </a:bodyPr>
          <a:lstStyle/>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Freud, Sigmund</a:t>
            </a:r>
          </a:p>
          <a:p>
            <a:pPr defTabSz="914400" eaLnBrk="0" fontAlgn="base" hangingPunct="0">
              <a:spcBef>
                <a:spcPct val="0"/>
              </a:spcBef>
              <a:spcAft>
                <a:spcPct val="0"/>
              </a:spcAft>
            </a:pPr>
            <a:r>
              <a:rPr lang="en-US" sz="1800" i="0" dirty="0">
                <a:effectLst/>
                <a:latin typeface="+mj-lt"/>
              </a:rPr>
              <a:t> Friedman, Milton</a:t>
            </a:r>
            <a:endParaRPr kumimoji="0" lang="en-US" altLang="en-US" sz="1800" i="0" u="none" strike="noStrike" cap="none" normalizeH="0" baseline="0" dirty="0">
              <a:ln>
                <a:noFill/>
              </a:ln>
              <a:effectLst/>
              <a:latin typeface="Segoe UI" panose="020B0502040204020203" pitchFamily="34" charset="0"/>
              <a:cs typeface="Segoe UI" panose="020B0502040204020203" pitchFamily="34" charset="0"/>
            </a:endParaRP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Galilei, Galileo</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Grayson, Bruce</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Greenspan, Alan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Harari, Yuval</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Harvey, William</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Hassan, Steven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Hayek, Friedrich</a:t>
            </a:r>
            <a:r>
              <a:rPr lang="en-US" sz="1800" dirty="0"/>
              <a:t> </a:t>
            </a:r>
          </a:p>
          <a:p>
            <a:pPr defTabSz="914400" eaLnBrk="0" fontAlgn="base" hangingPunct="0">
              <a:spcBef>
                <a:spcPct val="0"/>
              </a:spcBef>
              <a:spcAft>
                <a:spcPct val="0"/>
              </a:spcAft>
            </a:pPr>
            <a:r>
              <a:rPr lang="en-US" sz="1800" dirty="0"/>
              <a:t>Hegel ,Georg Wilhelm Friedrich </a:t>
            </a: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 </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Hoffman, Donald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Hume, David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Huxley, Aldous</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Isaacson, Walter</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James, William</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Janet, Pierre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Jung, Carl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Kant, Immanuel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Kastrup, Bernardo</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Kepler, Johannes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Kohlberg, Lawrence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Kripal, Jeffrey</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Kuhn, Thomas</a:t>
            </a:r>
          </a:p>
        </p:txBody>
      </p:sp>
      <p:sp>
        <p:nvSpPr>
          <p:cNvPr id="12" name="TextBox 11">
            <a:extLst>
              <a:ext uri="{FF2B5EF4-FFF2-40B4-BE49-F238E27FC236}">
                <a16:creationId xmlns:a16="http://schemas.microsoft.com/office/drawing/2014/main" id="{838E44EA-BC3C-5F3B-152D-B1403582B42A}"/>
              </a:ext>
            </a:extLst>
          </p:cNvPr>
          <p:cNvSpPr txBox="1"/>
          <p:nvPr/>
        </p:nvSpPr>
        <p:spPr>
          <a:xfrm>
            <a:off x="5742601" y="355375"/>
            <a:ext cx="6096000" cy="64633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Lee, Bandy X.</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Lemaitre, George </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Levin, Michal</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Leibniz, Gottfried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Locke, John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Loyola, Ignatius of</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Macgilchrist, Ian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Malthus, Thomas</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Maslow, Abraham</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Mendel, Gregor</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Mill, John Stuart</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Mitchell, Edgar</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Moody, Raymond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Newton, Isaac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 Nietzsche, Friedrich</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Norris, Pippa</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Pascal, Blaise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Penrose, Roger</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Planck, Max</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Plato</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Piaget, Jean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Polkinghorne, John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Pythagoras</a:t>
            </a:r>
          </a:p>
        </p:txBody>
      </p:sp>
      <p:sp>
        <p:nvSpPr>
          <p:cNvPr id="14" name="TextBox 13">
            <a:extLst>
              <a:ext uri="{FF2B5EF4-FFF2-40B4-BE49-F238E27FC236}">
                <a16:creationId xmlns:a16="http://schemas.microsoft.com/office/drawing/2014/main" id="{13AC32EA-9D7D-BB54-037D-B72D93647672}"/>
              </a:ext>
            </a:extLst>
          </p:cNvPr>
          <p:cNvSpPr txBox="1"/>
          <p:nvPr/>
        </p:nvSpPr>
        <p:spPr>
          <a:xfrm>
            <a:off x="8597347" y="348231"/>
            <a:ext cx="6096000" cy="64633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Radin, Dean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Ricardo, David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Rhine, J B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Rohr, Richard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Rorty, Richard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Rousseau, Jean-Jacques </a:t>
            </a:r>
          </a:p>
          <a:p>
            <a:pPr marL="0" marR="0" lvl="0" indent="0" algn="l" defTabSz="914400" rtl="0" eaLnBrk="0" fontAlgn="base" latinLnBrk="0" hangingPunct="0">
              <a:lnSpc>
                <a:spcPct val="100000"/>
              </a:lnSpc>
              <a:spcBef>
                <a:spcPct val="0"/>
              </a:spcBef>
              <a:spcAft>
                <a:spcPct val="0"/>
              </a:spcAft>
              <a:buClrTx/>
              <a:buSzTx/>
              <a:tabLst/>
            </a:pPr>
            <a:r>
              <a:rPr lang="en-US" sz="1800" dirty="0"/>
              <a:t>Russell, Bertrand </a:t>
            </a:r>
          </a:p>
          <a:p>
            <a:pPr marL="0" marR="0" lvl="0" indent="0" algn="l" defTabSz="914400" rtl="0" eaLnBrk="0" fontAlgn="base" latinLnBrk="0" hangingPunct="0">
              <a:lnSpc>
                <a:spcPct val="100000"/>
              </a:lnSpc>
              <a:spcBef>
                <a:spcPct val="0"/>
              </a:spcBef>
              <a:spcAft>
                <a:spcPct val="0"/>
              </a:spcAft>
              <a:buClrTx/>
              <a:buSzTx/>
              <a:tabLst/>
            </a:pPr>
            <a:r>
              <a:rPr lang="en-US" sz="1800" dirty="0"/>
              <a:t>Sartre, Jean-Paul</a:t>
            </a:r>
          </a:p>
          <a:p>
            <a:pPr marL="0" marR="0" lvl="0" indent="0" algn="l" defTabSz="914400" rtl="0" eaLnBrk="0" fontAlgn="base" latinLnBrk="0" hangingPunct="0">
              <a:lnSpc>
                <a:spcPct val="100000"/>
              </a:lnSpc>
              <a:spcBef>
                <a:spcPct val="0"/>
              </a:spcBef>
              <a:spcAft>
                <a:spcPct val="0"/>
              </a:spcAft>
              <a:buClrTx/>
              <a:buSzTx/>
              <a:tabLst/>
            </a:pPr>
            <a:r>
              <a:rPr lang="en-US" sz="1800" dirty="0"/>
              <a:t>Schwartz, Richard</a:t>
            </a:r>
            <a:endParaRPr kumimoji="0" lang="en-US" altLang="en-US" sz="1800" i="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Sheldrake, Rupert</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Smith, Adam</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Smith, Huston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Snyder Timothy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Stevenson, Ian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Socrates,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Teilhard de Chardin, Pierre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Tononi, Giulio</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Trump, Mary</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Tart, Charles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Tucker, Jim</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Vance, J.D.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Vesalius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Virchow, Rudolph</a:t>
            </a:r>
          </a:p>
        </p:txBody>
      </p:sp>
    </p:spTree>
    <p:extLst>
      <p:ext uri="{BB962C8B-B14F-4D97-AF65-F5344CB8AC3E}">
        <p14:creationId xmlns:p14="http://schemas.microsoft.com/office/powerpoint/2010/main" val="1677535410"/>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B6EC0-8519-9795-092F-3627F26040A1}"/>
              </a:ext>
            </a:extLst>
          </p:cNvPr>
          <p:cNvSpPr>
            <a:spLocks noGrp="1"/>
          </p:cNvSpPr>
          <p:nvPr>
            <p:ph type="sldNum" sz="quarter" idx="12"/>
          </p:nvPr>
        </p:nvSpPr>
        <p:spPr/>
        <p:txBody>
          <a:bodyPr/>
          <a:lstStyle/>
          <a:p>
            <a:fld id="{B2DC25EE-239B-4C5F-AAD1-255A7D5F1EE2}" type="slidenum">
              <a:rPr lang="en-US" smtClean="0"/>
              <a:t>812</a:t>
            </a:fld>
            <a:endParaRPr lang="en-US"/>
          </a:p>
        </p:txBody>
      </p:sp>
      <p:sp>
        <p:nvSpPr>
          <p:cNvPr id="4" name="TextBox 3">
            <a:extLst>
              <a:ext uri="{FF2B5EF4-FFF2-40B4-BE49-F238E27FC236}">
                <a16:creationId xmlns:a16="http://schemas.microsoft.com/office/drawing/2014/main" id="{F6D52B23-7E1F-19D2-C342-8CB4DBA09FF4}"/>
              </a:ext>
            </a:extLst>
          </p:cNvPr>
          <p:cNvSpPr txBox="1"/>
          <p:nvPr/>
        </p:nvSpPr>
        <p:spPr>
          <a:xfrm>
            <a:off x="228601" y="141237"/>
            <a:ext cx="6096000"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Voltaire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Weber, Max</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Weinberg, Steven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Wheeler, John Archibald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Wilber, Ken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Wigner, Eugene</a:t>
            </a:r>
          </a:p>
          <a:p>
            <a:pPr marL="0" marR="0" lvl="0" indent="0" algn="l" defTabSz="914400" rtl="0" eaLnBrk="0" fontAlgn="base" latinLnBrk="0" hangingPunct="0">
              <a:lnSpc>
                <a:spcPct val="100000"/>
              </a:lnSpc>
              <a:spcBef>
                <a:spcPct val="0"/>
              </a:spcBef>
              <a:spcAft>
                <a:spcPct val="0"/>
              </a:spcAft>
              <a:buClrTx/>
              <a:buSzTx/>
              <a:tabLst/>
            </a:pPr>
            <a:r>
              <a:rPr lang="en-US" sz="1800" dirty="0"/>
              <a:t>Wittgenstein, Ludwig</a:t>
            </a:r>
          </a:p>
          <a:p>
            <a:pPr marL="0" marR="0" lvl="0" indent="0" algn="l" defTabSz="914400" rtl="0" eaLnBrk="0" fontAlgn="base" latinLnBrk="0" hangingPunct="0">
              <a:lnSpc>
                <a:spcPct val="100000"/>
              </a:lnSpc>
              <a:spcBef>
                <a:spcPct val="0"/>
              </a:spcBef>
              <a:spcAft>
                <a:spcPct val="0"/>
              </a:spcAft>
              <a:buClrTx/>
              <a:buSzTx/>
              <a:tabLst/>
            </a:pPr>
            <a:r>
              <a:rPr lang="en-US" sz="1800" dirty="0"/>
              <a:t>Wolff, Richard</a:t>
            </a: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 </a:t>
            </a:r>
            <a:endParaRPr lang="en-CA" dirty="0"/>
          </a:p>
        </p:txBody>
      </p:sp>
    </p:spTree>
    <p:extLst>
      <p:ext uri="{BB962C8B-B14F-4D97-AF65-F5344CB8AC3E}">
        <p14:creationId xmlns:p14="http://schemas.microsoft.com/office/powerpoint/2010/main" val="594285"/>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8F0B5-FA6B-A10C-A515-8DC10C5C5336}"/>
              </a:ext>
            </a:extLst>
          </p:cNvPr>
          <p:cNvSpPr>
            <a:spLocks noGrp="1"/>
          </p:cNvSpPr>
          <p:nvPr>
            <p:ph type="sldNum" sz="quarter" idx="12"/>
          </p:nvPr>
        </p:nvSpPr>
        <p:spPr/>
        <p:txBody>
          <a:bodyPr/>
          <a:lstStyle/>
          <a:p>
            <a:fld id="{B2DC25EE-239B-4C5F-AAD1-255A7D5F1EE2}" type="slidenum">
              <a:rPr lang="en-US" smtClean="0"/>
              <a:t>813</a:t>
            </a:fld>
            <a:endParaRPr lang="en-US"/>
          </a:p>
        </p:txBody>
      </p:sp>
      <p:sp>
        <p:nvSpPr>
          <p:cNvPr id="4" name="TextBox 3">
            <a:extLst>
              <a:ext uri="{FF2B5EF4-FFF2-40B4-BE49-F238E27FC236}">
                <a16:creationId xmlns:a16="http://schemas.microsoft.com/office/drawing/2014/main" id="{417AA421-48B6-DB08-72CE-9AD71F1D0AAA}"/>
              </a:ext>
            </a:extLst>
          </p:cNvPr>
          <p:cNvSpPr txBox="1"/>
          <p:nvPr/>
        </p:nvSpPr>
        <p:spPr>
          <a:xfrm>
            <a:off x="3951515" y="653534"/>
            <a:ext cx="6096000" cy="769441"/>
          </a:xfrm>
          <a:prstGeom prst="rect">
            <a:avLst/>
          </a:prstGeom>
          <a:noFill/>
        </p:spPr>
        <p:txBody>
          <a:bodyPr wrap="square">
            <a:spAutoFit/>
          </a:bodyPr>
          <a:lstStyle/>
          <a:p>
            <a:pPr defTabSz="914400" eaLnBrk="0" fontAlgn="base" hangingPunct="0">
              <a:spcBef>
                <a:spcPct val="0"/>
              </a:spcBef>
              <a:spcAft>
                <a:spcPct val="0"/>
              </a:spcAft>
            </a:pPr>
            <a:r>
              <a:rPr lang="en-US" altLang="en-US" sz="4400" dirty="0">
                <a:latin typeface="Segoe UI" panose="020B0502040204020203" pitchFamily="34" charset="0"/>
                <a:cs typeface="Segoe UI" panose="020B0502040204020203" pitchFamily="34" charset="0"/>
              </a:rPr>
              <a:t>BIBLIOGRAPHY</a:t>
            </a:r>
          </a:p>
        </p:txBody>
      </p:sp>
    </p:spTree>
    <p:extLst>
      <p:ext uri="{BB962C8B-B14F-4D97-AF65-F5344CB8AC3E}">
        <p14:creationId xmlns:p14="http://schemas.microsoft.com/office/powerpoint/2010/main" val="4272789134"/>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4BE0B-CF4D-7F80-78D1-3F81E82AD4EA}"/>
              </a:ext>
            </a:extLst>
          </p:cNvPr>
          <p:cNvSpPr>
            <a:spLocks noGrp="1"/>
          </p:cNvSpPr>
          <p:nvPr>
            <p:ph type="sldNum" sz="quarter" idx="12"/>
          </p:nvPr>
        </p:nvSpPr>
        <p:spPr/>
        <p:txBody>
          <a:bodyPr/>
          <a:lstStyle/>
          <a:p>
            <a:fld id="{B2DC25EE-239B-4C5F-AAD1-255A7D5F1EE2}" type="slidenum">
              <a:rPr lang="en-US" smtClean="0"/>
              <a:t>814</a:t>
            </a:fld>
            <a:endParaRPr lang="en-US"/>
          </a:p>
        </p:txBody>
      </p:sp>
      <p:sp>
        <p:nvSpPr>
          <p:cNvPr id="4" name="TextBox 3">
            <a:extLst>
              <a:ext uri="{FF2B5EF4-FFF2-40B4-BE49-F238E27FC236}">
                <a16:creationId xmlns:a16="http://schemas.microsoft.com/office/drawing/2014/main" id="{E247CF22-F3EA-781F-2918-AE28DAF73F90}"/>
              </a:ext>
            </a:extLst>
          </p:cNvPr>
          <p:cNvSpPr txBox="1"/>
          <p:nvPr/>
        </p:nvSpPr>
        <p:spPr>
          <a:xfrm>
            <a:off x="152400" y="195942"/>
            <a:ext cx="12039600" cy="6832640"/>
          </a:xfrm>
          <a:prstGeom prst="rect">
            <a:avLst/>
          </a:prstGeom>
          <a:noFill/>
        </p:spPr>
        <p:txBody>
          <a:bodyPr wrap="square">
            <a:spAutoFit/>
          </a:bodyPr>
          <a:lstStyle/>
          <a:p>
            <a:r>
              <a:rPr lang="en-CA" sz="1200" b="0" i="0" dirty="0">
                <a:effectLst/>
                <a:latin typeface="Arial" panose="020B0604020202020204" pitchFamily="34" charset="0"/>
              </a:rPr>
              <a:t>Alexander, Eben</a:t>
            </a:r>
            <a:br>
              <a:rPr lang="en-CA" sz="1200" dirty="0"/>
            </a:br>
            <a:r>
              <a:rPr lang="en-CA" sz="1200" b="0" i="0" dirty="0">
                <a:effectLst/>
                <a:latin typeface="Arial" panose="020B0604020202020204" pitchFamily="34" charset="0"/>
              </a:rPr>
              <a:t>- Alexander, E. (2012). Proof of Heaven: A Neurosurgeon’s Journey into the Afterlife. Simon &amp; Schuster.</a:t>
            </a:r>
            <a:br>
              <a:rPr lang="en-CA" sz="1200" dirty="0"/>
            </a:br>
            <a:r>
              <a:rPr lang="en-CA" sz="1200" b="0" i="0" dirty="0">
                <a:effectLst/>
                <a:latin typeface="Arial" panose="020B0604020202020204" pitchFamily="34" charset="0"/>
              </a:rPr>
              <a:t>- Alexander, E. (2014). The Map of Heaven: How Science, Religion, and Ordinary People Are Proving the Afterlife. Simon &amp; Schuster.</a:t>
            </a:r>
            <a:br>
              <a:rPr lang="en-CA" sz="1200" dirty="0"/>
            </a:br>
            <a:br>
              <a:rPr lang="en-CA" sz="1200" dirty="0"/>
            </a:br>
            <a:r>
              <a:rPr lang="en-CA" sz="1200" b="0" i="0" dirty="0">
                <a:effectLst/>
                <a:latin typeface="Arial" panose="020B0604020202020204" pitchFamily="34" charset="0"/>
              </a:rPr>
              <a:t>Aquinas, Thomas</a:t>
            </a:r>
            <a:br>
              <a:rPr lang="en-CA" sz="1200" dirty="0"/>
            </a:br>
            <a:r>
              <a:rPr lang="en-CA" sz="1200" b="0" i="0" dirty="0">
                <a:effectLst/>
                <a:latin typeface="Arial" panose="020B0604020202020204" pitchFamily="34" charset="0"/>
              </a:rPr>
              <a:t>- Aquinas, T. (1265–1274). Summa Theologica. [Various publications]</a:t>
            </a:r>
            <a:br>
              <a:rPr lang="en-CA" sz="1200" dirty="0"/>
            </a:br>
            <a:r>
              <a:rPr lang="en-CA" sz="1200" b="0" i="0" dirty="0">
                <a:effectLst/>
                <a:latin typeface="Arial" panose="020B0604020202020204" pitchFamily="34" charset="0"/>
              </a:rPr>
              <a:t>- Aquinas, T. (1261–1265). Summa contra Gentiles. [Various publications]</a:t>
            </a:r>
            <a:br>
              <a:rPr lang="en-CA" sz="1200" dirty="0"/>
            </a:br>
            <a:br>
              <a:rPr lang="en-CA" sz="1200" dirty="0"/>
            </a:br>
            <a:r>
              <a:rPr lang="en-CA" sz="1200" b="0" i="0" dirty="0">
                <a:effectLst/>
                <a:latin typeface="Arial" panose="020B0604020202020204" pitchFamily="34" charset="0"/>
              </a:rPr>
              <a:t>Aurelius, Marcus</a:t>
            </a:r>
            <a:br>
              <a:rPr lang="en-CA" sz="1200" dirty="0"/>
            </a:br>
            <a:r>
              <a:rPr lang="en-CA" sz="1200" b="0" i="0" dirty="0">
                <a:effectLst/>
                <a:latin typeface="Arial" panose="020B0604020202020204" pitchFamily="34" charset="0"/>
              </a:rPr>
              <a:t>- Aurelius, M. (c. 180). Meditations. [Various translations]</a:t>
            </a:r>
            <a:br>
              <a:rPr lang="en-CA" sz="1200" dirty="0"/>
            </a:br>
            <a:br>
              <a:rPr lang="en-CA" sz="1200" dirty="0"/>
            </a:br>
            <a:r>
              <a:rPr lang="en-CA" sz="1200" b="0" i="0" dirty="0">
                <a:effectLst/>
                <a:latin typeface="Arial" panose="020B0604020202020204" pitchFamily="34" charset="0"/>
              </a:rPr>
              <a:t>Bacon, Francis</a:t>
            </a:r>
            <a:br>
              <a:rPr lang="en-CA" sz="1200" dirty="0"/>
            </a:br>
            <a:r>
              <a:rPr lang="en-CA" sz="1200" b="0" i="0" dirty="0">
                <a:effectLst/>
                <a:latin typeface="Arial" panose="020B0604020202020204" pitchFamily="34" charset="0"/>
              </a:rPr>
              <a:t>- Bacon, F. (1620). Novum Organum.</a:t>
            </a:r>
            <a:br>
              <a:rPr lang="en-CA" sz="1200" dirty="0"/>
            </a:br>
            <a:r>
              <a:rPr lang="en-CA" sz="1200" b="0" i="0" dirty="0">
                <a:effectLst/>
                <a:latin typeface="Arial" panose="020B0604020202020204" pitchFamily="34" charset="0"/>
              </a:rPr>
              <a:t>- Bacon, F. (1605). *The Advancement of Learning*.</a:t>
            </a:r>
            <a:br>
              <a:rPr lang="en-CA" sz="1200" dirty="0"/>
            </a:br>
            <a:br>
              <a:rPr lang="en-CA" sz="1200" dirty="0"/>
            </a:br>
            <a:r>
              <a:rPr lang="en-CA" sz="1200" b="0" i="0" dirty="0">
                <a:effectLst/>
                <a:latin typeface="Arial" panose="020B0604020202020204" pitchFamily="34" charset="0"/>
              </a:rPr>
              <a:t>Bohm, David</a:t>
            </a:r>
            <a:br>
              <a:rPr lang="en-CA" sz="1200" dirty="0"/>
            </a:br>
            <a:r>
              <a:rPr lang="en-CA" sz="1200" b="0" i="0" dirty="0">
                <a:effectLst/>
                <a:latin typeface="Arial" panose="020B0604020202020204" pitchFamily="34" charset="0"/>
              </a:rPr>
              <a:t>- Bohm, D. (1951). Quantum Theory</a:t>
            </a:r>
            <a:r>
              <a:rPr lang="en-CA" sz="1200" dirty="0">
                <a:latin typeface="Arial" panose="020B0604020202020204" pitchFamily="34" charset="0"/>
              </a:rPr>
              <a:t>.</a:t>
            </a:r>
            <a:br>
              <a:rPr lang="en-CA" sz="1200" dirty="0"/>
            </a:br>
            <a:r>
              <a:rPr lang="en-CA" sz="1200" b="0" i="0" dirty="0">
                <a:effectLst/>
                <a:latin typeface="Arial" panose="020B0604020202020204" pitchFamily="34" charset="0"/>
              </a:rPr>
              <a:t>- Bohm, D. (1980). Wholeness and the Implicate Order.</a:t>
            </a:r>
            <a:br>
              <a:rPr lang="en-CA" sz="1200" dirty="0"/>
            </a:br>
            <a:br>
              <a:rPr lang="en-CA" sz="1200" dirty="0"/>
            </a:br>
            <a:r>
              <a:rPr lang="en-CA" sz="1200" b="0" i="0" dirty="0">
                <a:effectLst/>
                <a:latin typeface="Arial" panose="020B0604020202020204" pitchFamily="34" charset="0"/>
              </a:rPr>
              <a:t>Bohr, Niels</a:t>
            </a:r>
            <a:br>
              <a:rPr lang="en-CA" sz="1200" dirty="0"/>
            </a:br>
            <a:r>
              <a:rPr lang="en-CA" sz="1200" b="0" i="0" dirty="0">
                <a:effectLst/>
                <a:latin typeface="Arial" panose="020B0604020202020204" pitchFamily="34" charset="0"/>
              </a:rPr>
              <a:t>- Bohr, N. (1913). "On the Constitution of Atoms and Molecules." Philosophical Magazine.</a:t>
            </a:r>
            <a:br>
              <a:rPr lang="en-CA" sz="1200" dirty="0"/>
            </a:br>
            <a:r>
              <a:rPr lang="en-CA" sz="1200" b="0" i="0" dirty="0">
                <a:effectLst/>
                <a:latin typeface="Arial" panose="020B0604020202020204" pitchFamily="34" charset="0"/>
              </a:rPr>
              <a:t>- Bohr, N. (1928). "The Quantum Postulate and the Recent Development of Atomic Theory." Nature.</a:t>
            </a:r>
            <a:br>
              <a:rPr lang="en-CA" sz="1200" dirty="0"/>
            </a:br>
            <a:br>
              <a:rPr lang="en-CA" sz="1200" dirty="0"/>
            </a:br>
            <a:r>
              <a:rPr lang="en-CA" sz="1200" b="0" i="0" dirty="0">
                <a:effectLst/>
                <a:latin typeface="Arial" panose="020B0604020202020204" pitchFamily="34" charset="0"/>
              </a:rPr>
              <a:t>Boyle, Robert</a:t>
            </a:r>
            <a:br>
              <a:rPr lang="en-CA" sz="1200" dirty="0"/>
            </a:br>
            <a:r>
              <a:rPr lang="en-CA" sz="1200" b="0" i="0" dirty="0">
                <a:effectLst/>
                <a:latin typeface="Arial" panose="020B0604020202020204" pitchFamily="34" charset="0"/>
              </a:rPr>
              <a:t>- Boyle, R. (1661). The Sceptical </a:t>
            </a:r>
            <a:r>
              <a:rPr lang="en-CA" sz="1200" b="0" i="0" dirty="0" err="1">
                <a:effectLst/>
                <a:latin typeface="Arial" panose="020B0604020202020204" pitchFamily="34" charset="0"/>
              </a:rPr>
              <a:t>Chymist</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Boyle, R. (1666). The Origin of Forms and Qualities.</a:t>
            </a:r>
            <a:br>
              <a:rPr lang="en-CA" sz="1200" dirty="0"/>
            </a:br>
            <a:br>
              <a:rPr lang="en-CA" sz="1200" dirty="0"/>
            </a:br>
            <a:r>
              <a:rPr lang="en-CA" sz="1200" b="0" i="0" dirty="0">
                <a:effectLst/>
                <a:latin typeface="Arial" panose="020B0604020202020204" pitchFamily="34" charset="0"/>
              </a:rPr>
              <a:t>Bowlby, John</a:t>
            </a:r>
            <a:br>
              <a:rPr lang="en-CA" sz="1200" dirty="0"/>
            </a:br>
            <a:r>
              <a:rPr lang="en-CA" sz="1200" b="0" i="0" dirty="0">
                <a:effectLst/>
                <a:latin typeface="Arial" panose="020B0604020202020204" pitchFamily="34" charset="0"/>
              </a:rPr>
              <a:t>- Bowlby, J. (1969). Attachment and Loss: Vol. 1. Attachment.</a:t>
            </a:r>
            <a:br>
              <a:rPr lang="en-CA" sz="1200" dirty="0"/>
            </a:br>
            <a:r>
              <a:rPr lang="en-CA" sz="1200" b="0" i="0" dirty="0">
                <a:effectLst/>
                <a:latin typeface="Arial" panose="020B0604020202020204" pitchFamily="34" charset="0"/>
              </a:rPr>
              <a:t>- Bowlby, J. (1973). Attachment and Loss: Vol. 2. Separation: Anxiety and Anger.</a:t>
            </a:r>
            <a:br>
              <a:rPr lang="en-CA" sz="1200" dirty="0"/>
            </a:br>
            <a:br>
              <a:rPr lang="en-CA" sz="1200" dirty="0"/>
            </a:br>
            <a:r>
              <a:rPr lang="en-CA" sz="1200" b="0" i="0" dirty="0">
                <a:effectLst/>
                <a:latin typeface="Arial" panose="020B0604020202020204" pitchFamily="34" charset="0"/>
              </a:rPr>
              <a:t>Bruno, Giordano</a:t>
            </a:r>
            <a:br>
              <a:rPr lang="en-CA" sz="1200" dirty="0"/>
            </a:br>
            <a:r>
              <a:rPr lang="en-CA" sz="1200" b="0" i="0" dirty="0">
                <a:effectLst/>
                <a:latin typeface="Arial" panose="020B0604020202020204" pitchFamily="34" charset="0"/>
              </a:rPr>
              <a:t>- Bruno, G. (1584). On the Infinite Universe and Worlds.</a:t>
            </a:r>
            <a:br>
              <a:rPr lang="en-CA" sz="1200" dirty="0"/>
            </a:br>
            <a:r>
              <a:rPr lang="en-CA" sz="1200" b="0" i="0" dirty="0">
                <a:effectLst/>
                <a:latin typeface="Arial" panose="020B0604020202020204" pitchFamily="34" charset="0"/>
              </a:rPr>
              <a:t>- Bruno, G. (1585). The Ash Wednesday Supper.</a:t>
            </a:r>
            <a:br>
              <a:rPr lang="en-CA" sz="1200" dirty="0"/>
            </a:br>
            <a:br>
              <a:rPr lang="en-CA" sz="1200" dirty="0"/>
            </a:br>
            <a:endParaRPr lang="en-CA" dirty="0"/>
          </a:p>
        </p:txBody>
      </p:sp>
    </p:spTree>
    <p:extLst>
      <p:ext uri="{BB962C8B-B14F-4D97-AF65-F5344CB8AC3E}">
        <p14:creationId xmlns:p14="http://schemas.microsoft.com/office/powerpoint/2010/main" val="138599258"/>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1B2D9B-1D90-1F1A-6A88-67A91914D152}"/>
              </a:ext>
            </a:extLst>
          </p:cNvPr>
          <p:cNvSpPr>
            <a:spLocks noGrp="1"/>
          </p:cNvSpPr>
          <p:nvPr>
            <p:ph type="sldNum" sz="quarter" idx="12"/>
          </p:nvPr>
        </p:nvSpPr>
        <p:spPr/>
        <p:txBody>
          <a:bodyPr/>
          <a:lstStyle/>
          <a:p>
            <a:fld id="{B2DC25EE-239B-4C5F-AAD1-255A7D5F1EE2}" type="slidenum">
              <a:rPr lang="en-US" smtClean="0"/>
              <a:t>815</a:t>
            </a:fld>
            <a:endParaRPr lang="en-US"/>
          </a:p>
        </p:txBody>
      </p:sp>
      <p:sp>
        <p:nvSpPr>
          <p:cNvPr id="4" name="TextBox 3">
            <a:extLst>
              <a:ext uri="{FF2B5EF4-FFF2-40B4-BE49-F238E27FC236}">
                <a16:creationId xmlns:a16="http://schemas.microsoft.com/office/drawing/2014/main" id="{560412FD-1CE9-24EA-36D5-C6790336192B}"/>
              </a:ext>
            </a:extLst>
          </p:cNvPr>
          <p:cNvSpPr txBox="1"/>
          <p:nvPr/>
        </p:nvSpPr>
        <p:spPr>
          <a:xfrm>
            <a:off x="141513" y="0"/>
            <a:ext cx="9840687" cy="6370975"/>
          </a:xfrm>
          <a:prstGeom prst="rect">
            <a:avLst/>
          </a:prstGeom>
          <a:noFill/>
        </p:spPr>
        <p:txBody>
          <a:bodyPr wrap="square">
            <a:spAutoFit/>
          </a:bodyPr>
          <a:lstStyle/>
          <a:p>
            <a:r>
              <a:rPr lang="en-CA" sz="1200" b="0" i="0" dirty="0">
                <a:effectLst/>
                <a:latin typeface="Arial" panose="020B0604020202020204" pitchFamily="34" charset="0"/>
              </a:rPr>
              <a:t>Camus, Albert</a:t>
            </a:r>
            <a:br>
              <a:rPr lang="en-CA" sz="1200" dirty="0"/>
            </a:br>
            <a:r>
              <a:rPr lang="en-CA" sz="1200" b="0" i="0" dirty="0">
                <a:effectLst/>
                <a:latin typeface="Arial" panose="020B0604020202020204" pitchFamily="34" charset="0"/>
              </a:rPr>
              <a:t>- Camus, A. (1942). The Stranger.</a:t>
            </a:r>
            <a:br>
              <a:rPr lang="en-CA" sz="1200" dirty="0"/>
            </a:br>
            <a:r>
              <a:rPr lang="en-CA" sz="1200" b="0" i="0" dirty="0">
                <a:effectLst/>
                <a:latin typeface="Arial" panose="020B0604020202020204" pitchFamily="34" charset="0"/>
              </a:rPr>
              <a:t>- Camus, A. (1942). The Myth of Sisyphus.</a:t>
            </a:r>
            <a:br>
              <a:rPr lang="en-CA" sz="1200" dirty="0"/>
            </a:br>
            <a:br>
              <a:rPr lang="en-CA" sz="1200" dirty="0"/>
            </a:br>
            <a:r>
              <a:rPr lang="en-CA" sz="1200" b="0" i="0" dirty="0">
                <a:effectLst/>
                <a:latin typeface="Arial" panose="020B0604020202020204" pitchFamily="34" charset="0"/>
              </a:rPr>
              <a:t>Collins, Francis</a:t>
            </a:r>
            <a:br>
              <a:rPr lang="en-CA" sz="1200" dirty="0"/>
            </a:br>
            <a:r>
              <a:rPr lang="en-CA" sz="1200" b="0" i="0" dirty="0">
                <a:effectLst/>
                <a:latin typeface="Arial" panose="020B0604020202020204" pitchFamily="34" charset="0"/>
              </a:rPr>
              <a:t>- Collins, F. S. (2006). The Language of God: A Scientist Presents Evidence for Belief.</a:t>
            </a:r>
            <a:br>
              <a:rPr lang="en-CA" sz="1200" dirty="0"/>
            </a:br>
            <a:r>
              <a:rPr lang="en-CA" sz="1200" b="0" i="0" dirty="0">
                <a:effectLst/>
                <a:latin typeface="Arial" panose="020B0604020202020204" pitchFamily="34" charset="0"/>
              </a:rPr>
              <a:t>- Collins, F. S. (2010). The Language of Life: DNA and the Revolution in Personalized Medicine.</a:t>
            </a:r>
            <a:br>
              <a:rPr lang="en-CA" sz="1200" dirty="0"/>
            </a:br>
            <a:br>
              <a:rPr lang="en-CA" sz="1200" dirty="0"/>
            </a:br>
            <a:r>
              <a:rPr lang="en-CA" sz="1200" b="0" i="0" dirty="0">
                <a:effectLst/>
                <a:latin typeface="Arial" panose="020B0604020202020204" pitchFamily="34" charset="0"/>
              </a:rPr>
              <a:t>Copernicus, Nicholas</a:t>
            </a:r>
            <a:br>
              <a:rPr lang="en-CA" sz="1200" dirty="0"/>
            </a:br>
            <a:r>
              <a:rPr lang="en-CA" sz="1200" b="0" i="0" dirty="0">
                <a:effectLst/>
                <a:latin typeface="Arial" panose="020B0604020202020204" pitchFamily="34" charset="0"/>
              </a:rPr>
              <a:t>- Copernicus, N. (1543). De revolutionibus </a:t>
            </a:r>
            <a:r>
              <a:rPr lang="en-CA" sz="1200" b="0" i="0" dirty="0" err="1">
                <a:effectLst/>
                <a:latin typeface="Arial" panose="020B0604020202020204" pitchFamily="34" charset="0"/>
              </a:rPr>
              <a:t>orbium</a:t>
            </a:r>
            <a:r>
              <a:rPr lang="en-CA" sz="1200" b="0" i="0" dirty="0">
                <a:effectLst/>
                <a:latin typeface="Arial" panose="020B0604020202020204" pitchFamily="34" charset="0"/>
              </a:rPr>
              <a:t> </a:t>
            </a:r>
            <a:r>
              <a:rPr lang="en-CA" sz="1200" b="0" i="0" dirty="0" err="1">
                <a:effectLst/>
                <a:latin typeface="Arial" panose="020B0604020202020204" pitchFamily="34" charset="0"/>
              </a:rPr>
              <a:t>coelestium</a:t>
            </a:r>
            <a:r>
              <a:rPr lang="en-CA" sz="1200" b="0" i="0" dirty="0">
                <a:effectLst/>
                <a:latin typeface="Arial" panose="020B0604020202020204" pitchFamily="34" charset="0"/>
              </a:rPr>
              <a:t> (On the Revolutions of the Celestial Spheres).</a:t>
            </a:r>
            <a:br>
              <a:rPr lang="en-CA" sz="1200" dirty="0"/>
            </a:br>
            <a:br>
              <a:rPr lang="en-CA" sz="1200" dirty="0"/>
            </a:br>
            <a:r>
              <a:rPr lang="en-CA" sz="1200" b="0" i="0" dirty="0">
                <a:effectLst/>
                <a:latin typeface="Arial" panose="020B0604020202020204" pitchFamily="34" charset="0"/>
              </a:rPr>
              <a:t>Crittenden, Patricia</a:t>
            </a:r>
            <a:br>
              <a:rPr lang="en-CA" sz="1200" dirty="0"/>
            </a:br>
            <a:r>
              <a:rPr lang="en-CA" sz="1200" b="0" i="0" dirty="0">
                <a:effectLst/>
                <a:latin typeface="Arial" panose="020B0604020202020204" pitchFamily="34" charset="0"/>
              </a:rPr>
              <a:t>- Crittenden, P. M. (2008). Raising Parents: Attachment, Representation, and Treatment.</a:t>
            </a:r>
            <a:br>
              <a:rPr lang="en-CA" sz="1200" dirty="0"/>
            </a:br>
            <a:r>
              <a:rPr lang="en-CA" sz="1200" b="0" i="0" dirty="0">
                <a:effectLst/>
                <a:latin typeface="Arial" panose="020B0604020202020204" pitchFamily="34" charset="0"/>
              </a:rPr>
              <a:t>- Crittenden, P. M., &amp; Landini, A. (2011). Assessing Adult Attachment: A Dynamic-Maturational Approach to Discourse Analysis.</a:t>
            </a:r>
            <a:br>
              <a:rPr lang="en-CA" sz="1200" dirty="0"/>
            </a:br>
            <a:br>
              <a:rPr lang="en-CA" sz="1200" dirty="0"/>
            </a:br>
            <a:r>
              <a:rPr lang="en-CA" sz="1200" b="0" i="0" dirty="0">
                <a:effectLst/>
                <a:latin typeface="Arial" panose="020B0604020202020204" pitchFamily="34" charset="0"/>
              </a:rPr>
              <a:t>da Vinci, Leonardo</a:t>
            </a:r>
            <a:br>
              <a:rPr lang="en-CA" sz="1200" dirty="0"/>
            </a:br>
            <a:r>
              <a:rPr lang="en-CA" sz="1200" b="0" i="0" dirty="0">
                <a:effectLst/>
                <a:latin typeface="Arial" panose="020B0604020202020204" pitchFamily="34" charset="0"/>
              </a:rPr>
              <a:t>- da Vinci, L. (c. 1500). Codex Leicester.</a:t>
            </a:r>
            <a:br>
              <a:rPr lang="en-CA" sz="1200" dirty="0"/>
            </a:br>
            <a:r>
              <a:rPr lang="en-CA" sz="1200" b="0" i="0" dirty="0">
                <a:effectLst/>
                <a:latin typeface="Arial" panose="020B0604020202020204" pitchFamily="34" charset="0"/>
              </a:rPr>
              <a:t>- da Vinci, L. Codex Arundel [Collection of writings, various dates].</a:t>
            </a:r>
          </a:p>
          <a:p>
            <a:endParaRPr lang="en-CA" sz="1200" dirty="0">
              <a:latin typeface="Arial" panose="020B0604020202020204" pitchFamily="34" charset="0"/>
            </a:endParaRPr>
          </a:p>
          <a:p>
            <a:r>
              <a:rPr lang="en-CA" sz="1200" b="0" i="0" dirty="0">
                <a:effectLst/>
                <a:latin typeface="Arial" panose="020B0604020202020204" pitchFamily="34" charset="0"/>
              </a:rPr>
              <a:t> de Chardin, Teilhard</a:t>
            </a:r>
            <a:br>
              <a:rPr lang="en-CA" sz="1200" dirty="0"/>
            </a:br>
            <a:r>
              <a:rPr lang="en-CA" sz="1200" b="0" i="0" dirty="0">
                <a:effectLst/>
                <a:latin typeface="Arial" panose="020B0604020202020204" pitchFamily="34" charset="0"/>
              </a:rPr>
              <a:t>- Teilhard de Chardin, P. (1955). The Phenomenon of Man.</a:t>
            </a:r>
            <a:br>
              <a:rPr lang="en-CA" sz="1200" dirty="0"/>
            </a:br>
            <a:r>
              <a:rPr lang="en-CA" sz="1200" b="0" i="0" dirty="0">
                <a:effectLst/>
                <a:latin typeface="Arial" panose="020B0604020202020204" pitchFamily="34" charset="0"/>
              </a:rPr>
              <a:t>- Teilhard de Chardin, P. (1964). The Divine Milieu.</a:t>
            </a:r>
            <a:br>
              <a:rPr lang="en-CA" sz="1200" dirty="0"/>
            </a:br>
            <a:br>
              <a:rPr lang="en-CA" sz="1200" dirty="0"/>
            </a:br>
            <a:r>
              <a:rPr lang="en-CA" sz="1200" b="0" i="0" dirty="0">
                <a:effectLst/>
                <a:latin typeface="Arial" panose="020B0604020202020204" pitchFamily="34" charset="0"/>
              </a:rPr>
              <a:t>Derrida, Jacques</a:t>
            </a:r>
            <a:br>
              <a:rPr lang="en-CA" sz="1200" dirty="0"/>
            </a:br>
            <a:r>
              <a:rPr lang="en-CA" sz="1200" b="0" i="0" dirty="0">
                <a:effectLst/>
                <a:latin typeface="Arial" panose="020B0604020202020204" pitchFamily="34" charset="0"/>
              </a:rPr>
              <a:t>- Derrida, J. (1967). Of Grammatology.</a:t>
            </a:r>
            <a:br>
              <a:rPr lang="en-CA" sz="1200" dirty="0"/>
            </a:br>
            <a:r>
              <a:rPr lang="en-CA" sz="1200" b="0" i="0" dirty="0">
                <a:effectLst/>
                <a:latin typeface="Arial" panose="020B0604020202020204" pitchFamily="34" charset="0"/>
              </a:rPr>
              <a:t>- Derrida, J. (1972). Margins of Philosophy.</a:t>
            </a:r>
            <a:br>
              <a:rPr lang="en-CA" sz="1200" dirty="0"/>
            </a:br>
            <a:br>
              <a:rPr lang="en-CA" sz="1200" dirty="0"/>
            </a:br>
            <a:r>
              <a:rPr lang="en-CA" sz="1200" b="0" i="0" dirty="0">
                <a:effectLst/>
                <a:latin typeface="Arial" panose="020B0604020202020204" pitchFamily="34" charset="0"/>
              </a:rPr>
              <a:t>Descartes, Rene</a:t>
            </a:r>
            <a:br>
              <a:rPr lang="en-CA" sz="1200" dirty="0"/>
            </a:br>
            <a:r>
              <a:rPr lang="en-CA" sz="1200" b="0" i="0" dirty="0">
                <a:effectLst/>
                <a:latin typeface="Arial" panose="020B0604020202020204" pitchFamily="34" charset="0"/>
              </a:rPr>
              <a:t>- Descartes, R. (1637). Discourse on the Method.</a:t>
            </a:r>
            <a:br>
              <a:rPr lang="en-CA" sz="1200" dirty="0"/>
            </a:br>
            <a:r>
              <a:rPr lang="en-CA" sz="1200" b="0" i="0" dirty="0">
                <a:effectLst/>
                <a:latin typeface="Arial" panose="020B0604020202020204" pitchFamily="34" charset="0"/>
              </a:rPr>
              <a:t>- Descartes, R. (1641). Meditations on First Philosophy.</a:t>
            </a:r>
            <a:br>
              <a:rPr lang="en-CA" sz="1200" dirty="0"/>
            </a:br>
            <a:br>
              <a:rPr lang="en-CA" sz="1200" dirty="0"/>
            </a:br>
            <a:r>
              <a:rPr lang="en-CA" sz="1200" b="0" i="0" dirty="0">
                <a:effectLst/>
                <a:latin typeface="Arial" panose="020B0604020202020204" pitchFamily="34" charset="0"/>
              </a:rPr>
              <a:t>Dirac, Paul</a:t>
            </a:r>
            <a:br>
              <a:rPr lang="en-CA" sz="1200" dirty="0"/>
            </a:br>
            <a:r>
              <a:rPr lang="en-CA" sz="1200" b="0" i="0" dirty="0">
                <a:effectLst/>
                <a:latin typeface="Arial" panose="020B0604020202020204" pitchFamily="34" charset="0"/>
              </a:rPr>
              <a:t>- Dirac, P. A. M. (1930). The Principles of Quantum Mechanics.</a:t>
            </a:r>
            <a:br>
              <a:rPr lang="en-CA" sz="1200" dirty="0"/>
            </a:br>
            <a:r>
              <a:rPr lang="en-CA" sz="1200" b="0" i="0" dirty="0">
                <a:effectLst/>
                <a:latin typeface="Arial" panose="020B0604020202020204" pitchFamily="34" charset="0"/>
              </a:rPr>
              <a:t>- Dirac, P. A. M. (1947). The Physical Principles of the Quantum Theory</a:t>
            </a:r>
            <a:r>
              <a:rPr lang="en-CA" sz="1200" dirty="0">
                <a:latin typeface="Arial" panose="020B0604020202020204" pitchFamily="34" charset="0"/>
              </a:rPr>
              <a:t>.</a:t>
            </a:r>
            <a:endParaRPr lang="en-CA" sz="1200" dirty="0"/>
          </a:p>
        </p:txBody>
      </p:sp>
    </p:spTree>
    <p:extLst>
      <p:ext uri="{BB962C8B-B14F-4D97-AF65-F5344CB8AC3E}">
        <p14:creationId xmlns:p14="http://schemas.microsoft.com/office/powerpoint/2010/main" val="1314569834"/>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4B665-2F2F-36B8-7EBE-067878757438}"/>
              </a:ext>
            </a:extLst>
          </p:cNvPr>
          <p:cNvSpPr>
            <a:spLocks noGrp="1"/>
          </p:cNvSpPr>
          <p:nvPr>
            <p:ph type="sldNum" sz="quarter" idx="12"/>
          </p:nvPr>
        </p:nvSpPr>
        <p:spPr/>
        <p:txBody>
          <a:bodyPr/>
          <a:lstStyle/>
          <a:p>
            <a:fld id="{B2DC25EE-239B-4C5F-AAD1-255A7D5F1EE2}" type="slidenum">
              <a:rPr lang="en-US" smtClean="0"/>
              <a:t>816</a:t>
            </a:fld>
            <a:endParaRPr lang="en-US"/>
          </a:p>
        </p:txBody>
      </p:sp>
      <p:sp>
        <p:nvSpPr>
          <p:cNvPr id="8" name="TextBox 7">
            <a:extLst>
              <a:ext uri="{FF2B5EF4-FFF2-40B4-BE49-F238E27FC236}">
                <a16:creationId xmlns:a16="http://schemas.microsoft.com/office/drawing/2014/main" id="{EE3EF56D-AF5C-A5F4-851E-2BE1DDB20005}"/>
              </a:ext>
            </a:extLst>
          </p:cNvPr>
          <p:cNvSpPr txBox="1"/>
          <p:nvPr/>
        </p:nvSpPr>
        <p:spPr>
          <a:xfrm>
            <a:off x="76201" y="0"/>
            <a:ext cx="12268200" cy="6924973"/>
          </a:xfrm>
          <a:prstGeom prst="rect">
            <a:avLst/>
          </a:prstGeom>
          <a:noFill/>
        </p:spPr>
        <p:txBody>
          <a:bodyPr wrap="square">
            <a:spAutoFit/>
          </a:bodyPr>
          <a:lstStyle/>
          <a:p>
            <a:r>
              <a:rPr lang="en-CA" sz="1200" b="0" i="0" dirty="0">
                <a:effectLst/>
                <a:latin typeface="Arial" panose="020B0604020202020204" pitchFamily="34" charset="0"/>
              </a:rPr>
              <a:t>Durkheim, Emile</a:t>
            </a:r>
            <a:br>
              <a:rPr lang="en-CA" sz="1200" dirty="0"/>
            </a:br>
            <a:r>
              <a:rPr lang="en-CA" sz="1200" b="0" i="0" dirty="0">
                <a:effectLst/>
                <a:latin typeface="Arial" panose="020B0604020202020204" pitchFamily="34" charset="0"/>
              </a:rPr>
              <a:t>- Durkheim, E. (1895). </a:t>
            </a:r>
            <a:r>
              <a:rPr lang="en-CA" sz="1200" dirty="0">
                <a:latin typeface="Arial" panose="020B0604020202020204" pitchFamily="34" charset="0"/>
              </a:rPr>
              <a:t>T</a:t>
            </a:r>
            <a:r>
              <a:rPr lang="en-CA" sz="1200" b="0" i="0" dirty="0">
                <a:effectLst/>
                <a:latin typeface="Arial" panose="020B0604020202020204" pitchFamily="34" charset="0"/>
              </a:rPr>
              <a:t>he Rules of Sociological Method.</a:t>
            </a:r>
            <a:br>
              <a:rPr lang="en-CA" sz="1200" dirty="0"/>
            </a:br>
            <a:r>
              <a:rPr lang="en-CA" sz="1200" b="0" i="0" dirty="0">
                <a:effectLst/>
                <a:latin typeface="Arial" panose="020B0604020202020204" pitchFamily="34" charset="0"/>
              </a:rPr>
              <a:t>- Durkheim, E. (1897). Suicide: A Study in Sociology.</a:t>
            </a:r>
            <a:br>
              <a:rPr lang="en-CA" sz="1200" dirty="0"/>
            </a:br>
            <a:br>
              <a:rPr lang="en-CA" sz="1200" dirty="0"/>
            </a:br>
            <a:r>
              <a:rPr lang="en-CA" sz="1200" b="0" i="0" dirty="0">
                <a:effectLst/>
                <a:latin typeface="Arial" panose="020B0604020202020204" pitchFamily="34" charset="0"/>
              </a:rPr>
              <a:t>Einstein, Albert</a:t>
            </a:r>
            <a:br>
              <a:rPr lang="en-CA" sz="1200" dirty="0"/>
            </a:br>
            <a:r>
              <a:rPr lang="en-CA" sz="1200" b="0" i="0" dirty="0">
                <a:effectLst/>
                <a:latin typeface="Arial" panose="020B0604020202020204" pitchFamily="34" charset="0"/>
              </a:rPr>
              <a:t>- Einstein, A. (1905). "On the Electrodynamics of Moving Bodies." *Annalen der </a:t>
            </a:r>
            <a:r>
              <a:rPr lang="en-CA" sz="1200" b="0" i="0" dirty="0" err="1">
                <a:effectLst/>
                <a:latin typeface="Arial" panose="020B0604020202020204" pitchFamily="34" charset="0"/>
              </a:rPr>
              <a:t>Physik</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Einstein, A. (1916). *Relativity: The Special and the General Theory*.</a:t>
            </a:r>
            <a:br>
              <a:rPr lang="en-CA" sz="1200" dirty="0"/>
            </a:br>
            <a:br>
              <a:rPr lang="en-CA" sz="1200" dirty="0"/>
            </a:br>
            <a:r>
              <a:rPr lang="en-CA" sz="1200" b="0" i="0" dirty="0">
                <a:effectLst/>
                <a:latin typeface="Arial" panose="020B0604020202020204" pitchFamily="34" charset="0"/>
              </a:rPr>
              <a:t>Epicurus</a:t>
            </a:r>
            <a:br>
              <a:rPr lang="en-CA" sz="1200" dirty="0"/>
            </a:br>
            <a:r>
              <a:rPr lang="en-CA" sz="1200" b="0" i="0" dirty="0">
                <a:effectLst/>
                <a:latin typeface="Arial" panose="020B0604020202020204" pitchFamily="34" charset="0"/>
              </a:rPr>
              <a:t>- Epicurus. (c. 307 BC). Letter to </a:t>
            </a:r>
            <a:r>
              <a:rPr lang="en-CA" sz="1200" b="0" i="0" dirty="0" err="1">
                <a:effectLst/>
                <a:latin typeface="Arial" panose="020B0604020202020204" pitchFamily="34" charset="0"/>
              </a:rPr>
              <a:t>Menoeceus</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Epicurus. (c. 300 BC). Principal Doctrines.</a:t>
            </a:r>
            <a:br>
              <a:rPr lang="en-CA" sz="1200" dirty="0"/>
            </a:br>
            <a:br>
              <a:rPr lang="en-CA" sz="1200" dirty="0"/>
            </a:br>
            <a:r>
              <a:rPr lang="en-CA" sz="1200" b="0" i="0" dirty="0">
                <a:effectLst/>
                <a:latin typeface="Arial" panose="020B0604020202020204" pitchFamily="34" charset="0"/>
              </a:rPr>
              <a:t>Erikson, Erik</a:t>
            </a:r>
            <a:br>
              <a:rPr lang="en-CA" sz="1200" dirty="0"/>
            </a:br>
            <a:r>
              <a:rPr lang="en-CA" sz="1200" b="0" i="0" dirty="0">
                <a:effectLst/>
                <a:latin typeface="Arial" panose="020B0604020202020204" pitchFamily="34" charset="0"/>
              </a:rPr>
              <a:t>- Erikson, E. H. (1950). Childhood and Society.</a:t>
            </a:r>
            <a:br>
              <a:rPr lang="en-CA" sz="1200" dirty="0"/>
            </a:br>
            <a:r>
              <a:rPr lang="en-CA" sz="1200" b="0" i="0" dirty="0">
                <a:effectLst/>
                <a:latin typeface="Arial" panose="020B0604020202020204" pitchFamily="34" charset="0"/>
              </a:rPr>
              <a:t>- Erikson, E. H. (1968). Identity and the Life Cycle.</a:t>
            </a:r>
            <a:br>
              <a:rPr lang="en-CA" sz="1200" dirty="0"/>
            </a:br>
            <a:br>
              <a:rPr lang="en-CA" sz="1200" dirty="0"/>
            </a:br>
            <a:r>
              <a:rPr lang="en-CA" sz="1200" b="0" i="0" dirty="0">
                <a:effectLst/>
                <a:latin typeface="Arial" panose="020B0604020202020204" pitchFamily="34" charset="0"/>
              </a:rPr>
              <a:t>Feynman, Richard</a:t>
            </a:r>
            <a:br>
              <a:rPr lang="en-CA" sz="1200" dirty="0"/>
            </a:br>
            <a:r>
              <a:rPr lang="en-CA" sz="1200" b="0" i="0" dirty="0">
                <a:effectLst/>
                <a:latin typeface="Arial" panose="020B0604020202020204" pitchFamily="34" charset="0"/>
              </a:rPr>
              <a:t>- Feynman, R. P. (1965). The Feynman Lectures on Physics.</a:t>
            </a:r>
            <a:br>
              <a:rPr lang="en-CA" sz="1200" dirty="0"/>
            </a:br>
            <a:r>
              <a:rPr lang="en-CA" sz="1200" b="0" i="0" dirty="0">
                <a:effectLst/>
                <a:latin typeface="Arial" panose="020B0604020202020204" pitchFamily="34" charset="0"/>
              </a:rPr>
              <a:t>- Feynman, R. P. (1985). Surely, You're Joking, Mr. Feynman!.</a:t>
            </a:r>
            <a:br>
              <a:rPr lang="en-CA" sz="1200" dirty="0"/>
            </a:br>
            <a:br>
              <a:rPr lang="en-CA" sz="1200" dirty="0"/>
            </a:br>
            <a:r>
              <a:rPr lang="en-CA" sz="1200" b="0" i="0" dirty="0">
                <a:effectLst/>
                <a:latin typeface="Arial" panose="020B0604020202020204" pitchFamily="34" charset="0"/>
              </a:rPr>
              <a:t>Foucault, Michel</a:t>
            </a:r>
            <a:br>
              <a:rPr lang="en-CA" sz="1200" dirty="0"/>
            </a:br>
            <a:r>
              <a:rPr lang="en-CA" sz="1200" b="0" i="0" dirty="0">
                <a:effectLst/>
                <a:latin typeface="Arial" panose="020B0604020202020204" pitchFamily="34" charset="0"/>
              </a:rPr>
              <a:t>- Foucault, M. (1966). The Order of Things: An Archaeology of the Human Sciences.</a:t>
            </a:r>
            <a:br>
              <a:rPr lang="en-CA" sz="1200" dirty="0"/>
            </a:br>
            <a:r>
              <a:rPr lang="en-CA" sz="1200" b="0" i="0" dirty="0">
                <a:effectLst/>
                <a:latin typeface="Arial" panose="020B0604020202020204" pitchFamily="34" charset="0"/>
              </a:rPr>
              <a:t>- Foucault, M. (1975). Discipline and Punish: The Birth of the Prison.</a:t>
            </a:r>
            <a:br>
              <a:rPr lang="en-CA" sz="1200" dirty="0"/>
            </a:br>
            <a:br>
              <a:rPr lang="en-CA" sz="1200" dirty="0"/>
            </a:br>
            <a:r>
              <a:rPr lang="en-CA" sz="1200" b="0" i="0" dirty="0">
                <a:effectLst/>
                <a:latin typeface="Arial" panose="020B0604020202020204" pitchFamily="34" charset="0"/>
              </a:rPr>
              <a:t>Fowler, James</a:t>
            </a:r>
            <a:br>
              <a:rPr lang="en-CA" sz="1200" dirty="0"/>
            </a:br>
            <a:r>
              <a:rPr lang="en-CA" sz="1200" b="0" i="0" dirty="0">
                <a:effectLst/>
                <a:latin typeface="Arial" panose="020B0604020202020204" pitchFamily="34" charset="0"/>
              </a:rPr>
              <a:t>- Fowler, J. W. (1981). Stages of Faith: The Psychology of Human Development and the Quest for Meaning.</a:t>
            </a:r>
            <a:br>
              <a:rPr lang="en-CA" sz="1200" dirty="0"/>
            </a:br>
            <a:r>
              <a:rPr lang="en-CA" sz="1200" b="0" i="0" dirty="0">
                <a:effectLst/>
                <a:latin typeface="Arial" panose="020B0604020202020204" pitchFamily="34" charset="0"/>
              </a:rPr>
              <a:t>- Fowler, J. W. (1984). Becoming Adult, Becoming Christian.</a:t>
            </a:r>
            <a:br>
              <a:rPr lang="en-CA" sz="1200" dirty="0"/>
            </a:br>
            <a:br>
              <a:rPr lang="en-CA" sz="1200" dirty="0"/>
            </a:br>
            <a:r>
              <a:rPr lang="en-CA" sz="1200" b="0" i="0" dirty="0">
                <a:effectLst/>
                <a:latin typeface="Arial" panose="020B0604020202020204" pitchFamily="34" charset="0"/>
              </a:rPr>
              <a:t>Frankl, Viktor</a:t>
            </a:r>
            <a:br>
              <a:rPr lang="en-CA" sz="1200" dirty="0"/>
            </a:br>
            <a:r>
              <a:rPr lang="en-CA" sz="1200" b="0" i="0" dirty="0">
                <a:effectLst/>
                <a:latin typeface="Arial" panose="020B0604020202020204" pitchFamily="34" charset="0"/>
              </a:rPr>
              <a:t>- Frankl, V. E. (1946). Man's Search for Meaning.</a:t>
            </a:r>
            <a:br>
              <a:rPr lang="en-CA" sz="1200" dirty="0"/>
            </a:br>
            <a:r>
              <a:rPr lang="en-CA" sz="1200" b="0" i="0" dirty="0">
                <a:effectLst/>
                <a:latin typeface="Arial" panose="020B0604020202020204" pitchFamily="34" charset="0"/>
              </a:rPr>
              <a:t>- Frankl, V. E. (1959). </a:t>
            </a:r>
            <a:r>
              <a:rPr lang="en-CA" sz="1200" dirty="0">
                <a:latin typeface="Arial" panose="020B0604020202020204" pitchFamily="34" charset="0"/>
              </a:rPr>
              <a:t>T</a:t>
            </a:r>
            <a:r>
              <a:rPr lang="en-CA" sz="1200" b="0" i="0" dirty="0">
                <a:effectLst/>
                <a:latin typeface="Arial" panose="020B0604020202020204" pitchFamily="34" charset="0"/>
              </a:rPr>
              <a:t>he Doctor and the Soul: From Psychotherapy to Logotherapy.</a:t>
            </a:r>
            <a:br>
              <a:rPr lang="en-CA" sz="1200" dirty="0"/>
            </a:br>
            <a:br>
              <a:rPr lang="en-CA" sz="1200" dirty="0"/>
            </a:br>
            <a:r>
              <a:rPr lang="en-CA" sz="1200" b="0" i="0" dirty="0">
                <a:effectLst/>
                <a:latin typeface="Arial" panose="020B0604020202020204" pitchFamily="34" charset="0"/>
              </a:rPr>
              <a:t>Freud, Sigmund</a:t>
            </a:r>
            <a:br>
              <a:rPr lang="en-CA" sz="1200" dirty="0"/>
            </a:br>
            <a:r>
              <a:rPr lang="en-CA" sz="1200" b="0" i="0" dirty="0">
                <a:effectLst/>
                <a:latin typeface="Arial" panose="020B0604020202020204" pitchFamily="34" charset="0"/>
              </a:rPr>
              <a:t>- Freud, S. (1900). The Interpretation of Dreams.</a:t>
            </a:r>
            <a:br>
              <a:rPr lang="en-CA" sz="1200" dirty="0"/>
            </a:br>
            <a:r>
              <a:rPr lang="en-CA" sz="1200" b="0" i="0" dirty="0">
                <a:effectLst/>
                <a:latin typeface="Arial" panose="020B0604020202020204" pitchFamily="34" charset="0"/>
              </a:rPr>
              <a:t>- Freud, S. (1923). The Ego and the Id.</a:t>
            </a:r>
            <a:br>
              <a:rPr lang="en-CA" sz="1200" dirty="0"/>
            </a:br>
            <a:br>
              <a:rPr lang="en-CA" sz="1200" dirty="0"/>
            </a:br>
            <a:endParaRPr lang="en-CA" sz="1200" dirty="0"/>
          </a:p>
        </p:txBody>
      </p:sp>
    </p:spTree>
    <p:extLst>
      <p:ext uri="{BB962C8B-B14F-4D97-AF65-F5344CB8AC3E}">
        <p14:creationId xmlns:p14="http://schemas.microsoft.com/office/powerpoint/2010/main" val="1436228808"/>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FB043-B079-6B4B-DF0B-5D327B445CE7}"/>
              </a:ext>
            </a:extLst>
          </p:cNvPr>
          <p:cNvSpPr>
            <a:spLocks noGrp="1"/>
          </p:cNvSpPr>
          <p:nvPr>
            <p:ph type="sldNum" sz="quarter" idx="12"/>
          </p:nvPr>
        </p:nvSpPr>
        <p:spPr/>
        <p:txBody>
          <a:bodyPr/>
          <a:lstStyle/>
          <a:p>
            <a:fld id="{B2DC25EE-239B-4C5F-AAD1-255A7D5F1EE2}" type="slidenum">
              <a:rPr lang="en-US" smtClean="0"/>
              <a:t>817</a:t>
            </a:fld>
            <a:endParaRPr lang="en-US"/>
          </a:p>
        </p:txBody>
      </p:sp>
      <p:sp>
        <p:nvSpPr>
          <p:cNvPr id="4" name="TextBox 3">
            <a:extLst>
              <a:ext uri="{FF2B5EF4-FFF2-40B4-BE49-F238E27FC236}">
                <a16:creationId xmlns:a16="http://schemas.microsoft.com/office/drawing/2014/main" id="{6E4EE9E8-9049-D1EB-85B6-634C0AF6B86C}"/>
              </a:ext>
            </a:extLst>
          </p:cNvPr>
          <p:cNvSpPr txBox="1"/>
          <p:nvPr/>
        </p:nvSpPr>
        <p:spPr>
          <a:xfrm>
            <a:off x="152399" y="0"/>
            <a:ext cx="10787743" cy="7294305"/>
          </a:xfrm>
          <a:prstGeom prst="rect">
            <a:avLst/>
          </a:prstGeom>
          <a:noFill/>
        </p:spPr>
        <p:txBody>
          <a:bodyPr wrap="square">
            <a:spAutoFit/>
          </a:bodyPr>
          <a:lstStyle/>
          <a:p>
            <a:r>
              <a:rPr lang="en-CA" sz="1200" b="0" i="0" dirty="0">
                <a:effectLst/>
                <a:latin typeface="Arial" panose="020B0604020202020204" pitchFamily="34" charset="0"/>
              </a:rPr>
              <a:t>Friedman, Milton</a:t>
            </a:r>
            <a:br>
              <a:rPr lang="en-CA" sz="1200" dirty="0"/>
            </a:br>
            <a:r>
              <a:rPr lang="en-CA" sz="1200" b="0" i="0" dirty="0">
                <a:effectLst/>
                <a:latin typeface="Arial" panose="020B0604020202020204" pitchFamily="34" charset="0"/>
              </a:rPr>
              <a:t>- Friedman, M. (1962). Capitalism and Freedom.</a:t>
            </a:r>
            <a:br>
              <a:rPr lang="en-CA" sz="1200" dirty="0"/>
            </a:br>
            <a:r>
              <a:rPr lang="en-CA" sz="1200" b="0" i="0" dirty="0">
                <a:effectLst/>
                <a:latin typeface="Arial" panose="020B0604020202020204" pitchFamily="34" charset="0"/>
              </a:rPr>
              <a:t>- Friedman, M., &amp; Schwartz, A. J. (1963). A Monetary History of the United States, 1867–1960.</a:t>
            </a:r>
            <a:br>
              <a:rPr lang="en-CA" sz="1200" dirty="0"/>
            </a:br>
            <a:br>
              <a:rPr lang="en-CA" sz="1200" dirty="0"/>
            </a:br>
            <a:r>
              <a:rPr lang="en-CA" sz="1200" b="0" i="0" dirty="0">
                <a:effectLst/>
                <a:latin typeface="Arial" panose="020B0604020202020204" pitchFamily="34" charset="0"/>
              </a:rPr>
              <a:t>Galilei, Galileo</a:t>
            </a:r>
            <a:br>
              <a:rPr lang="en-CA" sz="1200" dirty="0"/>
            </a:br>
            <a:r>
              <a:rPr lang="en-CA" sz="1200" b="0" i="0" dirty="0">
                <a:effectLst/>
                <a:latin typeface="Arial" panose="020B0604020202020204" pitchFamily="34" charset="0"/>
              </a:rPr>
              <a:t>- Galileo, G. (1632). Dialogue Concerning the Two Chief World Systems.</a:t>
            </a:r>
            <a:br>
              <a:rPr lang="en-CA" sz="1200" dirty="0"/>
            </a:br>
            <a:r>
              <a:rPr lang="en-CA" sz="1200" b="0" i="0" dirty="0">
                <a:effectLst/>
                <a:latin typeface="Arial" panose="020B0604020202020204" pitchFamily="34" charset="0"/>
              </a:rPr>
              <a:t>- Galileo, G. (1638). Discourses and Mathematical Demonstrations Relating to Two New Sciences.</a:t>
            </a:r>
          </a:p>
          <a:p>
            <a:br>
              <a:rPr lang="en-CA" sz="1200" dirty="0"/>
            </a:br>
            <a:r>
              <a:rPr lang="en-CA" sz="1200" b="0" i="0" dirty="0">
                <a:effectLst/>
                <a:latin typeface="Arial" panose="020B0604020202020204" pitchFamily="34" charset="0"/>
              </a:rPr>
              <a:t>Grayson, Bruce</a:t>
            </a:r>
            <a:br>
              <a:rPr lang="en-CA" sz="1200" dirty="0"/>
            </a:br>
            <a:r>
              <a:rPr lang="en-CA" sz="1200" b="0" i="0" dirty="0">
                <a:effectLst/>
                <a:latin typeface="Arial" panose="020B0604020202020204" pitchFamily="34" charset="0"/>
              </a:rPr>
              <a:t>- Grayson, B. (2021). After: A Doctor Explores What Near-Death Experiences Reveal about Life and Beyond.</a:t>
            </a:r>
            <a:br>
              <a:rPr lang="en-CA" sz="1200" dirty="0"/>
            </a:br>
            <a:br>
              <a:rPr lang="en-CA" sz="1200" dirty="0"/>
            </a:br>
            <a:r>
              <a:rPr lang="en-CA" sz="1200" b="0" i="0" dirty="0">
                <a:effectLst/>
                <a:latin typeface="Arial" panose="020B0604020202020204" pitchFamily="34" charset="0"/>
              </a:rPr>
              <a:t>Greenspan, Alan</a:t>
            </a:r>
            <a:br>
              <a:rPr lang="en-CA" sz="1200" dirty="0"/>
            </a:br>
            <a:r>
              <a:rPr lang="en-CA" sz="1200" b="0" i="0" dirty="0">
                <a:effectLst/>
                <a:latin typeface="Arial" panose="020B0604020202020204" pitchFamily="34" charset="0"/>
              </a:rPr>
              <a:t>- Greenspan, A. (2007). The Age of Turbulence: Adventures in a New World.</a:t>
            </a:r>
            <a:br>
              <a:rPr lang="en-CA" sz="1200" dirty="0"/>
            </a:br>
            <a:r>
              <a:rPr lang="en-CA" sz="1200" b="0" i="0" dirty="0">
                <a:effectLst/>
                <a:latin typeface="Arial" panose="020B0604020202020204" pitchFamily="34" charset="0"/>
              </a:rPr>
              <a:t>- Greenspan, A. (1966). Gold and Economic Freedom.</a:t>
            </a:r>
            <a:br>
              <a:rPr lang="en-CA" sz="1200" dirty="0"/>
            </a:br>
            <a:br>
              <a:rPr lang="en-CA" sz="1200" dirty="0"/>
            </a:br>
            <a:r>
              <a:rPr lang="en-CA" sz="1200" b="0" i="0" dirty="0">
                <a:effectLst/>
                <a:latin typeface="Arial" panose="020B0604020202020204" pitchFamily="34" charset="0"/>
              </a:rPr>
              <a:t>Harari, Yuval</a:t>
            </a:r>
            <a:br>
              <a:rPr lang="en-CA" sz="1200" dirty="0"/>
            </a:br>
            <a:r>
              <a:rPr lang="en-CA" sz="1200" b="0" i="0" dirty="0">
                <a:effectLst/>
                <a:latin typeface="Arial" panose="020B0604020202020204" pitchFamily="34" charset="0"/>
              </a:rPr>
              <a:t>- Harari, Y. N. (2011). Sapiens: A Brief History of Humankind.</a:t>
            </a:r>
            <a:br>
              <a:rPr lang="en-CA" sz="1200" dirty="0"/>
            </a:br>
            <a:r>
              <a:rPr lang="en-CA" sz="1200" b="0" i="0" dirty="0">
                <a:effectLst/>
                <a:latin typeface="Arial" panose="020B0604020202020204" pitchFamily="34" charset="0"/>
              </a:rPr>
              <a:t>- Harari, Y. N. (2015). Homo Deus: A Brief History of Tomorrow.</a:t>
            </a:r>
            <a:br>
              <a:rPr lang="en-CA" sz="1200" dirty="0"/>
            </a:br>
            <a:br>
              <a:rPr lang="en-CA" sz="1200" dirty="0"/>
            </a:br>
            <a:r>
              <a:rPr lang="en-CA" sz="1200" b="0" i="0" dirty="0">
                <a:effectLst/>
                <a:latin typeface="Arial" panose="020B0604020202020204" pitchFamily="34" charset="0"/>
              </a:rPr>
              <a:t>Harvey, William</a:t>
            </a:r>
            <a:br>
              <a:rPr lang="en-CA" sz="1200" dirty="0"/>
            </a:br>
            <a:r>
              <a:rPr lang="en-CA" sz="1200" b="0" i="0" dirty="0">
                <a:effectLst/>
                <a:latin typeface="Arial" panose="020B0604020202020204" pitchFamily="34" charset="0"/>
              </a:rPr>
              <a:t>- Harvey, W. (1628). De Motu Cordis</a:t>
            </a:r>
            <a:r>
              <a:rPr lang="en-CA" sz="1200" dirty="0">
                <a:latin typeface="Arial" panose="020B0604020202020204" pitchFamily="34" charset="0"/>
              </a:rPr>
              <a:t> </a:t>
            </a:r>
            <a:r>
              <a:rPr lang="en-CA" sz="1200" b="0" i="0" dirty="0">
                <a:effectLst/>
                <a:latin typeface="Arial" panose="020B0604020202020204" pitchFamily="34" charset="0"/>
              </a:rPr>
              <a:t>(On the Motion of the Heart and Blood in Animals).</a:t>
            </a:r>
            <a:br>
              <a:rPr lang="en-CA" sz="1200" dirty="0"/>
            </a:br>
            <a:br>
              <a:rPr lang="en-CA" sz="1200" dirty="0"/>
            </a:br>
            <a:r>
              <a:rPr lang="en-CA" sz="1200" b="0" i="0" dirty="0">
                <a:effectLst/>
                <a:latin typeface="Arial" panose="020B0604020202020204" pitchFamily="34" charset="0"/>
              </a:rPr>
              <a:t>Hassan, Steven</a:t>
            </a:r>
            <a:br>
              <a:rPr lang="en-CA" sz="1200" dirty="0"/>
            </a:br>
            <a:r>
              <a:rPr lang="en-CA" sz="1200" b="0" i="0" dirty="0">
                <a:effectLst/>
                <a:latin typeface="Arial" panose="020B0604020202020204" pitchFamily="34" charset="0"/>
              </a:rPr>
              <a:t>- Hassan, S. (1988). Combatting Cult Mind Control.</a:t>
            </a:r>
            <a:br>
              <a:rPr lang="en-CA" sz="1200" dirty="0"/>
            </a:br>
            <a:r>
              <a:rPr lang="en-CA" sz="1200" b="0" i="0" dirty="0">
                <a:effectLst/>
                <a:latin typeface="Arial" panose="020B0604020202020204" pitchFamily="34" charset="0"/>
              </a:rPr>
              <a:t>- Hassan, S. (2012). Freedom of Mind: Helping Loved Ones Leave Controlling People, Cults, and Beliefs.</a:t>
            </a:r>
            <a:br>
              <a:rPr lang="en-CA" sz="1200" dirty="0"/>
            </a:br>
            <a:br>
              <a:rPr lang="en-CA" sz="1200" dirty="0"/>
            </a:br>
            <a:r>
              <a:rPr lang="en-CA" sz="1200" b="0" i="0" dirty="0">
                <a:effectLst/>
                <a:latin typeface="Arial" panose="020B0604020202020204" pitchFamily="34" charset="0"/>
              </a:rPr>
              <a:t>Hayek, Friedrich</a:t>
            </a:r>
            <a:br>
              <a:rPr lang="en-CA" sz="1200" dirty="0"/>
            </a:br>
            <a:r>
              <a:rPr lang="en-CA" sz="1200" b="0" i="0" dirty="0">
                <a:effectLst/>
                <a:latin typeface="Arial" panose="020B0604020202020204" pitchFamily="34" charset="0"/>
              </a:rPr>
              <a:t>- Hayek, F. A. (1944). The Road to Serfdom.</a:t>
            </a:r>
            <a:br>
              <a:rPr lang="en-CA" sz="1200" dirty="0"/>
            </a:br>
            <a:r>
              <a:rPr lang="en-CA" sz="1200" b="0" i="0" dirty="0">
                <a:effectLst/>
                <a:latin typeface="Arial" panose="020B0604020202020204" pitchFamily="34" charset="0"/>
              </a:rPr>
              <a:t>- Hayek, F. A. (1960). The Constitution of Liberty.</a:t>
            </a:r>
            <a:br>
              <a:rPr lang="en-CA" sz="1200" dirty="0"/>
            </a:br>
            <a:br>
              <a:rPr lang="en-CA" sz="1200" dirty="0"/>
            </a:br>
            <a:r>
              <a:rPr lang="en-CA" sz="1200" b="0" i="0" dirty="0">
                <a:effectLst/>
                <a:latin typeface="Arial" panose="020B0604020202020204" pitchFamily="34" charset="0"/>
              </a:rPr>
              <a:t>Hegel, Georg Wilhelm Friedrich</a:t>
            </a:r>
            <a:br>
              <a:rPr lang="en-CA" sz="1200" dirty="0"/>
            </a:br>
            <a:r>
              <a:rPr lang="en-CA" sz="1200" b="0" i="0" dirty="0">
                <a:effectLst/>
                <a:latin typeface="Arial" panose="020B0604020202020204" pitchFamily="34" charset="0"/>
              </a:rPr>
              <a:t>- Hegel, G. W. F. (1807). Phenomenology of Spirit</a:t>
            </a:r>
            <a:r>
              <a:rPr lang="en-CA" sz="1200" dirty="0">
                <a:latin typeface="Arial" panose="020B0604020202020204" pitchFamily="34" charset="0"/>
              </a:rPr>
              <a:t>.</a:t>
            </a:r>
            <a:br>
              <a:rPr lang="en-CA" sz="1200" dirty="0"/>
            </a:br>
            <a:r>
              <a:rPr lang="en-CA" sz="1200" b="0" i="0" dirty="0">
                <a:effectLst/>
                <a:latin typeface="Arial" panose="020B0604020202020204" pitchFamily="34" charset="0"/>
              </a:rPr>
              <a:t>- Hegel, G. W. F. (1820). *Elements of the Philosophy of Right*.</a:t>
            </a:r>
            <a:br>
              <a:rPr lang="en-CA" sz="1200" dirty="0"/>
            </a:br>
            <a:br>
              <a:rPr lang="en-CA" sz="1200" dirty="0"/>
            </a:br>
            <a:r>
              <a:rPr lang="en-CA" sz="1200" b="0" i="0" dirty="0">
                <a:effectLst/>
                <a:latin typeface="Arial" panose="020B0604020202020204" pitchFamily="34" charset="0"/>
              </a:rPr>
              <a:t>Hoffman, Donald</a:t>
            </a:r>
            <a:br>
              <a:rPr lang="en-CA" sz="1200" dirty="0"/>
            </a:br>
            <a:r>
              <a:rPr lang="en-CA" sz="1200" b="0" i="0" dirty="0">
                <a:effectLst/>
                <a:latin typeface="Arial" panose="020B0604020202020204" pitchFamily="34" charset="0"/>
              </a:rPr>
              <a:t>- Hoffman, D. D. (1998). Visual Intelligence: How We Create What We See.</a:t>
            </a:r>
            <a:br>
              <a:rPr lang="en-CA" sz="1200" dirty="0"/>
            </a:br>
            <a:r>
              <a:rPr lang="en-CA" sz="1200" b="0" i="0" dirty="0">
                <a:effectLst/>
                <a:latin typeface="Arial" panose="020B0604020202020204" pitchFamily="34" charset="0"/>
              </a:rPr>
              <a:t>- Hoffman, D. D. (2019). The Case Against Reality: Why Evolution Hid the Truth from Our Eyes.</a:t>
            </a:r>
            <a:br>
              <a:rPr lang="en-CA" sz="1200" dirty="0"/>
            </a:br>
            <a:br>
              <a:rPr lang="en-CA" sz="1200" dirty="0"/>
            </a:br>
            <a:endParaRPr lang="en-CA" sz="1200" dirty="0"/>
          </a:p>
        </p:txBody>
      </p:sp>
    </p:spTree>
    <p:extLst>
      <p:ext uri="{BB962C8B-B14F-4D97-AF65-F5344CB8AC3E}">
        <p14:creationId xmlns:p14="http://schemas.microsoft.com/office/powerpoint/2010/main" val="565705480"/>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101990-1DEB-0FB5-E404-DCBF497FE6B2}"/>
              </a:ext>
            </a:extLst>
          </p:cNvPr>
          <p:cNvSpPr>
            <a:spLocks noGrp="1"/>
          </p:cNvSpPr>
          <p:nvPr>
            <p:ph type="sldNum" sz="quarter" idx="12"/>
          </p:nvPr>
        </p:nvSpPr>
        <p:spPr/>
        <p:txBody>
          <a:bodyPr/>
          <a:lstStyle/>
          <a:p>
            <a:fld id="{B2DC25EE-239B-4C5F-AAD1-255A7D5F1EE2}" type="slidenum">
              <a:rPr lang="en-US" smtClean="0"/>
              <a:t>818</a:t>
            </a:fld>
            <a:endParaRPr lang="en-US"/>
          </a:p>
        </p:txBody>
      </p:sp>
      <p:sp>
        <p:nvSpPr>
          <p:cNvPr id="4" name="TextBox 3">
            <a:extLst>
              <a:ext uri="{FF2B5EF4-FFF2-40B4-BE49-F238E27FC236}">
                <a16:creationId xmlns:a16="http://schemas.microsoft.com/office/drawing/2014/main" id="{593D50CD-C7F0-7784-A81D-437AE3588B70}"/>
              </a:ext>
            </a:extLst>
          </p:cNvPr>
          <p:cNvSpPr txBox="1"/>
          <p:nvPr/>
        </p:nvSpPr>
        <p:spPr>
          <a:xfrm>
            <a:off x="119743" y="0"/>
            <a:ext cx="6096000" cy="7294305"/>
          </a:xfrm>
          <a:prstGeom prst="rect">
            <a:avLst/>
          </a:prstGeom>
          <a:noFill/>
        </p:spPr>
        <p:txBody>
          <a:bodyPr wrap="square">
            <a:spAutoFit/>
          </a:bodyPr>
          <a:lstStyle/>
          <a:p>
            <a:r>
              <a:rPr lang="en-CA" sz="1200" b="0" i="0" dirty="0">
                <a:effectLst/>
                <a:latin typeface="Arial" panose="020B0604020202020204" pitchFamily="34" charset="0"/>
              </a:rPr>
              <a:t>Hume, David</a:t>
            </a:r>
            <a:br>
              <a:rPr lang="en-CA" sz="1200" dirty="0"/>
            </a:br>
            <a:r>
              <a:rPr lang="en-CA" sz="1200" b="0" i="0" dirty="0">
                <a:effectLst/>
                <a:latin typeface="Arial" panose="020B0604020202020204" pitchFamily="34" charset="0"/>
              </a:rPr>
              <a:t>- Hume, D. (1748). An Enquiry Concerning Human Understanding.</a:t>
            </a:r>
            <a:br>
              <a:rPr lang="en-CA" sz="1200" dirty="0"/>
            </a:br>
            <a:r>
              <a:rPr lang="en-CA" sz="1200" b="0" i="0" dirty="0">
                <a:effectLst/>
                <a:latin typeface="Arial" panose="020B0604020202020204" pitchFamily="34" charset="0"/>
              </a:rPr>
              <a:t>- Hume, D. (1739). A Treatise of Human Nature.</a:t>
            </a:r>
            <a:br>
              <a:rPr lang="en-CA" sz="1200" dirty="0"/>
            </a:br>
            <a:br>
              <a:rPr lang="en-CA" sz="1200" dirty="0"/>
            </a:br>
            <a:r>
              <a:rPr lang="en-CA" sz="1200" b="0" i="0" dirty="0">
                <a:effectLst/>
                <a:latin typeface="Arial" panose="020B0604020202020204" pitchFamily="34" charset="0"/>
              </a:rPr>
              <a:t>Huxley, Aldous</a:t>
            </a:r>
            <a:br>
              <a:rPr lang="en-CA" sz="1200" dirty="0"/>
            </a:br>
            <a:r>
              <a:rPr lang="en-CA" sz="1200" b="0" i="0" dirty="0">
                <a:effectLst/>
                <a:latin typeface="Arial" panose="020B0604020202020204" pitchFamily="34" charset="0"/>
              </a:rPr>
              <a:t>- Huxley, A. (1932). Brave New World.</a:t>
            </a:r>
            <a:br>
              <a:rPr lang="en-CA" sz="1200" dirty="0"/>
            </a:br>
            <a:r>
              <a:rPr lang="en-CA" sz="1200" b="0" i="0" dirty="0">
                <a:effectLst/>
                <a:latin typeface="Arial" panose="020B0604020202020204" pitchFamily="34" charset="0"/>
              </a:rPr>
              <a:t>- Huxley, A. (1954). The Doors of Perception.</a:t>
            </a:r>
            <a:br>
              <a:rPr lang="en-CA" sz="1200" dirty="0"/>
            </a:br>
            <a:br>
              <a:rPr lang="en-CA" sz="1200" dirty="0"/>
            </a:br>
            <a:r>
              <a:rPr lang="en-CA" sz="1200" b="0" i="0" dirty="0">
                <a:effectLst/>
                <a:latin typeface="Arial" panose="020B0604020202020204" pitchFamily="34" charset="0"/>
              </a:rPr>
              <a:t>Isaacson, Walter</a:t>
            </a:r>
            <a:br>
              <a:rPr lang="en-CA" sz="1200" dirty="0"/>
            </a:br>
            <a:r>
              <a:rPr lang="en-CA" sz="1200" b="0" i="0" dirty="0">
                <a:effectLst/>
                <a:latin typeface="Arial" panose="020B0604020202020204" pitchFamily="34" charset="0"/>
              </a:rPr>
              <a:t>- Isaacson, W. (2007). Einstein: His Life and Universe.</a:t>
            </a:r>
            <a:br>
              <a:rPr lang="en-CA" sz="1200" dirty="0"/>
            </a:br>
            <a:r>
              <a:rPr lang="en-CA" sz="1200" b="0" i="0" dirty="0">
                <a:effectLst/>
                <a:latin typeface="Arial" panose="020B0604020202020204" pitchFamily="34" charset="0"/>
              </a:rPr>
              <a:t>- Isaacson, W. (2023). </a:t>
            </a:r>
            <a:r>
              <a:rPr lang="en-CA" sz="1200" dirty="0">
                <a:latin typeface="Arial" panose="020B0604020202020204" pitchFamily="34" charset="0"/>
              </a:rPr>
              <a:t>Elon Musk</a:t>
            </a:r>
            <a:r>
              <a:rPr lang="en-CA" sz="1200" b="0" i="0" dirty="0">
                <a:effectLst/>
                <a:latin typeface="Arial" panose="020B0604020202020204" pitchFamily="34" charset="0"/>
              </a:rPr>
              <a:t>.</a:t>
            </a:r>
            <a:br>
              <a:rPr lang="en-CA" sz="1200" dirty="0"/>
            </a:br>
            <a:br>
              <a:rPr lang="en-CA" sz="1200" dirty="0"/>
            </a:br>
            <a:r>
              <a:rPr lang="en-CA" sz="1200" b="0" i="0" dirty="0">
                <a:effectLst/>
                <a:latin typeface="Arial" panose="020B0604020202020204" pitchFamily="34" charset="0"/>
              </a:rPr>
              <a:t>James, William</a:t>
            </a:r>
            <a:br>
              <a:rPr lang="en-CA" sz="1200" dirty="0"/>
            </a:br>
            <a:r>
              <a:rPr lang="en-CA" sz="1200" b="0" i="0" dirty="0">
                <a:effectLst/>
                <a:latin typeface="Arial" panose="020B0604020202020204" pitchFamily="34" charset="0"/>
              </a:rPr>
              <a:t>- James, W. (1890). The Principles of Psychology.</a:t>
            </a:r>
            <a:br>
              <a:rPr lang="en-CA" sz="1200" dirty="0"/>
            </a:br>
            <a:r>
              <a:rPr lang="en-CA" sz="1200" b="0" i="0" dirty="0">
                <a:effectLst/>
                <a:latin typeface="Arial" panose="020B0604020202020204" pitchFamily="34" charset="0"/>
              </a:rPr>
              <a:t>- James, W. (1902). *The Varieties of Religious Experience*.</a:t>
            </a:r>
            <a:br>
              <a:rPr lang="en-CA" sz="1200" dirty="0"/>
            </a:br>
            <a:br>
              <a:rPr lang="en-CA" sz="1200" dirty="0"/>
            </a:br>
            <a:r>
              <a:rPr lang="en-CA" sz="1200" b="0" i="0" dirty="0">
                <a:effectLst/>
                <a:latin typeface="Arial" panose="020B0604020202020204" pitchFamily="34" charset="0"/>
              </a:rPr>
              <a:t>Janet, Pierre</a:t>
            </a:r>
            <a:br>
              <a:rPr lang="en-CA" sz="1200" dirty="0"/>
            </a:br>
            <a:r>
              <a:rPr lang="en-CA" sz="1200" b="0" i="0" dirty="0">
                <a:effectLst/>
                <a:latin typeface="Arial" panose="020B0604020202020204" pitchFamily="34" charset="0"/>
              </a:rPr>
              <a:t>- Janet, P. (1889). </a:t>
            </a:r>
            <a:r>
              <a:rPr lang="en-CA" sz="1200" b="0" i="0" dirty="0" err="1">
                <a:effectLst/>
                <a:latin typeface="Arial" panose="020B0604020202020204" pitchFamily="34" charset="0"/>
              </a:rPr>
              <a:t>L'automatisme</a:t>
            </a:r>
            <a:r>
              <a:rPr lang="en-CA" sz="1200" b="0" i="0" dirty="0">
                <a:effectLst/>
                <a:latin typeface="Arial" panose="020B0604020202020204" pitchFamily="34" charset="0"/>
              </a:rPr>
              <a:t> </a:t>
            </a:r>
            <a:r>
              <a:rPr lang="en-CA" sz="1200" b="0" i="0" dirty="0" err="1">
                <a:effectLst/>
                <a:latin typeface="Arial" panose="020B0604020202020204" pitchFamily="34" charset="0"/>
              </a:rPr>
              <a:t>psychologique</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Janet, P. (1919). Les </a:t>
            </a:r>
            <a:r>
              <a:rPr lang="en-CA" sz="1200" b="0" i="0" dirty="0" err="1">
                <a:effectLst/>
                <a:latin typeface="Arial" panose="020B0604020202020204" pitchFamily="34" charset="0"/>
              </a:rPr>
              <a:t>médications</a:t>
            </a:r>
            <a:r>
              <a:rPr lang="en-CA" sz="1200" b="0" i="0" dirty="0">
                <a:effectLst/>
                <a:latin typeface="Arial" panose="020B0604020202020204" pitchFamily="34" charset="0"/>
              </a:rPr>
              <a:t> </a:t>
            </a:r>
            <a:r>
              <a:rPr lang="en-CA" sz="1200" b="0" i="0" dirty="0" err="1">
                <a:effectLst/>
                <a:latin typeface="Arial" panose="020B0604020202020204" pitchFamily="34" charset="0"/>
              </a:rPr>
              <a:t>psychologiques</a:t>
            </a:r>
            <a:r>
              <a:rPr lang="en-CA" sz="1200" dirty="0">
                <a:latin typeface="Arial" panose="020B0604020202020204" pitchFamily="34" charset="0"/>
              </a:rPr>
              <a:t>.</a:t>
            </a:r>
            <a:r>
              <a:rPr lang="en-US" sz="1200" b="0" i="0" dirty="0">
                <a:effectLst/>
                <a:latin typeface="Arial" panose="020B0604020202020204" pitchFamily="34" charset="0"/>
              </a:rPr>
              <a:t> </a:t>
            </a:r>
          </a:p>
          <a:p>
            <a:endParaRPr lang="en-US" sz="1200" dirty="0">
              <a:latin typeface="Arial" panose="020B0604020202020204" pitchFamily="34" charset="0"/>
            </a:endParaRPr>
          </a:p>
          <a:p>
            <a:r>
              <a:rPr lang="en-US" sz="1200" b="0" i="0" dirty="0">
                <a:effectLst/>
                <a:latin typeface="Arial" panose="020B0604020202020204" pitchFamily="34" charset="0"/>
              </a:rPr>
              <a:t>Jung, Carl</a:t>
            </a:r>
            <a:br>
              <a:rPr lang="en-US" sz="1200" dirty="0"/>
            </a:br>
            <a:r>
              <a:rPr lang="en-US" sz="1200" b="0" i="0" dirty="0">
                <a:effectLst/>
                <a:latin typeface="Arial" panose="020B0604020202020204" pitchFamily="34" charset="0"/>
              </a:rPr>
              <a:t>- Jung, C. G. (1959). The Archetypes and the Collective Unconscious.</a:t>
            </a:r>
            <a:br>
              <a:rPr lang="en-US" sz="1200" dirty="0"/>
            </a:br>
            <a:r>
              <a:rPr lang="en-US" sz="1200" b="0" i="0" dirty="0">
                <a:effectLst/>
                <a:latin typeface="Arial" panose="020B0604020202020204" pitchFamily="34" charset="0"/>
              </a:rPr>
              <a:t>- Jung, C. G. (1961). Memories, Dreams, Reflections.</a:t>
            </a:r>
            <a:br>
              <a:rPr lang="en-US" sz="1200" dirty="0"/>
            </a:br>
            <a:br>
              <a:rPr lang="en-US" sz="1200" dirty="0"/>
            </a:br>
            <a:r>
              <a:rPr lang="en-US" sz="1200" b="0" i="0" dirty="0">
                <a:effectLst/>
                <a:latin typeface="Arial" panose="020B0604020202020204" pitchFamily="34" charset="0"/>
              </a:rPr>
              <a:t>Kant, Immanuel</a:t>
            </a:r>
            <a:br>
              <a:rPr lang="en-US" sz="1200" dirty="0"/>
            </a:br>
            <a:r>
              <a:rPr lang="en-US" sz="1200" b="0" i="0" dirty="0">
                <a:effectLst/>
                <a:latin typeface="Arial" panose="020B0604020202020204" pitchFamily="34" charset="0"/>
              </a:rPr>
              <a:t>- Kant, I. (1781). Critique of Pure Reason.</a:t>
            </a:r>
            <a:br>
              <a:rPr lang="en-US" sz="1200" dirty="0"/>
            </a:br>
            <a:r>
              <a:rPr lang="en-US" sz="1200" b="0" i="0" dirty="0">
                <a:effectLst/>
                <a:latin typeface="Arial" panose="020B0604020202020204" pitchFamily="34" charset="0"/>
              </a:rPr>
              <a:t>- Kant, I. (1788). Critique of Practical Reason.</a:t>
            </a:r>
            <a:br>
              <a:rPr lang="en-US" sz="1200" dirty="0"/>
            </a:br>
            <a:br>
              <a:rPr lang="en-US" sz="1200" dirty="0"/>
            </a:br>
            <a:r>
              <a:rPr lang="en-US" sz="1200" b="0" i="0" dirty="0">
                <a:effectLst/>
                <a:latin typeface="Arial" panose="020B0604020202020204" pitchFamily="34" charset="0"/>
              </a:rPr>
              <a:t>Kastrup, Bernardo</a:t>
            </a:r>
            <a:br>
              <a:rPr lang="en-US" sz="1200" dirty="0"/>
            </a:br>
            <a:r>
              <a:rPr lang="en-US" sz="1200" b="0" i="0" dirty="0">
                <a:effectLst/>
                <a:latin typeface="Arial" panose="020B0604020202020204" pitchFamily="34" charset="0"/>
              </a:rPr>
              <a:t>- Kastrup, B. (2014). Why Materialism Is Baloney: How True Skeptics Know There Is No Death and Fathom Answers to Life, the Universe, and Everything.</a:t>
            </a:r>
            <a:br>
              <a:rPr lang="en-US" sz="1200" dirty="0"/>
            </a:br>
            <a:r>
              <a:rPr lang="en-US" sz="1200" b="0" i="0" dirty="0">
                <a:effectLst/>
                <a:latin typeface="Arial" panose="020B0604020202020204" pitchFamily="34" charset="0"/>
              </a:rPr>
              <a:t>- Kastrup, B. (2019). The Idea of the World: A Multi-Disciplinary Argument for the Mental Nature of Reality</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Kepler, Johannes</a:t>
            </a:r>
            <a:br>
              <a:rPr lang="en-US" sz="1200" dirty="0"/>
            </a:br>
            <a:r>
              <a:rPr lang="en-US" sz="1200" b="0" i="0" dirty="0">
                <a:effectLst/>
                <a:latin typeface="Arial" panose="020B0604020202020204" pitchFamily="34" charset="0"/>
              </a:rPr>
              <a:t>- Kepler, J. (1609). </a:t>
            </a:r>
            <a:r>
              <a:rPr lang="en-US" sz="1200" b="0" i="0" dirty="0" err="1">
                <a:effectLst/>
                <a:latin typeface="Arial" panose="020B0604020202020204" pitchFamily="34" charset="0"/>
              </a:rPr>
              <a:t>Astronomia</a:t>
            </a:r>
            <a:r>
              <a:rPr lang="en-US" sz="1200" b="0" i="0" dirty="0">
                <a:effectLst/>
                <a:latin typeface="Arial" panose="020B0604020202020204" pitchFamily="34" charset="0"/>
              </a:rPr>
              <a:t> Nova</a:t>
            </a:r>
            <a:r>
              <a:rPr lang="en-US" sz="1200" dirty="0">
                <a:latin typeface="Arial" panose="020B0604020202020204" pitchFamily="34" charset="0"/>
              </a:rPr>
              <a:t> </a:t>
            </a:r>
            <a:r>
              <a:rPr lang="en-US" sz="1200" b="0" i="0" dirty="0">
                <a:effectLst/>
                <a:latin typeface="Arial" panose="020B0604020202020204" pitchFamily="34" charset="0"/>
              </a:rPr>
              <a:t>(New Astronomy).</a:t>
            </a:r>
            <a:br>
              <a:rPr lang="en-US" sz="1200" dirty="0"/>
            </a:br>
            <a:r>
              <a:rPr lang="en-US" sz="1200" b="0" i="0" dirty="0">
                <a:effectLst/>
                <a:latin typeface="Arial" panose="020B0604020202020204" pitchFamily="34" charset="0"/>
              </a:rPr>
              <a:t>- Kepler, J. (1619). </a:t>
            </a:r>
            <a:r>
              <a:rPr lang="en-US" sz="1200" b="0" i="0" dirty="0" err="1">
                <a:effectLst/>
                <a:latin typeface="Arial" panose="020B0604020202020204" pitchFamily="34" charset="0"/>
              </a:rPr>
              <a:t>Harmonices</a:t>
            </a:r>
            <a:r>
              <a:rPr lang="en-US" sz="1200" b="0" i="0" dirty="0">
                <a:effectLst/>
                <a:latin typeface="Arial" panose="020B0604020202020204" pitchFamily="34" charset="0"/>
              </a:rPr>
              <a:t> Mundi(Harmony of the Worlds).</a:t>
            </a:r>
            <a:br>
              <a:rPr lang="en-CA" sz="1200" dirty="0"/>
            </a:br>
            <a:br>
              <a:rPr lang="en-CA" sz="1200" dirty="0"/>
            </a:br>
            <a:endParaRPr lang="en-CA" sz="1200" dirty="0"/>
          </a:p>
        </p:txBody>
      </p:sp>
    </p:spTree>
    <p:extLst>
      <p:ext uri="{BB962C8B-B14F-4D97-AF65-F5344CB8AC3E}">
        <p14:creationId xmlns:p14="http://schemas.microsoft.com/office/powerpoint/2010/main" val="2236140900"/>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134C0-440A-6037-7C70-72E991200341}"/>
              </a:ext>
            </a:extLst>
          </p:cNvPr>
          <p:cNvSpPr>
            <a:spLocks noGrp="1"/>
          </p:cNvSpPr>
          <p:nvPr>
            <p:ph type="sldNum" sz="quarter" idx="12"/>
          </p:nvPr>
        </p:nvSpPr>
        <p:spPr/>
        <p:txBody>
          <a:bodyPr/>
          <a:lstStyle/>
          <a:p>
            <a:fld id="{B2DC25EE-239B-4C5F-AAD1-255A7D5F1EE2}" type="slidenum">
              <a:rPr lang="en-US" smtClean="0"/>
              <a:t>819</a:t>
            </a:fld>
            <a:endParaRPr lang="en-US"/>
          </a:p>
        </p:txBody>
      </p:sp>
      <p:sp>
        <p:nvSpPr>
          <p:cNvPr id="4" name="TextBox 3">
            <a:extLst>
              <a:ext uri="{FF2B5EF4-FFF2-40B4-BE49-F238E27FC236}">
                <a16:creationId xmlns:a16="http://schemas.microsoft.com/office/drawing/2014/main" id="{E806EE86-21EA-68F8-6E90-BCB2C46E0CE1}"/>
              </a:ext>
            </a:extLst>
          </p:cNvPr>
          <p:cNvSpPr txBox="1"/>
          <p:nvPr/>
        </p:nvSpPr>
        <p:spPr>
          <a:xfrm>
            <a:off x="0" y="0"/>
            <a:ext cx="12192000" cy="7109639"/>
          </a:xfrm>
          <a:prstGeom prst="rect">
            <a:avLst/>
          </a:prstGeom>
          <a:noFill/>
        </p:spPr>
        <p:txBody>
          <a:bodyPr wrap="square">
            <a:spAutoFit/>
          </a:bodyPr>
          <a:lstStyle/>
          <a:p>
            <a:r>
              <a:rPr lang="en-US" sz="1200" b="0" i="0" dirty="0">
                <a:effectLst/>
                <a:latin typeface="Arial" panose="020B0604020202020204" pitchFamily="34" charset="0"/>
              </a:rPr>
              <a:t>Kohlberg, Lawrence</a:t>
            </a:r>
            <a:br>
              <a:rPr lang="en-US" sz="1200" dirty="0"/>
            </a:br>
            <a:r>
              <a:rPr lang="en-US" sz="1200" b="0" i="0" dirty="0">
                <a:effectLst/>
                <a:latin typeface="Arial" panose="020B0604020202020204" pitchFamily="34" charset="0"/>
              </a:rPr>
              <a:t>- Kohlberg, L. (1981). Essays on Moral Development, Vol. 1: The Philosophy of Moral Development.</a:t>
            </a:r>
            <a:br>
              <a:rPr lang="en-US" sz="1200" dirty="0"/>
            </a:br>
            <a:r>
              <a:rPr lang="en-US" sz="1200" b="0" i="0" dirty="0">
                <a:effectLst/>
                <a:latin typeface="Arial" panose="020B0604020202020204" pitchFamily="34" charset="0"/>
              </a:rPr>
              <a:t>- Kohlberg, L. (1984). Essays on Moral Development, Vol. 2: The Psychology of Moral Development.</a:t>
            </a:r>
            <a:br>
              <a:rPr lang="en-US" sz="1200" dirty="0"/>
            </a:br>
            <a:br>
              <a:rPr lang="en-US" sz="1200" dirty="0"/>
            </a:br>
            <a:r>
              <a:rPr lang="en-US" sz="1200" b="0" i="0" dirty="0">
                <a:effectLst/>
                <a:latin typeface="Arial" panose="020B0604020202020204" pitchFamily="34" charset="0"/>
              </a:rPr>
              <a:t>Kripal, Jeffrey</a:t>
            </a:r>
            <a:br>
              <a:rPr lang="en-US" sz="1200" dirty="0"/>
            </a:br>
            <a:r>
              <a:rPr lang="en-US" sz="1200" b="0" i="0" dirty="0">
                <a:effectLst/>
                <a:latin typeface="Arial" panose="020B0604020202020204" pitchFamily="34" charset="0"/>
              </a:rPr>
              <a:t>- Kripal, J. J. (2007). Esalen: America and the Religion of No Religion.</a:t>
            </a:r>
            <a:br>
              <a:rPr lang="en-US" sz="1200" dirty="0"/>
            </a:br>
            <a:r>
              <a:rPr lang="en-US" sz="1200" b="0" i="0" dirty="0">
                <a:effectLst/>
                <a:latin typeface="Arial" panose="020B0604020202020204" pitchFamily="34" charset="0"/>
              </a:rPr>
              <a:t>- Kripal, J. J. (2010). Authors of the Impossible: The Paranormal and the Sacred.</a:t>
            </a:r>
            <a:br>
              <a:rPr lang="en-US" sz="1200" dirty="0"/>
            </a:br>
            <a:br>
              <a:rPr lang="en-US" sz="1200" dirty="0"/>
            </a:br>
            <a:r>
              <a:rPr lang="en-US" sz="1200" b="0" i="0" dirty="0">
                <a:effectLst/>
                <a:latin typeface="Arial" panose="020B0604020202020204" pitchFamily="34" charset="0"/>
              </a:rPr>
              <a:t>Kuhn, Thomas</a:t>
            </a:r>
            <a:br>
              <a:rPr lang="en-US" sz="1200" dirty="0"/>
            </a:br>
            <a:r>
              <a:rPr lang="en-US" sz="1200" b="0" i="0" dirty="0">
                <a:effectLst/>
                <a:latin typeface="Arial" panose="020B0604020202020204" pitchFamily="34" charset="0"/>
              </a:rPr>
              <a:t>- Kuhn, T. S. (1962). The Structure of Scientific Revolutions.</a:t>
            </a:r>
            <a:br>
              <a:rPr lang="en-US" sz="1200" dirty="0"/>
            </a:br>
            <a:r>
              <a:rPr lang="en-US" sz="1200" b="0" i="0" dirty="0">
                <a:effectLst/>
                <a:latin typeface="Arial" panose="020B0604020202020204" pitchFamily="34" charset="0"/>
              </a:rPr>
              <a:t>- Kuhn, T. S. (2000). The Road Since Structure: Philosophical Essays, 1970-1993, with an Autobiographical Interview.</a:t>
            </a:r>
            <a:br>
              <a:rPr lang="en-US" sz="1200" dirty="0"/>
            </a:br>
            <a:br>
              <a:rPr lang="en-US" sz="1200" dirty="0"/>
            </a:br>
            <a:r>
              <a:rPr lang="en-US" sz="1200" b="0" i="0" dirty="0">
                <a:effectLst/>
                <a:latin typeface="Arial" panose="020B0604020202020204" pitchFamily="34" charset="0"/>
              </a:rPr>
              <a:t>Lee, Bandy X.</a:t>
            </a:r>
            <a:br>
              <a:rPr lang="en-US" sz="1200" dirty="0"/>
            </a:br>
            <a:r>
              <a:rPr lang="en-US" sz="1200" b="0" i="0" dirty="0">
                <a:effectLst/>
                <a:latin typeface="Arial" panose="020B0604020202020204" pitchFamily="34" charset="0"/>
              </a:rPr>
              <a:t>- Lee, B. X. (Ed.). (2017). The Dangerous Case of Donald Trump: 27 Psychiatrists and Mental Health Experts Assess a President.</a:t>
            </a:r>
            <a:br>
              <a:rPr lang="en-US" sz="1200" dirty="0"/>
            </a:br>
            <a:br>
              <a:rPr lang="en-US" sz="1200" dirty="0"/>
            </a:br>
            <a:r>
              <a:rPr lang="en-US" sz="1200" b="0" i="0" dirty="0">
                <a:effectLst/>
                <a:latin typeface="Arial" panose="020B0604020202020204" pitchFamily="34" charset="0"/>
              </a:rPr>
              <a:t>Lemaitre, Georges</a:t>
            </a:r>
            <a:br>
              <a:rPr lang="en-US" sz="1200" dirty="0"/>
            </a:br>
            <a:r>
              <a:rPr lang="en-US" sz="1200" b="0" i="0" dirty="0">
                <a:effectLst/>
                <a:latin typeface="Arial" panose="020B0604020202020204" pitchFamily="34" charset="0"/>
              </a:rPr>
              <a:t>- </a:t>
            </a:r>
            <a:r>
              <a:rPr lang="en-US" sz="1200" b="0" i="0" dirty="0" err="1">
                <a:effectLst/>
                <a:latin typeface="Arial" panose="020B0604020202020204" pitchFamily="34" charset="0"/>
              </a:rPr>
              <a:t>Lemaître</a:t>
            </a:r>
            <a:r>
              <a:rPr lang="en-US" sz="1200" b="0" i="0" dirty="0">
                <a:effectLst/>
                <a:latin typeface="Arial" panose="020B0604020202020204" pitchFamily="34" charset="0"/>
              </a:rPr>
              <a:t>, G. (1927). "A Homogeneous Universe of Constant Mass and Increasing Radius Accounting for the Radial Velocity of Extragalactic Nebulae." Annales de la Société </a:t>
            </a:r>
            <a:r>
              <a:rPr lang="en-US" sz="1200" b="0" i="0" dirty="0" err="1">
                <a:effectLst/>
                <a:latin typeface="Arial" panose="020B0604020202020204" pitchFamily="34" charset="0"/>
              </a:rPr>
              <a:t>Scientifique</a:t>
            </a:r>
            <a:r>
              <a:rPr lang="en-US" sz="1200" b="0" i="0" dirty="0">
                <a:effectLst/>
                <a:latin typeface="Arial" panose="020B0604020202020204" pitchFamily="34" charset="0"/>
              </a:rPr>
              <a:t> de </a:t>
            </a:r>
            <a:r>
              <a:rPr lang="en-US" sz="1200" b="0" i="0" dirty="0" err="1">
                <a:effectLst/>
                <a:latin typeface="Arial" panose="020B0604020202020204" pitchFamily="34" charset="0"/>
              </a:rPr>
              <a:t>Bruxelles</a:t>
            </a:r>
            <a:r>
              <a:rPr lang="en-US" sz="1200" b="0" i="0" dirty="0">
                <a:effectLst/>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Levin, Michael</a:t>
            </a:r>
            <a:br>
              <a:rPr lang="en-US" sz="1200" dirty="0"/>
            </a:br>
            <a:r>
              <a:rPr lang="en-US" sz="1200" b="0" i="0" dirty="0">
                <a:effectLst/>
                <a:latin typeface="Arial" panose="020B0604020202020204" pitchFamily="34" charset="0"/>
              </a:rPr>
              <a:t>- Levin, M. (</a:t>
            </a:r>
            <a:r>
              <a:rPr lang="en-US" sz="1200" dirty="0">
                <a:latin typeface="Arial" panose="020B0604020202020204" pitchFamily="34" charset="0"/>
              </a:rPr>
              <a:t>2025</a:t>
            </a:r>
            <a:r>
              <a:rPr lang="en-US" sz="1200" b="0" i="0" dirty="0">
                <a:effectLst/>
                <a:latin typeface="Arial" panose="020B0604020202020204" pitchFamily="34" charset="0"/>
              </a:rPr>
              <a:t>). </a:t>
            </a:r>
            <a:r>
              <a:rPr lang="en-US" sz="1200" dirty="0">
                <a:latin typeface="Arial" panose="020B0604020202020204" pitchFamily="34" charset="0"/>
              </a:rPr>
              <a:t>Ahead of the curve: Hidden breakthroughs in the biosciences </a:t>
            </a:r>
            <a:br>
              <a:rPr lang="en-US" sz="1200" dirty="0"/>
            </a:br>
            <a:br>
              <a:rPr lang="en-US" sz="1200" dirty="0"/>
            </a:br>
            <a:r>
              <a:rPr lang="en-US" sz="1200" b="0" i="0" dirty="0">
                <a:effectLst/>
                <a:latin typeface="Arial" panose="020B0604020202020204" pitchFamily="34" charset="0"/>
              </a:rPr>
              <a:t>Leibniz, Gottfried</a:t>
            </a:r>
            <a:br>
              <a:rPr lang="en-US" sz="1200" dirty="0"/>
            </a:br>
            <a:r>
              <a:rPr lang="en-US" sz="1200" b="0" i="0" dirty="0">
                <a:effectLst/>
                <a:latin typeface="Arial" panose="020B0604020202020204" pitchFamily="34" charset="0"/>
              </a:rPr>
              <a:t>- Leibniz, G. W. (1714). Monadology.</a:t>
            </a:r>
            <a:br>
              <a:rPr lang="en-US" sz="1200" dirty="0"/>
            </a:br>
            <a:r>
              <a:rPr lang="en-US" sz="1200" b="0" i="0" dirty="0">
                <a:effectLst/>
                <a:latin typeface="Arial" panose="020B0604020202020204" pitchFamily="34" charset="0"/>
              </a:rPr>
              <a:t>- Leibniz, G. W. (1710). Theodicy.</a:t>
            </a:r>
            <a:br>
              <a:rPr lang="en-US" sz="1200" dirty="0"/>
            </a:br>
            <a:br>
              <a:rPr lang="en-US" sz="1200" dirty="0"/>
            </a:br>
            <a:r>
              <a:rPr lang="en-US" sz="1200" b="0" i="0" dirty="0">
                <a:effectLst/>
                <a:latin typeface="Arial" panose="020B0604020202020204" pitchFamily="34" charset="0"/>
              </a:rPr>
              <a:t>Locke, John</a:t>
            </a:r>
            <a:br>
              <a:rPr lang="en-US" sz="1200" dirty="0"/>
            </a:br>
            <a:r>
              <a:rPr lang="en-US" sz="1200" b="0" i="0" dirty="0">
                <a:effectLst/>
                <a:latin typeface="Arial" panose="020B0604020202020204" pitchFamily="34" charset="0"/>
              </a:rPr>
              <a:t>- Locke, J. (1689). An Essay Concerning Human Understanding.</a:t>
            </a:r>
            <a:br>
              <a:rPr lang="en-US" sz="1200" dirty="0"/>
            </a:br>
            <a:r>
              <a:rPr lang="en-US" sz="1200" b="0" i="0" dirty="0">
                <a:effectLst/>
                <a:latin typeface="Arial" panose="020B0604020202020204" pitchFamily="34" charset="0"/>
              </a:rPr>
              <a:t>- Locke, J. (1689). Two Treatises of Government.</a:t>
            </a:r>
            <a:br>
              <a:rPr lang="en-US" sz="1200" dirty="0"/>
            </a:br>
            <a:br>
              <a:rPr lang="en-US" sz="1200" dirty="0"/>
            </a:br>
            <a:r>
              <a:rPr lang="en-US" sz="1200" b="0" i="0" dirty="0">
                <a:effectLst/>
                <a:latin typeface="Arial" panose="020B0604020202020204" pitchFamily="34" charset="0"/>
              </a:rPr>
              <a:t>Loyola, Ignatius of</a:t>
            </a:r>
            <a:br>
              <a:rPr lang="en-US" sz="1200" dirty="0"/>
            </a:br>
            <a:r>
              <a:rPr lang="en-US" sz="1200" b="0" i="0" dirty="0">
                <a:effectLst/>
                <a:latin typeface="Arial" panose="020B0604020202020204" pitchFamily="34" charset="0"/>
              </a:rPr>
              <a:t>- Loyola, I. (1522). The Spiritual Exercises.</a:t>
            </a:r>
            <a:br>
              <a:rPr lang="en-US" sz="1200" dirty="0"/>
            </a:br>
            <a:br>
              <a:rPr lang="en-US" sz="1200" dirty="0"/>
            </a:br>
            <a:r>
              <a:rPr lang="en-US" sz="1200" b="0" i="0" dirty="0">
                <a:effectLst/>
                <a:latin typeface="Arial" panose="020B0604020202020204" pitchFamily="34" charset="0"/>
              </a:rPr>
              <a:t>Macgilchrist, Ian</a:t>
            </a:r>
            <a:br>
              <a:rPr lang="en-US" sz="1200" dirty="0"/>
            </a:br>
            <a:r>
              <a:rPr lang="en-US" sz="1200" b="0" i="0" dirty="0">
                <a:effectLst/>
                <a:latin typeface="Arial" panose="020B0604020202020204" pitchFamily="34" charset="0"/>
              </a:rPr>
              <a:t>- MacGilchrist, I. (2009). The Master and His Emissary: The Divided Brain and the Making of the Western World.</a:t>
            </a:r>
            <a:br>
              <a:rPr lang="en-US" sz="1200" dirty="0"/>
            </a:br>
            <a:r>
              <a:rPr lang="en-US" sz="1200" b="0" i="0" dirty="0">
                <a:effectLst/>
                <a:latin typeface="Arial" panose="020B0604020202020204" pitchFamily="34" charset="0"/>
              </a:rPr>
              <a:t>- MacGilchrist, I. (2021). The Matter with Things: Our Brains, Our Delusions, and the Unmaking of the World.</a:t>
            </a:r>
            <a:br>
              <a:rPr lang="en-US" sz="1200" dirty="0"/>
            </a:br>
            <a:br>
              <a:rPr lang="en-US" sz="1200" dirty="0"/>
            </a:br>
            <a:endParaRPr lang="en-CA" sz="1200" dirty="0"/>
          </a:p>
        </p:txBody>
      </p:sp>
    </p:spTree>
    <p:extLst>
      <p:ext uri="{BB962C8B-B14F-4D97-AF65-F5344CB8AC3E}">
        <p14:creationId xmlns:p14="http://schemas.microsoft.com/office/powerpoint/2010/main" val="2323888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53C59-798E-EB27-E722-076CF9AFC9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0EB79-5AE5-FCC3-0176-14BE691F6EFD}"/>
              </a:ext>
            </a:extLst>
          </p:cNvPr>
          <p:cNvSpPr>
            <a:spLocks noGrp="1"/>
          </p:cNvSpPr>
          <p:nvPr>
            <p:ph type="sldNum" sz="quarter" idx="12"/>
          </p:nvPr>
        </p:nvSpPr>
        <p:spPr/>
        <p:txBody>
          <a:bodyPr/>
          <a:lstStyle/>
          <a:p>
            <a:fld id="{B2DC25EE-239B-4C5F-AAD1-255A7D5F1EE2}" type="slidenum">
              <a:rPr lang="en-US" smtClean="0"/>
              <a:t>82</a:t>
            </a:fld>
            <a:endParaRPr lang="en-US"/>
          </a:p>
        </p:txBody>
      </p:sp>
      <p:sp>
        <p:nvSpPr>
          <p:cNvPr id="4" name="TextBox 3">
            <a:extLst>
              <a:ext uri="{FF2B5EF4-FFF2-40B4-BE49-F238E27FC236}">
                <a16:creationId xmlns:a16="http://schemas.microsoft.com/office/drawing/2014/main" id="{511DADCE-7729-A2C0-87A6-9AA6CF3392BB}"/>
              </a:ext>
            </a:extLst>
          </p:cNvPr>
          <p:cNvSpPr txBox="1"/>
          <p:nvPr/>
        </p:nvSpPr>
        <p:spPr>
          <a:xfrm>
            <a:off x="250371" y="93506"/>
            <a:ext cx="6096000" cy="6863417"/>
          </a:xfrm>
          <a:prstGeom prst="rect">
            <a:avLst/>
          </a:prstGeom>
          <a:noFill/>
        </p:spPr>
        <p:txBody>
          <a:bodyPr wrap="square">
            <a:spAutoFit/>
          </a:bodyPr>
          <a:lstStyle/>
          <a:p>
            <a:pPr marL="285750" indent="-285750">
              <a:buFont typeface="Arial" panose="020B0604020202020204" pitchFamily="34" charset="0"/>
              <a:buChar char="•"/>
            </a:pPr>
            <a:r>
              <a:rPr lang="en-CA" sz="2000" dirty="0"/>
              <a:t>The perennial philosophy</a:t>
            </a:r>
          </a:p>
          <a:p>
            <a:pPr marL="285750" indent="-285750">
              <a:buFont typeface="Arial" panose="020B0604020202020204" pitchFamily="34" charset="0"/>
              <a:buChar char="•"/>
            </a:pPr>
            <a:r>
              <a:rPr lang="en-CA" sz="2000" dirty="0"/>
              <a:t>Divine order</a:t>
            </a:r>
          </a:p>
          <a:p>
            <a:pPr marL="285750" indent="-285750">
              <a:buFont typeface="Arial" panose="020B0604020202020204" pitchFamily="34" charset="0"/>
              <a:buChar char="•"/>
            </a:pPr>
            <a:r>
              <a:rPr lang="en-CA" sz="2000" dirty="0"/>
              <a:t>Idealism, physicalism and meaning</a:t>
            </a:r>
          </a:p>
          <a:p>
            <a:pPr marL="285750" indent="-28575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VI- Integral worldviews</a:t>
            </a:r>
          </a:p>
          <a:p>
            <a:endParaRPr lang="en-CA" sz="2000" dirty="0"/>
          </a:p>
          <a:p>
            <a:pPr marL="342900" indent="-342900">
              <a:buFont typeface="Arial" panose="020B0604020202020204" pitchFamily="34" charset="0"/>
              <a:buChar char="•"/>
            </a:pPr>
            <a:r>
              <a:rPr lang="en-CA" sz="2000" dirty="0"/>
              <a:t>The integral stage</a:t>
            </a:r>
          </a:p>
          <a:p>
            <a:pPr marL="342900" indent="-342900">
              <a:buFont typeface="Arial" panose="020B0604020202020204" pitchFamily="34" charset="0"/>
              <a:buChar char="•"/>
            </a:pPr>
            <a:r>
              <a:rPr lang="en-CA" sz="2000" dirty="0"/>
              <a:t>Systems</a:t>
            </a:r>
          </a:p>
          <a:p>
            <a:pPr marL="342900" indent="-342900">
              <a:buFont typeface="Arial" panose="020B0604020202020204" pitchFamily="34" charset="0"/>
              <a:buChar char="•"/>
            </a:pPr>
            <a:r>
              <a:rPr lang="en-CA" sz="2000" dirty="0"/>
              <a:t>Stories and systems</a:t>
            </a:r>
          </a:p>
          <a:p>
            <a:pPr marL="342900" indent="-342900">
              <a:buFont typeface="Arial" panose="020B0604020202020204" pitchFamily="34" charset="0"/>
              <a:buChar char="•"/>
            </a:pPr>
            <a:r>
              <a:rPr lang="en-CA" sz="2000" dirty="0"/>
              <a:t>Integral scientific theories</a:t>
            </a:r>
          </a:p>
          <a:p>
            <a:pPr marL="342900" indent="-342900">
              <a:buFont typeface="Arial" panose="020B0604020202020204" pitchFamily="34" charset="0"/>
              <a:buChar char="•"/>
            </a:pPr>
            <a:r>
              <a:rPr lang="en-CA" sz="2000" dirty="0"/>
              <a:t>Integral spirituality</a:t>
            </a:r>
          </a:p>
          <a:p>
            <a:pPr marL="342900" indent="-342900">
              <a:buFont typeface="Arial" panose="020B0604020202020204" pitchFamily="34" charset="0"/>
              <a:buChar char="•"/>
            </a:pPr>
            <a:r>
              <a:rPr lang="en-CA" sz="2000" dirty="0"/>
              <a:t>Symbols and truth</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VII- Growth and healing</a:t>
            </a:r>
          </a:p>
          <a:p>
            <a:endParaRPr lang="en-CA" sz="2000" dirty="0"/>
          </a:p>
          <a:p>
            <a:pPr marL="342900" indent="-342900">
              <a:buFont typeface="Arial" panose="020B0604020202020204" pitchFamily="34" charset="0"/>
              <a:buChar char="•"/>
            </a:pPr>
            <a:r>
              <a:rPr lang="en-CA" sz="2000" dirty="0"/>
              <a:t>Resources and resilience</a:t>
            </a:r>
          </a:p>
          <a:p>
            <a:pPr marL="342900" indent="-342900">
              <a:buFont typeface="Arial" panose="020B0604020202020204" pitchFamily="34" charset="0"/>
              <a:buChar char="•"/>
            </a:pPr>
            <a:r>
              <a:rPr lang="en-CA" sz="2000" dirty="0"/>
              <a:t>Fragility</a:t>
            </a:r>
          </a:p>
          <a:p>
            <a:pPr marL="342900" indent="-342900">
              <a:buFont typeface="Arial" panose="020B0604020202020204" pitchFamily="34" charset="0"/>
              <a:buChar char="•"/>
            </a:pPr>
            <a:r>
              <a:rPr lang="en-CA" sz="2000" dirty="0"/>
              <a:t>Resourcing systems</a:t>
            </a:r>
          </a:p>
          <a:p>
            <a:pPr marL="342900" indent="-342900">
              <a:buFont typeface="Arial" panose="020B0604020202020204" pitchFamily="34" charset="0"/>
              <a:buChar char="•"/>
            </a:pPr>
            <a:r>
              <a:rPr lang="en-CA" sz="2000" dirty="0"/>
              <a:t>Individual growth and healing</a:t>
            </a:r>
          </a:p>
          <a:p>
            <a:pPr marL="342900" indent="-342900">
              <a:buFont typeface="Arial" panose="020B0604020202020204" pitchFamily="34" charset="0"/>
              <a:buChar char="•"/>
            </a:pPr>
            <a:r>
              <a:rPr lang="en-CA" sz="2000" dirty="0"/>
              <a:t>Depth psychology </a:t>
            </a:r>
          </a:p>
          <a:p>
            <a:pPr marL="342900" indent="-342900">
              <a:buFont typeface="Arial" panose="020B0604020202020204" pitchFamily="34" charset="0"/>
              <a:buChar char="•"/>
            </a:pPr>
            <a:r>
              <a:rPr lang="en-CA" sz="2000" dirty="0"/>
              <a:t>Internal family systems</a:t>
            </a: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4226599779"/>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3FA270-52B7-08D2-04AE-E04D17BEAE78}"/>
              </a:ext>
            </a:extLst>
          </p:cNvPr>
          <p:cNvSpPr>
            <a:spLocks noGrp="1"/>
          </p:cNvSpPr>
          <p:nvPr>
            <p:ph type="sldNum" sz="quarter" idx="12"/>
          </p:nvPr>
        </p:nvSpPr>
        <p:spPr/>
        <p:txBody>
          <a:bodyPr/>
          <a:lstStyle/>
          <a:p>
            <a:fld id="{B2DC25EE-239B-4C5F-AAD1-255A7D5F1EE2}" type="slidenum">
              <a:rPr lang="en-US" smtClean="0"/>
              <a:t>820</a:t>
            </a:fld>
            <a:endParaRPr lang="en-US"/>
          </a:p>
        </p:txBody>
      </p:sp>
      <p:sp>
        <p:nvSpPr>
          <p:cNvPr id="4" name="TextBox 3">
            <a:extLst>
              <a:ext uri="{FF2B5EF4-FFF2-40B4-BE49-F238E27FC236}">
                <a16:creationId xmlns:a16="http://schemas.microsoft.com/office/drawing/2014/main" id="{F81B950B-11B3-A8F0-29EC-B5AE322DB692}"/>
              </a:ext>
            </a:extLst>
          </p:cNvPr>
          <p:cNvSpPr txBox="1"/>
          <p:nvPr/>
        </p:nvSpPr>
        <p:spPr>
          <a:xfrm>
            <a:off x="152399" y="0"/>
            <a:ext cx="10417629" cy="7201972"/>
          </a:xfrm>
          <a:prstGeom prst="rect">
            <a:avLst/>
          </a:prstGeom>
          <a:noFill/>
        </p:spPr>
        <p:txBody>
          <a:bodyPr wrap="square">
            <a:spAutoFit/>
          </a:bodyPr>
          <a:lstStyle/>
          <a:p>
            <a:r>
              <a:rPr lang="en-US" sz="1200" b="0" i="0" dirty="0">
                <a:effectLst/>
                <a:latin typeface="Arial" panose="020B0604020202020204" pitchFamily="34" charset="0"/>
              </a:rPr>
              <a:t>Malthus, Thomas</a:t>
            </a:r>
            <a:br>
              <a:rPr lang="en-US" sz="1200" dirty="0"/>
            </a:br>
            <a:r>
              <a:rPr lang="en-US" sz="1200" b="0" i="0" dirty="0">
                <a:effectLst/>
                <a:latin typeface="Arial" panose="020B0604020202020204" pitchFamily="34" charset="0"/>
              </a:rPr>
              <a:t>- Malthus, T. R. (1798). An Essay on the Principle of Population.</a:t>
            </a:r>
            <a:br>
              <a:rPr lang="en-US" sz="1200" dirty="0"/>
            </a:br>
            <a:br>
              <a:rPr lang="en-US" sz="1200" dirty="0"/>
            </a:br>
            <a:r>
              <a:rPr lang="en-US" sz="1200" b="0" i="0" dirty="0">
                <a:effectLst/>
                <a:latin typeface="Arial" panose="020B0604020202020204" pitchFamily="34" charset="0"/>
              </a:rPr>
              <a:t>Maslow, Abraham</a:t>
            </a:r>
            <a:br>
              <a:rPr lang="en-US" sz="1200" dirty="0"/>
            </a:br>
            <a:r>
              <a:rPr lang="en-US" sz="1200" b="0" i="0" dirty="0">
                <a:effectLst/>
                <a:latin typeface="Arial" panose="020B0604020202020204" pitchFamily="34" charset="0"/>
              </a:rPr>
              <a:t>- Maslow, A. H. (1954). Motivation and Personality.</a:t>
            </a:r>
            <a:br>
              <a:rPr lang="en-US" sz="1200" dirty="0"/>
            </a:br>
            <a:r>
              <a:rPr lang="en-US" sz="1200" b="0" i="0" dirty="0">
                <a:effectLst/>
                <a:latin typeface="Arial" panose="020B0604020202020204" pitchFamily="34" charset="0"/>
              </a:rPr>
              <a:t>- Maslow, A. H. (1968). Toward a Psychology of Being.</a:t>
            </a:r>
            <a:br>
              <a:rPr lang="en-US" sz="1200" dirty="0"/>
            </a:br>
            <a:br>
              <a:rPr lang="en-US" sz="1200" dirty="0"/>
            </a:br>
            <a:r>
              <a:rPr lang="en-US" sz="1200" b="0" i="0" dirty="0">
                <a:effectLst/>
                <a:latin typeface="Arial" panose="020B0604020202020204" pitchFamily="34" charset="0"/>
              </a:rPr>
              <a:t>Mendel, Gregor</a:t>
            </a:r>
            <a:br>
              <a:rPr lang="en-US" sz="1200" dirty="0"/>
            </a:br>
            <a:r>
              <a:rPr lang="en-US" sz="1200" b="0" i="0" dirty="0">
                <a:effectLst/>
                <a:latin typeface="Arial" panose="020B0604020202020204" pitchFamily="34" charset="0"/>
              </a:rPr>
              <a:t>- Mendel, G. (1866). "Experiments on Plant Hybridization." </a:t>
            </a:r>
            <a:r>
              <a:rPr lang="en-US" sz="1200" b="0" i="0" dirty="0" err="1">
                <a:effectLst/>
                <a:latin typeface="Arial" panose="020B0604020202020204" pitchFamily="34" charset="0"/>
              </a:rPr>
              <a:t>Naturforschender</a:t>
            </a:r>
            <a:r>
              <a:rPr lang="en-US" sz="1200" b="0" i="0" dirty="0">
                <a:effectLst/>
                <a:latin typeface="Arial" panose="020B0604020202020204" pitchFamily="34" charset="0"/>
              </a:rPr>
              <a:t> Verein Brünn</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Mill, John Stuart</a:t>
            </a:r>
            <a:br>
              <a:rPr lang="en-US" sz="1200" dirty="0"/>
            </a:br>
            <a:r>
              <a:rPr lang="en-US" sz="1200" b="0" i="0" dirty="0">
                <a:effectLst/>
                <a:latin typeface="Arial" panose="020B0604020202020204" pitchFamily="34" charset="0"/>
              </a:rPr>
              <a:t>- Mill, J. S. (1859). On Liberty.</a:t>
            </a:r>
            <a:br>
              <a:rPr lang="en-US" sz="1200" dirty="0"/>
            </a:br>
            <a:r>
              <a:rPr lang="en-US" sz="1200" b="0" i="0" dirty="0">
                <a:effectLst/>
                <a:latin typeface="Arial" panose="020B0604020202020204" pitchFamily="34" charset="0"/>
              </a:rPr>
              <a:t>- Mill, J. S. (1863). Utilitarianism.</a:t>
            </a:r>
            <a:br>
              <a:rPr lang="en-US" sz="1200" dirty="0"/>
            </a:br>
            <a:br>
              <a:rPr lang="en-US" sz="1200" dirty="0"/>
            </a:br>
            <a:r>
              <a:rPr lang="en-US" sz="1200" b="0" i="0" dirty="0">
                <a:effectLst/>
                <a:latin typeface="Arial" panose="020B0604020202020204" pitchFamily="34" charset="0"/>
              </a:rPr>
              <a:t>Mitchell, Edgar</a:t>
            </a:r>
            <a:br>
              <a:rPr lang="en-US" sz="1200" dirty="0"/>
            </a:br>
            <a:r>
              <a:rPr lang="en-US" sz="1200" b="0" i="0" dirty="0">
                <a:effectLst/>
                <a:latin typeface="Arial" panose="020B0604020202020204" pitchFamily="34" charset="0"/>
              </a:rPr>
              <a:t>- Mitchell, E. C. (1996). The Way of the Explorer: An Apollo Astronaut's Journey Through the Material and Mystical Worlds</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Moody, Raymond</a:t>
            </a:r>
            <a:br>
              <a:rPr lang="en-US" sz="1200" dirty="0"/>
            </a:br>
            <a:r>
              <a:rPr lang="en-US" sz="1200" b="0" i="0" dirty="0">
                <a:effectLst/>
                <a:latin typeface="Arial" panose="020B0604020202020204" pitchFamily="34" charset="0"/>
              </a:rPr>
              <a:t>- Moody, R. A. (1975). Life After Life.</a:t>
            </a:r>
            <a:br>
              <a:rPr lang="en-US" sz="1200" dirty="0"/>
            </a:br>
            <a:r>
              <a:rPr lang="en-US" sz="1200" b="0" i="0" dirty="0">
                <a:effectLst/>
                <a:latin typeface="Arial" panose="020B0604020202020204" pitchFamily="34" charset="0"/>
              </a:rPr>
              <a:t>- Moody, R. A. (1977). Reflections on Life After Life.</a:t>
            </a:r>
            <a:br>
              <a:rPr lang="en-US" sz="1200" dirty="0"/>
            </a:br>
            <a:br>
              <a:rPr lang="en-US" sz="1200" dirty="0"/>
            </a:br>
            <a:r>
              <a:rPr lang="en-US" sz="1200" b="0" i="0" dirty="0">
                <a:effectLst/>
                <a:latin typeface="Arial" panose="020B0604020202020204" pitchFamily="34" charset="0"/>
              </a:rPr>
              <a:t>Newton, Isaac</a:t>
            </a:r>
            <a:br>
              <a:rPr lang="en-US" sz="1200" dirty="0"/>
            </a:br>
            <a:r>
              <a:rPr lang="en-US" sz="1200" b="0" i="0" dirty="0">
                <a:effectLst/>
                <a:latin typeface="Arial" panose="020B0604020202020204" pitchFamily="34" charset="0"/>
              </a:rPr>
              <a:t>- Newton, I. (1687). </a:t>
            </a:r>
            <a:r>
              <a:rPr lang="en-US" sz="1200" b="0" i="0" dirty="0" err="1">
                <a:effectLst/>
                <a:latin typeface="Arial" panose="020B0604020202020204" pitchFamily="34" charset="0"/>
              </a:rPr>
              <a:t>Philosophiæ</a:t>
            </a:r>
            <a:r>
              <a:rPr lang="en-US" sz="1200" b="0" i="0" dirty="0">
                <a:effectLst/>
                <a:latin typeface="Arial" panose="020B0604020202020204" pitchFamily="34" charset="0"/>
              </a:rPr>
              <a:t> Naturalis Principia Mathematica.</a:t>
            </a:r>
            <a:br>
              <a:rPr lang="en-US" sz="1200" dirty="0"/>
            </a:br>
            <a:r>
              <a:rPr lang="en-US" sz="1200" b="0" i="0" dirty="0">
                <a:effectLst/>
                <a:latin typeface="Arial" panose="020B0604020202020204" pitchFamily="34" charset="0"/>
              </a:rPr>
              <a:t>- Newton, I. (1704). Opticks. </a:t>
            </a:r>
          </a:p>
          <a:p>
            <a:endParaRPr lang="en-US" sz="1200" dirty="0">
              <a:latin typeface="Arial" panose="020B0604020202020204" pitchFamily="34" charset="0"/>
            </a:endParaRPr>
          </a:p>
          <a:p>
            <a:r>
              <a:rPr lang="en-US" sz="1200" b="0" i="0" dirty="0">
                <a:effectLst/>
                <a:latin typeface="Arial" panose="020B0604020202020204" pitchFamily="34" charset="0"/>
              </a:rPr>
              <a:t>Nietzsche, Friedrich</a:t>
            </a:r>
            <a:br>
              <a:rPr lang="en-US" sz="1200" dirty="0"/>
            </a:br>
            <a:r>
              <a:rPr lang="en-US" sz="1200" b="0" i="0" dirty="0">
                <a:effectLst/>
                <a:latin typeface="Arial" panose="020B0604020202020204" pitchFamily="34" charset="0"/>
              </a:rPr>
              <a:t>- Nietzsche, F. (1883–1885). Thus Spoke Zarathustra.</a:t>
            </a:r>
            <a:br>
              <a:rPr lang="en-US" sz="1200" dirty="0"/>
            </a:br>
            <a:r>
              <a:rPr lang="en-US" sz="1200" b="0" i="0" dirty="0">
                <a:effectLst/>
                <a:latin typeface="Arial" panose="020B0604020202020204" pitchFamily="34" charset="0"/>
              </a:rPr>
              <a:t>- Nietzsche, F. (1886). Beyond Good and Evil.</a:t>
            </a:r>
            <a:br>
              <a:rPr lang="en-US" sz="1200" dirty="0"/>
            </a:br>
            <a:br>
              <a:rPr lang="en-US" sz="1200" dirty="0"/>
            </a:br>
            <a:r>
              <a:rPr lang="en-US" sz="1200" b="0" i="0" dirty="0">
                <a:effectLst/>
                <a:latin typeface="Arial" panose="020B0604020202020204" pitchFamily="34" charset="0"/>
              </a:rPr>
              <a:t>Norris, Pippa</a:t>
            </a:r>
            <a:br>
              <a:rPr lang="en-US" sz="1200" dirty="0"/>
            </a:br>
            <a:r>
              <a:rPr lang="en-US" sz="1200" b="0" i="0" dirty="0">
                <a:effectLst/>
                <a:latin typeface="Arial" panose="020B0604020202020204" pitchFamily="34" charset="0"/>
              </a:rPr>
              <a:t>- Norris, P. (2011). Democratic Deficit: Critical Citizens Revisited.</a:t>
            </a:r>
            <a:br>
              <a:rPr lang="en-US" sz="1200" dirty="0"/>
            </a:br>
            <a:r>
              <a:rPr lang="en-US" sz="1200" b="0" i="0" dirty="0">
                <a:effectLst/>
                <a:latin typeface="Arial" panose="020B0604020202020204" pitchFamily="34" charset="0"/>
              </a:rPr>
              <a:t>- Norris, P. (2018). Cultural Backlash: Trump, Brexit, and Authoritarian Populism.</a:t>
            </a:r>
            <a:br>
              <a:rPr lang="en-US" sz="1200" dirty="0"/>
            </a:br>
            <a:br>
              <a:rPr lang="en-US" sz="1200" dirty="0"/>
            </a:br>
            <a:r>
              <a:rPr lang="en-US" sz="1200" b="0" i="0" dirty="0">
                <a:effectLst/>
                <a:latin typeface="Arial" panose="020B0604020202020204" pitchFamily="34" charset="0"/>
              </a:rPr>
              <a:t>Pascal, Blaise</a:t>
            </a:r>
            <a:br>
              <a:rPr lang="en-US" sz="1200" dirty="0"/>
            </a:br>
            <a:r>
              <a:rPr lang="en-US" sz="1200" b="0" i="0" dirty="0">
                <a:effectLst/>
                <a:latin typeface="Arial" panose="020B0604020202020204" pitchFamily="34" charset="0"/>
              </a:rPr>
              <a:t>- Pascal, B. (1670). Pensées.</a:t>
            </a:r>
            <a:br>
              <a:rPr lang="en-US" sz="1200" dirty="0"/>
            </a:br>
            <a:r>
              <a:rPr lang="en-US" sz="1200" b="0" i="0" dirty="0">
                <a:effectLst/>
                <a:latin typeface="Arial" panose="020B0604020202020204" pitchFamily="34" charset="0"/>
              </a:rPr>
              <a:t>- Pascal, B. (1658). The Provincial Letters.</a:t>
            </a:r>
            <a:br>
              <a:rPr lang="en-US" sz="1200" dirty="0"/>
            </a:br>
            <a:br>
              <a:rPr lang="en-US" sz="1200" dirty="0"/>
            </a:br>
            <a:endParaRPr lang="en-CA" dirty="0"/>
          </a:p>
        </p:txBody>
      </p:sp>
    </p:spTree>
    <p:extLst>
      <p:ext uri="{BB962C8B-B14F-4D97-AF65-F5344CB8AC3E}">
        <p14:creationId xmlns:p14="http://schemas.microsoft.com/office/powerpoint/2010/main" val="1393076270"/>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2C3B8D-83AF-5CB0-517A-B8EBAD6D3D7B}"/>
              </a:ext>
            </a:extLst>
          </p:cNvPr>
          <p:cNvSpPr>
            <a:spLocks noGrp="1"/>
          </p:cNvSpPr>
          <p:nvPr>
            <p:ph type="sldNum" sz="quarter" idx="12"/>
          </p:nvPr>
        </p:nvSpPr>
        <p:spPr/>
        <p:txBody>
          <a:bodyPr/>
          <a:lstStyle/>
          <a:p>
            <a:fld id="{B2DC25EE-239B-4C5F-AAD1-255A7D5F1EE2}" type="slidenum">
              <a:rPr lang="en-US" smtClean="0"/>
              <a:t>821</a:t>
            </a:fld>
            <a:endParaRPr lang="en-US"/>
          </a:p>
        </p:txBody>
      </p:sp>
      <p:sp>
        <p:nvSpPr>
          <p:cNvPr id="4" name="TextBox 3">
            <a:extLst>
              <a:ext uri="{FF2B5EF4-FFF2-40B4-BE49-F238E27FC236}">
                <a16:creationId xmlns:a16="http://schemas.microsoft.com/office/drawing/2014/main" id="{A2E620D1-96DB-73D5-5DB8-7D7187D91A67}"/>
              </a:ext>
            </a:extLst>
          </p:cNvPr>
          <p:cNvSpPr txBox="1"/>
          <p:nvPr/>
        </p:nvSpPr>
        <p:spPr>
          <a:xfrm>
            <a:off x="76200" y="0"/>
            <a:ext cx="6096000" cy="6555641"/>
          </a:xfrm>
          <a:prstGeom prst="rect">
            <a:avLst/>
          </a:prstGeom>
          <a:noFill/>
        </p:spPr>
        <p:txBody>
          <a:bodyPr wrap="square">
            <a:spAutoFit/>
          </a:bodyPr>
          <a:lstStyle/>
          <a:p>
            <a:r>
              <a:rPr lang="en-US" sz="1200" b="0" i="0" dirty="0">
                <a:effectLst/>
                <a:latin typeface="Arial" panose="020B0604020202020204" pitchFamily="34" charset="0"/>
              </a:rPr>
              <a:t>Penrose, Roger</a:t>
            </a:r>
            <a:br>
              <a:rPr lang="en-US" sz="1200" dirty="0"/>
            </a:br>
            <a:r>
              <a:rPr lang="en-US" sz="1200" b="0" i="0" dirty="0">
                <a:effectLst/>
                <a:latin typeface="Arial" panose="020B0604020202020204" pitchFamily="34" charset="0"/>
              </a:rPr>
              <a:t>- Penrose, R. (1989). The Emperor's New Mind: Concerning Computers, Minds, and the Laws of Physics.</a:t>
            </a:r>
            <a:br>
              <a:rPr lang="en-US" sz="1200" dirty="0"/>
            </a:br>
            <a:r>
              <a:rPr lang="en-US" sz="1200" b="0" i="0" dirty="0">
                <a:effectLst/>
                <a:latin typeface="Arial" panose="020B0604020202020204" pitchFamily="34" charset="0"/>
              </a:rPr>
              <a:t>- Penrose, R. (2010). Cycles of Time: An Extraordinary New View of the Universe.</a:t>
            </a:r>
            <a:br>
              <a:rPr lang="en-US" sz="1200" dirty="0"/>
            </a:br>
            <a:br>
              <a:rPr lang="en-US" sz="1200" dirty="0"/>
            </a:br>
            <a:r>
              <a:rPr lang="en-US" sz="1200" b="0" i="0" dirty="0">
                <a:effectLst/>
                <a:latin typeface="Arial" panose="020B0604020202020204" pitchFamily="34" charset="0"/>
              </a:rPr>
              <a:t>Planck, Max</a:t>
            </a:r>
            <a:br>
              <a:rPr lang="en-US" sz="1200" dirty="0"/>
            </a:br>
            <a:r>
              <a:rPr lang="en-US" sz="1200" b="0" i="0" dirty="0">
                <a:effectLst/>
                <a:latin typeface="Arial" panose="020B0604020202020204" pitchFamily="34" charset="0"/>
              </a:rPr>
              <a:t>- Planck, M. (1901). "On the Law of Distribution of Energy in the Normal Spectrum." Annalen der </a:t>
            </a:r>
            <a:r>
              <a:rPr lang="en-US" sz="1200" b="0" i="0" dirty="0" err="1">
                <a:effectLst/>
                <a:latin typeface="Arial" panose="020B0604020202020204" pitchFamily="34" charset="0"/>
              </a:rPr>
              <a:t>Physik</a:t>
            </a:r>
            <a:r>
              <a:rPr lang="en-US" sz="1200" b="0" i="0" dirty="0">
                <a:effectLst/>
                <a:latin typeface="Arial" panose="020B0604020202020204" pitchFamily="34" charset="0"/>
              </a:rPr>
              <a:t>.</a:t>
            </a:r>
            <a:br>
              <a:rPr lang="en-US" sz="1200" dirty="0"/>
            </a:br>
            <a:r>
              <a:rPr lang="en-US" sz="1200" b="0" i="0" dirty="0">
                <a:effectLst/>
                <a:latin typeface="Arial" panose="020B0604020202020204" pitchFamily="34" charset="0"/>
              </a:rPr>
              <a:t>- Planck, M. (1932). Where is Science Going?.</a:t>
            </a:r>
            <a:br>
              <a:rPr lang="en-US" sz="1200" dirty="0"/>
            </a:br>
            <a:br>
              <a:rPr lang="en-US" sz="1200" dirty="0"/>
            </a:br>
            <a:r>
              <a:rPr lang="en-US" sz="1200" b="0" i="0" dirty="0">
                <a:effectLst/>
                <a:latin typeface="Arial" panose="020B0604020202020204" pitchFamily="34" charset="0"/>
              </a:rPr>
              <a:t>Plato</a:t>
            </a:r>
            <a:br>
              <a:rPr lang="en-US" sz="1200" dirty="0"/>
            </a:br>
            <a:r>
              <a:rPr lang="en-US" sz="1200" b="0" i="0" dirty="0">
                <a:effectLst/>
                <a:latin typeface="Arial" panose="020B0604020202020204" pitchFamily="34" charset="0"/>
              </a:rPr>
              <a:t>- Plato. (c. 375 BC).The Republic.</a:t>
            </a:r>
            <a:br>
              <a:rPr lang="en-US" sz="1200" dirty="0"/>
            </a:br>
            <a:r>
              <a:rPr lang="en-US" sz="1200" b="0" i="0" dirty="0">
                <a:effectLst/>
                <a:latin typeface="Arial" panose="020B0604020202020204" pitchFamily="34" charset="0"/>
              </a:rPr>
              <a:t>- Plato. (c. 380 BC). Symposium.</a:t>
            </a:r>
            <a:br>
              <a:rPr lang="en-US" sz="1200" dirty="0"/>
            </a:br>
            <a:br>
              <a:rPr lang="en-US" sz="1200" dirty="0"/>
            </a:br>
            <a:r>
              <a:rPr lang="en-US" sz="1200" b="0" i="0" dirty="0">
                <a:effectLst/>
                <a:latin typeface="Arial" panose="020B0604020202020204" pitchFamily="34" charset="0"/>
              </a:rPr>
              <a:t>Piaget, Jean</a:t>
            </a:r>
            <a:br>
              <a:rPr lang="en-US" sz="1200" dirty="0"/>
            </a:br>
            <a:r>
              <a:rPr lang="en-US" sz="1200" b="0" i="0" dirty="0">
                <a:effectLst/>
                <a:latin typeface="Arial" panose="020B0604020202020204" pitchFamily="34" charset="0"/>
              </a:rPr>
              <a:t>- Piaget, J. (1936). The Origins of Intelligence in Children.</a:t>
            </a:r>
            <a:br>
              <a:rPr lang="en-US" sz="1200" dirty="0"/>
            </a:br>
            <a:r>
              <a:rPr lang="en-US" sz="1200" b="0" i="0" dirty="0">
                <a:effectLst/>
                <a:latin typeface="Arial" panose="020B0604020202020204" pitchFamily="34" charset="0"/>
              </a:rPr>
              <a:t>- Piaget, J. (1928). Judgement and Reasoning in the Child.</a:t>
            </a:r>
            <a:br>
              <a:rPr lang="en-US" sz="1200" dirty="0"/>
            </a:br>
            <a:br>
              <a:rPr lang="en-US" sz="1200" dirty="0"/>
            </a:br>
            <a:r>
              <a:rPr lang="en-US" sz="1200" b="0" i="0" dirty="0">
                <a:effectLst/>
                <a:latin typeface="Arial" panose="020B0604020202020204" pitchFamily="34" charset="0"/>
              </a:rPr>
              <a:t>Polkinghorne, John</a:t>
            </a:r>
            <a:br>
              <a:rPr lang="en-US" sz="1200" dirty="0"/>
            </a:br>
            <a:r>
              <a:rPr lang="en-US" sz="1200" b="0" i="0" dirty="0">
                <a:effectLst/>
                <a:latin typeface="Arial" panose="020B0604020202020204" pitchFamily="34" charset="0"/>
              </a:rPr>
              <a:t>- Polkinghorne, J. (1986). The Quantum World.</a:t>
            </a:r>
            <a:br>
              <a:rPr lang="en-US" sz="1200" dirty="0"/>
            </a:br>
            <a:r>
              <a:rPr lang="en-US" sz="1200" b="0" i="0" dirty="0">
                <a:effectLst/>
                <a:latin typeface="Arial" panose="020B0604020202020204" pitchFamily="34" charset="0"/>
              </a:rPr>
              <a:t>- Polkinghorne, J. (1998). Belief in God in an Age of Science. </a:t>
            </a:r>
          </a:p>
          <a:p>
            <a:endParaRPr lang="en-US" sz="1200" dirty="0">
              <a:latin typeface="Arial" panose="020B0604020202020204" pitchFamily="34" charset="0"/>
            </a:endParaRPr>
          </a:p>
          <a:p>
            <a:r>
              <a:rPr lang="en-US" sz="1200" b="0" i="0" dirty="0">
                <a:effectLst/>
                <a:latin typeface="Arial" panose="020B0604020202020204" pitchFamily="34" charset="0"/>
              </a:rPr>
              <a:t>Radin, Dean</a:t>
            </a:r>
            <a:br>
              <a:rPr lang="en-US" sz="1200" dirty="0"/>
            </a:br>
            <a:r>
              <a:rPr lang="en-US" sz="1200" b="0" i="0" dirty="0">
                <a:effectLst/>
                <a:latin typeface="Arial" panose="020B0604020202020204" pitchFamily="34" charset="0"/>
              </a:rPr>
              <a:t>- Radin, D. (1997). The Conscious Universe: The Scientific Truth of Psychic Phenomena.</a:t>
            </a:r>
            <a:br>
              <a:rPr lang="en-US" sz="1200" dirty="0"/>
            </a:br>
            <a:r>
              <a:rPr lang="en-US" sz="1200" b="0" i="0" dirty="0">
                <a:effectLst/>
                <a:latin typeface="Arial" panose="020B0604020202020204" pitchFamily="34" charset="0"/>
              </a:rPr>
              <a:t>- Radin, D. (2006). Entangled Minds: Extrasensory Experiences in a Quantum Reality.</a:t>
            </a:r>
            <a:br>
              <a:rPr lang="en-US" sz="1200" dirty="0"/>
            </a:br>
            <a:br>
              <a:rPr lang="en-US" sz="1200" dirty="0"/>
            </a:br>
            <a:r>
              <a:rPr lang="en-US" sz="1200" b="0" i="0" dirty="0">
                <a:effectLst/>
                <a:latin typeface="Arial" panose="020B0604020202020204" pitchFamily="34" charset="0"/>
              </a:rPr>
              <a:t>Ricardo, David</a:t>
            </a:r>
            <a:br>
              <a:rPr lang="en-US" sz="1200" dirty="0"/>
            </a:br>
            <a:r>
              <a:rPr lang="en-US" sz="1200" b="0" i="0" dirty="0">
                <a:effectLst/>
                <a:latin typeface="Arial" panose="020B0604020202020204" pitchFamily="34" charset="0"/>
              </a:rPr>
              <a:t>- Ricardo, D. (1817). On the Principles of Political Economy and Taxation.</a:t>
            </a:r>
            <a:br>
              <a:rPr lang="en-US" sz="1200" dirty="0"/>
            </a:br>
            <a:br>
              <a:rPr lang="en-US" sz="1200" dirty="0"/>
            </a:br>
            <a:r>
              <a:rPr lang="en-US" sz="1200" b="0" i="0" dirty="0">
                <a:effectLst/>
                <a:latin typeface="Arial" panose="020B0604020202020204" pitchFamily="34" charset="0"/>
              </a:rPr>
              <a:t>Rhine, J. B.</a:t>
            </a:r>
            <a:br>
              <a:rPr lang="en-US" sz="1200" dirty="0"/>
            </a:br>
            <a:r>
              <a:rPr lang="en-US" sz="1200" b="0" i="0" dirty="0">
                <a:effectLst/>
                <a:latin typeface="Arial" panose="020B0604020202020204" pitchFamily="34" charset="0"/>
              </a:rPr>
              <a:t>- Rhine, J. B. (1934). Extra-Sensory Perception.</a:t>
            </a:r>
            <a:br>
              <a:rPr lang="en-US" sz="1200" dirty="0"/>
            </a:br>
            <a:r>
              <a:rPr lang="en-US" sz="1200" b="0" i="0" dirty="0">
                <a:effectLst/>
                <a:latin typeface="Arial" panose="020B0604020202020204" pitchFamily="34" charset="0"/>
              </a:rPr>
              <a:t>- Rhine, J. B. (1957). The Reach of the Mind.</a:t>
            </a:r>
            <a:br>
              <a:rPr lang="en-US" sz="1200" dirty="0"/>
            </a:br>
            <a:br>
              <a:rPr lang="en-US" sz="1200" dirty="0"/>
            </a:br>
            <a:endParaRPr lang="en-CA" sz="1200" dirty="0"/>
          </a:p>
        </p:txBody>
      </p:sp>
    </p:spTree>
    <p:extLst>
      <p:ext uri="{BB962C8B-B14F-4D97-AF65-F5344CB8AC3E}">
        <p14:creationId xmlns:p14="http://schemas.microsoft.com/office/powerpoint/2010/main" val="904032947"/>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3D165-ABE3-1F5D-DAB9-D881C52524E7}"/>
              </a:ext>
            </a:extLst>
          </p:cNvPr>
          <p:cNvSpPr>
            <a:spLocks noGrp="1"/>
          </p:cNvSpPr>
          <p:nvPr>
            <p:ph type="sldNum" sz="quarter" idx="12"/>
          </p:nvPr>
        </p:nvSpPr>
        <p:spPr/>
        <p:txBody>
          <a:bodyPr/>
          <a:lstStyle/>
          <a:p>
            <a:fld id="{B2DC25EE-239B-4C5F-AAD1-255A7D5F1EE2}" type="slidenum">
              <a:rPr lang="en-US" smtClean="0"/>
              <a:t>822</a:t>
            </a:fld>
            <a:endParaRPr lang="en-US"/>
          </a:p>
        </p:txBody>
      </p:sp>
      <p:sp>
        <p:nvSpPr>
          <p:cNvPr id="4" name="TextBox 3">
            <a:extLst>
              <a:ext uri="{FF2B5EF4-FFF2-40B4-BE49-F238E27FC236}">
                <a16:creationId xmlns:a16="http://schemas.microsoft.com/office/drawing/2014/main" id="{C3460AF9-8FC1-3C0A-B03C-FE6B76445871}"/>
              </a:ext>
            </a:extLst>
          </p:cNvPr>
          <p:cNvSpPr txBox="1"/>
          <p:nvPr/>
        </p:nvSpPr>
        <p:spPr>
          <a:xfrm>
            <a:off x="65314" y="0"/>
            <a:ext cx="12061372" cy="6924973"/>
          </a:xfrm>
          <a:prstGeom prst="rect">
            <a:avLst/>
          </a:prstGeom>
          <a:noFill/>
        </p:spPr>
        <p:txBody>
          <a:bodyPr wrap="square">
            <a:spAutoFit/>
          </a:bodyPr>
          <a:lstStyle/>
          <a:p>
            <a:r>
              <a:rPr lang="en-US" sz="1200" b="0" i="0" dirty="0">
                <a:effectLst/>
                <a:latin typeface="Arial" panose="020B0604020202020204" pitchFamily="34" charset="0"/>
              </a:rPr>
              <a:t>Rohr, Richard</a:t>
            </a:r>
            <a:br>
              <a:rPr lang="en-US" sz="1200" dirty="0"/>
            </a:br>
            <a:r>
              <a:rPr lang="en-US" sz="1200" b="0" i="0" dirty="0">
                <a:effectLst/>
                <a:latin typeface="Arial" panose="020B0604020202020204" pitchFamily="34" charset="0"/>
              </a:rPr>
              <a:t>- Rohr, R. (2011). Falling Upward: A Spirituality for the Two Halves of Life.</a:t>
            </a:r>
            <a:br>
              <a:rPr lang="en-US" sz="1200" dirty="0"/>
            </a:br>
            <a:r>
              <a:rPr lang="en-US" sz="1200" b="0" i="0" dirty="0">
                <a:effectLst/>
                <a:latin typeface="Arial" panose="020B0604020202020204" pitchFamily="34" charset="0"/>
              </a:rPr>
              <a:t>- Rohr, R. (2019). The Universal Christ: How a Forgotten Reality Can Change Everything We See, Hope For, and Believe.</a:t>
            </a:r>
            <a:br>
              <a:rPr lang="en-US" sz="1200" dirty="0"/>
            </a:br>
            <a:br>
              <a:rPr lang="en-US" sz="1200" dirty="0"/>
            </a:br>
            <a:r>
              <a:rPr lang="en-US" sz="1200" b="0" i="0" dirty="0">
                <a:effectLst/>
                <a:latin typeface="Arial" panose="020B0604020202020204" pitchFamily="34" charset="0"/>
              </a:rPr>
              <a:t>Rorty, Richard</a:t>
            </a:r>
            <a:br>
              <a:rPr lang="en-US" sz="1200" dirty="0"/>
            </a:br>
            <a:r>
              <a:rPr lang="en-US" sz="1200" b="0" i="0" dirty="0">
                <a:effectLst/>
                <a:latin typeface="Arial" panose="020B0604020202020204" pitchFamily="34" charset="0"/>
              </a:rPr>
              <a:t>- Rorty, R. (1979). Philosophy and the Mirror of Nature.</a:t>
            </a:r>
            <a:br>
              <a:rPr lang="en-US" sz="1200" dirty="0"/>
            </a:br>
            <a:r>
              <a:rPr lang="en-US" sz="1200" b="0" i="0" dirty="0">
                <a:effectLst/>
                <a:latin typeface="Arial" panose="020B0604020202020204" pitchFamily="34" charset="0"/>
              </a:rPr>
              <a:t>- Rorty, R. (1989). Contingency, Irony, and Solidarity.</a:t>
            </a:r>
            <a:br>
              <a:rPr lang="en-US" sz="1200" dirty="0"/>
            </a:br>
            <a:br>
              <a:rPr lang="en-US" sz="1200" dirty="0"/>
            </a:br>
            <a:r>
              <a:rPr lang="en-US" sz="1200" b="0" i="0" dirty="0">
                <a:effectLst/>
                <a:latin typeface="Arial" panose="020B0604020202020204" pitchFamily="34" charset="0"/>
              </a:rPr>
              <a:t>Rousseau, Jean-Jacques</a:t>
            </a:r>
            <a:br>
              <a:rPr lang="en-US" sz="1200" dirty="0"/>
            </a:br>
            <a:r>
              <a:rPr lang="en-US" sz="1200" b="0" i="0" dirty="0">
                <a:effectLst/>
                <a:latin typeface="Arial" panose="020B0604020202020204" pitchFamily="34" charset="0"/>
              </a:rPr>
              <a:t>- Rousseau, J.-J. (1762). The Social Contract.</a:t>
            </a:r>
            <a:br>
              <a:rPr lang="en-US" sz="1200" dirty="0"/>
            </a:br>
            <a:r>
              <a:rPr lang="en-US" sz="1200" b="0" i="0" dirty="0">
                <a:effectLst/>
                <a:latin typeface="Arial" panose="020B0604020202020204" pitchFamily="34" charset="0"/>
              </a:rPr>
              <a:t>- Rousseau, J.-J. (1762). Émile, or On Education.</a:t>
            </a:r>
            <a:br>
              <a:rPr lang="en-US" sz="1200" dirty="0"/>
            </a:br>
            <a:br>
              <a:rPr lang="en-US" sz="1200" dirty="0"/>
            </a:br>
            <a:r>
              <a:rPr lang="en-US" sz="1200" b="0" i="0" dirty="0">
                <a:effectLst/>
                <a:latin typeface="Arial" panose="020B0604020202020204" pitchFamily="34" charset="0"/>
              </a:rPr>
              <a:t>Russell, Bertrand</a:t>
            </a:r>
            <a:br>
              <a:rPr lang="en-US" sz="1200" dirty="0"/>
            </a:br>
            <a:r>
              <a:rPr lang="en-US" sz="1200" b="0" i="0" dirty="0">
                <a:effectLst/>
                <a:latin typeface="Arial" panose="020B0604020202020204" pitchFamily="34" charset="0"/>
              </a:rPr>
              <a:t>- Russell, B. (1912). The Problems of Philosophy.</a:t>
            </a:r>
            <a:br>
              <a:rPr lang="en-US" sz="1200" dirty="0"/>
            </a:br>
            <a:r>
              <a:rPr lang="en-US" sz="1200" b="0" i="0" dirty="0">
                <a:effectLst/>
                <a:latin typeface="Arial" panose="020B0604020202020204" pitchFamily="34" charset="0"/>
              </a:rPr>
              <a:t>- Russell, B. (1945). A History of Western Philosophy.</a:t>
            </a:r>
            <a:br>
              <a:rPr lang="en-US" sz="1200" dirty="0"/>
            </a:br>
            <a:br>
              <a:rPr lang="en-US" sz="1200" dirty="0"/>
            </a:br>
            <a:r>
              <a:rPr lang="en-US" sz="1200" b="0" i="0" dirty="0">
                <a:effectLst/>
                <a:latin typeface="Arial" panose="020B0604020202020204" pitchFamily="34" charset="0"/>
              </a:rPr>
              <a:t>Sartre, Jean-Paul</a:t>
            </a:r>
            <a:br>
              <a:rPr lang="en-US" sz="1200" dirty="0"/>
            </a:br>
            <a:r>
              <a:rPr lang="en-US" sz="1200" b="0" i="0" dirty="0">
                <a:effectLst/>
                <a:latin typeface="Arial" panose="020B0604020202020204" pitchFamily="34" charset="0"/>
              </a:rPr>
              <a:t>- Sartre, J.-P. (1943). Being and Nothingness*</a:t>
            </a:r>
            <a:br>
              <a:rPr lang="en-US" sz="1200" dirty="0"/>
            </a:br>
            <a:r>
              <a:rPr lang="en-US" sz="1200" b="0" i="0" dirty="0">
                <a:effectLst/>
                <a:latin typeface="Arial" panose="020B0604020202020204" pitchFamily="34" charset="0"/>
              </a:rPr>
              <a:t>- Sartre, J.-P. (1946). Existentialism is a Humanism</a:t>
            </a:r>
          </a:p>
          <a:p>
            <a:br>
              <a:rPr lang="en-US" sz="1200" dirty="0"/>
            </a:br>
            <a:r>
              <a:rPr lang="en-US" sz="1200" b="0" i="0" dirty="0">
                <a:effectLst/>
                <a:latin typeface="Arial" panose="020B0604020202020204" pitchFamily="34" charset="0"/>
              </a:rPr>
              <a:t>Schwartz, Richard</a:t>
            </a:r>
            <a:br>
              <a:rPr lang="en-US" sz="1200" dirty="0"/>
            </a:br>
            <a:r>
              <a:rPr lang="en-US" sz="1200" b="0" i="0" dirty="0">
                <a:effectLst/>
                <a:latin typeface="Arial" panose="020B0604020202020204" pitchFamily="34" charset="0"/>
              </a:rPr>
              <a:t>- Schwartz, R. C. (1995). Internal Family Systems Therapy.</a:t>
            </a:r>
            <a:br>
              <a:rPr lang="en-US" sz="1200" dirty="0"/>
            </a:br>
            <a:r>
              <a:rPr lang="en-US" sz="1200" b="0" i="0" dirty="0">
                <a:effectLst/>
                <a:latin typeface="Arial" panose="020B0604020202020204" pitchFamily="34" charset="0"/>
              </a:rPr>
              <a:t>- Schwartz, R. C., &amp; Sweezy, M. (2020). Internal Family Systems Therapy, Second Edition. </a:t>
            </a:r>
          </a:p>
          <a:p>
            <a:endParaRPr lang="en-US" sz="1200" dirty="0">
              <a:latin typeface="Arial" panose="020B0604020202020204" pitchFamily="34" charset="0"/>
            </a:endParaRPr>
          </a:p>
          <a:p>
            <a:r>
              <a:rPr lang="en-US" sz="1200" b="0" i="0" dirty="0">
                <a:effectLst/>
                <a:latin typeface="Arial" panose="020B0604020202020204" pitchFamily="34" charset="0"/>
              </a:rPr>
              <a:t>Sheldrake, Rupert</a:t>
            </a:r>
            <a:br>
              <a:rPr lang="en-US" sz="1200" dirty="0"/>
            </a:br>
            <a:r>
              <a:rPr lang="en-US" sz="1200" b="0" i="0" dirty="0">
                <a:effectLst/>
                <a:latin typeface="Arial" panose="020B0604020202020204" pitchFamily="34" charset="0"/>
              </a:rPr>
              <a:t>- Sheldrake, R. (1981). A New Science of Life: The Hypothesis of Morphic Resonance.</a:t>
            </a:r>
            <a:br>
              <a:rPr lang="en-US" sz="1200" dirty="0"/>
            </a:br>
            <a:r>
              <a:rPr lang="en-US" sz="1200" b="0" i="0" dirty="0">
                <a:effectLst/>
                <a:latin typeface="Arial" panose="020B0604020202020204" pitchFamily="34" charset="0"/>
              </a:rPr>
              <a:t>- Sheldrake, R. (2012). Science Set Free: 10 Paths to New Discovery.</a:t>
            </a:r>
            <a:br>
              <a:rPr lang="en-US" sz="1200" dirty="0"/>
            </a:br>
            <a:br>
              <a:rPr lang="en-US" sz="1200" dirty="0"/>
            </a:br>
            <a:r>
              <a:rPr lang="en-US" sz="1200" b="0" i="0" dirty="0">
                <a:effectLst/>
                <a:latin typeface="Arial" panose="020B0604020202020204" pitchFamily="34" charset="0"/>
              </a:rPr>
              <a:t>Smith, Adam</a:t>
            </a:r>
            <a:br>
              <a:rPr lang="en-US" sz="1200" dirty="0"/>
            </a:br>
            <a:r>
              <a:rPr lang="en-US" sz="1200" b="0" i="0" dirty="0">
                <a:effectLst/>
                <a:latin typeface="Arial" panose="020B0604020202020204" pitchFamily="34" charset="0"/>
              </a:rPr>
              <a:t>- Smith, A. (1776). An Inquiry into the Nature and Causes of the Wealth of Nations.</a:t>
            </a:r>
            <a:br>
              <a:rPr lang="en-US" sz="1200" dirty="0"/>
            </a:br>
            <a:r>
              <a:rPr lang="en-US" sz="1200" b="0" i="0" dirty="0">
                <a:effectLst/>
                <a:latin typeface="Arial" panose="020B0604020202020204" pitchFamily="34" charset="0"/>
              </a:rPr>
              <a:t>- Smith, A. (1759). The Theory of Moral Sentiments.</a:t>
            </a:r>
            <a:br>
              <a:rPr lang="en-US" sz="1200" dirty="0"/>
            </a:br>
            <a:br>
              <a:rPr lang="en-US" sz="1200" dirty="0"/>
            </a:br>
            <a:r>
              <a:rPr lang="en-US" sz="1200" b="0" i="0" dirty="0">
                <a:effectLst/>
                <a:latin typeface="Arial" panose="020B0604020202020204" pitchFamily="34" charset="0"/>
              </a:rPr>
              <a:t>Smith, Huston</a:t>
            </a:r>
            <a:br>
              <a:rPr lang="en-US" sz="1200" dirty="0"/>
            </a:br>
            <a:r>
              <a:rPr lang="en-US" sz="1200" b="0" i="0" dirty="0">
                <a:effectLst/>
                <a:latin typeface="Arial" panose="020B0604020202020204" pitchFamily="34" charset="0"/>
              </a:rPr>
              <a:t>- Smith, H. (1958). The World's Religions: Our Great Wisdom Traditions.</a:t>
            </a:r>
            <a:br>
              <a:rPr lang="en-US" sz="1200" dirty="0"/>
            </a:br>
            <a:r>
              <a:rPr lang="en-US" sz="1200" b="0" i="0" dirty="0">
                <a:effectLst/>
                <a:latin typeface="Arial" panose="020B0604020202020204" pitchFamily="34" charset="0"/>
              </a:rPr>
              <a:t>- Smith, H. (1976). Forgotten Truth: The Common Vision of the World's Religions.</a:t>
            </a:r>
            <a:br>
              <a:rPr lang="en-US" sz="1200" dirty="0"/>
            </a:br>
            <a:br>
              <a:rPr lang="en-US" sz="1200" dirty="0"/>
            </a:br>
            <a:endParaRPr lang="en-CA" sz="1200" dirty="0"/>
          </a:p>
        </p:txBody>
      </p:sp>
    </p:spTree>
    <p:extLst>
      <p:ext uri="{BB962C8B-B14F-4D97-AF65-F5344CB8AC3E}">
        <p14:creationId xmlns:p14="http://schemas.microsoft.com/office/powerpoint/2010/main" val="2839803450"/>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45B1C7-4411-BF9D-B19F-783C3D0A358B}"/>
              </a:ext>
            </a:extLst>
          </p:cNvPr>
          <p:cNvSpPr>
            <a:spLocks noGrp="1"/>
          </p:cNvSpPr>
          <p:nvPr>
            <p:ph type="sldNum" sz="quarter" idx="12"/>
          </p:nvPr>
        </p:nvSpPr>
        <p:spPr/>
        <p:txBody>
          <a:bodyPr/>
          <a:lstStyle/>
          <a:p>
            <a:fld id="{B2DC25EE-239B-4C5F-AAD1-255A7D5F1EE2}" type="slidenum">
              <a:rPr lang="en-US" smtClean="0"/>
              <a:t>823</a:t>
            </a:fld>
            <a:endParaRPr lang="en-US"/>
          </a:p>
        </p:txBody>
      </p:sp>
      <p:sp>
        <p:nvSpPr>
          <p:cNvPr id="4" name="TextBox 3">
            <a:extLst>
              <a:ext uri="{FF2B5EF4-FFF2-40B4-BE49-F238E27FC236}">
                <a16:creationId xmlns:a16="http://schemas.microsoft.com/office/drawing/2014/main" id="{CE215863-0726-598F-F7DE-5860A329956F}"/>
              </a:ext>
            </a:extLst>
          </p:cNvPr>
          <p:cNvSpPr txBox="1"/>
          <p:nvPr/>
        </p:nvSpPr>
        <p:spPr>
          <a:xfrm>
            <a:off x="-1" y="0"/>
            <a:ext cx="11996057" cy="7109639"/>
          </a:xfrm>
          <a:prstGeom prst="rect">
            <a:avLst/>
          </a:prstGeom>
          <a:noFill/>
        </p:spPr>
        <p:txBody>
          <a:bodyPr wrap="square">
            <a:spAutoFit/>
          </a:bodyPr>
          <a:lstStyle/>
          <a:p>
            <a:r>
              <a:rPr lang="en-US" sz="1200" b="0" i="0" dirty="0">
                <a:effectLst/>
                <a:latin typeface="Arial" panose="020B0604020202020204" pitchFamily="34" charset="0"/>
              </a:rPr>
              <a:t>Snyder, Timothy</a:t>
            </a:r>
            <a:br>
              <a:rPr lang="en-US" sz="1200" dirty="0"/>
            </a:br>
            <a:r>
              <a:rPr lang="en-US" sz="1200" b="0" i="0" dirty="0">
                <a:effectLst/>
                <a:latin typeface="Arial" panose="020B0604020202020204" pitchFamily="34" charset="0"/>
              </a:rPr>
              <a:t>- Snyder, T. (2010). Bloodlands: Europe Between Hitler and Stalin</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Snyder, T. (2017). *On Tyranny: Twenty Lessons from the Twentieth Century*.</a:t>
            </a:r>
            <a:br>
              <a:rPr lang="en-US" sz="1200" dirty="0"/>
            </a:br>
            <a:br>
              <a:rPr lang="en-US" sz="1200" dirty="0"/>
            </a:br>
            <a:r>
              <a:rPr lang="en-US" sz="1200" b="0" i="0" dirty="0">
                <a:effectLst/>
                <a:latin typeface="Arial" panose="020B0604020202020204" pitchFamily="34" charset="0"/>
              </a:rPr>
              <a:t>Stevenson, Ian</a:t>
            </a:r>
            <a:br>
              <a:rPr lang="en-US" sz="1200" dirty="0"/>
            </a:br>
            <a:r>
              <a:rPr lang="en-US" sz="1200" b="0" i="0" dirty="0">
                <a:effectLst/>
                <a:latin typeface="Arial" panose="020B0604020202020204" pitchFamily="34" charset="0"/>
              </a:rPr>
              <a:t>- Stevenson, I. (1966). Twenty Cases Suggestive of Reincarnation.</a:t>
            </a:r>
            <a:br>
              <a:rPr lang="en-US" sz="1200" dirty="0"/>
            </a:br>
            <a:r>
              <a:rPr lang="en-US" sz="1200" b="0" i="0" dirty="0">
                <a:effectLst/>
                <a:latin typeface="Arial" panose="020B0604020202020204" pitchFamily="34" charset="0"/>
              </a:rPr>
              <a:t>- Stevenson, I. (1974). Cases of the Reincarnation Type, Vol. I: Ten Cases in India.</a:t>
            </a:r>
            <a:br>
              <a:rPr lang="en-US" sz="1200" dirty="0"/>
            </a:br>
            <a:br>
              <a:rPr lang="en-US" sz="1200" dirty="0"/>
            </a:br>
            <a:r>
              <a:rPr lang="en-US" sz="1200" b="0" i="0" dirty="0">
                <a:effectLst/>
                <a:latin typeface="Arial" panose="020B0604020202020204" pitchFamily="34" charset="0"/>
              </a:rPr>
              <a:t>Tononi, Giulio</a:t>
            </a:r>
            <a:br>
              <a:rPr lang="en-US" sz="1200" dirty="0"/>
            </a:br>
            <a:r>
              <a:rPr lang="en-US" sz="1200" b="0" i="0" dirty="0">
                <a:effectLst/>
                <a:latin typeface="Arial" panose="020B0604020202020204" pitchFamily="34" charset="0"/>
              </a:rPr>
              <a:t>- Tononi, G. (2004). Consciousness and Integrated Information Theory.</a:t>
            </a:r>
            <a:br>
              <a:rPr lang="en-US" sz="1200" dirty="0"/>
            </a:br>
            <a:r>
              <a:rPr lang="en-US" sz="1200" b="0" i="0" dirty="0">
                <a:effectLst/>
                <a:latin typeface="Arial" panose="020B0604020202020204" pitchFamily="34" charset="0"/>
              </a:rPr>
              <a:t>- Tononi, G. (2008). PHI: A Voyage from the Brain to the Soul.</a:t>
            </a:r>
            <a:br>
              <a:rPr lang="en-US" sz="1200" dirty="0"/>
            </a:br>
            <a:br>
              <a:rPr lang="en-US" sz="1200" dirty="0"/>
            </a:br>
            <a:r>
              <a:rPr lang="en-US" sz="1200" b="0" i="0" dirty="0">
                <a:effectLst/>
                <a:latin typeface="Arial" panose="020B0604020202020204" pitchFamily="34" charset="0"/>
              </a:rPr>
              <a:t>Trump, Mary</a:t>
            </a:r>
            <a:br>
              <a:rPr lang="en-US" sz="1200" dirty="0"/>
            </a:br>
            <a:r>
              <a:rPr lang="en-US" sz="1200" b="0" i="0" dirty="0">
                <a:effectLst/>
                <a:latin typeface="Arial" panose="020B0604020202020204" pitchFamily="34" charset="0"/>
              </a:rPr>
              <a:t>- Trump, M. L. (2020). Too Much and Never Enough: How My Family Created the World's Most Dangerous Man.</a:t>
            </a:r>
            <a:br>
              <a:rPr lang="en-US" sz="1200" dirty="0"/>
            </a:br>
            <a:r>
              <a:rPr lang="en-US" sz="1200" b="0" i="0" dirty="0">
                <a:effectLst/>
                <a:latin typeface="Arial" panose="020B0604020202020204" pitchFamily="34" charset="0"/>
              </a:rPr>
              <a:t>- Trump, M. L. (2021). The Reckoning: Our Nation's Trauma and Finding a Way to Heal</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Tart, Charles</a:t>
            </a:r>
            <a:br>
              <a:rPr lang="en-US" sz="1200" dirty="0"/>
            </a:br>
            <a:r>
              <a:rPr lang="en-US" sz="1200" b="0" i="0" dirty="0">
                <a:effectLst/>
                <a:latin typeface="Arial" panose="020B0604020202020204" pitchFamily="34" charset="0"/>
              </a:rPr>
              <a:t>- Tart, C. T. (1969). Altered States of Consciousness</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Tart, C. T. (2009). The End of Materialism: How Evidence of the Paranormal Is Bringing Science and Spirit Together.</a:t>
            </a:r>
            <a:br>
              <a:rPr lang="en-US" sz="1200" dirty="0"/>
            </a:br>
            <a:br>
              <a:rPr lang="en-US" sz="1200" dirty="0"/>
            </a:br>
            <a:r>
              <a:rPr lang="en-US" sz="1200" b="0" i="0" dirty="0">
                <a:effectLst/>
                <a:latin typeface="Arial" panose="020B0604020202020204" pitchFamily="34" charset="0"/>
              </a:rPr>
              <a:t>Tucker, Jim</a:t>
            </a:r>
            <a:br>
              <a:rPr lang="en-US" sz="1200" dirty="0"/>
            </a:br>
            <a:r>
              <a:rPr lang="en-US" sz="1200" b="0" i="0" dirty="0">
                <a:effectLst/>
                <a:latin typeface="Arial" panose="020B0604020202020204" pitchFamily="34" charset="0"/>
              </a:rPr>
              <a:t>- Tucker, J. B. (2005). *Life Before Life: A Scientific Investigation of Children's Memories of Previous Lives.</a:t>
            </a:r>
            <a:br>
              <a:rPr lang="en-US" sz="1200" dirty="0"/>
            </a:br>
            <a:r>
              <a:rPr lang="en-US" sz="1200" b="0" i="0" dirty="0">
                <a:effectLst/>
                <a:latin typeface="Arial" panose="020B0604020202020204" pitchFamily="34" charset="0"/>
              </a:rPr>
              <a:t>- Tucker, J. B. (2013). *Return to Life: Extraordinary Cases of Children Who Remember Past Lives</a:t>
            </a:r>
            <a:r>
              <a:rPr lang="en-US" sz="1200" dirty="0">
                <a:latin typeface="Arial" panose="020B0604020202020204" pitchFamily="34" charset="0"/>
              </a:rPr>
              <a:t>.</a:t>
            </a:r>
            <a:r>
              <a:rPr lang="en-US" sz="1200" b="0" i="0" dirty="0">
                <a:effectLst/>
                <a:latin typeface="Arial" panose="020B0604020202020204" pitchFamily="34" charset="0"/>
              </a:rPr>
              <a:t> </a:t>
            </a:r>
          </a:p>
          <a:p>
            <a:endParaRPr lang="en-US" sz="1200" dirty="0">
              <a:latin typeface="Arial" panose="020B0604020202020204" pitchFamily="34" charset="0"/>
            </a:endParaRPr>
          </a:p>
          <a:p>
            <a:r>
              <a:rPr lang="en-US" sz="1200" b="0" i="0" dirty="0">
                <a:effectLst/>
                <a:latin typeface="Arial" panose="020B0604020202020204" pitchFamily="34" charset="0"/>
              </a:rPr>
              <a:t>Vance, J.D.</a:t>
            </a:r>
            <a:br>
              <a:rPr lang="en-US" sz="1200" dirty="0"/>
            </a:br>
            <a:r>
              <a:rPr lang="en-US" sz="1200" b="0" i="0" dirty="0">
                <a:effectLst/>
                <a:latin typeface="Arial" panose="020B0604020202020204" pitchFamily="34" charset="0"/>
              </a:rPr>
              <a:t>- Vance, J. D. (2016). Hillbilly Elegy: A Memoir of a Family and Culture in Crisis.</a:t>
            </a:r>
            <a:br>
              <a:rPr lang="en-US" sz="1200" dirty="0"/>
            </a:br>
            <a:br>
              <a:rPr lang="en-US" sz="1200" dirty="0"/>
            </a:br>
            <a:r>
              <a:rPr lang="en-US" sz="1200" b="0" i="0" dirty="0">
                <a:effectLst/>
                <a:latin typeface="Arial" panose="020B0604020202020204" pitchFamily="34" charset="0"/>
              </a:rPr>
              <a:t>Vesalius, Andreas</a:t>
            </a:r>
            <a:br>
              <a:rPr lang="en-US" sz="1200" dirty="0"/>
            </a:br>
            <a:r>
              <a:rPr lang="en-US" sz="1200" b="0" i="0" dirty="0">
                <a:effectLst/>
                <a:latin typeface="Arial" panose="020B0604020202020204" pitchFamily="34" charset="0"/>
              </a:rPr>
              <a:t>- Vesalius, A. (1543). De humani corporis </a:t>
            </a:r>
            <a:r>
              <a:rPr lang="en-US" sz="1200" b="0" i="0" dirty="0" err="1">
                <a:effectLst/>
                <a:latin typeface="Arial" panose="020B0604020202020204" pitchFamily="34" charset="0"/>
              </a:rPr>
              <a:t>fabrica</a:t>
            </a:r>
            <a:r>
              <a:rPr lang="en-US" sz="1200" b="0" i="0" dirty="0">
                <a:effectLst/>
                <a:latin typeface="Arial" panose="020B0604020202020204" pitchFamily="34" charset="0"/>
              </a:rPr>
              <a:t> (On the Fabric of the Human Body).</a:t>
            </a:r>
            <a:br>
              <a:rPr lang="en-US" sz="1200" dirty="0"/>
            </a:br>
            <a:br>
              <a:rPr lang="en-US" sz="1200" dirty="0"/>
            </a:br>
            <a:r>
              <a:rPr lang="en-US" sz="1200" b="0" i="0" dirty="0">
                <a:effectLst/>
                <a:latin typeface="Arial" panose="020B0604020202020204" pitchFamily="34" charset="0"/>
              </a:rPr>
              <a:t>Virchow, Rudolf</a:t>
            </a:r>
            <a:br>
              <a:rPr lang="en-US" sz="1200" dirty="0"/>
            </a:br>
            <a:r>
              <a:rPr lang="en-US" sz="1200" b="0" i="0" dirty="0">
                <a:effectLst/>
                <a:latin typeface="Arial" panose="020B0604020202020204" pitchFamily="34" charset="0"/>
              </a:rPr>
              <a:t>- Virchow, R. (1858). Cellular Pathology.</a:t>
            </a:r>
            <a:br>
              <a:rPr lang="en-US" sz="1200" dirty="0"/>
            </a:br>
            <a:br>
              <a:rPr lang="en-US" sz="1200" dirty="0"/>
            </a:br>
            <a:r>
              <a:rPr lang="en-US" sz="1200" b="0" i="0" dirty="0">
                <a:effectLst/>
                <a:latin typeface="Arial" panose="020B0604020202020204" pitchFamily="34" charset="0"/>
              </a:rPr>
              <a:t>Voltaire</a:t>
            </a:r>
            <a:br>
              <a:rPr lang="en-US" sz="1200" dirty="0"/>
            </a:br>
            <a:r>
              <a:rPr lang="en-US" sz="1200" b="0" i="0" dirty="0">
                <a:effectLst/>
                <a:latin typeface="Arial" panose="020B0604020202020204" pitchFamily="34" charset="0"/>
              </a:rPr>
              <a:t>- Voltaire (1759). Candide, or Optimism.</a:t>
            </a:r>
            <a:br>
              <a:rPr lang="en-US" sz="1200" dirty="0"/>
            </a:br>
            <a:r>
              <a:rPr lang="en-US" sz="1200" b="0" i="0" dirty="0">
                <a:effectLst/>
                <a:latin typeface="Arial" panose="020B0604020202020204" pitchFamily="34" charset="0"/>
              </a:rPr>
              <a:t>- Voltaire (1764). </a:t>
            </a:r>
            <a:r>
              <a:rPr lang="en-US" sz="1200" b="0" i="0" dirty="0" err="1">
                <a:effectLst/>
                <a:latin typeface="Arial" panose="020B0604020202020204" pitchFamily="34" charset="0"/>
              </a:rPr>
              <a:t>Dictionnaire</a:t>
            </a:r>
            <a:r>
              <a:rPr lang="en-US" sz="1200" b="0" i="0" dirty="0">
                <a:effectLst/>
                <a:latin typeface="Arial" panose="020B0604020202020204" pitchFamily="34" charset="0"/>
              </a:rPr>
              <a:t> philosophique*(Philosophical Dictionary).</a:t>
            </a:r>
            <a:br>
              <a:rPr lang="en-US" sz="1200" dirty="0"/>
            </a:br>
            <a:br>
              <a:rPr lang="en-US" sz="1200" dirty="0"/>
            </a:br>
            <a:endParaRPr lang="en-CA" sz="1200" dirty="0"/>
          </a:p>
        </p:txBody>
      </p:sp>
    </p:spTree>
    <p:extLst>
      <p:ext uri="{BB962C8B-B14F-4D97-AF65-F5344CB8AC3E}">
        <p14:creationId xmlns:p14="http://schemas.microsoft.com/office/powerpoint/2010/main" val="2320751831"/>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89C58D-2B9D-5F40-289F-8FAB481C7684}"/>
              </a:ext>
            </a:extLst>
          </p:cNvPr>
          <p:cNvSpPr>
            <a:spLocks noGrp="1"/>
          </p:cNvSpPr>
          <p:nvPr>
            <p:ph type="sldNum" sz="quarter" idx="12"/>
          </p:nvPr>
        </p:nvSpPr>
        <p:spPr/>
        <p:txBody>
          <a:bodyPr/>
          <a:lstStyle/>
          <a:p>
            <a:fld id="{B2DC25EE-239B-4C5F-AAD1-255A7D5F1EE2}" type="slidenum">
              <a:rPr lang="en-US" smtClean="0"/>
              <a:t>824</a:t>
            </a:fld>
            <a:endParaRPr lang="en-US"/>
          </a:p>
        </p:txBody>
      </p:sp>
      <p:sp>
        <p:nvSpPr>
          <p:cNvPr id="4" name="TextBox 3">
            <a:extLst>
              <a:ext uri="{FF2B5EF4-FFF2-40B4-BE49-F238E27FC236}">
                <a16:creationId xmlns:a16="http://schemas.microsoft.com/office/drawing/2014/main" id="{12293140-63E3-A498-A08C-8DC9C67A2C14}"/>
              </a:ext>
            </a:extLst>
          </p:cNvPr>
          <p:cNvSpPr txBox="1"/>
          <p:nvPr/>
        </p:nvSpPr>
        <p:spPr>
          <a:xfrm>
            <a:off x="108856" y="0"/>
            <a:ext cx="11625943" cy="4893647"/>
          </a:xfrm>
          <a:prstGeom prst="rect">
            <a:avLst/>
          </a:prstGeom>
          <a:noFill/>
        </p:spPr>
        <p:txBody>
          <a:bodyPr wrap="square">
            <a:spAutoFit/>
          </a:bodyPr>
          <a:lstStyle/>
          <a:p>
            <a:r>
              <a:rPr lang="en-US" sz="1200" b="0" i="0" dirty="0">
                <a:effectLst/>
                <a:latin typeface="Arial" panose="020B0604020202020204" pitchFamily="34" charset="0"/>
              </a:rPr>
              <a:t>Weber, Max</a:t>
            </a:r>
            <a:br>
              <a:rPr lang="en-US" sz="1200" dirty="0"/>
            </a:br>
            <a:r>
              <a:rPr lang="en-US" sz="1200" b="0" i="0" dirty="0">
                <a:effectLst/>
                <a:latin typeface="Arial" panose="020B0604020202020204" pitchFamily="34" charset="0"/>
              </a:rPr>
              <a:t>- Weber, M. (1905). The Protestant Ethic and the Spirit of Capitalism.</a:t>
            </a:r>
            <a:br>
              <a:rPr lang="en-US" sz="1200" dirty="0"/>
            </a:br>
            <a:r>
              <a:rPr lang="en-US" sz="1200" b="0" i="0" dirty="0">
                <a:effectLst/>
                <a:latin typeface="Arial" panose="020B0604020202020204" pitchFamily="34" charset="0"/>
              </a:rPr>
              <a:t>- Weber, M. (1922). Economy and Society.</a:t>
            </a:r>
            <a:br>
              <a:rPr lang="en-US" sz="1200" dirty="0"/>
            </a:br>
            <a:br>
              <a:rPr lang="en-US" sz="1200" dirty="0"/>
            </a:br>
            <a:r>
              <a:rPr lang="en-US" sz="1200" b="0" i="0" dirty="0">
                <a:effectLst/>
                <a:latin typeface="Arial" panose="020B0604020202020204" pitchFamily="34" charset="0"/>
              </a:rPr>
              <a:t>Weinberg, Steven</a:t>
            </a:r>
            <a:br>
              <a:rPr lang="en-US" sz="1200" dirty="0"/>
            </a:br>
            <a:r>
              <a:rPr lang="en-US" sz="1200" b="0" i="0" dirty="0">
                <a:effectLst/>
                <a:latin typeface="Arial" panose="020B0604020202020204" pitchFamily="34" charset="0"/>
              </a:rPr>
              <a:t>- Weinberg, S. (1977). The First Three Minutes: A Modern View of the Origin of the Universe.</a:t>
            </a:r>
            <a:br>
              <a:rPr lang="en-US" sz="1200" dirty="0"/>
            </a:br>
            <a:r>
              <a:rPr lang="en-US" sz="1200" b="0" i="0" dirty="0">
                <a:effectLst/>
                <a:latin typeface="Arial" panose="020B0604020202020204" pitchFamily="34" charset="0"/>
              </a:rPr>
              <a:t>- Weinberg, S. (1992). Dreams of a Final Theory.</a:t>
            </a:r>
            <a:br>
              <a:rPr lang="en-US" sz="1200" dirty="0"/>
            </a:br>
            <a:br>
              <a:rPr lang="en-US" sz="1200" dirty="0"/>
            </a:br>
            <a:r>
              <a:rPr lang="en-US" sz="1200" b="0" i="0" dirty="0">
                <a:effectLst/>
                <a:latin typeface="Arial" panose="020B0604020202020204" pitchFamily="34" charset="0"/>
              </a:rPr>
              <a:t>Wheeler, John Archibald</a:t>
            </a:r>
            <a:br>
              <a:rPr lang="en-US" sz="1200" dirty="0"/>
            </a:br>
            <a:r>
              <a:rPr lang="en-US" sz="1200" b="0" i="0" dirty="0">
                <a:effectLst/>
                <a:latin typeface="Arial" panose="020B0604020202020204" pitchFamily="34" charset="0"/>
              </a:rPr>
              <a:t>- Wheeler, J. A. (1998). Geons, Black Holes, and Quantum Foam: A Life in Physic</a:t>
            </a:r>
          </a:p>
          <a:p>
            <a:br>
              <a:rPr lang="en-US" sz="1200" dirty="0"/>
            </a:br>
            <a:r>
              <a:rPr lang="en-US" sz="1200" b="0" i="0" dirty="0">
                <a:effectLst/>
                <a:latin typeface="Arial" panose="020B0604020202020204" pitchFamily="34" charset="0"/>
              </a:rPr>
              <a:t>Wilber, Ken</a:t>
            </a:r>
            <a:br>
              <a:rPr lang="en-US" sz="1200" dirty="0"/>
            </a:br>
            <a:r>
              <a:rPr lang="en-US" sz="1200" b="0" i="0" dirty="0">
                <a:effectLst/>
                <a:latin typeface="Arial" panose="020B0604020202020204" pitchFamily="34" charset="0"/>
              </a:rPr>
              <a:t>- Wilber, K. (2001). A Theory of Everything: An Integral Vision for Business, Politics, Science and Spirituality</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Wilber, K. (1995). Sex, Ecology, Spirituality: The Spirit of Evolution.</a:t>
            </a:r>
            <a:br>
              <a:rPr lang="en-US" sz="1200" dirty="0"/>
            </a:br>
            <a:br>
              <a:rPr lang="en-US" sz="1200" dirty="0"/>
            </a:br>
            <a:r>
              <a:rPr lang="en-US" sz="1200" b="0" i="0" dirty="0">
                <a:effectLst/>
                <a:latin typeface="Arial" panose="020B0604020202020204" pitchFamily="34" charset="0"/>
              </a:rPr>
              <a:t>Wigner, Eugene</a:t>
            </a:r>
            <a:br>
              <a:rPr lang="en-US" sz="1200" dirty="0"/>
            </a:br>
            <a:r>
              <a:rPr lang="en-US" sz="1200" b="0" i="0" dirty="0">
                <a:effectLst/>
                <a:latin typeface="Arial" panose="020B0604020202020204" pitchFamily="34" charset="0"/>
              </a:rPr>
              <a:t>- Wigner, E. P. (1967). Symmetries and Reflections: Scientific Essays.</a:t>
            </a:r>
            <a:br>
              <a:rPr lang="en-US" sz="1200" dirty="0"/>
            </a:br>
            <a:r>
              <a:rPr lang="en-US" sz="1200" b="0" i="0" dirty="0">
                <a:effectLst/>
                <a:latin typeface="Arial" panose="020B0604020202020204" pitchFamily="34" charset="0"/>
              </a:rPr>
              <a:t>- Wigner, E. P. (1983). </a:t>
            </a:r>
            <a:r>
              <a:rPr lang="en-US" sz="1200" dirty="0">
                <a:latin typeface="Arial" panose="020B0604020202020204" pitchFamily="34" charset="0"/>
              </a:rPr>
              <a:t>T</a:t>
            </a:r>
            <a:r>
              <a:rPr lang="en-US" sz="1200" b="0" i="0" dirty="0">
                <a:effectLst/>
                <a:latin typeface="Arial" panose="020B0604020202020204" pitchFamily="34" charset="0"/>
              </a:rPr>
              <a:t>he Collected Works of Eugene Paul Wigner.</a:t>
            </a:r>
            <a:br>
              <a:rPr lang="en-US" sz="1200" dirty="0"/>
            </a:br>
            <a:br>
              <a:rPr lang="en-US" sz="1200" dirty="0"/>
            </a:br>
            <a:r>
              <a:rPr lang="en-US" sz="1200" b="0" i="0" dirty="0">
                <a:effectLst/>
                <a:latin typeface="Arial" panose="020B0604020202020204" pitchFamily="34" charset="0"/>
              </a:rPr>
              <a:t>Wittgenstein, Ludwig</a:t>
            </a:r>
            <a:br>
              <a:rPr lang="en-US" sz="1200" dirty="0"/>
            </a:br>
            <a:r>
              <a:rPr lang="en-US" sz="1200" b="0" i="0" dirty="0">
                <a:effectLst/>
                <a:latin typeface="Arial" panose="020B0604020202020204" pitchFamily="34" charset="0"/>
              </a:rPr>
              <a:t>- Wittgenstein, L. (1921). Tractatus Logico-</a:t>
            </a:r>
            <a:r>
              <a:rPr lang="en-US" sz="1200" b="0" i="0" dirty="0" err="1">
                <a:effectLst/>
                <a:latin typeface="Arial" panose="020B0604020202020204" pitchFamily="34" charset="0"/>
              </a:rPr>
              <a:t>Philosophicus</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Wittgenstein, L. (1953). Philosophical Investigations</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Wolff, Richard</a:t>
            </a:r>
            <a:br>
              <a:rPr lang="en-US" sz="1200" dirty="0"/>
            </a:br>
            <a:r>
              <a:rPr lang="en-US" sz="1200" b="0" i="0" dirty="0">
                <a:effectLst/>
                <a:latin typeface="Arial" panose="020B0604020202020204" pitchFamily="34" charset="0"/>
              </a:rPr>
              <a:t>- Wolff, R. D. (2012). Democracy at Work: A Cure for Capitalism.</a:t>
            </a:r>
            <a:br>
              <a:rPr lang="en-US" sz="1200" dirty="0"/>
            </a:br>
            <a:r>
              <a:rPr lang="en-US" sz="1200" b="0" i="0" dirty="0">
                <a:effectLst/>
                <a:latin typeface="Arial" panose="020B0604020202020204" pitchFamily="34" charset="0"/>
              </a:rPr>
              <a:t>- Wolff, R. D. (2009). Capitalism Hits the Fan: The Global Economic Meltdown and What to Do About It </a:t>
            </a:r>
            <a:endParaRPr lang="en-CA" sz="1200" dirty="0"/>
          </a:p>
        </p:txBody>
      </p:sp>
    </p:spTree>
    <p:extLst>
      <p:ext uri="{BB962C8B-B14F-4D97-AF65-F5344CB8AC3E}">
        <p14:creationId xmlns:p14="http://schemas.microsoft.com/office/powerpoint/2010/main" val="19086958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4511-755B-CAFF-9E49-77B8B1F05C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DB52A-840E-3C8A-D928-0021BECC26E5}"/>
              </a:ext>
            </a:extLst>
          </p:cNvPr>
          <p:cNvSpPr>
            <a:spLocks noGrp="1"/>
          </p:cNvSpPr>
          <p:nvPr>
            <p:ph type="sldNum" sz="quarter" idx="12"/>
          </p:nvPr>
        </p:nvSpPr>
        <p:spPr/>
        <p:txBody>
          <a:bodyPr/>
          <a:lstStyle/>
          <a:p>
            <a:fld id="{B2DC25EE-239B-4C5F-AAD1-255A7D5F1EE2}" type="slidenum">
              <a:rPr lang="en-US" smtClean="0"/>
              <a:t>83</a:t>
            </a:fld>
            <a:endParaRPr lang="en-US"/>
          </a:p>
        </p:txBody>
      </p:sp>
      <p:sp>
        <p:nvSpPr>
          <p:cNvPr id="4" name="TextBox 3">
            <a:extLst>
              <a:ext uri="{FF2B5EF4-FFF2-40B4-BE49-F238E27FC236}">
                <a16:creationId xmlns:a16="http://schemas.microsoft.com/office/drawing/2014/main" id="{7D42F4FD-1890-B71C-FFF5-C4BDE1CD553C}"/>
              </a:ext>
            </a:extLst>
          </p:cNvPr>
          <p:cNvSpPr txBox="1"/>
          <p:nvPr/>
        </p:nvSpPr>
        <p:spPr>
          <a:xfrm>
            <a:off x="0" y="-313194"/>
            <a:ext cx="6096000" cy="7478970"/>
          </a:xfrm>
          <a:prstGeom prst="rect">
            <a:avLst/>
          </a:prstGeom>
          <a:noFill/>
        </p:spPr>
        <p:txBody>
          <a:bodyPr wrap="square">
            <a:spAutoFit/>
          </a:bodyPr>
          <a:lstStyle/>
          <a:p>
            <a:endParaRPr lang="en-CA" sz="2000" dirty="0"/>
          </a:p>
          <a:p>
            <a:pPr marL="342900" indent="-342900">
              <a:buFont typeface="Arial" panose="020B0604020202020204" pitchFamily="34" charset="0"/>
              <a:buChar char="•"/>
            </a:pPr>
            <a:r>
              <a:rPr lang="en-CA" sz="2000" dirty="0"/>
              <a:t>Ignatian spirituality</a:t>
            </a:r>
          </a:p>
          <a:p>
            <a:pPr marL="342900" indent="-342900">
              <a:buFont typeface="Arial" panose="020B0604020202020204" pitchFamily="34" charset="0"/>
              <a:buChar char="•"/>
            </a:pPr>
            <a:r>
              <a:rPr lang="en-CA" sz="2000" dirty="0"/>
              <a:t>Converging stories</a:t>
            </a:r>
          </a:p>
          <a:p>
            <a:pPr marL="342900" indent="-342900">
              <a:buFont typeface="Arial" panose="020B0604020202020204" pitchFamily="34" charset="0"/>
              <a:buChar char="•"/>
            </a:pPr>
            <a:r>
              <a:rPr lang="en-CA" sz="2000" dirty="0"/>
              <a:t>As above so below</a:t>
            </a:r>
          </a:p>
          <a:p>
            <a:pPr marL="342900" indent="-342900">
              <a:buFont typeface="Arial" panose="020B0604020202020204" pitchFamily="34" charset="0"/>
              <a:buChar char="•"/>
            </a:pPr>
            <a:r>
              <a:rPr lang="en-CA" sz="2000" dirty="0"/>
              <a:t>The dynamics of mind</a:t>
            </a:r>
          </a:p>
          <a:p>
            <a:pPr marL="342900" indent="-342900">
              <a:buFont typeface="Arial" panose="020B0604020202020204" pitchFamily="34" charset="0"/>
              <a:buChar char="•"/>
            </a:pPr>
            <a:r>
              <a:rPr lang="en-CA" sz="2000" dirty="0"/>
              <a:t>Teilhard de Chardin</a:t>
            </a:r>
          </a:p>
          <a:p>
            <a:pPr marL="342900" indent="-342900">
              <a:buFont typeface="Arial" panose="020B0604020202020204" pitchFamily="34" charset="0"/>
              <a:buChar char="•"/>
            </a:pPr>
            <a:r>
              <a:rPr lang="en-CA" sz="2000" dirty="0"/>
              <a:t>Healing Our and the stories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VIII-My personal spiritual myth</a:t>
            </a:r>
          </a:p>
          <a:p>
            <a:endParaRPr lang="en-CA" sz="2000" dirty="0"/>
          </a:p>
          <a:p>
            <a:pPr marL="342900" indent="-342900">
              <a:buFont typeface="Arial" panose="020B0604020202020204" pitchFamily="34" charset="0"/>
              <a:buChar char="•"/>
            </a:pPr>
            <a:r>
              <a:rPr lang="en-CA" sz="2000" dirty="0"/>
              <a:t>Questions a myth must answer</a:t>
            </a:r>
          </a:p>
          <a:p>
            <a:pPr marL="342900" indent="-342900">
              <a:buFont typeface="Arial" panose="020B0604020202020204" pitchFamily="34" charset="0"/>
              <a:buChar char="•"/>
            </a:pPr>
            <a:r>
              <a:rPr lang="en-CA" sz="2000" dirty="0"/>
              <a:t>The dialogue</a:t>
            </a:r>
          </a:p>
          <a:p>
            <a:endParaRPr lang="en-CA" sz="2000" dirty="0"/>
          </a:p>
          <a:p>
            <a:pPr marL="342900" indent="-342900">
              <a:buFont typeface="Arial" panose="020B0604020202020204" pitchFamily="34" charset="0"/>
              <a:buChar char="•"/>
            </a:pPr>
            <a:r>
              <a:rPr lang="en-CA" sz="2000" dirty="0"/>
              <a:t>Appendixes:</a:t>
            </a:r>
          </a:p>
          <a:p>
            <a:pPr marL="342900" indent="-342900">
              <a:buFont typeface="Arial" panose="020B0604020202020204" pitchFamily="34" charset="0"/>
              <a:buChar char="•"/>
            </a:pPr>
            <a:r>
              <a:rPr lang="en-CA" sz="2000" dirty="0"/>
              <a:t>1. The evolution of the universe</a:t>
            </a:r>
          </a:p>
          <a:p>
            <a:pPr marL="342900" indent="-342900">
              <a:buFont typeface="Arial" panose="020B0604020202020204" pitchFamily="34" charset="0"/>
              <a:buChar char="•"/>
            </a:pPr>
            <a:r>
              <a:rPr lang="en-CA" sz="2000" dirty="0"/>
              <a:t>2. The history of metaphysics</a:t>
            </a:r>
          </a:p>
          <a:p>
            <a:pPr marL="342900" indent="-342900">
              <a:buFont typeface="Arial" panose="020B0604020202020204" pitchFamily="34" charset="0"/>
              <a:buChar char="•"/>
            </a:pPr>
            <a:r>
              <a:rPr lang="en-CA" sz="2000" dirty="0"/>
              <a:t>3. Bernardo Kastrup’s idealism</a:t>
            </a:r>
          </a:p>
          <a:p>
            <a:pPr marL="342900" indent="-342900">
              <a:buFont typeface="Arial" panose="020B0604020202020204" pitchFamily="34" charset="0"/>
              <a:buChar char="•"/>
            </a:pPr>
            <a:r>
              <a:rPr lang="en-CA" sz="2000" dirty="0"/>
              <a:t>4. Donald Hoffman’s theory</a:t>
            </a:r>
          </a:p>
          <a:p>
            <a:pPr marL="342900" indent="-342900">
              <a:buFont typeface="Arial" panose="020B0604020202020204" pitchFamily="34" charset="0"/>
              <a:buChar char="•"/>
            </a:pPr>
            <a:r>
              <a:rPr lang="en-CA" sz="2000" dirty="0"/>
              <a:t>5. Rupert Sheldrake’s theory</a:t>
            </a:r>
          </a:p>
          <a:p>
            <a:pPr marL="342900" indent="-342900">
              <a:buFont typeface="Arial" panose="020B0604020202020204" pitchFamily="34" charset="0"/>
              <a:buChar char="•"/>
            </a:pPr>
            <a:r>
              <a:rPr lang="en-CA" sz="2000" dirty="0"/>
              <a:t>6. Michal Levin’s theory</a:t>
            </a:r>
          </a:p>
          <a:p>
            <a:pPr marL="342900" indent="-342900">
              <a:buFont typeface="Arial" panose="020B0604020202020204" pitchFamily="34" charset="0"/>
              <a:buChar char="•"/>
            </a:pPr>
            <a:r>
              <a:rPr lang="en-CA" sz="2000" dirty="0"/>
              <a:t>7. Synchronicity and quantum theory</a:t>
            </a:r>
          </a:p>
          <a:p>
            <a:pPr marL="342900" indent="-342900">
              <a:buFont typeface="Arial" panose="020B0604020202020204" pitchFamily="34" charset="0"/>
              <a:buChar char="•"/>
            </a:pPr>
            <a:r>
              <a:rPr lang="en-CA" sz="2000" dirty="0"/>
              <a:t>8. Teilhard de Chardin’s theory</a:t>
            </a:r>
          </a:p>
          <a:p>
            <a:pPr marL="342900" indent="-342900">
              <a:buFont typeface="Arial" panose="020B0604020202020204" pitchFamily="34" charset="0"/>
              <a:buChar char="•"/>
            </a:pPr>
            <a:r>
              <a:rPr lang="en-CA" sz="2000" dirty="0"/>
              <a:t>9. Putting it all together</a:t>
            </a:r>
          </a:p>
          <a:p>
            <a:endParaRPr lang="en-CA" sz="2000" dirty="0"/>
          </a:p>
        </p:txBody>
      </p:sp>
    </p:spTree>
    <p:extLst>
      <p:ext uri="{BB962C8B-B14F-4D97-AF65-F5344CB8AC3E}">
        <p14:creationId xmlns:p14="http://schemas.microsoft.com/office/powerpoint/2010/main" val="403501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FF2EA-0931-01E3-2DE8-D359EA2ADA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B8904F-94B7-E30B-6931-FC33D8394C78}"/>
              </a:ext>
            </a:extLst>
          </p:cNvPr>
          <p:cNvSpPr>
            <a:spLocks noGrp="1"/>
          </p:cNvSpPr>
          <p:nvPr>
            <p:ph type="sldNum" sz="quarter" idx="12"/>
          </p:nvPr>
        </p:nvSpPr>
        <p:spPr/>
        <p:txBody>
          <a:bodyPr/>
          <a:lstStyle/>
          <a:p>
            <a:fld id="{B2DC25EE-239B-4C5F-AAD1-255A7D5F1EE2}" type="slidenum">
              <a:rPr lang="en-US" smtClean="0"/>
              <a:t>84</a:t>
            </a:fld>
            <a:endParaRPr lang="en-US"/>
          </a:p>
        </p:txBody>
      </p:sp>
      <p:sp>
        <p:nvSpPr>
          <p:cNvPr id="4" name="TextBox 3">
            <a:extLst>
              <a:ext uri="{FF2B5EF4-FFF2-40B4-BE49-F238E27FC236}">
                <a16:creationId xmlns:a16="http://schemas.microsoft.com/office/drawing/2014/main" id="{BE50C7F4-AA10-77A1-D602-30090809D803}"/>
              </a:ext>
            </a:extLst>
          </p:cNvPr>
          <p:cNvSpPr txBox="1"/>
          <p:nvPr/>
        </p:nvSpPr>
        <p:spPr>
          <a:xfrm>
            <a:off x="185057" y="101377"/>
            <a:ext cx="6096000" cy="1631216"/>
          </a:xfrm>
          <a:prstGeom prst="rect">
            <a:avLst/>
          </a:prstGeom>
          <a:noFill/>
        </p:spPr>
        <p:txBody>
          <a:bodyPr wrap="square">
            <a:spAutoFit/>
          </a:bodyPr>
          <a:lstStyle/>
          <a:p>
            <a:pPr marL="342900" indent="-342900">
              <a:buFont typeface="Arial" panose="020B0604020202020204" pitchFamily="34" charset="0"/>
              <a:buChar char="•"/>
            </a:pPr>
            <a:r>
              <a:rPr lang="en-CA" sz="2000" dirty="0"/>
              <a:t>10.Evolutionary patterns</a:t>
            </a:r>
          </a:p>
          <a:p>
            <a:pPr marL="342900" indent="-342900">
              <a:buFont typeface="Arial" panose="020B0604020202020204" pitchFamily="34" charset="0"/>
              <a:buChar char="•"/>
            </a:pPr>
            <a:r>
              <a:rPr lang="en-CA" sz="2000" dirty="0"/>
              <a:t>11. Ignatian spirituality</a:t>
            </a:r>
          </a:p>
          <a:p>
            <a:pPr marL="342900" indent="-342900">
              <a:buFont typeface="Arial" panose="020B0604020202020204" pitchFamily="34" charset="0"/>
              <a:buChar char="•"/>
            </a:pPr>
            <a:r>
              <a:rPr lang="en-CA" sz="2000" dirty="0"/>
              <a:t>In conclusion</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19467297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EDBCA-1774-59B0-6257-1037A5C0206A}"/>
              </a:ext>
            </a:extLst>
          </p:cNvPr>
          <p:cNvSpPr>
            <a:spLocks noGrp="1"/>
          </p:cNvSpPr>
          <p:nvPr>
            <p:ph type="sldNum" sz="quarter" idx="12"/>
          </p:nvPr>
        </p:nvSpPr>
        <p:spPr/>
        <p:txBody>
          <a:bodyPr/>
          <a:lstStyle/>
          <a:p>
            <a:fld id="{B2DC25EE-239B-4C5F-AAD1-255A7D5F1EE2}" type="slidenum">
              <a:rPr lang="en-US" smtClean="0"/>
              <a:t>85</a:t>
            </a:fld>
            <a:endParaRPr lang="en-US"/>
          </a:p>
        </p:txBody>
      </p:sp>
      <p:sp>
        <p:nvSpPr>
          <p:cNvPr id="4" name="TextBox 3">
            <a:extLst>
              <a:ext uri="{FF2B5EF4-FFF2-40B4-BE49-F238E27FC236}">
                <a16:creationId xmlns:a16="http://schemas.microsoft.com/office/drawing/2014/main" id="{9E8D2FDF-EAD1-3D67-5CEC-C37FFEC31E2E}"/>
              </a:ext>
            </a:extLst>
          </p:cNvPr>
          <p:cNvSpPr txBox="1"/>
          <p:nvPr/>
        </p:nvSpPr>
        <p:spPr>
          <a:xfrm>
            <a:off x="0" y="0"/>
            <a:ext cx="12192000" cy="7171194"/>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2000" dirty="0">
                <a:latin typeface="+mj-lt"/>
                <a:cs typeface="Segoe UI" panose="020B0502040204020203" pitchFamily="34" charset="0"/>
              </a:rPr>
              <a:t>“Searching for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is divided into </a:t>
            </a:r>
            <a:r>
              <a:rPr lang="en-US" altLang="en-US" sz="2000" dirty="0">
                <a:latin typeface="+mj-lt"/>
                <a:cs typeface="Segoe UI" panose="020B0502040204020203" pitchFamily="34" charset="0"/>
              </a:rPr>
              <a:t>eight </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parts, each exploring different aspects of meaning and its significance in our lives.</a:t>
            </a: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 of "Searching for Meaning" is titled "Exploring Meaning." </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2000" dirty="0">
                <a:latin typeface="+mj-lt"/>
                <a:cs typeface="Segoe UI" panose="020B0502040204020203" pitchFamily="34" charset="0"/>
              </a:rPr>
              <a:t>“Exploring meaning” </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introduces the concept of meaning, its importance, and its relationship with goodness, truth, and beauty. It discusses the connection between happiness and meaning and provides a brief history of the search for meaning. It also considers how life stages and cultural perspectives influence the search for meaning. </a:t>
            </a:r>
            <a:r>
              <a:rPr lang="en-US" altLang="en-US" sz="2000" dirty="0">
                <a:latin typeface="+mj-lt"/>
                <a:cs typeface="Segoe UI" panose="020B0502040204020203" pitchFamily="34" charset="0"/>
              </a:rPr>
              <a:t>Part I</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ends with an exploration of how healthy personal, collective, and universal stories are critical in our search for meaning</a:t>
            </a:r>
            <a:r>
              <a:rPr lang="en-US" altLang="en-US" sz="2000" b="1" dirty="0">
                <a:latin typeface="+mj-lt"/>
                <a:cs typeface="Segoe UI" panose="020B0502040204020203" pitchFamily="34" charset="0"/>
              </a:rPr>
              <a:t>.</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My, Our, and The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section explains the three levels of meaning: "My" stories (individual), "Our" stories (collective), and "The" stories (universal). It emphasizes the importance of aligning these three levels of stories to find meaning in life.</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2000" b="1" dirty="0">
                <a:latin typeface="+mj-lt"/>
                <a:cs typeface="Segoe UI" panose="020B0502040204020203" pitchFamily="34" charset="0"/>
              </a:rPr>
              <a:t>Understanding</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Looks at three key questions we must ask to better understand the concept of meaning: Is meaning a personal or universal concept? Is meaning a subjective experience or an objective reality? Is meaning to be found or to be lived? </a:t>
            </a: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Why Meaning is Important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highlights the significance of finding and living a meaningful life. It discusses how meaning impacts well-being, motivation, and overall fulfillment.</a:t>
            </a: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p:txBody>
      </p:sp>
    </p:spTree>
    <p:extLst>
      <p:ext uri="{BB962C8B-B14F-4D97-AF65-F5344CB8AC3E}">
        <p14:creationId xmlns:p14="http://schemas.microsoft.com/office/powerpoint/2010/main" val="27163122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B1F473-8120-0897-26AA-CB94EACA25F7}"/>
              </a:ext>
            </a:extLst>
          </p:cNvPr>
          <p:cNvSpPr>
            <a:spLocks noGrp="1"/>
          </p:cNvSpPr>
          <p:nvPr>
            <p:ph type="sldNum" sz="quarter" idx="12"/>
          </p:nvPr>
        </p:nvSpPr>
        <p:spPr/>
        <p:txBody>
          <a:bodyPr/>
          <a:lstStyle/>
          <a:p>
            <a:fld id="{B2DC25EE-239B-4C5F-AAD1-255A7D5F1EE2}" type="slidenum">
              <a:rPr lang="en-US" smtClean="0"/>
              <a:t>86</a:t>
            </a:fld>
            <a:endParaRPr lang="en-US"/>
          </a:p>
        </p:txBody>
      </p:sp>
      <p:sp>
        <p:nvSpPr>
          <p:cNvPr id="4" name="TextBox 3">
            <a:extLst>
              <a:ext uri="{FF2B5EF4-FFF2-40B4-BE49-F238E27FC236}">
                <a16:creationId xmlns:a16="http://schemas.microsoft.com/office/drawing/2014/main" id="{510AAC8E-9A2D-5AE7-5F15-722B2C325D53}"/>
              </a:ext>
            </a:extLst>
          </p:cNvPr>
          <p:cNvSpPr txBox="1"/>
          <p:nvPr/>
        </p:nvSpPr>
        <p:spPr>
          <a:xfrm>
            <a:off x="76200" y="70021"/>
            <a:ext cx="12192000" cy="7478970"/>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Goodness, Truth, and Beauty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relationship between these three transcendentals and meaning is explored.</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 </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Happiness, Meaning, and the Stages of Life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difference between a happy life and a meaningful life is discussed. While happiness focuses on personal satisfaction and pleasure, meaning involves contributing to something larger than oneself. The stages of life influence the pursuit of happiness and meaning, with </a:t>
            </a:r>
            <a:r>
              <a:rPr lang="en-US" altLang="en-US" sz="2000" dirty="0">
                <a:latin typeface="+mj-lt"/>
                <a:cs typeface="Segoe UI" panose="020B0502040204020203" pitchFamily="34" charset="0"/>
              </a:rPr>
              <a:t>meaning being a primary concern of the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second half of life</a:t>
            </a:r>
            <a:r>
              <a:rPr lang="en-US" altLang="en-US" sz="2000" b="1" dirty="0">
                <a:latin typeface="+mj-lt"/>
                <a:cs typeface="Segoe UI" panose="020B0502040204020203" pitchFamily="34" charset="0"/>
              </a:rPr>
              <a:t>.</a:t>
            </a: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 Brief History of the Search for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traces </a:t>
            </a:r>
            <a:r>
              <a:rPr lang="en-US" altLang="en-US" sz="2000" dirty="0">
                <a:latin typeface="+mj-lt"/>
                <a:cs typeface="Segoe UI" panose="020B0502040204020203" pitchFamily="34" charset="0"/>
              </a:rPr>
              <a:t>Human’s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search for meaning back to the cognitive revolution. It discusses how enhanced language capabilities, abstract thinking, and complex social structures laid the groundwork for our search for meaning.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II of "Searching for Meaning" is titled "Losing Meaning."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2000" dirty="0">
                <a:latin typeface="+mj-lt"/>
                <a:cs typeface="Segoe UI" panose="020B0502040204020203" pitchFamily="34" charset="0"/>
              </a:rPr>
              <a:t>“Losing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delves into how </a:t>
            </a:r>
            <a:r>
              <a:rPr lang="en-US" altLang="en-US" sz="2000" dirty="0">
                <a:latin typeface="+mj-lt"/>
                <a:cs typeface="Segoe UI" panose="020B0502040204020203" pitchFamily="34" charset="0"/>
              </a:rPr>
              <a:t>potentially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meaningful personal, societal, and universal stories come to lose meaning. It explores Western society's transition from a traditional to modern and post-modern worldviews and proposes that </a:t>
            </a:r>
            <a:r>
              <a:rPr lang="en-US" altLang="en-US" sz="2000" dirty="0">
                <a:latin typeface="+mj-lt"/>
                <a:cs typeface="Segoe UI" panose="020B0502040204020203" pitchFamily="34" charset="0"/>
              </a:rPr>
              <a:t>this transition is at the root of</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current polycrisis of which the crisis of meaning is a part.</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How “My” Stories Lose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how personal narratives, or "My" stories, can lose their significance. It discusses the impact of life events, trauma, and societal changes on an individual’s sense of meaning. The shift from traditional to modern stories is again highlighted, showing how changes in societal values and beliefs affects personal meaning.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9667834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43ED82-6014-16D5-AE83-78DCE059BB33}"/>
              </a:ext>
            </a:extLst>
          </p:cNvPr>
          <p:cNvSpPr>
            <a:spLocks noGrp="1"/>
          </p:cNvSpPr>
          <p:nvPr>
            <p:ph type="sldNum" sz="quarter" idx="12"/>
          </p:nvPr>
        </p:nvSpPr>
        <p:spPr/>
        <p:txBody>
          <a:bodyPr/>
          <a:lstStyle/>
          <a:p>
            <a:fld id="{B2DC25EE-239B-4C5F-AAD1-255A7D5F1EE2}" type="slidenum">
              <a:rPr lang="en-US" smtClean="0"/>
              <a:t>87</a:t>
            </a:fld>
            <a:endParaRPr lang="en-US"/>
          </a:p>
        </p:txBody>
      </p:sp>
      <p:sp>
        <p:nvSpPr>
          <p:cNvPr id="5" name="TextBox 4">
            <a:extLst>
              <a:ext uri="{FF2B5EF4-FFF2-40B4-BE49-F238E27FC236}">
                <a16:creationId xmlns:a16="http://schemas.microsoft.com/office/drawing/2014/main" id="{36FDE191-4DB9-9F95-0FAD-0A5318C52837}"/>
              </a:ext>
            </a:extLst>
          </p:cNvPr>
          <p:cNvSpPr txBox="1"/>
          <p:nvPr/>
        </p:nvSpPr>
        <p:spPr>
          <a:xfrm>
            <a:off x="185532" y="211535"/>
            <a:ext cx="11608904" cy="7478970"/>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Meaningful Traditional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traditional stories that have historically provided meaning to individuals and societies. It examines how these stories have been passed down through generations and their role in shaping cultural and personal identities.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Paradigm Shifts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a:t>
            </a:r>
            <a:r>
              <a:rPr lang="en-US" altLang="en-US" sz="2000" dirty="0">
                <a:latin typeface="+mj-lt"/>
                <a:cs typeface="Segoe UI" panose="020B0502040204020203" pitchFamily="34" charset="0"/>
              </a:rPr>
              <a:t>applies Thomas Kuhn’s concept of</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paradigm shifts to the cultural stage changes that have occurred in Western society, such as the transition from a traditional to a modern worldview. It explores how these shifts have influenced the way people perceive meaning and their place in the world.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Shift from a Traditional to a Modern Story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elaborates on the transition from traditional narratives to modern ones. It examines the impact of scientific advancements, industrialization, and secularization on traditional stories and how these changes have led to a loss of meaning for many individuals.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“Our” and “The” Stories Lose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how collective and universal stories, or "Our" and "The" stories, lose their significance. It discusses the impact of societal changes, cultural shifts, and global events on collective meaning-making.</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Postmodern Stage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postmodern stage and its impact on meaning. It discusses the characteristics of postmodernism, such as skepticism, relativism, and the rejection of grand narratives, and how these elements contribute to the loss of meaning in contemporary society.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p:txBody>
      </p:sp>
    </p:spTree>
    <p:extLst>
      <p:ext uri="{BB962C8B-B14F-4D97-AF65-F5344CB8AC3E}">
        <p14:creationId xmlns:p14="http://schemas.microsoft.com/office/powerpoint/2010/main" val="2621668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05443-D094-1833-D979-30F83F99CAF0}"/>
              </a:ext>
            </a:extLst>
          </p:cNvPr>
          <p:cNvSpPr>
            <a:spLocks noGrp="1"/>
          </p:cNvSpPr>
          <p:nvPr>
            <p:ph type="sldNum" sz="quarter" idx="12"/>
          </p:nvPr>
        </p:nvSpPr>
        <p:spPr/>
        <p:txBody>
          <a:bodyPr/>
          <a:lstStyle/>
          <a:p>
            <a:fld id="{B2DC25EE-239B-4C5F-AAD1-255A7D5F1EE2}" type="slidenum">
              <a:rPr lang="en-US" smtClean="0"/>
              <a:t>88</a:t>
            </a:fld>
            <a:endParaRPr lang="en-US"/>
          </a:p>
        </p:txBody>
      </p:sp>
      <p:sp>
        <p:nvSpPr>
          <p:cNvPr id="5" name="TextBox 4">
            <a:extLst>
              <a:ext uri="{FF2B5EF4-FFF2-40B4-BE49-F238E27FC236}">
                <a16:creationId xmlns:a16="http://schemas.microsoft.com/office/drawing/2014/main" id="{8DED5BF1-A86A-6317-0FB1-D31AF2015EAF}"/>
              </a:ext>
            </a:extLst>
          </p:cNvPr>
          <p:cNvSpPr txBox="1"/>
          <p:nvPr/>
        </p:nvSpPr>
        <p:spPr>
          <a:xfrm>
            <a:off x="-92767" y="70021"/>
            <a:ext cx="12099235" cy="6863417"/>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III of the presentation "Searching for Meaning" is titled "Crisis." </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Segoe UI" panose="020B0502040204020203" pitchFamily="34" charset="0"/>
              </a:rPr>
              <a:t>“Crisis”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discusses various aspects of the polycrisis, a term used to describe multiple, interconnected crises. It explores economic and political history, and why liberal democracy is in decline. It also examines how this decline has been accelerated by the rise of new media</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Polycrisis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concept of polycrisis. It explores how </a:t>
            </a:r>
            <a:r>
              <a:rPr lang="en-US" altLang="en-US" sz="2000" dirty="0">
                <a:latin typeface="+mj-lt"/>
                <a:cs typeface="Segoe UI" panose="020B0502040204020203" pitchFamily="34" charset="0"/>
              </a:rPr>
              <a:t>different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crises are interrelated and the impact they have on individuals and communities.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 Brief Economic History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provides an overview of significant economic events and their influence on society. It covers the historical period of the Gilded Age, the Great Depression, the New Deal, neoliberalism, and the 2008 financial crisis. Each of these events is related to the broader theme of losing meaning in society.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Gilded Age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delves into the Gilded Age, a period of rapid economic growth and industrialization in the late 19th century. It examines the social and economic inequalities that emerged during this time.</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Great Depression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the Great Depression, a severe worldwide economic downturn that occurred in the 1930s. It discusses the impact of the depression on individuals and society</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3045639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804543-A66D-C9BD-DF55-CDFAC46DEA3A}"/>
              </a:ext>
            </a:extLst>
          </p:cNvPr>
          <p:cNvSpPr>
            <a:spLocks noGrp="1"/>
          </p:cNvSpPr>
          <p:nvPr>
            <p:ph type="sldNum" sz="quarter" idx="12"/>
          </p:nvPr>
        </p:nvSpPr>
        <p:spPr/>
        <p:txBody>
          <a:bodyPr/>
          <a:lstStyle/>
          <a:p>
            <a:fld id="{B2DC25EE-239B-4C5F-AAD1-255A7D5F1EE2}" type="slidenum">
              <a:rPr lang="en-US" smtClean="0"/>
              <a:t>89</a:t>
            </a:fld>
            <a:endParaRPr lang="en-US"/>
          </a:p>
        </p:txBody>
      </p:sp>
      <p:sp>
        <p:nvSpPr>
          <p:cNvPr id="5" name="TextBox 4">
            <a:extLst>
              <a:ext uri="{FF2B5EF4-FFF2-40B4-BE49-F238E27FC236}">
                <a16:creationId xmlns:a16="http://schemas.microsoft.com/office/drawing/2014/main" id="{7A294D5C-18A3-5C0F-7781-306C237D6C06}"/>
              </a:ext>
            </a:extLst>
          </p:cNvPr>
          <p:cNvSpPr txBox="1"/>
          <p:nvPr/>
        </p:nvSpPr>
        <p:spPr>
          <a:xfrm>
            <a:off x="66261" y="0"/>
            <a:ext cx="12192000" cy="6247864"/>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New Deal</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covers the New Deal, a series of programs and policies implemented by President Franklin D. Roosevelt in response to the Great Depression. It examines how these measures aimed to restore meaning and hope to a struggling society.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Neoliberalism</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rise of neoliberalism, an economic and political ideology that emphasizes free markets, deregulation, and privatization. It explores how neoliberal policies have contributed to social and economic inequalities.</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2008 Financial Crisis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2008 financial crisis, a global economic downturn triggered by the collapse of the housing market in the United States. It discusses the impact of the crisis on individuals and society</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Decline of the American Empire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the decline of the American empire, focusing on the political, economic, and social factors that have contributed to this decline. </a:t>
            </a: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Fake News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rise of </a:t>
            </a:r>
            <a:r>
              <a:rPr lang="en-US" altLang="en-US" sz="2000" dirty="0">
                <a:latin typeface="+mj-lt"/>
                <a:cs typeface="Segoe UI" panose="020B0502040204020203" pitchFamily="34" charset="0"/>
              </a:rPr>
              <a:t>the </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new media and its impact on society. It explores how misinformation and disinformation and fake news contribute to a </a:t>
            </a:r>
            <a:r>
              <a:rPr lang="en-US" altLang="en-US" sz="2000" dirty="0">
                <a:latin typeface="+mj-lt"/>
                <a:cs typeface="Segoe UI" panose="020B0502040204020203" pitchFamily="34" charset="0"/>
              </a:rPr>
              <a:t>loss of</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trust in institutions.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1212455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D92B88-BDA5-FAB9-6DA5-5ABB0286CD51}"/>
              </a:ext>
            </a:extLst>
          </p:cNvPr>
          <p:cNvSpPr txBox="1"/>
          <p:nvPr/>
        </p:nvSpPr>
        <p:spPr>
          <a:xfrm>
            <a:off x="114300" y="0"/>
            <a:ext cx="6096000" cy="6740307"/>
          </a:xfrm>
          <a:prstGeom prst="rect">
            <a:avLst/>
          </a:prstGeom>
          <a:noFill/>
        </p:spPr>
        <p:txBody>
          <a:bodyPr wrap="square">
            <a:spAutoFit/>
          </a:bodyPr>
          <a:lstStyle/>
          <a:p>
            <a:pPr algn="l">
              <a:buNone/>
            </a:pPr>
            <a:r>
              <a:rPr lang="en-US" b="0" i="0" dirty="0">
                <a:effectLst/>
                <a:latin typeface="Arial" panose="020B0604020202020204" pitchFamily="34" charset="0"/>
                <a:cs typeface="Arial" panose="020B0604020202020204" pitchFamily="34" charset="0"/>
              </a:rPr>
              <a:t>Take a comfortable position.</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Allow your body to settle in whatever way feels natural and supportive.</a:t>
            </a:r>
          </a:p>
          <a:p>
            <a:pPr algn="l">
              <a:buNone/>
            </a:pPr>
            <a:r>
              <a:rPr lang="en-US" b="0" i="0" dirty="0">
                <a:effectLst/>
                <a:latin typeface="Arial" panose="020B0604020202020204" pitchFamily="34" charset="0"/>
                <a:cs typeface="Arial" panose="020B0604020202020204" pitchFamily="34" charset="0"/>
              </a:rPr>
              <a:t>You do not need to force yourself to relax.</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Simply notice that you are here.</a:t>
            </a:r>
          </a:p>
          <a:p>
            <a:pPr algn="l">
              <a:buNone/>
            </a:pPr>
            <a:r>
              <a:rPr lang="en-US" b="0" i="0" dirty="0">
                <a:effectLst/>
                <a:latin typeface="Arial" panose="020B0604020202020204" pitchFamily="34" charset="0"/>
                <a:cs typeface="Arial" panose="020B0604020202020204" pitchFamily="34" charset="0"/>
              </a:rPr>
              <a:t>Notice the feeling of the chair beneath you…</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the floor beneath your feet…</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the gentle rhythm of breathing happening on its own.</a:t>
            </a:r>
          </a:p>
          <a:p>
            <a:pPr algn="l">
              <a:buNone/>
            </a:pPr>
            <a:r>
              <a:rPr lang="en-US" b="0" i="0" dirty="0">
                <a:effectLst/>
                <a:latin typeface="Arial" panose="020B0604020202020204" pitchFamily="34" charset="0"/>
                <a:cs typeface="Arial" panose="020B0604020202020204" pitchFamily="34" charset="0"/>
              </a:rPr>
              <a:t>And for a few moments, simply arrive.</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Notice the inhale…</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and the exhale.</a:t>
            </a:r>
          </a:p>
          <a:p>
            <a:pPr algn="l">
              <a:buNone/>
            </a:pPr>
            <a:r>
              <a:rPr lang="en-US" b="0" i="0" dirty="0">
                <a:effectLst/>
                <a:latin typeface="Arial" panose="020B0604020202020204" pitchFamily="34" charset="0"/>
                <a:cs typeface="Arial" panose="020B0604020202020204" pitchFamily="34" charset="0"/>
              </a:rPr>
              <a:t>No need to change the breath.</a:t>
            </a:r>
          </a:p>
          <a:p>
            <a:pPr algn="l">
              <a:buNone/>
            </a:pPr>
            <a:r>
              <a:rPr lang="en-US" b="0" i="0" dirty="0">
                <a:effectLst/>
                <a:latin typeface="Arial" panose="020B0604020202020204" pitchFamily="34" charset="0"/>
                <a:cs typeface="Arial" panose="020B0604020202020204" pitchFamily="34" charset="0"/>
              </a:rPr>
              <a:t>Just allowing awareness to reconnect with this moment.</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As you sit here, notice that awareness can gently begin reconnecting you:</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to sensations in the body…</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to thoughts moving through the mind…</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to emotions that may be present beneath the surface.</a:t>
            </a:r>
          </a:p>
          <a:p>
            <a:pPr algn="l">
              <a:buNone/>
            </a:pPr>
            <a:r>
              <a:rPr lang="en-US" b="0" i="0" dirty="0">
                <a:effectLst/>
                <a:latin typeface="Arial" panose="020B0604020202020204" pitchFamily="34" charset="0"/>
                <a:cs typeface="Arial" panose="020B0604020202020204" pitchFamily="34" charset="0"/>
              </a:rPr>
              <a:t>Not fixing.</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Not analyzing.</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Just reconnecting.</a:t>
            </a:r>
          </a:p>
          <a:p>
            <a:pPr algn="l">
              <a:buNone/>
            </a:pPr>
            <a:r>
              <a:rPr lang="en-US" b="0" i="0" dirty="0">
                <a:effectLst/>
                <a:latin typeface="Arial" panose="020B0604020202020204" pitchFamily="34" charset="0"/>
                <a:cs typeface="Arial" panose="020B0604020202020204" pitchFamily="34" charset="0"/>
              </a:rPr>
              <a:t>[pause]</a:t>
            </a:r>
          </a:p>
        </p:txBody>
      </p:sp>
      <p:sp>
        <p:nvSpPr>
          <p:cNvPr id="5" name="TextBox 4">
            <a:extLst>
              <a:ext uri="{FF2B5EF4-FFF2-40B4-BE49-F238E27FC236}">
                <a16:creationId xmlns:a16="http://schemas.microsoft.com/office/drawing/2014/main" id="{AC6AA596-C611-5411-56CF-2C0A8784D97E}"/>
              </a:ext>
            </a:extLst>
          </p:cNvPr>
          <p:cNvSpPr txBox="1"/>
          <p:nvPr/>
        </p:nvSpPr>
        <p:spPr>
          <a:xfrm>
            <a:off x="6210300" y="58846"/>
            <a:ext cx="6096000" cy="7017306"/>
          </a:xfrm>
          <a:prstGeom prst="rect">
            <a:avLst/>
          </a:prstGeom>
          <a:noFill/>
        </p:spPr>
        <p:txBody>
          <a:bodyPr wrap="square">
            <a:spAutoFit/>
          </a:bodyPr>
          <a:lstStyle/>
          <a:p>
            <a:pPr algn="l">
              <a:buNone/>
            </a:pPr>
            <a:r>
              <a:rPr lang="en-US" b="0" i="0" dirty="0">
                <a:effectLst/>
                <a:latin typeface="Arial" panose="020B0604020202020204" pitchFamily="34" charset="0"/>
                <a:cs typeface="Arial" panose="020B0604020202020204" pitchFamily="34" charset="0"/>
              </a:rPr>
              <a:t>Many of us spend much of life disconnected from parts of ourselves.</a:t>
            </a:r>
          </a:p>
          <a:p>
            <a:pPr algn="l">
              <a:buNone/>
            </a:pPr>
            <a:r>
              <a:rPr lang="en-US" b="0" i="0" dirty="0">
                <a:effectLst/>
                <a:latin typeface="Arial" panose="020B0604020202020204" pitchFamily="34" charset="0"/>
                <a:cs typeface="Arial" panose="020B0604020202020204" pitchFamily="34" charset="0"/>
              </a:rPr>
              <a:t>Disconnected from feelings we learned were unsafe…</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Disconnected from needs that were not welcomed…</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Disconnected from vulnerability, grief, fear, joy, or longing.</a:t>
            </a:r>
          </a:p>
          <a:p>
            <a:pPr algn="l">
              <a:buNone/>
            </a:pPr>
            <a:r>
              <a:rPr lang="en-US" b="0" i="0" dirty="0">
                <a:effectLst/>
                <a:latin typeface="Arial" panose="020B0604020202020204" pitchFamily="34" charset="0"/>
                <a:cs typeface="Arial" panose="020B0604020202020204" pitchFamily="34" charset="0"/>
              </a:rPr>
              <a:t>And sometimes this disconnection helped us survive.</a:t>
            </a:r>
          </a:p>
          <a:p>
            <a:pPr algn="l">
              <a:buNone/>
            </a:pPr>
            <a:r>
              <a:rPr lang="en-US" b="0" i="0" dirty="0">
                <a:effectLst/>
                <a:latin typeface="Arial" panose="020B0604020202020204" pitchFamily="34" charset="0"/>
                <a:cs typeface="Arial" panose="020B0604020202020204" pitchFamily="34" charset="0"/>
              </a:rPr>
              <a:t>So, as we sit here, we do not judge the parts of ourselves that disconnected.</a:t>
            </a:r>
          </a:p>
          <a:p>
            <a:pPr algn="l">
              <a:buNone/>
            </a:pPr>
            <a:r>
              <a:rPr lang="en-US" b="0" i="0" dirty="0">
                <a:effectLst/>
                <a:latin typeface="Arial" panose="020B0604020202020204" pitchFamily="34" charset="0"/>
                <a:cs typeface="Arial" panose="020B0604020202020204" pitchFamily="34" charset="0"/>
              </a:rPr>
              <a:t>We simply acknowledge:</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they were trying to help us.</a:t>
            </a:r>
          </a:p>
          <a:p>
            <a:pPr algn="l">
              <a:buNone/>
            </a:pPr>
            <a:r>
              <a:rPr lang="en-US" b="0" i="0" dirty="0">
                <a:effectLst/>
                <a:latin typeface="Arial" panose="020B0604020202020204" pitchFamily="34" charset="0"/>
                <a:cs typeface="Arial" panose="020B0604020202020204" pitchFamily="34" charset="0"/>
              </a:rPr>
              <a:t>[pause]</a:t>
            </a:r>
          </a:p>
          <a:p>
            <a:pPr algn="l">
              <a:buNone/>
            </a:pPr>
            <a:r>
              <a:rPr lang="en-US" b="0" i="0" dirty="0">
                <a:effectLst/>
                <a:latin typeface="Arial" panose="020B0604020202020204" pitchFamily="34" charset="0"/>
                <a:cs typeface="Arial" panose="020B0604020202020204" pitchFamily="34" charset="0"/>
              </a:rPr>
              <a:t>Now gently bring attention to the experience of being here with others.</a:t>
            </a:r>
          </a:p>
          <a:p>
            <a:pPr algn="l">
              <a:buNone/>
            </a:pPr>
            <a:r>
              <a:rPr lang="en-US" b="0" i="0" dirty="0">
                <a:effectLst/>
                <a:latin typeface="Arial" panose="020B0604020202020204" pitchFamily="34" charset="0"/>
                <a:cs typeface="Arial" panose="020B0604020202020204" pitchFamily="34" charset="0"/>
              </a:rPr>
              <a:t>Even in silence, notice that we are not alone.</a:t>
            </a:r>
          </a:p>
          <a:p>
            <a:r>
              <a:rPr lang="en-US" b="0" i="0" dirty="0">
                <a:effectLst/>
                <a:latin typeface="Arial" panose="020B0604020202020204" pitchFamily="34" charset="0"/>
                <a:cs typeface="Arial" panose="020B0604020202020204" pitchFamily="34" charset="0"/>
              </a:rPr>
              <a:t>A room of human beings…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each carrying joys and wounds…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hopes and disappointments…</a:t>
            </a:r>
            <a:br>
              <a:rPr lang="en-US" b="0" i="0" dirty="0">
                <a:effectLst/>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stories and questions.</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And perhaps just beneath our differences lies something shared: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longing to belong…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longing to matter…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 longing to feel connected.</a:t>
            </a:r>
          </a:p>
          <a:p>
            <a:r>
              <a:rPr lang="en-US" dirty="0">
                <a:latin typeface="Arial" panose="020B0604020202020204" pitchFamily="34" charset="0"/>
                <a:cs typeface="Arial" panose="020B0604020202020204" pitchFamily="34" charset="0"/>
              </a:rPr>
              <a:t>[pause]</a:t>
            </a:r>
          </a:p>
          <a:p>
            <a:pPr algn="l">
              <a:buNone/>
            </a:pPr>
            <a:endParaRPr lang="en-US"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025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47DCD1-7C2A-D4AA-33F6-80450159D2FA}"/>
              </a:ext>
            </a:extLst>
          </p:cNvPr>
          <p:cNvSpPr>
            <a:spLocks noGrp="1"/>
          </p:cNvSpPr>
          <p:nvPr>
            <p:ph type="sldNum" sz="quarter" idx="12"/>
          </p:nvPr>
        </p:nvSpPr>
        <p:spPr/>
        <p:txBody>
          <a:bodyPr/>
          <a:lstStyle/>
          <a:p>
            <a:fld id="{B2DC25EE-239B-4C5F-AAD1-255A7D5F1EE2}" type="slidenum">
              <a:rPr lang="en-US" smtClean="0"/>
              <a:t>90</a:t>
            </a:fld>
            <a:endParaRPr lang="en-US"/>
          </a:p>
        </p:txBody>
      </p:sp>
      <p:sp>
        <p:nvSpPr>
          <p:cNvPr id="5" name="TextBox 4">
            <a:extLst>
              <a:ext uri="{FF2B5EF4-FFF2-40B4-BE49-F238E27FC236}">
                <a16:creationId xmlns:a16="http://schemas.microsoft.com/office/drawing/2014/main" id="{DD996D5E-EE0C-4169-C1F2-3E5339DEA867}"/>
              </a:ext>
            </a:extLst>
          </p:cNvPr>
          <p:cNvSpPr txBox="1"/>
          <p:nvPr/>
        </p:nvSpPr>
        <p:spPr>
          <a:xfrm>
            <a:off x="1" y="70021"/>
            <a:ext cx="12191999" cy="6832640"/>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IV of the presentation "Searching for Meaning" is titled "Consequences." </a:t>
            </a:r>
          </a:p>
          <a:p>
            <a:pPr marL="342900" indent="-34290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Segoe UI" panose="020B0502040204020203" pitchFamily="34" charset="0"/>
              </a:rPr>
              <a:t>“Consequences”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examines the phenomena of cultural backlash, populism, and authoritarianism, and how these arise from the polycrisis. It also looks into the psychology of power and wealth, authoritarian societies, and cults</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Cultural Backlash</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phenomenon of cultural backlash, which refers to the reaction against progressive social changes. It explores how certain groups feel threatened by these changes and respond by clinging to traditional values and norms</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Populism and Authoritarianism</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rise of populism and authoritarianism as responses to the polycrisis. It discusses how populist leaders exploit people's fears and frustrations to gain power and how authoritarian regimes use control and repression to maintain their authority</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Psychology of Power and Wealth</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psychological effects of power and wealth on individuals and societies. It examines how the pursuit of power and wealth can lead to corruption, inequality, and a loss of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Authoritarian Societies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looks into the characteristics of authoritarian societies and how they suppress individual freedoms and dissent. It discusses the impact of living under authoritarian rule</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94945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EABB2-2386-7454-8285-0F1CC1D4B3AA}"/>
              </a:ext>
            </a:extLst>
          </p:cNvPr>
          <p:cNvSpPr>
            <a:spLocks noGrp="1"/>
          </p:cNvSpPr>
          <p:nvPr>
            <p:ph type="sldNum" sz="quarter" idx="12"/>
          </p:nvPr>
        </p:nvSpPr>
        <p:spPr/>
        <p:txBody>
          <a:bodyPr/>
          <a:lstStyle/>
          <a:p>
            <a:fld id="{B2DC25EE-239B-4C5F-AAD1-255A7D5F1EE2}" type="slidenum">
              <a:rPr lang="en-US" smtClean="0"/>
              <a:t>91</a:t>
            </a:fld>
            <a:endParaRPr lang="en-US"/>
          </a:p>
        </p:txBody>
      </p:sp>
      <p:sp>
        <p:nvSpPr>
          <p:cNvPr id="5" name="TextBox 4">
            <a:extLst>
              <a:ext uri="{FF2B5EF4-FFF2-40B4-BE49-F238E27FC236}">
                <a16:creationId xmlns:a16="http://schemas.microsoft.com/office/drawing/2014/main" id="{58421212-FFE8-7F2B-6867-E64C4E837FD2}"/>
              </a:ext>
            </a:extLst>
          </p:cNvPr>
          <p:cNvSpPr txBox="1"/>
          <p:nvPr/>
        </p:nvSpPr>
        <p:spPr>
          <a:xfrm>
            <a:off x="0" y="106464"/>
            <a:ext cx="12192000" cy="7478970"/>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Cults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nature of cults and how they manipulate and control their members. It explores the psychological tactics used by cult leaders to create a sense of belonging and purpose among followers, often at the expense of their autonomy and well-being</a:t>
            </a:r>
            <a:r>
              <a:rPr lang="en-US" altLang="en-US" sz="2000" b="1" dirty="0">
                <a:latin typeface="+mj-lt"/>
                <a:cs typeface="Segoe UI" panose="020B0502040204020203" pitchFamily="34" charset="0"/>
              </a:rPr>
              <a:t>.</a:t>
            </a: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 of the presentation "Searching for Meaning" is titled "Anomalies."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“Anomalies” explores anomalies in the modern and post-modern worldviews and considers how these anomalies arise from metaphysical physicalism. It surveys the study of anomalous experiences and discusses the foundations of spiritual traditions and the perennial philosophy</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 Anomalies in Worldviews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anomalies that arise in the modern and post-modern worldviews. It considers how these anomalies challenge our understanding of reality and meaning.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Physicalism and Idealism</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philosophical perspectives of physicalism and idealism. It discusses how these metaphysical views influence our perception of reality and meaning.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Immanuel Kant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contributions of Immanuel Kant to the understanding of reality and meaning. It explores his ideas on the nature of knowledge and the limits of human understanding.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Bernardo Kastrup</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work of Bernardo Kastrup, a contemporary philosopher who advocates for idealism. It explores his arguments against physicalism and his views on the nature of consciousness.</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2040234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DE825-A626-28C2-8C78-5DBB2477B7A0}"/>
              </a:ext>
            </a:extLst>
          </p:cNvPr>
          <p:cNvSpPr>
            <a:spLocks noGrp="1"/>
          </p:cNvSpPr>
          <p:nvPr>
            <p:ph type="sldNum" sz="quarter" idx="12"/>
          </p:nvPr>
        </p:nvSpPr>
        <p:spPr/>
        <p:txBody>
          <a:bodyPr/>
          <a:lstStyle/>
          <a:p>
            <a:fld id="{B2DC25EE-239B-4C5F-AAD1-255A7D5F1EE2}" type="slidenum">
              <a:rPr lang="en-US" smtClean="0"/>
              <a:t>92</a:t>
            </a:fld>
            <a:endParaRPr lang="en-US"/>
          </a:p>
        </p:txBody>
      </p:sp>
      <p:sp>
        <p:nvSpPr>
          <p:cNvPr id="5" name="TextBox 4">
            <a:extLst>
              <a:ext uri="{FF2B5EF4-FFF2-40B4-BE49-F238E27FC236}">
                <a16:creationId xmlns:a16="http://schemas.microsoft.com/office/drawing/2014/main" id="{1CB77B53-6ED4-567F-86A7-B3DF7BEADEE3}"/>
              </a:ext>
            </a:extLst>
          </p:cNvPr>
          <p:cNvSpPr txBox="1"/>
          <p:nvPr/>
        </p:nvSpPr>
        <p:spPr>
          <a:xfrm>
            <a:off x="145774" y="70021"/>
            <a:ext cx="12046226" cy="6247864"/>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Quantum World</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implications of quantum mechanics for our understanding of reality and meaning. It discusses how the strange and counterintuitive phenomena observed in the quantum world challenge classical notions of reality.</a:t>
            </a:r>
          </a:p>
          <a:p>
            <a:pPr marL="342900" indent="-34290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Brain and Mind</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relationship between the brain and the mind. It explores how different philosophical perspectives, such as physicalism and idealism, interpret this relationship and its implications for meaning.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Variety of States of Consciousness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different states of consciousness that humans can experience. It explores how these states can provide insights into the nature of reality and meaning.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Searching for a Deeper Reality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quest for a deeper understanding of reality. It discusses how different philosophical and spiritual traditions approach this quest and what they reveal about the nature of meaning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Study of Anomalous Experiences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study of anomalous experiences, such as near-death experiences, mystical experiences, and other phenomena that challenge conventional understandings of reality</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6025784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C4D70C-ABE7-FC09-A41F-F111958AB8AA}"/>
              </a:ext>
            </a:extLst>
          </p:cNvPr>
          <p:cNvSpPr>
            <a:spLocks noGrp="1"/>
          </p:cNvSpPr>
          <p:nvPr>
            <p:ph type="sldNum" sz="quarter" idx="12"/>
          </p:nvPr>
        </p:nvSpPr>
        <p:spPr/>
        <p:txBody>
          <a:bodyPr/>
          <a:lstStyle/>
          <a:p>
            <a:fld id="{B2DC25EE-239B-4C5F-AAD1-255A7D5F1EE2}" type="slidenum">
              <a:rPr lang="en-US" smtClean="0"/>
              <a:t>93</a:t>
            </a:fld>
            <a:endParaRPr lang="en-US"/>
          </a:p>
        </p:txBody>
      </p:sp>
      <p:sp>
        <p:nvSpPr>
          <p:cNvPr id="4" name="TextBox 3">
            <a:extLst>
              <a:ext uri="{FF2B5EF4-FFF2-40B4-BE49-F238E27FC236}">
                <a16:creationId xmlns:a16="http://schemas.microsoft.com/office/drawing/2014/main" id="{EC5E5BC4-361F-BCEB-076A-845BEDF2285F}"/>
              </a:ext>
            </a:extLst>
          </p:cNvPr>
          <p:cNvSpPr txBox="1"/>
          <p:nvPr/>
        </p:nvSpPr>
        <p:spPr>
          <a:xfrm>
            <a:off x="43543" y="0"/>
            <a:ext cx="12104914" cy="6555641"/>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Idealism’s Understanding of Anomalous Phenomena</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how idealism interprets anomalous phenomena. It discusses how these experiences can be understood within the framework of a reality that is fundamentally mental or spiritual.</a:t>
            </a: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Anomalous Experiences, Death, and Trauma</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relationship between anomalous experiences, death, and trauma. It explores how these experiences can provide insights into the nature of reality and meaning</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Foundations of Spiritual Traditions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foundations of various spiritual traditions. It explores how these traditions provide frameworks for understanding reality and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Mysticism, Spirituality, and Religion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roles of mysticism, spirituality, and religion in the search for meaning.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Perennial Philosophy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the concept of the perennial philosophy, which posits that there are universal truths underlying all spiritual traditions. It discusses how this philosophy provides a framework for understanding reality and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Divine Order</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idea of a divine order in the universe. It explores how this concept is understood in different spiritual and philosophical traditions and its implications for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5590117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02D982-741E-51EE-D44A-E5388EF828BB}"/>
              </a:ext>
            </a:extLst>
          </p:cNvPr>
          <p:cNvSpPr>
            <a:spLocks noGrp="1"/>
          </p:cNvSpPr>
          <p:nvPr>
            <p:ph type="sldNum" sz="quarter" idx="12"/>
          </p:nvPr>
        </p:nvSpPr>
        <p:spPr/>
        <p:txBody>
          <a:bodyPr/>
          <a:lstStyle/>
          <a:p>
            <a:fld id="{B2DC25EE-239B-4C5F-AAD1-255A7D5F1EE2}" type="slidenum">
              <a:rPr lang="en-US" smtClean="0"/>
              <a:t>94</a:t>
            </a:fld>
            <a:endParaRPr lang="en-US"/>
          </a:p>
        </p:txBody>
      </p:sp>
      <p:sp>
        <p:nvSpPr>
          <p:cNvPr id="5" name="TextBox 4">
            <a:extLst>
              <a:ext uri="{FF2B5EF4-FFF2-40B4-BE49-F238E27FC236}">
                <a16:creationId xmlns:a16="http://schemas.microsoft.com/office/drawing/2014/main" id="{3E2DAEDE-4E44-3003-0428-C06F1D76653C}"/>
              </a:ext>
            </a:extLst>
          </p:cNvPr>
          <p:cNvSpPr txBox="1"/>
          <p:nvPr/>
        </p:nvSpPr>
        <p:spPr>
          <a:xfrm>
            <a:off x="0" y="70021"/>
            <a:ext cx="12192000" cy="6555641"/>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Idealism, Physicalism, and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relationship between idealism, physicalism, and meaning. It explores how these metaphysical perspectives influence our understanding of reality and purpose.</a:t>
            </a:r>
          </a:p>
          <a:p>
            <a:pPr marL="342900" indent="-34290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VI of the presentation "Searching for Meaning" is titled "Integral Worldviews."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Segoe UI" panose="020B0502040204020203" pitchFamily="34" charset="0"/>
              </a:rPr>
              <a:t>“Integral worldviews”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introduces the integral stage of development and various integral worldviews. It covers systems theory, symbols and truth, integral scientific theories, and integral spirituality</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Integral Stage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introduces the integral stage of development, which represents a more holistic and inclusive way of understanding reality. It emphasizes the importance of integrating various perspectives and dimensions of human experience to achieve a more comprehensive understanding of meaning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Systems Theory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systems theory, which explores how different components of a system interact and influence each other. It discusses the application of systems theory to understanding complex phenomena and how it can provide insights into the interconnectedness of various aspects of reality.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Symbols and Truth</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role of symbols in conveying truth and meaning. It explores how symbols can represent deeper truths and facilitate a more profound understanding of reality. The discussion includes the significance of symbols in different cultural and spiritual traditions</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182202221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493EFF-BC24-0F32-E59E-4F9C475BFFF5}"/>
              </a:ext>
            </a:extLst>
          </p:cNvPr>
          <p:cNvSpPr>
            <a:spLocks noGrp="1"/>
          </p:cNvSpPr>
          <p:nvPr>
            <p:ph type="sldNum" sz="quarter" idx="12"/>
          </p:nvPr>
        </p:nvSpPr>
        <p:spPr/>
        <p:txBody>
          <a:bodyPr/>
          <a:lstStyle/>
          <a:p>
            <a:fld id="{B2DC25EE-239B-4C5F-AAD1-255A7D5F1EE2}" type="slidenum">
              <a:rPr lang="en-US" smtClean="0"/>
              <a:t>95</a:t>
            </a:fld>
            <a:endParaRPr lang="en-US"/>
          </a:p>
        </p:txBody>
      </p:sp>
      <p:sp>
        <p:nvSpPr>
          <p:cNvPr id="5" name="TextBox 4">
            <a:extLst>
              <a:ext uri="{FF2B5EF4-FFF2-40B4-BE49-F238E27FC236}">
                <a16:creationId xmlns:a16="http://schemas.microsoft.com/office/drawing/2014/main" id="{3C021A85-B85E-2EA8-2D83-965F56B4B5E6}"/>
              </a:ext>
            </a:extLst>
          </p:cNvPr>
          <p:cNvSpPr txBox="1"/>
          <p:nvPr/>
        </p:nvSpPr>
        <p:spPr>
          <a:xfrm>
            <a:off x="0" y="58846"/>
            <a:ext cx="12192000" cy="6863417"/>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Integral Scientific Theories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integral scientific theories that aim to bridge the gap between science and spirituality. It explores how these theories integrate insights from various scientific disciplines to provide a more holistic understanding of reality and meaning</a:t>
            </a:r>
            <a:r>
              <a:rPr lang="en-US" altLang="en-US" sz="2000" b="1" dirty="0">
                <a:latin typeface="+mj-lt"/>
                <a:cs typeface="Segoe UI" panose="020B0502040204020203" pitchFamily="34" charset="0"/>
              </a:rPr>
              <a:t>.</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Integral Spirituality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concept of integral spirituality, which seeks to integrate spiritual practices and insights from different traditions. It discusses how integral spirituality can provide a more inclusive and comprehensive approach to understanding and experiencing meaning.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VII of the presentation "Searching for Meaning" is titled "Growth and Healing."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“Growth and Healing” focuses on the importance of resources and resilience in growth and healing. It also discusses three approaches to healing and growth that have much in common: </a:t>
            </a:r>
            <a:r>
              <a:rPr lang="en-US" altLang="en-US" sz="2000" dirty="0">
                <a:latin typeface="+mj-lt"/>
                <a:cs typeface="Segoe UI" panose="020B0502040204020203" pitchFamily="34" charset="0"/>
              </a:rPr>
              <a:t>Jungian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psychology, internal family systems, and Ignatian spirituality.</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Resources and Resilience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focuses on the importance of resources and resilience in growth and healing. It discusses how having access to resources, both internal and external, can enhance an individual's ability to cope with challenges and foster personal growth</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Fragility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concept of fragility and how it affects individuals' ability to grow and heal. It explores the factors that contribute to fragility and how addressing these factors can lead to greater resilience</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39377299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769020-634B-198E-41F0-9A76637225C1}"/>
              </a:ext>
            </a:extLst>
          </p:cNvPr>
          <p:cNvSpPr>
            <a:spLocks noGrp="1"/>
          </p:cNvSpPr>
          <p:nvPr>
            <p:ph type="sldNum" sz="quarter" idx="12"/>
          </p:nvPr>
        </p:nvSpPr>
        <p:spPr/>
        <p:txBody>
          <a:bodyPr/>
          <a:lstStyle/>
          <a:p>
            <a:fld id="{B2DC25EE-239B-4C5F-AAD1-255A7D5F1EE2}" type="slidenum">
              <a:rPr lang="en-US" smtClean="0"/>
              <a:t>96</a:t>
            </a:fld>
            <a:endParaRPr lang="en-US"/>
          </a:p>
        </p:txBody>
      </p:sp>
      <p:sp>
        <p:nvSpPr>
          <p:cNvPr id="5" name="TextBox 4">
            <a:extLst>
              <a:ext uri="{FF2B5EF4-FFF2-40B4-BE49-F238E27FC236}">
                <a16:creationId xmlns:a16="http://schemas.microsoft.com/office/drawing/2014/main" id="{AC70FF8E-0B73-1C1B-D62F-0FDB71A0ECA5}"/>
              </a:ext>
            </a:extLst>
          </p:cNvPr>
          <p:cNvSpPr txBox="1"/>
          <p:nvPr/>
        </p:nvSpPr>
        <p:spPr>
          <a:xfrm>
            <a:off x="-76200" y="70021"/>
            <a:ext cx="12192000" cy="6555641"/>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Resourcing Systems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role of resourcing systems in supporting growth and healing. It discusses how systems, such as social support networks and community resources, can provide the necessary support for individuals to thrive</a:t>
            </a:r>
            <a:r>
              <a:rPr lang="en-US" altLang="en-US" sz="2000" b="1" dirty="0">
                <a:latin typeface="+mj-lt"/>
                <a:cs typeface="Segoe UI" panose="020B0502040204020203" pitchFamily="34" charset="0"/>
              </a:rPr>
              <a:t>.</a:t>
            </a:r>
          </a:p>
          <a:p>
            <a:pPr marL="342900" indent="-34290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Individual Growth and Healing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focuses on the processes and practices that promote individual growth and healing. It explores various approaches and techniques that can help individuals overcome challenges and achieve personal development</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Depth Psychology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depth psychology, an approach to understanding the unconscious mind and its influence on behavior and emotions. It explores how depth psychology can be used to facilitate healing and personal growth.</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Internal Family Systems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Internal Family Systems (IFS) model, which views the mind as composed of multiple sub-personalities or "parts." It discusses how IFS can be used to address internal conflicts and promote healing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Ignatian Spirituality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Ignatian spirituality, a spiritual practice based on the teachings of St. Ignatius of Loyola. It discusses how Ignatian spirituality can provide a framework for personal growth and healing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9145552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510E4-5696-848B-9915-329A17FA8676}"/>
              </a:ext>
            </a:extLst>
          </p:cNvPr>
          <p:cNvSpPr>
            <a:spLocks noGrp="1"/>
          </p:cNvSpPr>
          <p:nvPr>
            <p:ph type="sldNum" sz="quarter" idx="12"/>
          </p:nvPr>
        </p:nvSpPr>
        <p:spPr/>
        <p:txBody>
          <a:bodyPr/>
          <a:lstStyle/>
          <a:p>
            <a:fld id="{B2DC25EE-239B-4C5F-AAD1-255A7D5F1EE2}" type="slidenum">
              <a:rPr lang="en-US" smtClean="0"/>
              <a:t>97</a:t>
            </a:fld>
            <a:endParaRPr lang="en-US"/>
          </a:p>
        </p:txBody>
      </p:sp>
      <p:sp>
        <p:nvSpPr>
          <p:cNvPr id="5" name="TextBox 4">
            <a:extLst>
              <a:ext uri="{FF2B5EF4-FFF2-40B4-BE49-F238E27FC236}">
                <a16:creationId xmlns:a16="http://schemas.microsoft.com/office/drawing/2014/main" id="{CDA7BDE6-BA2C-5A21-E1FF-5E092ED20889}"/>
              </a:ext>
            </a:extLst>
          </p:cNvPr>
          <p:cNvSpPr txBox="1"/>
          <p:nvPr/>
        </p:nvSpPr>
        <p:spPr>
          <a:xfrm>
            <a:off x="92765" y="0"/>
            <a:ext cx="12006470" cy="6555641"/>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Converging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concept of converging stories, which refers to the alignment of personal, collective, and universal narratives. It discusses how aligning these stories can lead to a more meaningful and fulfilling life</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As Above So Below</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principle of "As Above So Below," which suggests that patterns and principles observed in the larger universe are reflected in individual lives. It discusses how this principle can be applied to personal growth and healing</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Dynamics of Mind</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dynamics of the mind and how understanding these dynamics can facilitate personal growth and healing. It explores various psychological and spiritual perspectives on the mind</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Teilhard de Chardin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work of Teilhard de Chardin, a French philosopher and Jesuit priest. It explores his ideas on the evolution of consciousness and their implications for personal growth and healing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Healing Our and The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process of healing collective and universal narratives. It discusses how addressing and transforming these narratives can contribute to personal and societal well-being</a:t>
            </a:r>
            <a:r>
              <a:rPr lang="en-US" altLang="en-US" sz="2000" b="1" dirty="0">
                <a:latin typeface="+mj-lt"/>
                <a:cs typeface="Segoe UI" panose="020B0502040204020203" pitchFamily="34" charset="0"/>
              </a:rPr>
              <a: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17919017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0B563D-079E-3B84-6836-10BA8CFD8735}"/>
              </a:ext>
            </a:extLst>
          </p:cNvPr>
          <p:cNvSpPr>
            <a:spLocks noGrp="1"/>
          </p:cNvSpPr>
          <p:nvPr>
            <p:ph type="sldNum" sz="quarter" idx="12"/>
          </p:nvPr>
        </p:nvSpPr>
        <p:spPr/>
        <p:txBody>
          <a:bodyPr/>
          <a:lstStyle/>
          <a:p>
            <a:fld id="{B2DC25EE-239B-4C5F-AAD1-255A7D5F1EE2}" type="slidenum">
              <a:rPr lang="en-US" smtClean="0"/>
              <a:t>98</a:t>
            </a:fld>
            <a:endParaRPr lang="en-US"/>
          </a:p>
        </p:txBody>
      </p:sp>
      <p:sp>
        <p:nvSpPr>
          <p:cNvPr id="4" name="TextBox 3">
            <a:extLst>
              <a:ext uri="{FF2B5EF4-FFF2-40B4-BE49-F238E27FC236}">
                <a16:creationId xmlns:a16="http://schemas.microsoft.com/office/drawing/2014/main" id="{B650292C-2A56-2BA4-6864-2CEDB2992934}"/>
              </a:ext>
            </a:extLst>
          </p:cNvPr>
          <p:cNvSpPr txBox="1"/>
          <p:nvPr/>
        </p:nvSpPr>
        <p:spPr>
          <a:xfrm>
            <a:off x="119743" y="70021"/>
            <a:ext cx="12192000" cy="190821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VIII of the presentation "Searching for Meaning" is titled "My Personal Spiritual Myth."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This final part presents, in the form of a dialogue, the author's personal evolving spiritual myth. It explores the questions a myth must answer and engages in an imaginary dialogue between prominent thinkers present and past  to delve deeper into these questions.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30039772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ompass&#10;&#10;Description automatically generated">
            <a:extLst>
              <a:ext uri="{FF2B5EF4-FFF2-40B4-BE49-F238E27FC236}">
                <a16:creationId xmlns:a16="http://schemas.microsoft.com/office/drawing/2014/main" id="{19AC517E-592A-2B7D-7450-29424FB99E42}"/>
              </a:ext>
            </a:extLst>
          </p:cNvPr>
          <p:cNvPicPr>
            <a:picLocks noChangeAspect="1"/>
          </p:cNvPicPr>
          <p:nvPr/>
        </p:nvPicPr>
        <p:blipFill>
          <a:blip r:embed="rId2">
            <a:extLst>
              <a:ext uri="{28A0092B-C50C-407E-A947-70E740481C1C}">
                <a14:useLocalDpi xmlns:a14="http://schemas.microsoft.com/office/drawing/2010/main" val="0"/>
              </a:ext>
            </a:extLst>
          </a:blip>
          <a:srcRect t="6639"/>
          <a:stretch/>
        </p:blipFill>
        <p:spPr>
          <a:xfrm>
            <a:off x="462987" y="1018572"/>
            <a:ext cx="11262167" cy="5578156"/>
          </a:xfrm>
          <a:prstGeom prst="rect">
            <a:avLst/>
          </a:prstGeom>
        </p:spPr>
      </p:pic>
      <p:sp>
        <p:nvSpPr>
          <p:cNvPr id="5" name="TextBox 4">
            <a:extLst>
              <a:ext uri="{FF2B5EF4-FFF2-40B4-BE49-F238E27FC236}">
                <a16:creationId xmlns:a16="http://schemas.microsoft.com/office/drawing/2014/main" id="{22094D71-1610-C481-A296-D835C09FA4AA}"/>
              </a:ext>
            </a:extLst>
          </p:cNvPr>
          <p:cNvSpPr txBox="1"/>
          <p:nvPr/>
        </p:nvSpPr>
        <p:spPr>
          <a:xfrm>
            <a:off x="354015" y="261272"/>
            <a:ext cx="11837985" cy="646331"/>
          </a:xfrm>
          <a:prstGeom prst="rect">
            <a:avLst/>
          </a:prstGeom>
          <a:noFill/>
        </p:spPr>
        <p:txBody>
          <a:bodyPr wrap="square">
            <a:spAutoFit/>
          </a:bodyPr>
          <a:lstStyle/>
          <a:p>
            <a:pPr algn="ctr"/>
            <a:r>
              <a:rPr lang="en-CA" sz="3600" dirty="0">
                <a:solidFill>
                  <a:schemeClr val="bg1"/>
                </a:solidFill>
              </a:rPr>
              <a:t>SEARCHING FOR MEANING</a:t>
            </a:r>
          </a:p>
        </p:txBody>
      </p:sp>
      <p:sp>
        <p:nvSpPr>
          <p:cNvPr id="2" name="Slide Number Placeholder 1">
            <a:extLst>
              <a:ext uri="{FF2B5EF4-FFF2-40B4-BE49-F238E27FC236}">
                <a16:creationId xmlns:a16="http://schemas.microsoft.com/office/drawing/2014/main" id="{DC9F531C-CC83-A837-122D-500E594C6E43}"/>
              </a:ext>
            </a:extLst>
          </p:cNvPr>
          <p:cNvSpPr>
            <a:spLocks noGrp="1"/>
          </p:cNvSpPr>
          <p:nvPr>
            <p:ph type="sldNum" sz="quarter" idx="12"/>
          </p:nvPr>
        </p:nvSpPr>
        <p:spPr/>
        <p:txBody>
          <a:bodyPr/>
          <a:lstStyle/>
          <a:p>
            <a:fld id="{B2DC25EE-239B-4C5F-AAD1-255A7D5F1EE2}" type="slidenum">
              <a:rPr lang="en-US" smtClean="0"/>
              <a:t>99</a:t>
            </a:fld>
            <a:endParaRPr lang="en-US"/>
          </a:p>
        </p:txBody>
      </p:sp>
    </p:spTree>
    <p:extLst>
      <p:ext uri="{BB962C8B-B14F-4D97-AF65-F5344CB8AC3E}">
        <p14:creationId xmlns:p14="http://schemas.microsoft.com/office/powerpoint/2010/main" val="15869566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Banded</Template>
  <TotalTime>262</TotalTime>
  <Words>156947</Words>
  <Application>Microsoft Office PowerPoint</Application>
  <PresentationFormat>Widescreen</PresentationFormat>
  <Paragraphs>7497</Paragraphs>
  <Slides>824</Slides>
  <Notes>16</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824</vt:i4>
      </vt:variant>
    </vt:vector>
  </HeadingPairs>
  <TitlesOfParts>
    <vt:vector size="837" baseType="lpstr">
      <vt:lpstr>DotumChe</vt:lpstr>
      <vt:lpstr>Aptos</vt:lpstr>
      <vt:lpstr>Arial</vt:lpstr>
      <vt:lpstr>Calibri</vt:lpstr>
      <vt:lpstr>Corbel</vt:lpstr>
      <vt:lpstr>Dreaming Outloud Script Pro</vt:lpstr>
      <vt:lpstr>Google Sans</vt:lpstr>
      <vt:lpstr>Segoe UI</vt:lpstr>
      <vt:lpstr>Times New Roman</vt:lpstr>
      <vt:lpstr>verdana</vt:lpstr>
      <vt:lpstr>Verdana Pro Semibold</vt:lpstr>
      <vt:lpstr>Wingdings</vt:lpstr>
      <vt:lpstr>Banded</vt:lpstr>
      <vt:lpstr>Welcome to Week 31 Searching for meaning circle</vt:lpstr>
      <vt:lpstr>PowerPoint Presentation</vt:lpstr>
      <vt:lpstr>PowerPoint Presentation</vt:lpstr>
      <vt:lpstr>PowerPoint Presentation</vt:lpstr>
      <vt:lpstr>PowerPoint Presentation</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the COMING week</vt:lpstr>
      <vt:lpstr>PowerPoint Presentation</vt:lpstr>
      <vt:lpstr>PowerPoint Presentation</vt:lpstr>
      <vt:lpstr>           NEXT WEEK</vt:lpstr>
      <vt:lpstr>Simple course survey and end of year rating scales</vt:lpstr>
      <vt:lpstr>PowerPoint Presentation</vt:lpstr>
      <vt:lpstr>PowerPoint Presentation</vt:lpstr>
      <vt:lpstr>PowerPoint Presentation</vt:lpstr>
      <vt:lpstr>PowerPoint Presentation</vt:lpstr>
      <vt:lpstr>Simple course survey and end of year rating scales</vt:lpstr>
      <vt:lpstr>PowerPoint Presentation</vt:lpstr>
      <vt:lpstr> REMINDER PARTICIPANT AGREEMENTS </vt:lpstr>
      <vt:lpstr>YOUR LIFE’S MEANING AND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 meaning</vt:lpstr>
      <vt:lpstr>PowerPoint Presentation</vt:lpstr>
      <vt:lpstr>The Cosmic Egg of Meaning</vt:lpstr>
      <vt:lpstr>PowerPoint Presentation</vt:lpstr>
      <vt:lpstr>Introduction: The Cosmic Egg (Richard Rohr)</vt:lpstr>
      <vt:lpstr>PowerPoint Presentation</vt:lpstr>
      <vt:lpstr>PowerPoint Presentation</vt:lpstr>
      <vt:lpstr>1. My Story – Who am I?</vt:lpstr>
      <vt:lpstr>2. Our Story – Where do I belong?</vt:lpstr>
      <vt:lpstr>3. The Story – Why are we here?</vt:lpstr>
      <vt:lpstr>Reflecting Across the Three Stories</vt:lpstr>
      <vt:lpstr>Rewriting a Story</vt:lpstr>
      <vt:lpstr>PowerPoint Presentation</vt:lpstr>
      <vt:lpstr>1. My Story – Who am I?</vt:lpstr>
      <vt:lpstr>PowerPoint Presentation</vt:lpstr>
      <vt:lpstr>1. My Story – Who am I?</vt:lpstr>
      <vt:lpstr>PowerPoint Presentation</vt:lpstr>
      <vt:lpstr>2. Our Story – Where do I belong?</vt:lpstr>
      <vt:lpstr>PowerPoint Presentation</vt:lpstr>
      <vt:lpstr>PowerPoint Presentation</vt:lpstr>
      <vt:lpstr>2. Our Story – Where do I belong?</vt:lpstr>
      <vt:lpstr>PowerPoint Presentation</vt:lpstr>
      <vt:lpstr>3. The Story – Why are we here?</vt:lpstr>
      <vt:lpstr>PowerPoint Presentation</vt:lpstr>
      <vt:lpstr>3. The Story – Why are we here?</vt:lpstr>
      <vt:lpstr>PowerPoint Presentation</vt:lpstr>
      <vt:lpstr>Reflecting Across the Three Stories</vt:lpstr>
      <vt:lpstr>PowerPoint Presentation</vt:lpstr>
      <vt:lpstr>Reflecting Across the Three Stories</vt:lpstr>
      <vt:lpstr>PowerPoint Presentation</vt:lpstr>
      <vt:lpstr>Rewriting a Story</vt:lpstr>
      <vt:lpstr>PowerPoint Presentation</vt:lpstr>
      <vt:lpstr>Rewriting a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Aligning  Meaningful Stories  </vt:lpstr>
      <vt:lpstr>PowerPoint Presentation</vt:lpstr>
      <vt:lpstr>PowerPoint Presentation</vt:lpstr>
      <vt:lpstr>PowerPoint Presentation</vt:lpstr>
      <vt:lpstr>Meaningful stories                    &amp;                 stories lacking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meaning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Loss of meaning in My, Ours and The stories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rediscovering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Week 31 Searching for meaning circle</vt:lpstr>
      <vt:lpstr>PowerPoint Presentation</vt:lpstr>
      <vt:lpstr>PowerPoint Presentation</vt:lpstr>
      <vt:lpstr>PowerPoint Presentation</vt:lpstr>
      <vt:lpstr>Exploring meaning</vt:lpstr>
      <vt:lpstr>PowerPoint Presentation</vt:lpstr>
      <vt:lpstr>The Cosmic Egg of Meaning</vt:lpstr>
      <vt:lpstr>PowerPoint Presentation</vt:lpstr>
      <vt:lpstr>Introduction: The Cosmic Egg (Richard Rohr)</vt:lpstr>
      <vt:lpstr>PowerPoint Presentation</vt:lpstr>
      <vt:lpstr>PowerPoint Presentation</vt:lpstr>
      <vt:lpstr>1. My Story – Who am I?</vt:lpstr>
      <vt:lpstr>2. Our Story – Where do I belong?</vt:lpstr>
      <vt:lpstr>3. The Story – Why are we here?</vt:lpstr>
      <vt:lpstr>Reflecting Across the Three Stories</vt:lpstr>
      <vt:lpstr>Rewriting a Story</vt:lpstr>
      <vt:lpstr>PowerPoint Presentation</vt:lpstr>
      <vt:lpstr>1. My Story – Who am I?</vt:lpstr>
      <vt:lpstr>PowerPoint Presentation</vt:lpstr>
      <vt:lpstr>1. My Story – Who am I?</vt:lpstr>
      <vt:lpstr>PowerPoint Presentation</vt:lpstr>
      <vt:lpstr>1. My Story – Who am I?</vt:lpstr>
      <vt:lpstr>PowerPoint Presentation</vt:lpstr>
      <vt:lpstr>2. Our Story – Where do I belong?</vt:lpstr>
      <vt:lpstr>PowerPoint Presentation</vt:lpstr>
      <vt:lpstr>PowerPoint Presentation</vt:lpstr>
      <vt:lpstr>2. Our Story – Where do I belong?</vt:lpstr>
      <vt:lpstr>PowerPoint Presentation</vt:lpstr>
      <vt:lpstr>2. Our Story – Where do I belong?</vt:lpstr>
      <vt:lpstr>PowerPoint Presentation</vt:lpstr>
      <vt:lpstr>3. The Story – Why are we here?</vt:lpstr>
      <vt:lpstr>PowerPoint Presentation</vt:lpstr>
      <vt:lpstr>3. The Story – Why are we here?</vt:lpstr>
      <vt:lpstr>PowerPoint Presentation</vt:lpstr>
      <vt:lpstr>3. The Story – Why are we here?</vt:lpstr>
      <vt:lpstr>PowerPoint Presentation</vt:lpstr>
      <vt:lpstr>Reflecting Across the Three Stories</vt:lpstr>
      <vt:lpstr>PowerPoint Presentation</vt:lpstr>
      <vt:lpstr>Reflecting Across the Three Stories</vt:lpstr>
      <vt:lpstr>PowerPoint Presentation</vt:lpstr>
      <vt:lpstr>Reflecting Across the Three Stories</vt:lpstr>
      <vt:lpstr>PowerPoint Presentation</vt:lpstr>
      <vt:lpstr>Rewriting a Story</vt:lpstr>
      <vt:lpstr>PowerPoint Presentation</vt:lpstr>
      <vt:lpstr>Rewriting a Story</vt:lpstr>
      <vt:lpstr>PowerPoint Presentation</vt:lpstr>
      <vt:lpstr>Rewriting a Story</vt:lpstr>
      <vt:lpstr>PowerPoint Presentation</vt:lpstr>
      <vt:lpstr>PowerPoint Presentation</vt:lpstr>
      <vt:lpstr>PowerPoint Presentation</vt:lpstr>
      <vt:lpstr>PowerPoint Presentation</vt:lpstr>
      <vt:lpstr>PowerPoint Presentation</vt:lpstr>
      <vt:lpstr>Evolution 1.0  matter </vt:lpstr>
      <vt:lpstr>THE SIMPLEST SUBJECT Physics   </vt:lpstr>
      <vt:lpstr>PowerPoint Presentation</vt:lpstr>
      <vt:lpstr>PowerPoint Presentation</vt:lpstr>
      <vt:lpstr>PowerPoint Presentation</vt:lpstr>
      <vt:lpstr>The origins of idealism</vt:lpstr>
      <vt:lpstr>PowerPoint Presentation</vt:lpstr>
      <vt:lpstr>PowerPoint Presentation</vt:lpstr>
      <vt:lpstr>PowerPoint Presentation</vt:lpstr>
      <vt:lpstr>PowerPoint Presentation</vt:lpstr>
      <vt:lpstr>EVOLVING CONSCIOUSNESS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Jeffrey Kripal and Bernardo Kastrup</vt:lpstr>
      <vt:lpstr>   idealism and MIND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cleto</dc:creator>
  <cp:lastModifiedBy>luis cleto</cp:lastModifiedBy>
  <cp:revision>2</cp:revision>
  <dcterms:created xsi:type="dcterms:W3CDTF">2025-12-27T18:48:17Z</dcterms:created>
  <dcterms:modified xsi:type="dcterms:W3CDTF">2026-05-24T14:47:27Z</dcterms:modified>
</cp:coreProperties>
</file>