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2"/>
  </p:notesMasterIdLst>
  <p:sldIdLst>
    <p:sldId id="402" r:id="rId2"/>
    <p:sldId id="403" r:id="rId3"/>
    <p:sldId id="412" r:id="rId4"/>
    <p:sldId id="413" r:id="rId5"/>
    <p:sldId id="414" r:id="rId6"/>
    <p:sldId id="415" r:id="rId7"/>
    <p:sldId id="404" r:id="rId8"/>
    <p:sldId id="406" r:id="rId9"/>
    <p:sldId id="407" r:id="rId10"/>
    <p:sldId id="272" r:id="rId11"/>
    <p:sldId id="338" r:id="rId12"/>
    <p:sldId id="351" r:id="rId13"/>
    <p:sldId id="377" r:id="rId14"/>
    <p:sldId id="385" r:id="rId15"/>
    <p:sldId id="350" r:id="rId16"/>
    <p:sldId id="386" r:id="rId17"/>
    <p:sldId id="279" r:id="rId18"/>
    <p:sldId id="355" r:id="rId19"/>
    <p:sldId id="387" r:id="rId20"/>
    <p:sldId id="275" r:id="rId21"/>
    <p:sldId id="276" r:id="rId22"/>
    <p:sldId id="278" r:id="rId23"/>
    <p:sldId id="378" r:id="rId24"/>
    <p:sldId id="388" r:id="rId25"/>
    <p:sldId id="400" r:id="rId26"/>
    <p:sldId id="280" r:id="rId27"/>
    <p:sldId id="281" r:id="rId28"/>
    <p:sldId id="329" r:id="rId29"/>
    <p:sldId id="284" r:id="rId30"/>
    <p:sldId id="285" r:id="rId31"/>
    <p:sldId id="286" r:id="rId32"/>
    <p:sldId id="287" r:id="rId33"/>
    <p:sldId id="288" r:id="rId34"/>
    <p:sldId id="277" r:id="rId35"/>
    <p:sldId id="265" r:id="rId36"/>
    <p:sldId id="295" r:id="rId37"/>
    <p:sldId id="290" r:id="rId38"/>
    <p:sldId id="330" r:id="rId39"/>
    <p:sldId id="331" r:id="rId40"/>
    <p:sldId id="296" r:id="rId41"/>
    <p:sldId id="292" r:id="rId42"/>
    <p:sldId id="293" r:id="rId43"/>
    <p:sldId id="332" r:id="rId44"/>
    <p:sldId id="399" r:id="rId45"/>
    <p:sldId id="263" r:id="rId46"/>
    <p:sldId id="264" r:id="rId47"/>
    <p:sldId id="334" r:id="rId48"/>
    <p:sldId id="298" r:id="rId49"/>
    <p:sldId id="299" r:id="rId50"/>
    <p:sldId id="335" r:id="rId51"/>
    <p:sldId id="390" r:id="rId52"/>
    <p:sldId id="300" r:id="rId53"/>
    <p:sldId id="382" r:id="rId54"/>
    <p:sldId id="305" r:id="rId55"/>
    <p:sldId id="352" r:id="rId56"/>
    <p:sldId id="379" r:id="rId57"/>
    <p:sldId id="270" r:id="rId58"/>
    <p:sldId id="269" r:id="rId59"/>
    <p:sldId id="268" r:id="rId60"/>
    <p:sldId id="267" r:id="rId61"/>
    <p:sldId id="289" r:id="rId62"/>
    <p:sldId id="282" r:id="rId63"/>
    <p:sldId id="301" r:id="rId64"/>
    <p:sldId id="257" r:id="rId65"/>
    <p:sldId id="258" r:id="rId66"/>
    <p:sldId id="259" r:id="rId67"/>
    <p:sldId id="302" r:id="rId68"/>
    <p:sldId id="306" r:id="rId69"/>
    <p:sldId id="383" r:id="rId70"/>
    <p:sldId id="309" r:id="rId71"/>
    <p:sldId id="310" r:id="rId72"/>
    <p:sldId id="391" r:id="rId73"/>
    <p:sldId id="401" r:id="rId74"/>
    <p:sldId id="392" r:id="rId75"/>
    <p:sldId id="303" r:id="rId76"/>
    <p:sldId id="304" r:id="rId77"/>
    <p:sldId id="336" r:id="rId78"/>
    <p:sldId id="321" r:id="rId79"/>
    <p:sldId id="393" r:id="rId80"/>
    <p:sldId id="394" r:id="rId81"/>
    <p:sldId id="384" r:id="rId82"/>
    <p:sldId id="353" r:id="rId83"/>
    <p:sldId id="380" r:id="rId84"/>
    <p:sldId id="307" r:id="rId85"/>
    <p:sldId id="308" r:id="rId86"/>
    <p:sldId id="341" r:id="rId87"/>
    <p:sldId id="317" r:id="rId88"/>
    <p:sldId id="395" r:id="rId89"/>
    <p:sldId id="312" r:id="rId90"/>
    <p:sldId id="348" r:id="rId91"/>
    <p:sldId id="349" r:id="rId92"/>
    <p:sldId id="314" r:id="rId93"/>
    <p:sldId id="320" r:id="rId94"/>
    <p:sldId id="354" r:id="rId95"/>
    <p:sldId id="381" r:id="rId96"/>
    <p:sldId id="323" r:id="rId97"/>
    <p:sldId id="327" r:id="rId98"/>
    <p:sldId id="324" r:id="rId99"/>
    <p:sldId id="325" r:id="rId100"/>
    <p:sldId id="408" r:id="rId101"/>
    <p:sldId id="409" r:id="rId102"/>
    <p:sldId id="328" r:id="rId103"/>
    <p:sldId id="410" r:id="rId104"/>
    <p:sldId id="411" r:id="rId105"/>
    <p:sldId id="346" r:id="rId106"/>
    <p:sldId id="342" r:id="rId107"/>
    <p:sldId id="343" r:id="rId108"/>
    <p:sldId id="344" r:id="rId109"/>
    <p:sldId id="345" r:id="rId110"/>
    <p:sldId id="363" r:id="rId111"/>
    <p:sldId id="364" r:id="rId112"/>
    <p:sldId id="365" r:id="rId113"/>
    <p:sldId id="366" r:id="rId114"/>
    <p:sldId id="367" r:id="rId115"/>
    <p:sldId id="368" r:id="rId116"/>
    <p:sldId id="369" r:id="rId117"/>
    <p:sldId id="370" r:id="rId118"/>
    <p:sldId id="371" r:id="rId119"/>
    <p:sldId id="372" r:id="rId120"/>
    <p:sldId id="373" r:id="rId121"/>
    <p:sldId id="356" r:id="rId122"/>
    <p:sldId id="357" r:id="rId123"/>
    <p:sldId id="358" r:id="rId124"/>
    <p:sldId id="359" r:id="rId125"/>
    <p:sldId id="360" r:id="rId126"/>
    <p:sldId id="361" r:id="rId127"/>
    <p:sldId id="362" r:id="rId128"/>
    <p:sldId id="374" r:id="rId129"/>
    <p:sldId id="375" r:id="rId130"/>
    <p:sldId id="376" r:id="rId1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6F7BC-5C2F-4B1E-B529-22336BA6D975}" v="2" dt="2026-06-10T09:53:25.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65" autoAdjust="0"/>
    <p:restoredTop sz="94660"/>
  </p:normalViewPr>
  <p:slideViewPr>
    <p:cSldViewPr snapToGrid="0">
      <p:cViewPr varScale="1">
        <p:scale>
          <a:sx n="54" d="100"/>
          <a:sy n="54" d="100"/>
        </p:scale>
        <p:origin x="6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cleto" userId="a76db6c301978307" providerId="LiveId" clId="{94204180-5E0E-4436-A422-C00B40E93811}"/>
    <pc:docChg chg="undo custSel addSld delSld modSld sldOrd">
      <pc:chgData name="luis cleto" userId="a76db6c301978307" providerId="LiveId" clId="{94204180-5E0E-4436-A422-C00B40E93811}" dt="2026-06-07T16:16:31.322" v="2795" actId="21"/>
      <pc:docMkLst>
        <pc:docMk/>
      </pc:docMkLst>
      <pc:sldChg chg="modSp add mod setBg">
        <pc:chgData name="luis cleto" userId="a76db6c301978307" providerId="LiveId" clId="{94204180-5E0E-4436-A422-C00B40E93811}" dt="2026-06-04T16:12:35.633" v="1593" actId="114"/>
        <pc:sldMkLst>
          <pc:docMk/>
          <pc:sldMk cId="0" sldId="257"/>
        </pc:sldMkLst>
        <pc:spChg chg="mod">
          <ac:chgData name="luis cleto" userId="a76db6c301978307" providerId="LiveId" clId="{94204180-5E0E-4436-A422-C00B40E93811}" dt="2026-06-04T16:12:11.225" v="1590" actId="1076"/>
          <ac:spMkLst>
            <pc:docMk/>
            <pc:sldMk cId="0" sldId="257"/>
            <ac:spMk id="2" creationId="{00000000-0000-0000-0000-000000000000}"/>
          </ac:spMkLst>
        </pc:spChg>
        <pc:spChg chg="mod">
          <ac:chgData name="luis cleto" userId="a76db6c301978307" providerId="LiveId" clId="{94204180-5E0E-4436-A422-C00B40E93811}" dt="2026-06-04T16:12:35.633" v="1593" actId="114"/>
          <ac:spMkLst>
            <pc:docMk/>
            <pc:sldMk cId="0" sldId="257"/>
            <ac:spMk id="3" creationId="{00000000-0000-0000-0000-000000000000}"/>
          </ac:spMkLst>
        </pc:spChg>
      </pc:sldChg>
      <pc:sldChg chg="modSp add mod setBg">
        <pc:chgData name="luis cleto" userId="a76db6c301978307" providerId="LiveId" clId="{94204180-5E0E-4436-A422-C00B40E93811}" dt="2026-06-04T16:13:14.171" v="1598" actId="1076"/>
        <pc:sldMkLst>
          <pc:docMk/>
          <pc:sldMk cId="0" sldId="258"/>
        </pc:sldMkLst>
        <pc:spChg chg="mod">
          <ac:chgData name="luis cleto" userId="a76db6c301978307" providerId="LiveId" clId="{94204180-5E0E-4436-A422-C00B40E93811}" dt="2026-06-04T16:13:14.171" v="1598" actId="1076"/>
          <ac:spMkLst>
            <pc:docMk/>
            <pc:sldMk cId="0" sldId="258"/>
            <ac:spMk id="3" creationId="{00000000-0000-0000-0000-000000000000}"/>
          </ac:spMkLst>
        </pc:spChg>
      </pc:sldChg>
      <pc:sldChg chg="modSp add mod setBg">
        <pc:chgData name="luis cleto" userId="a76db6c301978307" providerId="LiveId" clId="{94204180-5E0E-4436-A422-C00B40E93811}" dt="2026-06-04T16:13:44.051" v="1600"/>
        <pc:sldMkLst>
          <pc:docMk/>
          <pc:sldMk cId="0" sldId="259"/>
        </pc:sldMkLst>
        <pc:spChg chg="mod">
          <ac:chgData name="luis cleto" userId="a76db6c301978307" providerId="LiveId" clId="{94204180-5E0E-4436-A422-C00B40E93811}" dt="2026-06-04T16:13:44.051" v="1600"/>
          <ac:spMkLst>
            <pc:docMk/>
            <pc:sldMk cId="0" sldId="259"/>
            <ac:spMk id="2" creationId="{00000000-0000-0000-0000-000000000000}"/>
          </ac:spMkLst>
        </pc:spChg>
      </pc:sldChg>
      <pc:sldChg chg="addSp modSp ord">
        <pc:chgData name="luis cleto" userId="a76db6c301978307" providerId="LiveId" clId="{94204180-5E0E-4436-A422-C00B40E93811}" dt="2026-06-05T14:47:34.802" v="1748"/>
        <pc:sldMkLst>
          <pc:docMk/>
          <pc:sldMk cId="0" sldId="263"/>
        </pc:sldMkLst>
        <pc:spChg chg="add mod">
          <ac:chgData name="luis cleto" userId="a76db6c301978307" providerId="LiveId" clId="{94204180-5E0E-4436-A422-C00B40E93811}" dt="2026-06-05T14:47:34.802" v="1748"/>
          <ac:spMkLst>
            <pc:docMk/>
            <pc:sldMk cId="0" sldId="263"/>
            <ac:spMk id="22" creationId="{7D289150-D6AC-0078-FD98-1611AEA72814}"/>
          </ac:spMkLst>
        </pc:spChg>
      </pc:sldChg>
      <pc:sldChg chg="addSp modSp mod ord">
        <pc:chgData name="luis cleto" userId="a76db6c301978307" providerId="LiveId" clId="{94204180-5E0E-4436-A422-C00B40E93811}" dt="2026-06-05T14:47:43.469" v="1749"/>
        <pc:sldMkLst>
          <pc:docMk/>
          <pc:sldMk cId="0" sldId="264"/>
        </pc:sldMkLst>
        <pc:spChg chg="mod">
          <ac:chgData name="luis cleto" userId="a76db6c301978307" providerId="LiveId" clId="{94204180-5E0E-4436-A422-C00B40E93811}" dt="2026-06-04T14:46:38.523" v="720" actId="20577"/>
          <ac:spMkLst>
            <pc:docMk/>
            <pc:sldMk cId="0" sldId="264"/>
            <ac:spMk id="3" creationId="{00000000-0000-0000-0000-000000000000}"/>
          </ac:spMkLst>
        </pc:spChg>
        <pc:spChg chg="add mod">
          <ac:chgData name="luis cleto" userId="a76db6c301978307" providerId="LiveId" clId="{94204180-5E0E-4436-A422-C00B40E93811}" dt="2026-06-05T14:47:43.469" v="1749"/>
          <ac:spMkLst>
            <pc:docMk/>
            <pc:sldMk cId="0" sldId="264"/>
            <ac:spMk id="20" creationId="{B051F973-1139-CA61-6C56-D060116E027F}"/>
          </ac:spMkLst>
        </pc:spChg>
      </pc:sldChg>
      <pc:sldChg chg="addSp modSp">
        <pc:chgData name="luis cleto" userId="a76db6c301978307" providerId="LiveId" clId="{94204180-5E0E-4436-A422-C00B40E93811}" dt="2026-06-05T14:45:01.624" v="1746"/>
        <pc:sldMkLst>
          <pc:docMk/>
          <pc:sldMk cId="1469750941" sldId="265"/>
        </pc:sldMkLst>
        <pc:spChg chg="add mod">
          <ac:chgData name="luis cleto" userId="a76db6c301978307" providerId="LiveId" clId="{94204180-5E0E-4436-A422-C00B40E93811}" dt="2026-06-05T14:45:01.624" v="1746"/>
          <ac:spMkLst>
            <pc:docMk/>
            <pc:sldMk cId="1469750941" sldId="265"/>
            <ac:spMk id="3" creationId="{7B2D2BE7-91E5-CB31-9022-67EBADB29F3D}"/>
          </ac:spMkLst>
        </pc:spChg>
      </pc:sldChg>
      <pc:sldChg chg="modSp mod">
        <pc:chgData name="luis cleto" userId="a76db6c301978307" providerId="LiveId" clId="{94204180-5E0E-4436-A422-C00B40E93811}" dt="2026-06-04T14:48:15.121" v="723" actId="1076"/>
        <pc:sldMkLst>
          <pc:docMk/>
          <pc:sldMk cId="169029526" sldId="272"/>
        </pc:sldMkLst>
        <pc:spChg chg="mod">
          <ac:chgData name="luis cleto" userId="a76db6c301978307" providerId="LiveId" clId="{94204180-5E0E-4436-A422-C00B40E93811}" dt="2026-06-04T14:48:15.121" v="723" actId="1076"/>
          <ac:spMkLst>
            <pc:docMk/>
            <pc:sldMk cId="169029526" sldId="272"/>
            <ac:spMk id="9" creationId="{14FFD1C7-6B3A-1B60-3888-483BCE7D7F35}"/>
          </ac:spMkLst>
        </pc:spChg>
        <pc:picChg chg="mod">
          <ac:chgData name="luis cleto" userId="a76db6c301978307" providerId="LiveId" clId="{94204180-5E0E-4436-A422-C00B40E93811}" dt="2026-06-04T14:48:08.339" v="722" actId="1076"/>
          <ac:picMkLst>
            <pc:docMk/>
            <pc:sldMk cId="169029526" sldId="272"/>
            <ac:picMk id="11" creationId="{7112A504-E402-2CD0-DD9A-2D3D31AEF529}"/>
          </ac:picMkLst>
        </pc:picChg>
      </pc:sldChg>
      <pc:sldChg chg="modSp mod">
        <pc:chgData name="luis cleto" userId="a76db6c301978307" providerId="LiveId" clId="{94204180-5E0E-4436-A422-C00B40E93811}" dt="2026-06-04T14:59:13.420" v="1061" actId="20577"/>
        <pc:sldMkLst>
          <pc:docMk/>
          <pc:sldMk cId="216768611" sldId="275"/>
        </pc:sldMkLst>
        <pc:spChg chg="mod">
          <ac:chgData name="luis cleto" userId="a76db6c301978307" providerId="LiveId" clId="{94204180-5E0E-4436-A422-C00B40E93811}" dt="2026-06-04T14:57:51.867" v="965" actId="20577"/>
          <ac:spMkLst>
            <pc:docMk/>
            <pc:sldMk cId="216768611" sldId="275"/>
            <ac:spMk id="5" creationId="{1543D93A-6939-9A85-83FB-849901BD9F91}"/>
          </ac:spMkLst>
        </pc:spChg>
        <pc:spChg chg="mod">
          <ac:chgData name="luis cleto" userId="a76db6c301978307" providerId="LiveId" clId="{94204180-5E0E-4436-A422-C00B40E93811}" dt="2026-06-04T14:59:13.420" v="1061" actId="20577"/>
          <ac:spMkLst>
            <pc:docMk/>
            <pc:sldMk cId="216768611" sldId="275"/>
            <ac:spMk id="7" creationId="{54313A0C-3858-46BC-67CD-96227C972DB3}"/>
          </ac:spMkLst>
        </pc:spChg>
        <pc:picChg chg="mod">
          <ac:chgData name="luis cleto" userId="a76db6c301978307" providerId="LiveId" clId="{94204180-5E0E-4436-A422-C00B40E93811}" dt="2026-06-04T14:59:02.478" v="1059" actId="14100"/>
          <ac:picMkLst>
            <pc:docMk/>
            <pc:sldMk cId="216768611" sldId="275"/>
            <ac:picMk id="3" creationId="{EC8CFD6D-590E-50C2-604A-B9D10D949C8B}"/>
          </ac:picMkLst>
        </pc:picChg>
      </pc:sldChg>
      <pc:sldChg chg="modSp mod">
        <pc:chgData name="luis cleto" userId="a76db6c301978307" providerId="LiveId" clId="{94204180-5E0E-4436-A422-C00B40E93811}" dt="2026-06-04T15:10:21.820" v="1369" actId="20577"/>
        <pc:sldMkLst>
          <pc:docMk/>
          <pc:sldMk cId="2938962696" sldId="276"/>
        </pc:sldMkLst>
        <pc:spChg chg="mod">
          <ac:chgData name="luis cleto" userId="a76db6c301978307" providerId="LiveId" clId="{94204180-5E0E-4436-A422-C00B40E93811}" dt="2026-06-04T15:10:21.820" v="1369" actId="20577"/>
          <ac:spMkLst>
            <pc:docMk/>
            <pc:sldMk cId="2938962696" sldId="276"/>
            <ac:spMk id="3" creationId="{2BC3E9E7-9F7F-30D4-BCAD-1947EBD4BD20}"/>
          </ac:spMkLst>
        </pc:spChg>
        <pc:spChg chg="mod">
          <ac:chgData name="luis cleto" userId="a76db6c301978307" providerId="LiveId" clId="{94204180-5E0E-4436-A422-C00B40E93811}" dt="2026-06-04T15:01:07.476" v="1098" actId="1076"/>
          <ac:spMkLst>
            <pc:docMk/>
            <pc:sldMk cId="2938962696" sldId="276"/>
            <ac:spMk id="5" creationId="{2B68AD61-CA84-6552-5332-01F891346C2D}"/>
          </ac:spMkLst>
        </pc:spChg>
      </pc:sldChg>
      <pc:sldChg chg="addSp modSp mod">
        <pc:chgData name="luis cleto" userId="a76db6c301978307" providerId="LiveId" clId="{94204180-5E0E-4436-A422-C00B40E93811}" dt="2026-06-05T14:44:45.731" v="1745"/>
        <pc:sldMkLst>
          <pc:docMk/>
          <pc:sldMk cId="3730912551" sldId="277"/>
        </pc:sldMkLst>
        <pc:spChg chg="add mod">
          <ac:chgData name="luis cleto" userId="a76db6c301978307" providerId="LiveId" clId="{94204180-5E0E-4436-A422-C00B40E93811}" dt="2026-06-05T14:44:45.731" v="1745"/>
          <ac:spMkLst>
            <pc:docMk/>
            <pc:sldMk cId="3730912551" sldId="277"/>
            <ac:spMk id="2" creationId="{E2D681EC-5D6D-9948-D7E6-A0BF9044F806}"/>
          </ac:spMkLst>
        </pc:spChg>
        <pc:spChg chg="mod">
          <ac:chgData name="luis cleto" userId="a76db6c301978307" providerId="LiveId" clId="{94204180-5E0E-4436-A422-C00B40E93811}" dt="2026-06-04T15:19:15.537" v="1420" actId="1076"/>
          <ac:spMkLst>
            <pc:docMk/>
            <pc:sldMk cId="3730912551" sldId="277"/>
            <ac:spMk id="3" creationId="{83018699-D340-1279-BED1-60BDA71A8DC7}"/>
          </ac:spMkLst>
        </pc:spChg>
      </pc:sldChg>
      <pc:sldChg chg="modSp mod">
        <pc:chgData name="luis cleto" userId="a76db6c301978307" providerId="LiveId" clId="{94204180-5E0E-4436-A422-C00B40E93811}" dt="2026-06-04T15:11:53.080" v="1380" actId="1076"/>
        <pc:sldMkLst>
          <pc:docMk/>
          <pc:sldMk cId="345272919" sldId="278"/>
        </pc:sldMkLst>
        <pc:spChg chg="mod">
          <ac:chgData name="luis cleto" userId="a76db6c301978307" providerId="LiveId" clId="{94204180-5E0E-4436-A422-C00B40E93811}" dt="2026-06-04T15:11:53.080" v="1380" actId="1076"/>
          <ac:spMkLst>
            <pc:docMk/>
            <pc:sldMk cId="345272919" sldId="278"/>
            <ac:spMk id="4" creationId="{4603A855-5CC1-EB32-ED22-4F133636FC16}"/>
          </ac:spMkLst>
        </pc:spChg>
        <pc:picChg chg="mod">
          <ac:chgData name="luis cleto" userId="a76db6c301978307" providerId="LiveId" clId="{94204180-5E0E-4436-A422-C00B40E93811}" dt="2026-06-04T15:10:40.806" v="1370" actId="1076"/>
          <ac:picMkLst>
            <pc:docMk/>
            <pc:sldMk cId="345272919" sldId="278"/>
            <ac:picMk id="5" creationId="{34406B64-1822-4AF2-150C-D03FC5136371}"/>
          </ac:picMkLst>
        </pc:picChg>
      </pc:sldChg>
      <pc:sldChg chg="modSp mod">
        <pc:chgData name="luis cleto" userId="a76db6c301978307" providerId="LiveId" clId="{94204180-5E0E-4436-A422-C00B40E93811}" dt="2026-06-04T14:55:38.522" v="908" actId="255"/>
        <pc:sldMkLst>
          <pc:docMk/>
          <pc:sldMk cId="4240027342" sldId="279"/>
        </pc:sldMkLst>
        <pc:spChg chg="mod">
          <ac:chgData name="luis cleto" userId="a76db6c301978307" providerId="LiveId" clId="{94204180-5E0E-4436-A422-C00B40E93811}" dt="2026-06-04T14:55:38.522" v="908" actId="255"/>
          <ac:spMkLst>
            <pc:docMk/>
            <pc:sldMk cId="4240027342" sldId="279"/>
            <ac:spMk id="7" creationId="{FC1768D8-EFB2-6439-5CB4-4D3ACCBAFEB1}"/>
          </ac:spMkLst>
        </pc:spChg>
      </pc:sldChg>
      <pc:sldChg chg="modSp mod">
        <pc:chgData name="luis cleto" userId="a76db6c301978307" providerId="LiveId" clId="{94204180-5E0E-4436-A422-C00B40E93811}" dt="2026-06-04T15:14:56.761" v="1409" actId="1076"/>
        <pc:sldMkLst>
          <pc:docMk/>
          <pc:sldMk cId="1796301538" sldId="280"/>
        </pc:sldMkLst>
        <pc:spChg chg="mod">
          <ac:chgData name="luis cleto" userId="a76db6c301978307" providerId="LiveId" clId="{94204180-5E0E-4436-A422-C00B40E93811}" dt="2026-06-04T15:14:56.761" v="1409" actId="1076"/>
          <ac:spMkLst>
            <pc:docMk/>
            <pc:sldMk cId="1796301538" sldId="280"/>
            <ac:spMk id="5" creationId="{58D2EDD2-E83D-7A48-1335-B4744EC9D0E0}"/>
          </ac:spMkLst>
        </pc:spChg>
      </pc:sldChg>
      <pc:sldChg chg="modSp mod">
        <pc:chgData name="luis cleto" userId="a76db6c301978307" providerId="LiveId" clId="{94204180-5E0E-4436-A422-C00B40E93811}" dt="2026-06-04T15:16:21.852" v="1416" actId="1076"/>
        <pc:sldMkLst>
          <pc:docMk/>
          <pc:sldMk cId="175556825" sldId="284"/>
        </pc:sldMkLst>
        <pc:spChg chg="mod">
          <ac:chgData name="luis cleto" userId="a76db6c301978307" providerId="LiveId" clId="{94204180-5E0E-4436-A422-C00B40E93811}" dt="2026-06-04T15:16:16.869" v="1415" actId="1076"/>
          <ac:spMkLst>
            <pc:docMk/>
            <pc:sldMk cId="175556825" sldId="284"/>
            <ac:spMk id="3" creationId="{0E5F392A-94FD-7F2E-0B5D-619932F5433D}"/>
          </ac:spMkLst>
        </pc:spChg>
        <pc:spChg chg="mod">
          <ac:chgData name="luis cleto" userId="a76db6c301978307" providerId="LiveId" clId="{94204180-5E0E-4436-A422-C00B40E93811}" dt="2026-06-04T15:16:21.852" v="1416" actId="1076"/>
          <ac:spMkLst>
            <pc:docMk/>
            <pc:sldMk cId="175556825" sldId="284"/>
            <ac:spMk id="5" creationId="{77A73BE1-C071-9E99-C809-57D2B235F1A1}"/>
          </ac:spMkLst>
        </pc:spChg>
        <pc:picChg chg="mod">
          <ac:chgData name="luis cleto" userId="a76db6c301978307" providerId="LiveId" clId="{94204180-5E0E-4436-A422-C00B40E93811}" dt="2026-06-04T15:16:03.766" v="1412" actId="1076"/>
          <ac:picMkLst>
            <pc:docMk/>
            <pc:sldMk cId="175556825" sldId="284"/>
            <ac:picMk id="6" creationId="{F2735892-F8D0-65EF-5E4B-795C90C50844}"/>
          </ac:picMkLst>
        </pc:picChg>
      </pc:sldChg>
      <pc:sldChg chg="modSp mod">
        <pc:chgData name="luis cleto" userId="a76db6c301978307" providerId="LiveId" clId="{94204180-5E0E-4436-A422-C00B40E93811}" dt="2026-06-04T15:16:48.183" v="1417" actId="207"/>
        <pc:sldMkLst>
          <pc:docMk/>
          <pc:sldMk cId="1468193166" sldId="285"/>
        </pc:sldMkLst>
        <pc:spChg chg="mod">
          <ac:chgData name="luis cleto" userId="a76db6c301978307" providerId="LiveId" clId="{94204180-5E0E-4436-A422-C00B40E93811}" dt="2026-06-04T15:16:48.183" v="1417" actId="207"/>
          <ac:spMkLst>
            <pc:docMk/>
            <pc:sldMk cId="1468193166" sldId="285"/>
            <ac:spMk id="3" creationId="{A336C0A2-8520-5CAA-4BA8-12DAFB8D5B9C}"/>
          </ac:spMkLst>
        </pc:spChg>
      </pc:sldChg>
      <pc:sldChg chg="addSp modSp mod">
        <pc:chgData name="luis cleto" userId="a76db6c301978307" providerId="LiveId" clId="{94204180-5E0E-4436-A422-C00B40E93811}" dt="2026-06-05T14:44:21.959" v="1742" actId="1076"/>
        <pc:sldMkLst>
          <pc:docMk/>
          <pc:sldMk cId="3393194080" sldId="286"/>
        </pc:sldMkLst>
        <pc:spChg chg="add mod">
          <ac:chgData name="luis cleto" userId="a76db6c301978307" providerId="LiveId" clId="{94204180-5E0E-4436-A422-C00B40E93811}" dt="2026-06-05T14:44:21.959" v="1742" actId="1076"/>
          <ac:spMkLst>
            <pc:docMk/>
            <pc:sldMk cId="3393194080" sldId="286"/>
            <ac:spMk id="2" creationId="{6650824A-E239-357A-63A1-0517D913FA1B}"/>
          </ac:spMkLst>
        </pc:spChg>
      </pc:sldChg>
      <pc:sldChg chg="addSp modSp">
        <pc:chgData name="luis cleto" userId="a76db6c301978307" providerId="LiveId" clId="{94204180-5E0E-4436-A422-C00B40E93811}" dt="2026-06-05T14:44:32.795" v="1743"/>
        <pc:sldMkLst>
          <pc:docMk/>
          <pc:sldMk cId="1675491351" sldId="287"/>
        </pc:sldMkLst>
        <pc:spChg chg="add mod">
          <ac:chgData name="luis cleto" userId="a76db6c301978307" providerId="LiveId" clId="{94204180-5E0E-4436-A422-C00B40E93811}" dt="2026-06-05T14:44:32.795" v="1743"/>
          <ac:spMkLst>
            <pc:docMk/>
            <pc:sldMk cId="1675491351" sldId="287"/>
            <ac:spMk id="2" creationId="{BEAE8211-7E69-6505-F91D-410A8BCE1756}"/>
          </ac:spMkLst>
        </pc:spChg>
      </pc:sldChg>
      <pc:sldChg chg="addSp modSp">
        <pc:chgData name="luis cleto" userId="a76db6c301978307" providerId="LiveId" clId="{94204180-5E0E-4436-A422-C00B40E93811}" dt="2026-06-05T14:44:40.250" v="1744"/>
        <pc:sldMkLst>
          <pc:docMk/>
          <pc:sldMk cId="4188279851" sldId="288"/>
        </pc:sldMkLst>
        <pc:spChg chg="add mod">
          <ac:chgData name="luis cleto" userId="a76db6c301978307" providerId="LiveId" clId="{94204180-5E0E-4436-A422-C00B40E93811}" dt="2026-06-05T14:44:40.250" v="1744"/>
          <ac:spMkLst>
            <pc:docMk/>
            <pc:sldMk cId="4188279851" sldId="288"/>
            <ac:spMk id="2" creationId="{EB52C408-6FD8-CAED-E616-76F0AFDD18B1}"/>
          </ac:spMkLst>
        </pc:spChg>
      </pc:sldChg>
      <pc:sldChg chg="modSp mod">
        <pc:chgData name="luis cleto" userId="a76db6c301978307" providerId="LiveId" clId="{94204180-5E0E-4436-A422-C00B40E93811}" dt="2026-06-04T15:36:27.481" v="1455" actId="20577"/>
        <pc:sldMkLst>
          <pc:docMk/>
          <pc:sldMk cId="109873868" sldId="292"/>
        </pc:sldMkLst>
        <pc:spChg chg="mod">
          <ac:chgData name="luis cleto" userId="a76db6c301978307" providerId="LiveId" clId="{94204180-5E0E-4436-A422-C00B40E93811}" dt="2026-06-04T15:36:27.481" v="1455" actId="20577"/>
          <ac:spMkLst>
            <pc:docMk/>
            <pc:sldMk cId="109873868" sldId="292"/>
            <ac:spMk id="3" creationId="{0EF2C138-B881-60EC-2CD2-F9811D847558}"/>
          </ac:spMkLst>
        </pc:spChg>
      </pc:sldChg>
      <pc:sldChg chg="modSp mod">
        <pc:chgData name="luis cleto" userId="a76db6c301978307" providerId="LiveId" clId="{94204180-5E0E-4436-A422-C00B40E93811}" dt="2026-06-04T15:34:55.456" v="1449" actId="20577"/>
        <pc:sldMkLst>
          <pc:docMk/>
          <pc:sldMk cId="1239605327" sldId="296"/>
        </pc:sldMkLst>
        <pc:spChg chg="mod">
          <ac:chgData name="luis cleto" userId="a76db6c301978307" providerId="LiveId" clId="{94204180-5E0E-4436-A422-C00B40E93811}" dt="2026-06-04T15:33:16.779" v="1444" actId="1076"/>
          <ac:spMkLst>
            <pc:docMk/>
            <pc:sldMk cId="1239605327" sldId="296"/>
            <ac:spMk id="4" creationId="{8325B806-3519-E876-A501-D824F08E8E95}"/>
          </ac:spMkLst>
        </pc:spChg>
        <pc:spChg chg="mod">
          <ac:chgData name="luis cleto" userId="a76db6c301978307" providerId="LiveId" clId="{94204180-5E0E-4436-A422-C00B40E93811}" dt="2026-06-04T15:34:55.456" v="1449" actId="20577"/>
          <ac:spMkLst>
            <pc:docMk/>
            <pc:sldMk cId="1239605327" sldId="296"/>
            <ac:spMk id="5" creationId="{07E2D4B3-42B9-6D9F-1F60-A825BD851D3D}"/>
          </ac:spMkLst>
        </pc:spChg>
      </pc:sldChg>
      <pc:sldChg chg="modSp mod">
        <pc:chgData name="luis cleto" userId="a76db6c301978307" providerId="LiveId" clId="{94204180-5E0E-4436-A422-C00B40E93811}" dt="2026-06-04T15:48:01.364" v="1485" actId="20577"/>
        <pc:sldMkLst>
          <pc:docMk/>
          <pc:sldMk cId="742247557" sldId="299"/>
        </pc:sldMkLst>
        <pc:spChg chg="mod">
          <ac:chgData name="luis cleto" userId="a76db6c301978307" providerId="LiveId" clId="{94204180-5E0E-4436-A422-C00B40E93811}" dt="2026-06-04T15:48:01.364" v="1485" actId="20577"/>
          <ac:spMkLst>
            <pc:docMk/>
            <pc:sldMk cId="742247557" sldId="299"/>
            <ac:spMk id="3" creationId="{9C19C9D8-1CA0-D293-494E-4C0285CC9C11}"/>
          </ac:spMkLst>
        </pc:spChg>
      </pc:sldChg>
      <pc:sldChg chg="modSp mod">
        <pc:chgData name="luis cleto" userId="a76db6c301978307" providerId="LiveId" clId="{94204180-5E0E-4436-A422-C00B40E93811}" dt="2026-06-04T15:57:50.242" v="1587" actId="20577"/>
        <pc:sldMkLst>
          <pc:docMk/>
          <pc:sldMk cId="1017590740" sldId="300"/>
        </pc:sldMkLst>
        <pc:spChg chg="mod">
          <ac:chgData name="luis cleto" userId="a76db6c301978307" providerId="LiveId" clId="{94204180-5E0E-4436-A422-C00B40E93811}" dt="2026-06-04T15:57:50.242" v="1587" actId="20577"/>
          <ac:spMkLst>
            <pc:docMk/>
            <pc:sldMk cId="1017590740" sldId="300"/>
            <ac:spMk id="3" creationId="{4D743E7F-4281-3A4B-38D9-1F619CFB86E2}"/>
          </ac:spMkLst>
        </pc:spChg>
      </pc:sldChg>
      <pc:sldChg chg="modSp mod">
        <pc:chgData name="luis cleto" userId="a76db6c301978307" providerId="LiveId" clId="{94204180-5E0E-4436-A422-C00B40E93811}" dt="2026-06-04T16:14:02.183" v="1602" actId="5793"/>
        <pc:sldMkLst>
          <pc:docMk/>
          <pc:sldMk cId="2577583574" sldId="302"/>
        </pc:sldMkLst>
        <pc:spChg chg="mod">
          <ac:chgData name="luis cleto" userId="a76db6c301978307" providerId="LiveId" clId="{94204180-5E0E-4436-A422-C00B40E93811}" dt="2026-06-04T16:14:02.183" v="1602" actId="5793"/>
          <ac:spMkLst>
            <pc:docMk/>
            <pc:sldMk cId="2577583574" sldId="302"/>
            <ac:spMk id="3" creationId="{67FAC570-8938-F951-EEFE-3B64F1FD5AE7}"/>
          </ac:spMkLst>
        </pc:spChg>
      </pc:sldChg>
      <pc:sldChg chg="modSp mod">
        <pc:chgData name="luis cleto" userId="a76db6c301978307" providerId="LiveId" clId="{94204180-5E0E-4436-A422-C00B40E93811}" dt="2026-06-04T16:14:45.798" v="1603" actId="33524"/>
        <pc:sldMkLst>
          <pc:docMk/>
          <pc:sldMk cId="1850970380" sldId="306"/>
        </pc:sldMkLst>
        <pc:spChg chg="mod">
          <ac:chgData name="luis cleto" userId="a76db6c301978307" providerId="LiveId" clId="{94204180-5E0E-4436-A422-C00B40E93811}" dt="2026-06-04T16:14:45.798" v="1603" actId="33524"/>
          <ac:spMkLst>
            <pc:docMk/>
            <pc:sldMk cId="1850970380" sldId="306"/>
            <ac:spMk id="3" creationId="{C5E9DD75-E53F-0AC5-B785-6B44E6AF475F}"/>
          </ac:spMkLst>
        </pc:spChg>
      </pc:sldChg>
      <pc:sldChg chg="addSp modSp">
        <pc:chgData name="luis cleto" userId="a76db6c301978307" providerId="LiveId" clId="{94204180-5E0E-4436-A422-C00B40E93811}" dt="2026-06-05T14:49:50.801" v="1750"/>
        <pc:sldMkLst>
          <pc:docMk/>
          <pc:sldMk cId="2131634392" sldId="310"/>
        </pc:sldMkLst>
        <pc:spChg chg="add mod">
          <ac:chgData name="luis cleto" userId="a76db6c301978307" providerId="LiveId" clId="{94204180-5E0E-4436-A422-C00B40E93811}" dt="2026-06-05T14:49:50.801" v="1750"/>
          <ac:spMkLst>
            <pc:docMk/>
            <pc:sldMk cId="2131634392" sldId="310"/>
            <ac:spMk id="2" creationId="{40A0772B-6150-D663-F6E1-1B0F968B8DB5}"/>
          </ac:spMkLst>
        </pc:spChg>
      </pc:sldChg>
      <pc:sldChg chg="modSp mod">
        <pc:chgData name="luis cleto" userId="a76db6c301978307" providerId="LiveId" clId="{94204180-5E0E-4436-A422-C00B40E93811}" dt="2026-06-04T16:35:11.156" v="1734" actId="20577"/>
        <pc:sldMkLst>
          <pc:docMk/>
          <pc:sldMk cId="3837481289" sldId="327"/>
        </pc:sldMkLst>
        <pc:spChg chg="mod">
          <ac:chgData name="luis cleto" userId="a76db6c301978307" providerId="LiveId" clId="{94204180-5E0E-4436-A422-C00B40E93811}" dt="2026-06-04T16:35:11.156" v="1734" actId="20577"/>
          <ac:spMkLst>
            <pc:docMk/>
            <pc:sldMk cId="3837481289" sldId="327"/>
            <ac:spMk id="4" creationId="{EB42070E-DFC0-E65A-FF1F-D00067C14155}"/>
          </ac:spMkLst>
        </pc:spChg>
      </pc:sldChg>
      <pc:sldChg chg="addSp modSp">
        <pc:chgData name="luis cleto" userId="a76db6c301978307" providerId="LiveId" clId="{94204180-5E0E-4436-A422-C00B40E93811}" dt="2026-06-05T14:45:14.606" v="1747"/>
        <pc:sldMkLst>
          <pc:docMk/>
          <pc:sldMk cId="2459655818" sldId="330"/>
        </pc:sldMkLst>
        <pc:spChg chg="add mod">
          <ac:chgData name="luis cleto" userId="a76db6c301978307" providerId="LiveId" clId="{94204180-5E0E-4436-A422-C00B40E93811}" dt="2026-06-05T14:45:14.606" v="1747"/>
          <ac:spMkLst>
            <pc:docMk/>
            <pc:sldMk cId="2459655818" sldId="330"/>
            <ac:spMk id="2" creationId="{B98B4A88-D74C-CF41-46D0-20C5FB7D1F34}"/>
          </ac:spMkLst>
        </pc:spChg>
      </pc:sldChg>
      <pc:sldChg chg="modSp mod">
        <pc:chgData name="luis cleto" userId="a76db6c301978307" providerId="LiveId" clId="{94204180-5E0E-4436-A422-C00B40E93811}" dt="2026-06-04T15:33:04.863" v="1443" actId="1076"/>
        <pc:sldMkLst>
          <pc:docMk/>
          <pc:sldMk cId="3294820795" sldId="331"/>
        </pc:sldMkLst>
        <pc:spChg chg="mod">
          <ac:chgData name="luis cleto" userId="a76db6c301978307" providerId="LiveId" clId="{94204180-5E0E-4436-A422-C00B40E93811}" dt="2026-06-04T15:33:04.863" v="1443" actId="1076"/>
          <ac:spMkLst>
            <pc:docMk/>
            <pc:sldMk cId="3294820795" sldId="331"/>
            <ac:spMk id="4" creationId="{D7F8D933-964E-2767-158B-79F3376D20AB}"/>
          </ac:spMkLst>
        </pc:spChg>
      </pc:sldChg>
      <pc:sldChg chg="modSp mod">
        <pc:chgData name="luis cleto" userId="a76db6c301978307" providerId="LiveId" clId="{94204180-5E0E-4436-A422-C00B40E93811}" dt="2026-06-04T15:37:46.857" v="1460" actId="20577"/>
        <pc:sldMkLst>
          <pc:docMk/>
          <pc:sldMk cId="1303005923" sldId="332"/>
        </pc:sldMkLst>
        <pc:spChg chg="mod">
          <ac:chgData name="luis cleto" userId="a76db6c301978307" providerId="LiveId" clId="{94204180-5E0E-4436-A422-C00B40E93811}" dt="2026-06-04T15:37:46.857" v="1460" actId="20577"/>
          <ac:spMkLst>
            <pc:docMk/>
            <pc:sldMk cId="1303005923" sldId="332"/>
            <ac:spMk id="3" creationId="{43B92B8A-172E-BBCC-438F-A66F0C363CAD}"/>
          </ac:spMkLst>
        </pc:spChg>
      </pc:sldChg>
      <pc:sldChg chg="ord">
        <pc:chgData name="luis cleto" userId="a76db6c301978307" providerId="LiveId" clId="{94204180-5E0E-4436-A422-C00B40E93811}" dt="2026-06-04T15:40:08.872" v="1462"/>
        <pc:sldMkLst>
          <pc:docMk/>
          <pc:sldMk cId="3373256734" sldId="334"/>
        </pc:sldMkLst>
      </pc:sldChg>
      <pc:sldChg chg="modSp mod">
        <pc:chgData name="luis cleto" userId="a76db6c301978307" providerId="LiveId" clId="{94204180-5E0E-4436-A422-C00B40E93811}" dt="2026-06-04T15:50:48.340" v="1515" actId="20577"/>
        <pc:sldMkLst>
          <pc:docMk/>
          <pc:sldMk cId="2909859815" sldId="335"/>
        </pc:sldMkLst>
        <pc:spChg chg="mod">
          <ac:chgData name="luis cleto" userId="a76db6c301978307" providerId="LiveId" clId="{94204180-5E0E-4436-A422-C00B40E93811}" dt="2026-06-04T15:50:48.340" v="1515" actId="20577"/>
          <ac:spMkLst>
            <pc:docMk/>
            <pc:sldMk cId="2909859815" sldId="335"/>
            <ac:spMk id="3" creationId="{A0BF9596-FC0F-59A5-746C-500F4B0CAD6F}"/>
          </ac:spMkLst>
        </pc:spChg>
      </pc:sldChg>
      <pc:sldChg chg="modSp mod">
        <pc:chgData name="luis cleto" userId="a76db6c301978307" providerId="LiveId" clId="{94204180-5E0E-4436-A422-C00B40E93811}" dt="2026-06-04T14:49:46.186" v="766" actId="313"/>
        <pc:sldMkLst>
          <pc:docMk/>
          <pc:sldMk cId="393158133" sldId="338"/>
        </pc:sldMkLst>
        <pc:spChg chg="mod">
          <ac:chgData name="luis cleto" userId="a76db6c301978307" providerId="LiveId" clId="{94204180-5E0E-4436-A422-C00B40E93811}" dt="2026-06-04T14:48:47.902" v="724" actId="33524"/>
          <ac:spMkLst>
            <pc:docMk/>
            <pc:sldMk cId="393158133" sldId="338"/>
            <ac:spMk id="3" creationId="{9D3782D6-97D0-9317-E192-6E462D07EB92}"/>
          </ac:spMkLst>
        </pc:spChg>
        <pc:spChg chg="mod">
          <ac:chgData name="luis cleto" userId="a76db6c301978307" providerId="LiveId" clId="{94204180-5E0E-4436-A422-C00B40E93811}" dt="2026-06-04T14:49:46.186" v="766" actId="313"/>
          <ac:spMkLst>
            <pc:docMk/>
            <pc:sldMk cId="393158133" sldId="338"/>
            <ac:spMk id="5" creationId="{98F09241-3567-AAD0-DAE5-5AAD0778972E}"/>
          </ac:spMkLst>
        </pc:spChg>
      </pc:sldChg>
      <pc:sldChg chg="modSp mod">
        <pc:chgData name="luis cleto" userId="a76db6c301978307" providerId="LiveId" clId="{94204180-5E0E-4436-A422-C00B40E93811}" dt="2026-06-04T14:55:14.940" v="907" actId="20577"/>
        <pc:sldMkLst>
          <pc:docMk/>
          <pc:sldMk cId="1085658787" sldId="350"/>
        </pc:sldMkLst>
        <pc:spChg chg="mod">
          <ac:chgData name="luis cleto" userId="a76db6c301978307" providerId="LiveId" clId="{94204180-5E0E-4436-A422-C00B40E93811}" dt="2026-06-04T14:55:14.940" v="907" actId="20577"/>
          <ac:spMkLst>
            <pc:docMk/>
            <pc:sldMk cId="1085658787" sldId="350"/>
            <ac:spMk id="3" creationId="{23CC4644-206D-ED96-C19B-05295F3A4FFF}"/>
          </ac:spMkLst>
        </pc:spChg>
      </pc:sldChg>
      <pc:sldChg chg="modSp mod">
        <pc:chgData name="luis cleto" userId="a76db6c301978307" providerId="LiveId" clId="{94204180-5E0E-4436-A422-C00B40E93811}" dt="2026-06-04T16:27:30.454" v="1732" actId="1076"/>
        <pc:sldMkLst>
          <pc:docMk/>
          <pc:sldMk cId="2182471083" sldId="353"/>
        </pc:sldMkLst>
        <pc:spChg chg="mod">
          <ac:chgData name="luis cleto" userId="a76db6c301978307" providerId="LiveId" clId="{94204180-5E0E-4436-A422-C00B40E93811}" dt="2026-06-04T16:27:30.454" v="1732" actId="1076"/>
          <ac:spMkLst>
            <pc:docMk/>
            <pc:sldMk cId="2182471083" sldId="353"/>
            <ac:spMk id="3" creationId="{C134F507-C20E-03AE-08A4-C1E91788A965}"/>
          </ac:spMkLst>
        </pc:spChg>
      </pc:sldChg>
      <pc:sldChg chg="modSp mod">
        <pc:chgData name="luis cleto" userId="a76db6c301978307" providerId="LiveId" clId="{94204180-5E0E-4436-A422-C00B40E93811}" dt="2026-06-04T14:57:20.413" v="936" actId="1076"/>
        <pc:sldMkLst>
          <pc:docMk/>
          <pc:sldMk cId="3410041489" sldId="355"/>
        </pc:sldMkLst>
        <pc:spChg chg="mod">
          <ac:chgData name="luis cleto" userId="a76db6c301978307" providerId="LiveId" clId="{94204180-5E0E-4436-A422-C00B40E93811}" dt="2026-06-04T14:57:20.413" v="936" actId="1076"/>
          <ac:spMkLst>
            <pc:docMk/>
            <pc:sldMk cId="3410041489" sldId="355"/>
            <ac:spMk id="9" creationId="{513AC281-CF01-233C-4F8A-71288D04CECE}"/>
          </ac:spMkLst>
        </pc:spChg>
      </pc:sldChg>
      <pc:sldChg chg="modSp mod">
        <pc:chgData name="luis cleto" userId="a76db6c301978307" providerId="LiveId" clId="{94204180-5E0E-4436-A422-C00B40E93811}" dt="2026-06-04T16:37:08.750" v="1736" actId="21"/>
        <pc:sldMkLst>
          <pc:docMk/>
          <pc:sldMk cId="2482133608" sldId="356"/>
        </pc:sldMkLst>
        <pc:spChg chg="mod">
          <ac:chgData name="luis cleto" userId="a76db6c301978307" providerId="LiveId" clId="{94204180-5E0E-4436-A422-C00B40E93811}" dt="2026-06-04T16:37:08.750" v="1736" actId="21"/>
          <ac:spMkLst>
            <pc:docMk/>
            <pc:sldMk cId="2482133608" sldId="356"/>
            <ac:spMk id="3" creationId="{70804F22-B72C-D7A4-2292-2C995C6E437C}"/>
          </ac:spMkLst>
        </pc:spChg>
      </pc:sldChg>
      <pc:sldChg chg="ord">
        <pc:chgData name="luis cleto" userId="a76db6c301978307" providerId="LiveId" clId="{94204180-5E0E-4436-A422-C00B40E93811}" dt="2026-06-04T16:38:20.035" v="1738"/>
        <pc:sldMkLst>
          <pc:docMk/>
          <pc:sldMk cId="2195492868" sldId="363"/>
        </pc:sldMkLst>
      </pc:sldChg>
      <pc:sldChg chg="ord">
        <pc:chgData name="luis cleto" userId="a76db6c301978307" providerId="LiveId" clId="{94204180-5E0E-4436-A422-C00B40E93811}" dt="2026-06-04T16:38:20.035" v="1738"/>
        <pc:sldMkLst>
          <pc:docMk/>
          <pc:sldMk cId="3178141651" sldId="364"/>
        </pc:sldMkLst>
      </pc:sldChg>
      <pc:sldChg chg="ord">
        <pc:chgData name="luis cleto" userId="a76db6c301978307" providerId="LiveId" clId="{94204180-5E0E-4436-A422-C00B40E93811}" dt="2026-06-04T16:38:20.035" v="1738"/>
        <pc:sldMkLst>
          <pc:docMk/>
          <pc:sldMk cId="3378481338" sldId="365"/>
        </pc:sldMkLst>
      </pc:sldChg>
      <pc:sldChg chg="ord">
        <pc:chgData name="luis cleto" userId="a76db6c301978307" providerId="LiveId" clId="{94204180-5E0E-4436-A422-C00B40E93811}" dt="2026-06-04T16:38:20.035" v="1738"/>
        <pc:sldMkLst>
          <pc:docMk/>
          <pc:sldMk cId="137164355" sldId="366"/>
        </pc:sldMkLst>
      </pc:sldChg>
      <pc:sldChg chg="ord">
        <pc:chgData name="luis cleto" userId="a76db6c301978307" providerId="LiveId" clId="{94204180-5E0E-4436-A422-C00B40E93811}" dt="2026-06-04T16:38:20.035" v="1738"/>
        <pc:sldMkLst>
          <pc:docMk/>
          <pc:sldMk cId="324392245" sldId="367"/>
        </pc:sldMkLst>
      </pc:sldChg>
      <pc:sldChg chg="ord">
        <pc:chgData name="luis cleto" userId="a76db6c301978307" providerId="LiveId" clId="{94204180-5E0E-4436-A422-C00B40E93811}" dt="2026-06-04T16:38:20.035" v="1738"/>
        <pc:sldMkLst>
          <pc:docMk/>
          <pc:sldMk cId="1536744974" sldId="368"/>
        </pc:sldMkLst>
      </pc:sldChg>
      <pc:sldChg chg="ord">
        <pc:chgData name="luis cleto" userId="a76db6c301978307" providerId="LiveId" clId="{94204180-5E0E-4436-A422-C00B40E93811}" dt="2026-06-04T16:38:20.035" v="1738"/>
        <pc:sldMkLst>
          <pc:docMk/>
          <pc:sldMk cId="1675832443" sldId="369"/>
        </pc:sldMkLst>
      </pc:sldChg>
      <pc:sldChg chg="ord">
        <pc:chgData name="luis cleto" userId="a76db6c301978307" providerId="LiveId" clId="{94204180-5E0E-4436-A422-C00B40E93811}" dt="2026-06-04T16:38:20.035" v="1738"/>
        <pc:sldMkLst>
          <pc:docMk/>
          <pc:sldMk cId="1321542682" sldId="370"/>
        </pc:sldMkLst>
      </pc:sldChg>
      <pc:sldChg chg="ord">
        <pc:chgData name="luis cleto" userId="a76db6c301978307" providerId="LiveId" clId="{94204180-5E0E-4436-A422-C00B40E93811}" dt="2026-06-04T16:39:23.172" v="1740"/>
        <pc:sldMkLst>
          <pc:docMk/>
          <pc:sldMk cId="1527862969" sldId="371"/>
        </pc:sldMkLst>
      </pc:sldChg>
      <pc:sldChg chg="ord">
        <pc:chgData name="luis cleto" userId="a76db6c301978307" providerId="LiveId" clId="{94204180-5E0E-4436-A422-C00B40E93811}" dt="2026-06-04T16:39:23.172" v="1740"/>
        <pc:sldMkLst>
          <pc:docMk/>
          <pc:sldMk cId="1172487512" sldId="372"/>
        </pc:sldMkLst>
      </pc:sldChg>
      <pc:sldChg chg="ord">
        <pc:chgData name="luis cleto" userId="a76db6c301978307" providerId="LiveId" clId="{94204180-5E0E-4436-A422-C00B40E93811}" dt="2026-06-04T16:39:23.172" v="1740"/>
        <pc:sldMkLst>
          <pc:docMk/>
          <pc:sldMk cId="2831556168" sldId="373"/>
        </pc:sldMkLst>
      </pc:sldChg>
      <pc:sldChg chg="addSp modSp mod">
        <pc:chgData name="luis cleto" userId="a76db6c301978307" providerId="LiveId" clId="{94204180-5E0E-4436-A422-C00B40E93811}" dt="2026-06-04T14:51:54.229" v="777" actId="1076"/>
        <pc:sldMkLst>
          <pc:docMk/>
          <pc:sldMk cId="2198290226" sldId="377"/>
        </pc:sldMkLst>
        <pc:spChg chg="mod">
          <ac:chgData name="luis cleto" userId="a76db6c301978307" providerId="LiveId" clId="{94204180-5E0E-4436-A422-C00B40E93811}" dt="2026-06-04T14:51:54.229" v="777" actId="1076"/>
          <ac:spMkLst>
            <pc:docMk/>
            <pc:sldMk cId="2198290226" sldId="377"/>
            <ac:spMk id="3" creationId="{90A9E446-D785-AF2C-390B-8EA0E9924DFB}"/>
          </ac:spMkLst>
        </pc:spChg>
        <pc:spChg chg="add mod">
          <ac:chgData name="luis cleto" userId="a76db6c301978307" providerId="LiveId" clId="{94204180-5E0E-4436-A422-C00B40E93811}" dt="2026-06-04T14:51:35.599" v="773" actId="1076"/>
          <ac:spMkLst>
            <pc:docMk/>
            <pc:sldMk cId="2198290226" sldId="377"/>
            <ac:spMk id="4" creationId="{8C930021-71C7-EEF1-70AE-6D838F9C880D}"/>
          </ac:spMkLst>
        </pc:spChg>
      </pc:sldChg>
      <pc:sldChg chg="modSp mod">
        <pc:chgData name="luis cleto" userId="a76db6c301978307" providerId="LiveId" clId="{94204180-5E0E-4436-A422-C00B40E93811}" dt="2026-06-04T15:12:00.437" v="1389" actId="20577"/>
        <pc:sldMkLst>
          <pc:docMk/>
          <pc:sldMk cId="362786336" sldId="378"/>
        </pc:sldMkLst>
        <pc:spChg chg="mod">
          <ac:chgData name="luis cleto" userId="a76db6c301978307" providerId="LiveId" clId="{94204180-5E0E-4436-A422-C00B40E93811}" dt="2026-06-04T15:12:00.437" v="1389" actId="20577"/>
          <ac:spMkLst>
            <pc:docMk/>
            <pc:sldMk cId="362786336" sldId="378"/>
            <ac:spMk id="3" creationId="{926B2518-46A8-2EA2-525C-DF1BCFF1623D}"/>
          </ac:spMkLst>
        </pc:spChg>
      </pc:sldChg>
      <pc:sldChg chg="modSp mod">
        <pc:chgData name="luis cleto" userId="a76db6c301978307" providerId="LiveId" clId="{94204180-5E0E-4436-A422-C00B40E93811}" dt="2026-06-04T16:27:16.204" v="1730" actId="20577"/>
        <pc:sldMkLst>
          <pc:docMk/>
          <pc:sldMk cId="3051417054" sldId="384"/>
        </pc:sldMkLst>
        <pc:spChg chg="mod">
          <ac:chgData name="luis cleto" userId="a76db6c301978307" providerId="LiveId" clId="{94204180-5E0E-4436-A422-C00B40E93811}" dt="2026-06-04T16:27:16.204" v="1730" actId="20577"/>
          <ac:spMkLst>
            <pc:docMk/>
            <pc:sldMk cId="3051417054" sldId="384"/>
            <ac:spMk id="3" creationId="{7A658809-2DE2-41A5-E868-B9DD6920EA60}"/>
          </ac:spMkLst>
        </pc:spChg>
      </pc:sldChg>
      <pc:sldChg chg="modSp mod">
        <pc:chgData name="luis cleto" userId="a76db6c301978307" providerId="LiveId" clId="{94204180-5E0E-4436-A422-C00B40E93811}" dt="2026-06-04T14:52:15.702" v="782" actId="14100"/>
        <pc:sldMkLst>
          <pc:docMk/>
          <pc:sldMk cId="3713316253" sldId="385"/>
        </pc:sldMkLst>
        <pc:spChg chg="mod">
          <ac:chgData name="luis cleto" userId="a76db6c301978307" providerId="LiveId" clId="{94204180-5E0E-4436-A422-C00B40E93811}" dt="2026-06-04T14:52:15.702" v="782" actId="14100"/>
          <ac:spMkLst>
            <pc:docMk/>
            <pc:sldMk cId="3713316253" sldId="385"/>
            <ac:spMk id="3" creationId="{CB40CCB4-68FC-60B6-88B3-09BE610E9D0D}"/>
          </ac:spMkLst>
        </pc:spChg>
      </pc:sldChg>
      <pc:sldChg chg="modSp mod">
        <pc:chgData name="luis cleto" userId="a76db6c301978307" providerId="LiveId" clId="{94204180-5E0E-4436-A422-C00B40E93811}" dt="2026-06-04T15:56:23.874" v="1574" actId="207"/>
        <pc:sldMkLst>
          <pc:docMk/>
          <pc:sldMk cId="2566579979" sldId="390"/>
        </pc:sldMkLst>
        <pc:spChg chg="mod">
          <ac:chgData name="luis cleto" userId="a76db6c301978307" providerId="LiveId" clId="{94204180-5E0E-4436-A422-C00B40E93811}" dt="2026-06-04T15:56:23.874" v="1574" actId="207"/>
          <ac:spMkLst>
            <pc:docMk/>
            <pc:sldMk cId="2566579979" sldId="390"/>
            <ac:spMk id="3" creationId="{13A51BEE-A01F-FB0D-C91C-5D6249E628F8}"/>
          </ac:spMkLst>
        </pc:spChg>
        <pc:spChg chg="mod">
          <ac:chgData name="luis cleto" userId="a76db6c301978307" providerId="LiveId" clId="{94204180-5E0E-4436-A422-C00B40E93811}" dt="2026-06-04T15:51:26.316" v="1568" actId="20577"/>
          <ac:spMkLst>
            <pc:docMk/>
            <pc:sldMk cId="2566579979" sldId="390"/>
            <ac:spMk id="5" creationId="{B04C01E6-08C7-C74F-CDB9-1FE59308C6CA}"/>
          </ac:spMkLst>
        </pc:spChg>
      </pc:sldChg>
      <pc:sldChg chg="addSp modSp mod">
        <pc:chgData name="luis cleto" userId="a76db6c301978307" providerId="LiveId" clId="{94204180-5E0E-4436-A422-C00B40E93811}" dt="2026-06-05T14:49:56.807" v="1751"/>
        <pc:sldMkLst>
          <pc:docMk/>
          <pc:sldMk cId="539126852" sldId="391"/>
        </pc:sldMkLst>
        <pc:spChg chg="add mod">
          <ac:chgData name="luis cleto" userId="a76db6c301978307" providerId="LiveId" clId="{94204180-5E0E-4436-A422-C00B40E93811}" dt="2026-06-05T14:49:56.807" v="1751"/>
          <ac:spMkLst>
            <pc:docMk/>
            <pc:sldMk cId="539126852" sldId="391"/>
            <ac:spMk id="2" creationId="{F71A1CAB-96E5-F2D5-88E7-C2BE5A8AA1F3}"/>
          </ac:spMkLst>
        </pc:spChg>
        <pc:spChg chg="mod">
          <ac:chgData name="luis cleto" userId="a76db6c301978307" providerId="LiveId" clId="{94204180-5E0E-4436-A422-C00B40E93811}" dt="2026-06-04T16:19:17.193" v="1607" actId="1076"/>
          <ac:spMkLst>
            <pc:docMk/>
            <pc:sldMk cId="539126852" sldId="391"/>
            <ac:spMk id="3" creationId="{6E0165D0-8276-2DF9-7C3F-06BC5C08F357}"/>
          </ac:spMkLst>
        </pc:spChg>
      </pc:sldChg>
      <pc:sldChg chg="modSp mod">
        <pc:chgData name="luis cleto" userId="a76db6c301978307" providerId="LiveId" clId="{94204180-5E0E-4436-A422-C00B40E93811}" dt="2026-06-04T16:22:20.897" v="1611" actId="207"/>
        <pc:sldMkLst>
          <pc:docMk/>
          <pc:sldMk cId="427631359" sldId="393"/>
        </pc:sldMkLst>
        <pc:spChg chg="mod">
          <ac:chgData name="luis cleto" userId="a76db6c301978307" providerId="LiveId" clId="{94204180-5E0E-4436-A422-C00B40E93811}" dt="2026-06-04T16:22:20.897" v="1611" actId="207"/>
          <ac:spMkLst>
            <pc:docMk/>
            <pc:sldMk cId="427631359" sldId="393"/>
            <ac:spMk id="3" creationId="{704B1130-118A-B24C-FD3E-C84554EC306C}"/>
          </ac:spMkLst>
        </pc:spChg>
      </pc:sldChg>
      <pc:sldChg chg="modSp mod">
        <pc:chgData name="luis cleto" userId="a76db6c301978307" providerId="LiveId" clId="{94204180-5E0E-4436-A422-C00B40E93811}" dt="2026-06-04T16:26:13.549" v="1729" actId="20577"/>
        <pc:sldMkLst>
          <pc:docMk/>
          <pc:sldMk cId="845677423" sldId="394"/>
        </pc:sldMkLst>
        <pc:spChg chg="mod">
          <ac:chgData name="luis cleto" userId="a76db6c301978307" providerId="LiveId" clId="{94204180-5E0E-4436-A422-C00B40E93811}" dt="2026-06-04T16:26:13.549" v="1729" actId="20577"/>
          <ac:spMkLst>
            <pc:docMk/>
            <pc:sldMk cId="845677423" sldId="394"/>
            <ac:spMk id="3" creationId="{5BE9C7B0-199B-C7AB-167A-F263169AEE08}"/>
          </ac:spMkLst>
        </pc:spChg>
      </pc:sldChg>
      <pc:sldChg chg="modSp mod">
        <pc:chgData name="luis cleto" userId="a76db6c301978307" providerId="LiveId" clId="{94204180-5E0E-4436-A422-C00B40E93811}" dt="2026-06-05T14:56:43.972" v="1925" actId="20577"/>
        <pc:sldMkLst>
          <pc:docMk/>
          <pc:sldMk cId="3522940903" sldId="395"/>
        </pc:sldMkLst>
        <pc:spChg chg="mod">
          <ac:chgData name="luis cleto" userId="a76db6c301978307" providerId="LiveId" clId="{94204180-5E0E-4436-A422-C00B40E93811}" dt="2026-06-05T14:56:43.972" v="1925" actId="20577"/>
          <ac:spMkLst>
            <pc:docMk/>
            <pc:sldMk cId="3522940903" sldId="395"/>
            <ac:spMk id="3" creationId="{FF8517AE-92F5-D411-F511-2C0CB0A2FBEE}"/>
          </ac:spMkLst>
        </pc:spChg>
      </pc:sldChg>
      <pc:sldChg chg="addSp modSp mod ord">
        <pc:chgData name="luis cleto" userId="a76db6c301978307" providerId="LiveId" clId="{94204180-5E0E-4436-A422-C00B40E93811}" dt="2026-06-04T14:50:56.823" v="768"/>
        <pc:sldMkLst>
          <pc:docMk/>
          <pc:sldMk cId="3194678260" sldId="399"/>
        </pc:sldMkLst>
        <pc:spChg chg="mod">
          <ac:chgData name="luis cleto" userId="a76db6c301978307" providerId="LiveId" clId="{94204180-5E0E-4436-A422-C00B40E93811}" dt="2026-06-04T14:42:54.307" v="683" actId="21"/>
          <ac:spMkLst>
            <pc:docMk/>
            <pc:sldMk cId="3194678260" sldId="399"/>
            <ac:spMk id="2" creationId="{FE6E5708-D207-A170-1F20-FD49225DCA83}"/>
          </ac:spMkLst>
        </pc:spChg>
        <pc:spChg chg="add mod">
          <ac:chgData name="luis cleto" userId="a76db6c301978307" providerId="LiveId" clId="{94204180-5E0E-4436-A422-C00B40E93811}" dt="2026-06-04T14:23:29.719" v="606" actId="1076"/>
          <ac:spMkLst>
            <pc:docMk/>
            <pc:sldMk cId="3194678260" sldId="399"/>
            <ac:spMk id="4" creationId="{0CD4A687-0A57-C550-8B88-48AE4FFC2451}"/>
          </ac:spMkLst>
        </pc:spChg>
      </pc:sldChg>
      <pc:sldChg chg="modSp add mod ord">
        <pc:chgData name="luis cleto" userId="a76db6c301978307" providerId="LiveId" clId="{94204180-5E0E-4436-A422-C00B40E93811}" dt="2026-06-04T15:14:02.405" v="1403"/>
        <pc:sldMkLst>
          <pc:docMk/>
          <pc:sldMk cId="1346537179" sldId="400"/>
        </pc:sldMkLst>
        <pc:spChg chg="mod">
          <ac:chgData name="luis cleto" userId="a76db6c301978307" providerId="LiveId" clId="{94204180-5E0E-4436-A422-C00B40E93811}" dt="2026-06-04T15:13:54.087" v="1401" actId="1076"/>
          <ac:spMkLst>
            <pc:docMk/>
            <pc:sldMk cId="1346537179" sldId="400"/>
            <ac:spMk id="5" creationId="{5E7A4B6E-AEF3-4916-4072-138FB0F14EC0}"/>
          </ac:spMkLst>
        </pc:spChg>
      </pc:sldChg>
      <pc:sldChg chg="addSp modSp add mod">
        <pc:chgData name="luis cleto" userId="a76db6c301978307" providerId="LiveId" clId="{94204180-5E0E-4436-A422-C00B40E93811}" dt="2026-06-05T14:50:02.341" v="1752"/>
        <pc:sldMkLst>
          <pc:docMk/>
          <pc:sldMk cId="2843601563" sldId="401"/>
        </pc:sldMkLst>
        <pc:spChg chg="add mod">
          <ac:chgData name="luis cleto" userId="a76db6c301978307" providerId="LiveId" clId="{94204180-5E0E-4436-A422-C00B40E93811}" dt="2026-06-05T14:50:02.341" v="1752"/>
          <ac:spMkLst>
            <pc:docMk/>
            <pc:sldMk cId="2843601563" sldId="401"/>
            <ac:spMk id="2" creationId="{5A1C7D21-8E63-4456-8B79-4C93B8385329}"/>
          </ac:spMkLst>
        </pc:spChg>
        <pc:spChg chg="mod">
          <ac:chgData name="luis cleto" userId="a76db6c301978307" providerId="LiveId" clId="{94204180-5E0E-4436-A422-C00B40E93811}" dt="2026-06-04T16:19:35.675" v="1610" actId="1076"/>
          <ac:spMkLst>
            <pc:docMk/>
            <pc:sldMk cId="2843601563" sldId="401"/>
            <ac:spMk id="3" creationId="{ED1C66C1-264B-260D-7BD7-617D41D1FF5A}"/>
          </ac:spMkLst>
        </pc:spChg>
      </pc:sldChg>
      <pc:sldChg chg="addSp delSp modSp new mod modClrScheme chgLayout">
        <pc:chgData name="luis cleto" userId="a76db6c301978307" providerId="LiveId" clId="{94204180-5E0E-4436-A422-C00B40E93811}" dt="2026-06-07T15:51:39.730" v="2183" actId="21"/>
        <pc:sldMkLst>
          <pc:docMk/>
          <pc:sldMk cId="567032951" sldId="402"/>
        </pc:sldMkLst>
        <pc:spChg chg="add mod">
          <ac:chgData name="luis cleto" userId="a76db6c301978307" providerId="LiveId" clId="{94204180-5E0E-4436-A422-C00B40E93811}" dt="2026-06-07T15:51:39.730" v="2183" actId="21"/>
          <ac:spMkLst>
            <pc:docMk/>
            <pc:sldMk cId="567032951" sldId="402"/>
            <ac:spMk id="5" creationId="{65308138-162A-83F6-FC88-9B53F51AE3A8}"/>
          </ac:spMkLst>
        </pc:spChg>
      </pc:sldChg>
      <pc:sldChg chg="modSp add mod">
        <pc:chgData name="luis cleto" userId="a76db6c301978307" providerId="LiveId" clId="{94204180-5E0E-4436-A422-C00B40E93811}" dt="2026-06-07T15:52:22.880" v="2188" actId="20577"/>
        <pc:sldMkLst>
          <pc:docMk/>
          <pc:sldMk cId="3036590150" sldId="403"/>
        </pc:sldMkLst>
        <pc:spChg chg="mod">
          <ac:chgData name="luis cleto" userId="a76db6c301978307" providerId="LiveId" clId="{94204180-5E0E-4436-A422-C00B40E93811}" dt="2026-06-07T15:52:22.880" v="2188" actId="20577"/>
          <ac:spMkLst>
            <pc:docMk/>
            <pc:sldMk cId="3036590150" sldId="403"/>
            <ac:spMk id="5" creationId="{6A80B355-E47D-CE52-51C8-E4B10798377D}"/>
          </ac:spMkLst>
        </pc:spChg>
      </pc:sldChg>
      <pc:sldChg chg="addSp modSp new mod">
        <pc:chgData name="luis cleto" userId="a76db6c301978307" providerId="LiveId" clId="{94204180-5E0E-4436-A422-C00B40E93811}" dt="2026-06-07T16:04:19.213" v="2640" actId="20577"/>
        <pc:sldMkLst>
          <pc:docMk/>
          <pc:sldMk cId="3377126604" sldId="404"/>
        </pc:sldMkLst>
        <pc:spChg chg="add mod">
          <ac:chgData name="luis cleto" userId="a76db6c301978307" providerId="LiveId" clId="{94204180-5E0E-4436-A422-C00B40E93811}" dt="2026-06-07T16:04:19.213" v="2640" actId="20577"/>
          <ac:spMkLst>
            <pc:docMk/>
            <pc:sldMk cId="3377126604" sldId="404"/>
            <ac:spMk id="3" creationId="{BAED517D-EA55-B027-885A-30ADF1F0A782}"/>
          </ac:spMkLst>
        </pc:spChg>
      </pc:sldChg>
      <pc:sldChg chg="modSp add mod ord">
        <pc:chgData name="luis cleto" userId="a76db6c301978307" providerId="LiveId" clId="{94204180-5E0E-4436-A422-C00B40E93811}" dt="2026-06-07T16:06:07.700" v="2695"/>
        <pc:sldMkLst>
          <pc:docMk/>
          <pc:sldMk cId="3733651574" sldId="406"/>
        </pc:sldMkLst>
        <pc:spChg chg="mod">
          <ac:chgData name="luis cleto" userId="a76db6c301978307" providerId="LiveId" clId="{94204180-5E0E-4436-A422-C00B40E93811}" dt="2026-06-07T16:06:03.465" v="2693" actId="21"/>
          <ac:spMkLst>
            <pc:docMk/>
            <pc:sldMk cId="3733651574" sldId="406"/>
            <ac:spMk id="3" creationId="{691237A8-C2A4-E488-A548-F75E52865763}"/>
          </ac:spMkLst>
        </pc:spChg>
      </pc:sldChg>
      <pc:sldChg chg="addSp modSp new mod">
        <pc:chgData name="luis cleto" userId="a76db6c301978307" providerId="LiveId" clId="{94204180-5E0E-4436-A422-C00B40E93811}" dt="2026-06-07T16:11:24.655" v="2767" actId="1076"/>
        <pc:sldMkLst>
          <pc:docMk/>
          <pc:sldMk cId="2529245189" sldId="407"/>
        </pc:sldMkLst>
        <pc:spChg chg="add mod">
          <ac:chgData name="luis cleto" userId="a76db6c301978307" providerId="LiveId" clId="{94204180-5E0E-4436-A422-C00B40E93811}" dt="2026-06-07T16:11:24.655" v="2767" actId="1076"/>
          <ac:spMkLst>
            <pc:docMk/>
            <pc:sldMk cId="2529245189" sldId="407"/>
            <ac:spMk id="3" creationId="{EE3EC3A8-68B8-B335-BD5E-7C16888275FC}"/>
          </ac:spMkLst>
        </pc:spChg>
      </pc:sldChg>
      <pc:sldChg chg="addSp modSp new mod ord">
        <pc:chgData name="luis cleto" userId="a76db6c301978307" providerId="LiveId" clId="{94204180-5E0E-4436-A422-C00B40E93811}" dt="2026-06-07T16:15:04.089" v="2790" actId="21"/>
        <pc:sldMkLst>
          <pc:docMk/>
          <pc:sldMk cId="2968803256" sldId="408"/>
        </pc:sldMkLst>
        <pc:spChg chg="add mod">
          <ac:chgData name="luis cleto" userId="a76db6c301978307" providerId="LiveId" clId="{94204180-5E0E-4436-A422-C00B40E93811}" dt="2026-06-07T16:15:04.089" v="2790" actId="21"/>
          <ac:spMkLst>
            <pc:docMk/>
            <pc:sldMk cId="2968803256" sldId="408"/>
            <ac:spMk id="3" creationId="{4911221E-0617-4C05-AA21-E369BF4E8BC1}"/>
          </ac:spMkLst>
        </pc:spChg>
      </pc:sldChg>
      <pc:sldChg chg="modSp add mod">
        <pc:chgData name="luis cleto" userId="a76db6c301978307" providerId="LiveId" clId="{94204180-5E0E-4436-A422-C00B40E93811}" dt="2026-06-07T16:15:31.895" v="2793" actId="20577"/>
        <pc:sldMkLst>
          <pc:docMk/>
          <pc:sldMk cId="1192669787" sldId="409"/>
        </pc:sldMkLst>
        <pc:spChg chg="mod">
          <ac:chgData name="luis cleto" userId="a76db6c301978307" providerId="LiveId" clId="{94204180-5E0E-4436-A422-C00B40E93811}" dt="2026-06-07T16:15:31.895" v="2793" actId="20577"/>
          <ac:spMkLst>
            <pc:docMk/>
            <pc:sldMk cId="1192669787" sldId="409"/>
            <ac:spMk id="3" creationId="{E8FAEC2D-E6E9-CDDA-422F-6C9BCB08EA63}"/>
          </ac:spMkLst>
        </pc:spChg>
      </pc:sldChg>
      <pc:sldChg chg="modSp add mod">
        <pc:chgData name="luis cleto" userId="a76db6c301978307" providerId="LiveId" clId="{94204180-5E0E-4436-A422-C00B40E93811}" dt="2026-06-07T16:16:31.322" v="2795" actId="21"/>
        <pc:sldMkLst>
          <pc:docMk/>
          <pc:sldMk cId="164946452" sldId="410"/>
        </pc:sldMkLst>
        <pc:spChg chg="mod">
          <ac:chgData name="luis cleto" userId="a76db6c301978307" providerId="LiveId" clId="{94204180-5E0E-4436-A422-C00B40E93811}" dt="2026-06-07T16:16:31.322" v="2795" actId="21"/>
          <ac:spMkLst>
            <pc:docMk/>
            <pc:sldMk cId="164946452" sldId="410"/>
            <ac:spMk id="3" creationId="{04A6E855-5B79-EFFB-C32A-897D4D3CA9FA}"/>
          </ac:spMkLst>
        </pc:spChg>
      </pc:sldChg>
      <pc:sldChg chg="add">
        <pc:chgData name="luis cleto" userId="a76db6c301978307" providerId="LiveId" clId="{94204180-5E0E-4436-A422-C00B40E93811}" dt="2026-06-07T16:16:20.468" v="2794"/>
        <pc:sldMkLst>
          <pc:docMk/>
          <pc:sldMk cId="2058797222" sldId="411"/>
        </pc:sldMkLst>
      </pc:sldChg>
    </pc:docChg>
  </pc:docChgLst>
  <pc:docChgLst>
    <pc:chgData name="luis cleto" userId="a76db6c301978307" providerId="LiveId" clId="{860A4F2C-1596-4ACD-95D2-7AE3CD351458}"/>
    <pc:docChg chg="modSld">
      <pc:chgData name="luis cleto" userId="a76db6c301978307" providerId="LiveId" clId="{860A4F2C-1596-4ACD-95D2-7AE3CD351458}" dt="2026-06-08T11:17:04.226" v="12" actId="20577"/>
      <pc:docMkLst>
        <pc:docMk/>
      </pc:docMkLst>
      <pc:sldChg chg="modSp mod">
        <pc:chgData name="luis cleto" userId="a76db6c301978307" providerId="LiveId" clId="{860A4F2C-1596-4ACD-95D2-7AE3CD351458}" dt="2026-06-08T11:17:04.226" v="12" actId="20577"/>
        <pc:sldMkLst>
          <pc:docMk/>
          <pc:sldMk cId="2195492868" sldId="363"/>
        </pc:sldMkLst>
        <pc:spChg chg="mod">
          <ac:chgData name="luis cleto" userId="a76db6c301978307" providerId="LiveId" clId="{860A4F2C-1596-4ACD-95D2-7AE3CD351458}" dt="2026-06-08T11:17:04.226" v="12" actId="20577"/>
          <ac:spMkLst>
            <pc:docMk/>
            <pc:sldMk cId="2195492868" sldId="363"/>
            <ac:spMk id="3" creationId="{C5E20C10-88B1-C08C-507D-5994E6B1045E}"/>
          </ac:spMkLst>
        </pc:spChg>
      </pc:sldChg>
      <pc:sldChg chg="modSp mod">
        <pc:chgData name="luis cleto" userId="a76db6c301978307" providerId="LiveId" clId="{860A4F2C-1596-4ACD-95D2-7AE3CD351458}" dt="2026-06-08T11:15:56.252" v="0" actId="21"/>
        <pc:sldMkLst>
          <pc:docMk/>
          <pc:sldMk cId="3377126604" sldId="404"/>
        </pc:sldMkLst>
        <pc:spChg chg="mod">
          <ac:chgData name="luis cleto" userId="a76db6c301978307" providerId="LiveId" clId="{860A4F2C-1596-4ACD-95D2-7AE3CD351458}" dt="2026-06-08T11:15:56.252" v="0" actId="21"/>
          <ac:spMkLst>
            <pc:docMk/>
            <pc:sldMk cId="3377126604" sldId="404"/>
            <ac:spMk id="3" creationId="{BAED517D-EA55-B027-885A-30ADF1F0A782}"/>
          </ac:spMkLst>
        </pc:spChg>
      </pc:sldChg>
    </pc:docChg>
  </pc:docChgLst>
  <pc:docChgLst>
    <pc:chgData name="luis cleto" userId="a76db6c301978307" providerId="LiveId" clId="{BB93E05D-BE05-4453-8BDD-E5B3B775B63B}"/>
    <pc:docChg chg="undo redo custSel addSld delSld modSld sldOrd">
      <pc:chgData name="luis cleto" userId="a76db6c301978307" providerId="LiveId" clId="{BB93E05D-BE05-4453-8BDD-E5B3B775B63B}" dt="2026-06-10T09:58:59.140" v="9427" actId="20577"/>
      <pc:docMkLst>
        <pc:docMk/>
      </pc:docMkLst>
      <pc:sldChg chg="add">
        <pc:chgData name="luis cleto" userId="a76db6c301978307" providerId="LiveId" clId="{BB93E05D-BE05-4453-8BDD-E5B3B775B63B}" dt="2026-05-24T11:16:22.874" v="8758"/>
        <pc:sldMkLst>
          <pc:docMk/>
          <pc:sldMk cId="0" sldId="263"/>
        </pc:sldMkLst>
      </pc:sldChg>
      <pc:sldChg chg="add">
        <pc:chgData name="luis cleto" userId="a76db6c301978307" providerId="LiveId" clId="{BB93E05D-BE05-4453-8BDD-E5B3B775B63B}" dt="2026-05-24T11:16:22.874" v="8758"/>
        <pc:sldMkLst>
          <pc:docMk/>
          <pc:sldMk cId="0" sldId="264"/>
        </pc:sldMkLst>
      </pc:sldChg>
      <pc:sldChg chg="addSp modSp new mod ord">
        <pc:chgData name="luis cleto" userId="a76db6c301978307" providerId="LiveId" clId="{BB93E05D-BE05-4453-8BDD-E5B3B775B63B}" dt="2026-05-24T11:19:59.965" v="8770" actId="1076"/>
        <pc:sldMkLst>
          <pc:docMk/>
          <pc:sldMk cId="3194678260" sldId="399"/>
        </pc:sldMkLst>
        <pc:spChg chg="add mod">
          <ac:chgData name="luis cleto" userId="a76db6c301978307" providerId="LiveId" clId="{BB93E05D-BE05-4453-8BDD-E5B3B775B63B}" dt="2026-05-24T11:19:59.965" v="8770" actId="1076"/>
          <ac:spMkLst>
            <pc:docMk/>
            <pc:sldMk cId="3194678260" sldId="399"/>
            <ac:spMk id="2" creationId="{FE6E5708-D207-A170-1F20-FD49225DCA83}"/>
          </ac:spMkLst>
        </pc:spChg>
      </pc:sldChg>
      <pc:sldChg chg="addSp modSp new mod">
        <pc:chgData name="luis cleto" userId="a76db6c301978307" providerId="LiveId" clId="{BB93E05D-BE05-4453-8BDD-E5B3B775B63B}" dt="2026-06-10T09:47:37.053" v="9334" actId="255"/>
        <pc:sldMkLst>
          <pc:docMk/>
          <pc:sldMk cId="2000993314" sldId="412"/>
        </pc:sldMkLst>
        <pc:spChg chg="add mod">
          <ac:chgData name="luis cleto" userId="a76db6c301978307" providerId="LiveId" clId="{BB93E05D-BE05-4453-8BDD-E5B3B775B63B}" dt="2026-06-10T09:47:37.053" v="9334" actId="255"/>
          <ac:spMkLst>
            <pc:docMk/>
            <pc:sldMk cId="2000993314" sldId="412"/>
            <ac:spMk id="3" creationId="{2751ED81-79C2-D03A-7712-75A81A47F60F}"/>
          </ac:spMkLst>
        </pc:spChg>
      </pc:sldChg>
      <pc:sldChg chg="addSp modSp new mod">
        <pc:chgData name="luis cleto" userId="a76db6c301978307" providerId="LiveId" clId="{BB93E05D-BE05-4453-8BDD-E5B3B775B63B}" dt="2026-06-10T09:53:59.371" v="9363" actId="1076"/>
        <pc:sldMkLst>
          <pc:docMk/>
          <pc:sldMk cId="2618701240" sldId="413"/>
        </pc:sldMkLst>
        <pc:spChg chg="add mod">
          <ac:chgData name="luis cleto" userId="a76db6c301978307" providerId="LiveId" clId="{BB93E05D-BE05-4453-8BDD-E5B3B775B63B}" dt="2026-06-10T09:53:52.949" v="9362" actId="1076"/>
          <ac:spMkLst>
            <pc:docMk/>
            <pc:sldMk cId="2618701240" sldId="413"/>
            <ac:spMk id="3" creationId="{E8ADADC0-D357-4897-B873-2A86F5C332AE}"/>
          </ac:spMkLst>
        </pc:spChg>
        <pc:spChg chg="add mod">
          <ac:chgData name="luis cleto" userId="a76db6c301978307" providerId="LiveId" clId="{BB93E05D-BE05-4453-8BDD-E5B3B775B63B}" dt="2026-06-10T09:53:59.371" v="9363" actId="1076"/>
          <ac:spMkLst>
            <pc:docMk/>
            <pc:sldMk cId="2618701240" sldId="413"/>
            <ac:spMk id="5" creationId="{A0AD8A54-A8DA-A4BE-4279-1D0C032FF9A0}"/>
          </ac:spMkLst>
        </pc:spChg>
      </pc:sldChg>
      <pc:sldChg chg="addSp modSp new mod">
        <pc:chgData name="luis cleto" userId="a76db6c301978307" providerId="LiveId" clId="{BB93E05D-BE05-4453-8BDD-E5B3B775B63B}" dt="2026-06-10T09:58:59.140" v="9427" actId="20577"/>
        <pc:sldMkLst>
          <pc:docMk/>
          <pc:sldMk cId="875707994" sldId="414"/>
        </pc:sldMkLst>
        <pc:spChg chg="add mod">
          <ac:chgData name="luis cleto" userId="a76db6c301978307" providerId="LiveId" clId="{BB93E05D-BE05-4453-8BDD-E5B3B775B63B}" dt="2026-06-10T09:58:59.140" v="9427" actId="20577"/>
          <ac:spMkLst>
            <pc:docMk/>
            <pc:sldMk cId="875707994" sldId="414"/>
            <ac:spMk id="3" creationId="{6CF474E0-FE77-B9B5-1869-C1DAF44FA6B4}"/>
          </ac:spMkLst>
        </pc:spChg>
        <pc:spChg chg="add mod">
          <ac:chgData name="luis cleto" userId="a76db6c301978307" providerId="LiveId" clId="{BB93E05D-BE05-4453-8BDD-E5B3B775B63B}" dt="2026-06-10T09:56:09.990" v="9386" actId="1076"/>
          <ac:spMkLst>
            <pc:docMk/>
            <pc:sldMk cId="875707994" sldId="414"/>
            <ac:spMk id="5" creationId="{62EFF901-4B1A-01EC-63F8-337A6942D988}"/>
          </ac:spMkLst>
        </pc:spChg>
      </pc:sldChg>
      <pc:sldChg chg="addSp modSp new mod">
        <pc:chgData name="luis cleto" userId="a76db6c301978307" providerId="LiveId" clId="{BB93E05D-BE05-4453-8BDD-E5B3B775B63B}" dt="2026-06-10T09:58:03.867" v="9409" actId="1076"/>
        <pc:sldMkLst>
          <pc:docMk/>
          <pc:sldMk cId="6529027" sldId="415"/>
        </pc:sldMkLst>
        <pc:spChg chg="add mod">
          <ac:chgData name="luis cleto" userId="a76db6c301978307" providerId="LiveId" clId="{BB93E05D-BE05-4453-8BDD-E5B3B775B63B}" dt="2026-06-10T09:57:12.055" v="9398" actId="2711"/>
          <ac:spMkLst>
            <pc:docMk/>
            <pc:sldMk cId="6529027" sldId="415"/>
            <ac:spMk id="3" creationId="{95AD17D8-910F-BF0F-B413-31F2C493C1FC}"/>
          </ac:spMkLst>
        </pc:spChg>
        <pc:spChg chg="add mod">
          <ac:chgData name="luis cleto" userId="a76db6c301978307" providerId="LiveId" clId="{BB93E05D-BE05-4453-8BDD-E5B3B775B63B}" dt="2026-06-10T09:58:03.867" v="9409" actId="1076"/>
          <ac:spMkLst>
            <pc:docMk/>
            <pc:sldMk cId="6529027" sldId="415"/>
            <ac:spMk id="5" creationId="{2CA847A0-014E-63EB-8627-8A55663A22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BBE70-793A-47EE-B75C-8F21058F8202}" type="datetimeFigureOut">
              <a:rPr lang="en-CA" smtClean="0"/>
              <a:t>2026-06-10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BBBB2-E023-45C7-8546-165863F3DE60}" type="slidenum">
              <a:rPr lang="en-CA" smtClean="0"/>
              <a:t>‹#›</a:t>
            </a:fld>
            <a:endParaRPr lang="en-CA"/>
          </a:p>
        </p:txBody>
      </p:sp>
    </p:spTree>
    <p:extLst>
      <p:ext uri="{BB962C8B-B14F-4D97-AF65-F5344CB8AC3E}">
        <p14:creationId xmlns:p14="http://schemas.microsoft.com/office/powerpoint/2010/main" val="337037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8220B1-1AA1-4769-9B85-EAAEE44BD963}" type="datetimeFigureOut">
              <a:rPr lang="en-CA" smtClean="0"/>
              <a:t>2026-06-10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4AAD80-93B3-422F-8C3E-180D3DD34C34}" type="slidenum">
              <a:rPr lang="en-CA" smtClean="0"/>
              <a:t>‹#›</a:t>
            </a:fld>
            <a:endParaRPr lang="en-CA"/>
          </a:p>
        </p:txBody>
      </p:sp>
    </p:spTree>
    <p:extLst>
      <p:ext uri="{BB962C8B-B14F-4D97-AF65-F5344CB8AC3E}">
        <p14:creationId xmlns:p14="http://schemas.microsoft.com/office/powerpoint/2010/main" val="227703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8220B1-1AA1-4769-9B85-EAAEE44BD963}" type="datetimeFigureOut">
              <a:rPr lang="en-CA" smtClean="0"/>
              <a:t>2026-06-10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4AAD80-93B3-422F-8C3E-180D3DD34C34}" type="slidenum">
              <a:rPr lang="en-CA" smtClean="0"/>
              <a:t>‹#›</a:t>
            </a:fld>
            <a:endParaRPr lang="en-CA"/>
          </a:p>
        </p:txBody>
      </p:sp>
    </p:spTree>
    <p:extLst>
      <p:ext uri="{BB962C8B-B14F-4D97-AF65-F5344CB8AC3E}">
        <p14:creationId xmlns:p14="http://schemas.microsoft.com/office/powerpoint/2010/main" val="273947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58220B1-1AA1-4769-9B85-EAAEE44BD963}" type="datetimeFigureOut">
              <a:rPr lang="en-CA" smtClean="0"/>
              <a:t>2026-06-10</a:t>
            </a:fld>
            <a:endParaRPr lang="en-CA"/>
          </a:p>
        </p:txBody>
      </p:sp>
      <p:sp>
        <p:nvSpPr>
          <p:cNvPr id="5" name="Footer Placeholder 4"/>
          <p:cNvSpPr>
            <a:spLocks noGrp="1"/>
          </p:cNvSpPr>
          <p:nvPr>
            <p:ph type="ftr" sz="quarter" idx="11"/>
          </p:nvPr>
        </p:nvSpPr>
        <p:spPr>
          <a:xfrm>
            <a:off x="3776135" y="6422854"/>
            <a:ext cx="4279669" cy="365125"/>
          </a:xfrm>
        </p:spPr>
        <p:txBody>
          <a:bodyPr/>
          <a:lstStyle/>
          <a:p>
            <a:endParaRPr lang="en-CA"/>
          </a:p>
        </p:txBody>
      </p:sp>
      <p:sp>
        <p:nvSpPr>
          <p:cNvPr id="6" name="Slide Number Placeholder 5"/>
          <p:cNvSpPr>
            <a:spLocks noGrp="1"/>
          </p:cNvSpPr>
          <p:nvPr>
            <p:ph type="sldNum" sz="quarter" idx="12"/>
          </p:nvPr>
        </p:nvSpPr>
        <p:spPr>
          <a:xfrm>
            <a:off x="8073048" y="6422854"/>
            <a:ext cx="879759" cy="365125"/>
          </a:xfrm>
        </p:spPr>
        <p:txBody>
          <a:bodyPr/>
          <a:lstStyle/>
          <a:p>
            <a:fld id="{EE4AAD80-93B3-422F-8C3E-180D3DD34C34}" type="slidenum">
              <a:rPr lang="en-CA" smtClean="0"/>
              <a:t>‹#›</a:t>
            </a:fld>
            <a:endParaRPr lang="en-CA"/>
          </a:p>
        </p:txBody>
      </p:sp>
    </p:spTree>
    <p:extLst>
      <p:ext uri="{BB962C8B-B14F-4D97-AF65-F5344CB8AC3E}">
        <p14:creationId xmlns:p14="http://schemas.microsoft.com/office/powerpoint/2010/main" val="220541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56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8220B1-1AA1-4769-9B85-EAAEE44BD963}" type="datetimeFigureOut">
              <a:rPr lang="en-CA" smtClean="0"/>
              <a:t>2026-06-10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4AAD80-93B3-422F-8C3E-180D3DD34C34}" type="slidenum">
              <a:rPr lang="en-CA" smtClean="0"/>
              <a:t>‹#›</a:t>
            </a:fld>
            <a:endParaRPr lang="en-CA"/>
          </a:p>
        </p:txBody>
      </p:sp>
    </p:spTree>
    <p:extLst>
      <p:ext uri="{BB962C8B-B14F-4D97-AF65-F5344CB8AC3E}">
        <p14:creationId xmlns:p14="http://schemas.microsoft.com/office/powerpoint/2010/main" val="361779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58220B1-1AA1-4769-9B85-EAAEE44BD963}" type="datetimeFigureOut">
              <a:rPr lang="en-CA" smtClean="0"/>
              <a:t>2026-06-10</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E4AAD80-93B3-422F-8C3E-180D3DD34C34}" type="slidenum">
              <a:rPr lang="en-CA" smtClean="0"/>
              <a:t>‹#›</a:t>
            </a:fld>
            <a:endParaRPr lang="en-CA"/>
          </a:p>
        </p:txBody>
      </p:sp>
    </p:spTree>
    <p:extLst>
      <p:ext uri="{BB962C8B-B14F-4D97-AF65-F5344CB8AC3E}">
        <p14:creationId xmlns:p14="http://schemas.microsoft.com/office/powerpoint/2010/main" val="21455584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8220B1-1AA1-4769-9B85-EAAEE44BD963}" type="datetimeFigureOut">
              <a:rPr lang="en-CA" smtClean="0"/>
              <a:t>2026-06-10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4AAD80-93B3-422F-8C3E-180D3DD34C34}" type="slidenum">
              <a:rPr lang="en-CA" smtClean="0"/>
              <a:t>‹#›</a:t>
            </a:fld>
            <a:endParaRPr lang="en-CA"/>
          </a:p>
        </p:txBody>
      </p:sp>
    </p:spTree>
    <p:extLst>
      <p:ext uri="{BB962C8B-B14F-4D97-AF65-F5344CB8AC3E}">
        <p14:creationId xmlns:p14="http://schemas.microsoft.com/office/powerpoint/2010/main" val="156408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8220B1-1AA1-4769-9B85-EAAEE44BD963}" type="datetimeFigureOut">
              <a:rPr lang="en-CA" smtClean="0"/>
              <a:t>2026-06-10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E4AAD80-93B3-422F-8C3E-180D3DD34C34}" type="slidenum">
              <a:rPr lang="en-CA" smtClean="0"/>
              <a:t>‹#›</a:t>
            </a:fld>
            <a:endParaRPr lang="en-CA"/>
          </a:p>
        </p:txBody>
      </p:sp>
    </p:spTree>
    <p:extLst>
      <p:ext uri="{BB962C8B-B14F-4D97-AF65-F5344CB8AC3E}">
        <p14:creationId xmlns:p14="http://schemas.microsoft.com/office/powerpoint/2010/main" val="138237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8220B1-1AA1-4769-9B85-EAAEE44BD963}" type="datetimeFigureOut">
              <a:rPr lang="en-CA" smtClean="0"/>
              <a:t>2026-06-10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E4AAD80-93B3-422F-8C3E-180D3DD34C34}" type="slidenum">
              <a:rPr lang="en-CA" smtClean="0"/>
              <a:t>‹#›</a:t>
            </a:fld>
            <a:endParaRPr lang="en-CA"/>
          </a:p>
        </p:txBody>
      </p:sp>
    </p:spTree>
    <p:extLst>
      <p:ext uri="{BB962C8B-B14F-4D97-AF65-F5344CB8AC3E}">
        <p14:creationId xmlns:p14="http://schemas.microsoft.com/office/powerpoint/2010/main" val="270080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220B1-1AA1-4769-9B85-EAAEE44BD963}" type="datetimeFigureOut">
              <a:rPr lang="en-CA" smtClean="0"/>
              <a:t>2026-06-10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E4AAD80-93B3-422F-8C3E-180D3DD34C34}" type="slidenum">
              <a:rPr lang="en-CA" smtClean="0"/>
              <a:t>‹#›</a:t>
            </a:fld>
            <a:endParaRPr lang="en-CA"/>
          </a:p>
        </p:txBody>
      </p:sp>
    </p:spTree>
    <p:extLst>
      <p:ext uri="{BB962C8B-B14F-4D97-AF65-F5344CB8AC3E}">
        <p14:creationId xmlns:p14="http://schemas.microsoft.com/office/powerpoint/2010/main" val="33098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8220B1-1AA1-4769-9B85-EAAEE44BD963}" type="datetimeFigureOut">
              <a:rPr lang="en-CA" smtClean="0"/>
              <a:t>2026-06-10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4AAD80-93B3-422F-8C3E-180D3DD34C34}" type="slidenum">
              <a:rPr lang="en-CA" smtClean="0"/>
              <a:t>‹#›</a:t>
            </a:fld>
            <a:endParaRPr lang="en-CA"/>
          </a:p>
        </p:txBody>
      </p:sp>
    </p:spTree>
    <p:extLst>
      <p:ext uri="{BB962C8B-B14F-4D97-AF65-F5344CB8AC3E}">
        <p14:creationId xmlns:p14="http://schemas.microsoft.com/office/powerpoint/2010/main" val="401849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8220B1-1AA1-4769-9B85-EAAEE44BD963}" type="datetimeFigureOut">
              <a:rPr lang="en-CA" smtClean="0"/>
              <a:t>2026-06-10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4AAD80-93B3-422F-8C3E-180D3DD34C34}" type="slidenum">
              <a:rPr lang="en-CA" smtClean="0"/>
              <a:t>‹#›</a:t>
            </a:fld>
            <a:endParaRPr lang="en-CA"/>
          </a:p>
        </p:txBody>
      </p:sp>
    </p:spTree>
    <p:extLst>
      <p:ext uri="{BB962C8B-B14F-4D97-AF65-F5344CB8AC3E}">
        <p14:creationId xmlns:p14="http://schemas.microsoft.com/office/powerpoint/2010/main" val="233460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58220B1-1AA1-4769-9B85-EAAEE44BD963}" type="datetimeFigureOut">
              <a:rPr lang="en-CA" smtClean="0"/>
              <a:t>2026-06-10</a:t>
            </a:fld>
            <a:endParaRPr lang="en-CA"/>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CA"/>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EE4AAD80-93B3-422F-8C3E-180D3DD34C34}" type="slidenum">
              <a:rPr lang="en-CA" smtClean="0"/>
              <a:t>‹#›</a:t>
            </a:fld>
            <a:endParaRPr lang="en-CA"/>
          </a:p>
        </p:txBody>
      </p:sp>
    </p:spTree>
    <p:extLst>
      <p:ext uri="{BB962C8B-B14F-4D97-AF65-F5344CB8AC3E}">
        <p14:creationId xmlns:p14="http://schemas.microsoft.com/office/powerpoint/2010/main" val="2103275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308138-162A-83F6-FC88-9B53F51AE3A8}"/>
              </a:ext>
            </a:extLst>
          </p:cNvPr>
          <p:cNvSpPr txBox="1"/>
          <p:nvPr/>
        </p:nvSpPr>
        <p:spPr>
          <a:xfrm>
            <a:off x="0" y="0"/>
            <a:ext cx="12125093" cy="6370975"/>
          </a:xfrm>
          <a:prstGeom prst="rect">
            <a:avLst/>
          </a:prstGeom>
          <a:noFill/>
        </p:spPr>
        <p:txBody>
          <a:bodyPr wrap="square">
            <a:spAutoFit/>
          </a:bodyPr>
          <a:lstStyle/>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Today we’re going to try something a little different. Throughout the course we've explored core emotional systems involved in seeking and exploration, threat and self-protection, attachment and caregiving and play. One thing that is important to understand is that these systems do not operate independently. They interact with one another in complex ways, shaping our thoughts, emotions, relationships, and behaviour.</a:t>
            </a:r>
          </a:p>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There is, however, one important area of human experience that we have not explored directly: sexuality and intimate bonding. At first glance, sexuality may seem like just another instinct or drive. But the more closely we examine it, the more complex it becomes. Sexuality is not a single system. It is better understood as an ecology of interacting systems involving attachment, erotic desire, caregiving, belonging, novelty-seeking, self-protection, identity, and meaning-making.</a:t>
            </a:r>
          </a:p>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This complexity helps explain why intimate relationships can be so rewarding and so difficult. Many of the "holes in the sidewalk" that people repeatedly fall into involve sexuality and bonding: loss of desire in long-term relationships, confusing love with sexual attraction, using sex to regulate loneliness or anxiety, struggles with jealousy, infidelity, shame, identity, or the tension between safety and aliveness.</a:t>
            </a:r>
          </a:p>
        </p:txBody>
      </p:sp>
    </p:spTree>
    <p:extLst>
      <p:ext uri="{BB962C8B-B14F-4D97-AF65-F5344CB8AC3E}">
        <p14:creationId xmlns:p14="http://schemas.microsoft.com/office/powerpoint/2010/main" val="56703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BF20EF-8D77-09D0-F6D5-8372A9470140}"/>
              </a:ext>
            </a:extLst>
          </p:cNvPr>
          <p:cNvSpPr txBox="1"/>
          <p:nvPr/>
        </p:nvSpPr>
        <p:spPr>
          <a:xfrm>
            <a:off x="1490487" y="5899307"/>
            <a:ext cx="10880332" cy="1041247"/>
          </a:xfrm>
          <a:prstGeom prst="rect">
            <a:avLst/>
          </a:prstGeom>
          <a:noFill/>
        </p:spPr>
        <p:txBody>
          <a:bodyPr wrap="square">
            <a:spAutoFit/>
          </a:bodyPr>
          <a:lstStyle/>
          <a:p>
            <a:pPr marL="457200">
              <a:lnSpc>
                <a:spcPct val="115000"/>
              </a:lnSpc>
              <a:buNone/>
            </a:pPr>
            <a:r>
              <a:rPr lang="en-CA" sz="2800" kern="100" dirty="0">
                <a:effectLst/>
                <a:latin typeface="Arial" panose="020B0604020202020204" pitchFamily="34" charset="0"/>
                <a:ea typeface="Aptos" panose="020B0004020202020204" pitchFamily="34" charset="0"/>
                <a:cs typeface="Arial" panose="020B0604020202020204" pitchFamily="34" charset="0"/>
              </a:rPr>
              <a:t>One can choose what to do, but not what to want. </a:t>
            </a:r>
          </a:p>
          <a:p>
            <a:pPr marL="457200">
              <a:lnSpc>
                <a:spcPct val="115000"/>
              </a:lnSpc>
              <a:buNone/>
            </a:pPr>
            <a:r>
              <a:rPr lang="en-CA" sz="2800" kern="100" dirty="0">
                <a:effectLst/>
                <a:latin typeface="Arial" panose="020B0604020202020204" pitchFamily="34" charset="0"/>
                <a:ea typeface="Aptos" panose="020B0004020202020204" pitchFamily="34" charset="0"/>
                <a:cs typeface="Arial" panose="020B0604020202020204" pitchFamily="34" charset="0"/>
              </a:rPr>
              <a:t>                                                        Arthur Schopenhauer</a:t>
            </a:r>
          </a:p>
        </p:txBody>
      </p:sp>
      <p:sp>
        <p:nvSpPr>
          <p:cNvPr id="9" name="TextBox 8">
            <a:extLst>
              <a:ext uri="{FF2B5EF4-FFF2-40B4-BE49-F238E27FC236}">
                <a16:creationId xmlns:a16="http://schemas.microsoft.com/office/drawing/2014/main" id="{14FFD1C7-6B3A-1B60-3888-483BCE7D7F35}"/>
              </a:ext>
            </a:extLst>
          </p:cNvPr>
          <p:cNvSpPr txBox="1"/>
          <p:nvPr/>
        </p:nvSpPr>
        <p:spPr>
          <a:xfrm>
            <a:off x="0" y="0"/>
            <a:ext cx="11989942" cy="1192571"/>
          </a:xfrm>
          <a:prstGeom prst="rect">
            <a:avLst/>
          </a:prstGeom>
          <a:noFill/>
        </p:spPr>
        <p:txBody>
          <a:bodyPr wrap="square">
            <a:spAutoFit/>
          </a:bodyPr>
          <a:lstStyle/>
          <a:p>
            <a:pPr algn="ctr">
              <a:lnSpc>
                <a:spcPct val="115000"/>
              </a:lnSpc>
              <a:spcAft>
                <a:spcPts val="800"/>
              </a:spcAft>
              <a:buNone/>
            </a:pPr>
            <a:r>
              <a:rPr lang="en-CA" sz="32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SEXUALITY AND BONDING: FROM INSTINCT TO INSTITUTIONS TO IDENTITIES TO INTEGRATION</a:t>
            </a:r>
            <a:r>
              <a:rPr lang="en-CA"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3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112A504-E402-2CD0-DD9A-2D3D31AEF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401" y="1192571"/>
            <a:ext cx="5094514" cy="4669972"/>
          </a:xfrm>
          <a:prstGeom prst="rect">
            <a:avLst/>
          </a:prstGeom>
        </p:spPr>
      </p:pic>
    </p:spTree>
    <p:extLst>
      <p:ext uri="{BB962C8B-B14F-4D97-AF65-F5344CB8AC3E}">
        <p14:creationId xmlns:p14="http://schemas.microsoft.com/office/powerpoint/2010/main" val="1690295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11221E-0617-4C05-AA21-E369BF4E8BC1}"/>
              </a:ext>
            </a:extLst>
          </p:cNvPr>
          <p:cNvSpPr txBox="1"/>
          <p:nvPr/>
        </p:nvSpPr>
        <p:spPr>
          <a:xfrm>
            <a:off x="59473" y="0"/>
            <a:ext cx="12132527" cy="6186309"/>
          </a:xfrm>
          <a:prstGeom prst="rect">
            <a:avLst/>
          </a:prstGeom>
          <a:noFill/>
        </p:spPr>
        <p:txBody>
          <a:bodyPr wrap="square">
            <a:spAutoFit/>
          </a:bodyPr>
          <a:lstStyle/>
          <a:p>
            <a:pPr marL="342900" indent="-342900">
              <a:buFont typeface="Arial" panose="020B0604020202020204" pitchFamily="34" charset="0"/>
              <a:buChar char="•"/>
            </a:pPr>
            <a:r>
              <a:rPr lang="en-CA" sz="2200" dirty="0">
                <a:latin typeface="Arial" panose="020B0604020202020204" pitchFamily="34" charset="0"/>
                <a:cs typeface="Arial" panose="020B0604020202020204" pitchFamily="34" charset="0"/>
              </a:rPr>
              <a:t>The central premise of this session is that sexuality is not a single instinct or drive. It is an ecology of interacting systems that evolved for different purposes.</a:t>
            </a:r>
          </a:p>
          <a:p>
            <a:pPr marL="342900" indent="-342900">
              <a:buFont typeface="Arial" panose="020B0604020202020204" pitchFamily="34" charset="0"/>
              <a:buChar char="•"/>
            </a:pPr>
            <a:r>
              <a:rPr lang="en-CA" sz="2200" dirty="0">
                <a:latin typeface="Arial" panose="020B0604020202020204" pitchFamily="34" charset="0"/>
                <a:cs typeface="Arial" panose="020B0604020202020204" pitchFamily="34" charset="0"/>
              </a:rPr>
              <a:t>These systems include attachment, erotic desire, caregiving, companionship, novelty-seeking, self-protection, identity, and meaning-making. They can support one another, but they can also come into conflict.</a:t>
            </a:r>
          </a:p>
          <a:p>
            <a:pPr marL="342900" indent="-342900">
              <a:buFont typeface="Arial" panose="020B0604020202020204" pitchFamily="34" charset="0"/>
              <a:buChar char="•"/>
            </a:pPr>
            <a:r>
              <a:rPr lang="en-CA" sz="2200" dirty="0">
                <a:latin typeface="Arial" panose="020B0604020202020204" pitchFamily="34" charset="0"/>
                <a:cs typeface="Arial" panose="020B0604020202020204" pitchFamily="34" charset="0"/>
              </a:rPr>
              <a:t>Many common struggles in intimate relationships arise not because people are broken or immoral, but because these systems are pulling in different directions. What makes us feel safest is often not what makes us feel most alive. What supports long-term attachment may not always support erotic desire.</a:t>
            </a:r>
          </a:p>
          <a:p>
            <a:pPr marL="342900" indent="-342900">
              <a:buFont typeface="Arial" panose="020B0604020202020204" pitchFamily="34" charset="0"/>
              <a:buChar char="•"/>
            </a:pPr>
            <a:r>
              <a:rPr lang="en-CA" sz="2200" dirty="0">
                <a:latin typeface="Arial" panose="020B0604020202020204" pitchFamily="34" charset="0"/>
                <a:cs typeface="Arial" panose="020B0604020202020204" pitchFamily="34" charset="0"/>
              </a:rPr>
              <a:t>Human sexuality is shaped not only by biology but also by development, culture, trauma, relationships, and life stage. As a result, desire and bonding naturally change across the lifespan.</a:t>
            </a:r>
          </a:p>
          <a:p>
            <a:pPr marL="342900" indent="-342900">
              <a:buFont typeface="Arial" panose="020B0604020202020204" pitchFamily="34" charset="0"/>
              <a:buChar char="•"/>
            </a:pPr>
            <a:r>
              <a:rPr lang="en-CA" sz="2200" dirty="0">
                <a:latin typeface="Arial" panose="020B0604020202020204" pitchFamily="34" charset="0"/>
                <a:cs typeface="Arial" panose="020B0604020202020204" pitchFamily="34" charset="0"/>
              </a:rPr>
              <a:t>The session suggests that many modern relationship difficulties reflect a mismatch between ancient bonding systems and contemporary expectations. We often ask one relationship to provide safety, companionship, meaning, identity, caregiving, and sustained erotic passion simultaneously.</a:t>
            </a:r>
          </a:p>
          <a:p>
            <a:pPr marL="342900" indent="-342900">
              <a:buFont typeface="Arial" panose="020B0604020202020204" pitchFamily="34" charset="0"/>
              <a:buChar char="•"/>
            </a:pPr>
            <a:r>
              <a:rPr lang="en-CA" sz="2200" dirty="0">
                <a:latin typeface="Arial" panose="020B0604020202020204" pitchFamily="34" charset="0"/>
                <a:cs typeface="Arial" panose="020B0604020202020204" pitchFamily="34" charset="0"/>
              </a:rPr>
              <a:t>Identity labels can be helpful, but they describe experiences rather than explain them. Beneath labels lie deeper systems that organize attraction, desire, and bonding.</a:t>
            </a:r>
          </a:p>
        </p:txBody>
      </p:sp>
    </p:spTree>
    <p:extLst>
      <p:ext uri="{BB962C8B-B14F-4D97-AF65-F5344CB8AC3E}">
        <p14:creationId xmlns:p14="http://schemas.microsoft.com/office/powerpoint/2010/main" val="29688032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6FC94-29B9-9B91-DC3B-231A7D02D6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FAEC2D-E6E9-CDDA-422F-6C9BCB08EA63}"/>
              </a:ext>
            </a:extLst>
          </p:cNvPr>
          <p:cNvSpPr txBox="1"/>
          <p:nvPr/>
        </p:nvSpPr>
        <p:spPr>
          <a:xfrm>
            <a:off x="59473" y="0"/>
            <a:ext cx="12132527" cy="2123658"/>
          </a:xfrm>
          <a:prstGeom prst="rect">
            <a:avLst/>
          </a:prstGeom>
          <a:noFill/>
        </p:spPr>
        <p:txBody>
          <a:bodyPr wrap="square">
            <a:spAutoFit/>
          </a:bodyPr>
          <a:lstStyle/>
          <a:p>
            <a:pPr marL="342900" indent="-342900">
              <a:buFont typeface="Arial" panose="020B0604020202020204" pitchFamily="34" charset="0"/>
              <a:buChar char="•"/>
            </a:pPr>
            <a:r>
              <a:rPr lang="en-CA" sz="2200" dirty="0">
                <a:latin typeface="Arial" panose="020B0604020202020204" pitchFamily="34" charset="0"/>
                <a:cs typeface="Arial" panose="020B0604020202020204" pitchFamily="34" charset="0"/>
              </a:rPr>
              <a:t>From an Internal Family Systems perspective, sexuality can be understood as the expression of multiple parts, each with different goals and concerns. Healing involves understanding these parts and the systems they represent rather than pathologizing ourselves or others.</a:t>
            </a:r>
          </a:p>
          <a:p>
            <a:pPr marL="342900" indent="-342900">
              <a:buFont typeface="Arial" panose="020B0604020202020204" pitchFamily="34" charset="0"/>
              <a:buChar char="•"/>
            </a:pPr>
            <a:r>
              <a:rPr lang="en-CA" sz="2200" dirty="0">
                <a:latin typeface="Arial" panose="020B0604020202020204" pitchFamily="34" charset="0"/>
                <a:cs typeface="Arial" panose="020B0604020202020204" pitchFamily="34" charset="0"/>
              </a:rPr>
              <a:t>Ultimately, the session offers a more compassionate view of sexuality and bonding. Many of our struggles are not signs of personal failure but reflections of the complexity of being human.</a:t>
            </a:r>
          </a:p>
        </p:txBody>
      </p:sp>
    </p:spTree>
    <p:extLst>
      <p:ext uri="{BB962C8B-B14F-4D97-AF65-F5344CB8AC3E}">
        <p14:creationId xmlns:p14="http://schemas.microsoft.com/office/powerpoint/2010/main" val="11926697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3F279D-6B09-0A77-BD1F-131A5FD451A0}"/>
              </a:ext>
            </a:extLst>
          </p:cNvPr>
          <p:cNvSpPr txBox="1"/>
          <p:nvPr/>
        </p:nvSpPr>
        <p:spPr>
          <a:xfrm>
            <a:off x="3665306" y="55851"/>
            <a:ext cx="6097712" cy="523220"/>
          </a:xfrm>
          <a:prstGeom prst="rect">
            <a:avLst/>
          </a:prstGeom>
          <a:noFill/>
        </p:spPr>
        <p:txBody>
          <a:bodyPr wrap="square">
            <a:spAutoFit/>
          </a:bodyPr>
          <a:lstStyle/>
          <a:p>
            <a:r>
              <a:rPr lang="en-CA" sz="2800" dirty="0">
                <a:solidFill>
                  <a:srgbClr val="222222"/>
                </a:solidFill>
                <a:effectLst/>
                <a:latin typeface="Arial" panose="020B0604020202020204" pitchFamily="34" charset="0"/>
                <a:ea typeface="Times New Roman" panose="02020603050405020304" pitchFamily="18" charset="0"/>
              </a:rPr>
              <a:t>CLOSING REFLECTION </a:t>
            </a:r>
            <a:endParaRPr lang="en-CA" sz="2800" dirty="0"/>
          </a:p>
        </p:txBody>
      </p:sp>
      <p:sp>
        <p:nvSpPr>
          <p:cNvPr id="5" name="TextBox 4">
            <a:extLst>
              <a:ext uri="{FF2B5EF4-FFF2-40B4-BE49-F238E27FC236}">
                <a16:creationId xmlns:a16="http://schemas.microsoft.com/office/drawing/2014/main" id="{45FA6ECA-8A69-B115-3524-0513FDD057A8}"/>
              </a:ext>
            </a:extLst>
          </p:cNvPr>
          <p:cNvSpPr txBox="1"/>
          <p:nvPr/>
        </p:nvSpPr>
        <p:spPr>
          <a:xfrm>
            <a:off x="0" y="610136"/>
            <a:ext cx="11948845" cy="5847755"/>
          </a:xfrm>
          <a:prstGeom prst="rect">
            <a:avLst/>
          </a:prstGeom>
          <a:noFill/>
        </p:spPr>
        <p:txBody>
          <a:bodyPr wrap="square">
            <a:spAutoFit/>
          </a:bodyPr>
          <a:lstStyle/>
          <a:p>
            <a:pPr marL="285750" indent="-285750">
              <a:buFont typeface="Arial" panose="020B0604020202020204" pitchFamily="34" charset="0"/>
              <a:buChar char="•"/>
            </a:pPr>
            <a:r>
              <a:rPr lang="en-CA" sz="2200" dirty="0">
                <a:effectLst/>
                <a:latin typeface="Arial" panose="020B0604020202020204" pitchFamily="34" charset="0"/>
                <a:ea typeface="Times New Roman" panose="02020603050405020304" pitchFamily="18" charset="0"/>
              </a:rPr>
              <a:t>As we </a:t>
            </a:r>
            <a:r>
              <a:rPr lang="en-CA" sz="2200" dirty="0">
                <a:latin typeface="Arial" panose="020B0604020202020204" pitchFamily="34" charset="0"/>
                <a:ea typeface="Times New Roman" panose="02020603050405020304" pitchFamily="18" charset="0"/>
              </a:rPr>
              <a:t>end</a:t>
            </a:r>
            <a:r>
              <a:rPr lang="en-CA" sz="2200" dirty="0">
                <a:effectLst/>
                <a:latin typeface="Arial" panose="020B0604020202020204" pitchFamily="34" charset="0"/>
                <a:ea typeface="Times New Roman" panose="02020603050405020304" pitchFamily="18" charset="0"/>
              </a:rPr>
              <a:t>, it </a:t>
            </a:r>
            <a:r>
              <a:rPr lang="en-CA" sz="2200" dirty="0">
                <a:latin typeface="Arial" panose="020B0604020202020204" pitchFamily="34" charset="0"/>
                <a:ea typeface="Times New Roman" panose="02020603050405020304" pitchFamily="18" charset="0"/>
              </a:rPr>
              <a:t>may</a:t>
            </a:r>
            <a:r>
              <a:rPr lang="en-CA" sz="2200" dirty="0">
                <a:effectLst/>
                <a:latin typeface="Arial" panose="020B0604020202020204" pitchFamily="34" charset="0"/>
                <a:ea typeface="Times New Roman" panose="02020603050405020304" pitchFamily="18" charset="0"/>
              </a:rPr>
              <a:t> be helpful to step back from </a:t>
            </a:r>
            <a:r>
              <a:rPr lang="en-CA" sz="2200" dirty="0">
                <a:latin typeface="Arial" panose="020B0604020202020204" pitchFamily="34" charset="0"/>
                <a:ea typeface="Times New Roman" panose="02020603050405020304" pitchFamily="18" charset="0"/>
              </a:rPr>
              <a:t>all the ideas we explored</a:t>
            </a:r>
            <a:r>
              <a:rPr lang="en-CA" sz="2200" dirty="0">
                <a:effectLst/>
                <a:latin typeface="Arial" panose="020B0604020202020204" pitchFamily="34" charset="0"/>
                <a:ea typeface="Times New Roman" panose="02020603050405020304" pitchFamily="18" charset="0"/>
              </a:rPr>
              <a:t> and simply notice how your life is right now. Different bonding systems will </a:t>
            </a:r>
            <a:r>
              <a:rPr lang="en-CA" sz="2200" dirty="0">
                <a:latin typeface="Arial" panose="020B0604020202020204" pitchFamily="34" charset="0"/>
                <a:ea typeface="Times New Roman" panose="02020603050405020304" pitchFamily="18" charset="0"/>
              </a:rPr>
              <a:t>dominate</a:t>
            </a:r>
            <a:r>
              <a:rPr lang="en-CA" sz="2200" dirty="0">
                <a:effectLst/>
                <a:latin typeface="Arial" panose="020B0604020202020204" pitchFamily="34" charset="0"/>
                <a:ea typeface="Times New Roman" panose="02020603050405020304" pitchFamily="18" charset="0"/>
              </a:rPr>
              <a:t> at different </a:t>
            </a:r>
            <a:r>
              <a:rPr lang="en-CA" sz="2200" dirty="0">
                <a:latin typeface="Arial" panose="020B0604020202020204" pitchFamily="34" charset="0"/>
                <a:ea typeface="Times New Roman" panose="02020603050405020304" pitchFamily="18" charset="0"/>
              </a:rPr>
              <a:t>times in life</a:t>
            </a:r>
            <a:r>
              <a:rPr lang="en-CA" sz="2200" dirty="0">
                <a:effectLst/>
                <a:latin typeface="Arial" panose="020B0604020202020204" pitchFamily="34" charset="0"/>
                <a:ea typeface="Times New Roman" panose="02020603050405020304" pitchFamily="18" charset="0"/>
              </a:rPr>
              <a:t>. Sometimes attachment and safety; sometimes caregiving and responsibility; sometimes exploration, play, or erotic aliveness. </a:t>
            </a:r>
          </a:p>
          <a:p>
            <a:pPr marL="285750" indent="-285750">
              <a:buFont typeface="Arial" panose="020B0604020202020204" pitchFamily="34" charset="0"/>
              <a:buChar char="•"/>
            </a:pPr>
            <a:r>
              <a:rPr lang="en-CA" sz="2200" dirty="0">
                <a:effectLst/>
                <a:latin typeface="Arial" panose="020B0604020202020204" pitchFamily="34" charset="0"/>
                <a:ea typeface="Times New Roman" panose="02020603050405020304" pitchFamily="18" charset="0"/>
              </a:rPr>
              <a:t>This is perfectly normal. The question is not which system should be central, but which one currently is and what that tells you about the demands your life is placing on you.</a:t>
            </a:r>
            <a:endParaRPr lang="en-CA" sz="22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You might gently ask yourself where sexuality has been asked to do too much. Has it been carrying anxiety, shame, loneliness, validation, identity, or a sense of being alive?</a:t>
            </a:r>
          </a:p>
          <a:p>
            <a:pPr marL="285750" indent="-285750">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It can also be grounding to remember moments when aliveness came more easily. Not just sexual aliveness, but moments of vitality, curiosity, connection, and presence. What conditions made those states possible? Was there more space, more play, more support, more separateness, or more meaning shared beyond a single relationship? </a:t>
            </a:r>
          </a:p>
          <a:p>
            <a:pPr marL="285750" indent="-285750">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Finally, </a:t>
            </a:r>
            <a:r>
              <a:rPr lang="en-CA" sz="2200" kern="0" dirty="0">
                <a:latin typeface="Arial" panose="020B0604020202020204" pitchFamily="34" charset="0"/>
                <a:ea typeface="Times New Roman" panose="02020603050405020304" pitchFamily="18" charset="0"/>
                <a:cs typeface="Times New Roman" panose="02020603050405020304" pitchFamily="18" charset="0"/>
              </a:rPr>
              <a:t>don’t expect</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immediate change</a:t>
            </a:r>
            <a:r>
              <a:rPr lang="en-CA" sz="2200" kern="0" dirty="0">
                <a:latin typeface="Arial" panose="020B0604020202020204" pitchFamily="34" charset="0"/>
                <a:ea typeface="Times New Roman" panose="02020603050405020304" pitchFamily="18" charset="0"/>
                <a:cs typeface="Times New Roman" panose="02020603050405020304" pitchFamily="18" charset="0"/>
              </a:rPr>
              <a:t>, expect to l</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isten </a:t>
            </a:r>
            <a:r>
              <a:rPr lang="en-CA" sz="2200" kern="0" dirty="0">
                <a:latin typeface="Arial" panose="020B0604020202020204" pitchFamily="34" charset="0"/>
                <a:ea typeface="Times New Roman" panose="02020603050405020304" pitchFamily="18" charset="0"/>
                <a:cs typeface="Times New Roman" panose="02020603050405020304" pitchFamily="18" charset="0"/>
              </a:rPr>
              <a:t>to your part selves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with greater kindness. Systems soften when they are understood. </a:t>
            </a:r>
          </a:p>
          <a:p>
            <a:pPr marL="285750" indent="-285750">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As you </a:t>
            </a:r>
            <a:r>
              <a:rPr lang="en-CA" sz="2200" kern="0" dirty="0">
                <a:latin typeface="Arial" panose="020B0604020202020204" pitchFamily="34" charset="0"/>
                <a:ea typeface="Times New Roman" panose="02020603050405020304" pitchFamily="18" charset="0"/>
                <a:cs typeface="Times New Roman" panose="02020603050405020304" pitchFamily="18" charset="0"/>
              </a:rPr>
              <a:t>think about sexuality and bonding don’t expect to find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a final answer, </a:t>
            </a:r>
            <a:r>
              <a:rPr lang="en-CA" sz="2200" kern="0" dirty="0">
                <a:latin typeface="Arial" panose="020B0604020202020204" pitchFamily="34" charset="0"/>
                <a:ea typeface="Times New Roman" panose="02020603050405020304" pitchFamily="18" charset="0"/>
                <a:cs typeface="Times New Roman" panose="02020603050405020304" pitchFamily="18" charset="0"/>
              </a:rPr>
              <a:t>rather understand how complex you are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and to let that understanding become a form of self-care.</a:t>
            </a:r>
            <a:r>
              <a:rPr lang="en-CA" sz="2200" kern="100" dirty="0">
                <a:effectLst/>
                <a:latin typeface="Aptos" panose="020B0004020202020204" pitchFamily="34" charset="0"/>
                <a:ea typeface="Aptos" panose="020B0004020202020204" pitchFamily="34" charset="0"/>
                <a:cs typeface="Times New Roman" panose="02020603050405020304" pitchFamily="18" charset="0"/>
              </a:rPr>
              <a:t> </a:t>
            </a:r>
          </a:p>
          <a:p>
            <a:pPr marL="285750" indent="-285750">
              <a:buFont typeface="Arial" panose="020B0604020202020204" pitchFamily="34" charset="0"/>
              <a:buChar char="•"/>
            </a:pPr>
            <a:r>
              <a:rPr lang="en-CA" sz="2200" kern="100" dirty="0">
                <a:effectLst/>
                <a:latin typeface="Arial" panose="020B0604020202020204" pitchFamily="34" charset="0"/>
                <a:ea typeface="Aptos" panose="020B0004020202020204" pitchFamily="34" charset="0"/>
                <a:cs typeface="Times New Roman" panose="02020603050405020304" pitchFamily="18" charset="0"/>
              </a:rPr>
              <a:t>As you reflect, notice not just what you think, but what your body does.</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533880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953A-DEA9-2135-E5AA-9EADBBD9C5A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A6E855-5B79-EFFB-C32A-897D4D3CA9FA}"/>
              </a:ext>
            </a:extLst>
          </p:cNvPr>
          <p:cNvSpPr txBox="1"/>
          <p:nvPr/>
        </p:nvSpPr>
        <p:spPr>
          <a:xfrm>
            <a:off x="111512" y="0"/>
            <a:ext cx="12192000" cy="6186309"/>
          </a:xfrm>
          <a:prstGeom prst="rect">
            <a:avLst/>
          </a:prstGeom>
          <a:noFill/>
        </p:spPr>
        <p:txBody>
          <a:bodyPr wrap="square">
            <a:spAutoFit/>
          </a:bodyPr>
          <a:lstStyle/>
          <a:p>
            <a:pPr>
              <a:buFont typeface="+mj-lt"/>
              <a:buAutoNum type="arabicPeriod"/>
            </a:pPr>
            <a:r>
              <a:rPr lang="en-CA" sz="2200" dirty="0">
                <a:latin typeface="Arial" panose="020B0604020202020204" pitchFamily="34" charset="0"/>
                <a:cs typeface="Arial" panose="020B0604020202020204" pitchFamily="34" charset="0"/>
              </a:rPr>
              <a:t>Overall, how valuable was this session? </a:t>
            </a:r>
          </a:p>
          <a:p>
            <a:pPr marL="742950" lvl="1" indent="-285750">
              <a:buFont typeface="+mj-lt"/>
              <a:buAutoNum type="arabicPeriod"/>
            </a:pPr>
            <a:r>
              <a:rPr lang="en-CA" sz="2200" dirty="0">
                <a:latin typeface="Arial" panose="020B0604020202020204" pitchFamily="34" charset="0"/>
                <a:cs typeface="Arial" panose="020B0604020202020204" pitchFamily="34" charset="0"/>
              </a:rPr>
              <a:t>1 Not valuable </a:t>
            </a:r>
          </a:p>
          <a:p>
            <a:pPr marL="742950" lvl="1" indent="-285750">
              <a:buFont typeface="+mj-lt"/>
              <a:buAutoNum type="arabicPeriod"/>
            </a:pPr>
            <a:r>
              <a:rPr lang="en-CA" sz="2200" dirty="0">
                <a:latin typeface="Arial" panose="020B0604020202020204" pitchFamily="34" charset="0"/>
                <a:cs typeface="Arial" panose="020B0604020202020204" pitchFamily="34" charset="0"/>
              </a:rPr>
              <a:t>5 Extremely valuable </a:t>
            </a:r>
          </a:p>
          <a:p>
            <a:pPr>
              <a:buFont typeface="+mj-lt"/>
              <a:buAutoNum type="arabicPeriod"/>
            </a:pPr>
            <a:r>
              <a:rPr lang="en-CA" sz="2200" dirty="0">
                <a:latin typeface="Arial" panose="020B0604020202020204" pitchFamily="34" charset="0"/>
                <a:cs typeface="Arial" panose="020B0604020202020204" pitchFamily="34" charset="0"/>
              </a:rPr>
              <a:t>Did the session help you understand sexuality and bonding in a new way? </a:t>
            </a:r>
          </a:p>
          <a:p>
            <a:pPr marL="742950" lvl="1" indent="-285750">
              <a:buFont typeface="+mj-lt"/>
              <a:buAutoNum type="arabicPeriod"/>
            </a:pPr>
            <a:r>
              <a:rPr lang="en-CA" sz="2200" dirty="0">
                <a:latin typeface="Arial" panose="020B0604020202020204" pitchFamily="34" charset="0"/>
                <a:cs typeface="Arial" panose="020B0604020202020204" pitchFamily="34" charset="0"/>
              </a:rPr>
              <a:t>1 Not at all </a:t>
            </a:r>
          </a:p>
          <a:p>
            <a:pPr marL="742950" lvl="1" indent="-285750">
              <a:buFont typeface="+mj-lt"/>
              <a:buAutoNum type="arabicPeriod"/>
            </a:pPr>
            <a:r>
              <a:rPr lang="en-CA" sz="2200" dirty="0">
                <a:latin typeface="Arial" panose="020B0604020202020204" pitchFamily="34" charset="0"/>
                <a:cs typeface="Arial" panose="020B0604020202020204" pitchFamily="34" charset="0"/>
              </a:rPr>
              <a:t>5 Very much </a:t>
            </a:r>
          </a:p>
          <a:p>
            <a:pPr>
              <a:buFont typeface="+mj-lt"/>
              <a:buAutoNum type="arabicPeriod"/>
            </a:pPr>
            <a:r>
              <a:rPr lang="en-CA" sz="2200" dirty="0">
                <a:latin typeface="Arial" panose="020B0604020202020204" pitchFamily="34" charset="0"/>
                <a:cs typeface="Arial" panose="020B0604020202020204" pitchFamily="34" charset="0"/>
              </a:rPr>
              <a:t>Which concept was most helpful? </a:t>
            </a:r>
          </a:p>
          <a:p>
            <a:pPr marL="742950" lvl="1" indent="-285750">
              <a:buFont typeface="+mj-lt"/>
              <a:buAutoNum type="arabicPeriod"/>
            </a:pPr>
            <a:r>
              <a:rPr lang="en-CA" sz="2200" dirty="0">
                <a:latin typeface="Arial" panose="020B0604020202020204" pitchFamily="34" charset="0"/>
                <a:cs typeface="Arial" panose="020B0604020202020204" pitchFamily="34" charset="0"/>
              </a:rPr>
              <a:t>Sexuality as an ecology of systems </a:t>
            </a:r>
          </a:p>
          <a:p>
            <a:pPr marL="742950" lvl="1" indent="-285750">
              <a:buFont typeface="+mj-lt"/>
              <a:buAutoNum type="arabicPeriod"/>
            </a:pPr>
            <a:r>
              <a:rPr lang="en-CA" sz="2200" dirty="0">
                <a:latin typeface="Arial" panose="020B0604020202020204" pitchFamily="34" charset="0"/>
                <a:cs typeface="Arial" panose="020B0604020202020204" pitchFamily="34" charset="0"/>
              </a:rPr>
              <a:t>Attachment vs erotic systems </a:t>
            </a:r>
          </a:p>
          <a:p>
            <a:pPr marL="742950" lvl="1" indent="-285750">
              <a:buFont typeface="+mj-lt"/>
              <a:buAutoNum type="arabicPeriod"/>
            </a:pPr>
            <a:r>
              <a:rPr lang="en-CA" sz="2200" dirty="0">
                <a:latin typeface="Arial" panose="020B0604020202020204" pitchFamily="34" charset="0"/>
                <a:cs typeface="Arial" panose="020B0604020202020204" pitchFamily="34" charset="0"/>
              </a:rPr>
              <a:t>Developmental influences </a:t>
            </a:r>
          </a:p>
          <a:p>
            <a:pPr marL="742950" lvl="1" indent="-285750">
              <a:buFont typeface="+mj-lt"/>
              <a:buAutoNum type="arabicPeriod"/>
            </a:pPr>
            <a:r>
              <a:rPr lang="en-CA" sz="2200" dirty="0">
                <a:latin typeface="Arial" panose="020B0604020202020204" pitchFamily="34" charset="0"/>
                <a:cs typeface="Arial" panose="020B0604020202020204" pitchFamily="34" charset="0"/>
              </a:rPr>
              <a:t>Cultural and historical influences </a:t>
            </a:r>
          </a:p>
          <a:p>
            <a:pPr marL="742950" lvl="1" indent="-285750">
              <a:buFont typeface="+mj-lt"/>
              <a:buAutoNum type="arabicPeriod"/>
            </a:pPr>
            <a:r>
              <a:rPr lang="en-CA" sz="2200" dirty="0">
                <a:latin typeface="Arial" panose="020B0604020202020204" pitchFamily="34" charset="0"/>
                <a:cs typeface="Arial" panose="020B0604020202020204" pitchFamily="34" charset="0"/>
              </a:rPr>
              <a:t>IFS perspective </a:t>
            </a:r>
          </a:p>
          <a:p>
            <a:pPr marL="742950" lvl="1" indent="-285750">
              <a:buFont typeface="+mj-lt"/>
              <a:buAutoNum type="arabicPeriod"/>
            </a:pPr>
            <a:r>
              <a:rPr lang="en-CA" sz="2200" dirty="0">
                <a:latin typeface="Arial" panose="020B0604020202020204" pitchFamily="34" charset="0"/>
                <a:cs typeface="Arial" panose="020B0604020202020204" pitchFamily="34" charset="0"/>
              </a:rPr>
              <a:t>Other </a:t>
            </a:r>
          </a:p>
          <a:p>
            <a:pPr>
              <a:buFont typeface="+mj-lt"/>
              <a:buAutoNum type="arabicPeriod"/>
            </a:pPr>
            <a:r>
              <a:rPr lang="en-CA" sz="2200" dirty="0">
                <a:latin typeface="Arial" panose="020B0604020202020204" pitchFamily="34" charset="0"/>
                <a:cs typeface="Arial" panose="020B0604020202020204" pitchFamily="34" charset="0"/>
              </a:rPr>
              <a:t>Which concept was least clear or needs further development? </a:t>
            </a:r>
          </a:p>
          <a:p>
            <a:pPr>
              <a:buFont typeface="+mj-lt"/>
              <a:buAutoNum type="arabicPeriod"/>
            </a:pPr>
            <a:r>
              <a:rPr lang="en-CA" sz="2200" dirty="0">
                <a:latin typeface="Arial" panose="020B0604020202020204" pitchFamily="34" charset="0"/>
                <a:cs typeface="Arial" panose="020B0604020202020204" pitchFamily="34" charset="0"/>
              </a:rPr>
              <a:t>Did you feel the session was: </a:t>
            </a:r>
          </a:p>
          <a:p>
            <a:pPr marL="742950" lvl="1" indent="-285750">
              <a:buFont typeface="+mj-lt"/>
              <a:buAutoNum type="arabicPeriod"/>
            </a:pPr>
            <a:r>
              <a:rPr lang="en-CA" sz="2200" dirty="0">
                <a:latin typeface="Arial" panose="020B0604020202020204" pitchFamily="34" charset="0"/>
                <a:cs typeface="Arial" panose="020B0604020202020204" pitchFamily="34" charset="0"/>
              </a:rPr>
              <a:t>Too simple </a:t>
            </a:r>
          </a:p>
          <a:p>
            <a:pPr marL="742950" lvl="1" indent="-285750">
              <a:buFont typeface="+mj-lt"/>
              <a:buAutoNum type="arabicPeriod"/>
            </a:pPr>
            <a:r>
              <a:rPr lang="en-CA" sz="2200" dirty="0">
                <a:latin typeface="Arial" panose="020B0604020202020204" pitchFamily="34" charset="0"/>
                <a:cs typeface="Arial" panose="020B0604020202020204" pitchFamily="34" charset="0"/>
              </a:rPr>
              <a:t>About right </a:t>
            </a:r>
          </a:p>
          <a:p>
            <a:pPr marL="742950" lvl="1" indent="-285750">
              <a:buFont typeface="+mj-lt"/>
              <a:buAutoNum type="arabicPeriod"/>
            </a:pPr>
            <a:r>
              <a:rPr lang="en-CA" sz="2200" dirty="0">
                <a:latin typeface="Arial" panose="020B0604020202020204" pitchFamily="34" charset="0"/>
                <a:cs typeface="Arial" panose="020B0604020202020204" pitchFamily="34" charset="0"/>
              </a:rPr>
              <a:t>Too complex </a:t>
            </a:r>
          </a:p>
        </p:txBody>
      </p:sp>
    </p:spTree>
    <p:extLst>
      <p:ext uri="{BB962C8B-B14F-4D97-AF65-F5344CB8AC3E}">
        <p14:creationId xmlns:p14="http://schemas.microsoft.com/office/powerpoint/2010/main" val="1649464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73B68-EBC7-891E-3569-D5B9612025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8991290-20FA-2190-7235-CCA59AB9C83B}"/>
              </a:ext>
            </a:extLst>
          </p:cNvPr>
          <p:cNvSpPr txBox="1"/>
          <p:nvPr/>
        </p:nvSpPr>
        <p:spPr>
          <a:xfrm>
            <a:off x="111512" y="118397"/>
            <a:ext cx="12080488" cy="4770537"/>
          </a:xfrm>
          <a:prstGeom prst="rect">
            <a:avLst/>
          </a:prstGeom>
          <a:noFill/>
        </p:spPr>
        <p:txBody>
          <a:bodyPr wrap="square">
            <a:spAutoFit/>
          </a:bodyPr>
          <a:lstStyle/>
          <a:p>
            <a:r>
              <a:rPr lang="en-CA" sz="2200" dirty="0">
                <a:latin typeface="Arial" panose="020B0604020202020204" pitchFamily="34" charset="0"/>
                <a:cs typeface="Arial" panose="020B0604020202020204" pitchFamily="34" charset="0"/>
              </a:rPr>
              <a:t>7.Did the session feel: </a:t>
            </a:r>
          </a:p>
          <a:p>
            <a:pPr marL="742950" lvl="1" indent="-285750">
              <a:buFont typeface="+mj-lt"/>
              <a:buAutoNum type="arabicPeriod"/>
            </a:pPr>
            <a:r>
              <a:rPr lang="en-CA" sz="2200" dirty="0">
                <a:latin typeface="Arial" panose="020B0604020202020204" pitchFamily="34" charset="0"/>
                <a:cs typeface="Arial" panose="020B0604020202020204" pitchFamily="34" charset="0"/>
              </a:rPr>
              <a:t>Balanced and respectful </a:t>
            </a:r>
          </a:p>
          <a:p>
            <a:pPr marL="742950" lvl="1" indent="-285750">
              <a:buFont typeface="+mj-lt"/>
              <a:buAutoNum type="arabicPeriod"/>
            </a:pPr>
            <a:r>
              <a:rPr lang="en-CA" sz="2200" dirty="0">
                <a:latin typeface="Arial" panose="020B0604020202020204" pitchFamily="34" charset="0"/>
                <a:cs typeface="Arial" panose="020B0604020202020204" pitchFamily="34" charset="0"/>
              </a:rPr>
              <a:t>Somewhat biased </a:t>
            </a:r>
          </a:p>
          <a:p>
            <a:pPr marL="742950" lvl="1" indent="-285750">
              <a:buFont typeface="+mj-lt"/>
              <a:buAutoNum type="arabicPeriod"/>
            </a:pPr>
            <a:r>
              <a:rPr lang="en-CA" sz="2200" dirty="0">
                <a:latin typeface="Arial" panose="020B0604020202020204" pitchFamily="34" charset="0"/>
                <a:cs typeface="Arial" panose="020B0604020202020204" pitchFamily="34" charset="0"/>
              </a:rPr>
              <a:t>Strongly biased </a:t>
            </a:r>
          </a:p>
          <a:p>
            <a:r>
              <a:rPr lang="en-CA" sz="2200" dirty="0">
                <a:latin typeface="Arial" panose="020B0604020202020204" pitchFamily="34" charset="0"/>
                <a:cs typeface="Arial" panose="020B0604020202020204" pitchFamily="34" charset="0"/>
              </a:rPr>
              <a:t>8. Did you feel any important perspectives were missing? If so, which ones? </a:t>
            </a:r>
          </a:p>
          <a:p>
            <a:r>
              <a:rPr lang="en-CA" sz="2200" dirty="0">
                <a:latin typeface="Arial" panose="020B0604020202020204" pitchFamily="34" charset="0"/>
                <a:cs typeface="Arial" panose="020B0604020202020204" pitchFamily="34" charset="0"/>
              </a:rPr>
              <a:t>9. Would you recommend including this session in next year's SIMPLE course? </a:t>
            </a:r>
          </a:p>
          <a:p>
            <a:pPr marL="742950" lvl="1" indent="-285750">
              <a:buFont typeface="+mj-lt"/>
              <a:buAutoNum type="arabicPeriod"/>
            </a:pPr>
            <a:r>
              <a:rPr lang="en-CA" sz="2200" dirty="0">
                <a:latin typeface="Arial" panose="020B0604020202020204" pitchFamily="34" charset="0"/>
                <a:cs typeface="Arial" panose="020B0604020202020204" pitchFamily="34" charset="0"/>
              </a:rPr>
              <a:t>Definitely not </a:t>
            </a:r>
          </a:p>
          <a:p>
            <a:pPr marL="742950" lvl="1" indent="-285750">
              <a:buFont typeface="+mj-lt"/>
              <a:buAutoNum type="arabicPeriod"/>
            </a:pPr>
            <a:r>
              <a:rPr lang="en-CA" sz="2200" dirty="0">
                <a:latin typeface="Arial" panose="020B0604020202020204" pitchFamily="34" charset="0"/>
                <a:cs typeface="Arial" panose="020B0604020202020204" pitchFamily="34" charset="0"/>
              </a:rPr>
              <a:t>Probably not </a:t>
            </a:r>
          </a:p>
          <a:p>
            <a:pPr marL="742950" lvl="1" indent="-285750">
              <a:buFont typeface="+mj-lt"/>
              <a:buAutoNum type="arabicPeriod"/>
            </a:pPr>
            <a:r>
              <a:rPr lang="en-CA" sz="2200" dirty="0">
                <a:latin typeface="Arial" panose="020B0604020202020204" pitchFamily="34" charset="0"/>
                <a:cs typeface="Arial" panose="020B0604020202020204" pitchFamily="34" charset="0"/>
              </a:rPr>
              <a:t>Unsure </a:t>
            </a:r>
          </a:p>
          <a:p>
            <a:pPr marL="742950" lvl="1" indent="-285750">
              <a:buFont typeface="+mj-lt"/>
              <a:buAutoNum type="arabicPeriod"/>
            </a:pPr>
            <a:r>
              <a:rPr lang="en-CA" sz="2200" dirty="0">
                <a:latin typeface="Arial" panose="020B0604020202020204" pitchFamily="34" charset="0"/>
                <a:cs typeface="Arial" panose="020B0604020202020204" pitchFamily="34" charset="0"/>
              </a:rPr>
              <a:t>Probably yes </a:t>
            </a:r>
          </a:p>
          <a:p>
            <a:pPr marL="742950" lvl="1" indent="-285750">
              <a:buFont typeface="+mj-lt"/>
              <a:buAutoNum type="arabicPeriod"/>
            </a:pPr>
            <a:r>
              <a:rPr lang="en-CA" sz="2200" dirty="0">
                <a:latin typeface="Arial" panose="020B0604020202020204" pitchFamily="34" charset="0"/>
                <a:cs typeface="Arial" panose="020B0604020202020204" pitchFamily="34" charset="0"/>
              </a:rPr>
              <a:t>Definitely yes </a:t>
            </a:r>
          </a:p>
          <a:p>
            <a:r>
              <a:rPr lang="en-CA" sz="2200" dirty="0">
                <a:latin typeface="Arial" panose="020B0604020202020204" pitchFamily="34" charset="0"/>
                <a:cs typeface="Arial" panose="020B0604020202020204" pitchFamily="34" charset="0"/>
              </a:rPr>
              <a:t>10. If this session were included next year, what would you change? </a:t>
            </a:r>
          </a:p>
          <a:p>
            <a:r>
              <a:rPr lang="en-CA" sz="2200" dirty="0">
                <a:latin typeface="Arial" panose="020B0604020202020204" pitchFamily="34" charset="0"/>
                <a:cs typeface="Arial" panose="020B0604020202020204" pitchFamily="34" charset="0"/>
              </a:rPr>
              <a:t>11. What is one idea from today's session that you are likely to remember a month from now?</a:t>
            </a:r>
            <a:r>
              <a:rPr lang="en-CA" dirty="0"/>
              <a:t> </a:t>
            </a:r>
          </a:p>
          <a:p>
            <a:pPr>
              <a:buNone/>
            </a:pPr>
            <a:r>
              <a:rPr lang="en-CA" dirty="0"/>
              <a:t>.</a:t>
            </a:r>
          </a:p>
        </p:txBody>
      </p:sp>
    </p:spTree>
    <p:extLst>
      <p:ext uri="{BB962C8B-B14F-4D97-AF65-F5344CB8AC3E}">
        <p14:creationId xmlns:p14="http://schemas.microsoft.com/office/powerpoint/2010/main" val="20587972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5AC3F7-304A-FD3D-1503-B4B8A3D25F0E}"/>
              </a:ext>
            </a:extLst>
          </p:cNvPr>
          <p:cNvSpPr txBox="1"/>
          <p:nvPr/>
        </p:nvSpPr>
        <p:spPr>
          <a:xfrm>
            <a:off x="4262675" y="630862"/>
            <a:ext cx="6097712" cy="707886"/>
          </a:xfrm>
          <a:prstGeom prst="rect">
            <a:avLst/>
          </a:prstGeom>
          <a:noFill/>
        </p:spPr>
        <p:txBody>
          <a:bodyPr wrap="square">
            <a:spAutoFit/>
          </a:bodyPr>
          <a:lstStyle/>
          <a:p>
            <a:r>
              <a:rPr lang="en-US" sz="4000" dirty="0">
                <a:solidFill>
                  <a:schemeClr val="bg1"/>
                </a:solidFill>
                <a:latin typeface="Arial" panose="020B0604020202020204" pitchFamily="34" charset="0"/>
                <a:cs typeface="Arial" panose="020B0604020202020204" pitchFamily="34" charset="0"/>
              </a:rPr>
              <a:t>APPENDIXES</a:t>
            </a:r>
            <a:endParaRPr lang="en-CA"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5048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8C42B0-7F08-CE0C-F96B-864C4C90A154}"/>
              </a:ext>
            </a:extLst>
          </p:cNvPr>
          <p:cNvSpPr txBox="1"/>
          <p:nvPr/>
        </p:nvSpPr>
        <p:spPr>
          <a:xfrm>
            <a:off x="6849" y="0"/>
            <a:ext cx="12192000" cy="6949467"/>
          </a:xfrm>
          <a:prstGeom prst="rect">
            <a:avLst/>
          </a:prstGeom>
          <a:noFill/>
        </p:spPr>
        <p:txBody>
          <a:bodyPr wrap="square">
            <a:spAutoFit/>
          </a:bodyPr>
          <a:lstStyle/>
          <a:p>
            <a:pPr algn="ctr">
              <a:lnSpc>
                <a:spcPct val="107000"/>
              </a:lnSpc>
              <a:spcAft>
                <a:spcPts val="800"/>
              </a:spcAft>
              <a:buNone/>
            </a:pPr>
            <a:r>
              <a:rPr lang="en-CA"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 SELF-ASSESSMENT: UNDERSTANDING HOW YOUR SEXUALITY IS ORGANIZED</a:t>
            </a:r>
            <a:endParaRPr lang="en-CA"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How to use this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For each statement, rate how true it feels </a:t>
            </a: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most of the time</a:t>
            </a: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 on a scale from:</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1 = Not at all true</a:t>
            </a:r>
            <a:b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2 = Slightly true</a:t>
            </a:r>
            <a:b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3 = Sometimes true</a:t>
            </a:r>
            <a:b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4 = Mostly true</a:t>
            </a:r>
            <a:b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5 = Very true</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You may find that your answers vary across relationships or life stages, that variation matters.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1. Desire under safety vs. novelty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These questions explore whether your desire tends to arise more from emotional security or from excitement, distance, and unpredictability.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I feel more sexual desire when I feel emotionally safe and deeply connected to someone.</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Feeling known, accepted, and secure increases my sexual interest.</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Newness, risk, or unpredictability strongly intensify my desire.</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I’m more likely to feel desire when there is some emotional or physical distance.</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Too much familiarity or predictability dampens my sexual energy.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Reflection:</a:t>
            </a:r>
            <a:b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Does your desire lean more toward </a:t>
            </a:r>
            <a:r>
              <a:rPr lang="en-CA" sz="1400" i="1" kern="0" dirty="0">
                <a:effectLst/>
                <a:latin typeface="Arial" panose="020B0604020202020204" pitchFamily="34" charset="0"/>
                <a:ea typeface="Times New Roman" panose="02020603050405020304" pitchFamily="18" charset="0"/>
                <a:cs typeface="Times New Roman" panose="02020603050405020304" pitchFamily="18" charset="0"/>
              </a:rPr>
              <a:t>safety</a:t>
            </a: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400" i="1" kern="0" dirty="0">
                <a:effectLst/>
                <a:latin typeface="Arial" panose="020B0604020202020204" pitchFamily="34" charset="0"/>
                <a:ea typeface="Times New Roman" panose="02020603050405020304" pitchFamily="18" charset="0"/>
                <a:cs typeface="Times New Roman" panose="02020603050405020304" pitchFamily="18" charset="0"/>
              </a:rPr>
              <a:t>novelty</a:t>
            </a: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 or a shifting balance between the two?</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834924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5E3D1-314C-7608-0DBC-E3A98044C6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45A1B5-7DCD-9628-F941-118962023D14}"/>
              </a:ext>
            </a:extLst>
          </p:cNvPr>
          <p:cNvSpPr txBox="1"/>
          <p:nvPr/>
        </p:nvSpPr>
        <p:spPr>
          <a:xfrm>
            <a:off x="6849" y="0"/>
            <a:ext cx="12192000" cy="7102970"/>
          </a:xfrm>
          <a:prstGeom prst="rect">
            <a:avLst/>
          </a:prstGeom>
          <a:noFill/>
        </p:spPr>
        <p:txBody>
          <a:bodyPr wrap="square">
            <a:spAutoFit/>
          </a:bodyPr>
          <a:lstStyle/>
          <a:p>
            <a:pPr algn="ctr">
              <a:lnSpc>
                <a:spcPct val="107000"/>
              </a:lnSpc>
              <a:spcAft>
                <a:spcPts val="800"/>
              </a:spcAft>
              <a:buNone/>
            </a:pPr>
            <a:r>
              <a:rPr lang="en-CA"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 SELF-ASSESSMENT: UNDERSTANDING HOW YOUR SEXUALITY IS ORGANIZED</a:t>
            </a:r>
            <a:endParaRPr lang="en-CA"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600" kern="0" dirty="0">
                <a:effectLst/>
                <a:latin typeface="Arial" panose="020B0604020202020204" pitchFamily="34" charset="0"/>
                <a:ea typeface="Times New Roman" panose="02020603050405020304" pitchFamily="18" charset="0"/>
                <a:cs typeface="Arial" panose="020B0604020202020204" pitchFamily="34" charset="0"/>
              </a:rPr>
              <a:t> </a:t>
            </a:r>
            <a:r>
              <a:rPr lang="en-CA" sz="1600" b="1" kern="0" dirty="0">
                <a:effectLst/>
                <a:latin typeface="Arial" panose="020B0604020202020204" pitchFamily="34" charset="0"/>
                <a:ea typeface="Times New Roman" panose="02020603050405020304" pitchFamily="18" charset="0"/>
                <a:cs typeface="Arial" panose="020B0604020202020204" pitchFamily="34" charset="0"/>
              </a:rPr>
              <a:t>2. Desire in closeness vs. distance</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CA" sz="1600" kern="0" dirty="0">
                <a:effectLst/>
                <a:latin typeface="Arial" panose="020B0604020202020204" pitchFamily="34" charset="0"/>
                <a:ea typeface="Times New Roman" panose="02020603050405020304" pitchFamily="18" charset="0"/>
                <a:cs typeface="Arial" panose="020B0604020202020204" pitchFamily="34" charset="0"/>
              </a:rPr>
              <a:t>These items look at how intimacy and separation affect your desire.</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600" kern="0" dirty="0">
                <a:effectLst/>
                <a:latin typeface="Arial" panose="020B0604020202020204" pitchFamily="34" charset="0"/>
                <a:ea typeface="Times New Roman" panose="02020603050405020304" pitchFamily="18" charset="0"/>
                <a:cs typeface="Arial" panose="020B0604020202020204" pitchFamily="34" charset="0"/>
              </a:rPr>
              <a:t>Emotional closeness usually deepens my sexual desire.</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600" kern="0" dirty="0">
                <a:effectLst/>
                <a:latin typeface="Arial" panose="020B0604020202020204" pitchFamily="34" charset="0"/>
                <a:ea typeface="Times New Roman" panose="02020603050405020304" pitchFamily="18" charset="0"/>
                <a:cs typeface="Arial" panose="020B0604020202020204" pitchFamily="34" charset="0"/>
              </a:rPr>
              <a:t>When someone wants closeness, I sometimes feel pressure that reduces desire.</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600" kern="0" dirty="0">
                <a:effectLst/>
                <a:latin typeface="Arial" panose="020B0604020202020204" pitchFamily="34" charset="0"/>
                <a:ea typeface="Times New Roman" panose="02020603050405020304" pitchFamily="18" charset="0"/>
                <a:cs typeface="Arial" panose="020B0604020202020204" pitchFamily="34" charset="0"/>
              </a:rPr>
              <a:t>Some distance or space makes me feel more interested or curious sexually.</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600" kern="0" dirty="0">
                <a:effectLst/>
                <a:latin typeface="Arial" panose="020B0604020202020204" pitchFamily="34" charset="0"/>
                <a:ea typeface="Times New Roman" panose="02020603050405020304" pitchFamily="18" charset="0"/>
                <a:cs typeface="Arial" panose="020B0604020202020204" pitchFamily="34" charset="0"/>
              </a:rPr>
              <a:t>After conflict or emotional intensity, my desire tends to drop.</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600" kern="0" dirty="0">
                <a:effectLst/>
                <a:latin typeface="Arial" panose="020B0604020202020204" pitchFamily="34" charset="0"/>
                <a:ea typeface="Times New Roman" panose="02020603050405020304" pitchFamily="18" charset="0"/>
                <a:cs typeface="Arial" panose="020B0604020202020204" pitchFamily="34" charset="0"/>
              </a:rPr>
              <a:t>Desire often returns after emotional repair or reconnection.</a:t>
            </a:r>
            <a:endParaRPr lang="en-CA" sz="1600" kern="100" dirty="0">
              <a:effectLst/>
              <a:latin typeface="Arial" panose="020B0604020202020204" pitchFamily="34" charset="0"/>
              <a:ea typeface="Aptos" panose="020B0004020202020204" pitchFamily="34" charset="0"/>
              <a:cs typeface="Arial" panose="020B0604020202020204" pitchFamily="34" charset="0"/>
            </a:endParaRPr>
          </a:p>
          <a:p>
            <a:r>
              <a:rPr lang="en-CA" sz="1600" b="1" kern="0" dirty="0">
                <a:effectLst/>
                <a:latin typeface="Arial" panose="020B0604020202020204" pitchFamily="34" charset="0"/>
                <a:ea typeface="Times New Roman" panose="02020603050405020304" pitchFamily="18" charset="0"/>
                <a:cs typeface="Arial" panose="020B0604020202020204" pitchFamily="34" charset="0"/>
              </a:rPr>
              <a:t>Reflection:</a:t>
            </a:r>
            <a:br>
              <a:rPr lang="en-CA" sz="1600" kern="0" dirty="0">
                <a:effectLst/>
                <a:latin typeface="Arial" panose="020B0604020202020204" pitchFamily="34" charset="0"/>
                <a:ea typeface="Times New Roman" panose="02020603050405020304" pitchFamily="18" charset="0"/>
                <a:cs typeface="Arial" panose="020B0604020202020204" pitchFamily="34" charset="0"/>
              </a:rPr>
            </a:br>
            <a:r>
              <a:rPr lang="en-CA" sz="1600" kern="0" dirty="0">
                <a:effectLst/>
                <a:latin typeface="Arial" panose="020B0604020202020204" pitchFamily="34" charset="0"/>
                <a:ea typeface="Times New Roman" panose="02020603050405020304" pitchFamily="18" charset="0"/>
                <a:cs typeface="Arial" panose="020B0604020202020204" pitchFamily="34" charset="0"/>
              </a:rPr>
              <a:t>Does closeness tend to fuel, flatten, or complicate desire for you?</a:t>
            </a:r>
            <a:r>
              <a:rPr lang="en-CA" sz="1600" b="1" dirty="0">
                <a:latin typeface="Arial" panose="020B0604020202020204" pitchFamily="34" charset="0"/>
                <a:cs typeface="Arial" panose="020B0604020202020204" pitchFamily="34" charset="0"/>
              </a:rPr>
              <a:t> </a:t>
            </a:r>
          </a:p>
          <a:p>
            <a:endParaRPr lang="en-CA" sz="1600" b="1" dirty="0"/>
          </a:p>
          <a:p>
            <a:r>
              <a:rPr lang="en-CA" sz="1600" b="1" dirty="0">
                <a:latin typeface="Arial" panose="020B0604020202020204" pitchFamily="34" charset="0"/>
                <a:cs typeface="Arial" panose="020B0604020202020204" pitchFamily="34" charset="0"/>
              </a:rPr>
              <a:t>3. The role of caregiving</a:t>
            </a:r>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These questions explore how caregiving and responsibility interact with your erotic life.</a:t>
            </a:r>
          </a:p>
          <a:p>
            <a:pPr marL="285750" lvl="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Providing care or support makes me feel more bonded and attracted.</a:t>
            </a:r>
          </a:p>
          <a:p>
            <a:pPr marL="285750" lvl="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When I’m in a caregiving role, my sexual desire tends to decrease.</a:t>
            </a:r>
          </a:p>
          <a:p>
            <a:pPr marL="285750" lvl="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Feeling needed or relied upon is erotically activating for me.</a:t>
            </a:r>
          </a:p>
          <a:p>
            <a:pPr marL="285750" lvl="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Power imbalances (one person caring more, earning more, or struggling more) affect my desire.</a:t>
            </a:r>
          </a:p>
          <a:p>
            <a:pPr marL="285750" lvl="0" indent="-285750">
              <a:buFont typeface="Arial" panose="020B0604020202020204" pitchFamily="34" charset="0"/>
              <a:buChar char="•"/>
            </a:pPr>
            <a:r>
              <a:rPr lang="en-CA" sz="1600" dirty="0">
                <a:latin typeface="Arial" panose="020B0604020202020204" pitchFamily="34" charset="0"/>
                <a:cs typeface="Arial" panose="020B0604020202020204" pitchFamily="34" charset="0"/>
              </a:rPr>
              <a:t>Parenting, illness, or emotional caretaking has changed how I experience sexuality.</a:t>
            </a:r>
          </a:p>
          <a:p>
            <a:endParaRPr lang="en-CA" sz="1600" b="1" dirty="0">
              <a:latin typeface="Arial" panose="020B0604020202020204" pitchFamily="34" charset="0"/>
              <a:cs typeface="Arial" panose="020B0604020202020204" pitchFamily="34" charset="0"/>
            </a:endParaRPr>
          </a:p>
          <a:p>
            <a:r>
              <a:rPr lang="en-CA" sz="1600" b="1" dirty="0">
                <a:latin typeface="Arial" panose="020B0604020202020204" pitchFamily="34" charset="0"/>
                <a:cs typeface="Arial" panose="020B0604020202020204" pitchFamily="34" charset="0"/>
              </a:rPr>
              <a:t>Reflection:</a:t>
            </a: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Does caregiving tend to </a:t>
            </a:r>
            <a:r>
              <a:rPr lang="en-CA" sz="1600" i="1" dirty="0">
                <a:latin typeface="Arial" panose="020B0604020202020204" pitchFamily="34" charset="0"/>
                <a:cs typeface="Arial" panose="020B0604020202020204" pitchFamily="34" charset="0"/>
              </a:rPr>
              <a:t>enhance</a:t>
            </a:r>
            <a:r>
              <a:rPr lang="en-CA" sz="1600" dirty="0">
                <a:latin typeface="Arial" panose="020B0604020202020204" pitchFamily="34" charset="0"/>
                <a:cs typeface="Arial" panose="020B0604020202020204" pitchFamily="34" charset="0"/>
              </a:rPr>
              <a:t>, </a:t>
            </a:r>
            <a:r>
              <a:rPr lang="en-CA" sz="1600" i="1" dirty="0">
                <a:latin typeface="Arial" panose="020B0604020202020204" pitchFamily="34" charset="0"/>
                <a:cs typeface="Arial" panose="020B0604020202020204" pitchFamily="34" charset="0"/>
              </a:rPr>
              <a:t>suppress</a:t>
            </a:r>
            <a:r>
              <a:rPr lang="en-CA" sz="1600" dirty="0">
                <a:latin typeface="Arial" panose="020B0604020202020204" pitchFamily="34" charset="0"/>
                <a:cs typeface="Arial" panose="020B0604020202020204" pitchFamily="34" charset="0"/>
              </a:rPr>
              <a:t>, or </a:t>
            </a:r>
            <a:r>
              <a:rPr lang="en-CA" sz="1600" i="1" dirty="0">
                <a:latin typeface="Arial" panose="020B0604020202020204" pitchFamily="34" charset="0"/>
                <a:cs typeface="Arial" panose="020B0604020202020204" pitchFamily="34" charset="0"/>
              </a:rPr>
              <a:t>conflict with</a:t>
            </a:r>
            <a:r>
              <a:rPr lang="en-CA" sz="1600" dirty="0">
                <a:latin typeface="Arial" panose="020B0604020202020204" pitchFamily="34" charset="0"/>
                <a:cs typeface="Arial" panose="020B0604020202020204" pitchFamily="34" charset="0"/>
              </a:rPr>
              <a:t> your erotic energy?</a:t>
            </a:r>
          </a:p>
          <a:p>
            <a:pPr>
              <a:lnSpc>
                <a:spcPct val="107000"/>
              </a:lnSpc>
              <a:spcAft>
                <a:spcPts val="800"/>
              </a:spcAft>
              <a:buNone/>
            </a:pP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923257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E5FD92-6446-E952-E140-B7FC113A69E5}"/>
              </a:ext>
            </a:extLst>
          </p:cNvPr>
          <p:cNvSpPr txBox="1"/>
          <p:nvPr/>
        </p:nvSpPr>
        <p:spPr>
          <a:xfrm>
            <a:off x="89043" y="114327"/>
            <a:ext cx="12102957" cy="6769930"/>
          </a:xfrm>
          <a:prstGeom prst="rect">
            <a:avLst/>
          </a:prstGeom>
          <a:noFill/>
        </p:spPr>
        <p:txBody>
          <a:bodyPr wrap="square">
            <a:spAutoFit/>
          </a:bodyPr>
          <a:lstStyle/>
          <a:p>
            <a:pPr>
              <a:lnSpc>
                <a:spcPct val="107000"/>
              </a:lnSpc>
              <a:spcAft>
                <a:spcPts val="800"/>
              </a:spcAft>
              <a:buNone/>
            </a:pP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4. What sex means to you</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Here the focus is not frequency or behavior, but </a:t>
            </a:r>
            <a:r>
              <a:rPr lang="en-CA" sz="1400" i="1" kern="0" dirty="0">
                <a:effectLst/>
                <a:latin typeface="Arial" panose="020B0604020202020204" pitchFamily="34" charset="0"/>
                <a:ea typeface="Times New Roman" panose="02020603050405020304" pitchFamily="18" charset="0"/>
                <a:cs typeface="Times New Roman" panose="02020603050405020304" pitchFamily="18" charset="0"/>
              </a:rPr>
              <a:t>function and meaning</a:t>
            </a: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Sex is, for me, often about:</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Emotional connection and closeness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Feeling wanted, valued, or reassured</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Regulation (soothing anxiety, stress relief, grounding)</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Play, pleasure, and curiosity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Transcendence, meaning, or spiritual connection</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Identity or self-definition</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(Rate each meaning separately.)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Reflection:</a:t>
            </a:r>
            <a:b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Which meanings feel central? Which feel heavy or pressurized?</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5. Change over time</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These items normalize fluctuation and developmental shifts.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My desire has changed noticeably across different life stages.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Stress, trauma, illness, or medication have affected my sexuality.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Patterns I once thought were “who I am” have softened or shifted.</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I worry that changes in my desire mean something is wrong with me.</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I can imagine my sexuality continuing to evolve in the future.</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Reflection:</a:t>
            </a:r>
            <a:b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Where have you mistaken a </a:t>
            </a:r>
            <a:r>
              <a:rPr lang="en-CA" sz="1400" i="1" kern="0" dirty="0">
                <a:effectLst/>
                <a:latin typeface="Arial" panose="020B0604020202020204" pitchFamily="34" charset="0"/>
                <a:ea typeface="Times New Roman" panose="02020603050405020304" pitchFamily="18" charset="0"/>
                <a:cs typeface="Times New Roman" panose="02020603050405020304" pitchFamily="18" charset="0"/>
              </a:rPr>
              <a:t>phase</a:t>
            </a: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 or </a:t>
            </a:r>
            <a:r>
              <a:rPr lang="en-CA" sz="1400" i="1" kern="0" dirty="0">
                <a:effectLst/>
                <a:latin typeface="Arial" panose="020B0604020202020204" pitchFamily="34" charset="0"/>
                <a:ea typeface="Times New Roman" panose="02020603050405020304" pitchFamily="18" charset="0"/>
                <a:cs typeface="Times New Roman" panose="02020603050405020304" pitchFamily="18" charset="0"/>
              </a:rPr>
              <a:t>adaptation</a:t>
            </a: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 for a fixed identity?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397959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4D6D2-AE9B-17DA-6AD8-5670F9A706E9}"/>
              </a:ext>
            </a:extLst>
          </p:cNvPr>
          <p:cNvSpPr txBox="1"/>
          <p:nvPr/>
        </p:nvSpPr>
        <p:spPr>
          <a:xfrm>
            <a:off x="142126" y="123290"/>
            <a:ext cx="11907748" cy="6103722"/>
          </a:xfrm>
          <a:prstGeom prst="rect">
            <a:avLst/>
          </a:prstGeom>
          <a:noFill/>
        </p:spPr>
        <p:txBody>
          <a:bodyPr wrap="square">
            <a:spAutoFit/>
          </a:bodyPr>
          <a:lstStyle/>
          <a:p>
            <a:pPr>
              <a:lnSpc>
                <a:spcPct val="107000"/>
              </a:lnSpc>
              <a:spcAft>
                <a:spcPts val="800"/>
              </a:spcAft>
              <a:buNone/>
            </a:pP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6. Variability and flexibility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This section looks at how rigid or fluid your experience feels.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My desire comes in cycles rather than staying constant.</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Context matters more than labels in understanding my sexuality.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I feel comfortable holding my sexual identity lightly.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I’ve felt pressure (internal or external) to define myself clearly.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Curiosity feels safer to me than certainty when it comes to sexuality.</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Reflection:</a:t>
            </a:r>
            <a:b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How much room do you allow for uncertainty, change, and context?</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Integrative Reflection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Reflect and journal on the following:</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When has my sexuality felt most alive? What conditions were present?</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When has it felt most burdened or pressured?</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Which systems (attachment, caregiving, regulation, meaning) seem to dominate right now?</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What would it mean to treat current difficulties as signals for rebalancing rather than identity failures?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This assessment is not about discovering what you are, but about understanding </a:t>
            </a:r>
            <a:r>
              <a:rPr lang="en-CA" sz="1400" b="1" kern="0" dirty="0">
                <a:effectLst/>
                <a:latin typeface="Arial" panose="020B0604020202020204" pitchFamily="34" charset="0"/>
                <a:ea typeface="Times New Roman" panose="02020603050405020304" pitchFamily="18" charset="0"/>
                <a:cs typeface="Times New Roman" panose="02020603050405020304" pitchFamily="18" charset="0"/>
              </a:rPr>
              <a:t>how your desire and bonding systems organize themselves under different conditions</a:t>
            </a:r>
            <a:r>
              <a:rPr lang="en-CA" sz="1400" kern="0" dirty="0">
                <a:effectLst/>
                <a:latin typeface="Arial" panose="020B0604020202020204" pitchFamily="34" charset="0"/>
                <a:ea typeface="Times New Roman" panose="02020603050405020304" pitchFamily="18" charset="0"/>
                <a:cs typeface="Times New Roman" panose="02020603050405020304" pitchFamily="18" charset="0"/>
              </a:rPr>
              <a:t>. Labels can still matter, but they work best when held in dialogue with the deeper patterns shaping intimacy over time </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5955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3782D6-97D0-9317-E192-6E462D07EB92}"/>
              </a:ext>
            </a:extLst>
          </p:cNvPr>
          <p:cNvSpPr txBox="1"/>
          <p:nvPr/>
        </p:nvSpPr>
        <p:spPr>
          <a:xfrm>
            <a:off x="98571" y="21144"/>
            <a:ext cx="6097712" cy="12403075"/>
          </a:xfrm>
          <a:prstGeom prst="rect">
            <a:avLst/>
          </a:prstGeom>
          <a:noFill/>
        </p:spPr>
        <p:txBody>
          <a:bodyPr wrap="square">
            <a:spAutoFit/>
          </a:bodyPr>
          <a:lstStyle/>
          <a:p>
            <a:pPr>
              <a:lnSpc>
                <a:spcPct val="115000"/>
              </a:lnSpc>
              <a:spcAft>
                <a:spcPts val="800"/>
              </a:spcAft>
            </a:pPr>
            <a:r>
              <a:rPr lang="en-CA"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PART I- INTRODUCTION</a:t>
            </a:r>
            <a:br>
              <a:rPr lang="en-CA"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b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1. Sexuality and intimate bonding holes in the sidewalk </a:t>
            </a:r>
          </a:p>
          <a:p>
            <a:pPr>
              <a:lnSpc>
                <a:spcPct val="115000"/>
              </a:lnSpc>
              <a:spcAft>
                <a:spcPts val="800"/>
              </a:spcAft>
            </a:pPr>
            <a:r>
              <a:rPr lang="en-CA" kern="0" dirty="0">
                <a:latin typeface="Arial" panose="020B0604020202020204" pitchFamily="34" charset="0"/>
                <a:ea typeface="Times New Roman" panose="02020603050405020304" pitchFamily="18" charset="0"/>
                <a:cs typeface="Times New Roman" panose="02020603050405020304" pitchFamily="18" charset="0"/>
              </a:rPr>
              <a:t>2. Why is it so difficult to talk about sexuality</a:t>
            </a:r>
          </a:p>
          <a:p>
            <a:pPr>
              <a:lnSpc>
                <a:spcPct val="115000"/>
              </a:lnSpc>
              <a:spcAft>
                <a:spcPts val="800"/>
              </a:spcAft>
            </a:pPr>
            <a:r>
              <a:rPr lang="en-CA" kern="0" dirty="0">
                <a:latin typeface="Arial" panose="020B0604020202020204" pitchFamily="34" charset="0"/>
                <a:ea typeface="Times New Roman" panose="02020603050405020304" pitchFamily="18" charset="0"/>
                <a:cs typeface="Times New Roman" panose="02020603050405020304" pitchFamily="18" charset="0"/>
              </a:rPr>
              <a:t>3 The traditional story</a:t>
            </a:r>
          </a:p>
          <a:p>
            <a:pPr>
              <a:lnSpc>
                <a:spcPct val="115000"/>
              </a:lnSpc>
              <a:spcAft>
                <a:spcPts val="800"/>
              </a:spcAft>
            </a:pPr>
            <a:r>
              <a:rPr lang="en-CA" kern="0" dirty="0">
                <a:solidFill>
                  <a:schemeClr val="bg1"/>
                </a:solidFill>
                <a:latin typeface="Arial" panose="020B0604020202020204" pitchFamily="34" charset="0"/>
                <a:ea typeface="Times New Roman" panose="02020603050405020304" pitchFamily="18" charset="0"/>
                <a:cs typeface="Arial" panose="020B0604020202020204" pitchFamily="34" charset="0"/>
              </a:rPr>
              <a:t>PART II – THE MAP: How sexuality works</a:t>
            </a:r>
          </a:p>
          <a:p>
            <a:pPr>
              <a:lnSpc>
                <a:spcPct val="115000"/>
              </a:lnSpc>
              <a:spcAft>
                <a:spcPts val="800"/>
              </a:spcAft>
            </a:pPr>
            <a:r>
              <a:rPr lang="en-CA" kern="0" dirty="0">
                <a:latin typeface="Arial" panose="020B0604020202020204" pitchFamily="34" charset="0"/>
                <a:ea typeface="Aptos" panose="020B0004020202020204" pitchFamily="34" charset="0"/>
                <a:cs typeface="Arial" panose="020B0604020202020204" pitchFamily="34" charset="0"/>
              </a:rPr>
              <a:t>4. The core premiss</a:t>
            </a:r>
          </a:p>
          <a:p>
            <a:pPr>
              <a:lnSpc>
                <a:spcPct val="115000"/>
              </a:lnSpc>
              <a:spcAft>
                <a:spcPts val="800"/>
              </a:spcAft>
            </a:pPr>
            <a:r>
              <a:rPr lang="en-CA" kern="0" dirty="0">
                <a:latin typeface="Arial" panose="020B0604020202020204" pitchFamily="34" charset="0"/>
                <a:ea typeface="Aptos" panose="020B0004020202020204" pitchFamily="34" charset="0"/>
                <a:cs typeface="Arial" panose="020B0604020202020204" pitchFamily="34" charset="0"/>
              </a:rPr>
              <a:t>5. The biology of sexuality</a:t>
            </a:r>
          </a:p>
          <a:p>
            <a:pPr>
              <a:lnSpc>
                <a:spcPct val="115000"/>
              </a:lnSpc>
              <a:spcAft>
                <a:spcPts val="800"/>
              </a:spcAft>
            </a:pPr>
            <a:r>
              <a:rPr lang="en-CA" kern="0" dirty="0">
                <a:latin typeface="Arial" panose="020B0604020202020204" pitchFamily="34" charset="0"/>
                <a:ea typeface="Aptos" panose="020B0004020202020204" pitchFamily="34" charset="0"/>
                <a:cs typeface="Arial" panose="020B0604020202020204" pitchFamily="34" charset="0"/>
              </a:rPr>
              <a:t>6. The evolution of sexuality</a:t>
            </a:r>
          </a:p>
          <a:p>
            <a:pPr>
              <a:lnSpc>
                <a:spcPct val="115000"/>
              </a:lnSpc>
              <a:spcAft>
                <a:spcPts val="800"/>
              </a:spcAft>
            </a:pPr>
            <a:r>
              <a:rPr lang="en-CA" kern="0" dirty="0">
                <a:latin typeface="Arial" panose="020B0604020202020204" pitchFamily="34" charset="0"/>
                <a:ea typeface="Times New Roman" panose="02020603050405020304" pitchFamily="18" charset="0"/>
                <a:cs typeface="Times New Roman" panose="02020603050405020304" pitchFamily="18" charset="0"/>
              </a:rPr>
              <a:t>7. the cultural evolution of norms</a:t>
            </a:r>
          </a:p>
          <a:p>
            <a:pPr>
              <a:lnSpc>
                <a:spcPct val="115000"/>
              </a:lnSpc>
              <a:spcAft>
                <a:spcPts val="800"/>
              </a:spcAft>
            </a:pPr>
            <a:r>
              <a:rPr lang="en-CA" kern="0" dirty="0">
                <a:latin typeface="Arial" panose="020B0604020202020204" pitchFamily="34" charset="0"/>
                <a:ea typeface="Times New Roman" panose="02020603050405020304" pitchFamily="18" charset="0"/>
                <a:cs typeface="Times New Roman" panose="02020603050405020304" pitchFamily="18" charset="0"/>
              </a:rPr>
              <a:t>8. Sexuality as an ecology of bonding systems</a:t>
            </a:r>
          </a:p>
          <a:p>
            <a:pPr>
              <a:lnSpc>
                <a:spcPct val="115000"/>
              </a:lnSpc>
              <a:spcAft>
                <a:spcPts val="800"/>
              </a:spcAft>
            </a:pPr>
            <a:r>
              <a:rPr lang="en-CA" kern="0" dirty="0">
                <a:solidFill>
                  <a:schemeClr val="bg1"/>
                </a:solidFill>
                <a:latin typeface="Arial" panose="020B0604020202020204" pitchFamily="34" charset="0"/>
                <a:cs typeface="Arial" panose="020B0604020202020204" pitchFamily="34" charset="0"/>
              </a:rPr>
              <a:t>PART III</a:t>
            </a:r>
            <a:r>
              <a:rPr lang="en-CA" dirty="0">
                <a:solidFill>
                  <a:schemeClr val="bg1"/>
                </a:solidFill>
                <a:latin typeface="Arial" panose="020B0604020202020204" pitchFamily="34" charset="0"/>
                <a:cs typeface="Arial" panose="020B0604020202020204" pitchFamily="34" charset="0"/>
              </a:rPr>
              <a:t> – MISALIGNMENT: Why things go wrong</a:t>
            </a:r>
          </a:p>
          <a:p>
            <a:pPr>
              <a:lnSpc>
                <a:spcPct val="115000"/>
              </a:lnSpc>
              <a:spcAft>
                <a:spcPts val="800"/>
              </a:spcAft>
            </a:pPr>
            <a:r>
              <a:rPr lang="en-CA" dirty="0">
                <a:latin typeface="Arial" panose="020B0604020202020204" pitchFamily="34" charset="0"/>
                <a:cs typeface="Arial" panose="020B0604020202020204" pitchFamily="34" charset="0"/>
              </a:rPr>
              <a:t>9. Some definitions</a:t>
            </a:r>
          </a:p>
          <a:p>
            <a:pPr>
              <a:lnSpc>
                <a:spcPct val="115000"/>
              </a:lnSpc>
              <a:spcAft>
                <a:spcPts val="800"/>
              </a:spcAft>
            </a:pPr>
            <a:r>
              <a:rPr lang="en-CA" dirty="0">
                <a:latin typeface="Arial" panose="020B0604020202020204" pitchFamily="34" charset="0"/>
                <a:cs typeface="Arial" panose="020B0604020202020204" pitchFamily="34" charset="0"/>
              </a:rPr>
              <a:t>10. Statistics</a:t>
            </a:r>
          </a:p>
          <a:p>
            <a:pPr>
              <a:lnSpc>
                <a:spcPct val="115000"/>
              </a:lnSpc>
              <a:spcAft>
                <a:spcPts val="800"/>
              </a:spcAft>
            </a:pPr>
            <a:r>
              <a:rPr lang="en-CA" dirty="0">
                <a:latin typeface="Arial" panose="020B0604020202020204" pitchFamily="34" charset="0"/>
                <a:cs typeface="Arial" panose="020B0604020202020204" pitchFamily="34" charset="0"/>
              </a:rPr>
              <a:t>11. </a:t>
            </a:r>
            <a:r>
              <a:rPr lang="en-CA" dirty="0">
                <a:latin typeface="Arial" panose="020B0604020202020204" pitchFamily="34" charset="0"/>
                <a:ea typeface="Times New Roman" panose="02020603050405020304" pitchFamily="18" charset="0"/>
              </a:rPr>
              <a:t>Sexuality identity categories: what they clarify and what they miss</a:t>
            </a:r>
          </a:p>
          <a:p>
            <a:pPr>
              <a:lnSpc>
                <a:spcPct val="115000"/>
              </a:lnSpc>
              <a:spcAft>
                <a:spcPts val="800"/>
              </a:spcAft>
            </a:pPr>
            <a:endParaRPr lang="en-CA" kern="100" dirty="0">
              <a:latin typeface="Aptos Display"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CA" dirty="0">
                <a:latin typeface="Times New Roman" panose="02020603050405020304" pitchFamily="18" charset="0"/>
                <a:ea typeface="Times New Roman" panose="02020603050405020304" pitchFamily="18" charset="0"/>
              </a:rPr>
              <a:t> </a:t>
            </a:r>
            <a:endParaRPr lang="en-CA" dirty="0">
              <a:solidFill>
                <a:schemeClr val="bg1"/>
              </a:solidFill>
              <a:latin typeface="Arial" panose="020B0604020202020204" pitchFamily="34" charset="0"/>
              <a:cs typeface="Arial" panose="020B0604020202020204" pitchFamily="34" charset="0"/>
            </a:endParaRPr>
          </a:p>
          <a:p>
            <a:pPr>
              <a:lnSpc>
                <a:spcPct val="115000"/>
              </a:lnSpc>
              <a:spcAft>
                <a:spcPts val="800"/>
              </a:spcAft>
            </a:pPr>
            <a:endParaRPr lang="en-CA"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en-CA"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CA" kern="100" dirty="0">
              <a:solidFill>
                <a:srgbClr val="0F4761"/>
              </a:solidFill>
              <a:latin typeface="Aptos Display"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CA" dirty="0">
                <a:latin typeface="Times New Roman" panose="02020603050405020304" pitchFamily="18" charset="0"/>
                <a:ea typeface="Times New Roman" panose="02020603050405020304" pitchFamily="18" charset="0"/>
              </a:rPr>
              <a:t> </a:t>
            </a:r>
          </a:p>
          <a:p>
            <a:pPr>
              <a:lnSpc>
                <a:spcPct val="115000"/>
              </a:lnSpc>
              <a:spcAft>
                <a:spcPts val="800"/>
              </a:spcAft>
            </a:pPr>
            <a:r>
              <a:rPr lang="en-CA"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CA"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CA" kern="10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800"/>
              </a:spcAft>
            </a:pPr>
            <a:endParaRPr lang="en-CA" dirty="0">
              <a:solidFill>
                <a:schemeClr val="bg1"/>
              </a:solidFill>
              <a:latin typeface="Times New Roman" panose="02020603050405020304" pitchFamily="18" charset="0"/>
              <a:ea typeface="Times New Roman" panose="02020603050405020304" pitchFamily="18" charset="0"/>
            </a:endParaRPr>
          </a:p>
          <a:p>
            <a:pPr>
              <a:lnSpc>
                <a:spcPct val="115000"/>
              </a:lnSpc>
              <a:spcAft>
                <a:spcPts val="800"/>
              </a:spcAft>
            </a:pPr>
            <a:endParaRPr lang="en-CA"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CA"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F09241-3567-AAD0-DAE5-5AAD0778972E}"/>
              </a:ext>
            </a:extLst>
          </p:cNvPr>
          <p:cNvSpPr txBox="1"/>
          <p:nvPr/>
        </p:nvSpPr>
        <p:spPr>
          <a:xfrm>
            <a:off x="6574273" y="21144"/>
            <a:ext cx="5348553" cy="7236853"/>
          </a:xfrm>
          <a:prstGeom prst="rect">
            <a:avLst/>
          </a:prstGeom>
          <a:noFill/>
        </p:spPr>
        <p:txBody>
          <a:bodyPr wrap="square">
            <a:spAutoFit/>
          </a:bodyPr>
          <a:lstStyle/>
          <a:p>
            <a:pPr>
              <a:lnSpc>
                <a:spcPct val="115000"/>
              </a:lnSpc>
              <a:spcAft>
                <a:spcPts val="800"/>
              </a:spcAft>
            </a:pPr>
            <a:r>
              <a:rPr lang="en-CA" dirty="0">
                <a:latin typeface="Arial" panose="020B0604020202020204" pitchFamily="34" charset="0"/>
                <a:cs typeface="Arial" panose="020B0604020202020204" pitchFamily="34" charset="0"/>
              </a:rPr>
              <a:t>12. </a:t>
            </a:r>
            <a:r>
              <a:rPr lang="en-CA" dirty="0">
                <a:latin typeface="Arial" panose="020B0604020202020204" pitchFamily="34" charset="0"/>
                <a:ea typeface="Times New Roman" panose="02020603050405020304" pitchFamily="18" charset="0"/>
                <a:cs typeface="Arial" panose="020B0604020202020204" pitchFamily="34" charset="0"/>
              </a:rPr>
              <a:t>How disruptions in psychosocial development affect sexuality</a:t>
            </a:r>
          </a:p>
          <a:p>
            <a:pPr>
              <a:lnSpc>
                <a:spcPct val="115000"/>
              </a:lnSpc>
              <a:spcAft>
                <a:spcPts val="800"/>
              </a:spcAft>
            </a:pPr>
            <a:r>
              <a:rPr lang="en-CA" kern="0" dirty="0">
                <a:latin typeface="Arial" panose="020B0604020202020204" pitchFamily="34" charset="0"/>
                <a:ea typeface="Times New Roman" panose="02020603050405020304" pitchFamily="18" charset="0"/>
                <a:cs typeface="Times New Roman" panose="02020603050405020304" pitchFamily="18" charset="0"/>
              </a:rPr>
              <a:t>13. Our struggles with sexuality and bonding</a:t>
            </a:r>
          </a:p>
          <a:p>
            <a:pPr>
              <a:lnSpc>
                <a:spcPct val="115000"/>
              </a:lnSpc>
              <a:spcAft>
                <a:spcPts val="800"/>
              </a:spcAft>
            </a:pPr>
            <a:r>
              <a:rPr lang="en-CA" dirty="0">
                <a:latin typeface="Arial" panose="020B0604020202020204" pitchFamily="34" charset="0"/>
                <a:cs typeface="Arial" panose="020B0604020202020204" pitchFamily="34" charset="0"/>
              </a:rPr>
              <a:t>14. Common modern sexuality and bonding “holes in the sidewalk”</a:t>
            </a:r>
          </a:p>
          <a:p>
            <a:pPr>
              <a:lnSpc>
                <a:spcPct val="115000"/>
              </a:lnSpc>
              <a:spcAft>
                <a:spcPts val="800"/>
              </a:spcAft>
            </a:pPr>
            <a:r>
              <a:rPr lang="en-CA" dirty="0">
                <a:solidFill>
                  <a:schemeClr val="bg1"/>
                </a:solidFill>
                <a:latin typeface="Arial" panose="020B0604020202020204" pitchFamily="34" charset="0"/>
                <a:cs typeface="Arial" panose="020B0604020202020204" pitchFamily="34" charset="0"/>
              </a:rPr>
              <a:t>PART IV – IFS understanding and healing</a:t>
            </a:r>
          </a:p>
          <a:p>
            <a:pPr>
              <a:lnSpc>
                <a:spcPct val="115000"/>
              </a:lnSpc>
              <a:spcAft>
                <a:spcPts val="800"/>
              </a:spcAft>
            </a:pPr>
            <a:r>
              <a:rPr lang="en-CA" dirty="0">
                <a:latin typeface="Arial" panose="020B0604020202020204" pitchFamily="34" charset="0"/>
                <a:cs typeface="Arial" panose="020B0604020202020204" pitchFamily="34" charset="0"/>
              </a:rPr>
              <a:t>15. Healing bonding and sexuality issues</a:t>
            </a:r>
            <a:r>
              <a:rPr lang="en-CA" b="1" dirty="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(IFS)</a:t>
            </a:r>
            <a:r>
              <a:rPr lang="en-CA" b="1" dirty="0">
                <a:latin typeface="Arial" panose="020B0604020202020204" pitchFamily="34" charset="0"/>
                <a:cs typeface="Arial" panose="020B0604020202020204" pitchFamily="34" charset="0"/>
              </a:rPr>
              <a:t> </a:t>
            </a:r>
          </a:p>
          <a:p>
            <a:endParaRPr lang="en-CA" b="1" dirty="0"/>
          </a:p>
          <a:p>
            <a:pPr>
              <a:lnSpc>
                <a:spcPct val="115000"/>
              </a:lnSpc>
              <a:spcAft>
                <a:spcPts val="800"/>
              </a:spcAft>
            </a:pPr>
            <a:r>
              <a:rPr lang="en-CA" dirty="0">
                <a:solidFill>
                  <a:schemeClr val="bg1"/>
                </a:solidFill>
                <a:latin typeface="Arial" panose="020B0604020202020204" pitchFamily="34" charset="0"/>
                <a:cs typeface="Arial" panose="020B0604020202020204" pitchFamily="34" charset="0"/>
              </a:rPr>
              <a:t>PART V – INTEGRATION</a:t>
            </a:r>
            <a:r>
              <a:rPr lang="en-CA" dirty="0">
                <a:solidFill>
                  <a:srgbClr val="000000"/>
                </a:solidFill>
                <a:latin typeface="Arial" panose="020B0604020202020204" pitchFamily="34" charset="0"/>
                <a:cs typeface="Arial" panose="020B0604020202020204" pitchFamily="34" charset="0"/>
              </a:rPr>
              <a:t> </a:t>
            </a:r>
          </a:p>
          <a:p>
            <a:pPr>
              <a:lnSpc>
                <a:spcPct val="115000"/>
              </a:lnSpc>
              <a:spcAft>
                <a:spcPts val="800"/>
              </a:spcAft>
            </a:pPr>
            <a:r>
              <a:rPr lang="en-CA" dirty="0">
                <a:latin typeface="Arial" panose="020B0604020202020204" pitchFamily="34" charset="0"/>
                <a:cs typeface="Arial" panose="020B0604020202020204" pitchFamily="34" charset="0"/>
              </a:rPr>
              <a:t>16. A more humane frame</a:t>
            </a:r>
            <a:endParaRPr lang="en-CA" b="1"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17. Closing reflection</a:t>
            </a:r>
          </a:p>
          <a:p>
            <a:r>
              <a:rPr lang="en-CA" dirty="0">
                <a:solidFill>
                  <a:schemeClr val="bg1"/>
                </a:solidFill>
                <a:latin typeface="Arial" panose="020B0604020202020204" pitchFamily="34" charset="0"/>
                <a:cs typeface="Arial" panose="020B0604020202020204" pitchFamily="34" charset="0"/>
              </a:rPr>
              <a:t> </a:t>
            </a:r>
          </a:p>
          <a:p>
            <a:endParaRPr lang="en-CA" dirty="0">
              <a:solidFill>
                <a:schemeClr val="bg1"/>
              </a:solidFill>
              <a:latin typeface="Arial" panose="020B0604020202020204" pitchFamily="34" charset="0"/>
              <a:cs typeface="Arial" panose="020B0604020202020204" pitchFamily="34" charset="0"/>
            </a:endParaRPr>
          </a:p>
          <a:p>
            <a:endParaRPr lang="en-CA" dirty="0">
              <a:solidFill>
                <a:schemeClr val="bg1"/>
              </a:solidFill>
              <a:latin typeface="Arial" panose="020B0604020202020204" pitchFamily="34" charset="0"/>
              <a:cs typeface="Arial" panose="020B0604020202020204" pitchFamily="34" charset="0"/>
            </a:endParaRPr>
          </a:p>
          <a:p>
            <a:endParaRPr lang="en-CA" dirty="0">
              <a:solidFill>
                <a:schemeClr val="bg1"/>
              </a:solidFill>
              <a:latin typeface="Arial" panose="020B0604020202020204" pitchFamily="34" charset="0"/>
              <a:cs typeface="Arial" panose="020B0604020202020204" pitchFamily="34" charset="0"/>
            </a:endParaRPr>
          </a:p>
          <a:p>
            <a:endParaRPr lang="en-CA" dirty="0">
              <a:solidFill>
                <a:schemeClr val="bg1"/>
              </a:solidFill>
              <a:latin typeface="Arial" panose="020B0604020202020204" pitchFamily="34" charset="0"/>
              <a:cs typeface="Arial" panose="020B0604020202020204" pitchFamily="34" charset="0"/>
            </a:endParaRPr>
          </a:p>
          <a:p>
            <a:r>
              <a:rPr lang="en-CA" dirty="0">
                <a:solidFill>
                  <a:schemeClr val="bg1"/>
                </a:solidFill>
              </a:rPr>
              <a:t> </a:t>
            </a:r>
          </a:p>
          <a:p>
            <a:r>
              <a:rPr lang="en-CA" kern="100" dirty="0">
                <a:solidFill>
                  <a:srgbClr val="222222"/>
                </a:solidFill>
                <a:latin typeface="Arial" panose="020B0604020202020204" pitchFamily="34" charset="0"/>
                <a:ea typeface="Aptos" panose="020B0004020202020204" pitchFamily="34" charset="0"/>
                <a:cs typeface="Times New Roman" panose="02020603050405020304" pitchFamily="18" charset="0"/>
              </a:rPr>
              <a:t> </a:t>
            </a:r>
            <a:endParaRPr lang="en-CA" kern="100" dirty="0">
              <a:latin typeface="Aptos" panose="020B0004020202020204" pitchFamily="34" charset="0"/>
              <a:ea typeface="Aptos" panose="020B0004020202020204" pitchFamily="34" charset="0"/>
              <a:cs typeface="Times New Roman" panose="02020603050405020304" pitchFamily="18" charset="0"/>
            </a:endParaRPr>
          </a:p>
          <a:p>
            <a:endParaRPr lang="en-CA" dirty="0">
              <a:solidFill>
                <a:schemeClr val="bg1"/>
              </a:solidFill>
              <a:latin typeface="Times New Roman" panose="02020603050405020304" pitchFamily="18" charset="0"/>
              <a:ea typeface="Times New Roman" panose="02020603050405020304" pitchFamily="18" charset="0"/>
            </a:endParaRPr>
          </a:p>
          <a:p>
            <a:endParaRPr lang="en-CA" dirty="0">
              <a:solidFill>
                <a:schemeClr val="bg1"/>
              </a:solidFill>
              <a:latin typeface="Times New Roman" panose="02020603050405020304" pitchFamily="18" charset="0"/>
              <a:ea typeface="Times New Roman" panose="02020603050405020304" pitchFamily="18" charset="0"/>
            </a:endParaRPr>
          </a:p>
          <a:p>
            <a:endParaRPr lang="en-CA" kern="100" dirty="0">
              <a:latin typeface="Aptos" panose="020B0004020202020204" pitchFamily="34" charset="0"/>
              <a:ea typeface="Aptos" panose="020B0004020202020204" pitchFamily="34" charset="0"/>
              <a:cs typeface="Times New Roman" panose="02020603050405020304" pitchFamily="18" charset="0"/>
            </a:endParaRPr>
          </a:p>
          <a:p>
            <a:pPr algn="ctr">
              <a:buNone/>
            </a:pPr>
            <a:endParaRPr lang="en-C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1581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E20C10-88B1-C08C-507D-5994E6B1045E}"/>
              </a:ext>
            </a:extLst>
          </p:cNvPr>
          <p:cNvSpPr txBox="1"/>
          <p:nvPr/>
        </p:nvSpPr>
        <p:spPr>
          <a:xfrm>
            <a:off x="0" y="134453"/>
            <a:ext cx="12192000" cy="4625562"/>
          </a:xfrm>
          <a:prstGeom prst="rect">
            <a:avLst/>
          </a:prstGeom>
          <a:noFill/>
        </p:spPr>
        <p:txBody>
          <a:bodyPr wrap="square">
            <a:spAutoFit/>
          </a:bodyPr>
          <a:lstStyle/>
          <a:p>
            <a:pPr>
              <a:buNone/>
            </a:pPr>
            <a:r>
              <a:rPr lang="en-CA" sz="2800">
                <a:solidFill>
                  <a:schemeClr val="bg1"/>
                </a:solidFill>
                <a:effectLst/>
                <a:latin typeface="Arial" panose="020B0604020202020204" pitchFamily="34" charset="0"/>
                <a:ea typeface="Times New Roman" panose="02020603050405020304" pitchFamily="18" charset="0"/>
              </a:rPr>
              <a:t>                       SELF-REFLECTION </a:t>
            </a:r>
            <a:r>
              <a:rPr lang="en-CA" sz="2800" dirty="0">
                <a:solidFill>
                  <a:schemeClr val="bg1"/>
                </a:solidFill>
                <a:effectLst/>
                <a:latin typeface="Arial" panose="020B0604020202020204" pitchFamily="34" charset="0"/>
                <a:ea typeface="Times New Roman" panose="02020603050405020304" pitchFamily="18" charset="0"/>
              </a:rPr>
              <a:t>QUESTIONNAIRE</a:t>
            </a:r>
            <a:r>
              <a:rPr lang="en-CA" sz="1800" dirty="0">
                <a:effectLst/>
                <a:latin typeface="Times New Roman" panose="02020603050405020304" pitchFamily="18" charset="0"/>
                <a:ea typeface="Times New Roman" panose="02020603050405020304" pitchFamily="18" charset="0"/>
              </a:rPr>
              <a:t> </a:t>
            </a:r>
          </a:p>
          <a:p>
            <a:pPr>
              <a:buNone/>
            </a:pPr>
            <a:r>
              <a:rPr lang="en-CA" sz="1800" dirty="0">
                <a:effectLst/>
                <a:latin typeface="Arial" panose="020B0604020202020204" pitchFamily="34" charset="0"/>
                <a:ea typeface="Times New Roman" panose="02020603050405020304" pitchFamily="18" charset="0"/>
              </a:rPr>
              <a:t>                                               label-bypassing desire and bonding questionnaire</a:t>
            </a:r>
            <a:endParaRPr lang="en-CA" sz="1800" dirty="0">
              <a:effectLst/>
              <a:latin typeface="Times New Roman" panose="02020603050405020304" pitchFamily="18" charset="0"/>
              <a:ea typeface="Times New Roman" panose="02020603050405020304" pitchFamily="18" charset="0"/>
            </a:endParaRPr>
          </a:p>
          <a:p>
            <a:pPr>
              <a:buNone/>
            </a:pPr>
            <a:r>
              <a:rPr lang="en-CA" sz="2800" dirty="0">
                <a:effectLst/>
                <a:latin typeface="Arial" panose="020B060402020202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a:buNone/>
            </a:pPr>
            <a:r>
              <a:rPr lang="en-CA" sz="1800" dirty="0">
                <a:effectLst/>
                <a:latin typeface="Arial" panose="020B0604020202020204" pitchFamily="34" charset="0"/>
                <a:ea typeface="Times New Roman" panose="02020603050405020304" pitchFamily="18" charset="0"/>
              </a:rPr>
              <a:t>There are no right or wrong answers. Answer based on what is generally true for you, not what you think should be true.</a:t>
            </a:r>
            <a:endParaRPr lang="en-CA" sz="1800" dirty="0">
              <a:effectLst/>
              <a:latin typeface="Times New Roman" panose="02020603050405020304" pitchFamily="18" charset="0"/>
              <a:ea typeface="Times New Roman" panose="02020603050405020304" pitchFamily="18" charset="0"/>
            </a:endParaRPr>
          </a:p>
          <a:p>
            <a:pPr>
              <a:lnSpc>
                <a:spcPct val="115000"/>
              </a:lnSpc>
              <a:spcAft>
                <a:spcPts val="800"/>
              </a:spcAft>
              <a:buNone/>
            </a:pP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Response format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For each statement, rate how true it is for you most of the time: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1 = Not at all true</a:t>
            </a:r>
            <a:b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2 = Slightly true</a:t>
            </a:r>
            <a:b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3 = Moderately true</a:t>
            </a:r>
            <a:b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4 = Mostly true</a:t>
            </a:r>
            <a:b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b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5 = Very true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954928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F72AA-FA9F-74AE-326B-9B68187502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34E690-9CF4-65DB-EBCF-70E750152424}"/>
              </a:ext>
            </a:extLst>
          </p:cNvPr>
          <p:cNvSpPr txBox="1"/>
          <p:nvPr/>
        </p:nvSpPr>
        <p:spPr>
          <a:xfrm>
            <a:off x="95002" y="0"/>
            <a:ext cx="12192000" cy="4257319"/>
          </a:xfrm>
          <a:prstGeom prst="rect">
            <a:avLst/>
          </a:prstGeom>
          <a:noFill/>
        </p:spPr>
        <p:txBody>
          <a:bodyPr wrap="square">
            <a:spAutoFit/>
          </a:bodyPr>
          <a:lstStyle/>
          <a:p>
            <a:pPr>
              <a:lnSpc>
                <a:spcPct val="115000"/>
              </a:lnSpc>
              <a:spcAft>
                <a:spcPts val="800"/>
              </a:spcAft>
              <a:buNone/>
            </a:pP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I. DESIRE UNDER SAFETY VS. NOVELTY: </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Do you notice desire emerging more easily from safety, novelty, or a shifting balance between the two?</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28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 feel most sexual desire when I feel emotionally safe and close to someone.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Emotional intimacy tends to increase my sexual interest.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Novelty, mystery, or unpredictability intensifies my desire.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Desire often increases when there is some distance or separation.</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When things feel too stable or predictable, my desire tends to fade.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Stress or insecurity tends to shut down my sexual interest.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81416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9540E-69B7-BE7C-CBBE-036C821F7FA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104FDE-3801-D94E-5ADA-43C4E232FBC3}"/>
              </a:ext>
            </a:extLst>
          </p:cNvPr>
          <p:cNvSpPr txBox="1"/>
          <p:nvPr/>
        </p:nvSpPr>
        <p:spPr>
          <a:xfrm>
            <a:off x="95002" y="0"/>
            <a:ext cx="12192000" cy="4257319"/>
          </a:xfrm>
          <a:prstGeom prst="rect">
            <a:avLst/>
          </a:prstGeom>
          <a:noFill/>
        </p:spPr>
        <p:txBody>
          <a:bodyPr wrap="square">
            <a:spAutoFit/>
          </a:bodyPr>
          <a:lstStyle/>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II. RESPONSE TO CLOSENESS AND DISTANCE</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How does your system respond to more closeness versus more space?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28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Increased closeness usually deepens both my emotional and sexual desire.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Too much closeness can feel overwhelming or dampen my desire.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Time apart tends to increase longing or attraction for me.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Distance often brings relief rather than longing.</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My desire fluctuates noticeably with changes in emotional proximity.</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 feel most regulated when intimacy and autonomy are well balanced.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784813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F7FFA-821F-6665-52C6-4D66254CB12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5723BE2-4BA1-8D52-239D-7C82E7651458}"/>
              </a:ext>
            </a:extLst>
          </p:cNvPr>
          <p:cNvSpPr txBox="1"/>
          <p:nvPr/>
        </p:nvSpPr>
        <p:spPr>
          <a:xfrm>
            <a:off x="95002" y="0"/>
            <a:ext cx="12192000" cy="4257319"/>
          </a:xfrm>
          <a:prstGeom prst="rect">
            <a:avLst/>
          </a:prstGeom>
          <a:noFill/>
        </p:spPr>
        <p:txBody>
          <a:bodyPr wrap="square">
            <a:spAutoFit/>
          </a:bodyPr>
          <a:lstStyle/>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III. ATTACHMENT AND REGULATION PATTERNS</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What seems to organize desire for you: connection, self-soothing, familiarity, or repair?</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28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3"/>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When I feel emotionally dysregulated, my sexual desire often changes.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3"/>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Feeling seen and understood is a strong driver of my attraction.</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3"/>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Conflict tends to shut down my desire more than it activates it.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3"/>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Sexuality sometimes functions as a way to soothe or regulate myself.</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3"/>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 notice familiar relationship patterns repeating across my life.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3"/>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My desire is sensitive to rejection, criticism, or perceived withdrawal.</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1643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C886D-4064-18FE-06BA-5357A48C7B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0E40CD-6C8B-25D0-D6E2-274A8764D7BC}"/>
              </a:ext>
            </a:extLst>
          </p:cNvPr>
          <p:cNvSpPr txBox="1"/>
          <p:nvPr/>
        </p:nvSpPr>
        <p:spPr>
          <a:xfrm>
            <a:off x="95002" y="0"/>
            <a:ext cx="12192000" cy="4257319"/>
          </a:xfrm>
          <a:prstGeom prst="rect">
            <a:avLst/>
          </a:prstGeom>
          <a:noFill/>
        </p:spPr>
        <p:txBody>
          <a:bodyPr wrap="square">
            <a:spAutoFit/>
          </a:bodyPr>
          <a:lstStyle/>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IV. CAREGIVING, POWER, AND EROTIC TENSION</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How do </a:t>
            </a: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caregiving and dependency</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interact with desire for you?</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28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9"/>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Providing care or support strengthens my sense of bonding.</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9"/>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Caregiving responsibilities tend to reduce my sexual interest.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9"/>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 find it difficult to feel erotic desire toward someone I am caring for.</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9"/>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Being cared for increases my sense of closeness and attraction.</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9"/>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Unequal power or dependency affects my desire.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19"/>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Illness, vulnerability, or responsibility shifts how my desire functions.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43922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ED367-D128-A36E-5886-6DA840350B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0596AA-8EFE-F51F-0FFE-DEEEA8B2951E}"/>
              </a:ext>
            </a:extLst>
          </p:cNvPr>
          <p:cNvSpPr txBox="1"/>
          <p:nvPr/>
        </p:nvSpPr>
        <p:spPr>
          <a:xfrm>
            <a:off x="95002" y="0"/>
            <a:ext cx="12192000" cy="4362413"/>
          </a:xfrm>
          <a:prstGeom prst="rect">
            <a:avLst/>
          </a:prstGeom>
          <a:noFill/>
        </p:spPr>
        <p:txBody>
          <a:bodyPr wrap="square">
            <a:spAutoFit/>
          </a:bodyPr>
          <a:lstStyle/>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V. MEANING ATTRIBUTED TO SEX</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What does sex </a:t>
            </a:r>
            <a:r>
              <a:rPr lang="en-CA" sz="1800" i="1" kern="0" dirty="0">
                <a:effectLst/>
                <a:latin typeface="Arial" panose="020B0604020202020204" pitchFamily="34" charset="0"/>
                <a:ea typeface="Times New Roman" panose="02020603050405020304" pitchFamily="18" charset="0"/>
                <a:cs typeface="Times New Roman" panose="02020603050405020304" pitchFamily="18" charset="0"/>
              </a:rPr>
              <a:t>mean</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in your system right now?</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28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25"/>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 is primarily about emotional connection for me.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25"/>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 is a way to feel valued, desired, or affirmed.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25"/>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 functions as play, exploration, or creativity in my life.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25"/>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 helps regulate my mood or nervous system.</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25"/>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 has spiritual, transcendent, or meaning-making qualities for me.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25"/>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Sexual desire is closely tied to my sense of identity or self-worth.</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367449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D369-6A89-8F5F-355B-7CAA2CEC693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CEE2C0-345A-3091-6846-553F59FF7A04}"/>
              </a:ext>
            </a:extLst>
          </p:cNvPr>
          <p:cNvSpPr txBox="1"/>
          <p:nvPr/>
        </p:nvSpPr>
        <p:spPr>
          <a:xfrm>
            <a:off x="95002" y="0"/>
            <a:ext cx="12192000" cy="4434291"/>
          </a:xfrm>
          <a:prstGeom prst="rect">
            <a:avLst/>
          </a:prstGeom>
          <a:noFill/>
        </p:spPr>
        <p:txBody>
          <a:bodyPr wrap="square">
            <a:spAutoFit/>
          </a:bodyPr>
          <a:lstStyle/>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VI. CHANGE OVER TIME AND CONTEXT SENSITIVITY:</a:t>
            </a:r>
            <a:r>
              <a:rPr lang="en-CA" sz="28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Which patterns feel stable, and which feel context-dependent or time-limited?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28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1"/>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My sexual desire has changed significantly over my life.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1"/>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Stress strongly impacts my interest in intimacy or sex.</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1"/>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Trauma or loss has reshaped how desire shows up for me.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1"/>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Medication, illness, or aging has altered my sexual patterns.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1"/>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A pattern that once felt central to me feels less fixed now.</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1"/>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 expect my desire and bonding patterns to continue evolving.</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758324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8A185-0955-243A-ABC4-B0042AFE25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C85A24-2C1D-E6B2-831E-CAD4BB57CACA}"/>
              </a:ext>
            </a:extLst>
          </p:cNvPr>
          <p:cNvSpPr txBox="1"/>
          <p:nvPr/>
        </p:nvSpPr>
        <p:spPr>
          <a:xfrm>
            <a:off x="127659" y="-337457"/>
            <a:ext cx="12192000" cy="6465616"/>
          </a:xfrm>
          <a:prstGeom prst="rect">
            <a:avLst/>
          </a:prstGeom>
          <a:noFill/>
        </p:spPr>
        <p:txBody>
          <a:bodyPr wrap="square">
            <a:spAutoFit/>
          </a:bodyPr>
          <a:lstStyle/>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VII. VARIABILITY AND SELF-COMPASSION</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How comfortable are you with fluidity and complexity in yourself?</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28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My desire is cyclical rather than constant.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 experience internal contradictions around intimacy and desire.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 can hold multiple truths about my sexuality at once.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Fluctuation in desire feels normal rather than alarming to me.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 feel less pressure to define myself in fixed sexual terms.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startAt="37"/>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 can relate to my patterns with curiosity rather than judgment.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Optional Integration Questions (Open-Ended)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What patterns stood out most strongly for you?</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Where do labels fit, and where do they fall short, in describing your experience?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Which domains feel most shaped by history, and which by current context?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What feels organized, and what feels in flux?</a:t>
            </a:r>
            <a:r>
              <a:rPr lang="en-CA"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215426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C46E8D-C6E5-84D4-88DC-6D2321F51564}"/>
              </a:ext>
            </a:extLst>
          </p:cNvPr>
          <p:cNvSpPr txBox="1"/>
          <p:nvPr/>
        </p:nvSpPr>
        <p:spPr>
          <a:xfrm>
            <a:off x="110836" y="222039"/>
            <a:ext cx="11970327" cy="5641609"/>
          </a:xfrm>
          <a:prstGeom prst="rect">
            <a:avLst/>
          </a:prstGeom>
          <a:noFill/>
        </p:spPr>
        <p:txBody>
          <a:bodyPr wrap="square">
            <a:spAutoFit/>
          </a:bodyPr>
          <a:lstStyle/>
          <a:p>
            <a:pPr algn="ctr">
              <a:lnSpc>
                <a:spcPct val="115000"/>
              </a:lnSpc>
              <a:spcAft>
                <a:spcPts val="800"/>
              </a:spcAft>
              <a:buNone/>
            </a:pPr>
            <a:r>
              <a:rPr lang="en-CA" sz="28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 PARTS MAPPING EXERCISE FOR UNDERSTANDING RELATIONSHIP PATTERNS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6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 </a:t>
            </a:r>
            <a:r>
              <a:rPr lang="en-CA" sz="1800" kern="100" dirty="0">
                <a:effectLst/>
                <a:latin typeface="Arial" panose="020B0604020202020204" pitchFamily="34" charset="0"/>
                <a:ea typeface="Aptos" panose="020B0004020202020204" pitchFamily="34" charset="0"/>
                <a:cs typeface="Times New Roman" panose="02020603050405020304" pitchFamily="18" charset="0"/>
              </a:rPr>
              <a:t>This exercise is not about diagnosing yourself or fixing anything. It’s about noticing which parts of you tend to take charge in relationships, especially under stress. Everyone has these parts. The goal is awareness, not self-criticism. Take your time. You don’t need to answer everything at once.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Step 1: Identify the part that has been “driving”:</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Think about your most important relationship right now (or your most recent one). Ask yourself: When I feel pulled toward this person, what part of me is most active? When I feel distressed, distant, or reactive, what part takes over?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Common answers might sound like: “The part of me that needs reassurance”, “The part that wants freedom”, “The part that feels responsible for everything”, “The part that wants excitement or aliveness”, “The part that wants safety above all else”</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Step 2: What is this part trying to protect?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Every part has a good reason for what it does. Ask gently: What does this part believe would happen if it didn’t do its job? What is it trying to prevent: abandonment, engulfment, loneliness, danger, worthlessness?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Complete the sentence: This part is trying to protect me from: ___________________</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278629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1997F-DF14-CCF5-8CCF-F5739A32E9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6310D4-E9AA-FBA1-EECC-3CDDB5F895F4}"/>
              </a:ext>
            </a:extLst>
          </p:cNvPr>
          <p:cNvSpPr txBox="1"/>
          <p:nvPr/>
        </p:nvSpPr>
        <p:spPr>
          <a:xfrm>
            <a:off x="110836" y="0"/>
            <a:ext cx="11970327" cy="5630837"/>
          </a:xfrm>
          <a:prstGeom prst="rect">
            <a:avLst/>
          </a:prstGeom>
          <a:noFill/>
        </p:spPr>
        <p:txBody>
          <a:bodyPr wrap="square">
            <a:spAutoFit/>
          </a:bodyPr>
          <a:lstStyle/>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Step 3: Which system is dominating right now?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Different systems take turns organizing our relationships. None are bad, but problems arise when one runs everything. Notice which one feels strongest lately: Attachment system (closeness, reassurance, fear of loss). Autonomy system (space, independence, control). Caregiving system (responsibility, managing, rescuing). Erotic/aliveness system (desire, excitement, vitality). Threat system (hypervigilance, withdrawal, reactivity). Meaning system (identity, purpose, moral coherence) Circle or note the top one or two: The systems most in charge right now are: ___________________</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Step 4: What has this system been asked to carry?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Now the key question, not “What’s wrong?” but “What’s overloaded?” Ask: Is this system carrying too much on its own? Is it being asked to meet needs that once came from other people, activities, or communities? For example: Attachment carrying all safety and belonging. Sexuality carrying aliveness, worth, and regulation. Caregiving carrying identity and purpose Finish this sentence: This system has been asked to carry: ___________________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Step 5: What happens to the other parts?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When one system dominates, others often go quiet or act out. Notice: Which parts feel muted, resentful, or stuck? Which needs are not getting airtime? Examples: Desire goes offline when caregiving dominates. Attachment panics when autonomy takes over. Curiosity disappears when threat is active Write: The parts that feel pushed aside are: ___________________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7248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C5FCF-8EC0-85DC-BE70-2B5A4E410F69}"/>
              </a:ext>
            </a:extLst>
          </p:cNvPr>
          <p:cNvSpPr txBox="1"/>
          <p:nvPr/>
        </p:nvSpPr>
        <p:spPr>
          <a:xfrm>
            <a:off x="3257309" y="601906"/>
            <a:ext cx="10808414" cy="584775"/>
          </a:xfrm>
          <a:prstGeom prst="rect">
            <a:avLst/>
          </a:prstGeom>
          <a:noFill/>
        </p:spPr>
        <p:txBody>
          <a:bodyPr wrap="square">
            <a:spAutoFit/>
          </a:bodyPr>
          <a:lstStyle/>
          <a:p>
            <a:r>
              <a:rPr lang="en-CA" sz="32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PART I</a:t>
            </a:r>
            <a:r>
              <a:rPr lang="en-CA" sz="3200"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 INTRODUCTION</a:t>
            </a:r>
            <a:endParaRPr lang="en-CA" sz="3200" dirty="0"/>
          </a:p>
        </p:txBody>
      </p:sp>
      <p:pic>
        <p:nvPicPr>
          <p:cNvPr id="4" name="Picture 3">
            <a:extLst>
              <a:ext uri="{FF2B5EF4-FFF2-40B4-BE49-F238E27FC236}">
                <a16:creationId xmlns:a16="http://schemas.microsoft.com/office/drawing/2014/main" id="{A850DCEF-01F4-618C-ADA4-903ECC898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48" y="1415907"/>
            <a:ext cx="10075401" cy="4982172"/>
          </a:xfrm>
          <a:prstGeom prst="rect">
            <a:avLst/>
          </a:prstGeom>
        </p:spPr>
      </p:pic>
    </p:spTree>
    <p:extLst>
      <p:ext uri="{BB962C8B-B14F-4D97-AF65-F5344CB8AC3E}">
        <p14:creationId xmlns:p14="http://schemas.microsoft.com/office/powerpoint/2010/main" val="11261386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853E4-5534-AEDF-9AAD-93A8E38126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CFEE61D-BB18-291F-7BC0-20D7FA5EFAB6}"/>
              </a:ext>
            </a:extLst>
          </p:cNvPr>
          <p:cNvSpPr txBox="1"/>
          <p:nvPr/>
        </p:nvSpPr>
        <p:spPr>
          <a:xfrm>
            <a:off x="110836" y="0"/>
            <a:ext cx="11970327" cy="3054747"/>
          </a:xfrm>
          <a:prstGeom prst="rect">
            <a:avLst/>
          </a:prstGeom>
          <a:noFill/>
        </p:spPr>
        <p:txBody>
          <a:bodyPr wrap="square">
            <a:spAutoFit/>
          </a:bodyPr>
          <a:lstStyle/>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Step 6: Look back.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When Things Worked Better Think of a time when you felt more alive, balanced, or connected, either in this relationship or another season of life. Ask: What conditions were present then? What systems were sharing the load? You might notice: More space or separateness. More play or novelty. More support outside the relationship. Less pressure to be everything. Complete: In the past, what helped my system feel more balanced was: ___________________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Step 7: A gentle reframe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End by offering yourself a compassionate interpretation. Try this: “Nothing here means I am broken or incapable of love. It means certain parts of me have been working very hard under difficult conditions.” Or write your own version.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315561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804F22-B72C-D7A4-2292-2C995C6E437C}"/>
              </a:ext>
            </a:extLst>
          </p:cNvPr>
          <p:cNvSpPr txBox="1"/>
          <p:nvPr/>
        </p:nvSpPr>
        <p:spPr>
          <a:xfrm>
            <a:off x="0" y="0"/>
            <a:ext cx="12192000" cy="6786088"/>
          </a:xfrm>
          <a:prstGeom prst="rect">
            <a:avLst/>
          </a:prstGeom>
          <a:noFill/>
        </p:spPr>
        <p:txBody>
          <a:bodyPr wrap="square">
            <a:spAutoFit/>
          </a:bodyPr>
          <a:lstStyle/>
          <a:p>
            <a:pPr>
              <a:lnSpc>
                <a:spcPct val="115000"/>
              </a:lnSpc>
              <a:spcAft>
                <a:spcPts val="800"/>
              </a:spcAft>
              <a:buNone/>
            </a:pPr>
            <a:r>
              <a:rPr lang="en-CA" sz="28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More d</a:t>
            </a:r>
            <a:r>
              <a:rPr lang="en-CA"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efinitions:</a:t>
            </a:r>
            <a:endParaRPr lang="en-CA"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100" dirty="0">
                <a:effectLst/>
                <a:latin typeface="Arial" panose="020B0604020202020204" pitchFamily="34" charset="0"/>
                <a:ea typeface="Aptos" panose="020B0004020202020204" pitchFamily="34" charset="0"/>
                <a:cs typeface="Arial" panose="020B0604020202020204" pitchFamily="34" charset="0"/>
              </a:rPr>
              <a:t>Biological male/man: an organism whose reproductive anatomy is organized around producing small gametes (sperm).</a:t>
            </a:r>
          </a:p>
          <a:p>
            <a:pPr marL="342900" lvl="0" indent="-342900">
              <a:lnSpc>
                <a:spcPct val="115000"/>
              </a:lnSpc>
              <a:spcAft>
                <a:spcPts val="800"/>
              </a:spcAft>
              <a:buSzPts val="1000"/>
              <a:buFont typeface="Symbol" panose="05050102010706020507" pitchFamily="18" charset="2"/>
              <a:buChar char=""/>
              <a:tabLst>
                <a:tab pos="457200" algn="l"/>
              </a:tabLst>
            </a:pPr>
            <a:r>
              <a:rPr lang="en-CA" sz="1800" kern="100" dirty="0">
                <a:effectLst/>
                <a:latin typeface="Arial" panose="020B0604020202020204" pitchFamily="34" charset="0"/>
                <a:ea typeface="Aptos" panose="020B0004020202020204" pitchFamily="34" charset="0"/>
                <a:cs typeface="Arial" panose="020B0604020202020204" pitchFamily="34" charset="0"/>
              </a:rPr>
              <a:t>Biological female/woman: an organism whose reproductive anatomy is organized around producing large gametes (eggs/ova).</a:t>
            </a:r>
          </a:p>
          <a:p>
            <a:pPr marL="342900" lvl="0" indent="-342900">
              <a:lnSpc>
                <a:spcPct val="115000"/>
              </a:lnSpc>
              <a:spcAft>
                <a:spcPts val="800"/>
              </a:spcAft>
              <a:buSzPts val="1000"/>
              <a:buFont typeface="Symbol" panose="05050102010706020507" pitchFamily="18" charset="2"/>
              <a:buChar char=""/>
              <a:tabLst>
                <a:tab pos="457200" algn="l"/>
              </a:tabLst>
            </a:pPr>
            <a:r>
              <a:rPr lang="en-CA" sz="1800" kern="100" dirty="0">
                <a:effectLst/>
                <a:latin typeface="Arial" panose="020B0604020202020204" pitchFamily="34" charset="0"/>
                <a:ea typeface="Aptos" panose="020B0004020202020204" pitchFamily="34" charset="0"/>
                <a:cs typeface="Arial" panose="020B0604020202020204" pitchFamily="34" charset="0"/>
              </a:rPr>
              <a:t>The categories biological male and female refer to biological sex and are distinct from gender identity, gender roles or expression and legal or social categories.</a:t>
            </a: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Heterosexual (straight): Primarily attracted to a different gender.</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Homosexual (gay/lesbian): Primarily attracted to the same gender.</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Bisexual: Attracted to more than one gender, often with variability over time.</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Pansexual: Attraction that is not limited by gender categories.</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Asexual (ace): Little or no sexual attraction; may still experience romantic or emotional attraction.</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Eros: refers to the “life drive” not “sex acts, but desire, aliveness, longing, union, and the creative tension between self and other</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Attraction: Refers to what draws us toward others, and it comes in different forms: sexual attraction, romantic attraction, aesthetic attraction, and attraction based on familiarity or attachment. These do not always align.</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100" dirty="0">
                <a:effectLst/>
                <a:latin typeface="Arial" panose="020B0604020202020204" pitchFamily="34" charset="0"/>
                <a:ea typeface="Aptos" panose="020B0004020202020204" pitchFamily="34" charset="0"/>
                <a:cs typeface="Arial" panose="020B0604020202020204" pitchFamily="34" charset="0"/>
              </a:rPr>
              <a:t>Libido: Psychic life energy that can express as sexuality, creativity, curiosity, or spiritual longing.</a:t>
            </a:r>
          </a:p>
        </p:txBody>
      </p:sp>
    </p:spTree>
    <p:extLst>
      <p:ext uri="{BB962C8B-B14F-4D97-AF65-F5344CB8AC3E}">
        <p14:creationId xmlns:p14="http://schemas.microsoft.com/office/powerpoint/2010/main" val="24821336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7ADD-F840-8155-7AF5-FEB2CA5860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7ADCD2-92ED-F579-1A8E-A0214D1105BC}"/>
              </a:ext>
            </a:extLst>
          </p:cNvPr>
          <p:cNvSpPr txBox="1"/>
          <p:nvPr/>
        </p:nvSpPr>
        <p:spPr>
          <a:xfrm>
            <a:off x="0" y="0"/>
            <a:ext cx="12192000" cy="6570132"/>
          </a:xfrm>
          <a:prstGeom prst="rect">
            <a:avLst/>
          </a:prstGeom>
          <a:noFill/>
        </p:spPr>
        <p:txBody>
          <a:bodyPr wrap="square">
            <a:spAutoFit/>
          </a:bodyPr>
          <a:lstStyle/>
          <a:p>
            <a:pPr>
              <a:lnSpc>
                <a:spcPct val="115000"/>
              </a:lnSpc>
              <a:spcAft>
                <a:spcPts val="800"/>
              </a:spcAft>
              <a:buNone/>
            </a:pPr>
            <a:r>
              <a:rPr lang="en-CA" sz="2800" kern="0" dirty="0">
                <a:latin typeface="Arial" panose="020B0604020202020204" pitchFamily="34" charset="0"/>
                <a:ea typeface="Times New Roman" panose="02020603050405020304" pitchFamily="18" charset="0"/>
                <a:cs typeface="Times New Roman" panose="02020603050405020304" pitchFamily="18" charset="0"/>
              </a:rPr>
              <a:t>More d</a:t>
            </a:r>
            <a:r>
              <a:rPr lang="en-CA" sz="2800" kern="0" dirty="0">
                <a:effectLst/>
                <a:latin typeface="Arial" panose="020B0604020202020204" pitchFamily="34" charset="0"/>
                <a:ea typeface="Times New Roman" panose="02020603050405020304" pitchFamily="18" charset="0"/>
                <a:cs typeface="Times New Roman" panose="02020603050405020304" pitchFamily="18" charset="0"/>
              </a:rPr>
              <a:t>efinitions: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100" dirty="0">
                <a:effectLst/>
                <a:latin typeface="Arial" panose="020B0604020202020204" pitchFamily="34" charset="0"/>
                <a:ea typeface="Aptos" panose="020B0004020202020204" pitchFamily="34" charset="0"/>
                <a:cs typeface="Arial" panose="020B0604020202020204" pitchFamily="34" charset="0"/>
              </a:rPr>
              <a:t>Desire: The felt sense of longing or attraction toward connection, pleasure, or meaning.</a:t>
            </a:r>
          </a:p>
          <a:p>
            <a:pPr marL="342900" lvl="0" indent="-342900">
              <a:lnSpc>
                <a:spcPct val="115000"/>
              </a:lnSpc>
              <a:spcAft>
                <a:spcPts val="800"/>
              </a:spcAft>
              <a:buSzPts val="1000"/>
              <a:buFont typeface="Symbol" panose="05050102010706020507" pitchFamily="18" charset="2"/>
              <a:buChar char=""/>
              <a:tabLst>
                <a:tab pos="457200" algn="l"/>
              </a:tabLst>
            </a:pPr>
            <a:r>
              <a:rPr lang="en-CA" sz="1800" kern="100" dirty="0">
                <a:effectLst/>
                <a:latin typeface="Arial" panose="020B0604020202020204" pitchFamily="34" charset="0"/>
                <a:ea typeface="Aptos" panose="020B0004020202020204" pitchFamily="34" charset="0"/>
                <a:cs typeface="Arial" panose="020B0604020202020204" pitchFamily="34" charset="0"/>
              </a:rPr>
              <a:t>Arousal: A physiological state of bodily activation that may or may not involve desire.</a:t>
            </a:r>
          </a:p>
          <a:p>
            <a:pPr marL="342900" lvl="0" indent="-342900">
              <a:lnSpc>
                <a:spcPct val="115000"/>
              </a:lnSpc>
              <a:spcAft>
                <a:spcPts val="800"/>
              </a:spcAft>
              <a:buSzPts val="1000"/>
              <a:buFont typeface="Symbol" panose="05050102010706020507" pitchFamily="18" charset="2"/>
              <a:buChar char=""/>
              <a:tabLst>
                <a:tab pos="457200" algn="l"/>
              </a:tabLst>
            </a:pPr>
            <a:r>
              <a:rPr lang="en-CA" sz="1800" kern="100" dirty="0">
                <a:effectLst/>
                <a:latin typeface="Arial" panose="020B0604020202020204" pitchFamily="34" charset="0"/>
                <a:ea typeface="Aptos" panose="020B0004020202020204" pitchFamily="34" charset="0"/>
                <a:cs typeface="Arial" panose="020B0604020202020204" pitchFamily="34" charset="0"/>
              </a:rPr>
              <a:t>Intimacy: Emotional, psychological, or physical closeness marked by vulnerability and mutual recognition.</a:t>
            </a:r>
            <a:r>
              <a:rPr lang="en-CA" sz="1800" kern="0" dirty="0">
                <a:effectLst/>
                <a:latin typeface="Arial" panose="020B0604020202020204" pitchFamily="34" charset="0"/>
                <a:ea typeface="Times New Roman" panose="02020603050405020304" pitchFamily="18" charset="0"/>
                <a:cs typeface="Arial" panose="020B0604020202020204" pitchFamily="34" charset="0"/>
              </a:rPr>
              <a:t>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Romantic: Desire for emotional intimacy, partnership, or bonding.</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Aromantic: Little or no romantic attraction, regardless of sexual interest.</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100" dirty="0">
                <a:effectLst/>
                <a:latin typeface="Arial" panose="020B0604020202020204" pitchFamily="34" charset="0"/>
                <a:ea typeface="Aptos" panose="020B0004020202020204" pitchFamily="34" charset="0"/>
                <a:cs typeface="Arial" panose="020B0604020202020204" pitchFamily="34" charset="0"/>
              </a:rPr>
              <a:t>Two-Spirit: is a culturally specific Indigenous identity that integrates gender, sexuality, spirituality, and community role, it can’t be fully understood outside that cultural context.</a:t>
            </a: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Kink / erotic scripts: Describes preferred patterns of erotic play, fantasy, or power dynamics, not pathology.</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Kink: Non-normative erotic interests that are consensual and intentional.</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BDSM: Bondage/discipline, dominance/submission, sadism/masochism, often structured around consent and roles.</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Types of bonding:</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Attachment bonding: The drive for safety, security, and emotional regulation through close others, rooted in early caregiving relationships.</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Sexual / erotic bonding: Bonding through sexual desire, arousal, and erotic connection, which may or may not include attachment or long-term commitment.</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477757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03A82-15A9-AA1C-7281-8026111D91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06D824-18CA-EDD8-8A65-62C3ADD5661E}"/>
              </a:ext>
            </a:extLst>
          </p:cNvPr>
          <p:cNvSpPr txBox="1"/>
          <p:nvPr/>
        </p:nvSpPr>
        <p:spPr>
          <a:xfrm>
            <a:off x="0" y="0"/>
            <a:ext cx="12192000" cy="5317481"/>
          </a:xfrm>
          <a:prstGeom prst="rect">
            <a:avLst/>
          </a:prstGeom>
          <a:noFill/>
        </p:spPr>
        <p:txBody>
          <a:bodyPr wrap="square">
            <a:spAutoFit/>
          </a:bodyPr>
          <a:lstStyle/>
          <a:p>
            <a:pPr>
              <a:lnSpc>
                <a:spcPct val="115000"/>
              </a:lnSpc>
              <a:spcAft>
                <a:spcPts val="800"/>
              </a:spcAft>
              <a:buNone/>
            </a:pPr>
            <a:r>
              <a:rPr lang="en-CA" sz="2800" kern="0" dirty="0">
                <a:latin typeface="Arial" panose="020B0604020202020204" pitchFamily="34" charset="0"/>
                <a:ea typeface="Times New Roman" panose="02020603050405020304" pitchFamily="18" charset="0"/>
                <a:cs typeface="Times New Roman" panose="02020603050405020304" pitchFamily="18" charset="0"/>
              </a:rPr>
              <a:t>More d</a:t>
            </a:r>
            <a:r>
              <a:rPr lang="en-CA" sz="2800" kern="0" dirty="0">
                <a:effectLst/>
                <a:latin typeface="Arial" panose="020B0604020202020204" pitchFamily="34" charset="0"/>
                <a:ea typeface="Times New Roman" panose="02020603050405020304" pitchFamily="18" charset="0"/>
                <a:cs typeface="Times New Roman" panose="02020603050405020304" pitchFamily="18" charset="0"/>
              </a:rPr>
              <a:t>efinitions: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Affiliative / friendship bonding: Bonding through companionship, shared interests, mutual enjoyment, and trust, without erotic or caregiving components.</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Caregiving bonding: Bonding organized around protecting, nurturing, or being responsible for another, common in parenting, illness, or asymmetrical relationships.</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Arial" panose="020B0604020202020204" pitchFamily="34" charset="0"/>
              </a:rPr>
              <a:t>Meaning / identity bonding: Bonding through shared values, beliefs, narratives, or identities, including spiritual, ideological, or community-based connections.</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100" dirty="0">
                <a:effectLst/>
                <a:latin typeface="Arial" panose="020B0604020202020204" pitchFamily="34" charset="0"/>
                <a:ea typeface="Times New Roman" panose="02020603050405020304" pitchFamily="18" charset="0"/>
                <a:cs typeface="Arial" panose="020B0604020202020204" pitchFamily="34" charset="0"/>
              </a:rPr>
              <a:t>Trauma bonding: We include trauma bonding here since it is frequently referred to. Unlike the other types of bonding however, t</a:t>
            </a:r>
            <a:r>
              <a:rPr lang="en-CA" sz="1800" kern="100" dirty="0">
                <a:effectLst/>
                <a:latin typeface="Arial" panose="020B0604020202020204" pitchFamily="34" charset="0"/>
                <a:ea typeface="Aptos" panose="020B0004020202020204" pitchFamily="34" charset="0"/>
                <a:cs typeface="Arial" panose="020B0604020202020204" pitchFamily="34" charset="0"/>
              </a:rPr>
              <a:t>rauma bonding is a pattern, not a system. It is a form of bonding that develops when attachment and caregiving systems are repeatedly activated in the context of threat, abuse, or intermittent reinforcement, leading people to feel intensely attached to those who harm or destabilize them.</a:t>
            </a:r>
            <a:r>
              <a:rPr lang="en-CA" sz="1800" kern="0" dirty="0">
                <a:effectLst/>
                <a:latin typeface="Arial" panose="020B0604020202020204" pitchFamily="34" charset="0"/>
                <a:ea typeface="Times New Roman" panose="02020603050405020304" pitchFamily="18" charset="0"/>
                <a:cs typeface="Arial" panose="020B0604020202020204" pitchFamily="34" charset="0"/>
              </a:rPr>
              <a:t> </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Bef>
                <a:spcPts val="800"/>
              </a:spcBef>
              <a:spcAft>
                <a:spcPts val="400"/>
              </a:spcAft>
              <a:buNone/>
            </a:pPr>
            <a:r>
              <a:rPr lang="en-CA" sz="1800" kern="0" dirty="0">
                <a:effectLst/>
                <a:latin typeface="Arial" panose="020B0604020202020204" pitchFamily="34" charset="0"/>
                <a:ea typeface="Times New Roman" panose="02020603050405020304" pitchFamily="18" charset="0"/>
                <a:cs typeface="Arial" panose="020B0604020202020204" pitchFamily="34" charset="0"/>
              </a:rPr>
              <a:t>These bonding systems can align, but they can also pull in different directions. Much of human confusion, conflict, and suffering around sexuality comes not from “being broken,” but from living at the intersection of systems that evolved for different purposes.</a:t>
            </a:r>
            <a:endParaRPr lang="en-CA" sz="1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882107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38354-7A30-B6D4-6C69-3ABFA753B6C2}"/>
              </a:ext>
            </a:extLst>
          </p:cNvPr>
          <p:cNvSpPr txBox="1"/>
          <p:nvPr/>
        </p:nvSpPr>
        <p:spPr>
          <a:xfrm>
            <a:off x="83127" y="0"/>
            <a:ext cx="12192000" cy="7000121"/>
          </a:xfrm>
          <a:prstGeom prst="rect">
            <a:avLst/>
          </a:prstGeom>
          <a:noFill/>
        </p:spPr>
        <p:txBody>
          <a:bodyPr wrap="square">
            <a:spAutoFit/>
          </a:bodyPr>
          <a:lstStyle/>
          <a:p>
            <a:pPr>
              <a:lnSpc>
                <a:spcPct val="115000"/>
              </a:lnSpc>
              <a:spcBef>
                <a:spcPts val="800"/>
              </a:spcBef>
              <a:spcAft>
                <a:spcPts val="400"/>
              </a:spcAft>
              <a:buNone/>
            </a:pPr>
            <a:r>
              <a:rPr lang="en-CA" sz="2800" kern="0" dirty="0">
                <a:effectLst/>
                <a:latin typeface="Arial" panose="020B0604020202020204" pitchFamily="34" charset="0"/>
                <a:ea typeface="Times New Roman" panose="02020603050405020304" pitchFamily="18" charset="0"/>
                <a:cs typeface="Times New Roman" panose="02020603050405020304" pitchFamily="18" charset="0"/>
              </a:rPr>
              <a:t>More statistics</a:t>
            </a:r>
            <a:r>
              <a:rPr lang="en-C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800"/>
              </a:spcBef>
              <a:spcAft>
                <a:spcPts val="400"/>
              </a:spcAft>
              <a:buNone/>
            </a:pPr>
            <a:r>
              <a:rPr lang="en-CA" sz="1800" b="1" kern="0" dirty="0">
                <a:effectLst/>
                <a:latin typeface="Arial" panose="020B0604020202020204" pitchFamily="34" charset="0"/>
                <a:ea typeface="Times New Roman" panose="02020603050405020304" pitchFamily="18" charset="0"/>
                <a:cs typeface="Times New Roman" panose="02020603050405020304" pitchFamily="18" charset="0"/>
              </a:rPr>
              <a:t>Marriage is later and rarer but not more fragile</a:t>
            </a:r>
            <a:endParaRPr lang="en-CA" sz="2400" b="1" kern="100" dirty="0">
              <a:effectLst/>
              <a:latin typeface="Aptos Display"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people are marrying much later than in the mid-20th century; median age at first marriage is now at historic highs across rich countries.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marriage rates have declined across most high-income nations, including Canada.</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in Canada (2021), 56.9% of adults (15+) were in a couple: 44.3% married, 12.6% common-law</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common-law unions have become a major bonding form, rising from 9.8% of census families (1991) to 22.7% (2021).</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Fewer people marry, but those who do are older and more selective.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Divorce is less common, and happening later</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divorce rates rose through much of the 20th century, peaked around 1980, and has generally declined since.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lifetime divorce risk has fallen marriages formed in the early 1970s: ~40–45% ended in divorce. Marriages formed in the late 1990s–early 2000s: ~30–35%</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among divorcing couples, the average duration of marriage increased: 12.5 years (1980) → 15.3 years (2020)</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Marriage is lasting longer before it ends.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651419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C4E7B-2B44-FAC4-BC6F-71CB565EFA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881679-E801-2251-4FBC-09D80B3F1B81}"/>
              </a:ext>
            </a:extLst>
          </p:cNvPr>
          <p:cNvSpPr txBox="1"/>
          <p:nvPr/>
        </p:nvSpPr>
        <p:spPr>
          <a:xfrm>
            <a:off x="83127" y="0"/>
            <a:ext cx="12192000" cy="5469446"/>
          </a:xfrm>
          <a:prstGeom prst="rect">
            <a:avLst/>
          </a:prstGeom>
          <a:noFill/>
        </p:spPr>
        <p:txBody>
          <a:bodyPr wrap="square">
            <a:spAutoFit/>
          </a:bodyPr>
          <a:lstStyle/>
          <a:p>
            <a:pPr>
              <a:lnSpc>
                <a:spcPct val="115000"/>
              </a:lnSpc>
              <a:spcBef>
                <a:spcPts val="800"/>
              </a:spcBef>
              <a:spcAft>
                <a:spcPts val="400"/>
              </a:spcAft>
              <a:buNone/>
            </a:pPr>
            <a:r>
              <a:rPr lang="en-CA" sz="2800" kern="0" dirty="0">
                <a:effectLst/>
                <a:latin typeface="Arial" panose="020B0604020202020204" pitchFamily="34" charset="0"/>
                <a:ea typeface="Times New Roman" panose="02020603050405020304" pitchFamily="18" charset="0"/>
                <a:cs typeface="Times New Roman" panose="02020603050405020304" pitchFamily="18" charset="0"/>
              </a:rPr>
              <a:t>More statistics</a:t>
            </a:r>
            <a:r>
              <a:rPr lang="en-C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Common-law relationships are more flexible but less stable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common-law unions have higher turnover than marriages.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they may function as a testing ground, a long-term alternative, or a life-stage-specific arrangement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Commitment has diversified.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There’s less sexual behavior and fewer affairs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 outside marriage has declined: (1991–1998) ~17%, (2010–2018) ~14%, (2021–2022) ~13%.</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sexual inactivity among young adults has risen (1990) ~15% reporting no sex in prior year, ~23% today</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sexual frequency and satisfaction tend to peak at ages 20–34, then gradually decline, but many older adults remain sexually active.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Overall, we are becoming less sexual.</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454929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B2AF4-9493-4A5B-6DC9-A3413BB3B4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5EDBFF-EE59-68C9-19AA-19C8C44BE518}"/>
              </a:ext>
            </a:extLst>
          </p:cNvPr>
          <p:cNvSpPr txBox="1"/>
          <p:nvPr/>
        </p:nvSpPr>
        <p:spPr>
          <a:xfrm>
            <a:off x="83127" y="0"/>
            <a:ext cx="12192000" cy="6211637"/>
          </a:xfrm>
          <a:prstGeom prst="rect">
            <a:avLst/>
          </a:prstGeom>
          <a:noFill/>
        </p:spPr>
        <p:txBody>
          <a:bodyPr wrap="square">
            <a:spAutoFit/>
          </a:bodyPr>
          <a:lstStyle/>
          <a:p>
            <a:pPr>
              <a:lnSpc>
                <a:spcPct val="115000"/>
              </a:lnSpc>
              <a:spcBef>
                <a:spcPts val="800"/>
              </a:spcBef>
              <a:spcAft>
                <a:spcPts val="400"/>
              </a:spcAft>
              <a:buNone/>
            </a:pPr>
            <a:r>
              <a:rPr lang="en-CA" sz="2800" kern="0" dirty="0">
                <a:effectLst/>
                <a:latin typeface="Arial" panose="020B0604020202020204" pitchFamily="34" charset="0"/>
                <a:ea typeface="Times New Roman" panose="02020603050405020304" pitchFamily="18" charset="0"/>
                <a:cs typeface="Times New Roman" panose="02020603050405020304" pitchFamily="18" charset="0"/>
              </a:rPr>
              <a:t>More statistics</a:t>
            </a:r>
            <a:r>
              <a:rPr lang="en-C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Relationship satisfaction remains high</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overall, 63–75% of Canadians report high satisfaction with personal and family relationships.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by age: seniors (65+): ~72–79%, adults (25–64): ~61–72%, youth (15–24): ~54–76% (varies by year/measure)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satisfaction increases with family size: no children: ~71%, one child: ~75%, two children: ~78%, three or more: ~80%.</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Despite cultural anxiety, most people report their close relationships are going well.</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Sexual well-being is a common stress point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a substantial minority report sexual difficulties: ~40% of women and ~30% of men aged 40–59 report sex-related problems in some studies.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these difficulties can significantly affect bonding, self-esteem, and relationship satisfaction.</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Sexual issues are common and normal and not a sign of relational failure.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940740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A8A82-9AF4-4CB5-EEE9-0ED572E082A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007BBC-F2F9-04A1-5CCE-752DE339AF87}"/>
              </a:ext>
            </a:extLst>
          </p:cNvPr>
          <p:cNvSpPr txBox="1"/>
          <p:nvPr/>
        </p:nvSpPr>
        <p:spPr>
          <a:xfrm>
            <a:off x="83127" y="0"/>
            <a:ext cx="12192000" cy="8112349"/>
          </a:xfrm>
          <a:prstGeom prst="rect">
            <a:avLst/>
          </a:prstGeom>
          <a:noFill/>
        </p:spPr>
        <p:txBody>
          <a:bodyPr wrap="square">
            <a:spAutoFit/>
          </a:bodyPr>
          <a:lstStyle/>
          <a:p>
            <a:pPr>
              <a:lnSpc>
                <a:spcPct val="115000"/>
              </a:lnSpc>
              <a:spcBef>
                <a:spcPts val="800"/>
              </a:spcBef>
              <a:spcAft>
                <a:spcPts val="400"/>
              </a:spcAft>
              <a:buNone/>
            </a:pPr>
            <a:r>
              <a:rPr lang="en-CA" sz="2800" kern="0" dirty="0">
                <a:effectLst/>
                <a:latin typeface="Arial" panose="020B0604020202020204" pitchFamily="34" charset="0"/>
                <a:ea typeface="Times New Roman" panose="02020603050405020304" pitchFamily="18" charset="0"/>
                <a:cs typeface="Times New Roman" panose="02020603050405020304" pitchFamily="18" charset="0"/>
              </a:rPr>
              <a:t>More statistics</a:t>
            </a:r>
            <a:r>
              <a:rPr lang="en-C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Monogamy still dominates but with more visible alternatives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attitudes toward exclusivity in Canada: 81% say romantic exclusivity is ideal, 70% say sexual exclusivity is ideal</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among monogamy-oriented respondents: 90% favor romantic exclusivity, 79% favor sexual exclusivity</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consensual non-monogamy: ~4% currently in open/poly relationships, ~20% report having been in one at some point, ~12% say an open relationship is their ideal</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Alternatives exist and are growing, but monogamy remains the normative ideal.</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LGBTQ2+ relationships: recognition and inclusion</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about 4% of Canadians (15+) identify as lesbian, gay, or bisexual; ~0.24% identify as transgender or non-binary.</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in 2021, ~1.5% of all couples were same-gender, transgender, or non-binary couples.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same-sex marriage has been legal since 2005, with steady growth in both marriage and cohabitation.</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Canada shows very high social acceptance of homosexuality (~85% in global surveys).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Expanding recognition reflects broader cultural shifts.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Marriage is rarer and later, but not weaker; divorce is less common but occurs later; monogamy remains the norm; alternative bonding forms are more visible; and most people report high relationship satisfaction despite increased complexity.</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Bef>
                <a:spcPts val="800"/>
              </a:spcBef>
              <a:spcAft>
                <a:spcPts val="400"/>
              </a:spcAft>
              <a:buNone/>
            </a:pPr>
            <a:r>
              <a:rPr lang="en-CA" sz="1800" b="1" kern="100" dirty="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20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Bef>
                <a:spcPts val="800"/>
              </a:spcBef>
              <a:spcAft>
                <a:spcPts val="400"/>
              </a:spcAft>
              <a:buNone/>
            </a:pPr>
            <a:r>
              <a:rPr lang="en-CA"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259558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43085B-2937-600C-4459-C0C6C3B7CD67}"/>
              </a:ext>
            </a:extLst>
          </p:cNvPr>
          <p:cNvSpPr txBox="1"/>
          <p:nvPr/>
        </p:nvSpPr>
        <p:spPr>
          <a:xfrm>
            <a:off x="91044" y="0"/>
            <a:ext cx="12100956" cy="7002623"/>
          </a:xfrm>
          <a:prstGeom prst="rect">
            <a:avLst/>
          </a:prstGeom>
          <a:noFill/>
        </p:spPr>
        <p:txBody>
          <a:bodyPr wrap="square">
            <a:spAutoFit/>
          </a:bodyPr>
          <a:lstStyle/>
          <a:p>
            <a:pPr>
              <a:lnSpc>
                <a:spcPct val="115000"/>
              </a:lnSpc>
              <a:spcAft>
                <a:spcPts val="800"/>
              </a:spcAft>
              <a:buNone/>
            </a:pP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Sexuality-Related Diagnoses in the DSM‑5‑TR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Sexual Dysfunctions (Disturbances in desire, arousal, orgasm, or pain; require distress and persistence)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Male: Erectile Disorder. Male Hypoactive Sexual Desire Disorder. Premature (Early) Ejaculation. Delayed Ejaculation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Female: Female Sexual Interest/Arousal Disorder. Female Orgasmic Disorder. Genito-Pelvic Pain/Penetration Disorder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These conditions are often multifactorial (medical, relational, developmental, attachment, medication-related).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Paraphilic Disorders (Atypical sexual interests only diagnosed if distress, impairment, or non-consent is involved)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Voyeuristic Disorder. Exhibitionistic Disorder. Frotteuristic Disorder. Sexual Masochism Disorder. Sexual Sadism Disorder. Pedophilic Disorder. Fetishistic Disorder. Transvestic Disorder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Gender Dysphoria. Gender Dysphoria in Adolescents and Adults. Gender Dysphoria in Children.  Focus is on distress, not identity itself.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Segoe UI Symbol" panose="020B0502040204020203" pitchFamily="34" charset="0"/>
                <a:ea typeface="Times New Roman" panose="02020603050405020304" pitchFamily="18" charset="0"/>
                <a:cs typeface="Segoe UI Symbol" panose="020B0502040204020203" pitchFamily="34"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449735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C9D6-9C8A-5C81-839F-6E4F5722EE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E4F8E9-581D-3E66-2D3A-BECF369D7057}"/>
              </a:ext>
            </a:extLst>
          </p:cNvPr>
          <p:cNvSpPr txBox="1"/>
          <p:nvPr/>
        </p:nvSpPr>
        <p:spPr>
          <a:xfrm>
            <a:off x="91044" y="0"/>
            <a:ext cx="12100956" cy="7002623"/>
          </a:xfrm>
          <a:prstGeom prst="rect">
            <a:avLst/>
          </a:prstGeom>
          <a:noFill/>
        </p:spPr>
        <p:txBody>
          <a:bodyPr wrap="square">
            <a:spAutoFit/>
          </a:bodyPr>
          <a:lstStyle/>
          <a:p>
            <a:pPr>
              <a:lnSpc>
                <a:spcPct val="115000"/>
              </a:lnSpc>
              <a:spcAft>
                <a:spcPts val="800"/>
              </a:spcAft>
              <a:buNone/>
            </a:pP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Sexuality-Related Diagnoses in the DSM‑5‑TR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Substance/Medication-Induced Sexual Dysfunction. Common with SSRIs, antipsychotics, opioids, alcohol, etc.</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Other Specified / Unspecified Sexual Dysfunction. Used when symptoms are real but don’t fit neatly into categories.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What people actually present with in clinical practice:</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1. Desire discrepancy: Mismatched libido between partners, often framed as “low desire,” but is relational, not individual. One of the most common reasons couples seek help.</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2. Loss of desire in long-term relationships. Especially after caregiving, illness, parenting, chronic stress. Frequently attachment-dominant relationships suppress eroticism. Rarely a “disorder” usually a system under strain.</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3. Sexual avoidance / sexual shutdown: Often trauma-related (developmental, relational, medical). May coexist with: PTSD, dissociation, shame-based schemas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0162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A9E446-D785-AF2C-390B-8EA0E9924DFB}"/>
              </a:ext>
            </a:extLst>
          </p:cNvPr>
          <p:cNvSpPr txBox="1"/>
          <p:nvPr/>
        </p:nvSpPr>
        <p:spPr>
          <a:xfrm>
            <a:off x="617034" y="1295472"/>
            <a:ext cx="10957931" cy="1535549"/>
          </a:xfrm>
          <a:prstGeom prst="rect">
            <a:avLst/>
          </a:prstGeom>
          <a:noFill/>
        </p:spPr>
        <p:txBody>
          <a:bodyPr wrap="square">
            <a:spAutoFit/>
          </a:bodyPr>
          <a:lstStyle/>
          <a:p>
            <a:pPr>
              <a:lnSpc>
                <a:spcPct val="115000"/>
              </a:lnSpc>
              <a:spcAft>
                <a:spcPts val="800"/>
              </a:spcAft>
            </a:pPr>
            <a:r>
              <a:rPr lang="en-CA" sz="2400" kern="0" dirty="0">
                <a:effectLst/>
                <a:latin typeface="Arial" panose="020B0604020202020204" pitchFamily="34" charset="0"/>
                <a:ea typeface="Times New Roman" panose="02020603050405020304" pitchFamily="18" charset="0"/>
                <a:cs typeface="Times New Roman" panose="02020603050405020304" pitchFamily="18" charset="0"/>
              </a:rPr>
              <a:t>1. Sexuality and intimate bonding holes in the sidewalk </a:t>
            </a:r>
          </a:p>
          <a:p>
            <a:pPr>
              <a:lnSpc>
                <a:spcPct val="115000"/>
              </a:lnSpc>
              <a:spcAft>
                <a:spcPts val="800"/>
              </a:spcAft>
            </a:pPr>
            <a:r>
              <a:rPr lang="en-CA" sz="2400" kern="0" dirty="0">
                <a:latin typeface="Arial" panose="020B0604020202020204" pitchFamily="34" charset="0"/>
                <a:ea typeface="Times New Roman" panose="02020603050405020304" pitchFamily="18" charset="0"/>
                <a:cs typeface="Times New Roman" panose="02020603050405020304" pitchFamily="18" charset="0"/>
              </a:rPr>
              <a:t>2. Why is it so difficult to talk about sexuality</a:t>
            </a:r>
          </a:p>
          <a:p>
            <a:pPr>
              <a:lnSpc>
                <a:spcPct val="115000"/>
              </a:lnSpc>
              <a:spcAft>
                <a:spcPts val="800"/>
              </a:spcAft>
            </a:pPr>
            <a:r>
              <a:rPr lang="en-CA" sz="2400" kern="0" dirty="0">
                <a:latin typeface="Arial" panose="020B0604020202020204" pitchFamily="34" charset="0"/>
                <a:ea typeface="Times New Roman" panose="02020603050405020304" pitchFamily="18" charset="0"/>
                <a:cs typeface="Times New Roman" panose="02020603050405020304" pitchFamily="18" charset="0"/>
              </a:rPr>
              <a:t>3. The traditional story</a:t>
            </a:r>
          </a:p>
        </p:txBody>
      </p:sp>
      <p:sp>
        <p:nvSpPr>
          <p:cNvPr id="4" name="TextBox 3">
            <a:extLst>
              <a:ext uri="{FF2B5EF4-FFF2-40B4-BE49-F238E27FC236}">
                <a16:creationId xmlns:a16="http://schemas.microsoft.com/office/drawing/2014/main" id="{8C930021-71C7-EEF1-70AE-6D838F9C880D}"/>
              </a:ext>
            </a:extLst>
          </p:cNvPr>
          <p:cNvSpPr txBox="1"/>
          <p:nvPr/>
        </p:nvSpPr>
        <p:spPr>
          <a:xfrm>
            <a:off x="2995514" y="320856"/>
            <a:ext cx="6096000" cy="646331"/>
          </a:xfrm>
          <a:prstGeom prst="rect">
            <a:avLst/>
          </a:prstGeom>
          <a:noFill/>
        </p:spPr>
        <p:txBody>
          <a:bodyPr wrap="square">
            <a:spAutoFit/>
          </a:bodyPr>
          <a:lstStyle/>
          <a:p>
            <a:r>
              <a:rPr lang="en-CA" sz="36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PART I- INTRODUCTION</a:t>
            </a:r>
            <a:endParaRPr lang="en-CA" sz="3600" dirty="0"/>
          </a:p>
        </p:txBody>
      </p:sp>
    </p:spTree>
    <p:extLst>
      <p:ext uri="{BB962C8B-B14F-4D97-AF65-F5344CB8AC3E}">
        <p14:creationId xmlns:p14="http://schemas.microsoft.com/office/powerpoint/2010/main" val="21982902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0DF7A-BAA8-A36E-77E4-A2539F81DF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32CDF3-E8AF-4453-DD64-D6B10479C63A}"/>
              </a:ext>
            </a:extLst>
          </p:cNvPr>
          <p:cNvSpPr txBox="1"/>
          <p:nvPr/>
        </p:nvSpPr>
        <p:spPr>
          <a:xfrm>
            <a:off x="174171" y="0"/>
            <a:ext cx="12100956" cy="10025180"/>
          </a:xfrm>
          <a:prstGeom prst="rect">
            <a:avLst/>
          </a:prstGeom>
          <a:noFill/>
        </p:spPr>
        <p:txBody>
          <a:bodyPr wrap="square">
            <a:spAutoFit/>
          </a:bodyPr>
          <a:lstStyle/>
          <a:p>
            <a:pPr>
              <a:lnSpc>
                <a:spcPct val="115000"/>
              </a:lnSpc>
              <a:spcAft>
                <a:spcPts val="800"/>
              </a:spcAft>
              <a:buNone/>
            </a:pP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Sexuality-Related Diagnoses in the DSM‑5‑TR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4. Compulsive or dysregulated sexual behavior: Porn overuse. Repetitive anonymous encounters. Sexuality used to regulate anxiety, shame, or emptiness. Not formally a DSM diagnosis (ICD-11 includes Compulsive Sexual Behaviour Disorder)</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5. Sexuality–attachment conflicts: Desire present only outside attachment. Loss of arousal with emotional closeness. Splitting of sex and love. Common in individuals with avoidant or disorganized attachment histories.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6. Identity-related distress. Confusion about orientation, kink, monogamy vs non-monogamy. Distress often comes from moral conflict, shame, or social pressure, not sexuality itself</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7. Infidelity-related distress: After affairs (emotional or sexual). Includes betrayal trauma, identity rupture, moral injury. Often misdiagnosed as depression or anxiety alone.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Segoe UI Symbol" panose="020B0502040204020203" pitchFamily="34" charset="0"/>
                <a:ea typeface="Times New Roman" panose="02020603050405020304" pitchFamily="18" charset="0"/>
                <a:cs typeface="Segoe UI Symbol" panose="020B0502040204020203" pitchFamily="34"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8. Sexual pain with no clear medical cause. Strong overlap with: Trauma, anxiety, hypervigilance, autonomic dysregulation</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9. Sexual changes across the lifespan: Aging. Menopause. Illness. Disability. Medication effects. Frequently experienced as identity loss, not just sexual loss.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CA" sz="1800" dirty="0">
                <a:effectLst/>
                <a:latin typeface="Times New Roman" panose="02020603050405020304" pitchFamily="18" charset="0"/>
                <a:ea typeface="Times New Roman" panose="02020603050405020304" pitchFamily="18" charset="0"/>
              </a:rPr>
              <a:t> </a:t>
            </a:r>
          </a:p>
          <a:p>
            <a:pPr>
              <a:buNone/>
            </a:pPr>
            <a:r>
              <a:rPr lang="en-CA" sz="1800" dirty="0">
                <a:effectLst/>
                <a:latin typeface="Times New Roman" panose="02020603050405020304" pitchFamily="18" charset="0"/>
                <a:ea typeface="Times New Roman" panose="02020603050405020304" pitchFamily="18" charset="0"/>
              </a:rPr>
              <a:t> </a:t>
            </a:r>
          </a:p>
          <a:p>
            <a:pPr>
              <a:lnSpc>
                <a:spcPct val="115000"/>
              </a:lnSpc>
              <a:spcAft>
                <a:spcPts val="800"/>
              </a:spcAft>
              <a:buNone/>
            </a:pPr>
            <a:r>
              <a:rPr lang="en-CA"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9093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0CCB4-68FC-60B6-88B3-09BE610E9D0D}"/>
              </a:ext>
            </a:extLst>
          </p:cNvPr>
          <p:cNvSpPr txBox="1"/>
          <p:nvPr/>
        </p:nvSpPr>
        <p:spPr>
          <a:xfrm>
            <a:off x="163551" y="508733"/>
            <a:ext cx="11806775" cy="545727"/>
          </a:xfrm>
          <a:prstGeom prst="rect">
            <a:avLst/>
          </a:prstGeom>
          <a:noFill/>
        </p:spPr>
        <p:txBody>
          <a:bodyPr wrap="square">
            <a:spAutoFit/>
          </a:bodyPr>
          <a:lstStyle/>
          <a:p>
            <a:pPr>
              <a:lnSpc>
                <a:spcPct val="115000"/>
              </a:lnSpc>
              <a:spcAft>
                <a:spcPts val="800"/>
              </a:spcAft>
            </a:pPr>
            <a:r>
              <a:rPr lang="en-CA"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 SEXUALITY AND INTIMATE BONDING “HOLES IN THE SIDEWALK” </a:t>
            </a:r>
          </a:p>
        </p:txBody>
      </p:sp>
    </p:spTree>
    <p:extLst>
      <p:ext uri="{BB962C8B-B14F-4D97-AF65-F5344CB8AC3E}">
        <p14:creationId xmlns:p14="http://schemas.microsoft.com/office/powerpoint/2010/main" val="371331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CC4644-206D-ED96-C19B-05295F3A4FFF}"/>
              </a:ext>
            </a:extLst>
          </p:cNvPr>
          <p:cNvSpPr txBox="1"/>
          <p:nvPr/>
        </p:nvSpPr>
        <p:spPr>
          <a:xfrm>
            <a:off x="327917" y="802909"/>
            <a:ext cx="11536165" cy="5847755"/>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We participate in a group like simple or go into therapy because we keep falling into the same painful holes.</a:t>
            </a:r>
            <a:r>
              <a:rPr lang="en-CA" sz="2200" kern="0" dirty="0">
                <a:latin typeface="Arial" panose="020B060402020202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r>
              <a:rPr lang="en-CA" sz="2200" kern="0" dirty="0">
                <a:latin typeface="Arial" panose="020B0604020202020204" pitchFamily="34" charset="0"/>
                <a:ea typeface="Times New Roman" panose="02020603050405020304" pitchFamily="18" charset="0"/>
                <a:cs typeface="Arial" panose="020B0604020202020204" pitchFamily="34" charset="0"/>
              </a:rPr>
              <a:t>Some of the most painful holes we fall into revolve around sexuality and intimate bonds:</a:t>
            </a:r>
            <a:endParaRPr lang="en-CA" sz="2200" kern="100" dirty="0">
              <a:latin typeface="Arial" panose="020B0604020202020204" pitchFamily="34" charset="0"/>
              <a:ea typeface="Aptos" panose="020B0004020202020204" pitchFamily="34" charset="0"/>
              <a:cs typeface="Arial" panose="020B0604020202020204" pitchFamily="34" charset="0"/>
            </a:endParaRPr>
          </a:p>
          <a:p>
            <a:pPr marL="342900" indent="-342900">
              <a:buFont typeface="Wingdings" panose="05000000000000000000" pitchFamily="2" charset="2"/>
              <a:buChar char="ü"/>
            </a:pPr>
            <a:r>
              <a:rPr lang="en-US" sz="2200" dirty="0">
                <a:latin typeface="Arial" panose="020B0604020202020204" pitchFamily="34" charset="0"/>
                <a:cs typeface="Arial" panose="020B0604020202020204" pitchFamily="34" charset="0"/>
              </a:rPr>
              <a:t>Long term partners become “housemates” or friends after their erotic attraction has died.</a:t>
            </a:r>
          </a:p>
          <a:p>
            <a:pPr marL="342900" indent="-342900">
              <a:buFont typeface="Wingdings" panose="05000000000000000000" pitchFamily="2" charset="2"/>
              <a:buChar char="ü"/>
            </a:pPr>
            <a:r>
              <a:rPr lang="en-US" sz="2200" dirty="0">
                <a:latin typeface="Arial" panose="020B0604020202020204" pitchFamily="34" charset="0"/>
                <a:cs typeface="Arial" panose="020B0604020202020204" pitchFamily="34" charset="0"/>
              </a:rPr>
              <a:t>Sex is used as a confirmation of “love”.</a:t>
            </a:r>
          </a:p>
          <a:p>
            <a:pPr marL="342900" indent="-342900">
              <a:buFont typeface="Wingdings" panose="05000000000000000000" pitchFamily="2" charset="2"/>
              <a:buChar char="ü"/>
            </a:pPr>
            <a:r>
              <a:rPr lang="en-US" sz="2200" dirty="0">
                <a:latin typeface="Arial" panose="020B0604020202020204" pitchFamily="34" charset="0"/>
                <a:cs typeface="Arial" panose="020B0604020202020204" pitchFamily="34" charset="0"/>
              </a:rPr>
              <a:t>Partners are totally honest with one another, but the mystery is gone and boredom sets in.</a:t>
            </a:r>
          </a:p>
          <a:p>
            <a:pPr marL="342900" indent="-342900">
              <a:buFont typeface="Wingdings" panose="05000000000000000000" pitchFamily="2" charset="2"/>
              <a:buChar char="ü"/>
            </a:pPr>
            <a:r>
              <a:rPr lang="en-US" sz="2200" dirty="0">
                <a:latin typeface="Arial" panose="020B0604020202020204" pitchFamily="34" charset="0"/>
                <a:cs typeface="Arial" panose="020B0604020202020204" pitchFamily="34" charset="0"/>
              </a:rPr>
              <a:t>Partners leave the relationship because the desire is gone but sometime after their desire returns and they want to reconcile.</a:t>
            </a:r>
          </a:p>
          <a:p>
            <a:pPr marL="342900" indent="-342900">
              <a:buFont typeface="Wingdings" panose="05000000000000000000" pitchFamily="2" charset="2"/>
              <a:buChar char="ü"/>
            </a:pPr>
            <a:r>
              <a:rPr lang="en-CA" sz="2200" kern="0" dirty="0">
                <a:latin typeface="Arial" panose="020B0604020202020204" pitchFamily="34" charset="0"/>
                <a:ea typeface="Times New Roman" panose="02020603050405020304" pitchFamily="18" charset="0"/>
                <a:cs typeface="Arial" panose="020B0604020202020204" pitchFamily="34" charset="0"/>
              </a:rPr>
              <a:t>People use sex to deal with loneliness, to feel safe or wanted.</a:t>
            </a:r>
            <a:endParaRPr lang="en-CA" sz="2200" kern="1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Wingdings" panose="05000000000000000000" pitchFamily="2" charset="2"/>
              <a:buChar char="ü"/>
            </a:pPr>
            <a:r>
              <a:rPr lang="en-CA" sz="2200" kern="0" dirty="0">
                <a:latin typeface="Arial" panose="020B0604020202020204" pitchFamily="34" charset="0"/>
                <a:ea typeface="Times New Roman" panose="02020603050405020304" pitchFamily="18" charset="0"/>
                <a:cs typeface="Arial" panose="020B0604020202020204" pitchFamily="34" charset="0"/>
              </a:rPr>
              <a:t>People feel ashamed of their sexual fantasies and desires. </a:t>
            </a:r>
          </a:p>
          <a:p>
            <a:pPr marL="342900" indent="-342900">
              <a:buFont typeface="Wingdings" panose="05000000000000000000" pitchFamily="2" charset="2"/>
              <a:buChar char="ü"/>
            </a:pPr>
            <a:r>
              <a:rPr lang="en-CA" sz="2200" kern="0" dirty="0">
                <a:latin typeface="Arial" panose="020B0604020202020204" pitchFamily="34" charset="0"/>
                <a:ea typeface="Times New Roman" panose="02020603050405020304" pitchFamily="18" charset="0"/>
                <a:cs typeface="Arial" panose="020B0604020202020204" pitchFamily="34" charset="0"/>
              </a:rPr>
              <a:t>Etc.…</a:t>
            </a:r>
            <a:endParaRPr lang="en-CA" sz="2200" kern="100" dirty="0">
              <a:latin typeface="Arial" panose="020B0604020202020204" pitchFamily="34" charset="0"/>
              <a:ea typeface="Aptos" panose="020B0004020202020204" pitchFamily="34" charset="0"/>
              <a:cs typeface="Arial" panose="020B0604020202020204" pitchFamily="34" charset="0"/>
            </a:endParaRPr>
          </a:p>
          <a:p>
            <a:pPr marL="342900" indent="-342900">
              <a:buFont typeface="Wingdings" panose="05000000000000000000" pitchFamily="2" charset="2"/>
              <a:buChar char="ü"/>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One of these holes may feel familiar to you.</a:t>
            </a:r>
          </a:p>
          <a:p>
            <a:r>
              <a:rPr lang="en-US" sz="2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 this session we offer a model to help us to better understand our sexuality and intimate bonds that may allow us to be more compassionate with ourselves and our partners. </a:t>
            </a:r>
          </a:p>
        </p:txBody>
      </p:sp>
      <p:sp>
        <p:nvSpPr>
          <p:cNvPr id="5" name="TextBox 4">
            <a:extLst>
              <a:ext uri="{FF2B5EF4-FFF2-40B4-BE49-F238E27FC236}">
                <a16:creationId xmlns:a16="http://schemas.microsoft.com/office/drawing/2014/main" id="{2E57360A-EEF3-15A4-2CF7-38F28224D8A4}"/>
              </a:ext>
            </a:extLst>
          </p:cNvPr>
          <p:cNvSpPr txBox="1"/>
          <p:nvPr/>
        </p:nvSpPr>
        <p:spPr>
          <a:xfrm>
            <a:off x="217401" y="0"/>
            <a:ext cx="10990904" cy="610488"/>
          </a:xfrm>
          <a:prstGeom prst="rect">
            <a:avLst/>
          </a:prstGeom>
          <a:noFill/>
        </p:spPr>
        <p:txBody>
          <a:bodyPr wrap="square">
            <a:spAutoFit/>
          </a:bodyPr>
          <a:lstStyle/>
          <a:p>
            <a:pPr algn="ctr">
              <a:lnSpc>
                <a:spcPct val="115000"/>
              </a:lnSpc>
              <a:spcAft>
                <a:spcPts val="800"/>
              </a:spcAft>
              <a:buNone/>
            </a:pPr>
            <a:r>
              <a:rPr lang="en-CA" sz="3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SEXUALITY AND BONDING HOLES WE FALL INTO</a:t>
            </a:r>
            <a:endParaRPr lang="en-CA" sz="3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85658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019959-9009-851D-6AD8-224FFE7E2615}"/>
              </a:ext>
            </a:extLst>
          </p:cNvPr>
          <p:cNvSpPr txBox="1"/>
          <p:nvPr/>
        </p:nvSpPr>
        <p:spPr>
          <a:xfrm>
            <a:off x="1140031" y="413730"/>
            <a:ext cx="11495314" cy="545727"/>
          </a:xfrm>
          <a:prstGeom prst="rect">
            <a:avLst/>
          </a:prstGeom>
          <a:noFill/>
        </p:spPr>
        <p:txBody>
          <a:bodyPr wrap="square">
            <a:spAutoFit/>
          </a:bodyPr>
          <a:lstStyle/>
          <a:p>
            <a:pPr>
              <a:lnSpc>
                <a:spcPct val="115000"/>
              </a:lnSpc>
              <a:spcAft>
                <a:spcPts val="800"/>
              </a:spcAft>
            </a:pPr>
            <a:r>
              <a:rPr lang="en-CA" sz="28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2. WHY IS IT SO DIFFICULT TO TALK ABOUT SEXUALITY</a:t>
            </a:r>
          </a:p>
        </p:txBody>
      </p:sp>
    </p:spTree>
    <p:extLst>
      <p:ext uri="{BB962C8B-B14F-4D97-AF65-F5344CB8AC3E}">
        <p14:creationId xmlns:p14="http://schemas.microsoft.com/office/powerpoint/2010/main" val="172137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71F04B-D33D-36E3-91DA-622D54BA2732}"/>
              </a:ext>
            </a:extLst>
          </p:cNvPr>
          <p:cNvSpPr txBox="1"/>
          <p:nvPr/>
        </p:nvSpPr>
        <p:spPr>
          <a:xfrm>
            <a:off x="585932" y="247232"/>
            <a:ext cx="11020135" cy="626262"/>
          </a:xfrm>
          <a:prstGeom prst="rect">
            <a:avLst/>
          </a:prstGeom>
          <a:noFill/>
        </p:spPr>
        <p:txBody>
          <a:bodyPr wrap="square">
            <a:spAutoFit/>
          </a:bodyPr>
          <a:lstStyle/>
          <a:p>
            <a:pPr>
              <a:lnSpc>
                <a:spcPct val="115000"/>
              </a:lnSpc>
              <a:spcAft>
                <a:spcPts val="800"/>
              </a:spcAft>
              <a:buNone/>
            </a:pPr>
            <a:r>
              <a:rPr lang="en-CA" sz="32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WHY IS IT SO DIFFICULT TO TALK ABOUT SEXUALITY? </a:t>
            </a:r>
            <a:endParaRPr lang="en-CA" sz="3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D95FA63-CAC1-7551-AFA9-A0155BC97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6" y="1856014"/>
            <a:ext cx="4408714" cy="3145971"/>
          </a:xfrm>
          <a:prstGeom prst="rect">
            <a:avLst/>
          </a:prstGeom>
        </p:spPr>
      </p:pic>
      <p:sp>
        <p:nvSpPr>
          <p:cNvPr id="7" name="TextBox 6">
            <a:extLst>
              <a:ext uri="{FF2B5EF4-FFF2-40B4-BE49-F238E27FC236}">
                <a16:creationId xmlns:a16="http://schemas.microsoft.com/office/drawing/2014/main" id="{FC1768D8-EFB2-6439-5CB4-4D3ACCBAFEB1}"/>
              </a:ext>
            </a:extLst>
          </p:cNvPr>
          <p:cNvSpPr txBox="1"/>
          <p:nvPr/>
        </p:nvSpPr>
        <p:spPr>
          <a:xfrm>
            <a:off x="4804881" y="1132237"/>
            <a:ext cx="7277650" cy="5401479"/>
          </a:xfrm>
          <a:prstGeom prst="rect">
            <a:avLst/>
          </a:prstGeom>
          <a:noFill/>
        </p:spPr>
        <p:txBody>
          <a:bodyPr wrap="square">
            <a:spAutoFit/>
          </a:bodyPr>
          <a:lstStyle/>
          <a:p>
            <a:pPr marL="342900" indent="-342900">
              <a:buFont typeface="Arial" panose="020B0604020202020204" pitchFamily="34" charset="0"/>
              <a:buChar char="•"/>
            </a:pPr>
            <a:r>
              <a:rPr lang="en-CA" sz="2300" dirty="0">
                <a:effectLst/>
                <a:latin typeface="Arial" panose="020B0604020202020204" pitchFamily="34" charset="0"/>
                <a:ea typeface="Times New Roman" panose="02020603050405020304" pitchFamily="18" charset="0"/>
                <a:cs typeface="Arial" panose="020B0604020202020204" pitchFamily="34" charset="0"/>
              </a:rPr>
              <a:t>Sexuality is difficult to talk about because it’s a complex subject. It’s at once deeply personal, subject to moral judgements, and becoming increasingly politicized.</a:t>
            </a:r>
          </a:p>
          <a:p>
            <a:pPr marL="342900" indent="-342900">
              <a:buFont typeface="Arial" panose="020B0604020202020204" pitchFamily="34" charset="0"/>
              <a:buChar char="•"/>
            </a:pPr>
            <a:r>
              <a:rPr lang="en-CA" sz="2300" dirty="0">
                <a:effectLst/>
                <a:latin typeface="Arial" panose="020B0604020202020204" pitchFamily="34" charset="0"/>
                <a:ea typeface="Times New Roman" panose="02020603050405020304" pitchFamily="18" charset="0"/>
                <a:cs typeface="Arial" panose="020B0604020202020204" pitchFamily="34" charset="0"/>
              </a:rPr>
              <a:t>Sexuality touches on attachment or our need to be wanted and </a:t>
            </a:r>
            <a:r>
              <a:rPr lang="en-CA" sz="2300" dirty="0">
                <a:latin typeface="Arial" panose="020B0604020202020204" pitchFamily="34" charset="0"/>
                <a:ea typeface="Times New Roman" panose="02020603050405020304" pitchFamily="18" charset="0"/>
                <a:cs typeface="Arial" panose="020B0604020202020204" pitchFamily="34" charset="0"/>
              </a:rPr>
              <a:t>connected to others</a:t>
            </a:r>
            <a:r>
              <a:rPr lang="en-CA" sz="23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Arial" panose="020B0604020202020204" pitchFamily="34" charset="0"/>
              <a:buChar char="•"/>
            </a:pPr>
            <a:r>
              <a:rPr lang="en-CA" sz="2300" dirty="0">
                <a:effectLst/>
                <a:latin typeface="Arial" panose="020B0604020202020204" pitchFamily="34" charset="0"/>
                <a:ea typeface="Times New Roman" panose="02020603050405020304" pitchFamily="18" charset="0"/>
                <a:cs typeface="Arial" panose="020B0604020202020204" pitchFamily="34" charset="0"/>
              </a:rPr>
              <a:t>It is part of our identity or who we are and how we belong. </a:t>
            </a:r>
          </a:p>
          <a:p>
            <a:pPr marL="342900" indent="-342900">
              <a:buFont typeface="Arial" panose="020B0604020202020204" pitchFamily="34" charset="0"/>
              <a:buChar char="•"/>
            </a:pPr>
            <a:r>
              <a:rPr lang="en-CA" sz="2300" dirty="0">
                <a:effectLst/>
                <a:latin typeface="Arial" panose="020B0604020202020204" pitchFamily="34" charset="0"/>
                <a:ea typeface="Times New Roman" panose="02020603050405020304" pitchFamily="18" charset="0"/>
                <a:cs typeface="Arial" panose="020B0604020202020204" pitchFamily="34" charset="0"/>
              </a:rPr>
              <a:t>It is frequently linked to shame and power or what we hide, and how we control. </a:t>
            </a:r>
          </a:p>
          <a:p>
            <a:pPr marL="342900" indent="-342900">
              <a:buFont typeface="Arial" panose="020B0604020202020204" pitchFamily="34" charset="0"/>
              <a:buChar char="•"/>
            </a:pPr>
            <a:r>
              <a:rPr lang="en-CA" sz="2300" dirty="0">
                <a:effectLst/>
                <a:latin typeface="Arial" panose="020B0604020202020204" pitchFamily="34" charset="0"/>
                <a:ea typeface="Times New Roman" panose="02020603050405020304" pitchFamily="18" charset="0"/>
                <a:cs typeface="Arial" panose="020B0604020202020204" pitchFamily="34" charset="0"/>
              </a:rPr>
              <a:t>It also plays an important role in how meaningful we feel our lives are. </a:t>
            </a:r>
          </a:p>
          <a:p>
            <a:pPr marL="342900" indent="-342900">
              <a:buFont typeface="Arial" panose="020B0604020202020204" pitchFamily="34" charset="0"/>
              <a:buChar char="•"/>
            </a:pPr>
            <a:r>
              <a:rPr lang="en-CA" sz="2300" dirty="0">
                <a:effectLst/>
                <a:latin typeface="Arial" panose="020B0604020202020204" pitchFamily="34" charset="0"/>
                <a:ea typeface="Times New Roman" panose="02020603050405020304" pitchFamily="18" charset="0"/>
                <a:cs typeface="Arial" panose="020B0604020202020204" pitchFamily="34" charset="0"/>
              </a:rPr>
              <a:t>We’re currently living through rapid cultural changes around sexuality and identity which our instincts never evolved to handle.</a:t>
            </a:r>
          </a:p>
        </p:txBody>
      </p:sp>
    </p:spTree>
    <p:extLst>
      <p:ext uri="{BB962C8B-B14F-4D97-AF65-F5344CB8AC3E}">
        <p14:creationId xmlns:p14="http://schemas.microsoft.com/office/powerpoint/2010/main" val="4240027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13AC281-CF01-233C-4F8A-71288D04CECE}"/>
              </a:ext>
            </a:extLst>
          </p:cNvPr>
          <p:cNvSpPr txBox="1"/>
          <p:nvPr/>
        </p:nvSpPr>
        <p:spPr>
          <a:xfrm>
            <a:off x="-237507" y="545181"/>
            <a:ext cx="12667013" cy="954107"/>
          </a:xfrm>
          <a:prstGeom prst="rect">
            <a:avLst/>
          </a:prstGeom>
          <a:noFill/>
        </p:spPr>
        <p:txBody>
          <a:bodyPr wrap="square">
            <a:spAutoFit/>
          </a:bodyPr>
          <a:lstStyle/>
          <a:p>
            <a:pPr algn="ctr"/>
            <a:r>
              <a:rPr lang="en-CA"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 TODAY’S SESSION, WE ENCOURAGE YOU TO BE CURIOUS RATHER THAN JUDGEMENTAL AND OPEN INSTEAD OF CERTAIN.</a:t>
            </a:r>
          </a:p>
        </p:txBody>
      </p:sp>
    </p:spTree>
    <p:extLst>
      <p:ext uri="{BB962C8B-B14F-4D97-AF65-F5344CB8AC3E}">
        <p14:creationId xmlns:p14="http://schemas.microsoft.com/office/powerpoint/2010/main" val="341004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E8D43F-CA06-9A0C-20F5-D3DA4ADCB5F0}"/>
              </a:ext>
            </a:extLst>
          </p:cNvPr>
          <p:cNvSpPr txBox="1"/>
          <p:nvPr/>
        </p:nvSpPr>
        <p:spPr>
          <a:xfrm>
            <a:off x="3500252" y="330603"/>
            <a:ext cx="6097978" cy="545727"/>
          </a:xfrm>
          <a:prstGeom prst="rect">
            <a:avLst/>
          </a:prstGeom>
          <a:noFill/>
        </p:spPr>
        <p:txBody>
          <a:bodyPr wrap="square">
            <a:spAutoFit/>
          </a:bodyPr>
          <a:lstStyle/>
          <a:p>
            <a:pPr>
              <a:lnSpc>
                <a:spcPct val="115000"/>
              </a:lnSpc>
              <a:spcAft>
                <a:spcPts val="800"/>
              </a:spcAft>
            </a:pPr>
            <a:r>
              <a:rPr lang="en-CA" sz="28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3 THE TRADITIONAL STORY</a:t>
            </a:r>
          </a:p>
        </p:txBody>
      </p:sp>
    </p:spTree>
    <p:extLst>
      <p:ext uri="{BB962C8B-B14F-4D97-AF65-F5344CB8AC3E}">
        <p14:creationId xmlns:p14="http://schemas.microsoft.com/office/powerpoint/2010/main" val="248849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298E-21CA-2442-7183-54E5C99A234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A80B355-E47D-CE52-51C8-E4B10798377D}"/>
              </a:ext>
            </a:extLst>
          </p:cNvPr>
          <p:cNvSpPr txBox="1"/>
          <p:nvPr/>
        </p:nvSpPr>
        <p:spPr>
          <a:xfrm>
            <a:off x="0" y="0"/>
            <a:ext cx="12125093" cy="4154984"/>
          </a:xfrm>
          <a:prstGeom prst="rect">
            <a:avLst/>
          </a:prstGeom>
          <a:noFill/>
        </p:spPr>
        <p:txBody>
          <a:bodyPr wrap="square">
            <a:spAutoFit/>
          </a:bodyPr>
          <a:lstStyle/>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This session is an attempt to understand those struggles through a different lens. Rather than asking who is right or wrong, normal or abnormal, healthy or unhealthy, we will explore how multiple biological, psychological, developmental, and cultural systems interact to shape our experience of intimacy and sexuality.</a:t>
            </a:r>
          </a:p>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This is a pilot session. I am not presenting it as a finished product or as a definitive account of human sexuality. Rather, I am offering it as a framework for reflection and discussion. I am especially interested in your feedback: what resonated, what felt unclear, what seemed useful, what was missing, and whether you think this material belongs in future versions of the course.</a:t>
            </a:r>
          </a:p>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As always, I invite you to approach today's topic with curiosity rather than certainty, compassion rather than judgment, and an openness to complexity.</a:t>
            </a:r>
          </a:p>
        </p:txBody>
      </p:sp>
    </p:spTree>
    <p:extLst>
      <p:ext uri="{BB962C8B-B14F-4D97-AF65-F5344CB8AC3E}">
        <p14:creationId xmlns:p14="http://schemas.microsoft.com/office/powerpoint/2010/main" val="3036590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CFD6D-590E-50C2-604A-B9D10D949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34" y="2017298"/>
            <a:ext cx="3242207" cy="2524966"/>
          </a:xfrm>
          <a:prstGeom prst="rect">
            <a:avLst/>
          </a:prstGeom>
        </p:spPr>
      </p:pic>
      <p:sp>
        <p:nvSpPr>
          <p:cNvPr id="5" name="TextBox 4">
            <a:extLst>
              <a:ext uri="{FF2B5EF4-FFF2-40B4-BE49-F238E27FC236}">
                <a16:creationId xmlns:a16="http://schemas.microsoft.com/office/drawing/2014/main" id="{1543D93A-6939-9A85-83FB-849901BD9F91}"/>
              </a:ext>
            </a:extLst>
          </p:cNvPr>
          <p:cNvSpPr txBox="1"/>
          <p:nvPr/>
        </p:nvSpPr>
        <p:spPr>
          <a:xfrm>
            <a:off x="0" y="0"/>
            <a:ext cx="12192000" cy="523220"/>
          </a:xfrm>
          <a:prstGeom prst="rect">
            <a:avLst/>
          </a:prstGeom>
          <a:noFill/>
        </p:spPr>
        <p:txBody>
          <a:bodyPr wrap="square">
            <a:spAutoFit/>
          </a:bodyPr>
          <a:lstStyle/>
          <a:p>
            <a:pPr algn="ctr"/>
            <a:r>
              <a:rPr lang="en-CA" sz="2800" kern="0" dirty="0">
                <a:solidFill>
                  <a:srgbClr val="222222"/>
                </a:solidFill>
                <a:effectLst/>
                <a:latin typeface="Arial" panose="020B0604020202020204" pitchFamily="34" charset="0"/>
                <a:ea typeface="Times New Roman" panose="02020603050405020304" pitchFamily="18" charset="0"/>
              </a:rPr>
              <a:t>THE TRADITIONAL STORY ABOUT HUMAN SEXUALITY AND BONDING</a:t>
            </a:r>
            <a:r>
              <a:rPr lang="en-CA" sz="2800" kern="0" dirty="0">
                <a:latin typeface="Arial" panose="020B0604020202020204" pitchFamily="34" charset="0"/>
                <a:ea typeface="Times New Roman" panose="02020603050405020304" pitchFamily="18" charset="0"/>
                <a:cs typeface="Arial" panose="020B0604020202020204" pitchFamily="34" charset="0"/>
              </a:rPr>
              <a:t>   </a:t>
            </a:r>
            <a:endParaRPr lang="en-CA" sz="2800" dirty="0"/>
          </a:p>
        </p:txBody>
      </p:sp>
      <p:sp>
        <p:nvSpPr>
          <p:cNvPr id="7" name="TextBox 6">
            <a:extLst>
              <a:ext uri="{FF2B5EF4-FFF2-40B4-BE49-F238E27FC236}">
                <a16:creationId xmlns:a16="http://schemas.microsoft.com/office/drawing/2014/main" id="{54313A0C-3858-46BC-67CD-96227C972DB3}"/>
              </a:ext>
            </a:extLst>
          </p:cNvPr>
          <p:cNvSpPr txBox="1"/>
          <p:nvPr/>
        </p:nvSpPr>
        <p:spPr>
          <a:xfrm>
            <a:off x="3876366" y="668661"/>
            <a:ext cx="7907676" cy="6135719"/>
          </a:xfrm>
          <a:prstGeom prst="rect">
            <a:avLst/>
          </a:prstGeom>
          <a:noFill/>
        </p:spPr>
        <p:txBody>
          <a:bodyPr wrap="square">
            <a:spAutoFit/>
          </a:bodyPr>
          <a:lstStyle/>
          <a:p>
            <a:pPr marL="342900" indent="-34290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Arial" panose="020B0604020202020204" pitchFamily="34" charset="0"/>
              </a:rPr>
              <a:t>Please note that we are not defending or attacking the traditional story just describing it.</a:t>
            </a:r>
          </a:p>
          <a:p>
            <a:pPr marL="342900" indent="-34290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Arial" panose="020B0604020202020204" pitchFamily="34" charset="0"/>
              </a:rPr>
              <a:t>In the traditional story</a:t>
            </a:r>
            <a:r>
              <a:rPr lang="en-CA" sz="2000" kern="0" dirty="0">
                <a:latin typeface="Arial" panose="020B0604020202020204" pitchFamily="34" charset="0"/>
                <a:ea typeface="Times New Roman" panose="02020603050405020304" pitchFamily="18" charset="0"/>
                <a:cs typeface="Arial" panose="020B0604020202020204" pitchFamily="34" charset="0"/>
              </a:rPr>
              <a:t> </a:t>
            </a:r>
            <a:r>
              <a:rPr lang="en-CA" sz="2000" kern="0" dirty="0">
                <a:effectLst/>
                <a:latin typeface="Arial" panose="020B0604020202020204" pitchFamily="34" charset="0"/>
                <a:ea typeface="Times New Roman" panose="02020603050405020304" pitchFamily="18" charset="0"/>
                <a:cs typeface="Arial" panose="020B0604020202020204" pitchFamily="34" charset="0"/>
              </a:rPr>
              <a:t>about sexuality and bonding, humans are said to have evolved as naturally monogamous beings, with sexuality tightly linked to exclusive romantic attachments. </a:t>
            </a:r>
            <a:endParaRPr lang="en-CA" sz="20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Arial" panose="020B0604020202020204" pitchFamily="34" charset="0"/>
              </a:rPr>
              <a:t>In this view: </a:t>
            </a:r>
            <a:endParaRPr lang="en-CA" sz="2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ü"/>
            </a:pPr>
            <a:r>
              <a:rPr lang="en-CA" sz="2000" kern="0" dirty="0">
                <a:effectLst/>
                <a:latin typeface="Arial" panose="020B0604020202020204" pitchFamily="34" charset="0"/>
                <a:ea typeface="Times New Roman" panose="02020603050405020304" pitchFamily="18" charset="0"/>
                <a:cs typeface="Arial" panose="020B0604020202020204" pitchFamily="34" charset="0"/>
              </a:rPr>
              <a:t>Men evolved to seek sexual variety to spread genes as widely as possible.</a:t>
            </a:r>
            <a:endParaRPr lang="en-CA" sz="2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ü"/>
            </a:pPr>
            <a:r>
              <a:rPr lang="en-CA" sz="2000" kern="0" dirty="0">
                <a:effectLst/>
                <a:latin typeface="Arial" panose="020B0604020202020204" pitchFamily="34" charset="0"/>
                <a:ea typeface="Times New Roman" panose="02020603050405020304" pitchFamily="18" charset="0"/>
                <a:cs typeface="Arial" panose="020B0604020202020204" pitchFamily="34" charset="0"/>
              </a:rPr>
              <a:t>Women evolved to seek commitment and resources, trading sexual access for protection, and parental investment.</a:t>
            </a:r>
            <a:endParaRPr lang="en-CA" sz="2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Wingdings" panose="05000000000000000000" pitchFamily="2" charset="2"/>
              <a:buChar char="ü"/>
            </a:pPr>
            <a:r>
              <a:rPr lang="en-CA" sz="2000" kern="0" dirty="0">
                <a:effectLst/>
                <a:latin typeface="Arial" panose="020B0604020202020204" pitchFamily="34" charset="0"/>
                <a:ea typeface="Times New Roman" panose="02020603050405020304" pitchFamily="18" charset="0"/>
                <a:cs typeface="Arial" panose="020B0604020202020204" pitchFamily="34" charset="0"/>
              </a:rPr>
              <a:t>Traditional marriage mirrors our evolutionary design for long-term, sexually exclusive pair-bonds which are our “natural” state.</a:t>
            </a:r>
            <a:endParaRPr lang="en-CA" sz="2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Wingdings" panose="05000000000000000000" pitchFamily="2" charset="2"/>
              <a:buChar char="ü"/>
            </a:pPr>
            <a:r>
              <a:rPr lang="en-CA" sz="2000" kern="0" dirty="0">
                <a:effectLst/>
                <a:latin typeface="Arial" panose="020B0604020202020204" pitchFamily="34" charset="0"/>
                <a:ea typeface="Times New Roman" panose="02020603050405020304" pitchFamily="18" charset="0"/>
                <a:cs typeface="Arial" panose="020B0604020202020204" pitchFamily="34" charset="0"/>
              </a:rPr>
              <a:t>Sex outside a monogamous relationship is a threat and infidelity is deviation, temptation, or moral failure.</a:t>
            </a:r>
          </a:p>
          <a:p>
            <a:pPr marL="342900" lvl="0" indent="-342900">
              <a:lnSpc>
                <a:spcPct val="115000"/>
              </a:lnSpc>
              <a:spcAft>
                <a:spcPts val="800"/>
              </a:spcAft>
              <a:buFont typeface="Wingdings" panose="05000000000000000000" pitchFamily="2" charset="2"/>
              <a:buChar char="ü"/>
            </a:pPr>
            <a:r>
              <a:rPr lang="en-CA" sz="2000" kern="0" dirty="0">
                <a:latin typeface="Arial" panose="020B0604020202020204" pitchFamily="34" charset="0"/>
                <a:ea typeface="Aptos" panose="020B0004020202020204" pitchFamily="34" charset="0"/>
                <a:cs typeface="Arial" panose="020B0604020202020204" pitchFamily="34" charset="0"/>
              </a:rPr>
              <a:t>Sexual identities other than heterosexual monogamy are problematic.</a:t>
            </a:r>
            <a:endParaRPr lang="en-CA"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676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C3E9E7-9F7F-30D4-BCAD-1947EBD4BD20}"/>
              </a:ext>
            </a:extLst>
          </p:cNvPr>
          <p:cNvSpPr txBox="1"/>
          <p:nvPr/>
        </p:nvSpPr>
        <p:spPr>
          <a:xfrm>
            <a:off x="-89211" y="505067"/>
            <a:ext cx="12192000" cy="6433300"/>
          </a:xfrm>
          <a:prstGeom prst="rect">
            <a:avLst/>
          </a:prstGeom>
          <a:noFill/>
        </p:spPr>
        <p:txBody>
          <a:bodyPr wrap="square">
            <a:spAutoFit/>
          </a:bodyPr>
          <a:lstStyle/>
          <a:p>
            <a:pPr marL="514350" indent="-285750">
              <a:lnSpc>
                <a:spcPct val="115000"/>
              </a:lnSpc>
              <a:spcAft>
                <a:spcPts val="800"/>
              </a:spcAft>
              <a:buFont typeface="Arial" panose="020B0604020202020204" pitchFamily="34" charset="0"/>
              <a:buChar char="•"/>
            </a:pP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The traditional narrative about sexuality and bonding justifies traditional marriage norms making them seem biologically determined. It also pathologizes much of Human sexual experience including most sexual identities other that “straight”, </a:t>
            </a:r>
            <a:r>
              <a:rPr lang="en-CA" sz="1900" kern="0" dirty="0">
                <a:latin typeface="Arial" panose="020B0604020202020204" pitchFamily="34" charset="0"/>
                <a:ea typeface="Times New Roman" panose="02020603050405020304" pitchFamily="18" charset="0"/>
                <a:cs typeface="Times New Roman" panose="02020603050405020304" pitchFamily="18" charset="0"/>
              </a:rPr>
              <a:t>changes in desire in</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relationships, affairs, pornography use, framing these as moral failures.</a:t>
            </a:r>
            <a:endParaRPr lang="en-CA" sz="1900" kern="100" dirty="0">
              <a:latin typeface="Aptos" panose="020B0004020202020204" pitchFamily="34" charset="0"/>
              <a:ea typeface="Times New Roman" panose="02020603050405020304" pitchFamily="18" charset="0"/>
              <a:cs typeface="Times New Roman" panose="02020603050405020304" pitchFamily="18" charset="0"/>
            </a:endParaRPr>
          </a:p>
          <a:p>
            <a:pPr marL="514350" indent="-285750">
              <a:lnSpc>
                <a:spcPct val="115000"/>
              </a:lnSpc>
              <a:spcAft>
                <a:spcPts val="800"/>
              </a:spcAft>
              <a:buFont typeface="Arial" panose="020B0604020202020204" pitchFamily="34" charset="0"/>
              <a:buChar char="•"/>
            </a:pP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This traditional story about sexuality and bonding </a:t>
            </a:r>
            <a:r>
              <a:rPr lang="en-CA" sz="1900" kern="0" dirty="0">
                <a:latin typeface="Arial" panose="020B0604020202020204" pitchFamily="34" charset="0"/>
                <a:ea typeface="Times New Roman" panose="02020603050405020304" pitchFamily="18" charset="0"/>
                <a:cs typeface="Times New Roman" panose="02020603050405020304" pitchFamily="18" charset="0"/>
              </a:rPr>
              <a:t>has been</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900" kern="0" dirty="0">
                <a:latin typeface="Arial" panose="020B0604020202020204" pitchFamily="34" charset="0"/>
                <a:ea typeface="Times New Roman" panose="02020603050405020304" pitchFamily="18" charset="0"/>
                <a:cs typeface="Times New Roman" panose="02020603050405020304" pitchFamily="18" charset="0"/>
              </a:rPr>
              <a:t>widely</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challenged. </a:t>
            </a:r>
            <a:r>
              <a:rPr lang="en-CA" sz="1900" kern="0" dirty="0">
                <a:latin typeface="Arial" panose="020B0604020202020204" pitchFamily="34" charset="0"/>
                <a:ea typeface="Times New Roman" panose="02020603050405020304" pitchFamily="18" charset="0"/>
                <a:cs typeface="Times New Roman" panose="02020603050405020304" pitchFamily="18" charset="0"/>
              </a:rPr>
              <a:t>Notably a</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nthropologists Ryan and Jetha authors of “Sex at dawn” have offered a compelling </a:t>
            </a:r>
            <a:r>
              <a:rPr lang="en-CA" sz="1900" kern="0" dirty="0">
                <a:latin typeface="Arial" panose="020B0604020202020204" pitchFamily="34" charset="0"/>
                <a:ea typeface="Times New Roman" panose="02020603050405020304" pitchFamily="18" charset="0"/>
                <a:cs typeface="Times New Roman" panose="02020603050405020304" pitchFamily="18" charset="0"/>
              </a:rPr>
              <a:t>alternative story</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In this session </a:t>
            </a:r>
            <a:r>
              <a:rPr lang="en-CA" sz="1900" kern="0" dirty="0">
                <a:latin typeface="Arial" panose="020B0604020202020204" pitchFamily="34" charset="0"/>
                <a:ea typeface="Times New Roman" panose="02020603050405020304" pitchFamily="18" charset="0"/>
                <a:cs typeface="Times New Roman" panose="02020603050405020304" pitchFamily="18" charset="0"/>
              </a:rPr>
              <a:t>w</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e’ll start by </a:t>
            </a:r>
            <a:r>
              <a:rPr lang="en-CA" sz="1900" kern="0" dirty="0">
                <a:latin typeface="Arial" panose="020B0604020202020204" pitchFamily="34" charset="0"/>
                <a:ea typeface="Times New Roman" panose="02020603050405020304" pitchFamily="18" charset="0"/>
                <a:cs typeface="Times New Roman" panose="02020603050405020304" pitchFamily="18" charset="0"/>
              </a:rPr>
              <a:t>exploring</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900" kern="0" dirty="0">
                <a:latin typeface="Arial" panose="020B0604020202020204" pitchFamily="34" charset="0"/>
                <a:ea typeface="Times New Roman" panose="02020603050405020304" pitchFamily="18" charset="0"/>
                <a:cs typeface="Times New Roman" panose="02020603050405020304" pitchFamily="18" charset="0"/>
              </a:rPr>
              <a:t>their</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claim that human sexuality evolved in hunter-gatherer </a:t>
            </a:r>
            <a:r>
              <a:rPr lang="en-CA" sz="1900" kern="0" dirty="0">
                <a:latin typeface="Arial" panose="020B0604020202020204" pitchFamily="34" charset="0"/>
                <a:ea typeface="Times New Roman" panose="02020603050405020304" pitchFamily="18" charset="0"/>
                <a:cs typeface="Times New Roman" panose="02020603050405020304" pitchFamily="18" charset="0"/>
              </a:rPr>
              <a:t>societies that were organized around</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flexible bonding, shared </a:t>
            </a:r>
            <a:r>
              <a:rPr lang="en-CA" sz="1900" kern="0" dirty="0">
                <a:latin typeface="Arial" panose="020B0604020202020204" pitchFamily="34" charset="0"/>
                <a:ea typeface="Times New Roman" panose="02020603050405020304" pitchFamily="18" charset="0"/>
                <a:cs typeface="Times New Roman" panose="02020603050405020304" pitchFamily="18" charset="0"/>
              </a:rPr>
              <a:t>childrearing</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and non-exclusive sexual relationships. This made flexibility in bonding and sexuality biologically and genetically natural and strict lifelong heterosexual monogamy a poor fit for our evolutionary psychology.</a:t>
            </a:r>
            <a:endParaRPr lang="en-CA" sz="1900" kern="100" dirty="0">
              <a:latin typeface="Aptos" panose="020B0004020202020204" pitchFamily="34" charset="0"/>
              <a:ea typeface="Times New Roman" panose="02020603050405020304" pitchFamily="18" charset="0"/>
              <a:cs typeface="Times New Roman" panose="02020603050405020304" pitchFamily="18" charset="0"/>
            </a:endParaRPr>
          </a:p>
          <a:p>
            <a:pPr marL="514350" indent="-285750">
              <a:lnSpc>
                <a:spcPct val="115000"/>
              </a:lnSpc>
              <a:spcAft>
                <a:spcPts val="800"/>
              </a:spcAft>
              <a:buFont typeface="Arial" panose="020B0604020202020204" pitchFamily="34" charset="0"/>
              <a:buChar char="•"/>
            </a:pPr>
            <a:r>
              <a:rPr lang="en-CA" sz="1900" kern="0" dirty="0">
                <a:latin typeface="Arial" panose="020B0604020202020204" pitchFamily="34" charset="0"/>
                <a:ea typeface="Times New Roman" panose="02020603050405020304" pitchFamily="18" charset="0"/>
                <a:cs typeface="Times New Roman" panose="02020603050405020304" pitchFamily="18" charset="0"/>
              </a:rPr>
              <a:t>We’ll</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then present a model that </a:t>
            </a:r>
            <a:r>
              <a:rPr lang="en-CA" sz="1900" kern="0" dirty="0">
                <a:latin typeface="Arial" panose="020B0604020202020204" pitchFamily="34" charset="0"/>
                <a:ea typeface="Times New Roman" panose="02020603050405020304" pitchFamily="18" charset="0"/>
                <a:cs typeface="Times New Roman" panose="02020603050405020304" pitchFamily="18" charset="0"/>
              </a:rPr>
              <a:t>argues</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that sexuality and bonding involve several hardwired biological systems whose balance continuously changes over the short and long-terms. </a:t>
            </a:r>
            <a:r>
              <a:rPr lang="en-CA" sz="1900" kern="0" dirty="0">
                <a:latin typeface="Arial" panose="020B0604020202020204" pitchFamily="34" charset="0"/>
                <a:ea typeface="Times New Roman" panose="02020603050405020304" pitchFamily="18" charset="0"/>
                <a:cs typeface="Times New Roman" panose="02020603050405020304" pitchFamily="18" charset="0"/>
              </a:rPr>
              <a:t>T</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his model seeks to explain much of </a:t>
            </a:r>
            <a:r>
              <a:rPr lang="en-CA" sz="1900" kern="0" dirty="0">
                <a:latin typeface="Arial" panose="020B0604020202020204" pitchFamily="34" charset="0"/>
                <a:ea typeface="Times New Roman" panose="02020603050405020304" pitchFamily="18" charset="0"/>
                <a:cs typeface="Times New Roman" panose="02020603050405020304" pitchFamily="18" charset="0"/>
              </a:rPr>
              <a:t>the</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distress </a:t>
            </a:r>
            <a:r>
              <a:rPr lang="en-CA" sz="1900" kern="0" dirty="0">
                <a:latin typeface="Arial" panose="020B0604020202020204" pitchFamily="34" charset="0"/>
                <a:ea typeface="Times New Roman" panose="02020603050405020304" pitchFamily="18" charset="0"/>
                <a:cs typeface="Times New Roman" panose="02020603050405020304" pitchFamily="18" charset="0"/>
              </a:rPr>
              <a:t>associated with</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intimate sexual relationships as the result </a:t>
            </a:r>
            <a:r>
              <a:rPr lang="en-CA" sz="1900" kern="0" dirty="0">
                <a:latin typeface="Arial" panose="020B0604020202020204" pitchFamily="34" charset="0"/>
                <a:ea typeface="Times New Roman" panose="02020603050405020304" pitchFamily="18" charset="0"/>
                <a:cs typeface="Times New Roman" panose="02020603050405020304" pitchFamily="18" charset="0"/>
              </a:rPr>
              <a:t>our attempts</a:t>
            </a:r>
            <a:r>
              <a:rPr lang="en-CA" sz="1900" kern="0" dirty="0">
                <a:effectLst/>
                <a:latin typeface="Arial" panose="020B0604020202020204" pitchFamily="34" charset="0"/>
                <a:ea typeface="Times New Roman" panose="02020603050405020304" pitchFamily="18" charset="0"/>
                <a:cs typeface="Times New Roman" panose="02020603050405020304" pitchFamily="18" charset="0"/>
              </a:rPr>
              <a:t> to force ancient instincts into traditional institutions.</a:t>
            </a:r>
            <a:endParaRPr lang="en-CA" sz="1900" kern="100" dirty="0">
              <a:latin typeface="Aptos" panose="020B0004020202020204" pitchFamily="34" charset="0"/>
              <a:ea typeface="Times New Roman" panose="02020603050405020304" pitchFamily="18" charset="0"/>
              <a:cs typeface="Times New Roman" panose="02020603050405020304" pitchFamily="18" charset="0"/>
            </a:endParaRPr>
          </a:p>
          <a:p>
            <a:pPr marL="514350" indent="-285750">
              <a:lnSpc>
                <a:spcPct val="115000"/>
              </a:lnSpc>
              <a:spcAft>
                <a:spcPts val="800"/>
              </a:spcAft>
              <a:buFont typeface="Arial" panose="020B0604020202020204" pitchFamily="34" charset="0"/>
              <a:buChar char="•"/>
            </a:pPr>
            <a:r>
              <a:rPr lang="en-CA" sz="1900" kern="100" dirty="0">
                <a:latin typeface="Arial" panose="020B0604020202020204" pitchFamily="34" charset="0"/>
                <a:ea typeface="Aptos" panose="020B0004020202020204" pitchFamily="34" charset="0"/>
                <a:cs typeface="Times New Roman" panose="02020603050405020304" pitchFamily="18" charset="0"/>
              </a:rPr>
              <a:t>Today m</a:t>
            </a:r>
            <a:r>
              <a:rPr lang="en-CA" sz="1900" kern="100" dirty="0">
                <a:effectLst/>
                <a:latin typeface="Arial" panose="020B0604020202020204" pitchFamily="34" charset="0"/>
                <a:ea typeface="Aptos" panose="020B0004020202020204" pitchFamily="34" charset="0"/>
                <a:cs typeface="Times New Roman" panose="02020603050405020304" pitchFamily="18" charset="0"/>
              </a:rPr>
              <a:t>any of us feel we are at war with our our sexuality . We battle our hungers, expectations, and disappointments. This, we’ll suggest </a:t>
            </a:r>
            <a:r>
              <a:rPr lang="en-CA" sz="1900" kern="100" dirty="0">
                <a:latin typeface="Arial" panose="020B0604020202020204" pitchFamily="34" charset="0"/>
                <a:ea typeface="Aptos" panose="020B0004020202020204" pitchFamily="34" charset="0"/>
                <a:cs typeface="Times New Roman" panose="02020603050405020304" pitchFamily="18" charset="0"/>
              </a:rPr>
              <a:t>may be</a:t>
            </a:r>
            <a:r>
              <a:rPr lang="en-CA" sz="1900" kern="100" dirty="0">
                <a:effectLst/>
                <a:latin typeface="Arial" panose="020B0604020202020204" pitchFamily="34" charset="0"/>
                <a:ea typeface="Aptos" panose="020B0004020202020204" pitchFamily="34" charset="0"/>
                <a:cs typeface="Times New Roman" panose="02020603050405020304" pitchFamily="18" charset="0"/>
              </a:rPr>
              <a:t> because religion, politics, and science </a:t>
            </a:r>
            <a:r>
              <a:rPr lang="en-CA" sz="1900" kern="100" dirty="0">
                <a:latin typeface="Arial" panose="020B0604020202020204" pitchFamily="34" charset="0"/>
                <a:ea typeface="Aptos" panose="020B0004020202020204" pitchFamily="34" charset="0"/>
                <a:cs typeface="Times New Roman" panose="02020603050405020304" pitchFamily="18" charset="0"/>
              </a:rPr>
              <a:t>ignore and deny</a:t>
            </a:r>
            <a:r>
              <a:rPr lang="en-CA" sz="1900" kern="100" dirty="0">
                <a:effectLst/>
                <a:latin typeface="Arial" panose="020B0604020202020204" pitchFamily="34" charset="0"/>
                <a:ea typeface="Aptos" panose="020B0004020202020204" pitchFamily="34" charset="0"/>
                <a:cs typeface="Times New Roman" panose="02020603050405020304" pitchFamily="18" charset="0"/>
              </a:rPr>
              <a:t> our biology</a:t>
            </a:r>
            <a:r>
              <a:rPr lang="en-CA" sz="1900" kern="100" dirty="0">
                <a:latin typeface="Arial" panose="020B0604020202020204" pitchFamily="34" charset="0"/>
                <a:ea typeface="Aptos" panose="020B0004020202020204" pitchFamily="34" charset="0"/>
                <a:cs typeface="Times New Roman" panose="02020603050405020304" pitchFamily="18" charset="0"/>
              </a:rPr>
              <a:t> </a:t>
            </a:r>
            <a:r>
              <a:rPr lang="en-CA" sz="1900" kern="100" dirty="0">
                <a:effectLst/>
                <a:latin typeface="Arial" panose="020B0604020202020204" pitchFamily="34" charset="0"/>
                <a:ea typeface="Aptos" panose="020B0004020202020204" pitchFamily="34" charset="0"/>
                <a:cs typeface="Times New Roman" panose="02020603050405020304" pitchFamily="18" charset="0"/>
              </a:rPr>
              <a:t>and millions of years of evolved </a:t>
            </a:r>
            <a:r>
              <a:rPr lang="en-CA" sz="1900" kern="100" dirty="0">
                <a:latin typeface="Arial" panose="020B0604020202020204" pitchFamily="34" charset="0"/>
                <a:ea typeface="Aptos" panose="020B0004020202020204" pitchFamily="34" charset="0"/>
                <a:cs typeface="Times New Roman" panose="02020603050405020304" pitchFamily="18" charset="0"/>
              </a:rPr>
              <a:t>adaptations</a:t>
            </a:r>
            <a:r>
              <a:rPr lang="en-CA" sz="1900" kern="100" dirty="0">
                <a:effectLst/>
                <a:latin typeface="Arial" panose="020B0604020202020204" pitchFamily="34" charset="0"/>
                <a:ea typeface="Aptos" panose="020B0004020202020204" pitchFamily="34" charset="0"/>
                <a:cs typeface="Times New Roman" panose="02020603050405020304" pitchFamily="18" charset="0"/>
              </a:rPr>
              <a:t>. </a:t>
            </a:r>
            <a:r>
              <a:rPr lang="en-CA" sz="1900" kern="100" dirty="0">
                <a:latin typeface="Arial" panose="020B0604020202020204" pitchFamily="34" charset="0"/>
                <a:ea typeface="Aptos" panose="020B0004020202020204" pitchFamily="34" charset="0"/>
                <a:cs typeface="Times New Roman" panose="02020603050405020304" pitchFamily="18" charset="0"/>
              </a:rPr>
              <a:t>The goal of this session is to give us a way</a:t>
            </a:r>
            <a:r>
              <a:rPr lang="en-CA" sz="1900" kern="100" dirty="0">
                <a:effectLst/>
                <a:latin typeface="Arial" panose="020B0604020202020204" pitchFamily="34" charset="0"/>
                <a:ea typeface="Aptos" panose="020B0004020202020204" pitchFamily="34" charset="0"/>
                <a:cs typeface="Times New Roman" panose="02020603050405020304" pitchFamily="18" charset="0"/>
              </a:rPr>
              <a:t> to begin to understand and sooth these epic internal struggles.</a:t>
            </a:r>
            <a:endParaRPr lang="en-CA" sz="19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B68AD61-CA84-6552-5332-01F891346C2D}"/>
              </a:ext>
            </a:extLst>
          </p:cNvPr>
          <p:cNvSpPr txBox="1"/>
          <p:nvPr/>
        </p:nvSpPr>
        <p:spPr>
          <a:xfrm>
            <a:off x="2187966" y="-18153"/>
            <a:ext cx="7816065" cy="523220"/>
          </a:xfrm>
          <a:prstGeom prst="rect">
            <a:avLst/>
          </a:prstGeom>
          <a:noFill/>
        </p:spPr>
        <p:txBody>
          <a:bodyPr wrap="square">
            <a:spAutoFit/>
          </a:bodyPr>
          <a:lstStyle/>
          <a:p>
            <a:r>
              <a:rPr lang="en-CA" sz="2800" kern="0" dirty="0">
                <a:solidFill>
                  <a:srgbClr val="222222"/>
                </a:solidFill>
                <a:latin typeface="Arial" panose="020B0604020202020204" pitchFamily="34" charset="0"/>
                <a:ea typeface="Times New Roman" panose="02020603050405020304" pitchFamily="18" charset="0"/>
              </a:rPr>
              <a:t>CHALLENGS TO</a:t>
            </a:r>
            <a:r>
              <a:rPr lang="en-CA" sz="2800" kern="0" dirty="0">
                <a:solidFill>
                  <a:srgbClr val="222222"/>
                </a:solidFill>
                <a:effectLst/>
                <a:latin typeface="Arial" panose="020B0604020202020204" pitchFamily="34" charset="0"/>
                <a:ea typeface="Times New Roman" panose="02020603050405020304" pitchFamily="18" charset="0"/>
              </a:rPr>
              <a:t> THE TRADITIONAL STORY </a:t>
            </a:r>
            <a:endParaRPr lang="en-CA" sz="2800" dirty="0"/>
          </a:p>
        </p:txBody>
      </p:sp>
    </p:spTree>
    <p:extLst>
      <p:ext uri="{BB962C8B-B14F-4D97-AF65-F5344CB8AC3E}">
        <p14:creationId xmlns:p14="http://schemas.microsoft.com/office/powerpoint/2010/main" val="293896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03A855-5CC1-EB32-ED22-4F133636FC16}"/>
              </a:ext>
            </a:extLst>
          </p:cNvPr>
          <p:cNvSpPr txBox="1"/>
          <p:nvPr/>
        </p:nvSpPr>
        <p:spPr>
          <a:xfrm>
            <a:off x="2075970" y="361942"/>
            <a:ext cx="12058436" cy="580993"/>
          </a:xfrm>
          <a:prstGeom prst="rect">
            <a:avLst/>
          </a:prstGeom>
          <a:noFill/>
        </p:spPr>
        <p:txBody>
          <a:bodyPr wrap="square">
            <a:spAutoFit/>
          </a:bodyPr>
          <a:lstStyle/>
          <a:p>
            <a:pPr>
              <a:lnSpc>
                <a:spcPct val="107000"/>
              </a:lnSpc>
              <a:spcAft>
                <a:spcPts val="800"/>
              </a:spcAft>
              <a:buNone/>
            </a:pPr>
            <a:r>
              <a:rPr lang="en-CA" sz="32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PART II </a:t>
            </a:r>
            <a:r>
              <a:rPr lang="en-CA" sz="3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THE MAP: How sexuality works</a:t>
            </a:r>
            <a:endParaRPr lang="en-CA" sz="3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4406B64-1822-4AF2-150C-D03FC5136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784" y="1304783"/>
            <a:ext cx="6978316" cy="5191275"/>
          </a:xfrm>
          <a:prstGeom prst="rect">
            <a:avLst/>
          </a:prstGeom>
        </p:spPr>
      </p:pic>
    </p:spTree>
    <p:extLst>
      <p:ext uri="{BB962C8B-B14F-4D97-AF65-F5344CB8AC3E}">
        <p14:creationId xmlns:p14="http://schemas.microsoft.com/office/powerpoint/2010/main" val="34527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6B2518-46A8-2EA2-525C-DF1BCFF1623D}"/>
              </a:ext>
            </a:extLst>
          </p:cNvPr>
          <p:cNvSpPr txBox="1"/>
          <p:nvPr/>
        </p:nvSpPr>
        <p:spPr>
          <a:xfrm>
            <a:off x="2514600" y="1082799"/>
            <a:ext cx="8493825" cy="4596899"/>
          </a:xfrm>
          <a:prstGeom prst="rect">
            <a:avLst/>
          </a:prstGeom>
          <a:noFill/>
        </p:spPr>
        <p:txBody>
          <a:bodyPr wrap="square">
            <a:spAutoFit/>
          </a:bodyPr>
          <a:lstStyle/>
          <a:p>
            <a:pPr>
              <a:lnSpc>
                <a:spcPct val="115000"/>
              </a:lnSpc>
              <a:spcAft>
                <a:spcPts val="800"/>
              </a:spcAft>
            </a:pPr>
            <a:r>
              <a:rPr lang="en-CA" sz="24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PART II – THE MAP: How sexuality works</a:t>
            </a:r>
          </a:p>
          <a:p>
            <a:pPr>
              <a:lnSpc>
                <a:spcPct val="115000"/>
              </a:lnSpc>
              <a:spcAft>
                <a:spcPts val="800"/>
              </a:spcAft>
            </a:pPr>
            <a:r>
              <a:rPr lang="en-CA" sz="2400" kern="0" dirty="0">
                <a:latin typeface="Arial" panose="020B0604020202020204" pitchFamily="34" charset="0"/>
                <a:ea typeface="Aptos" panose="020B0004020202020204" pitchFamily="34" charset="0"/>
                <a:cs typeface="Arial" panose="020B0604020202020204" pitchFamily="34" charset="0"/>
              </a:rPr>
              <a:t>4. The core premiss</a:t>
            </a:r>
          </a:p>
          <a:p>
            <a:pPr>
              <a:lnSpc>
                <a:spcPct val="115000"/>
              </a:lnSpc>
              <a:spcAft>
                <a:spcPts val="800"/>
              </a:spcAft>
            </a:pPr>
            <a:r>
              <a:rPr lang="en-CA" sz="2400" kern="0" dirty="0">
                <a:latin typeface="Arial" panose="020B0604020202020204" pitchFamily="34" charset="0"/>
                <a:ea typeface="Aptos" panose="020B0004020202020204" pitchFamily="34" charset="0"/>
                <a:cs typeface="Arial" panose="020B0604020202020204" pitchFamily="34" charset="0"/>
              </a:rPr>
              <a:t>5. The biology of sexuality</a:t>
            </a:r>
          </a:p>
          <a:p>
            <a:pPr>
              <a:lnSpc>
                <a:spcPct val="115000"/>
              </a:lnSpc>
              <a:spcAft>
                <a:spcPts val="800"/>
              </a:spcAft>
            </a:pPr>
            <a:r>
              <a:rPr lang="en-CA" sz="2400" kern="0" dirty="0">
                <a:latin typeface="Arial" panose="020B0604020202020204" pitchFamily="34" charset="0"/>
                <a:ea typeface="Aptos" panose="020B0004020202020204" pitchFamily="34" charset="0"/>
                <a:cs typeface="Arial" panose="020B0604020202020204" pitchFamily="34" charset="0"/>
              </a:rPr>
              <a:t>6. The evolution of sexuality</a:t>
            </a:r>
          </a:p>
          <a:p>
            <a:pPr>
              <a:lnSpc>
                <a:spcPct val="115000"/>
              </a:lnSpc>
              <a:spcAft>
                <a:spcPts val="800"/>
              </a:spcAft>
            </a:pPr>
            <a:r>
              <a:rPr lang="en-CA" sz="2400" kern="0" dirty="0">
                <a:latin typeface="Arial" panose="020B0604020202020204" pitchFamily="34" charset="0"/>
                <a:ea typeface="Times New Roman" panose="02020603050405020304" pitchFamily="18" charset="0"/>
                <a:cs typeface="Times New Roman" panose="02020603050405020304" pitchFamily="18" charset="0"/>
              </a:rPr>
              <a:t>7. the cultural evolution of norms</a:t>
            </a:r>
          </a:p>
          <a:p>
            <a:pPr>
              <a:lnSpc>
                <a:spcPct val="115000"/>
              </a:lnSpc>
              <a:spcAft>
                <a:spcPts val="800"/>
              </a:spcAft>
            </a:pPr>
            <a:r>
              <a:rPr lang="en-CA" sz="2400" kern="0" dirty="0">
                <a:latin typeface="Arial" panose="020B0604020202020204" pitchFamily="34" charset="0"/>
                <a:ea typeface="Times New Roman" panose="02020603050405020304" pitchFamily="18" charset="0"/>
                <a:cs typeface="Times New Roman" panose="02020603050405020304" pitchFamily="18" charset="0"/>
              </a:rPr>
              <a:t>8. Sexuality as an ecology of bonding systems </a:t>
            </a:r>
          </a:p>
          <a:p>
            <a:pPr>
              <a:lnSpc>
                <a:spcPct val="115000"/>
              </a:lnSpc>
              <a:spcAft>
                <a:spcPts val="800"/>
              </a:spcAft>
            </a:pPr>
            <a:r>
              <a:rPr lang="en-CA" sz="2400" dirty="0">
                <a:latin typeface="Arial" panose="020B0604020202020204" pitchFamily="34" charset="0"/>
                <a:cs typeface="Arial" panose="020B0604020202020204" pitchFamily="34" charset="0"/>
              </a:rPr>
              <a:t>9. </a:t>
            </a:r>
            <a:r>
              <a:rPr lang="en-CA" sz="2400" dirty="0">
                <a:latin typeface="Arial" panose="020B0604020202020204" pitchFamily="34" charset="0"/>
                <a:ea typeface="Times New Roman" panose="02020603050405020304" pitchFamily="18" charset="0"/>
                <a:cs typeface="Arial" panose="020B0604020202020204" pitchFamily="34" charset="0"/>
              </a:rPr>
              <a:t>How disruptions in psychosocial development affect sexuality</a:t>
            </a:r>
          </a:p>
          <a:p>
            <a:pPr>
              <a:lnSpc>
                <a:spcPct val="115000"/>
              </a:lnSpc>
              <a:spcAft>
                <a:spcPts val="800"/>
              </a:spcAft>
            </a:pPr>
            <a:endParaRPr lang="en-CA" sz="2400" kern="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8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F536DA-5D78-6FB4-D348-9BB07622969E}"/>
              </a:ext>
            </a:extLst>
          </p:cNvPr>
          <p:cNvSpPr txBox="1"/>
          <p:nvPr/>
        </p:nvSpPr>
        <p:spPr>
          <a:xfrm>
            <a:off x="3809010" y="389980"/>
            <a:ext cx="6097978" cy="545727"/>
          </a:xfrm>
          <a:prstGeom prst="rect">
            <a:avLst/>
          </a:prstGeom>
          <a:noFill/>
        </p:spPr>
        <p:txBody>
          <a:bodyPr wrap="square">
            <a:spAutoFit/>
          </a:bodyPr>
          <a:lstStyle/>
          <a:p>
            <a:pPr>
              <a:lnSpc>
                <a:spcPct val="115000"/>
              </a:lnSpc>
              <a:spcAft>
                <a:spcPts val="800"/>
              </a:spcAft>
            </a:pPr>
            <a:r>
              <a:rPr lang="en-CA" sz="2800" kern="0" dirty="0">
                <a:solidFill>
                  <a:schemeClr val="bg1"/>
                </a:solidFill>
                <a:latin typeface="Arial" panose="020B0604020202020204" pitchFamily="34" charset="0"/>
                <a:ea typeface="Aptos" panose="020B0004020202020204" pitchFamily="34" charset="0"/>
                <a:cs typeface="Arial" panose="020B0604020202020204" pitchFamily="34" charset="0"/>
              </a:rPr>
              <a:t>4. THE CORE PREMISS</a:t>
            </a:r>
          </a:p>
        </p:txBody>
      </p:sp>
    </p:spTree>
    <p:extLst>
      <p:ext uri="{BB962C8B-B14F-4D97-AF65-F5344CB8AC3E}">
        <p14:creationId xmlns:p14="http://schemas.microsoft.com/office/powerpoint/2010/main" val="744152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3E959-BAAE-31DF-0B36-22AD1141AC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FDF444-0DCE-125A-A237-670BD7587234}"/>
              </a:ext>
            </a:extLst>
          </p:cNvPr>
          <p:cNvSpPr txBox="1"/>
          <p:nvPr/>
        </p:nvSpPr>
        <p:spPr>
          <a:xfrm>
            <a:off x="318987" y="172662"/>
            <a:ext cx="4272459" cy="954107"/>
          </a:xfrm>
          <a:prstGeom prst="rect">
            <a:avLst/>
          </a:prstGeom>
          <a:noFill/>
        </p:spPr>
        <p:txBody>
          <a:bodyPr wrap="square">
            <a:spAutoFit/>
          </a:bodyPr>
          <a:lstStyle/>
          <a:p>
            <a:pPr algn="ctr">
              <a:buNone/>
            </a:pPr>
            <a:r>
              <a:rPr lang="en-CA" sz="2800" dirty="0">
                <a:solidFill>
                  <a:srgbClr val="222222"/>
                </a:solidFill>
                <a:effectLst/>
                <a:latin typeface="Arial" panose="020B0604020202020204" pitchFamily="34" charset="0"/>
                <a:ea typeface="Times New Roman" panose="02020603050405020304" pitchFamily="18" charset="0"/>
              </a:rPr>
              <a:t>THE CORE PREMISE OF THIS SESSION</a:t>
            </a:r>
            <a:endParaRPr lang="en-CA"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E7A4B6E-AEF3-4916-4072-138FB0F14EC0}"/>
              </a:ext>
            </a:extLst>
          </p:cNvPr>
          <p:cNvSpPr txBox="1"/>
          <p:nvPr/>
        </p:nvSpPr>
        <p:spPr>
          <a:xfrm>
            <a:off x="4853683" y="649715"/>
            <a:ext cx="7338317" cy="5262979"/>
          </a:xfrm>
          <a:prstGeom prst="rect">
            <a:avLst/>
          </a:prstGeom>
          <a:noFill/>
        </p:spPr>
        <p:txBody>
          <a:bodyPr wrap="square">
            <a:spAutoFit/>
          </a:bodyPr>
          <a:lstStyle/>
          <a:p>
            <a:pPr marL="342900" indent="-342900">
              <a:buFont typeface="Arial" panose="020B0604020202020204" pitchFamily="34" charset="0"/>
              <a:buChar char="•"/>
            </a:pPr>
            <a:r>
              <a:rPr lang="en-CA"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sexuality is: </a:t>
            </a:r>
            <a:r>
              <a:rPr lang="en-CA" sz="2400" dirty="0">
                <a:effectLst/>
                <a:latin typeface="Arial" panose="020B0604020202020204" pitchFamily="34" charset="0"/>
                <a:ea typeface="Times New Roman" panose="02020603050405020304" pitchFamily="18" charset="0"/>
                <a:cs typeface="Arial" panose="020B0604020202020204" pitchFamily="34" charset="0"/>
              </a:rPr>
              <a:t>Sexuality is </a:t>
            </a:r>
            <a:r>
              <a:rPr lang="en-CA" sz="2400" b="0" dirty="0">
                <a:effectLst/>
                <a:latin typeface="Arial" panose="020B0604020202020204" pitchFamily="34" charset="0"/>
                <a:ea typeface="Times New Roman" panose="02020603050405020304" pitchFamily="18" charset="0"/>
                <a:cs typeface="Arial" panose="020B0604020202020204" pitchFamily="34" charset="0"/>
              </a:rPr>
              <a:t>not a single drive, or instinct</a:t>
            </a:r>
            <a:r>
              <a:rPr lang="en-CA" sz="2400" b="1" dirty="0">
                <a:effectLst/>
                <a:latin typeface="Arial" panose="020B0604020202020204" pitchFamily="34" charset="0"/>
                <a:ea typeface="Times New Roman" panose="02020603050405020304" pitchFamily="18" charset="0"/>
                <a:cs typeface="Arial" panose="020B0604020202020204" pitchFamily="34" charset="0"/>
              </a:rPr>
              <a:t>.</a:t>
            </a:r>
            <a:r>
              <a:rPr lang="en-CA" sz="2400" dirty="0">
                <a:effectLst/>
                <a:latin typeface="Arial" panose="020B0604020202020204" pitchFamily="34" charset="0"/>
                <a:ea typeface="Times New Roman" panose="02020603050405020304" pitchFamily="18" charset="0"/>
                <a:cs typeface="Arial" panose="020B0604020202020204" pitchFamily="34" charset="0"/>
              </a:rPr>
              <a:t> It’s better understood as an </a:t>
            </a:r>
            <a:r>
              <a:rPr lang="en-CA" sz="2400" b="0" dirty="0">
                <a:effectLst/>
                <a:latin typeface="Arial" panose="020B0604020202020204" pitchFamily="34" charset="0"/>
                <a:ea typeface="Times New Roman" panose="02020603050405020304" pitchFamily="18" charset="0"/>
                <a:cs typeface="Arial" panose="020B0604020202020204" pitchFamily="34" charset="0"/>
              </a:rPr>
              <a:t>ecology of bonding systems</a:t>
            </a:r>
            <a:r>
              <a:rPr lang="en-CA" sz="2400" dirty="0">
                <a:effectLst/>
                <a:latin typeface="Arial" panose="020B0604020202020204" pitchFamily="34" charset="0"/>
                <a:ea typeface="Times New Roman" panose="02020603050405020304" pitchFamily="18" charset="0"/>
                <a:cs typeface="Arial" panose="020B0604020202020204" pitchFamily="34" charset="0"/>
              </a:rPr>
              <a:t>; multiple motivational and emotional systems that evolved for different purposes and are shaped over time by</a:t>
            </a:r>
            <a:r>
              <a:rPr lang="en-CA" sz="2400" b="1" dirty="0">
                <a:effectLst/>
                <a:latin typeface="Arial" panose="020B0604020202020204" pitchFamily="34" charset="0"/>
                <a:ea typeface="Times New Roman" panose="02020603050405020304" pitchFamily="18" charset="0"/>
                <a:cs typeface="Arial" panose="020B0604020202020204" pitchFamily="34" charset="0"/>
              </a:rPr>
              <a:t> </a:t>
            </a:r>
            <a:r>
              <a:rPr lang="en-CA" sz="2400" b="0" dirty="0">
                <a:effectLst/>
                <a:latin typeface="Arial" panose="020B0604020202020204" pitchFamily="34" charset="0"/>
                <a:ea typeface="Times New Roman" panose="02020603050405020304" pitchFamily="18" charset="0"/>
                <a:cs typeface="Arial" panose="020B0604020202020204" pitchFamily="34" charset="0"/>
              </a:rPr>
              <a:t>biology, development, culture, relationships, and context</a:t>
            </a:r>
            <a:r>
              <a:rPr lang="en-CA" sz="2400" b="1" dirty="0">
                <a:effectLst/>
                <a:latin typeface="Arial" panose="020B0604020202020204" pitchFamily="34" charset="0"/>
                <a:ea typeface="Times New Roman" panose="02020603050405020304" pitchFamily="18" charset="0"/>
                <a:cs typeface="Arial" panose="020B0604020202020204" pitchFamily="34" charset="0"/>
              </a:rPr>
              <a:t>.</a:t>
            </a:r>
            <a:endParaRPr lang="en-CA" sz="2400" b="1"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This ecology of bonding systems includes:</a:t>
            </a: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1. sexual desire, </a:t>
            </a: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2. attachment, </a:t>
            </a: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3. pair-bonding, </a:t>
            </a: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4. caregiving, </a:t>
            </a: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5. status and belonging, </a:t>
            </a: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6. novelty-seeking, and </a:t>
            </a: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7. meaning-making. </a:t>
            </a:r>
          </a:p>
        </p:txBody>
      </p:sp>
      <p:pic>
        <p:nvPicPr>
          <p:cNvPr id="6" name="Picture 5">
            <a:extLst>
              <a:ext uri="{FF2B5EF4-FFF2-40B4-BE49-F238E27FC236}">
                <a16:creationId xmlns:a16="http://schemas.microsoft.com/office/drawing/2014/main" id="{666B3018-84D7-C80B-B42F-CAC4DC8FA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60" y="1276508"/>
            <a:ext cx="4561115" cy="5191275"/>
          </a:xfrm>
          <a:prstGeom prst="rect">
            <a:avLst/>
          </a:prstGeom>
        </p:spPr>
      </p:pic>
    </p:spTree>
    <p:extLst>
      <p:ext uri="{BB962C8B-B14F-4D97-AF65-F5344CB8AC3E}">
        <p14:creationId xmlns:p14="http://schemas.microsoft.com/office/powerpoint/2010/main" val="134653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6E35F2-7A97-611E-8D5B-F92382817585}"/>
              </a:ext>
            </a:extLst>
          </p:cNvPr>
          <p:cNvSpPr txBox="1"/>
          <p:nvPr/>
        </p:nvSpPr>
        <p:spPr>
          <a:xfrm>
            <a:off x="318987" y="172662"/>
            <a:ext cx="4272459" cy="954107"/>
          </a:xfrm>
          <a:prstGeom prst="rect">
            <a:avLst/>
          </a:prstGeom>
          <a:noFill/>
        </p:spPr>
        <p:txBody>
          <a:bodyPr wrap="square">
            <a:spAutoFit/>
          </a:bodyPr>
          <a:lstStyle/>
          <a:p>
            <a:pPr algn="ctr">
              <a:buNone/>
            </a:pPr>
            <a:r>
              <a:rPr lang="en-CA" sz="2800" dirty="0">
                <a:solidFill>
                  <a:srgbClr val="222222"/>
                </a:solidFill>
                <a:effectLst/>
                <a:latin typeface="Arial" panose="020B0604020202020204" pitchFamily="34" charset="0"/>
                <a:ea typeface="Times New Roman" panose="02020603050405020304" pitchFamily="18" charset="0"/>
              </a:rPr>
              <a:t>THE CORE PREMISE OF THIS SESSION</a:t>
            </a:r>
            <a:endParaRPr lang="en-CA"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8D2EDD2-E83D-7A48-1335-B4744EC9D0E0}"/>
              </a:ext>
            </a:extLst>
          </p:cNvPr>
          <p:cNvSpPr txBox="1"/>
          <p:nvPr/>
        </p:nvSpPr>
        <p:spPr>
          <a:xfrm>
            <a:off x="4853683" y="918613"/>
            <a:ext cx="7338317" cy="4524315"/>
          </a:xfrm>
          <a:prstGeom prst="rect">
            <a:avLst/>
          </a:prstGeom>
          <a:noFill/>
        </p:spPr>
        <p:txBody>
          <a:bodyPr wrap="square">
            <a:spAutoFit/>
          </a:bodyPr>
          <a:lstStyle/>
          <a:p>
            <a:pPr marL="342900" indent="-342900">
              <a:buFont typeface="Arial" panose="020B0604020202020204" pitchFamily="34" charset="0"/>
              <a:buChar char="•"/>
            </a:pPr>
            <a:r>
              <a:rPr lang="en-CA"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these systems do: </a:t>
            </a:r>
            <a:r>
              <a:rPr lang="en-CA" sz="2400" dirty="0">
                <a:effectLst/>
                <a:latin typeface="Arial" panose="020B0604020202020204" pitchFamily="34" charset="0"/>
                <a:ea typeface="Times New Roman" panose="02020603050405020304" pitchFamily="18" charset="0"/>
                <a:cs typeface="Arial" panose="020B0604020202020204" pitchFamily="34" charset="0"/>
              </a:rPr>
              <a:t>These systems can </a:t>
            </a:r>
            <a:r>
              <a:rPr lang="en-CA" sz="2400" b="0" dirty="0">
                <a:effectLst/>
                <a:latin typeface="Arial" panose="020B0604020202020204" pitchFamily="34" charset="0"/>
                <a:ea typeface="Times New Roman" panose="02020603050405020304" pitchFamily="18" charset="0"/>
                <a:cs typeface="Arial" panose="020B0604020202020204" pitchFamily="34" charset="0"/>
              </a:rPr>
              <a:t>align, conflict, amplify, or inhibit one another</a:t>
            </a:r>
            <a:r>
              <a:rPr lang="en-CA" sz="2400" dirty="0">
                <a:effectLst/>
                <a:latin typeface="Arial" panose="020B0604020202020204" pitchFamily="34" charset="0"/>
                <a:ea typeface="Times New Roman" panose="02020603050405020304" pitchFamily="18" charset="0"/>
                <a:cs typeface="Arial" panose="020B0604020202020204" pitchFamily="34" charset="0"/>
              </a:rPr>
              <a:t>, and their relative strength shifts across the lifespan and across situations.</a:t>
            </a:r>
            <a:endParaRPr lang="en-CA"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Because of this, sexuality is </a:t>
            </a:r>
            <a:r>
              <a:rPr lang="en-CA" sz="2400" b="0" dirty="0">
                <a:effectLst/>
                <a:latin typeface="Arial" panose="020B0604020202020204" pitchFamily="34" charset="0"/>
                <a:ea typeface="Times New Roman" panose="02020603050405020304" pitchFamily="18" charset="0"/>
                <a:cs typeface="Arial" panose="020B0604020202020204" pitchFamily="34" charset="0"/>
              </a:rPr>
              <a:t>dynamic rather than static</a:t>
            </a:r>
            <a:r>
              <a:rPr lang="en-CA" sz="2400" b="1" dirty="0">
                <a:effectLst/>
                <a:latin typeface="Arial" panose="020B0604020202020204" pitchFamily="34" charset="0"/>
                <a:ea typeface="Times New Roman" panose="02020603050405020304" pitchFamily="18" charset="0"/>
                <a:cs typeface="Arial" panose="020B0604020202020204" pitchFamily="34" charset="0"/>
              </a:rPr>
              <a:t>, </a:t>
            </a:r>
            <a:r>
              <a:rPr lang="en-CA" sz="2400" dirty="0">
                <a:effectLst/>
                <a:latin typeface="Arial" panose="020B0604020202020204" pitchFamily="34" charset="0"/>
                <a:ea typeface="Times New Roman" panose="02020603050405020304" pitchFamily="18" charset="0"/>
                <a:cs typeface="Arial" panose="020B0604020202020204" pitchFamily="34" charset="0"/>
              </a:rPr>
              <a:t>and</a:t>
            </a:r>
            <a:r>
              <a:rPr lang="en-CA" sz="2400" b="1" dirty="0">
                <a:effectLst/>
                <a:latin typeface="Arial" panose="020B0604020202020204" pitchFamily="34" charset="0"/>
                <a:ea typeface="Times New Roman" panose="02020603050405020304" pitchFamily="18" charset="0"/>
                <a:cs typeface="Arial" panose="020B0604020202020204" pitchFamily="34" charset="0"/>
              </a:rPr>
              <a:t> </a:t>
            </a:r>
            <a:r>
              <a:rPr lang="en-CA" sz="2400" b="0" dirty="0">
                <a:effectLst/>
                <a:latin typeface="Arial" panose="020B0604020202020204" pitchFamily="34" charset="0"/>
                <a:ea typeface="Times New Roman" panose="02020603050405020304" pitchFamily="18" charset="0"/>
                <a:cs typeface="Arial" panose="020B0604020202020204" pitchFamily="34" charset="0"/>
              </a:rPr>
              <a:t>relational rather than purely individual</a:t>
            </a:r>
            <a:r>
              <a:rPr lang="en-CA" sz="2400" b="1" dirty="0">
                <a:effectLst/>
                <a:latin typeface="Arial" panose="020B0604020202020204" pitchFamily="34" charset="0"/>
                <a:ea typeface="Times New Roman" panose="02020603050405020304" pitchFamily="18" charset="0"/>
                <a:cs typeface="Arial" panose="020B0604020202020204" pitchFamily="34" charset="0"/>
              </a:rPr>
              <a:t>.</a:t>
            </a:r>
          </a:p>
          <a:p>
            <a:r>
              <a:rPr lang="en-CA" sz="2400"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Arial" panose="020B0604020202020204" pitchFamily="34" charset="0"/>
              <a:buChar char="•"/>
            </a:pPr>
            <a:r>
              <a:rPr lang="en-CA"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Why conflict is normal: </a:t>
            </a:r>
            <a:r>
              <a:rPr lang="en-CA" sz="2400" dirty="0">
                <a:effectLst/>
                <a:latin typeface="Arial" panose="020B0604020202020204" pitchFamily="34" charset="0"/>
                <a:ea typeface="Times New Roman" panose="02020603050405020304" pitchFamily="18" charset="0"/>
                <a:cs typeface="Arial" panose="020B0604020202020204" pitchFamily="34" charset="0"/>
              </a:rPr>
              <a:t>Many of the tensions people experience around sexuality arise not from pathology, but from</a:t>
            </a:r>
            <a:r>
              <a:rPr lang="en-CA" sz="2400" b="0" dirty="0">
                <a:effectLst/>
                <a:latin typeface="Arial" panose="020B0604020202020204" pitchFamily="34" charset="0"/>
                <a:ea typeface="Times New Roman" panose="02020603050405020304" pitchFamily="18" charset="0"/>
                <a:cs typeface="Arial" panose="020B0604020202020204" pitchFamily="34" charset="0"/>
              </a:rPr>
              <a:t> conflicts between these bonding systems</a:t>
            </a:r>
            <a:r>
              <a:rPr lang="en-CA" sz="2400" dirty="0">
                <a:effectLst/>
                <a:latin typeface="Arial" panose="020B0604020202020204" pitchFamily="34" charset="0"/>
                <a:ea typeface="Times New Roman" panose="02020603050405020304" pitchFamily="18" charset="0"/>
                <a:cs typeface="Arial" panose="020B0604020202020204" pitchFamily="34" charset="0"/>
              </a:rPr>
              <a:t>, against a background of rapid cultural change.</a:t>
            </a:r>
          </a:p>
        </p:txBody>
      </p:sp>
      <p:pic>
        <p:nvPicPr>
          <p:cNvPr id="6" name="Picture 5">
            <a:extLst>
              <a:ext uri="{FF2B5EF4-FFF2-40B4-BE49-F238E27FC236}">
                <a16:creationId xmlns:a16="http://schemas.microsoft.com/office/drawing/2014/main" id="{BAE55D60-7F87-8EFD-05BE-EF14B6FF5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60" y="1276508"/>
            <a:ext cx="4561115" cy="5191275"/>
          </a:xfrm>
          <a:prstGeom prst="rect">
            <a:avLst/>
          </a:prstGeom>
        </p:spPr>
      </p:pic>
    </p:spTree>
    <p:extLst>
      <p:ext uri="{BB962C8B-B14F-4D97-AF65-F5344CB8AC3E}">
        <p14:creationId xmlns:p14="http://schemas.microsoft.com/office/powerpoint/2010/main" val="179630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405E3A-0F0D-7863-ADE6-57798F9A0FC0}"/>
              </a:ext>
            </a:extLst>
          </p:cNvPr>
          <p:cNvSpPr txBox="1"/>
          <p:nvPr/>
        </p:nvSpPr>
        <p:spPr>
          <a:xfrm>
            <a:off x="606948" y="609799"/>
            <a:ext cx="3772462" cy="1550553"/>
          </a:xfrm>
          <a:prstGeom prst="rect">
            <a:avLst/>
          </a:prstGeom>
          <a:noFill/>
        </p:spPr>
        <p:txBody>
          <a:bodyPr wrap="square">
            <a:spAutoFit/>
          </a:bodyPr>
          <a:lstStyle/>
          <a:p>
            <a:pPr algn="ctr">
              <a:lnSpc>
                <a:spcPct val="115000"/>
              </a:lnSpc>
              <a:spcBef>
                <a:spcPts val="800"/>
              </a:spcBef>
              <a:spcAft>
                <a:spcPts val="400"/>
              </a:spcAft>
              <a:buNone/>
            </a:pPr>
            <a:r>
              <a:rPr lang="en-CA" sz="2800" kern="0" dirty="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PLEASE NOTE WHAT WE WON’T BE DOING TODAY</a:t>
            </a:r>
            <a:endParaRPr lang="en-CA" sz="2800"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0C3C8AD-217E-E9C0-072B-A1B7319CADA4}"/>
              </a:ext>
            </a:extLst>
          </p:cNvPr>
          <p:cNvSpPr txBox="1"/>
          <p:nvPr/>
        </p:nvSpPr>
        <p:spPr>
          <a:xfrm>
            <a:off x="4574569" y="0"/>
            <a:ext cx="7517258" cy="6996595"/>
          </a:xfrm>
          <a:prstGeom prst="rect">
            <a:avLst/>
          </a:prstGeom>
          <a:noFill/>
        </p:spPr>
        <p:txBody>
          <a:bodyPr wrap="square">
            <a:spAutoFit/>
          </a:bodyPr>
          <a:lstStyle/>
          <a:p>
            <a:pPr marL="342900" indent="-34290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In this session we will not be ranking sexual identities or setting a hierarchy of what is more mature, healthier, or legitimate. Different patterns of sexuality and bonding can make sense in different lives, bodies, relationships, and cultures.</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We will not pathologize difference: Variations in desire, attraction, identity, or relationship style are often a reflection of development, experience, temperament, and context and not evidence of illness or defect.</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We will also not suggest that there is a “normal” standard but will instead recognize that human experience is diverse. Many people hold multiple, sometimes contradictory experiences of sexuality and bonding across time. </a:t>
            </a:r>
          </a:p>
          <a:p>
            <a:pPr marL="342900" indent="-34290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Our aim is not to collapse complexity into a single label or story, but to make room for it, to understand it with curiosity rather than judgment.</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AA2ACCE-CB9C-8DCA-3351-A91BCD6EC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059" y="2355273"/>
            <a:ext cx="3910240" cy="3722914"/>
          </a:xfrm>
          <a:prstGeom prst="rect">
            <a:avLst/>
          </a:prstGeom>
        </p:spPr>
      </p:pic>
    </p:spTree>
    <p:extLst>
      <p:ext uri="{BB962C8B-B14F-4D97-AF65-F5344CB8AC3E}">
        <p14:creationId xmlns:p14="http://schemas.microsoft.com/office/powerpoint/2010/main" val="81004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78A74-A38D-FEEA-0430-053AAE3274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E7AA30-4376-D6C2-76C2-ABFF2A78DF23}"/>
              </a:ext>
            </a:extLst>
          </p:cNvPr>
          <p:cNvSpPr txBox="1"/>
          <p:nvPr/>
        </p:nvSpPr>
        <p:spPr>
          <a:xfrm>
            <a:off x="2274325" y="359423"/>
            <a:ext cx="11488221" cy="545727"/>
          </a:xfrm>
          <a:prstGeom prst="rect">
            <a:avLst/>
          </a:prstGeom>
          <a:noFill/>
        </p:spPr>
        <p:txBody>
          <a:bodyPr wrap="square">
            <a:spAutoFit/>
          </a:bodyPr>
          <a:lstStyle/>
          <a:p>
            <a:pPr>
              <a:lnSpc>
                <a:spcPct val="115000"/>
              </a:lnSpc>
              <a:spcBef>
                <a:spcPts val="800"/>
              </a:spcBef>
              <a:spcAft>
                <a:spcPts val="400"/>
              </a:spcAft>
              <a:buNone/>
            </a:pPr>
            <a:r>
              <a:rPr lang="en-CA"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CA" sz="28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CA"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BIOLOGY OF HUMAN SEXUALITY </a:t>
            </a:r>
            <a:endParaRPr lang="en-CA" sz="2800"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33689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5F392A-94FD-7F2E-0B5D-619932F5433D}"/>
              </a:ext>
            </a:extLst>
          </p:cNvPr>
          <p:cNvSpPr txBox="1"/>
          <p:nvPr/>
        </p:nvSpPr>
        <p:spPr>
          <a:xfrm>
            <a:off x="-304208" y="0"/>
            <a:ext cx="5625958" cy="1041247"/>
          </a:xfrm>
          <a:prstGeom prst="rect">
            <a:avLst/>
          </a:prstGeom>
          <a:noFill/>
        </p:spPr>
        <p:txBody>
          <a:bodyPr wrap="square">
            <a:spAutoFit/>
          </a:bodyPr>
          <a:lstStyle/>
          <a:p>
            <a:pPr algn="ctr">
              <a:lnSpc>
                <a:spcPct val="115000"/>
              </a:lnSpc>
              <a:spcBef>
                <a:spcPts val="800"/>
              </a:spcBef>
              <a:spcAft>
                <a:spcPts val="400"/>
              </a:spcAft>
              <a:buNone/>
            </a:pPr>
            <a:r>
              <a:rPr lang="en-CA" sz="28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CA"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BIOLOGY OF HUMAN SEXUALITY </a:t>
            </a:r>
            <a:endParaRPr lang="en-CA" sz="2800"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77A73BE1-C071-9E99-C809-57D2B235F1A1}"/>
              </a:ext>
            </a:extLst>
          </p:cNvPr>
          <p:cNvSpPr txBox="1"/>
          <p:nvPr/>
        </p:nvSpPr>
        <p:spPr>
          <a:xfrm>
            <a:off x="5071487" y="159050"/>
            <a:ext cx="6845158" cy="6698950"/>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Arial" panose="020B0604020202020204" pitchFamily="34" charset="0"/>
              </a:rPr>
              <a:t>Human sexuality emerges from the interaction of three biological systems:</a:t>
            </a:r>
            <a:endParaRPr lang="en-CA" sz="2200" kern="100" dirty="0">
              <a:effectLst/>
              <a:latin typeface="Arial" panose="020B0604020202020204" pitchFamily="34" charset="0"/>
              <a:ea typeface="Aptos" panose="020B0004020202020204" pitchFamily="34" charset="0"/>
              <a:cs typeface="Arial" panose="020B0604020202020204" pitchFamily="34" charset="0"/>
            </a:endParaRPr>
          </a:p>
          <a:p>
            <a:pPr marL="285750" lvl="0" indent="-285750">
              <a:lnSpc>
                <a:spcPct val="115000"/>
              </a:lnSpc>
              <a:spcAft>
                <a:spcPts val="800"/>
              </a:spcAft>
              <a:buSzPts val="1000"/>
              <a:buFont typeface="Wingdings" panose="05000000000000000000" pitchFamily="2" charset="2"/>
              <a:buChar char="ü"/>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reproductive system</a:t>
            </a:r>
            <a:r>
              <a:rPr lang="en-CA" sz="2200" kern="0" dirty="0">
                <a:effectLst/>
                <a:latin typeface="Arial" panose="020B0604020202020204" pitchFamily="34" charset="0"/>
                <a:ea typeface="Times New Roman" panose="02020603050405020304" pitchFamily="18" charset="0"/>
                <a:cs typeface="Arial" panose="020B0604020202020204" pitchFamily="34" charset="0"/>
              </a:rPr>
              <a:t>: Organs, gametes, and sex hormones (estrogen, progesterone, testosterone) that enable reproduction.</a:t>
            </a:r>
            <a:endParaRPr lang="en-CA" sz="2200" kern="100" dirty="0">
              <a:effectLst/>
              <a:latin typeface="Arial" panose="020B0604020202020204" pitchFamily="34" charset="0"/>
              <a:ea typeface="Aptos" panose="020B0004020202020204" pitchFamily="34" charset="0"/>
              <a:cs typeface="Arial" panose="020B0604020202020204" pitchFamily="34" charset="0"/>
            </a:endParaRPr>
          </a:p>
          <a:p>
            <a:pPr marL="285750" lvl="0" indent="-285750">
              <a:lnSpc>
                <a:spcPct val="115000"/>
              </a:lnSpc>
              <a:spcAft>
                <a:spcPts val="800"/>
              </a:spcAft>
              <a:buSzPts val="1000"/>
              <a:buFont typeface="Wingdings" panose="05000000000000000000" pitchFamily="2" charset="2"/>
              <a:buChar char="ü"/>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endocrine system</a:t>
            </a:r>
            <a:r>
              <a:rPr lang="en-CA" sz="2200" kern="0" dirty="0">
                <a:effectLst/>
                <a:latin typeface="Arial" panose="020B0604020202020204" pitchFamily="34" charset="0"/>
                <a:ea typeface="Times New Roman" panose="02020603050405020304" pitchFamily="18" charset="0"/>
                <a:cs typeface="Arial" panose="020B0604020202020204" pitchFamily="34" charset="0"/>
              </a:rPr>
              <a:t>: Especially the hypothalamic–pituitary–gonadal (HPG) axis, which regulates sexual development, libido, fertility, and cyclical changes.</a:t>
            </a:r>
            <a:endParaRPr lang="en-CA" sz="2200" kern="100" dirty="0">
              <a:effectLst/>
              <a:latin typeface="Arial" panose="020B0604020202020204" pitchFamily="34" charset="0"/>
              <a:ea typeface="Aptos" panose="020B0004020202020204" pitchFamily="34" charset="0"/>
              <a:cs typeface="Arial" panose="020B0604020202020204" pitchFamily="34" charset="0"/>
            </a:endParaRPr>
          </a:p>
          <a:p>
            <a:pPr marL="285750" lvl="0" indent="-285750">
              <a:lnSpc>
                <a:spcPct val="115000"/>
              </a:lnSpc>
              <a:spcAft>
                <a:spcPts val="800"/>
              </a:spcAft>
              <a:buSzPts val="1000"/>
              <a:buFont typeface="Wingdings" panose="05000000000000000000" pitchFamily="2" charset="2"/>
              <a:buChar char="ü"/>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nervous system including</a:t>
            </a:r>
            <a:r>
              <a:rPr lang="en-CA" sz="2200" kern="0" dirty="0">
                <a:effectLst/>
                <a:latin typeface="Arial" panose="020B0604020202020204" pitchFamily="34" charset="0"/>
                <a:ea typeface="Times New Roman" panose="02020603050405020304" pitchFamily="18" charset="0"/>
                <a:cs typeface="Arial" panose="020B0604020202020204" pitchFamily="34" charset="0"/>
              </a:rPr>
              <a:t>: The limbic system (desire, attachment, emotion). Dopaminergic reward pathways (motivation, pleasure). Autonomic nervous system (arousal, erection, lubrication, orgasm)</a:t>
            </a:r>
            <a:endParaRPr lang="en-CA" sz="22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Arial" panose="020B0604020202020204" pitchFamily="34" charset="0"/>
              </a:rPr>
              <a:t>Sexuality is therefore not a single “drive,” but a distributed biological process. </a:t>
            </a:r>
            <a:endParaRPr lang="en-CA" sz="22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2" descr="24.4. Hormonal Control of Human Reproduction – Concepts of Biology ...">
            <a:extLst>
              <a:ext uri="{FF2B5EF4-FFF2-40B4-BE49-F238E27FC236}">
                <a16:creationId xmlns:a16="http://schemas.microsoft.com/office/drawing/2014/main" id="{F2735892-F8D0-65EF-5E4B-795C90C50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0" y="1186435"/>
            <a:ext cx="4912883" cy="542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5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51ED81-79C2-D03A-7712-75A81A47F60F}"/>
              </a:ext>
            </a:extLst>
          </p:cNvPr>
          <p:cNvSpPr txBox="1"/>
          <p:nvPr/>
        </p:nvSpPr>
        <p:spPr>
          <a:xfrm>
            <a:off x="365167" y="124093"/>
            <a:ext cx="11320152" cy="6740307"/>
          </a:xfrm>
          <a:prstGeom prst="rect">
            <a:avLst/>
          </a:prstGeom>
          <a:noFill/>
        </p:spPr>
        <p:txBody>
          <a:bodyPr wrap="square">
            <a:spAutoFit/>
          </a:bodyPr>
          <a:lstStyle/>
          <a:p>
            <a:pPr marL="285750" indent="-285750">
              <a:buFont typeface="Arial" panose="020B0604020202020204" pitchFamily="34" charset="0"/>
              <a:buChar char="•"/>
            </a:pPr>
            <a:r>
              <a:rPr lang="en-CA" sz="3600" dirty="0">
                <a:latin typeface="Arial" panose="020B0604020202020204" pitchFamily="34" charset="0"/>
                <a:cs typeface="Arial" panose="020B0604020202020204" pitchFamily="34" charset="0"/>
              </a:rPr>
              <a:t>Many people like to save the best for last.</a:t>
            </a:r>
          </a:p>
          <a:p>
            <a:pPr marL="285750" indent="-285750">
              <a:buFont typeface="Arial" panose="020B0604020202020204" pitchFamily="34" charset="0"/>
              <a:buChar char="•"/>
            </a:pPr>
            <a:r>
              <a:rPr lang="en-CA" sz="3600" dirty="0">
                <a:latin typeface="Arial" panose="020B0604020202020204" pitchFamily="34" charset="0"/>
                <a:cs typeface="Arial" panose="020B0604020202020204" pitchFamily="34" charset="0"/>
              </a:rPr>
              <a:t>To study this in a scientific way Joan and Nicole polled 100 people in the streets of Stratford by asking them if they like to save the best for last and if so, what do they save.</a:t>
            </a:r>
          </a:p>
          <a:p>
            <a:pPr marL="285750" indent="-285750">
              <a:buFont typeface="Arial" panose="020B0604020202020204" pitchFamily="34" charset="0"/>
              <a:buChar char="•"/>
            </a:pPr>
            <a:r>
              <a:rPr lang="en-CA" sz="3600" dirty="0">
                <a:latin typeface="Arial" panose="020B0604020202020204" pitchFamily="34" charset="0"/>
                <a:cs typeface="Arial" panose="020B0604020202020204" pitchFamily="34" charset="0"/>
              </a:rPr>
              <a:t>Of those that said yes, they made a list of the of the top responses.</a:t>
            </a:r>
          </a:p>
          <a:p>
            <a:pPr marL="285750" indent="-285750">
              <a:buFont typeface="Arial" panose="020B0604020202020204" pitchFamily="34" charset="0"/>
              <a:buChar char="•"/>
            </a:pPr>
            <a:r>
              <a:rPr lang="en-CA" sz="3600" dirty="0">
                <a:latin typeface="Arial" panose="020B0604020202020204" pitchFamily="34" charset="0"/>
                <a:cs typeface="Arial" panose="020B0604020202020204" pitchFamily="34" charset="0"/>
              </a:rPr>
              <a:t>Sex and chocolate were consistently among the top 3 responses.</a:t>
            </a:r>
          </a:p>
          <a:p>
            <a:pPr marL="285750" indent="-285750">
              <a:buFont typeface="Arial" panose="020B0604020202020204" pitchFamily="34" charset="0"/>
              <a:buChar char="•"/>
            </a:pPr>
            <a:r>
              <a:rPr lang="en-CA" sz="3600" dirty="0">
                <a:latin typeface="Arial" panose="020B0604020202020204" pitchFamily="34" charset="0"/>
                <a:cs typeface="Arial" panose="020B0604020202020204" pitchFamily="34" charset="0"/>
              </a:rPr>
              <a:t>Today we bring you both.</a:t>
            </a:r>
          </a:p>
          <a:p>
            <a:pPr marL="285750" indent="-285750">
              <a:buFont typeface="Arial" panose="020B0604020202020204" pitchFamily="34" charset="0"/>
              <a:buChar char="•"/>
            </a:pPr>
            <a:r>
              <a:rPr lang="en-CA" sz="3600" dirty="0">
                <a:latin typeface="Arial" panose="020B0604020202020204" pitchFamily="34" charset="0"/>
                <a:cs typeface="Arial" panose="020B0604020202020204" pitchFamily="34" charset="0"/>
              </a:rPr>
              <a:t>Our apologies to zoom participants who will have to abstain.  </a:t>
            </a:r>
            <a:endParaRPr lang="en-CA" sz="3600" dirty="0"/>
          </a:p>
        </p:txBody>
      </p:sp>
    </p:spTree>
    <p:extLst>
      <p:ext uri="{BB962C8B-B14F-4D97-AF65-F5344CB8AC3E}">
        <p14:creationId xmlns:p14="http://schemas.microsoft.com/office/powerpoint/2010/main" val="2000993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36C0A2-8520-5CAA-4BA8-12DAFB8D5B9C}"/>
              </a:ext>
            </a:extLst>
          </p:cNvPr>
          <p:cNvSpPr txBox="1"/>
          <p:nvPr/>
        </p:nvSpPr>
        <p:spPr>
          <a:xfrm>
            <a:off x="1652914" y="580341"/>
            <a:ext cx="10078949" cy="492699"/>
          </a:xfrm>
          <a:prstGeom prst="rect">
            <a:avLst/>
          </a:prstGeom>
          <a:noFill/>
        </p:spPr>
        <p:txBody>
          <a:bodyPr wrap="square">
            <a:spAutoFit/>
          </a:bodyPr>
          <a:lstStyle/>
          <a:p>
            <a:pPr>
              <a:lnSpc>
                <a:spcPct val="115000"/>
              </a:lnSpc>
              <a:spcAft>
                <a:spcPts val="800"/>
              </a:spcAft>
              <a:buNone/>
            </a:pPr>
            <a:r>
              <a:rPr lang="en-CA" sz="24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SEXUALITY AND BONDING CHANGE OVER THE LIFESPAN:</a:t>
            </a:r>
            <a:endParaRPr lang="en-CA"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68193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3F0044-A1E4-EB39-64C3-155B091C158C}"/>
              </a:ext>
            </a:extLst>
          </p:cNvPr>
          <p:cNvSpPr txBox="1"/>
          <p:nvPr/>
        </p:nvSpPr>
        <p:spPr>
          <a:xfrm>
            <a:off x="4376791" y="0"/>
            <a:ext cx="7704762" cy="6849311"/>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CA" sz="2400" kern="0" dirty="0">
                <a:effectLst/>
                <a:latin typeface="Arial" panose="020B0604020202020204" pitchFamily="34" charset="0"/>
                <a:ea typeface="Times New Roman" panose="02020603050405020304" pitchFamily="18" charset="0"/>
                <a:cs typeface="Times New Roman" panose="02020603050405020304" pitchFamily="18" charset="0"/>
              </a:rPr>
              <a:t>Sex hormones are present at low baseline levels.</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400" kern="0" dirty="0">
                <a:effectLst/>
                <a:latin typeface="Arial" panose="020B0604020202020204" pitchFamily="34" charset="0"/>
                <a:ea typeface="Times New Roman" panose="02020603050405020304" pitchFamily="18" charset="0"/>
                <a:cs typeface="Times New Roman" panose="02020603050405020304" pitchFamily="18" charset="0"/>
              </a:rPr>
              <a:t>Sexuality is not oriented toward reproduction, but toward sensory pleasure, body awareness and attachment and bonding</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400" kern="0" dirty="0">
                <a:effectLst/>
                <a:latin typeface="Arial" panose="020B0604020202020204" pitchFamily="34" charset="0"/>
                <a:ea typeface="Times New Roman" panose="02020603050405020304" pitchFamily="18" charset="0"/>
                <a:cs typeface="Times New Roman" panose="02020603050405020304" pitchFamily="18" charset="0"/>
              </a:rPr>
              <a:t>Early relational experiences quietly shape later sexual meaning.</a:t>
            </a:r>
            <a:endParaRPr lang="en-CA" sz="24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400" kern="0" dirty="0">
                <a:effectLst/>
                <a:latin typeface="Arial" panose="020B0604020202020204" pitchFamily="34" charset="0"/>
                <a:ea typeface="Times New Roman" panose="02020603050405020304" pitchFamily="18" charset="0"/>
                <a:cs typeface="Times New Roman" panose="02020603050405020304" pitchFamily="18" charset="0"/>
              </a:rPr>
              <a:t>Sexuality begins not as desire, but as aliveness in the body. Touch, warmth, pleasure, and comfort are woven into attachment. </a:t>
            </a:r>
          </a:p>
          <a:p>
            <a:pPr marL="342900" lvl="0" indent="-342900">
              <a:lnSpc>
                <a:spcPct val="115000"/>
              </a:lnSpc>
              <a:spcAft>
                <a:spcPts val="800"/>
              </a:spcAft>
              <a:buSzPts val="1000"/>
              <a:buFont typeface="Symbol" panose="05050102010706020507" pitchFamily="18" charset="2"/>
              <a:buChar char=""/>
              <a:tabLst>
                <a:tab pos="457200" algn="l"/>
              </a:tabLst>
            </a:pPr>
            <a:r>
              <a:rPr lang="en-CA" sz="2400" kern="0" dirty="0">
                <a:effectLst/>
                <a:latin typeface="Arial" panose="020B0604020202020204" pitchFamily="34" charset="0"/>
                <a:ea typeface="Times New Roman" panose="02020603050405020304" pitchFamily="18" charset="0"/>
                <a:cs typeface="Times New Roman" panose="02020603050405020304" pitchFamily="18" charset="0"/>
              </a:rPr>
              <a:t>As the child matures her cognitive and social worlds expand, sexuality recedes from the foreground. Erotic energy is sublimated into play, learning, and same-sex friendships. This is a time of rehearsal, boundaries, belonging, modesty, and curiosity are quietly practiced without full sexual expression.</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90F4E28-00C1-A0F6-BCA0-5599D32E203C}"/>
              </a:ext>
            </a:extLst>
          </p:cNvPr>
          <p:cNvSpPr txBox="1"/>
          <p:nvPr/>
        </p:nvSpPr>
        <p:spPr>
          <a:xfrm>
            <a:off x="562510" y="92467"/>
            <a:ext cx="3506056" cy="1192571"/>
          </a:xfrm>
          <a:prstGeom prst="rect">
            <a:avLst/>
          </a:prstGeom>
          <a:noFill/>
        </p:spPr>
        <p:txBody>
          <a:bodyPr wrap="square">
            <a:spAutoFit/>
          </a:bodyPr>
          <a:lstStyle/>
          <a:p>
            <a:pPr algn="ctr">
              <a:lnSpc>
                <a:spcPct val="115000"/>
              </a:lnSpc>
              <a:spcAft>
                <a:spcPts val="800"/>
              </a:spcAft>
              <a:buNone/>
            </a:pPr>
            <a:r>
              <a:rPr lang="en-CA" sz="3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INFANCY AND CHILDHOOD:</a:t>
            </a: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CD8D48B-D9BA-D6AA-23D2-48A282EA1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72" y="2045525"/>
            <a:ext cx="3958119" cy="3440876"/>
          </a:xfrm>
          <a:prstGeom prst="rect">
            <a:avLst/>
          </a:prstGeom>
        </p:spPr>
      </p:pic>
      <p:sp>
        <p:nvSpPr>
          <p:cNvPr id="2" name="Oval 1">
            <a:extLst>
              <a:ext uri="{FF2B5EF4-FFF2-40B4-BE49-F238E27FC236}">
                <a16:creationId xmlns:a16="http://schemas.microsoft.com/office/drawing/2014/main" id="{6650824A-E239-357A-63A1-0517D913FA1B}"/>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93194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A9A75F-AB92-FF71-D864-30E3065B53B3}"/>
              </a:ext>
            </a:extLst>
          </p:cNvPr>
          <p:cNvSpPr txBox="1"/>
          <p:nvPr/>
        </p:nvSpPr>
        <p:spPr>
          <a:xfrm>
            <a:off x="5127994" y="0"/>
            <a:ext cx="6519808" cy="6891567"/>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effectLst/>
                <a:latin typeface="Arial" panose="020B0604020202020204" pitchFamily="34" charset="0"/>
                <a:ea typeface="Times New Roman" panose="02020603050405020304" pitchFamily="18" charset="0"/>
                <a:cs typeface="Arial" panose="020B0604020202020204" pitchFamily="34" charset="0"/>
              </a:rPr>
              <a:t>Activation of the HPG axis triggers rapid rises in estrogen or testosterone, development of secondary sex characteristics and fertility</a:t>
            </a:r>
            <a:endParaRPr lang="en-CA" sz="2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effectLst/>
                <a:latin typeface="Arial" panose="020B0604020202020204" pitchFamily="34" charset="0"/>
                <a:ea typeface="Times New Roman" panose="02020603050405020304" pitchFamily="18" charset="0"/>
                <a:cs typeface="Arial" panose="020B0604020202020204" pitchFamily="34" charset="0"/>
              </a:rPr>
              <a:t>The reward system matures earlier than the frontal cortex, leading to heightened desire and novelty-seeking and increased emotional intensity</a:t>
            </a:r>
            <a:endParaRPr lang="en-CA" sz="2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effectLst/>
                <a:latin typeface="Arial" panose="020B0604020202020204" pitchFamily="34" charset="0"/>
                <a:ea typeface="Times New Roman" panose="02020603050405020304" pitchFamily="18" charset="0"/>
                <a:cs typeface="Arial" panose="020B0604020202020204" pitchFamily="34" charset="0"/>
              </a:rPr>
              <a:t>Sexuality becomes strongly linked to identity formation, peer comparison, self-consciousness and shame potential</a:t>
            </a:r>
            <a:endParaRPr lang="en-CA" sz="2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effectLst/>
                <a:latin typeface="Arial" panose="020B0604020202020204" pitchFamily="34" charset="0"/>
                <a:ea typeface="Times New Roman" panose="02020603050405020304" pitchFamily="18" charset="0"/>
                <a:cs typeface="Arial" panose="020B0604020202020204" pitchFamily="34" charset="0"/>
              </a:rPr>
              <a:t>Biology creates capacity and urgency, not wisdom. </a:t>
            </a:r>
            <a:endParaRPr lang="en-CA" sz="2100" kern="1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effectLst/>
                <a:latin typeface="Arial" panose="020B0604020202020204" pitchFamily="34" charset="0"/>
                <a:ea typeface="Times New Roman" panose="02020603050405020304" pitchFamily="18" charset="0"/>
                <a:cs typeface="Arial" panose="020B0604020202020204" pitchFamily="34" charset="0"/>
              </a:rPr>
              <a:t>With puberty, sexuality returns with force, now fused to self-definition. Desire asks: Who am I drawn to? What kind of body do I have? How am I seen?</a:t>
            </a:r>
          </a:p>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effectLst/>
                <a:latin typeface="Arial" panose="020B0604020202020204" pitchFamily="34" charset="0"/>
                <a:ea typeface="Times New Roman" panose="02020603050405020304" pitchFamily="18" charset="0"/>
                <a:cs typeface="Arial" panose="020B0604020202020204" pitchFamily="34" charset="0"/>
              </a:rPr>
              <a:t>Sexuality becomes a laboratory for identity, often intense, awkward, exhilarating, and vulnerable. Shame or pride at this stage leaves deep grooves.</a:t>
            </a:r>
            <a:endParaRPr lang="en-CA" sz="2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7D00B2-3288-C5D1-072F-B9B1AB073C2D}"/>
              </a:ext>
            </a:extLst>
          </p:cNvPr>
          <p:cNvSpPr txBox="1"/>
          <p:nvPr/>
        </p:nvSpPr>
        <p:spPr>
          <a:xfrm>
            <a:off x="-428072" y="633283"/>
            <a:ext cx="6097712" cy="1192571"/>
          </a:xfrm>
          <a:prstGeom prst="rect">
            <a:avLst/>
          </a:prstGeom>
          <a:noFill/>
        </p:spPr>
        <p:txBody>
          <a:bodyPr wrap="square">
            <a:spAutoFit/>
          </a:bodyPr>
          <a:lstStyle/>
          <a:p>
            <a:pPr algn="ctr">
              <a:lnSpc>
                <a:spcPct val="115000"/>
              </a:lnSpc>
              <a:spcAft>
                <a:spcPts val="800"/>
              </a:spcAft>
              <a:buNone/>
            </a:pPr>
            <a:r>
              <a:rPr lang="en-CA" sz="3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PUBERTY AND ADOLESCENCE:</a:t>
            </a: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19901B4-F49D-56C3-7D09-6FE382114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98" y="2068284"/>
            <a:ext cx="4153173" cy="3320145"/>
          </a:xfrm>
          <a:prstGeom prst="rect">
            <a:avLst/>
          </a:prstGeom>
        </p:spPr>
      </p:pic>
      <p:sp>
        <p:nvSpPr>
          <p:cNvPr id="2" name="Oval 1">
            <a:extLst>
              <a:ext uri="{FF2B5EF4-FFF2-40B4-BE49-F238E27FC236}">
                <a16:creationId xmlns:a16="http://schemas.microsoft.com/office/drawing/2014/main" id="{BEAE8211-7E69-6505-F91D-410A8BCE1756}"/>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75491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E3EF1-7B25-2627-C380-881004BFACFE}"/>
              </a:ext>
            </a:extLst>
          </p:cNvPr>
          <p:cNvSpPr txBox="1"/>
          <p:nvPr/>
        </p:nvSpPr>
        <p:spPr>
          <a:xfrm>
            <a:off x="4818580" y="45558"/>
            <a:ext cx="6801493" cy="6812442"/>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Hormone levels stabilize (with individual variation).</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Sexuality becomes less about raw drive and more about context, relationship and meaning</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Stress, sleep, illness, medications, trauma, and attachment patterns can modulate or override biological desire.</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Testosterone (in all genders) tends to support libido while estrogen supports arousal and tissue health and oxytocin supports bonding. </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Sexuality seeks mutual recognition. Desire is no longer only self-discovery but relational negotiation, how to want and be wanted without losing oneself. </a:t>
            </a: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Attachment patterns surface clearly. Sex becomes a language for bonding, reassurance, and emotional repair.</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E9824E8-782D-E99C-C2CB-2E75F53ECD98}"/>
              </a:ext>
            </a:extLst>
          </p:cNvPr>
          <p:cNvSpPr txBox="1"/>
          <p:nvPr/>
        </p:nvSpPr>
        <p:spPr>
          <a:xfrm>
            <a:off x="995460" y="375225"/>
            <a:ext cx="2763748" cy="626262"/>
          </a:xfrm>
          <a:prstGeom prst="rect">
            <a:avLst/>
          </a:prstGeom>
          <a:noFill/>
        </p:spPr>
        <p:txBody>
          <a:bodyPr wrap="square">
            <a:spAutoFit/>
          </a:bodyPr>
          <a:lstStyle/>
          <a:p>
            <a:pPr>
              <a:lnSpc>
                <a:spcPct val="115000"/>
              </a:lnSpc>
              <a:spcAft>
                <a:spcPts val="800"/>
              </a:spcAft>
              <a:buNone/>
            </a:pPr>
            <a:r>
              <a:rPr lang="en-CA" sz="3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ADULTHOOD</a:t>
            </a:r>
            <a:endParaRPr lang="en-CA"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36413DD-DB51-6625-B62E-DAA447802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55" y="1338942"/>
            <a:ext cx="4367559" cy="4517571"/>
          </a:xfrm>
          <a:prstGeom prst="rect">
            <a:avLst/>
          </a:prstGeom>
        </p:spPr>
      </p:pic>
      <p:sp>
        <p:nvSpPr>
          <p:cNvPr id="2" name="Oval 1">
            <a:extLst>
              <a:ext uri="{FF2B5EF4-FFF2-40B4-BE49-F238E27FC236}">
                <a16:creationId xmlns:a16="http://schemas.microsoft.com/office/drawing/2014/main" id="{EB52C408-6FD8-CAED-E616-76F0AFDD18B1}"/>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88279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018699-D340-1279-BED1-60BDA71A8DC7}"/>
              </a:ext>
            </a:extLst>
          </p:cNvPr>
          <p:cNvSpPr txBox="1"/>
          <p:nvPr/>
        </p:nvSpPr>
        <p:spPr>
          <a:xfrm>
            <a:off x="4625814" y="58703"/>
            <a:ext cx="7499279" cy="6799297"/>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Gradual hormonal changes result in menopause </a:t>
            </a:r>
            <a:r>
              <a:rPr lang="en-CA" sz="2100" kern="0" dirty="0">
                <a:latin typeface="Arial" panose="020B0604020202020204" pitchFamily="34" charset="0"/>
                <a:ea typeface="Times New Roman" panose="02020603050405020304" pitchFamily="18" charset="0"/>
                <a:cs typeface="Times New Roman" panose="02020603050405020304" pitchFamily="18" charset="0"/>
              </a:rPr>
              <a:t>with</a:t>
            </a: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 declining estrogen and progesterone in females and andropause with a gradual testosterone decline in males.</a:t>
            </a:r>
            <a:endParaRPr lang="en-CA"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latin typeface="Arial" panose="020B0604020202020204" pitchFamily="34" charset="0"/>
                <a:ea typeface="Times New Roman" panose="02020603050405020304" pitchFamily="18" charset="0"/>
                <a:cs typeface="Times New Roman" panose="02020603050405020304" pitchFamily="18" charset="0"/>
              </a:rPr>
              <a:t>C</a:t>
            </a: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apacity for pleasure and intimacy remains</a:t>
            </a:r>
            <a:r>
              <a:rPr lang="en-CA" sz="2100" kern="100" dirty="0">
                <a:latin typeface="Aptos" panose="020B0004020202020204" pitchFamily="34" charset="0"/>
                <a:ea typeface="Times New Roman" panose="02020603050405020304" pitchFamily="18" charset="0"/>
                <a:cs typeface="Times New Roman" panose="02020603050405020304" pitchFamily="18" charset="0"/>
              </a:rPr>
              <a:t> but s</a:t>
            </a: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exuality often shifts from performance-focused to sensory, relational and meaning-based</a:t>
            </a:r>
            <a:endParaRPr lang="en-CA"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The nervous system remains plastic; desire can be rekindled through safety, novelty, and emotional connection.</a:t>
            </a:r>
          </a:p>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Erotic life is tested by time, loss, power, fatigue, and responsibility. For some, sexuality narrows; for others, it deepens. Desire becomes less about novelty and more about presence, truth, and creative vitality. </a:t>
            </a:r>
            <a:endParaRPr lang="en-CA" sz="2100" b="1"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As performance recedes, embodiment remains. Sexuality becomes slower, symbolic, and profoundly relational. Touch, affection, shared history, and tenderness often eclipse urgency. </a:t>
            </a:r>
            <a:endParaRPr lang="en-CA" sz="2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078CEB1-CA24-85D2-9ACA-7BE4D6C9BE59}"/>
              </a:ext>
            </a:extLst>
          </p:cNvPr>
          <p:cNvSpPr txBox="1"/>
          <p:nvPr/>
        </p:nvSpPr>
        <p:spPr>
          <a:xfrm>
            <a:off x="809090" y="130682"/>
            <a:ext cx="3074542" cy="1055032"/>
          </a:xfrm>
          <a:prstGeom prst="rect">
            <a:avLst/>
          </a:prstGeom>
          <a:noFill/>
        </p:spPr>
        <p:txBody>
          <a:bodyPr wrap="square">
            <a:spAutoFit/>
          </a:bodyPr>
          <a:lstStyle/>
          <a:p>
            <a:pPr algn="ctr">
              <a:lnSpc>
                <a:spcPct val="115000"/>
              </a:lnSpc>
              <a:spcAft>
                <a:spcPts val="800"/>
              </a:spcAft>
              <a:buNone/>
            </a:pPr>
            <a:r>
              <a:rPr lang="en-CA"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MID AND LATER LIFE</a:t>
            </a:r>
            <a:endParaRPr lang="en-CA"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C9AB108-AEA4-C563-4F49-57331F331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34" y="1295347"/>
            <a:ext cx="4155453" cy="5431971"/>
          </a:xfrm>
          <a:prstGeom prst="rect">
            <a:avLst/>
          </a:prstGeom>
        </p:spPr>
      </p:pic>
      <p:sp>
        <p:nvSpPr>
          <p:cNvPr id="2" name="Oval 1">
            <a:extLst>
              <a:ext uri="{FF2B5EF4-FFF2-40B4-BE49-F238E27FC236}">
                <a16:creationId xmlns:a16="http://schemas.microsoft.com/office/drawing/2014/main" id="{E2D681EC-5D6D-9948-D7E6-A0BF9044F806}"/>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30912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DB172E-01B6-6C46-E2A3-77D6EAB1005C}"/>
              </a:ext>
            </a:extLst>
          </p:cNvPr>
          <p:cNvGraphicFramePr>
            <a:graphicFrameLocks noGrp="1"/>
          </p:cNvGraphicFramePr>
          <p:nvPr>
            <p:extLst>
              <p:ext uri="{D42A27DB-BD31-4B8C-83A1-F6EECF244321}">
                <p14:modId xmlns:p14="http://schemas.microsoft.com/office/powerpoint/2010/main" val="3141863442"/>
              </p:ext>
            </p:extLst>
          </p:nvPr>
        </p:nvGraphicFramePr>
        <p:xfrm>
          <a:off x="217713" y="435429"/>
          <a:ext cx="11865430" cy="6183086"/>
        </p:xfrm>
        <a:graphic>
          <a:graphicData uri="http://schemas.openxmlformats.org/drawingml/2006/table">
            <a:tbl>
              <a:tblPr firstRow="1" firstCol="1" bandRow="1">
                <a:tableStyleId>{5C22544A-7EE6-4342-B048-85BDC9FD1C3A}</a:tableStyleId>
              </a:tblPr>
              <a:tblGrid>
                <a:gridCol w="5932715">
                  <a:extLst>
                    <a:ext uri="{9D8B030D-6E8A-4147-A177-3AD203B41FA5}">
                      <a16:colId xmlns:a16="http://schemas.microsoft.com/office/drawing/2014/main" val="3323113433"/>
                    </a:ext>
                  </a:extLst>
                </a:gridCol>
                <a:gridCol w="5932715">
                  <a:extLst>
                    <a:ext uri="{9D8B030D-6E8A-4147-A177-3AD203B41FA5}">
                      <a16:colId xmlns:a16="http://schemas.microsoft.com/office/drawing/2014/main" val="3478449820"/>
                    </a:ext>
                  </a:extLst>
                </a:gridCol>
              </a:tblGrid>
              <a:tr h="883298">
                <a:tc>
                  <a:txBody>
                    <a:bodyPr/>
                    <a:lstStyle/>
                    <a:p>
                      <a:pPr algn="ctr">
                        <a:lnSpc>
                          <a:spcPct val="115000"/>
                        </a:lnSpc>
                        <a:spcAft>
                          <a:spcPts val="800"/>
                        </a:spcAft>
                        <a:buNone/>
                      </a:pPr>
                      <a:r>
                        <a:rPr lang="en-CA" sz="2400" kern="0" dirty="0">
                          <a:effectLst/>
                        </a:rPr>
                        <a:t>Stage</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CA" sz="2400" kern="0" dirty="0">
                          <a:effectLst/>
                        </a:rPr>
                        <a:t>                Sexuality Is Primarily…</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33152892"/>
                  </a:ext>
                </a:extLst>
              </a:tr>
              <a:tr h="883298">
                <a:tc>
                  <a:txBody>
                    <a:bodyPr/>
                    <a:lstStyle/>
                    <a:p>
                      <a:pPr>
                        <a:lnSpc>
                          <a:spcPct val="115000"/>
                        </a:lnSpc>
                        <a:spcAft>
                          <a:spcPts val="800"/>
                        </a:spcAft>
                        <a:buNone/>
                      </a:pPr>
                      <a:r>
                        <a:rPr lang="en-CA" sz="2400" kern="0" dirty="0">
                          <a:effectLst/>
                        </a:rPr>
                        <a:t>                            Early childhood</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CA" sz="2400" kern="0" dirty="0">
                          <a:effectLst/>
                        </a:rPr>
                        <a:t>          Sensory, bodily, attachment-linked</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26380073"/>
                  </a:ext>
                </a:extLst>
              </a:tr>
              <a:tr h="883298">
                <a:tc>
                  <a:txBody>
                    <a:bodyPr/>
                    <a:lstStyle/>
                    <a:p>
                      <a:pPr>
                        <a:lnSpc>
                          <a:spcPct val="115000"/>
                        </a:lnSpc>
                        <a:spcAft>
                          <a:spcPts val="800"/>
                        </a:spcAft>
                        <a:buNone/>
                      </a:pPr>
                      <a:r>
                        <a:rPr lang="en-CA" sz="2400" kern="0" dirty="0">
                          <a:effectLst/>
                        </a:rPr>
                        <a:t>                                  Latency</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CA" sz="2400" kern="0" dirty="0">
                          <a:effectLst/>
                        </a:rPr>
                        <a:t>     Dormant, sublimated, relational learning</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29350571"/>
                  </a:ext>
                </a:extLst>
              </a:tr>
              <a:tr h="883298">
                <a:tc>
                  <a:txBody>
                    <a:bodyPr/>
                    <a:lstStyle/>
                    <a:p>
                      <a:pPr>
                        <a:lnSpc>
                          <a:spcPct val="115000"/>
                        </a:lnSpc>
                        <a:spcAft>
                          <a:spcPts val="800"/>
                        </a:spcAft>
                        <a:buNone/>
                      </a:pPr>
                      <a:r>
                        <a:rPr lang="en-CA" sz="2400" kern="0" dirty="0">
                          <a:effectLst/>
                        </a:rPr>
                        <a:t>                            Adolescence</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CA" sz="2400" kern="0" dirty="0">
                          <a:effectLst/>
                        </a:rPr>
                        <a:t>  Identity-forming, exploratory, self-defining</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97747253"/>
                  </a:ext>
                </a:extLst>
              </a:tr>
              <a:tr h="883298">
                <a:tc>
                  <a:txBody>
                    <a:bodyPr/>
                    <a:lstStyle/>
                    <a:p>
                      <a:pPr>
                        <a:lnSpc>
                          <a:spcPct val="115000"/>
                        </a:lnSpc>
                        <a:spcAft>
                          <a:spcPts val="800"/>
                        </a:spcAft>
                        <a:buNone/>
                      </a:pPr>
                      <a:r>
                        <a:rPr lang="en-CA" sz="2400" kern="0" dirty="0">
                          <a:effectLst/>
                        </a:rPr>
                        <a:t>                          Early adulthood</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CA" sz="2400" kern="0" dirty="0">
                          <a:effectLst/>
                        </a:rPr>
                        <a:t>     Intimacy-seeking, bonding, pair-focused</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42337592"/>
                  </a:ext>
                </a:extLst>
              </a:tr>
              <a:tr h="883298">
                <a:tc>
                  <a:txBody>
                    <a:bodyPr/>
                    <a:lstStyle/>
                    <a:p>
                      <a:pPr>
                        <a:lnSpc>
                          <a:spcPct val="115000"/>
                        </a:lnSpc>
                        <a:spcAft>
                          <a:spcPts val="800"/>
                        </a:spcAft>
                        <a:buNone/>
                      </a:pPr>
                      <a:r>
                        <a:rPr lang="en-CA" sz="2400" kern="0" dirty="0">
                          <a:effectLst/>
                        </a:rPr>
                        <a:t>                                  Midlife</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CA" sz="2400" kern="0" dirty="0">
                          <a:effectLst/>
                        </a:rPr>
                        <a:t>   Integrated with meaning, power, creativity</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78257963"/>
                  </a:ext>
                </a:extLst>
              </a:tr>
              <a:tr h="883298">
                <a:tc>
                  <a:txBody>
                    <a:bodyPr/>
                    <a:lstStyle/>
                    <a:p>
                      <a:pPr>
                        <a:lnSpc>
                          <a:spcPct val="115000"/>
                        </a:lnSpc>
                        <a:spcAft>
                          <a:spcPts val="800"/>
                        </a:spcAft>
                        <a:buNone/>
                      </a:pPr>
                      <a:r>
                        <a:rPr lang="en-CA" sz="2400" kern="0" dirty="0">
                          <a:effectLst/>
                        </a:rPr>
                        <a:t>                                Later life</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CA" sz="2400" kern="0" dirty="0">
                          <a:effectLst/>
                        </a:rPr>
                        <a:t>Companionate, embodied, symbolic, relational</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92048511"/>
                  </a:ext>
                </a:extLst>
              </a:tr>
            </a:tbl>
          </a:graphicData>
        </a:graphic>
      </p:graphicFrame>
      <p:sp>
        <p:nvSpPr>
          <p:cNvPr id="3" name="Oval 2">
            <a:extLst>
              <a:ext uri="{FF2B5EF4-FFF2-40B4-BE49-F238E27FC236}">
                <a16:creationId xmlns:a16="http://schemas.microsoft.com/office/drawing/2014/main" id="{7B2D2BE7-91E5-CB31-9022-67EBADB29F3D}"/>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69750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1ECCA4-481A-F16E-7359-F5E1443A860E}"/>
              </a:ext>
            </a:extLst>
          </p:cNvPr>
          <p:cNvSpPr txBox="1"/>
          <p:nvPr/>
        </p:nvSpPr>
        <p:spPr>
          <a:xfrm>
            <a:off x="178131" y="649556"/>
            <a:ext cx="11804072" cy="3228513"/>
          </a:xfrm>
          <a:prstGeom prst="rect">
            <a:avLst/>
          </a:prstGeom>
          <a:noFill/>
        </p:spPr>
        <p:txBody>
          <a:bodyPr wrap="square">
            <a:spAutoFit/>
          </a:bodyPr>
          <a:lstStyle/>
          <a:p>
            <a:pPr marL="457200" indent="-457200">
              <a:lnSpc>
                <a:spcPct val="115000"/>
              </a:lnSpc>
              <a:spcAft>
                <a:spcPts val="800"/>
              </a:spcAft>
              <a:buFont typeface="Arial" panose="020B0604020202020204" pitchFamily="34" charset="0"/>
              <a:buChar char="•"/>
            </a:pPr>
            <a:r>
              <a:rPr lang="en-CA" sz="2800" kern="0" dirty="0">
                <a:latin typeface="Arial" panose="020B0604020202020204" pitchFamily="34" charset="0"/>
                <a:ea typeface="Times New Roman" panose="02020603050405020304" pitchFamily="18" charset="0"/>
                <a:cs typeface="Arial" panose="020B0604020202020204" pitchFamily="34" charset="0"/>
              </a:rPr>
              <a:t>Over</a:t>
            </a:r>
            <a:r>
              <a:rPr lang="en-CA" sz="2800" kern="0" dirty="0">
                <a:effectLst/>
                <a:latin typeface="Arial" panose="020B0604020202020204" pitchFamily="34" charset="0"/>
                <a:ea typeface="Times New Roman" panose="02020603050405020304" pitchFamily="18" charset="0"/>
                <a:cs typeface="Arial" panose="020B0604020202020204" pitchFamily="34" charset="0"/>
              </a:rPr>
              <a:t> the lifespan, sexuality matures from sensation to identity to intimacy and to meaning. </a:t>
            </a:r>
          </a:p>
          <a:p>
            <a:pPr marL="457200" indent="-457200">
              <a:lnSpc>
                <a:spcPct val="115000"/>
              </a:lnSpc>
              <a:spcAft>
                <a:spcPts val="800"/>
              </a:spcAft>
              <a:buFont typeface="Arial" panose="020B0604020202020204" pitchFamily="34" charset="0"/>
              <a:buChar char="•"/>
            </a:pPr>
            <a:r>
              <a:rPr lang="en-CA" sz="2800" kern="0" dirty="0">
                <a:effectLst/>
                <a:latin typeface="Arial" panose="020B0604020202020204" pitchFamily="34" charset="0"/>
                <a:ea typeface="Times New Roman" panose="02020603050405020304" pitchFamily="18" charset="0"/>
                <a:cs typeface="Arial" panose="020B0604020202020204" pitchFamily="34" charset="0"/>
              </a:rPr>
              <a:t>When development at one stage is disrupted,</a:t>
            </a:r>
            <a:r>
              <a:rPr lang="en-CA" sz="2800" kern="0" dirty="0">
                <a:latin typeface="Arial" panose="020B0604020202020204" pitchFamily="34" charset="0"/>
                <a:ea typeface="Times New Roman" panose="02020603050405020304" pitchFamily="18" charset="0"/>
                <a:cs typeface="Arial" panose="020B0604020202020204" pitchFamily="34" charset="0"/>
              </a:rPr>
              <a:t> there are consequences for the persons future</a:t>
            </a:r>
            <a:r>
              <a:rPr lang="en-CA" sz="2800" kern="0" dirty="0">
                <a:effectLst/>
                <a:latin typeface="Arial" panose="020B0604020202020204" pitchFamily="34" charset="0"/>
                <a:ea typeface="Times New Roman" panose="02020603050405020304" pitchFamily="18" charset="0"/>
                <a:cs typeface="Arial" panose="020B0604020202020204" pitchFamily="34" charset="0"/>
              </a:rPr>
              <a:t>. </a:t>
            </a:r>
            <a:endParaRPr lang="en-CA" sz="2800" kern="0" dirty="0">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15000"/>
              </a:lnSpc>
              <a:spcAft>
                <a:spcPts val="800"/>
              </a:spcAft>
              <a:buFont typeface="Arial" panose="020B0604020202020204" pitchFamily="34" charset="0"/>
              <a:buChar char="•"/>
            </a:pPr>
            <a:r>
              <a:rPr lang="en-CA" sz="2800" kern="0" dirty="0">
                <a:effectLst/>
                <a:latin typeface="Arial" panose="020B0604020202020204" pitchFamily="34" charset="0"/>
                <a:ea typeface="Times New Roman" panose="02020603050405020304" pitchFamily="18" charset="0"/>
                <a:cs typeface="Arial" panose="020B0604020202020204" pitchFamily="34" charset="0"/>
              </a:rPr>
              <a:t>When it is integrated, sexuality becomes not merely something we do, but a way we are alive together. </a:t>
            </a:r>
            <a:endParaRPr lang="en-CA"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40335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EEAC3-04FC-E033-AEA3-E39FB9A8197E}"/>
              </a:ext>
            </a:extLst>
          </p:cNvPr>
          <p:cNvSpPr txBox="1"/>
          <p:nvPr/>
        </p:nvSpPr>
        <p:spPr>
          <a:xfrm>
            <a:off x="2656442" y="0"/>
            <a:ext cx="10975369" cy="941220"/>
          </a:xfrm>
          <a:prstGeom prst="rect">
            <a:avLst/>
          </a:prstGeom>
          <a:noFill/>
        </p:spPr>
        <p:txBody>
          <a:bodyPr wrap="square">
            <a:spAutoFit/>
          </a:bodyPr>
          <a:lstStyle/>
          <a:p>
            <a:pPr>
              <a:lnSpc>
                <a:spcPct val="115000"/>
              </a:lnSpc>
              <a:spcAft>
                <a:spcPts val="800"/>
              </a:spcAft>
              <a:buNone/>
            </a:pPr>
            <a:r>
              <a:rPr lang="en-CA" sz="12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32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6. THE EVOLUTION OF SEXUALITY</a:t>
            </a:r>
            <a:endParaRPr lang="en-CA" sz="3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AF971DD-B2B6-0B90-7D0F-872A71F7E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251" y="1153886"/>
            <a:ext cx="7485498" cy="5170714"/>
          </a:xfrm>
          <a:prstGeom prst="rect">
            <a:avLst/>
          </a:prstGeom>
        </p:spPr>
      </p:pic>
    </p:spTree>
    <p:extLst>
      <p:ext uri="{BB962C8B-B14F-4D97-AF65-F5344CB8AC3E}">
        <p14:creationId xmlns:p14="http://schemas.microsoft.com/office/powerpoint/2010/main" val="2732301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49474-307D-F917-1550-B0B02B355A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A6286D-5D2C-96D9-08C3-86A27A5B6D3D}"/>
              </a:ext>
            </a:extLst>
          </p:cNvPr>
          <p:cNvSpPr txBox="1"/>
          <p:nvPr/>
        </p:nvSpPr>
        <p:spPr>
          <a:xfrm>
            <a:off x="2507294" y="0"/>
            <a:ext cx="10983074" cy="523220"/>
          </a:xfrm>
          <a:prstGeom prst="rect">
            <a:avLst/>
          </a:prstGeom>
          <a:noFill/>
        </p:spPr>
        <p:txBody>
          <a:bodyPr wrap="square">
            <a:spAutoFit/>
          </a:bodyPr>
          <a:lstStyle/>
          <a:p>
            <a:r>
              <a:rPr lang="en-CA" sz="2800" kern="0" dirty="0">
                <a:solidFill>
                  <a:srgbClr val="222222"/>
                </a:solidFill>
                <a:latin typeface="Arial" panose="020B0604020202020204" pitchFamily="34" charset="0"/>
              </a:rPr>
              <a:t>ORIGINS OF SEXUAL REPRODUCTION</a:t>
            </a:r>
            <a:endParaRPr lang="en-CA" sz="2800" dirty="0"/>
          </a:p>
        </p:txBody>
      </p:sp>
      <p:sp>
        <p:nvSpPr>
          <p:cNvPr id="4" name="TextBox 3">
            <a:extLst>
              <a:ext uri="{FF2B5EF4-FFF2-40B4-BE49-F238E27FC236}">
                <a16:creationId xmlns:a16="http://schemas.microsoft.com/office/drawing/2014/main" id="{5DD98001-D601-CC23-4E74-7C360B81FAC9}"/>
              </a:ext>
            </a:extLst>
          </p:cNvPr>
          <p:cNvSpPr txBox="1"/>
          <p:nvPr/>
        </p:nvSpPr>
        <p:spPr>
          <a:xfrm>
            <a:off x="130628" y="458956"/>
            <a:ext cx="11930743" cy="6832640"/>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Early single-celled organisms reproduced asexually by dividing in two. This was efficient, but it produced genetically identical offspring, limiting variation and adaptability.</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Sexual reproduction emerged when more complex single-celled organisms began exchanging genetic material. This introduced genetic diversity, allowing populations to adapt more effectively to changing environments.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With multicellular life, reproduction further specialized. Distinct sperm and egg cells evolved, bringing with them differentiation into sexes and sexual attraction.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 early animals, sexuality became linked to nervous systems, pleasure, and arousal. Pair bonding and social coordination emerged, and sex started to function as a motivator for proximity, cooperation, and connection.</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 mammals, sexuality became deeply intertwined with attachment, parenting, and emotional regulation. Sexual bonds supported caregiving, long-term affiliation, and the survival of highly dependent offspring. Sex thus became a powerful organizer of relationship, care, and social structure.</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Sexuality began as a biological strategy for genetic diversity, but in humans it expanded far beyond reproduction. It became woven into identity, meaning, culture, and morality.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Human sexuality is simultaneously biological, psychological, social, cultural, and spiritual, shaped as much by our personal (“my”), relational (“our”), and cultural or sacred (“The”) stories as by instinct alone.</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B98B4A88-D74C-CF41-46D0-20C5FB7D1F34}"/>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59655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690B-46F8-5551-8146-A891DF43AE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C57296-0DC1-5206-798D-2BF58F2FB726}"/>
              </a:ext>
            </a:extLst>
          </p:cNvPr>
          <p:cNvSpPr txBox="1"/>
          <p:nvPr/>
        </p:nvSpPr>
        <p:spPr>
          <a:xfrm>
            <a:off x="2835846" y="0"/>
            <a:ext cx="10983074" cy="523220"/>
          </a:xfrm>
          <a:prstGeom prst="rect">
            <a:avLst/>
          </a:prstGeom>
          <a:noFill/>
        </p:spPr>
        <p:txBody>
          <a:bodyPr wrap="square">
            <a:spAutoFit/>
          </a:bodyPr>
          <a:lstStyle/>
          <a:p>
            <a:r>
              <a:rPr lang="en-CA" sz="2800" dirty="0">
                <a:solidFill>
                  <a:schemeClr val="bg1"/>
                </a:solidFill>
                <a:latin typeface="Arial" panose="020B0604020202020204" pitchFamily="34" charset="0"/>
                <a:cs typeface="Arial" panose="020B0604020202020204" pitchFamily="34" charset="0"/>
              </a:rPr>
              <a:t>HUMAN BONDING AND FLEXIBILITY</a:t>
            </a:r>
          </a:p>
        </p:txBody>
      </p:sp>
      <p:sp>
        <p:nvSpPr>
          <p:cNvPr id="4" name="TextBox 3">
            <a:extLst>
              <a:ext uri="{FF2B5EF4-FFF2-40B4-BE49-F238E27FC236}">
                <a16:creationId xmlns:a16="http://schemas.microsoft.com/office/drawing/2014/main" id="{D7F8D933-964E-2767-158B-79F3376D20AB}"/>
              </a:ext>
            </a:extLst>
          </p:cNvPr>
          <p:cNvSpPr txBox="1"/>
          <p:nvPr/>
        </p:nvSpPr>
        <p:spPr>
          <a:xfrm>
            <a:off x="-141248" y="523220"/>
            <a:ext cx="11930743" cy="7171194"/>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As we described earlier, the traditional narrative about Human sexuality assumes there is a single “natural” pattern we are meant to follow. In these accounts, lifelong monogamy is presented as the preferred or even biologically “natural” form of bonding, sexual exclusivity supports stable families, clear parentage, and social order, while deviations are framed as moral weakness or failures of self-control.</a:t>
            </a:r>
            <a:r>
              <a:rPr lang="en-CA" sz="2200" kern="0" dirty="0">
                <a:latin typeface="Arial" panose="020B060402020202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r>
              <a:rPr lang="en-CA" sz="2200" kern="0" dirty="0">
                <a:latin typeface="Arial" panose="020B0604020202020204" pitchFamily="34" charset="0"/>
                <a:ea typeface="Times New Roman" panose="02020603050405020304" pitchFamily="18" charset="0"/>
                <a:cs typeface="Arial" panose="020B0604020202020204" pitchFamily="34" charset="0"/>
              </a:rPr>
              <a:t>An alternative view, articulated in the book Sex at Dawn, challenges these assumptions. Drawing on anthropology, primatology, and evolutionary biology, this perspective argues that humans evolved not as strictly monogamous, but as a mixed mating strategy species. In other words, our biology reflects flexibility rather than a single fixed pattern as the traditional story argues. </a:t>
            </a:r>
          </a:p>
          <a:p>
            <a:pPr marL="285750" indent="-285750">
              <a:buFont typeface="Arial" panose="020B0604020202020204" pitchFamily="34" charset="0"/>
              <a:buChar char="•"/>
            </a:pPr>
            <a:r>
              <a:rPr lang="en-CA" sz="2200" kern="0" dirty="0">
                <a:latin typeface="Arial" panose="020B0604020202020204" pitchFamily="34" charset="0"/>
                <a:ea typeface="Times New Roman" panose="02020603050405020304" pitchFamily="18" charset="0"/>
                <a:cs typeface="Arial" panose="020B0604020202020204" pitchFamily="34" charset="0"/>
              </a:rPr>
              <a:t>Early human societies likely practiced serial pair-bonding, </a:t>
            </a:r>
            <a:r>
              <a:rPr lang="en-US" sz="2200" dirty="0">
                <a:latin typeface="Arial" panose="020B0604020202020204" pitchFamily="34" charset="0"/>
                <a:cs typeface="Arial" panose="020B0604020202020204" pitchFamily="34" charset="0"/>
              </a:rPr>
              <a:t>(the practice of engaging in a series of exclusive, committed romantic or sexual relationships sequentially) </a:t>
            </a:r>
            <a:r>
              <a:rPr lang="en-CA" sz="2200" kern="0" dirty="0">
                <a:latin typeface="Arial" panose="020B0604020202020204" pitchFamily="34" charset="0"/>
                <a:ea typeface="Times New Roman" panose="02020603050405020304" pitchFamily="18" charset="0"/>
                <a:cs typeface="Arial" panose="020B0604020202020204" pitchFamily="34" charset="0"/>
              </a:rPr>
              <a:t>shared child-rearing, and relatively flexible sexual norms. While pair bonds mattered to our hunter gatherer ancestors, they were not necessarily exclusive for life, and they existed alongside broader communal networks of care and cooperation. Sexuality was embedded in social life rather than confined to a single lifelong partnership. </a:t>
            </a:r>
          </a:p>
          <a:p>
            <a:pPr marL="285750" indent="-285750">
              <a:buFont typeface="Arial" panose="020B0604020202020204" pitchFamily="34" charset="0"/>
              <a:buChar char="•"/>
            </a:pPr>
            <a:r>
              <a:rPr lang="en-CA" sz="2200" kern="0" dirty="0">
                <a:latin typeface="Arial" panose="020B0604020202020204" pitchFamily="34" charset="0"/>
                <a:ea typeface="Times New Roman" panose="02020603050405020304" pitchFamily="18" charset="0"/>
                <a:cs typeface="Arial" panose="020B0604020202020204" pitchFamily="34" charset="0"/>
              </a:rPr>
              <a:t>If this is how Humans lived for 95% of their time as a species, the tensions many people feel today, may represent a mismatch between our emotional biology and our modern cultural norms.</a:t>
            </a:r>
            <a:endParaRPr lang="en-CA" sz="2200" kern="1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CA" sz="2200" kern="1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82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ADADC0-D357-4897-B873-2A86F5C332AE}"/>
              </a:ext>
            </a:extLst>
          </p:cNvPr>
          <p:cNvSpPr txBox="1"/>
          <p:nvPr/>
        </p:nvSpPr>
        <p:spPr>
          <a:xfrm>
            <a:off x="97973" y="0"/>
            <a:ext cx="6097978" cy="7270645"/>
          </a:xfrm>
          <a:prstGeom prst="rect">
            <a:avLst/>
          </a:prstGeom>
          <a:noFill/>
        </p:spPr>
        <p:txBody>
          <a:bodyPr wrap="square">
            <a:spAutoFit/>
          </a:bodyPr>
          <a:lstStyle/>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Welcome everyone to the final SIMPLE session.</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This year we've explored attachment, trauma, stress, dissociation, meaning, spirituality, parts, protectors, exiles, Wise Mind, Self, and a remarkable number of ways human beings can accidentally make themselves miserable.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Today, however, we return to one of the deepest truths of all:</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b="1" kern="0" dirty="0">
                <a:effectLst/>
                <a:latin typeface="Arial" panose="020B0604020202020204" pitchFamily="34" charset="0"/>
                <a:ea typeface="Times New Roman" panose="02020603050405020304" pitchFamily="18" charset="0"/>
                <a:cs typeface="Arial" panose="020B0604020202020204" pitchFamily="34" charset="0"/>
              </a:rPr>
              <a:t>There is chocolate.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At the beginning of the course, we practiced mindfulness with a raisin.</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The raisin was humble. Virtuous. Healthy.</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The raisin tried its best.</a:t>
            </a:r>
            <a:endParaRPr lang="en-CA" kern="100" dirty="0">
              <a:effectLst/>
              <a:latin typeface="Arial" panose="020B0604020202020204" pitchFamily="34" charset="0"/>
              <a:ea typeface="Aptos" panose="020B0004020202020204" pitchFamily="34" charset="0"/>
              <a:cs typeface="Arial" panose="020B0604020202020204" pitchFamily="34" charset="0"/>
            </a:endParaRPr>
          </a:p>
          <a:p>
            <a:r>
              <a:rPr lang="en-CA" kern="0" dirty="0">
                <a:effectLst/>
                <a:latin typeface="Arial" panose="020B0604020202020204" pitchFamily="34" charset="0"/>
                <a:ea typeface="Times New Roman" panose="02020603050405020304" pitchFamily="18" charset="0"/>
                <a:cs typeface="Arial" panose="020B0604020202020204" pitchFamily="34" charset="0"/>
              </a:rPr>
              <a:t>But if we're honest, it always knew this day was coming.</a:t>
            </a:r>
            <a:r>
              <a:rPr lang="en-CA" dirty="0">
                <a:latin typeface="Arial" panose="020B0604020202020204" pitchFamily="34" charset="0"/>
                <a:cs typeface="Arial" panose="020B0604020202020204" pitchFamily="34" charset="0"/>
              </a:rPr>
              <a:t> Take your truffle in your hand.</a:t>
            </a:r>
          </a:p>
          <a:p>
            <a:r>
              <a:rPr lang="en-CA" dirty="0">
                <a:latin typeface="Arial" panose="020B0604020202020204" pitchFamily="34" charset="0"/>
                <a:cs typeface="Arial" panose="020B0604020202020204" pitchFamily="34" charset="0"/>
              </a:rPr>
              <a:t>Before eating it, simply look at it.</a:t>
            </a:r>
          </a:p>
          <a:p>
            <a:r>
              <a:rPr lang="en-CA" dirty="0">
                <a:latin typeface="Arial" panose="020B0604020202020204" pitchFamily="34" charset="0"/>
                <a:cs typeface="Arial" panose="020B0604020202020204" pitchFamily="34" charset="0"/>
              </a:rPr>
              <a:t>Notice its shape, texture, colour.</a:t>
            </a:r>
          </a:p>
          <a:p>
            <a:r>
              <a:rPr lang="en-CA" dirty="0">
                <a:latin typeface="Arial" panose="020B0604020202020204" pitchFamily="34" charset="0"/>
                <a:cs typeface="Arial" panose="020B0604020202020204" pitchFamily="34" charset="0"/>
              </a:rPr>
              <a:t>Consider the extraordinary chain of events that brought it here.</a:t>
            </a:r>
          </a:p>
          <a:p>
            <a:r>
              <a:rPr lang="en-CA" dirty="0">
                <a:latin typeface="Arial" panose="020B0604020202020204" pitchFamily="34" charset="0"/>
                <a:cs typeface="Arial" panose="020B0604020202020204" pitchFamily="34" charset="0"/>
              </a:rPr>
              <a:t>Sunlight. Rain. Soil.</a:t>
            </a:r>
          </a:p>
          <a:p>
            <a:r>
              <a:rPr lang="en-CA" dirty="0">
                <a:latin typeface="Arial" panose="020B0604020202020204" pitchFamily="34" charset="0"/>
                <a:cs typeface="Arial" panose="020B0604020202020204" pitchFamily="34" charset="0"/>
              </a:rPr>
              <a:t>Cacao farmers.</a:t>
            </a:r>
          </a:p>
          <a:p>
            <a:pPr>
              <a:lnSpc>
                <a:spcPts val="1950"/>
              </a:lnSpc>
              <a:spcAft>
                <a:spcPts val="800"/>
              </a:spcAft>
              <a:buNone/>
            </a:pP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br>
              <a:rPr lang="en-CA" sz="1800" kern="0" dirty="0">
                <a:solidFill>
                  <a:srgbClr val="0D0D0D"/>
                </a:solidFill>
                <a:effectLst/>
                <a:latin typeface="Segoe UI" panose="020B0502040204020203" pitchFamily="34" charset="0"/>
                <a:ea typeface="Times New Roman" panose="02020603050405020304" pitchFamily="18" charset="0"/>
                <a:cs typeface="Times New Roman" panose="02020603050405020304" pitchFamily="18" charset="0"/>
              </a:rPr>
            </a:b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0AD8A54-A8DA-A4BE-4279-1D0C032FF9A0}"/>
              </a:ext>
            </a:extLst>
          </p:cNvPr>
          <p:cNvSpPr txBox="1"/>
          <p:nvPr/>
        </p:nvSpPr>
        <p:spPr>
          <a:xfrm>
            <a:off x="6216733" y="0"/>
            <a:ext cx="6097978" cy="6490944"/>
          </a:xfrm>
          <a:prstGeom prst="rect">
            <a:avLst/>
          </a:prstGeom>
          <a:noFill/>
        </p:spPr>
        <p:txBody>
          <a:bodyPr wrap="square">
            <a:spAutoFit/>
          </a:bodyPr>
          <a:lstStyle/>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Factory workers.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Truck drivers.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Store clerks.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And whatever mysterious force in the universe decided that fermented beans should eventually become chocolate truffles.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Pause and appreciate that.</a:t>
            </a:r>
            <a:endParaRPr lang="en-CA" kern="100" dirty="0">
              <a:latin typeface="Arial" panose="020B0604020202020204" pitchFamily="34" charset="0"/>
              <a:ea typeface="Times New Roman" panose="02020603050405020304" pitchFamily="18"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Now bring the truffle closer.</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Notice any anticipation.</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Any excitement.</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Any thoughts such as: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i="1" kern="0" dirty="0">
                <a:effectLst/>
                <a:latin typeface="Arial" panose="020B0604020202020204" pitchFamily="34" charset="0"/>
                <a:ea typeface="Times New Roman" panose="02020603050405020304" pitchFamily="18" charset="0"/>
                <a:cs typeface="Arial" panose="020B0604020202020204" pitchFamily="34" charset="0"/>
              </a:rPr>
              <a:t>"I hope </a:t>
            </a:r>
            <a:r>
              <a:rPr lang="en-CA" i="1" kern="0" dirty="0">
                <a:latin typeface="Arial" panose="020B0604020202020204" pitchFamily="34" charset="0"/>
                <a:ea typeface="Times New Roman" panose="02020603050405020304" pitchFamily="18" charset="0"/>
                <a:cs typeface="Arial" panose="020B0604020202020204" pitchFamily="34" charset="0"/>
              </a:rPr>
              <a:t>Joan</a:t>
            </a:r>
            <a:r>
              <a:rPr lang="en-CA" i="1" kern="0" dirty="0">
                <a:effectLst/>
                <a:latin typeface="Arial" panose="020B0604020202020204" pitchFamily="34" charset="0"/>
                <a:ea typeface="Times New Roman" panose="02020603050405020304" pitchFamily="18" charset="0"/>
                <a:cs typeface="Arial" panose="020B0604020202020204" pitchFamily="34" charset="0"/>
              </a:rPr>
              <a:t> doesn't talk for too long."</a:t>
            </a:r>
            <a:endParaRPr lang="en-CA" kern="100" dirty="0">
              <a:effectLst/>
              <a:latin typeface="Arial" panose="020B0604020202020204" pitchFamily="34" charset="0"/>
              <a:ea typeface="Aptos" panose="020B0004020202020204" pitchFamily="34" charset="0"/>
              <a:cs typeface="Arial" panose="020B0604020202020204" pitchFamily="34" charset="0"/>
            </a:endParaRPr>
          </a:p>
          <a:p>
            <a:r>
              <a:rPr lang="en-CA" kern="0" dirty="0">
                <a:effectLst/>
                <a:latin typeface="Arial" panose="020B0604020202020204" pitchFamily="34" charset="0"/>
                <a:ea typeface="Times New Roman" panose="02020603050405020304" pitchFamily="18" charset="0"/>
                <a:cs typeface="Arial" panose="020B0604020202020204" pitchFamily="34" charset="0"/>
              </a:rPr>
              <a:t>Notice that too.</a:t>
            </a:r>
            <a:r>
              <a:rPr lang="en-CA" dirty="0">
                <a:latin typeface="Arial" panose="020B0604020202020204" pitchFamily="34" charset="0"/>
                <a:cs typeface="Arial" panose="020B0604020202020204" pitchFamily="34" charset="0"/>
              </a:rPr>
              <a:t> </a:t>
            </a:r>
          </a:p>
          <a:p>
            <a:r>
              <a:rPr lang="en-CA" dirty="0">
                <a:latin typeface="Arial" panose="020B0604020202020204" pitchFamily="34" charset="0"/>
                <a:cs typeface="Arial" panose="020B0604020202020204" pitchFamily="34" charset="0"/>
              </a:rPr>
              <a:t>As you hold the truffle, reflect on something we've learned this year:</a:t>
            </a:r>
          </a:p>
          <a:p>
            <a:r>
              <a:rPr lang="en-CA" dirty="0">
                <a:latin typeface="Arial" panose="020B0604020202020204" pitchFamily="34" charset="0"/>
                <a:cs typeface="Arial" panose="020B0604020202020204" pitchFamily="34" charset="0"/>
              </a:rPr>
              <a:t>The mind is rarely satisfied with the present moment.</a:t>
            </a:r>
          </a:p>
          <a:p>
            <a:r>
              <a:rPr lang="en-CA" dirty="0">
                <a:latin typeface="Arial" panose="020B0604020202020204" pitchFamily="34" charset="0"/>
                <a:cs typeface="Arial" panose="020B0604020202020204" pitchFamily="34" charset="0"/>
              </a:rPr>
              <a:t>A part of us is already planning the second truffle.</a:t>
            </a:r>
          </a:p>
          <a:p>
            <a:pPr>
              <a:lnSpc>
                <a:spcPts val="1950"/>
              </a:lnSpc>
              <a:spcAft>
                <a:spcPts val="800"/>
              </a:spcAft>
              <a:buNone/>
            </a:pP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br>
              <a:rPr lang="en-CA" sz="1800" kern="0" dirty="0">
                <a:solidFill>
                  <a:srgbClr val="0D0D0D"/>
                </a:solidFill>
                <a:effectLst/>
                <a:latin typeface="Segoe UI" panose="020B0502040204020203" pitchFamily="34" charset="0"/>
                <a:ea typeface="Times New Roman" panose="02020603050405020304" pitchFamily="18" charset="0"/>
                <a:cs typeface="Times New Roman" panose="02020603050405020304" pitchFamily="18" charset="0"/>
              </a:rPr>
            </a:b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18701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7408F-0B13-9944-CAB8-17D5106D825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7E2D4B3-42B9-6D9F-1F60-A825BD851D3D}"/>
              </a:ext>
            </a:extLst>
          </p:cNvPr>
          <p:cNvSpPr txBox="1"/>
          <p:nvPr/>
        </p:nvSpPr>
        <p:spPr>
          <a:xfrm>
            <a:off x="0" y="723176"/>
            <a:ext cx="12192000" cy="6392519"/>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The instinctual </a:t>
            </a: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attachment and caregiving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system’s purpose is safety and survival. It pushes us toward familiar others, long-term bonds, emotional regulation, and secure bases from which to explore the world. Attachment thrives on predictability, reliability, and trust.</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The </a:t>
            </a: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mating or erotic system</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by contrast, evolved to support reproduction, genetic diversity, and vitality. It is energized by novelty, intensity, and aliveness. This system is less concerned with stability and more responsive to excitement, opportunity, and possibility. </a:t>
            </a:r>
          </a:p>
          <a:p>
            <a:pPr marL="285750" indent="-285750">
              <a:lnSpc>
                <a:spcPct val="115000"/>
              </a:lnSpc>
              <a:spcAft>
                <a:spcPts val="800"/>
              </a:spcAft>
              <a:buFont typeface="Arial" panose="020B0604020202020204" pitchFamily="34" charset="0"/>
              <a:buChar char="•"/>
            </a:pPr>
            <a:r>
              <a:rPr lang="en-CA" sz="2200" kern="0" dirty="0">
                <a:latin typeface="Arial" panose="020B0604020202020204" pitchFamily="34" charset="0"/>
                <a:ea typeface="Times New Roman" panose="02020603050405020304" pitchFamily="18" charset="0"/>
                <a:cs typeface="Times New Roman" panose="02020603050405020304" pitchFamily="18" charset="0"/>
              </a:rPr>
              <a:t>T</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hese two systems are the </a:t>
            </a:r>
            <a:r>
              <a:rPr lang="en-CA" sz="2200" kern="0" dirty="0">
                <a:latin typeface="Arial" panose="020B0604020202020204" pitchFamily="34" charset="0"/>
                <a:ea typeface="Times New Roman" panose="02020603050405020304" pitchFamily="18" charset="0"/>
                <a:cs typeface="Times New Roman" panose="02020603050405020304" pitchFamily="18" charset="0"/>
              </a:rPr>
              <a:t>cornerstones of sexuality and bonding</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a:t>
            </a:r>
            <a:r>
              <a:rPr lang="en-CA" sz="2200" kern="0" dirty="0">
                <a:latin typeface="Arial" panose="020B0604020202020204" pitchFamily="34" charset="0"/>
                <a:ea typeface="Times New Roman" panose="02020603050405020304" pitchFamily="18" charset="0"/>
                <a:cs typeface="Times New Roman" panose="02020603050405020304" pitchFamily="18" charset="0"/>
              </a:rPr>
              <a:t> </a:t>
            </a:r>
          </a:p>
          <a:p>
            <a:pPr marL="285750" indent="-285750">
              <a:lnSpc>
                <a:spcPct val="115000"/>
              </a:lnSpc>
              <a:spcAft>
                <a:spcPts val="800"/>
              </a:spcAft>
              <a:buFont typeface="Arial" panose="020B0604020202020204" pitchFamily="34" charset="0"/>
              <a:buChar char="•"/>
            </a:pPr>
            <a:r>
              <a:rPr lang="en-CA" sz="2200" kern="0" dirty="0">
                <a:latin typeface="Arial" panose="020B0604020202020204" pitchFamily="34" charset="0"/>
                <a:ea typeface="Times New Roman" panose="02020603050405020304" pitchFamily="18" charset="0"/>
                <a:cs typeface="Times New Roman" panose="02020603050405020304" pitchFamily="18" charset="0"/>
              </a:rPr>
              <a:t>In hunter gatherer societies, people lived in groups that typically ranged from 15 to 50 individuals. Childcare was communal, emotional support came from many other adults, and erotic energy did not have to be fully contained within one relationship. This reduced the pressure on any single bond to meet every emotional and existential need. </a:t>
            </a:r>
          </a:p>
          <a:p>
            <a:pPr marL="285750" indent="-285750">
              <a:lnSpc>
                <a:spcPct val="115000"/>
              </a:lnSpc>
              <a:spcAft>
                <a:spcPts val="800"/>
              </a:spcAft>
              <a:buFont typeface="Arial" panose="020B0604020202020204" pitchFamily="34" charset="0"/>
              <a:buChar char="•"/>
            </a:pPr>
            <a:r>
              <a:rPr lang="en-CA" sz="2200" kern="0" dirty="0">
                <a:latin typeface="Arial" panose="020B0604020202020204" pitchFamily="34" charset="0"/>
                <a:ea typeface="Times New Roman" panose="02020603050405020304" pitchFamily="18" charset="0"/>
                <a:cs typeface="Times New Roman" panose="02020603050405020304" pitchFamily="18" charset="0"/>
              </a:rPr>
              <a:t>Modern life has radically changed this social ecology. We live predominantly in nuclear families which means that one other adult is expected to meet all our needs for attachment, eroticism, companionship, meaning, and identity for decades. </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325B806-3519-E876-A501-D824F08E8E95}"/>
              </a:ext>
            </a:extLst>
          </p:cNvPr>
          <p:cNvSpPr txBox="1"/>
          <p:nvPr/>
        </p:nvSpPr>
        <p:spPr>
          <a:xfrm>
            <a:off x="1050579" y="82153"/>
            <a:ext cx="9417133" cy="519886"/>
          </a:xfrm>
          <a:prstGeom prst="rect">
            <a:avLst/>
          </a:prstGeom>
          <a:noFill/>
        </p:spPr>
        <p:txBody>
          <a:bodyPr wrap="square">
            <a:spAutoFit/>
          </a:bodyPr>
          <a:lstStyle/>
          <a:p>
            <a:pPr lvl="0">
              <a:lnSpc>
                <a:spcPct val="107000"/>
              </a:lnSpc>
              <a:spcAft>
                <a:spcPts val="800"/>
              </a:spcAft>
              <a:tabLst>
                <a:tab pos="457200" algn="l"/>
              </a:tabLst>
            </a:pPr>
            <a:r>
              <a:rPr lang="en-CA" sz="2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ATTACHMENT VS EROTIC SYSTEMS IN MODERN LIFE</a:t>
            </a:r>
            <a:endParaRPr lang="en-CA"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39605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F2C138-B881-60EC-2CD2-F9811D847558}"/>
              </a:ext>
            </a:extLst>
          </p:cNvPr>
          <p:cNvSpPr txBox="1"/>
          <p:nvPr/>
        </p:nvSpPr>
        <p:spPr>
          <a:xfrm>
            <a:off x="0" y="762352"/>
            <a:ext cx="12192000" cy="6217921"/>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Not only do we expect to be seen, understood, desired, supported, and fulfilled by one person</a:t>
            </a:r>
            <a:r>
              <a:rPr lang="en-CA" sz="2200" kern="0" dirty="0">
                <a:latin typeface="Arial" panose="020B0604020202020204" pitchFamily="34" charset="0"/>
                <a:ea typeface="Times New Roman" panose="02020603050405020304" pitchFamily="18" charset="0"/>
                <a:cs typeface="Times New Roman" panose="02020603050405020304" pitchFamily="18" charset="0"/>
              </a:rPr>
              <a:t> but in addition</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kern="0" dirty="0">
                <a:effectLst/>
                <a:latin typeface="Arial" panose="020B0604020202020204" pitchFamily="34" charset="0"/>
                <a:ea typeface="Times New Roman" panose="02020603050405020304" pitchFamily="18" charset="0"/>
                <a:cs typeface="Arial" panose="020B0604020202020204" pitchFamily="34" charset="0"/>
              </a:rPr>
              <a:t>s</a:t>
            </a:r>
            <a:r>
              <a:rPr lang="en-US" sz="2200" dirty="0">
                <a:latin typeface="Arial" panose="020B0604020202020204" pitchFamily="34" charset="0"/>
                <a:cs typeface="Arial" panose="020B0604020202020204" pitchFamily="34" charset="0"/>
              </a:rPr>
              <a:t>ocial media, dating apps, and movies make it easy to imagine that life might be happier or more exciting with someone else. When this sense of endless choice collides with stress, burnout, or major life transitions, relationships are more likely to fracture.</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From an evolutionary perspective, it is not surprising that </a:t>
            </a:r>
            <a:r>
              <a:rPr lang="en-CA" sz="2200" kern="0" dirty="0">
                <a:latin typeface="Arial" panose="020B0604020202020204" pitchFamily="34" charset="0"/>
                <a:ea typeface="Times New Roman" panose="02020603050405020304" pitchFamily="18" charset="0"/>
                <a:cs typeface="Times New Roman" panose="02020603050405020304" pitchFamily="18" charset="0"/>
              </a:rPr>
              <a:t>our</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erotic and attachment systems clash. The attachment system seeks safety and continuity, while the erotic system is easily stirred by novelty and intensity. Much contemporary distress around sexuality arises not because there’s anything wrong with us, but because ancient systems are being asked to operate in conditions they never evolved for.</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Understanding this doesn’t tell us how we should live but it helps explain the complexity of our sexuality and </a:t>
            </a:r>
            <a:r>
              <a:rPr lang="en-CA" sz="2200" kern="0" dirty="0">
                <a:latin typeface="Arial" panose="020B0604020202020204" pitchFamily="34" charset="0"/>
                <a:ea typeface="Times New Roman" panose="02020603050405020304" pitchFamily="18" charset="0"/>
                <a:cs typeface="Times New Roman" panose="02020603050405020304" pitchFamily="18" charset="0"/>
              </a:rPr>
              <a:t>how it is often</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conflicted. </a:t>
            </a:r>
          </a:p>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Rather than choosing sides in the monogamy versus sexual flexibility debate, this </a:t>
            </a:r>
            <a:r>
              <a:rPr lang="en-CA" sz="2200" kern="0" dirty="0">
                <a:latin typeface="Arial" panose="020B0604020202020204" pitchFamily="34" charset="0"/>
                <a:ea typeface="Times New Roman" panose="02020603050405020304" pitchFamily="18" charset="0"/>
                <a:cs typeface="Times New Roman" panose="02020603050405020304" pitchFamily="18" charset="0"/>
              </a:rPr>
              <a:t>view</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invites our curiosity asking us to be mindful of the systems that are active within us. If we understand what these systems are trying to do, then we may be able to relate to our inner conflicts more compassionately.</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65A8184-735F-DAEE-5252-F4DF6F288058}"/>
              </a:ext>
            </a:extLst>
          </p:cNvPr>
          <p:cNvSpPr txBox="1"/>
          <p:nvPr/>
        </p:nvSpPr>
        <p:spPr>
          <a:xfrm>
            <a:off x="1606137" y="109714"/>
            <a:ext cx="10019805" cy="519886"/>
          </a:xfrm>
          <a:prstGeom prst="rect">
            <a:avLst/>
          </a:prstGeom>
          <a:noFill/>
        </p:spPr>
        <p:txBody>
          <a:bodyPr wrap="square">
            <a:spAutoFit/>
          </a:bodyPr>
          <a:lstStyle/>
          <a:p>
            <a:pPr lvl="0">
              <a:lnSpc>
                <a:spcPct val="107000"/>
              </a:lnSpc>
              <a:spcAft>
                <a:spcPts val="800"/>
              </a:spcAft>
              <a:tabLst>
                <a:tab pos="457200" algn="l"/>
              </a:tabLst>
            </a:pPr>
            <a:r>
              <a:rPr lang="en-CA" sz="2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ATTACHMENT VS EROTIC SYSTEMS IN MODERN LIFE</a:t>
            </a:r>
            <a:endParaRPr lang="en-CA"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9873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6F8167-6B4B-D1A2-53AA-073F8EFA3DA9}"/>
              </a:ext>
            </a:extLst>
          </p:cNvPr>
          <p:cNvSpPr txBox="1"/>
          <p:nvPr/>
        </p:nvSpPr>
        <p:spPr>
          <a:xfrm>
            <a:off x="2357818" y="339047"/>
            <a:ext cx="12318715" cy="559512"/>
          </a:xfrm>
          <a:prstGeom prst="rect">
            <a:avLst/>
          </a:prstGeom>
          <a:noFill/>
        </p:spPr>
        <p:txBody>
          <a:bodyPr wrap="square">
            <a:spAutoFit/>
          </a:bodyPr>
          <a:lstStyle/>
          <a:p>
            <a:pPr>
              <a:lnSpc>
                <a:spcPct val="115000"/>
              </a:lnSpc>
              <a:spcAft>
                <a:spcPts val="800"/>
              </a:spcAft>
              <a:buNone/>
            </a:pPr>
            <a:r>
              <a:rPr lang="en-CA"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 THE </a:t>
            </a:r>
            <a:r>
              <a:rPr lang="en-CA" sz="28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CULTURAL EVOLUTION OF</a:t>
            </a:r>
            <a:r>
              <a:rPr lang="en-CA"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NORMS </a:t>
            </a:r>
            <a:endParaRPr lang="en-CA"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B9B74F8F-6558-3948-09BB-7EDAB1878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82" y="1160981"/>
            <a:ext cx="10443126" cy="535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02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B92B8A-172E-BBCC-438F-A66F0C363CAD}"/>
              </a:ext>
            </a:extLst>
          </p:cNvPr>
          <p:cNvSpPr txBox="1"/>
          <p:nvPr/>
        </p:nvSpPr>
        <p:spPr>
          <a:xfrm>
            <a:off x="43543" y="669620"/>
            <a:ext cx="12192000" cy="594008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For most of human history, difficulties with sex or close relationships were important to people but they weren’t nearly as important as they’ve become today. Human bonding didn’t evolve for the kind of social world most of us live in now.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With the agricultural revolution Humans transitioned from a nomadic hunter-gatherer lifestyle to a settled agricultural existence. Exclusive pair bonding became important mostly because agricultural societies invented private property.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Monogamous marriage became a way of managing “Private property” and passing it down the generations. The institution of monogamous marriage became central for organizing sex, child-rearing, inheritance, and social order.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roles prescribed by traditional marriage, as we know it today,  became fixed, and sexuality, especially women’s sexuality, was more tightly controlled to make sure families and property lines stayed intact.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 agricultural societies the couple became central, but it was still supported by strong communities, shared beliefs, and social obligations.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 modern times, the extended community was lost. The expectation of romantic love was added to marriages, turning the couple into not just a practical partnership but also an emotional ideal. Today, we often expect one intimate relationship to provide love, sex, friendship, emotional support, identity, personal growth, and a sense of meaning. At the same time, many of the families, communities, and shared traditions that used to help meet these needs have weakened or disappeared.</a:t>
            </a:r>
          </a:p>
        </p:txBody>
      </p:sp>
      <p:sp>
        <p:nvSpPr>
          <p:cNvPr id="5" name="TextBox 4">
            <a:extLst>
              <a:ext uri="{FF2B5EF4-FFF2-40B4-BE49-F238E27FC236}">
                <a16:creationId xmlns:a16="http://schemas.microsoft.com/office/drawing/2014/main" id="{0BDBDA84-8C07-B3C0-280D-325F5D7AD9BB}"/>
              </a:ext>
            </a:extLst>
          </p:cNvPr>
          <p:cNvSpPr txBox="1"/>
          <p:nvPr/>
        </p:nvSpPr>
        <p:spPr>
          <a:xfrm>
            <a:off x="3818762" y="84845"/>
            <a:ext cx="6204856" cy="584775"/>
          </a:xfrm>
          <a:prstGeom prst="rect">
            <a:avLst/>
          </a:prstGeom>
          <a:noFill/>
        </p:spPr>
        <p:txBody>
          <a:bodyPr wrap="square">
            <a:spAutoFit/>
          </a:bodyPr>
          <a:lstStyle/>
          <a:p>
            <a:r>
              <a:rPr lang="en-CA" sz="3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SHIFTING NORMS </a:t>
            </a:r>
            <a:endParaRPr lang="en-CA" sz="3200" dirty="0"/>
          </a:p>
        </p:txBody>
      </p:sp>
    </p:spTree>
    <p:extLst>
      <p:ext uri="{BB962C8B-B14F-4D97-AF65-F5344CB8AC3E}">
        <p14:creationId xmlns:p14="http://schemas.microsoft.com/office/powerpoint/2010/main" val="1303005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6E5708-D207-A170-1F20-FD49225DCA83}"/>
              </a:ext>
            </a:extLst>
          </p:cNvPr>
          <p:cNvSpPr>
            <a:spLocks noChangeArrowheads="1"/>
          </p:cNvSpPr>
          <p:nvPr/>
        </p:nvSpPr>
        <p:spPr bwMode="auto">
          <a:xfrm>
            <a:off x="52618" y="743279"/>
            <a:ext cx="11685319"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latin typeface="Arial" panose="020B0604020202020204" pitchFamily="34" charset="0"/>
              </a:rPr>
              <a:t>Many authors have argued that traditional marriage (the monogamous union of 2 people)</a:t>
            </a:r>
            <a:r>
              <a:rPr kumimoji="0" lang="en-US" altLang="en-US" sz="2400" b="0" i="0" u="none" strike="noStrike" cap="none" normalizeH="0" baseline="0" dirty="0">
                <a:ln>
                  <a:noFill/>
                </a:ln>
                <a:solidFill>
                  <a:schemeClr val="tx1"/>
                </a:solidFill>
                <a:effectLst/>
                <a:latin typeface="Arial" panose="020B0604020202020204" pitchFamily="34" charset="0"/>
              </a:rPr>
              <a:t> is fundamentally an economic institution rather than a purely natural arrangement.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The core </a:t>
            </a:r>
            <a:r>
              <a:rPr lang="en-US" altLang="en-US" sz="2400" dirty="0">
                <a:latin typeface="Arial" panose="020B0604020202020204" pitchFamily="34" charset="0"/>
              </a:rPr>
              <a:t>idea</a:t>
            </a:r>
            <a:r>
              <a:rPr kumimoji="0" lang="en-US" altLang="en-US" sz="2400" b="0" i="0" u="none" strike="noStrike" cap="none" normalizeH="0" baseline="0" dirty="0">
                <a:ln>
                  <a:noFill/>
                </a:ln>
                <a:solidFill>
                  <a:schemeClr val="tx1"/>
                </a:solidFill>
                <a:effectLst/>
                <a:latin typeface="Arial" panose="020B0604020202020204" pitchFamily="34" charset="0"/>
              </a:rPr>
              <a:t>, held by people like Engels, de Beauvoir, Firestone, Rubin, and Coontz, is that when, after the agricultural revolution, societies developed heritable private property, men needed </a:t>
            </a:r>
            <a:r>
              <a:rPr lang="en-US" altLang="en-US" sz="2400" dirty="0">
                <a:latin typeface="Arial" panose="020B0604020202020204" pitchFamily="34" charset="0"/>
              </a:rPr>
              <a:t>to be certain they were their children’s father</a:t>
            </a:r>
            <a:r>
              <a:rPr kumimoji="0" lang="en-US" altLang="en-US" sz="2400" b="0" i="0" u="none" strike="noStrike" cap="none" normalizeH="0" baseline="0" dirty="0">
                <a:ln>
                  <a:noFill/>
                </a:ln>
                <a:solidFill>
                  <a:schemeClr val="tx1"/>
                </a:solidFill>
                <a:effectLst/>
                <a:latin typeface="Arial" panose="020B0604020202020204" pitchFamily="34" charset="0"/>
              </a:rPr>
              <a:t> to pass wealth to their offspring. </a:t>
            </a:r>
            <a:r>
              <a:rPr lang="en-US" altLang="en-US" sz="2400" dirty="0">
                <a:latin typeface="Arial" panose="020B0604020202020204" pitchFamily="34" charset="0"/>
              </a:rPr>
              <a:t>Traditional marriage’s</a:t>
            </a:r>
            <a:r>
              <a:rPr kumimoji="0" lang="en-US" altLang="en-US" sz="2400" b="0" i="0" u="none" strike="noStrike" cap="none" normalizeH="0" baseline="0" dirty="0">
                <a:ln>
                  <a:noFill/>
                </a:ln>
                <a:solidFill>
                  <a:schemeClr val="tx1"/>
                </a:solidFill>
                <a:effectLst/>
                <a:latin typeface="Arial" panose="020B0604020202020204" pitchFamily="34" charset="0"/>
              </a:rPr>
              <a:t> enforced monogamy, along with women's economic dependency, was the mechanism that provided </a:t>
            </a:r>
            <a:r>
              <a:rPr lang="en-US" altLang="en-US" sz="2400" dirty="0">
                <a:latin typeface="Arial" panose="020B0604020202020204" pitchFamily="34" charset="0"/>
              </a:rPr>
              <a:t>this certainty</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342900" indent="-342900" defTabSz="914400" eaLnBrk="0" fontAlgn="base" hangingPunct="0">
              <a:spcBef>
                <a:spcPct val="0"/>
              </a:spcBef>
              <a:spcAft>
                <a:spcPct val="0"/>
              </a:spcAft>
              <a:buFont typeface="Arial" panose="020B0604020202020204" pitchFamily="34" charset="0"/>
              <a:buChar char="•"/>
            </a:pPr>
            <a:r>
              <a:rPr lang="en-US" sz="2400" dirty="0">
                <a:latin typeface="Arial" panose="020B0604020202020204" pitchFamily="34" charset="0"/>
                <a:ea typeface="Georgia" pitchFamily="34" charset="-122"/>
                <a:cs typeface="Arial" panose="020B0604020202020204" pitchFamily="34" charset="0"/>
              </a:rPr>
              <a:t>The nuclear family that emerged was not primarily about love or bonding, but about the orderly transmission of wealth down a male line.</a:t>
            </a:r>
            <a:r>
              <a:rPr lang="en-US" sz="2400" i="1" dirty="0">
                <a:solidFill>
                  <a:srgbClr val="FFFFFF"/>
                </a:solidFill>
                <a:latin typeface="Arial" panose="020B0604020202020204" pitchFamily="34" charset="0"/>
                <a:ea typeface="Georgia" pitchFamily="34" charset="-122"/>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This view has been criticized on several grounds: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1) anthropological evidence doesn't always fit </a:t>
            </a:r>
            <a:r>
              <a:rPr lang="en-US" altLang="en-US" sz="2400" dirty="0">
                <a:latin typeface="Arial" panose="020B0604020202020204" pitchFamily="34" charset="0"/>
              </a:rPr>
              <a:t>tis</a:t>
            </a:r>
            <a:r>
              <a:rPr kumimoji="0" lang="en-US" altLang="en-US" sz="2400" b="0" i="0" u="none" strike="noStrike" cap="none" normalizeH="0" baseline="0" dirty="0">
                <a:ln>
                  <a:noFill/>
                </a:ln>
                <a:solidFill>
                  <a:schemeClr val="tx1"/>
                </a:solidFill>
                <a:effectLst/>
                <a:latin typeface="Arial" panose="020B0604020202020204" pitchFamily="34" charset="0"/>
              </a:rPr>
              <a:t> neat developmental sequence</a:t>
            </a:r>
            <a:r>
              <a:rPr lang="en-US" altLang="en-US" sz="2400" dirty="0">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latin typeface="Arial" panose="020B0604020202020204" pitchFamily="34" charset="0"/>
              </a:rPr>
              <a:t>2) </a:t>
            </a:r>
            <a:r>
              <a:rPr kumimoji="0" lang="en-US" altLang="en-US" sz="2400" b="0" i="0" u="none" strike="noStrike" cap="none" normalizeH="0" baseline="0" dirty="0">
                <a:ln>
                  <a:noFill/>
                </a:ln>
                <a:solidFill>
                  <a:schemeClr val="tx1"/>
                </a:solidFill>
                <a:effectLst/>
                <a:latin typeface="Arial" panose="020B0604020202020204" pitchFamily="34" charset="0"/>
              </a:rPr>
              <a:t>attachment research suggests some biological basis for pair-bonding, and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3) individual agency and love are real even if the structural conditions shape what choices people can actually make.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0CD4A687-0A57-C550-8B88-48AE4FFC2451}"/>
              </a:ext>
            </a:extLst>
          </p:cNvPr>
          <p:cNvSpPr txBox="1"/>
          <p:nvPr/>
        </p:nvSpPr>
        <p:spPr>
          <a:xfrm>
            <a:off x="379720" y="60672"/>
            <a:ext cx="12295499" cy="584775"/>
          </a:xfrm>
          <a:prstGeom prst="rect">
            <a:avLst/>
          </a:prstGeom>
          <a:noFill/>
        </p:spPr>
        <p:txBody>
          <a:bodyPr wrap="square">
            <a:spAutoFit/>
          </a:bodyPr>
          <a:lstStyle/>
          <a:p>
            <a:r>
              <a:rPr kumimoji="0" lang="en-US" altLang="en-US" sz="3200" b="0" i="0" u="none" strike="noStrike" cap="none" normalizeH="0" baseline="0" dirty="0">
                <a:ln>
                  <a:noFill/>
                </a:ln>
                <a:solidFill>
                  <a:schemeClr val="bg1"/>
                </a:solidFill>
                <a:effectLst/>
                <a:latin typeface="Arial" panose="020B0604020202020204" pitchFamily="34" charset="0"/>
              </a:rPr>
              <a:t>TRADITIONAL MARIAGE AS AN ECONOMIC INSTITUTION </a:t>
            </a:r>
            <a:endParaRPr lang="en-CA" sz="3200" dirty="0">
              <a:solidFill>
                <a:schemeClr val="bg1"/>
              </a:solidFill>
            </a:endParaRPr>
          </a:p>
        </p:txBody>
      </p:sp>
    </p:spTree>
    <p:extLst>
      <p:ext uri="{BB962C8B-B14F-4D97-AF65-F5344CB8AC3E}">
        <p14:creationId xmlns:p14="http://schemas.microsoft.com/office/powerpoint/2010/main" val="3194678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807464" y="609600"/>
            <a:ext cx="10972800" cy="426720"/>
          </a:xfrm>
          <a:prstGeom prst="rect">
            <a:avLst/>
          </a:prstGeom>
          <a:noFill/>
          <a:ln/>
        </p:spPr>
        <p:txBody>
          <a:bodyPr wrap="square" rtlCol="0" anchor="ctr"/>
          <a:lstStyle/>
          <a:p>
            <a:r>
              <a:rPr lang="en-US" sz="3600" b="1" kern="0" spc="533" dirty="0">
                <a:solidFill>
                  <a:schemeClr val="bg1"/>
                </a:solidFill>
                <a:latin typeface="Arial" panose="020B0604020202020204" pitchFamily="34" charset="0"/>
                <a:ea typeface="Georgia" pitchFamily="34" charset="-122"/>
                <a:cs typeface="Arial" panose="020B0604020202020204" pitchFamily="34" charset="0"/>
              </a:rPr>
              <a:t>THE ARGUMENT SUMMARIZED</a:t>
            </a:r>
            <a:endParaRPr lang="en-US" sz="3600" dirty="0">
              <a:solidFill>
                <a:schemeClr val="bg1"/>
              </a:solidFill>
              <a:latin typeface="Arial" panose="020B0604020202020204" pitchFamily="34" charset="0"/>
              <a:cs typeface="Arial" panose="020B0604020202020204" pitchFamily="34" charset="0"/>
            </a:endParaRPr>
          </a:p>
        </p:txBody>
      </p:sp>
      <p:sp>
        <p:nvSpPr>
          <p:cNvPr id="3" name="Text 1"/>
          <p:cNvSpPr/>
          <p:nvPr/>
        </p:nvSpPr>
        <p:spPr>
          <a:xfrm>
            <a:off x="609600" y="731520"/>
            <a:ext cx="10972800" cy="792480"/>
          </a:xfrm>
          <a:prstGeom prst="rect">
            <a:avLst/>
          </a:prstGeom>
          <a:noFill/>
          <a:ln/>
        </p:spPr>
        <p:txBody>
          <a:bodyPr wrap="square" rtlCol="0" anchor="ctr"/>
          <a:lstStyle/>
          <a:p>
            <a:r>
              <a:rPr lang="en-US" sz="4000" b="1" dirty="0">
                <a:solidFill>
                  <a:srgbClr val="FFFFFF"/>
                </a:solidFill>
                <a:latin typeface="Georgia" pitchFamily="34" charset="0"/>
                <a:ea typeface="Georgia" pitchFamily="34" charset="-122"/>
                <a:cs typeface="Georgia" pitchFamily="34" charset="-120"/>
              </a:rPr>
              <a:t>The</a:t>
            </a:r>
            <a:endParaRPr lang="en-US" sz="4000" dirty="0">
              <a:solidFill>
                <a:schemeClr val="bg1"/>
              </a:solidFill>
            </a:endParaRPr>
          </a:p>
        </p:txBody>
      </p:sp>
      <p:sp>
        <p:nvSpPr>
          <p:cNvPr id="4" name="Shape 2"/>
          <p:cNvSpPr/>
          <p:nvPr/>
        </p:nvSpPr>
        <p:spPr>
          <a:xfrm>
            <a:off x="609600" y="1606296"/>
            <a:ext cx="5486400" cy="1402080"/>
          </a:xfrm>
          <a:prstGeom prst="rect">
            <a:avLst/>
          </a:prstGeom>
          <a:solidFill>
            <a:srgbClr val="0D6E99"/>
          </a:solidFill>
          <a:ln w="12700">
            <a:solidFill>
              <a:srgbClr val="0D6E99"/>
            </a:solidFill>
            <a:prstDash val="solid"/>
          </a:ln>
          <a:effectLst>
            <a:outerShdw blurRad="101600" dist="38100" dir="8100000" algn="bl" rotWithShape="0">
              <a:srgbClr val="000000">
                <a:alpha val="12000"/>
              </a:srgbClr>
            </a:outerShdw>
          </a:effectLst>
        </p:spPr>
        <p:txBody>
          <a:bodyPr/>
          <a:lstStyle/>
          <a:p>
            <a:endParaRPr lang="en-CA" sz="2400"/>
          </a:p>
        </p:txBody>
      </p:sp>
      <p:sp>
        <p:nvSpPr>
          <p:cNvPr id="5" name="Text 3"/>
          <p:cNvSpPr/>
          <p:nvPr/>
        </p:nvSpPr>
        <p:spPr>
          <a:xfrm>
            <a:off x="755904" y="1743456"/>
            <a:ext cx="548640" cy="548640"/>
          </a:xfrm>
          <a:prstGeom prst="rect">
            <a:avLst/>
          </a:prstGeom>
          <a:noFill/>
          <a:ln/>
        </p:spPr>
        <p:txBody>
          <a:bodyPr wrap="square" rtlCol="0" anchor="ctr"/>
          <a:lstStyle/>
          <a:p>
            <a:r>
              <a:rPr lang="en-US" sz="2400" b="1" dirty="0">
                <a:solidFill>
                  <a:srgbClr val="0AA3D6"/>
                </a:solidFill>
                <a:latin typeface="Georgia" pitchFamily="34" charset="0"/>
                <a:ea typeface="Georgia" pitchFamily="34" charset="-122"/>
                <a:cs typeface="Georgia" pitchFamily="34" charset="-120"/>
              </a:rPr>
              <a:t>1</a:t>
            </a:r>
            <a:endParaRPr lang="en-US" sz="2400" dirty="0"/>
          </a:p>
        </p:txBody>
      </p:sp>
      <p:sp>
        <p:nvSpPr>
          <p:cNvPr id="6" name="Text 4"/>
          <p:cNvSpPr/>
          <p:nvPr/>
        </p:nvSpPr>
        <p:spPr>
          <a:xfrm>
            <a:off x="1280160" y="1767840"/>
            <a:ext cx="4632960" cy="1158240"/>
          </a:xfrm>
          <a:prstGeom prst="rect">
            <a:avLst/>
          </a:prstGeom>
          <a:noFill/>
          <a:ln/>
        </p:spPr>
        <p:txBody>
          <a:bodyPr wrap="square" rtlCol="0" anchor="ctr"/>
          <a:lstStyle/>
          <a:p>
            <a:r>
              <a:rPr lang="en-US" sz="2400" dirty="0">
                <a:solidFill>
                  <a:srgbClr val="FFFFFF"/>
                </a:solidFill>
                <a:latin typeface="Arial" panose="020B0604020202020204" pitchFamily="34" charset="0"/>
                <a:ea typeface="Georgia" pitchFamily="34" charset="-122"/>
                <a:cs typeface="Arial" panose="020B0604020202020204" pitchFamily="34" charset="0"/>
              </a:rPr>
              <a:t>Heritable private property requires certainty of paternity</a:t>
            </a:r>
            <a:endParaRPr lang="en-US" sz="2400" dirty="0">
              <a:latin typeface="Arial" panose="020B0604020202020204" pitchFamily="34" charset="0"/>
              <a:cs typeface="Arial" panose="020B0604020202020204" pitchFamily="34" charset="0"/>
            </a:endParaRPr>
          </a:p>
        </p:txBody>
      </p:sp>
      <p:sp>
        <p:nvSpPr>
          <p:cNvPr id="7" name="Shape 5"/>
          <p:cNvSpPr/>
          <p:nvPr/>
        </p:nvSpPr>
        <p:spPr>
          <a:xfrm>
            <a:off x="609600" y="3230880"/>
            <a:ext cx="5486400" cy="1402080"/>
          </a:xfrm>
          <a:prstGeom prst="rect">
            <a:avLst/>
          </a:prstGeom>
          <a:solidFill>
            <a:srgbClr val="0D6E99"/>
          </a:solidFill>
          <a:ln w="12700">
            <a:solidFill>
              <a:srgbClr val="0D6E99"/>
            </a:solidFill>
            <a:prstDash val="solid"/>
          </a:ln>
          <a:effectLst>
            <a:outerShdw blurRad="101600" dist="38100" dir="8100000" algn="bl" rotWithShape="0">
              <a:srgbClr val="000000">
                <a:alpha val="12000"/>
              </a:srgbClr>
            </a:outerShdw>
          </a:effectLst>
        </p:spPr>
        <p:txBody>
          <a:bodyPr/>
          <a:lstStyle/>
          <a:p>
            <a:endParaRPr lang="en-CA" sz="2400"/>
          </a:p>
        </p:txBody>
      </p:sp>
      <p:sp>
        <p:nvSpPr>
          <p:cNvPr id="8" name="Text 6"/>
          <p:cNvSpPr/>
          <p:nvPr/>
        </p:nvSpPr>
        <p:spPr>
          <a:xfrm>
            <a:off x="755904" y="3328416"/>
            <a:ext cx="548640" cy="548640"/>
          </a:xfrm>
          <a:prstGeom prst="rect">
            <a:avLst/>
          </a:prstGeom>
          <a:noFill/>
          <a:ln/>
        </p:spPr>
        <p:txBody>
          <a:bodyPr wrap="square" rtlCol="0" anchor="ctr"/>
          <a:lstStyle/>
          <a:p>
            <a:r>
              <a:rPr lang="en-US" sz="2400" b="1" dirty="0">
                <a:solidFill>
                  <a:srgbClr val="0AA3D6"/>
                </a:solidFill>
                <a:latin typeface="Georgia" pitchFamily="34" charset="0"/>
                <a:ea typeface="Georgia" pitchFamily="34" charset="-122"/>
                <a:cs typeface="Georgia" pitchFamily="34" charset="-120"/>
              </a:rPr>
              <a:t>2</a:t>
            </a:r>
            <a:endParaRPr lang="en-US" sz="2400" dirty="0"/>
          </a:p>
        </p:txBody>
      </p:sp>
      <p:sp>
        <p:nvSpPr>
          <p:cNvPr id="9" name="Text 7"/>
          <p:cNvSpPr/>
          <p:nvPr/>
        </p:nvSpPr>
        <p:spPr>
          <a:xfrm>
            <a:off x="1280160" y="3352800"/>
            <a:ext cx="4632960" cy="1158240"/>
          </a:xfrm>
          <a:prstGeom prst="rect">
            <a:avLst/>
          </a:prstGeom>
          <a:noFill/>
          <a:ln/>
        </p:spPr>
        <p:txBody>
          <a:bodyPr wrap="square" rtlCol="0" anchor="ctr"/>
          <a:lstStyle/>
          <a:p>
            <a:r>
              <a:rPr lang="en-US" sz="2400" dirty="0">
                <a:solidFill>
                  <a:srgbClr val="FFFFFF"/>
                </a:solidFill>
                <a:latin typeface="Arial" panose="020B0604020202020204" pitchFamily="34" charset="0"/>
                <a:ea typeface="Georgia" pitchFamily="34" charset="-122"/>
                <a:cs typeface="Arial" panose="020B0604020202020204" pitchFamily="34" charset="0"/>
              </a:rPr>
              <a:t>Certainty of paternity requires control of female sexuality</a:t>
            </a:r>
            <a:endParaRPr lang="en-US" sz="2400" dirty="0">
              <a:latin typeface="Arial" panose="020B0604020202020204" pitchFamily="34" charset="0"/>
              <a:cs typeface="Arial" panose="020B0604020202020204" pitchFamily="34" charset="0"/>
            </a:endParaRPr>
          </a:p>
        </p:txBody>
      </p:sp>
      <p:sp>
        <p:nvSpPr>
          <p:cNvPr id="10" name="Shape 8"/>
          <p:cNvSpPr/>
          <p:nvPr/>
        </p:nvSpPr>
        <p:spPr>
          <a:xfrm>
            <a:off x="609600" y="4815840"/>
            <a:ext cx="5486400" cy="1402080"/>
          </a:xfrm>
          <a:prstGeom prst="rect">
            <a:avLst/>
          </a:prstGeom>
          <a:solidFill>
            <a:srgbClr val="0D6E99"/>
          </a:solidFill>
          <a:ln w="12700">
            <a:solidFill>
              <a:srgbClr val="0D6E99"/>
            </a:solidFill>
            <a:prstDash val="solid"/>
          </a:ln>
          <a:effectLst>
            <a:outerShdw blurRad="101600" dist="38100" dir="8100000" algn="bl" rotWithShape="0">
              <a:srgbClr val="000000">
                <a:alpha val="12000"/>
              </a:srgbClr>
            </a:outerShdw>
          </a:effectLst>
        </p:spPr>
        <p:txBody>
          <a:bodyPr/>
          <a:lstStyle/>
          <a:p>
            <a:endParaRPr lang="en-CA" sz="2400"/>
          </a:p>
        </p:txBody>
      </p:sp>
      <p:sp>
        <p:nvSpPr>
          <p:cNvPr id="11" name="Text 9"/>
          <p:cNvSpPr/>
          <p:nvPr/>
        </p:nvSpPr>
        <p:spPr>
          <a:xfrm>
            <a:off x="755904" y="4913376"/>
            <a:ext cx="548640" cy="548640"/>
          </a:xfrm>
          <a:prstGeom prst="rect">
            <a:avLst/>
          </a:prstGeom>
          <a:noFill/>
          <a:ln/>
        </p:spPr>
        <p:txBody>
          <a:bodyPr wrap="square" rtlCol="0" anchor="ctr"/>
          <a:lstStyle/>
          <a:p>
            <a:r>
              <a:rPr lang="en-US" sz="2400" b="1" dirty="0">
                <a:solidFill>
                  <a:srgbClr val="0AA3D6"/>
                </a:solidFill>
                <a:latin typeface="Georgia" pitchFamily="34" charset="0"/>
                <a:ea typeface="Georgia" pitchFamily="34" charset="-122"/>
                <a:cs typeface="Georgia" pitchFamily="34" charset="-120"/>
              </a:rPr>
              <a:t>3</a:t>
            </a:r>
            <a:endParaRPr lang="en-US" sz="2400" dirty="0"/>
          </a:p>
        </p:txBody>
      </p:sp>
      <p:sp>
        <p:nvSpPr>
          <p:cNvPr id="12" name="Text 10"/>
          <p:cNvSpPr/>
          <p:nvPr/>
        </p:nvSpPr>
        <p:spPr>
          <a:xfrm>
            <a:off x="1280160" y="4937760"/>
            <a:ext cx="4632960" cy="1158240"/>
          </a:xfrm>
          <a:prstGeom prst="rect">
            <a:avLst/>
          </a:prstGeom>
          <a:noFill/>
          <a:ln/>
        </p:spPr>
        <p:txBody>
          <a:bodyPr wrap="square" rtlCol="0" anchor="ctr"/>
          <a:lstStyle/>
          <a:p>
            <a:r>
              <a:rPr lang="en-US" sz="2400" dirty="0">
                <a:solidFill>
                  <a:srgbClr val="FFFFFF"/>
                </a:solidFill>
                <a:latin typeface="Arial" panose="020B0604020202020204" pitchFamily="34" charset="0"/>
                <a:ea typeface="Georgia" pitchFamily="34" charset="-122"/>
                <a:cs typeface="Arial" panose="020B0604020202020204" pitchFamily="34" charset="0"/>
              </a:rPr>
              <a:t>This control is institutionalized as monogamous marriage</a:t>
            </a:r>
            <a:endParaRPr lang="en-US" sz="2400" dirty="0">
              <a:latin typeface="Arial" panose="020B0604020202020204" pitchFamily="34" charset="0"/>
              <a:cs typeface="Arial" panose="020B0604020202020204" pitchFamily="34" charset="0"/>
            </a:endParaRPr>
          </a:p>
        </p:txBody>
      </p:sp>
      <p:sp>
        <p:nvSpPr>
          <p:cNvPr id="13" name="Shape 11"/>
          <p:cNvSpPr/>
          <p:nvPr/>
        </p:nvSpPr>
        <p:spPr>
          <a:xfrm>
            <a:off x="6461760" y="1645920"/>
            <a:ext cx="5486400" cy="1402080"/>
          </a:xfrm>
          <a:prstGeom prst="rect">
            <a:avLst/>
          </a:prstGeom>
          <a:solidFill>
            <a:srgbClr val="0D6E99"/>
          </a:solidFill>
          <a:ln w="12700">
            <a:solidFill>
              <a:srgbClr val="0D6E99"/>
            </a:solidFill>
            <a:prstDash val="solid"/>
          </a:ln>
          <a:effectLst>
            <a:outerShdw blurRad="101600" dist="38100" dir="8100000" algn="bl" rotWithShape="0">
              <a:srgbClr val="000000">
                <a:alpha val="12000"/>
              </a:srgbClr>
            </a:outerShdw>
          </a:effectLst>
        </p:spPr>
        <p:txBody>
          <a:bodyPr/>
          <a:lstStyle/>
          <a:p>
            <a:endParaRPr lang="en-CA" sz="2400"/>
          </a:p>
        </p:txBody>
      </p:sp>
      <p:sp>
        <p:nvSpPr>
          <p:cNvPr id="14" name="Text 12"/>
          <p:cNvSpPr/>
          <p:nvPr/>
        </p:nvSpPr>
        <p:spPr>
          <a:xfrm>
            <a:off x="6608064" y="1743456"/>
            <a:ext cx="548640" cy="548640"/>
          </a:xfrm>
          <a:prstGeom prst="rect">
            <a:avLst/>
          </a:prstGeom>
          <a:noFill/>
          <a:ln/>
        </p:spPr>
        <p:txBody>
          <a:bodyPr wrap="square" rtlCol="0" anchor="ctr"/>
          <a:lstStyle/>
          <a:p>
            <a:r>
              <a:rPr lang="en-US" sz="2400" b="1" dirty="0">
                <a:solidFill>
                  <a:srgbClr val="0AA3D6"/>
                </a:solidFill>
                <a:latin typeface="Georgia" pitchFamily="34" charset="0"/>
                <a:ea typeface="Georgia" pitchFamily="34" charset="-122"/>
                <a:cs typeface="Georgia" pitchFamily="34" charset="-120"/>
              </a:rPr>
              <a:t>4</a:t>
            </a:r>
            <a:endParaRPr lang="en-US" sz="2400" dirty="0"/>
          </a:p>
        </p:txBody>
      </p:sp>
      <p:sp>
        <p:nvSpPr>
          <p:cNvPr id="15" name="Text 13"/>
          <p:cNvSpPr/>
          <p:nvPr/>
        </p:nvSpPr>
        <p:spPr>
          <a:xfrm>
            <a:off x="7132320" y="1767840"/>
            <a:ext cx="4632960" cy="1158240"/>
          </a:xfrm>
          <a:prstGeom prst="rect">
            <a:avLst/>
          </a:prstGeom>
          <a:noFill/>
          <a:ln/>
        </p:spPr>
        <p:txBody>
          <a:bodyPr wrap="square" rtlCol="0" anchor="ctr"/>
          <a:lstStyle/>
          <a:p>
            <a:r>
              <a:rPr lang="en-US" sz="2400" dirty="0">
                <a:solidFill>
                  <a:srgbClr val="FFFFFF"/>
                </a:solidFill>
                <a:latin typeface="Arial" panose="020B0604020202020204" pitchFamily="34" charset="0"/>
                <a:ea typeface="Georgia" pitchFamily="34" charset="-122"/>
                <a:cs typeface="Arial" panose="020B0604020202020204" pitchFamily="34" charset="0"/>
              </a:rPr>
              <a:t>The nuclear family emerges as the unit that holds and transmits property</a:t>
            </a:r>
            <a:endParaRPr lang="en-US" sz="2400" dirty="0">
              <a:latin typeface="Arial" panose="020B0604020202020204" pitchFamily="34" charset="0"/>
              <a:cs typeface="Arial" panose="020B0604020202020204" pitchFamily="34" charset="0"/>
            </a:endParaRPr>
          </a:p>
        </p:txBody>
      </p:sp>
      <p:sp>
        <p:nvSpPr>
          <p:cNvPr id="16" name="Shape 14"/>
          <p:cNvSpPr/>
          <p:nvPr/>
        </p:nvSpPr>
        <p:spPr>
          <a:xfrm>
            <a:off x="6461760" y="3230880"/>
            <a:ext cx="5486400" cy="1402080"/>
          </a:xfrm>
          <a:prstGeom prst="rect">
            <a:avLst/>
          </a:prstGeom>
          <a:solidFill>
            <a:srgbClr val="0D6E99"/>
          </a:solidFill>
          <a:ln w="12700">
            <a:solidFill>
              <a:srgbClr val="0D6E99"/>
            </a:solidFill>
            <a:prstDash val="solid"/>
          </a:ln>
          <a:effectLst>
            <a:outerShdw blurRad="101600" dist="38100" dir="8100000" algn="bl" rotWithShape="0">
              <a:srgbClr val="000000">
                <a:alpha val="12000"/>
              </a:srgbClr>
            </a:outerShdw>
          </a:effectLst>
        </p:spPr>
        <p:txBody>
          <a:bodyPr/>
          <a:lstStyle/>
          <a:p>
            <a:endParaRPr lang="en-CA" sz="2400"/>
          </a:p>
        </p:txBody>
      </p:sp>
      <p:sp>
        <p:nvSpPr>
          <p:cNvPr id="17" name="Text 15"/>
          <p:cNvSpPr/>
          <p:nvPr/>
        </p:nvSpPr>
        <p:spPr>
          <a:xfrm>
            <a:off x="6608064" y="3328416"/>
            <a:ext cx="548640" cy="548640"/>
          </a:xfrm>
          <a:prstGeom prst="rect">
            <a:avLst/>
          </a:prstGeom>
          <a:noFill/>
          <a:ln/>
        </p:spPr>
        <p:txBody>
          <a:bodyPr wrap="square" rtlCol="0" anchor="ctr"/>
          <a:lstStyle/>
          <a:p>
            <a:r>
              <a:rPr lang="en-US" sz="2400" b="1" dirty="0">
                <a:solidFill>
                  <a:srgbClr val="0AA3D6"/>
                </a:solidFill>
                <a:latin typeface="Georgia" pitchFamily="34" charset="0"/>
                <a:ea typeface="Georgia" pitchFamily="34" charset="-122"/>
                <a:cs typeface="Georgia" pitchFamily="34" charset="-120"/>
              </a:rPr>
              <a:t>5</a:t>
            </a:r>
            <a:endParaRPr lang="en-US" sz="2400" dirty="0"/>
          </a:p>
        </p:txBody>
      </p:sp>
      <p:sp>
        <p:nvSpPr>
          <p:cNvPr id="18" name="Text 16"/>
          <p:cNvSpPr/>
          <p:nvPr/>
        </p:nvSpPr>
        <p:spPr>
          <a:xfrm>
            <a:off x="7132320" y="3352800"/>
            <a:ext cx="4632960" cy="1158240"/>
          </a:xfrm>
          <a:prstGeom prst="rect">
            <a:avLst/>
          </a:prstGeom>
          <a:noFill/>
          <a:ln/>
        </p:spPr>
        <p:txBody>
          <a:bodyPr wrap="square" rtlCol="0" anchor="ctr"/>
          <a:lstStyle/>
          <a:p>
            <a:r>
              <a:rPr lang="en-US" sz="2400" dirty="0">
                <a:solidFill>
                  <a:srgbClr val="FFFFFF"/>
                </a:solidFill>
                <a:latin typeface="Arial" panose="020B0604020202020204" pitchFamily="34" charset="0"/>
                <a:ea typeface="Georgia" pitchFamily="34" charset="-122"/>
                <a:cs typeface="Arial" panose="020B0604020202020204" pitchFamily="34" charset="0"/>
              </a:rPr>
              <a:t>Women's economic dependency on husbands is structural, not accidental</a:t>
            </a:r>
            <a:endParaRPr lang="en-US" sz="2400" dirty="0">
              <a:latin typeface="Arial" panose="020B0604020202020204" pitchFamily="34" charset="0"/>
              <a:cs typeface="Arial" panose="020B0604020202020204" pitchFamily="34" charset="0"/>
            </a:endParaRPr>
          </a:p>
        </p:txBody>
      </p:sp>
      <p:sp>
        <p:nvSpPr>
          <p:cNvPr id="19" name="Shape 17"/>
          <p:cNvSpPr/>
          <p:nvPr/>
        </p:nvSpPr>
        <p:spPr>
          <a:xfrm>
            <a:off x="6461760" y="4815840"/>
            <a:ext cx="5486400" cy="1402080"/>
          </a:xfrm>
          <a:prstGeom prst="rect">
            <a:avLst/>
          </a:prstGeom>
          <a:solidFill>
            <a:srgbClr val="0AA3D6"/>
          </a:solidFill>
          <a:ln w="12700">
            <a:solidFill>
              <a:srgbClr val="0AA3D6"/>
            </a:solidFill>
            <a:prstDash val="solid"/>
          </a:ln>
          <a:effectLst>
            <a:outerShdw blurRad="101600" dist="38100" dir="8100000" algn="bl" rotWithShape="0">
              <a:srgbClr val="000000">
                <a:alpha val="12000"/>
              </a:srgbClr>
            </a:outerShdw>
          </a:effectLst>
        </p:spPr>
        <p:txBody>
          <a:bodyPr/>
          <a:lstStyle/>
          <a:p>
            <a:endParaRPr lang="en-CA" sz="2400"/>
          </a:p>
        </p:txBody>
      </p:sp>
      <p:sp>
        <p:nvSpPr>
          <p:cNvPr id="20" name="Text 18"/>
          <p:cNvSpPr/>
          <p:nvPr/>
        </p:nvSpPr>
        <p:spPr>
          <a:xfrm>
            <a:off x="6608064" y="4913376"/>
            <a:ext cx="548640" cy="548640"/>
          </a:xfrm>
          <a:prstGeom prst="rect">
            <a:avLst/>
          </a:prstGeom>
          <a:noFill/>
          <a:ln/>
        </p:spPr>
        <p:txBody>
          <a:bodyPr wrap="square" rtlCol="0" anchor="ctr"/>
          <a:lstStyle/>
          <a:p>
            <a:r>
              <a:rPr lang="en-US" sz="2400" b="1" dirty="0">
                <a:solidFill>
                  <a:srgbClr val="0AA3D6"/>
                </a:solidFill>
                <a:latin typeface="Georgia" pitchFamily="34" charset="0"/>
                <a:ea typeface="Georgia" pitchFamily="34" charset="-122"/>
                <a:cs typeface="Georgia" pitchFamily="34" charset="-120"/>
              </a:rPr>
              <a:t>6</a:t>
            </a:r>
            <a:endParaRPr lang="en-US" sz="2400" dirty="0"/>
          </a:p>
        </p:txBody>
      </p:sp>
      <p:sp>
        <p:nvSpPr>
          <p:cNvPr id="21" name="Text 19"/>
          <p:cNvSpPr/>
          <p:nvPr/>
        </p:nvSpPr>
        <p:spPr>
          <a:xfrm>
            <a:off x="7132320" y="4937760"/>
            <a:ext cx="4632960" cy="1158240"/>
          </a:xfrm>
          <a:prstGeom prst="rect">
            <a:avLst/>
          </a:prstGeom>
          <a:noFill/>
          <a:ln/>
        </p:spPr>
        <p:txBody>
          <a:bodyPr wrap="square" rtlCol="0" anchor="ctr"/>
          <a:lstStyle/>
          <a:p>
            <a:r>
              <a:rPr lang="en-US" sz="2400" dirty="0">
                <a:latin typeface="Arial" panose="020B0604020202020204" pitchFamily="34" charset="0"/>
                <a:ea typeface="Georgia" pitchFamily="34" charset="-122"/>
                <a:cs typeface="Arial" panose="020B0604020202020204" pitchFamily="34" charset="0"/>
              </a:rPr>
              <a:t>Therefore: family form follows economic logic, not purely natural bonding</a:t>
            </a:r>
            <a:endParaRPr lang="en-US" sz="2400"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7D289150-D6AC-0078-FD98-1611AEA72814}"/>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09600" y="365760"/>
            <a:ext cx="10972800" cy="426720"/>
          </a:xfrm>
          <a:prstGeom prst="rect">
            <a:avLst/>
          </a:prstGeom>
          <a:noFill/>
          <a:ln/>
        </p:spPr>
        <p:txBody>
          <a:bodyPr wrap="square" rtlCol="0" anchor="ctr"/>
          <a:lstStyle/>
          <a:p>
            <a:endParaRPr lang="en-US" sz="1200" dirty="0"/>
          </a:p>
        </p:txBody>
      </p:sp>
      <p:sp>
        <p:nvSpPr>
          <p:cNvPr id="3" name="Text 1"/>
          <p:cNvSpPr/>
          <p:nvPr/>
        </p:nvSpPr>
        <p:spPr>
          <a:xfrm>
            <a:off x="153144" y="524256"/>
            <a:ext cx="10972800" cy="609600"/>
          </a:xfrm>
          <a:prstGeom prst="rect">
            <a:avLst/>
          </a:prstGeom>
          <a:noFill/>
          <a:ln/>
        </p:spPr>
        <p:txBody>
          <a:bodyPr wrap="square" rtlCol="0" anchor="ctr"/>
          <a:lstStyle/>
          <a:p>
            <a:pPr algn="ctr"/>
            <a:r>
              <a:rPr lang="en-US" altLang="en-US" sz="3600" dirty="0">
                <a:solidFill>
                  <a:schemeClr val="bg1"/>
                </a:solidFill>
                <a:latin typeface="Arial" panose="020B0604020202020204" pitchFamily="34" charset="0"/>
              </a:rPr>
              <a:t>ARGUMENTS AGAINST TRADITIONAL MARIAGE AS A PURELY ECONOMIC INSTITUTION </a:t>
            </a:r>
            <a:endParaRPr lang="en-CA" sz="3600" dirty="0">
              <a:solidFill>
                <a:schemeClr val="bg1"/>
              </a:solidFill>
            </a:endParaRPr>
          </a:p>
        </p:txBody>
      </p:sp>
      <p:sp>
        <p:nvSpPr>
          <p:cNvPr id="4" name="Shape 2"/>
          <p:cNvSpPr/>
          <p:nvPr/>
        </p:nvSpPr>
        <p:spPr>
          <a:xfrm>
            <a:off x="609600" y="1584960"/>
            <a:ext cx="5364480" cy="2255520"/>
          </a:xfrm>
          <a:prstGeom prst="rect">
            <a:avLst/>
          </a:prstGeom>
          <a:solidFill>
            <a:srgbClr val="FFFFFF"/>
          </a:solidFill>
          <a:ln w="12700">
            <a:solidFill>
              <a:srgbClr val="E8F4FA"/>
            </a:solidFill>
            <a:prstDash val="solid"/>
          </a:ln>
          <a:effectLst>
            <a:outerShdw blurRad="101600" dist="38100" dir="8100000" algn="bl" rotWithShape="0">
              <a:srgbClr val="000000">
                <a:alpha val="12000"/>
              </a:srgbClr>
            </a:outerShdw>
          </a:effectLst>
        </p:spPr>
        <p:txBody>
          <a:bodyPr/>
          <a:lstStyle/>
          <a:p>
            <a:endParaRPr lang="en-CA" sz="2400"/>
          </a:p>
        </p:txBody>
      </p:sp>
      <p:sp>
        <p:nvSpPr>
          <p:cNvPr id="5" name="Shape 3"/>
          <p:cNvSpPr/>
          <p:nvPr/>
        </p:nvSpPr>
        <p:spPr>
          <a:xfrm>
            <a:off x="609600" y="1584960"/>
            <a:ext cx="146304" cy="2255520"/>
          </a:xfrm>
          <a:prstGeom prst="rect">
            <a:avLst/>
          </a:prstGeom>
          <a:solidFill>
            <a:srgbClr val="0AA3D6"/>
          </a:solidFill>
          <a:ln w="12700">
            <a:solidFill>
              <a:srgbClr val="0AA3D6"/>
            </a:solidFill>
            <a:prstDash val="solid"/>
          </a:ln>
        </p:spPr>
        <p:txBody>
          <a:bodyPr/>
          <a:lstStyle/>
          <a:p>
            <a:endParaRPr lang="en-CA" sz="2400"/>
          </a:p>
        </p:txBody>
      </p:sp>
      <p:sp>
        <p:nvSpPr>
          <p:cNvPr id="6" name="Text 4"/>
          <p:cNvSpPr/>
          <p:nvPr/>
        </p:nvSpPr>
        <p:spPr>
          <a:xfrm>
            <a:off x="832104" y="1731264"/>
            <a:ext cx="4995672" cy="426720"/>
          </a:xfrm>
          <a:prstGeom prst="rect">
            <a:avLst/>
          </a:prstGeom>
          <a:noFill/>
          <a:ln/>
        </p:spPr>
        <p:txBody>
          <a:bodyPr wrap="square" rtlCol="0" anchor="ctr"/>
          <a:lstStyle/>
          <a:p>
            <a:r>
              <a:rPr lang="en-US" sz="2000" b="1" dirty="0">
                <a:solidFill>
                  <a:srgbClr val="0D6E99"/>
                </a:solidFill>
                <a:latin typeface="Georgia" pitchFamily="34" charset="0"/>
                <a:ea typeface="Georgia" pitchFamily="34" charset="-122"/>
                <a:cs typeface="Georgia" pitchFamily="34" charset="-120"/>
              </a:rPr>
              <a:t>ANTHROPOLOGICAL COMPLEXITY</a:t>
            </a:r>
            <a:endParaRPr lang="en-US" sz="2000" dirty="0"/>
          </a:p>
        </p:txBody>
      </p:sp>
      <p:sp>
        <p:nvSpPr>
          <p:cNvPr id="7" name="Text 5"/>
          <p:cNvSpPr/>
          <p:nvPr/>
        </p:nvSpPr>
        <p:spPr>
          <a:xfrm>
            <a:off x="950976" y="2194560"/>
            <a:ext cx="4876800" cy="1463040"/>
          </a:xfrm>
          <a:prstGeom prst="rect">
            <a:avLst/>
          </a:prstGeom>
          <a:noFill/>
          <a:ln/>
        </p:spPr>
        <p:txBody>
          <a:bodyPr wrap="square" rtlCol="0" anchor="t"/>
          <a:lstStyle/>
          <a:p>
            <a:r>
              <a:rPr lang="en-US" sz="2000" dirty="0">
                <a:solidFill>
                  <a:srgbClr val="1C2E3A"/>
                </a:solidFill>
                <a:latin typeface="Arial" panose="020B0604020202020204" pitchFamily="34" charset="0"/>
                <a:ea typeface="Georgia" pitchFamily="34" charset="-122"/>
                <a:cs typeface="Arial" panose="020B0604020202020204" pitchFamily="34" charset="0"/>
              </a:rPr>
              <a:t>Not all pre-class or non-Western societies fit neatly into the "group marriage → monogamy" developmental sequence Engels assumed.</a:t>
            </a:r>
            <a:endParaRPr lang="en-US" sz="2000" dirty="0">
              <a:latin typeface="Arial" panose="020B0604020202020204" pitchFamily="34" charset="0"/>
              <a:cs typeface="Arial" panose="020B0604020202020204" pitchFamily="34" charset="0"/>
            </a:endParaRPr>
          </a:p>
        </p:txBody>
      </p:sp>
      <p:sp>
        <p:nvSpPr>
          <p:cNvPr id="8" name="Shape 6"/>
          <p:cNvSpPr/>
          <p:nvPr/>
        </p:nvSpPr>
        <p:spPr>
          <a:xfrm>
            <a:off x="6461760" y="1584960"/>
            <a:ext cx="5364480" cy="2255520"/>
          </a:xfrm>
          <a:prstGeom prst="rect">
            <a:avLst/>
          </a:prstGeom>
          <a:solidFill>
            <a:srgbClr val="FFFFFF"/>
          </a:solidFill>
          <a:ln w="12700">
            <a:solidFill>
              <a:srgbClr val="E8F4FA"/>
            </a:solidFill>
            <a:prstDash val="solid"/>
          </a:ln>
          <a:effectLst>
            <a:outerShdw blurRad="101600" dist="38100" dir="8100000" algn="bl" rotWithShape="0">
              <a:srgbClr val="000000">
                <a:alpha val="12000"/>
              </a:srgbClr>
            </a:outerShdw>
          </a:effectLst>
        </p:spPr>
        <p:txBody>
          <a:bodyPr/>
          <a:lstStyle/>
          <a:p>
            <a:endParaRPr lang="en-CA" sz="2400"/>
          </a:p>
        </p:txBody>
      </p:sp>
      <p:sp>
        <p:nvSpPr>
          <p:cNvPr id="9" name="Shape 7"/>
          <p:cNvSpPr/>
          <p:nvPr/>
        </p:nvSpPr>
        <p:spPr>
          <a:xfrm>
            <a:off x="6461760" y="1584960"/>
            <a:ext cx="146304" cy="2255520"/>
          </a:xfrm>
          <a:prstGeom prst="rect">
            <a:avLst/>
          </a:prstGeom>
          <a:solidFill>
            <a:srgbClr val="0AA3D6"/>
          </a:solidFill>
          <a:ln w="12700">
            <a:solidFill>
              <a:srgbClr val="0AA3D6"/>
            </a:solidFill>
            <a:prstDash val="solid"/>
          </a:ln>
        </p:spPr>
        <p:txBody>
          <a:bodyPr/>
          <a:lstStyle/>
          <a:p>
            <a:endParaRPr lang="en-CA" sz="2400"/>
          </a:p>
        </p:txBody>
      </p:sp>
      <p:sp>
        <p:nvSpPr>
          <p:cNvPr id="10" name="Text 8"/>
          <p:cNvSpPr/>
          <p:nvPr/>
        </p:nvSpPr>
        <p:spPr>
          <a:xfrm>
            <a:off x="6803136" y="1731264"/>
            <a:ext cx="4876800" cy="426720"/>
          </a:xfrm>
          <a:prstGeom prst="rect">
            <a:avLst/>
          </a:prstGeom>
          <a:noFill/>
          <a:ln/>
        </p:spPr>
        <p:txBody>
          <a:bodyPr wrap="square" rtlCol="0" anchor="ctr"/>
          <a:lstStyle/>
          <a:p>
            <a:r>
              <a:rPr lang="en-US" sz="2400" b="1" dirty="0">
                <a:solidFill>
                  <a:srgbClr val="0D6E99"/>
                </a:solidFill>
                <a:latin typeface="Georgia" pitchFamily="34" charset="0"/>
                <a:ea typeface="Georgia" pitchFamily="34" charset="-122"/>
                <a:cs typeface="Georgia" pitchFamily="34" charset="-120"/>
              </a:rPr>
              <a:t>BIOLOGY IS NOT NOTHING</a:t>
            </a:r>
            <a:endParaRPr lang="en-US" sz="2400" dirty="0"/>
          </a:p>
        </p:txBody>
      </p:sp>
      <p:sp>
        <p:nvSpPr>
          <p:cNvPr id="11" name="Text 9"/>
          <p:cNvSpPr/>
          <p:nvPr/>
        </p:nvSpPr>
        <p:spPr>
          <a:xfrm>
            <a:off x="6803136" y="2194560"/>
            <a:ext cx="4876800" cy="1463040"/>
          </a:xfrm>
          <a:prstGeom prst="rect">
            <a:avLst/>
          </a:prstGeom>
          <a:noFill/>
          <a:ln/>
        </p:spPr>
        <p:txBody>
          <a:bodyPr wrap="square" rtlCol="0" anchor="t"/>
          <a:lstStyle/>
          <a:p>
            <a:r>
              <a:rPr lang="en-US" sz="2000" dirty="0">
                <a:solidFill>
                  <a:srgbClr val="1C2E3A"/>
                </a:solidFill>
                <a:latin typeface="Arial" panose="020B0604020202020204" pitchFamily="34" charset="0"/>
                <a:ea typeface="Georgia" pitchFamily="34" charset="-122"/>
                <a:cs typeface="Arial" panose="020B0604020202020204" pitchFamily="34" charset="0"/>
              </a:rPr>
              <a:t>Attachment theory, pair-bonding research, and evolutionary psychology suggest some basis for durable two-person bonds independent of property systems.</a:t>
            </a:r>
            <a:endParaRPr lang="en-US" sz="2000" dirty="0">
              <a:latin typeface="Arial" panose="020B0604020202020204" pitchFamily="34" charset="0"/>
              <a:cs typeface="Arial" panose="020B0604020202020204" pitchFamily="34" charset="0"/>
            </a:endParaRPr>
          </a:p>
        </p:txBody>
      </p:sp>
      <p:sp>
        <p:nvSpPr>
          <p:cNvPr id="12" name="Shape 10"/>
          <p:cNvSpPr/>
          <p:nvPr/>
        </p:nvSpPr>
        <p:spPr>
          <a:xfrm>
            <a:off x="609600" y="4145280"/>
            <a:ext cx="5364480" cy="2255520"/>
          </a:xfrm>
          <a:prstGeom prst="rect">
            <a:avLst/>
          </a:prstGeom>
          <a:solidFill>
            <a:srgbClr val="FFFFFF"/>
          </a:solidFill>
          <a:ln w="12700">
            <a:solidFill>
              <a:srgbClr val="E8F4FA"/>
            </a:solidFill>
            <a:prstDash val="solid"/>
          </a:ln>
          <a:effectLst>
            <a:outerShdw blurRad="101600" dist="38100" dir="8100000" algn="bl" rotWithShape="0">
              <a:srgbClr val="000000">
                <a:alpha val="12000"/>
              </a:srgbClr>
            </a:outerShdw>
          </a:effectLst>
        </p:spPr>
        <p:txBody>
          <a:bodyPr/>
          <a:lstStyle/>
          <a:p>
            <a:endParaRPr lang="en-CA" sz="2400"/>
          </a:p>
        </p:txBody>
      </p:sp>
      <p:sp>
        <p:nvSpPr>
          <p:cNvPr id="13" name="Shape 11"/>
          <p:cNvSpPr/>
          <p:nvPr/>
        </p:nvSpPr>
        <p:spPr>
          <a:xfrm>
            <a:off x="609600" y="4145280"/>
            <a:ext cx="146304" cy="2255520"/>
          </a:xfrm>
          <a:prstGeom prst="rect">
            <a:avLst/>
          </a:prstGeom>
          <a:solidFill>
            <a:srgbClr val="0AA3D6"/>
          </a:solidFill>
          <a:ln w="12700">
            <a:solidFill>
              <a:srgbClr val="0AA3D6"/>
            </a:solidFill>
            <a:prstDash val="solid"/>
          </a:ln>
        </p:spPr>
        <p:txBody>
          <a:bodyPr/>
          <a:lstStyle/>
          <a:p>
            <a:endParaRPr lang="en-CA" sz="2400"/>
          </a:p>
        </p:txBody>
      </p:sp>
      <p:sp>
        <p:nvSpPr>
          <p:cNvPr id="14" name="Text 12"/>
          <p:cNvSpPr/>
          <p:nvPr/>
        </p:nvSpPr>
        <p:spPr>
          <a:xfrm>
            <a:off x="950976" y="4291584"/>
            <a:ext cx="4876800" cy="426720"/>
          </a:xfrm>
          <a:prstGeom prst="rect">
            <a:avLst/>
          </a:prstGeom>
          <a:noFill/>
          <a:ln/>
        </p:spPr>
        <p:txBody>
          <a:bodyPr wrap="square" rtlCol="0" anchor="ctr"/>
          <a:lstStyle/>
          <a:p>
            <a:r>
              <a:rPr lang="en-US" sz="2400" b="1" dirty="0">
                <a:solidFill>
                  <a:srgbClr val="0D6E99"/>
                </a:solidFill>
                <a:latin typeface="Georgia" pitchFamily="34" charset="0"/>
                <a:ea typeface="Georgia" pitchFamily="34" charset="-122"/>
                <a:cs typeface="Georgia" pitchFamily="34" charset="-120"/>
              </a:rPr>
              <a:t>AGENCY MATTERS</a:t>
            </a:r>
            <a:endParaRPr lang="en-US" sz="2400" dirty="0"/>
          </a:p>
        </p:txBody>
      </p:sp>
      <p:sp>
        <p:nvSpPr>
          <p:cNvPr id="15" name="Text 13"/>
          <p:cNvSpPr/>
          <p:nvPr/>
        </p:nvSpPr>
        <p:spPr>
          <a:xfrm>
            <a:off x="950976" y="4754880"/>
            <a:ext cx="4876800" cy="1463040"/>
          </a:xfrm>
          <a:prstGeom prst="rect">
            <a:avLst/>
          </a:prstGeom>
          <a:noFill/>
          <a:ln/>
        </p:spPr>
        <p:txBody>
          <a:bodyPr wrap="square" rtlCol="0" anchor="t"/>
          <a:lstStyle/>
          <a:p>
            <a:r>
              <a:rPr lang="en-US" sz="2000" dirty="0">
                <a:solidFill>
                  <a:srgbClr val="1C2E3A"/>
                </a:solidFill>
                <a:latin typeface="Arial" panose="020B0604020202020204" pitchFamily="34" charset="0"/>
                <a:ea typeface="Georgia" pitchFamily="34" charset="-122"/>
                <a:cs typeface="Arial" panose="020B0604020202020204" pitchFamily="34" charset="0"/>
              </a:rPr>
              <a:t>People genuinely choose partners, love, and make families. The structural critique doesn't erase lived experience — but asks us to notice what conditions foreclose other choices.</a:t>
            </a:r>
            <a:endParaRPr lang="en-US" sz="2000" dirty="0">
              <a:latin typeface="Arial" panose="020B0604020202020204" pitchFamily="34" charset="0"/>
              <a:cs typeface="Arial" panose="020B0604020202020204" pitchFamily="34" charset="0"/>
            </a:endParaRPr>
          </a:p>
        </p:txBody>
      </p:sp>
      <p:sp>
        <p:nvSpPr>
          <p:cNvPr id="16" name="Shape 14"/>
          <p:cNvSpPr/>
          <p:nvPr/>
        </p:nvSpPr>
        <p:spPr>
          <a:xfrm>
            <a:off x="6461760" y="4145280"/>
            <a:ext cx="5364480" cy="2255520"/>
          </a:xfrm>
          <a:prstGeom prst="rect">
            <a:avLst/>
          </a:prstGeom>
          <a:solidFill>
            <a:srgbClr val="FFFFFF"/>
          </a:solidFill>
          <a:ln w="12700">
            <a:solidFill>
              <a:srgbClr val="E8F4FA"/>
            </a:solidFill>
            <a:prstDash val="solid"/>
          </a:ln>
          <a:effectLst>
            <a:outerShdw blurRad="101600" dist="38100" dir="8100000" algn="bl" rotWithShape="0">
              <a:srgbClr val="000000">
                <a:alpha val="12000"/>
              </a:srgbClr>
            </a:outerShdw>
          </a:effectLst>
        </p:spPr>
        <p:txBody>
          <a:bodyPr/>
          <a:lstStyle/>
          <a:p>
            <a:endParaRPr lang="en-CA" sz="2400"/>
          </a:p>
        </p:txBody>
      </p:sp>
      <p:sp>
        <p:nvSpPr>
          <p:cNvPr id="17" name="Shape 15"/>
          <p:cNvSpPr/>
          <p:nvPr/>
        </p:nvSpPr>
        <p:spPr>
          <a:xfrm>
            <a:off x="6461760" y="4145280"/>
            <a:ext cx="146304" cy="2255520"/>
          </a:xfrm>
          <a:prstGeom prst="rect">
            <a:avLst/>
          </a:prstGeom>
          <a:solidFill>
            <a:srgbClr val="0AA3D6"/>
          </a:solidFill>
          <a:ln w="12700">
            <a:solidFill>
              <a:srgbClr val="0AA3D6"/>
            </a:solidFill>
            <a:prstDash val="solid"/>
          </a:ln>
        </p:spPr>
        <p:txBody>
          <a:bodyPr/>
          <a:lstStyle/>
          <a:p>
            <a:endParaRPr lang="en-CA" sz="2400"/>
          </a:p>
        </p:txBody>
      </p:sp>
      <p:sp>
        <p:nvSpPr>
          <p:cNvPr id="18" name="Text 16"/>
          <p:cNvSpPr/>
          <p:nvPr/>
        </p:nvSpPr>
        <p:spPr>
          <a:xfrm>
            <a:off x="6803136" y="4291584"/>
            <a:ext cx="4876800" cy="426720"/>
          </a:xfrm>
          <a:prstGeom prst="rect">
            <a:avLst/>
          </a:prstGeom>
          <a:noFill/>
          <a:ln/>
        </p:spPr>
        <p:txBody>
          <a:bodyPr wrap="square" rtlCol="0" anchor="ctr"/>
          <a:lstStyle/>
          <a:p>
            <a:r>
              <a:rPr lang="en-US" sz="2000" b="1" dirty="0">
                <a:solidFill>
                  <a:srgbClr val="0D6E99"/>
                </a:solidFill>
                <a:latin typeface="Georgia" pitchFamily="34" charset="0"/>
                <a:ea typeface="Georgia" pitchFamily="34" charset="-122"/>
                <a:cs typeface="Georgia" pitchFamily="34" charset="-120"/>
              </a:rPr>
              <a:t>THE LOVE MARRIAGE PARADOX</a:t>
            </a:r>
            <a:endParaRPr lang="en-US" sz="2000" dirty="0"/>
          </a:p>
        </p:txBody>
      </p:sp>
      <p:sp>
        <p:nvSpPr>
          <p:cNvPr id="19" name="Text 17"/>
          <p:cNvSpPr/>
          <p:nvPr/>
        </p:nvSpPr>
        <p:spPr>
          <a:xfrm>
            <a:off x="6803136" y="4754880"/>
            <a:ext cx="4876800" cy="1463040"/>
          </a:xfrm>
          <a:prstGeom prst="rect">
            <a:avLst/>
          </a:prstGeom>
          <a:noFill/>
          <a:ln/>
        </p:spPr>
        <p:txBody>
          <a:bodyPr wrap="square" rtlCol="0" anchor="t"/>
          <a:lstStyle/>
          <a:p>
            <a:r>
              <a:rPr lang="en-US" sz="2000" dirty="0">
                <a:solidFill>
                  <a:srgbClr val="1C2E3A"/>
                </a:solidFill>
                <a:latin typeface="Arial" panose="020B0604020202020204" pitchFamily="34" charset="0"/>
                <a:ea typeface="Georgia" pitchFamily="34" charset="-122"/>
                <a:cs typeface="Arial" panose="020B0604020202020204" pitchFamily="34" charset="0"/>
              </a:rPr>
              <a:t>Coontz notes that basing marriage on romantic love introduced both greater freedom and greater fragility. Divorce rates rose as economic coercion fell.</a:t>
            </a:r>
            <a:endParaRPr lang="en-US" sz="2000"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B051F973-1139-CA61-6C56-D060116E027F}"/>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AC07B-E0F7-ED51-123A-3EF61965C929}"/>
              </a:ext>
            </a:extLst>
          </p:cNvPr>
          <p:cNvSpPr txBox="1"/>
          <p:nvPr/>
        </p:nvSpPr>
        <p:spPr>
          <a:xfrm>
            <a:off x="76200" y="633948"/>
            <a:ext cx="12115800" cy="5847755"/>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There’s been a big shift in where our emotional and relational needs get met. This shift has happened much faster than our nervous systems, with its ancient instinctual attachment and sexual patterns can keep up with.</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We commonly attribute tensions in relationships to flaws in our partners or in the relationship. It doesn’t occur to us that we are simply asking too much of a relationship.</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Seen from this evolutionary ecology of systems perspective, many modern relationship struggles start to make more sense.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Conflicts, confusion, loss of desire, or repeated breakdowns don’t necessarily mean something is wrong with you, your partner or your relationship. These holes might instead reflect a mismatch between how humans evolved to bond and the social world we now live in. When too much pressure is placed on a system, it develops weak spots, blind spots, and “holes” that people fall into without meaning to.</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distress many of us experience in modern relationships isn’t a moral failure or a psychological defect but an “ecological” problem. To solve this problem, we can’t just go back to the past or give up modern freedoms. We must be mindful of how institutions have changed, and build relationships, communities, and therapeutic approaches that spread our emotional needs more realistically.</a:t>
            </a:r>
          </a:p>
        </p:txBody>
      </p:sp>
      <p:sp>
        <p:nvSpPr>
          <p:cNvPr id="5" name="TextBox 4">
            <a:extLst>
              <a:ext uri="{FF2B5EF4-FFF2-40B4-BE49-F238E27FC236}">
                <a16:creationId xmlns:a16="http://schemas.microsoft.com/office/drawing/2014/main" id="{1C26DCCC-E210-FB41-3DC2-424C9BB24F0F}"/>
              </a:ext>
            </a:extLst>
          </p:cNvPr>
          <p:cNvSpPr txBox="1"/>
          <p:nvPr/>
        </p:nvSpPr>
        <p:spPr>
          <a:xfrm>
            <a:off x="4316186" y="0"/>
            <a:ext cx="6150428" cy="523220"/>
          </a:xfrm>
          <a:prstGeom prst="rect">
            <a:avLst/>
          </a:prstGeom>
          <a:noFill/>
        </p:spPr>
        <p:txBody>
          <a:bodyPr wrap="square">
            <a:spAutoFit/>
          </a:bodyPr>
          <a:lstStyle/>
          <a:p>
            <a:r>
              <a:rPr lang="en-CA" sz="28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SHIFTING NORMS </a:t>
            </a:r>
            <a:endParaRPr lang="en-CA" sz="2800" dirty="0"/>
          </a:p>
        </p:txBody>
      </p:sp>
    </p:spTree>
    <p:extLst>
      <p:ext uri="{BB962C8B-B14F-4D97-AF65-F5344CB8AC3E}">
        <p14:creationId xmlns:p14="http://schemas.microsoft.com/office/powerpoint/2010/main" val="3373256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31975F-792E-1E56-C991-04312B74D0F9}"/>
              </a:ext>
            </a:extLst>
          </p:cNvPr>
          <p:cNvSpPr txBox="1"/>
          <p:nvPr/>
        </p:nvSpPr>
        <p:spPr>
          <a:xfrm>
            <a:off x="1369443" y="307464"/>
            <a:ext cx="11784458" cy="559512"/>
          </a:xfrm>
          <a:prstGeom prst="rect">
            <a:avLst/>
          </a:prstGeom>
          <a:noFill/>
        </p:spPr>
        <p:txBody>
          <a:bodyPr wrap="square">
            <a:spAutoFit/>
          </a:bodyPr>
          <a:lstStyle/>
          <a:p>
            <a:pPr>
              <a:lnSpc>
                <a:spcPct val="115000"/>
              </a:lnSpc>
              <a:spcAft>
                <a:spcPts val="800"/>
              </a:spcAft>
              <a:buNone/>
            </a:pP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8. SEXUALITY AS AN ECOLOGY OF BONDING SYSTEMS </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4BBDB6A-19E8-9489-F19B-8D2D7B64A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015" y="1157755"/>
            <a:ext cx="7717970" cy="5392781"/>
          </a:xfrm>
          <a:prstGeom prst="rect">
            <a:avLst/>
          </a:prstGeom>
        </p:spPr>
      </p:pic>
    </p:spTree>
    <p:extLst>
      <p:ext uri="{BB962C8B-B14F-4D97-AF65-F5344CB8AC3E}">
        <p14:creationId xmlns:p14="http://schemas.microsoft.com/office/powerpoint/2010/main" val="3211105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19C9D8-1CA0-D293-494E-4C0285CC9C11}"/>
              </a:ext>
            </a:extLst>
          </p:cNvPr>
          <p:cNvSpPr txBox="1"/>
          <p:nvPr/>
        </p:nvSpPr>
        <p:spPr>
          <a:xfrm>
            <a:off x="4352664" y="80647"/>
            <a:ext cx="7948773" cy="6696705"/>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In this section, we’ll elaborate on why it’s helpful to think about sexuality and bonding not as a single drive or fixed trait, but as an ecology of interacting systems. </a:t>
            </a:r>
          </a:p>
          <a:p>
            <a:pPr marL="285750" indent="-285750">
              <a:lnSpc>
                <a:spcPct val="115000"/>
              </a:lnSpc>
              <a:spcAft>
                <a:spcPts val="800"/>
              </a:spcAft>
              <a:buFont typeface="Arial" panose="020B0604020202020204" pitchFamily="34" charset="0"/>
              <a:buChar char="•"/>
            </a:pP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Sexual desire doesn’t arise in isolation, and it isn’t something we simply “have” or “lose.” It emerges from the dynamic interaction of multiple biological systems, each with its own purpose, and conditions for activation. Desire is context-dependent, fluid over time, and deeply relational.</a:t>
            </a:r>
            <a:endParaRPr lang="en-CA" sz="21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When we look at sexuality in this way,</a:t>
            </a:r>
            <a:r>
              <a:rPr lang="en-CA" sz="2100" kern="0" dirty="0">
                <a:latin typeface="Arial" panose="020B0604020202020204" pitchFamily="34" charset="0"/>
                <a:ea typeface="Times New Roman" panose="02020603050405020304" pitchFamily="18" charset="0"/>
                <a:cs typeface="Times New Roman" panose="02020603050405020304" pitchFamily="18" charset="0"/>
              </a:rPr>
              <a:t> instead of asking</a:t>
            </a: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 “What’s wrong with my desire?” </a:t>
            </a:r>
            <a:r>
              <a:rPr lang="en-CA" sz="2100" kern="0" dirty="0">
                <a:latin typeface="Arial" panose="020B0604020202020204" pitchFamily="34" charset="0"/>
                <a:ea typeface="Times New Roman" panose="02020603050405020304" pitchFamily="18" charset="0"/>
                <a:cs typeface="Times New Roman" panose="02020603050405020304" pitchFamily="18" charset="0"/>
              </a:rPr>
              <a:t>we ask,</a:t>
            </a: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 “Which of my biological systems are active right now, and which are being suppressed?” </a:t>
            </a:r>
          </a:p>
          <a:p>
            <a:pPr marL="285750" indent="-285750">
              <a:lnSpc>
                <a:spcPct val="115000"/>
              </a:lnSpc>
              <a:spcAft>
                <a:spcPts val="800"/>
              </a:spcAft>
              <a:buFont typeface="Arial" panose="020B0604020202020204" pitchFamily="34" charset="0"/>
              <a:buChar char="•"/>
            </a:pP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Just as in a natural ecosystem, no single element explains the whole picture. Changes in stress, safety, novelty, trust, health, or life stage can rebalance the entire desire system. </a:t>
            </a:r>
            <a:r>
              <a:rPr lang="en-CA" sz="2100" kern="0" dirty="0">
                <a:latin typeface="Arial" panose="020B0604020202020204" pitchFamily="34" charset="0"/>
                <a:ea typeface="Times New Roman" panose="02020603050405020304" pitchFamily="18" charset="0"/>
                <a:cs typeface="Times New Roman" panose="02020603050405020304" pitchFamily="18" charset="0"/>
              </a:rPr>
              <a:t>Changes in desire do not mean something is broken but that there’s a change in the balance of the system.</a:t>
            </a:r>
            <a:r>
              <a:rPr lang="en-CA" sz="21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2100" kern="100" dirty="0">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A929EE0-EC55-2E03-9555-330D360A1D0A}"/>
              </a:ext>
            </a:extLst>
          </p:cNvPr>
          <p:cNvSpPr txBox="1"/>
          <p:nvPr/>
        </p:nvSpPr>
        <p:spPr>
          <a:xfrm>
            <a:off x="0" y="105126"/>
            <a:ext cx="3698696" cy="954107"/>
          </a:xfrm>
          <a:prstGeom prst="rect">
            <a:avLst/>
          </a:prstGeom>
          <a:noFill/>
        </p:spPr>
        <p:txBody>
          <a:bodyPr wrap="square">
            <a:spAutoFit/>
          </a:bodyPr>
          <a:lstStyle/>
          <a:p>
            <a:pPr algn="ct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AN ECOLOGY OF BONDING SYSTEMS </a:t>
            </a:r>
            <a:endParaRPr lang="en-CA" sz="2800" dirty="0"/>
          </a:p>
        </p:txBody>
      </p:sp>
      <p:pic>
        <p:nvPicPr>
          <p:cNvPr id="6" name="Picture 5">
            <a:extLst>
              <a:ext uri="{FF2B5EF4-FFF2-40B4-BE49-F238E27FC236}">
                <a16:creationId xmlns:a16="http://schemas.microsoft.com/office/drawing/2014/main" id="{15D9418D-2433-8371-0ADB-700D5D1B7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5" y="1240971"/>
            <a:ext cx="4130089" cy="5303031"/>
          </a:xfrm>
          <a:prstGeom prst="rect">
            <a:avLst/>
          </a:prstGeom>
        </p:spPr>
      </p:pic>
    </p:spTree>
    <p:extLst>
      <p:ext uri="{BB962C8B-B14F-4D97-AF65-F5344CB8AC3E}">
        <p14:creationId xmlns:p14="http://schemas.microsoft.com/office/powerpoint/2010/main" val="74224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F474E0-FE77-B9B5-1869-C1DAF44FA6B4}"/>
              </a:ext>
            </a:extLst>
          </p:cNvPr>
          <p:cNvSpPr txBox="1"/>
          <p:nvPr/>
        </p:nvSpPr>
        <p:spPr>
          <a:xfrm>
            <a:off x="103909" y="0"/>
            <a:ext cx="6097978" cy="5529719"/>
          </a:xfrm>
          <a:prstGeom prst="rect">
            <a:avLst/>
          </a:prstGeom>
          <a:noFill/>
        </p:spPr>
        <p:txBody>
          <a:bodyPr wrap="square">
            <a:spAutoFit/>
          </a:bodyPr>
          <a:lstStyle/>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Another part is wondering if there are enough for everyone.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Another part is calculating calories.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Another part is saying,</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i="1" kern="0" dirty="0">
                <a:effectLst/>
                <a:latin typeface="Arial" panose="020B0604020202020204" pitchFamily="34" charset="0"/>
                <a:ea typeface="Times New Roman" panose="02020603050405020304" pitchFamily="18" charset="0"/>
                <a:cs typeface="Arial" panose="020B0604020202020204" pitchFamily="34" charset="0"/>
              </a:rPr>
              <a:t>"Life is short. Just eat </a:t>
            </a:r>
            <a:r>
              <a:rPr lang="en-CA" i="1" kern="0">
                <a:effectLst/>
                <a:latin typeface="Arial" panose="020B0604020202020204" pitchFamily="34" charset="0"/>
                <a:ea typeface="Times New Roman" panose="02020603050405020304" pitchFamily="18" charset="0"/>
                <a:cs typeface="Arial" panose="020B0604020202020204" pitchFamily="34" charset="0"/>
              </a:rPr>
              <a:t>the freaking </a:t>
            </a:r>
            <a:r>
              <a:rPr lang="en-CA" i="1" kern="0" dirty="0">
                <a:effectLst/>
                <a:latin typeface="Arial" panose="020B0604020202020204" pitchFamily="34" charset="0"/>
                <a:ea typeface="Times New Roman" panose="02020603050405020304" pitchFamily="18" charset="0"/>
                <a:cs typeface="Arial" panose="020B0604020202020204" pitchFamily="34" charset="0"/>
              </a:rPr>
              <a:t>truffle."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Just notice these parts with curiosity.</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No need to exile them</a:t>
            </a:r>
            <a:r>
              <a:rPr lang="en-CA" kern="0" dirty="0">
                <a:latin typeface="Arial" panose="020B0604020202020204" pitchFamily="34" charset="0"/>
                <a:ea typeface="Times New Roman" panose="02020603050405020304" pitchFamily="18" charset="0"/>
                <a:cs typeface="Arial" panose="020B0604020202020204" pitchFamily="34" charset="0"/>
              </a:rPr>
              <a:t>.</a:t>
            </a: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Now take a small bite.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Don't chew immediately.</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Just notice.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Texture.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Taste.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Sweetness.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Bitterness.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The way something so small can create so much experience.</a:t>
            </a:r>
            <a:endParaRPr lang="en-CA"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2EFF901-4B1A-01EC-63F8-337A6942D988}"/>
              </a:ext>
            </a:extLst>
          </p:cNvPr>
          <p:cNvSpPr txBox="1"/>
          <p:nvPr/>
        </p:nvSpPr>
        <p:spPr>
          <a:xfrm>
            <a:off x="5851567" y="0"/>
            <a:ext cx="6097978" cy="5888792"/>
          </a:xfrm>
          <a:prstGeom prst="rect">
            <a:avLst/>
          </a:prstGeom>
          <a:noFill/>
        </p:spPr>
        <p:txBody>
          <a:bodyPr wrap="square">
            <a:spAutoFit/>
          </a:bodyPr>
          <a:lstStyle/>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As you slowly chew, consider that many of life's greatest pleasures share something in common.</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Chocolate.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Friendship.</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Music.</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Nature.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Love.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Sex.</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They are difficult to enjoy while simultaneously analyzing them.</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At some point we have to stop thinking about life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and actually taste it.</a:t>
            </a:r>
            <a:endParaRPr lang="en-CA" kern="100" dirty="0">
              <a:latin typeface="Arial" panose="020B0604020202020204" pitchFamily="34" charset="0"/>
              <a:ea typeface="Times New Roman" panose="02020603050405020304" pitchFamily="18"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Take another bite.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Notice how quickly the mind adapts.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The first bite was amazing.</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The second bite is merely excellent.</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This is why there is a whole field called psychology.</a:t>
            </a:r>
            <a:endParaRPr lang="en-CA"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75707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7593-E329-49B7-8C9D-DB5AA21BEEC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BF9596-FC0F-59A5-746C-500F4B0CAD6F}"/>
              </a:ext>
            </a:extLst>
          </p:cNvPr>
          <p:cNvSpPr txBox="1"/>
          <p:nvPr/>
        </p:nvSpPr>
        <p:spPr>
          <a:xfrm>
            <a:off x="5166731" y="77776"/>
            <a:ext cx="7159083" cy="7231210"/>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CA" sz="2600" kern="0" dirty="0">
                <a:effectLst/>
                <a:latin typeface="Arial" panose="020B0604020202020204" pitchFamily="34" charset="0"/>
                <a:ea typeface="Times New Roman" panose="02020603050405020304" pitchFamily="18" charset="0"/>
                <a:cs typeface="Times New Roman" panose="02020603050405020304" pitchFamily="18" charset="0"/>
              </a:rPr>
              <a:t>The diagram on the left represents the core bonding systems that operate simultaneously within us. </a:t>
            </a:r>
          </a:p>
          <a:p>
            <a:pPr marL="285750" indent="-285750">
              <a:lnSpc>
                <a:spcPct val="115000"/>
              </a:lnSpc>
              <a:spcAft>
                <a:spcPts val="800"/>
              </a:spcAft>
              <a:buFont typeface="Arial" panose="020B0604020202020204" pitchFamily="34" charset="0"/>
              <a:buChar char="•"/>
            </a:pPr>
            <a:r>
              <a:rPr lang="en-CA" sz="2600" kern="0" dirty="0">
                <a:effectLst/>
                <a:latin typeface="Arial" panose="020B0604020202020204" pitchFamily="34" charset="0"/>
                <a:ea typeface="Times New Roman" panose="02020603050405020304" pitchFamily="18" charset="0"/>
                <a:cs typeface="Times New Roman" panose="02020603050405020304" pitchFamily="18" charset="0"/>
              </a:rPr>
              <a:t>They are the </a:t>
            </a:r>
          </a:p>
          <a:p>
            <a:pPr marL="285750" indent="-285750">
              <a:lnSpc>
                <a:spcPct val="115000"/>
              </a:lnSpc>
              <a:spcAft>
                <a:spcPts val="800"/>
              </a:spcAft>
              <a:buFont typeface="Arial" panose="020B0604020202020204" pitchFamily="34" charset="0"/>
              <a:buChar char="•"/>
            </a:pPr>
            <a:r>
              <a:rPr lang="en-CA" sz="2600" kern="0" dirty="0">
                <a:effectLst/>
                <a:latin typeface="Arial" panose="020B0604020202020204" pitchFamily="34" charset="0"/>
                <a:ea typeface="Times New Roman" panose="02020603050405020304" pitchFamily="18" charset="0"/>
                <a:cs typeface="Times New Roman" panose="02020603050405020304" pitchFamily="18" charset="0"/>
              </a:rPr>
              <a:t>1. attachment, </a:t>
            </a:r>
          </a:p>
          <a:p>
            <a:pPr marL="285750" indent="-285750">
              <a:lnSpc>
                <a:spcPct val="115000"/>
              </a:lnSpc>
              <a:spcAft>
                <a:spcPts val="800"/>
              </a:spcAft>
              <a:buFont typeface="Arial" panose="020B0604020202020204" pitchFamily="34" charset="0"/>
              <a:buChar char="•"/>
            </a:pPr>
            <a:r>
              <a:rPr lang="en-CA" sz="2600" kern="0" dirty="0">
                <a:latin typeface="Arial" panose="020B0604020202020204" pitchFamily="34" charset="0"/>
                <a:ea typeface="Times New Roman" panose="02020603050405020304" pitchFamily="18" charset="0"/>
                <a:cs typeface="Times New Roman" panose="02020603050405020304" pitchFamily="18" charset="0"/>
              </a:rPr>
              <a:t>2. </a:t>
            </a:r>
            <a:r>
              <a:rPr lang="en-CA" sz="2600" kern="0" dirty="0">
                <a:effectLst/>
                <a:latin typeface="Arial" panose="020B0604020202020204" pitchFamily="34" charset="0"/>
                <a:ea typeface="Times New Roman" panose="02020603050405020304" pitchFamily="18" charset="0"/>
                <a:cs typeface="Times New Roman" panose="02020603050405020304" pitchFamily="18" charset="0"/>
              </a:rPr>
              <a:t>sexual or erotic, </a:t>
            </a:r>
          </a:p>
          <a:p>
            <a:pPr marL="285750" indent="-285750">
              <a:lnSpc>
                <a:spcPct val="115000"/>
              </a:lnSpc>
              <a:spcAft>
                <a:spcPts val="800"/>
              </a:spcAft>
              <a:buFont typeface="Arial" panose="020B0604020202020204" pitchFamily="34" charset="0"/>
              <a:buChar char="•"/>
            </a:pPr>
            <a:r>
              <a:rPr lang="en-CA" sz="2600" kern="0" dirty="0">
                <a:latin typeface="Arial" panose="020B0604020202020204" pitchFamily="34" charset="0"/>
                <a:ea typeface="Times New Roman" panose="02020603050405020304" pitchFamily="18" charset="0"/>
                <a:cs typeface="Times New Roman" panose="02020603050405020304" pitchFamily="18" charset="0"/>
              </a:rPr>
              <a:t>3. </a:t>
            </a:r>
            <a:r>
              <a:rPr lang="en-CA" sz="2600" kern="0" dirty="0">
                <a:effectLst/>
                <a:latin typeface="Arial" panose="020B0604020202020204" pitchFamily="34" charset="0"/>
                <a:ea typeface="Times New Roman" panose="02020603050405020304" pitchFamily="18" charset="0"/>
                <a:cs typeface="Times New Roman" panose="02020603050405020304" pitchFamily="18" charset="0"/>
              </a:rPr>
              <a:t>caregiving, </a:t>
            </a:r>
          </a:p>
          <a:p>
            <a:pPr marL="285750" indent="-285750">
              <a:lnSpc>
                <a:spcPct val="115000"/>
              </a:lnSpc>
              <a:spcAft>
                <a:spcPts val="800"/>
              </a:spcAft>
              <a:buFont typeface="Arial" panose="020B0604020202020204" pitchFamily="34" charset="0"/>
              <a:buChar char="•"/>
            </a:pPr>
            <a:r>
              <a:rPr lang="en-CA" sz="2600" kern="0" dirty="0">
                <a:latin typeface="Arial" panose="020B0604020202020204" pitchFamily="34" charset="0"/>
                <a:ea typeface="Times New Roman" panose="02020603050405020304" pitchFamily="18" charset="0"/>
                <a:cs typeface="Times New Roman" panose="02020603050405020304" pitchFamily="18" charset="0"/>
              </a:rPr>
              <a:t>4. </a:t>
            </a:r>
            <a:r>
              <a:rPr lang="en-CA" sz="2600" kern="0" dirty="0">
                <a:effectLst/>
                <a:latin typeface="Arial" panose="020B0604020202020204" pitchFamily="34" charset="0"/>
                <a:ea typeface="Times New Roman" panose="02020603050405020304" pitchFamily="18" charset="0"/>
                <a:cs typeface="Times New Roman" panose="02020603050405020304" pitchFamily="18" charset="0"/>
              </a:rPr>
              <a:t>affiliative or companionship, and</a:t>
            </a:r>
          </a:p>
          <a:p>
            <a:pPr marL="285750" indent="-285750">
              <a:lnSpc>
                <a:spcPct val="115000"/>
              </a:lnSpc>
              <a:spcAft>
                <a:spcPts val="800"/>
              </a:spcAft>
              <a:buFont typeface="Arial" panose="020B0604020202020204" pitchFamily="34" charset="0"/>
              <a:buChar char="•"/>
            </a:pPr>
            <a:r>
              <a:rPr lang="en-CA" sz="2600" kern="0" dirty="0">
                <a:latin typeface="Arial" panose="020B0604020202020204" pitchFamily="34" charset="0"/>
                <a:ea typeface="Times New Roman" panose="02020603050405020304" pitchFamily="18" charset="0"/>
                <a:cs typeface="Times New Roman" panose="02020603050405020304" pitchFamily="18" charset="0"/>
              </a:rPr>
              <a:t>5. </a:t>
            </a:r>
            <a:r>
              <a:rPr lang="en-CA" sz="2600" kern="0" dirty="0">
                <a:effectLst/>
                <a:latin typeface="Arial" panose="020B0604020202020204" pitchFamily="34" charset="0"/>
                <a:ea typeface="Times New Roman" panose="02020603050405020304" pitchFamily="18" charset="0"/>
                <a:cs typeface="Times New Roman" panose="02020603050405020304" pitchFamily="18" charset="0"/>
              </a:rPr>
              <a:t>systems related to threat detection and self-protection. </a:t>
            </a:r>
          </a:p>
          <a:p>
            <a:pPr marL="285750" indent="-285750">
              <a:lnSpc>
                <a:spcPct val="115000"/>
              </a:lnSpc>
              <a:spcAft>
                <a:spcPts val="800"/>
              </a:spcAft>
              <a:buFont typeface="Arial" panose="020B0604020202020204" pitchFamily="34" charset="0"/>
              <a:buChar char="•"/>
            </a:pPr>
            <a:r>
              <a:rPr lang="en-CA" sz="2600" kern="0" dirty="0">
                <a:latin typeface="Arial" panose="020B0604020202020204" pitchFamily="34" charset="0"/>
                <a:ea typeface="Times New Roman" panose="02020603050405020304" pitchFamily="18" charset="0"/>
                <a:cs typeface="Times New Roman" panose="02020603050405020304" pitchFamily="18" charset="0"/>
              </a:rPr>
              <a:t>Each of these systems “wants” something slightly different and each supports relationships in important ways.</a:t>
            </a:r>
          </a:p>
          <a:p>
            <a:pPr marL="285750" indent="-285750">
              <a:lnSpc>
                <a:spcPct val="115000"/>
              </a:lnSpc>
              <a:spcAft>
                <a:spcPts val="800"/>
              </a:spcAft>
              <a:buFont typeface="Arial" panose="020B0604020202020204" pitchFamily="34" charset="0"/>
              <a:buChar char="•"/>
            </a:pP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8042932-8522-CF8A-4E0E-F8E89570F0B7}"/>
              </a:ext>
            </a:extLst>
          </p:cNvPr>
          <p:cNvSpPr txBox="1"/>
          <p:nvPr/>
        </p:nvSpPr>
        <p:spPr>
          <a:xfrm>
            <a:off x="0" y="0"/>
            <a:ext cx="4974771" cy="954107"/>
          </a:xfrm>
          <a:prstGeom prst="rect">
            <a:avLst/>
          </a:prstGeom>
          <a:noFill/>
        </p:spPr>
        <p:txBody>
          <a:bodyPr wrap="square">
            <a:spAutoFit/>
          </a:bodyPr>
          <a:lstStyle/>
          <a:p>
            <a:pPr algn="ct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AN ECOLOGY OF BONDING SYSTEMS </a:t>
            </a:r>
            <a:endParaRPr lang="en-CA" sz="2800" dirty="0"/>
          </a:p>
        </p:txBody>
      </p:sp>
      <p:pic>
        <p:nvPicPr>
          <p:cNvPr id="6" name="Picture 5">
            <a:extLst>
              <a:ext uri="{FF2B5EF4-FFF2-40B4-BE49-F238E27FC236}">
                <a16:creationId xmlns:a16="http://schemas.microsoft.com/office/drawing/2014/main" id="{29301D50-4DF5-6CE2-764D-3C50BB501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164771"/>
            <a:ext cx="4865916" cy="5303031"/>
          </a:xfrm>
          <a:prstGeom prst="rect">
            <a:avLst/>
          </a:prstGeom>
        </p:spPr>
      </p:pic>
    </p:spTree>
    <p:extLst>
      <p:ext uri="{BB962C8B-B14F-4D97-AF65-F5344CB8AC3E}">
        <p14:creationId xmlns:p14="http://schemas.microsoft.com/office/powerpoint/2010/main" val="2909859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BB4A2-22F5-A4D3-BE9F-343116249C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A51BEE-A01F-FB0D-C91C-5D6249E628F8}"/>
              </a:ext>
            </a:extLst>
          </p:cNvPr>
          <p:cNvSpPr txBox="1"/>
          <p:nvPr/>
        </p:nvSpPr>
        <p:spPr>
          <a:xfrm>
            <a:off x="5207652" y="107533"/>
            <a:ext cx="6984348" cy="7769306"/>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CA" sz="22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1. The attachment system </a:t>
            </a:r>
            <a:r>
              <a:rPr lang="en-CA" sz="2200" kern="0" dirty="0">
                <a:latin typeface="Arial" panose="020B0604020202020204" pitchFamily="34" charset="0"/>
                <a:ea typeface="Times New Roman" panose="02020603050405020304" pitchFamily="18" charset="0"/>
                <a:cs typeface="Arial" panose="020B0604020202020204" pitchFamily="34" charset="0"/>
              </a:rPr>
              <a:t>seeks safety, predictability, and emotional closeness. It allows us to feel secure enough to stay. </a:t>
            </a:r>
          </a:p>
          <a:p>
            <a:pPr marL="285750" indent="-285750">
              <a:lnSpc>
                <a:spcPct val="115000"/>
              </a:lnSpc>
              <a:spcAft>
                <a:spcPts val="800"/>
              </a:spcAft>
              <a:buFont typeface="Arial" panose="020B0604020202020204" pitchFamily="34" charset="0"/>
              <a:buChar char="•"/>
            </a:pPr>
            <a:r>
              <a:rPr lang="en-CA" sz="22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2. The erotic system </a:t>
            </a:r>
            <a:r>
              <a:rPr lang="en-CA" sz="2200" kern="0" dirty="0">
                <a:latin typeface="Arial" panose="020B0604020202020204" pitchFamily="34" charset="0"/>
                <a:ea typeface="Times New Roman" panose="02020603050405020304" pitchFamily="18" charset="0"/>
                <a:cs typeface="Arial" panose="020B0604020202020204" pitchFamily="34" charset="0"/>
              </a:rPr>
              <a:t>seeks novelty, intensity, and embodied aliveness. It brings vitality, pleasure, and a sense of being desired.</a:t>
            </a:r>
          </a:p>
          <a:p>
            <a:pPr marL="285750" marR="0" lvl="0" indent="-285750" algn="l" defTabSz="4572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CA" sz="22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3. The caregiving system </a:t>
            </a:r>
            <a:r>
              <a:rPr lang="en-CA" sz="2200" kern="0" dirty="0">
                <a:latin typeface="Arial" panose="020B0604020202020204" pitchFamily="34" charset="0"/>
                <a:ea typeface="Times New Roman" panose="02020603050405020304" pitchFamily="18" charset="0"/>
                <a:cs typeface="Arial" panose="020B0604020202020204" pitchFamily="34" charset="0"/>
              </a:rPr>
              <a:t>wants to protect and nurture, often prioritizing another’s needs over one’s own. Caregiving sustains bonds through illness, stress, and vulnerability.</a:t>
            </a:r>
            <a:r>
              <a:rPr kumimoji="0" lang="en-CA" sz="2200" b="0" i="0" u="none" strike="noStrike" kern="0" cap="none" spc="0" normalizeH="0" baseline="0" noProof="0" dirty="0">
                <a:ln>
                  <a:noFill/>
                </a:ln>
                <a:solidFill>
                  <a:srgbClr val="2C2C2C"/>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285750" lvl="0" indent="-285750">
              <a:lnSpc>
                <a:spcPct val="115000"/>
              </a:lnSpc>
              <a:spcAft>
                <a:spcPts val="800"/>
              </a:spcAft>
              <a:buFont typeface="Arial" panose="020B0604020202020204" pitchFamily="34" charset="0"/>
              <a:buChar char="•"/>
              <a:defRPr/>
            </a:pPr>
            <a:r>
              <a:rPr kumimoji="0" lang="en-CA" sz="2200" b="0" i="0" u="none" strike="noStrike" kern="0" cap="none" spc="0" normalizeH="0" baseline="0" noProof="0" dirty="0">
                <a:ln>
                  <a:noFill/>
                </a:ln>
                <a:solidFill>
                  <a:srgbClr val="2C2C2C"/>
                </a:solidFill>
                <a:effectLst/>
                <a:uLnTx/>
                <a:uFillTx/>
                <a:latin typeface="Arial" panose="020B0604020202020204" pitchFamily="34" charset="0"/>
                <a:ea typeface="Times New Roman" panose="02020603050405020304" pitchFamily="18" charset="0"/>
                <a:cs typeface="Arial" panose="020B0604020202020204" pitchFamily="34" charset="0"/>
              </a:rPr>
              <a:t>4. The affiliative system </a:t>
            </a:r>
            <a:r>
              <a:rPr kumimoji="0" lang="en-CA" sz="2200" b="0" i="0" u="none" strike="noStrike" kern="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values companionship, shared meaning, and mutual support. Companionship creates friendship and shared life. </a:t>
            </a:r>
          </a:p>
          <a:p>
            <a:pPr marL="285750" lvl="0" indent="-285750">
              <a:lnSpc>
                <a:spcPct val="115000"/>
              </a:lnSpc>
              <a:spcAft>
                <a:spcPts val="800"/>
              </a:spcAft>
              <a:buFont typeface="Arial" panose="020B0604020202020204" pitchFamily="34" charset="0"/>
              <a:buChar char="•"/>
              <a:defRPr/>
            </a:pPr>
            <a:r>
              <a:rPr lang="en-US" sz="2200" dirty="0">
                <a:solidFill>
                  <a:schemeClr val="bg1"/>
                </a:solidFill>
                <a:latin typeface="Arial" panose="020B0604020202020204" pitchFamily="34" charset="0"/>
                <a:cs typeface="Arial" panose="020B0604020202020204" pitchFamily="34" charset="0"/>
              </a:rPr>
              <a:t>5. The self-protection system </a:t>
            </a:r>
            <a:r>
              <a:rPr lang="en-US" sz="2200" dirty="0">
                <a:latin typeface="Arial" panose="020B0604020202020204" pitchFamily="34" charset="0"/>
                <a:cs typeface="Arial" panose="020B0604020202020204" pitchFamily="34" charset="0"/>
              </a:rPr>
              <a:t>seeks safety and security. It detects threats and acts to prevent harm, maintain boundaries, and ensure survival.</a:t>
            </a:r>
            <a:endParaRPr kumimoji="0" lang="en-CA" sz="2200" b="0" i="0" u="none" strike="noStrike" kern="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CA" sz="2800" kern="0" dirty="0">
                <a:latin typeface="Arial" panose="020B0604020202020204" pitchFamily="34" charset="0"/>
                <a:ea typeface="Times New Roman" panose="02020603050405020304" pitchFamily="18" charset="0"/>
                <a:cs typeface="Times New Roman" panose="02020603050405020304" pitchFamily="18" charset="0"/>
              </a:rPr>
              <a:t> </a:t>
            </a:r>
          </a:p>
          <a:p>
            <a:pPr marL="285750" indent="-285750">
              <a:lnSpc>
                <a:spcPct val="115000"/>
              </a:lnSpc>
              <a:spcAft>
                <a:spcPts val="800"/>
              </a:spcAft>
              <a:buFont typeface="Arial" panose="020B0604020202020204" pitchFamily="34" charset="0"/>
              <a:buChar char="•"/>
            </a:pP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04C01E6-08C7-C74F-CDB9-1FE59308C6CA}"/>
              </a:ext>
            </a:extLst>
          </p:cNvPr>
          <p:cNvSpPr txBox="1"/>
          <p:nvPr/>
        </p:nvSpPr>
        <p:spPr>
          <a:xfrm>
            <a:off x="0" y="0"/>
            <a:ext cx="4974771" cy="954107"/>
          </a:xfrm>
          <a:prstGeom prst="rect">
            <a:avLst/>
          </a:prstGeom>
          <a:noFill/>
        </p:spPr>
        <p:txBody>
          <a:bodyPr wrap="square">
            <a:spAutoFit/>
          </a:bodyPr>
          <a:lstStyle/>
          <a:p>
            <a:pPr algn="ctr"/>
            <a:r>
              <a:rPr lang="en-US" sz="2800" kern="0" dirty="0">
                <a:solidFill>
                  <a:srgbClr val="222222"/>
                </a:solidFill>
                <a:latin typeface="Arial" panose="020B0604020202020204" pitchFamily="34" charset="0"/>
                <a:cs typeface="Times New Roman" panose="02020603050405020304" pitchFamily="18" charset="0"/>
              </a:rPr>
              <a:t>W</a:t>
            </a:r>
            <a:r>
              <a:rPr lang="en-CA" sz="2800" kern="0" dirty="0">
                <a:solidFill>
                  <a:srgbClr val="222222"/>
                </a:solidFill>
                <a:latin typeface="Arial" panose="020B0604020202020204" pitchFamily="34" charset="0"/>
                <a:cs typeface="Times New Roman" panose="02020603050405020304" pitchFamily="18" charset="0"/>
              </a:rPr>
              <a:t>HAT EACH SYSTEM WANTS</a:t>
            </a:r>
            <a:endParaRPr lang="en-CA" sz="2800" dirty="0"/>
          </a:p>
        </p:txBody>
      </p:sp>
      <p:pic>
        <p:nvPicPr>
          <p:cNvPr id="6" name="Picture 5">
            <a:extLst>
              <a:ext uri="{FF2B5EF4-FFF2-40B4-BE49-F238E27FC236}">
                <a16:creationId xmlns:a16="http://schemas.microsoft.com/office/drawing/2014/main" id="{6DB41133-51E7-667A-42AA-8B69F091B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164771"/>
            <a:ext cx="4865916" cy="5303031"/>
          </a:xfrm>
          <a:prstGeom prst="rect">
            <a:avLst/>
          </a:prstGeom>
        </p:spPr>
      </p:pic>
    </p:spTree>
    <p:extLst>
      <p:ext uri="{BB962C8B-B14F-4D97-AF65-F5344CB8AC3E}">
        <p14:creationId xmlns:p14="http://schemas.microsoft.com/office/powerpoint/2010/main" val="2566579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743E7F-4281-3A4B-38D9-1F619CFB86E2}"/>
              </a:ext>
            </a:extLst>
          </p:cNvPr>
          <p:cNvSpPr txBox="1"/>
          <p:nvPr/>
        </p:nvSpPr>
        <p:spPr>
          <a:xfrm>
            <a:off x="5340728" y="971502"/>
            <a:ext cx="6851272" cy="5541838"/>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CA" sz="2200" kern="0" dirty="0">
                <a:latin typeface="Arial" panose="020B0604020202020204" pitchFamily="34" charset="0"/>
                <a:ea typeface="Times New Roman" panose="02020603050405020304" pitchFamily="18" charset="0"/>
                <a:cs typeface="Times New Roman" panose="02020603050405020304" pitchFamily="18" charset="0"/>
              </a:rPr>
              <a:t>These systems can cooperate, but they can also compete.</a:t>
            </a:r>
            <a:r>
              <a:rPr lang="en-CA" sz="2200" kern="100" dirty="0">
                <a:latin typeface="Aptos" panose="020B0004020202020204" pitchFamily="34" charset="0"/>
                <a:ea typeface="Times New Roman" panose="02020603050405020304" pitchFamily="18" charset="0"/>
                <a:cs typeface="Times New Roman" panose="02020603050405020304" pitchFamily="18" charset="0"/>
              </a:rPr>
              <a:t>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Healthy relationships usually draw on all of these, though not always in equal measure.</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At the same time, each system can under certain conditions, suppress or distort sexual desire. </a:t>
            </a:r>
          </a:p>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Ex. When attachment shifts into anxiety or fear of loss, desire may narrow or shut down. </a:t>
            </a:r>
          </a:p>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When caregiving becomes dominant, especially in the context of a partner’s illness or dependency, partners may start to feel more like parent and child than lovers. </a:t>
            </a:r>
          </a:p>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When safety becomes the overriding goal, novelty and risk, which fuel eroticism, often recede.</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8FB290-91B8-EDE9-AE88-F75BFF3F2071}"/>
              </a:ext>
            </a:extLst>
          </p:cNvPr>
          <p:cNvSpPr txBox="1"/>
          <p:nvPr/>
        </p:nvSpPr>
        <p:spPr>
          <a:xfrm>
            <a:off x="-55600" y="200135"/>
            <a:ext cx="5261346" cy="954107"/>
          </a:xfrm>
          <a:prstGeom prst="rect">
            <a:avLst/>
          </a:prstGeom>
          <a:noFill/>
        </p:spPr>
        <p:txBody>
          <a:bodyPr wrap="square">
            <a:spAutoFit/>
          </a:bodyPr>
          <a:lstStyle/>
          <a:p>
            <a:pPr algn="ct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AN ECOLOGY OF BONDING SYSTEMS </a:t>
            </a:r>
            <a:endParaRPr lang="en-CA" sz="2800" dirty="0"/>
          </a:p>
        </p:txBody>
      </p:sp>
      <p:pic>
        <p:nvPicPr>
          <p:cNvPr id="2" name="Picture 1">
            <a:extLst>
              <a:ext uri="{FF2B5EF4-FFF2-40B4-BE49-F238E27FC236}">
                <a16:creationId xmlns:a16="http://schemas.microsoft.com/office/drawing/2014/main" id="{7467D9B3-6A9D-D947-98B8-E7AC96F5F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3" y="1188700"/>
            <a:ext cx="4715081" cy="5303031"/>
          </a:xfrm>
          <a:prstGeom prst="rect">
            <a:avLst/>
          </a:prstGeom>
        </p:spPr>
      </p:pic>
    </p:spTree>
    <p:extLst>
      <p:ext uri="{BB962C8B-B14F-4D97-AF65-F5344CB8AC3E}">
        <p14:creationId xmlns:p14="http://schemas.microsoft.com/office/powerpoint/2010/main" val="1017590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71FAA-889E-35D5-D1F1-30C887C94B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2D6A4D-0F3E-901B-9A13-E6329434D4B8}"/>
              </a:ext>
            </a:extLst>
          </p:cNvPr>
          <p:cNvSpPr txBox="1"/>
          <p:nvPr/>
        </p:nvSpPr>
        <p:spPr>
          <a:xfrm>
            <a:off x="5034643" y="477053"/>
            <a:ext cx="6984348" cy="7050905"/>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Each of these systems evolved to solve a different survival problem, and none of them is inherently “good” or “bad.” Problems may arise however, when one system dominates at the expense of the others.</a:t>
            </a:r>
            <a:r>
              <a:rPr lang="en-CA" sz="2200" kern="0" dirty="0">
                <a:latin typeface="Arial" panose="020B0604020202020204" pitchFamily="34" charset="0"/>
                <a:ea typeface="Times New Roman" panose="02020603050405020304" pitchFamily="18" charset="0"/>
                <a:cs typeface="Times New Roman" panose="02020603050405020304" pitchFamily="18" charset="0"/>
              </a:rPr>
              <a:t> </a:t>
            </a:r>
          </a:p>
          <a:p>
            <a:pPr marL="285750" indent="-285750">
              <a:lnSpc>
                <a:spcPct val="115000"/>
              </a:lnSpc>
              <a:spcAft>
                <a:spcPts val="800"/>
              </a:spcAft>
              <a:buFont typeface="Arial" panose="020B0604020202020204" pitchFamily="34" charset="0"/>
              <a:buChar char="•"/>
            </a:pPr>
            <a:r>
              <a:rPr lang="en-CA" sz="2200" kern="0" dirty="0">
                <a:latin typeface="Arial" panose="020B0604020202020204" pitchFamily="34" charset="0"/>
                <a:ea typeface="Times New Roman" panose="02020603050405020304" pitchFamily="18" charset="0"/>
                <a:cs typeface="Times New Roman" panose="02020603050405020304" pitchFamily="18" charset="0"/>
              </a:rPr>
              <a:t>That the self is really an ecology of systems leads to uncomfortable unconscious psychic tensions: what makes us feel safest is often not what makes us feel most alive. Safety tends to reduce uncertainty, while erotic desire often thrives on difference, mystery, and a tolerable edge of risk. </a:t>
            </a:r>
          </a:p>
          <a:p>
            <a:pPr marL="285750" indent="-285750">
              <a:lnSpc>
                <a:spcPct val="115000"/>
              </a:lnSpc>
              <a:spcAft>
                <a:spcPts val="800"/>
              </a:spcAft>
              <a:buFont typeface="Arial" panose="020B0604020202020204" pitchFamily="34" charset="0"/>
              <a:buChar char="•"/>
            </a:pPr>
            <a:r>
              <a:rPr lang="en-CA" sz="2200" kern="0" dirty="0">
                <a:latin typeface="Arial" panose="020B0604020202020204" pitchFamily="34" charset="0"/>
                <a:ea typeface="Times New Roman" panose="02020603050405020304" pitchFamily="18" charset="0"/>
                <a:cs typeface="Times New Roman" panose="02020603050405020304" pitchFamily="18" charset="0"/>
              </a:rPr>
              <a:t>From an evolutionary perspective, this makes sense, attachment stabilizes bonds, while desire pulls us toward exploration and reproduction. In modern relationships, however, we often expect one relationship to fully satisfy both.</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CA" sz="2100" kern="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0FD1F2C-AF13-6D96-775B-A43DAA05F7D4}"/>
              </a:ext>
            </a:extLst>
          </p:cNvPr>
          <p:cNvSpPr txBox="1"/>
          <p:nvPr/>
        </p:nvSpPr>
        <p:spPr>
          <a:xfrm>
            <a:off x="0" y="0"/>
            <a:ext cx="4974771" cy="954107"/>
          </a:xfrm>
          <a:prstGeom prst="rect">
            <a:avLst/>
          </a:prstGeom>
          <a:noFill/>
        </p:spPr>
        <p:txBody>
          <a:bodyPr wrap="square">
            <a:spAutoFit/>
          </a:bodyPr>
          <a:lstStyle/>
          <a:p>
            <a:pPr algn="ct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AN ECOLOGY OF BONDING SYSTEMS </a:t>
            </a:r>
            <a:endParaRPr lang="en-CA" sz="2800" dirty="0"/>
          </a:p>
        </p:txBody>
      </p:sp>
      <p:pic>
        <p:nvPicPr>
          <p:cNvPr id="6" name="Picture 5">
            <a:extLst>
              <a:ext uri="{FF2B5EF4-FFF2-40B4-BE49-F238E27FC236}">
                <a16:creationId xmlns:a16="http://schemas.microsoft.com/office/drawing/2014/main" id="{66FEBC28-B1DB-592D-5C4B-FFC03FEE6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27" y="1117268"/>
            <a:ext cx="4865916" cy="5303031"/>
          </a:xfrm>
          <a:prstGeom prst="rect">
            <a:avLst/>
          </a:prstGeom>
        </p:spPr>
      </p:pic>
    </p:spTree>
    <p:extLst>
      <p:ext uri="{BB962C8B-B14F-4D97-AF65-F5344CB8AC3E}">
        <p14:creationId xmlns:p14="http://schemas.microsoft.com/office/powerpoint/2010/main" val="287875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D433A-9633-0B65-1C57-25A3A07045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065815-DD3B-EF11-3786-C3250F7DE930}"/>
              </a:ext>
            </a:extLst>
          </p:cNvPr>
          <p:cNvSpPr txBox="1"/>
          <p:nvPr/>
        </p:nvSpPr>
        <p:spPr>
          <a:xfrm>
            <a:off x="4318448" y="-67855"/>
            <a:ext cx="7965940" cy="6993709"/>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Many couples feel confusion or shame because of these tensions.</a:t>
            </a:r>
            <a:r>
              <a:rPr lang="en-CA" sz="2000" kern="0" dirty="0">
                <a:latin typeface="Arial" panose="020B0604020202020204" pitchFamily="34" charset="0"/>
                <a:ea typeface="Times New Roman" panose="02020603050405020304" pitchFamily="18" charset="0"/>
                <a:cs typeface="Times New Roman" panose="02020603050405020304" pitchFamily="18" charset="0"/>
              </a:rPr>
              <a:t> </a:t>
            </a: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They may love and trust their partner, yet feel their sexual desire fading, and interpret this as a personal or relational failure. In this model, it is neither. It is often the predictable result of an ecology that has become weighted toward safety, caregiving, and predictability, with less room for novelty and separateness.</a:t>
            </a: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This model does not tell us what relationships should look like. Instead, it offers a map</a:t>
            </a:r>
            <a:r>
              <a:rPr lang="en-CA" sz="2000" kern="0" dirty="0">
                <a:latin typeface="Arial" panose="020B0604020202020204" pitchFamily="34" charset="0"/>
                <a:ea typeface="Times New Roman" panose="02020603050405020304" pitchFamily="18" charset="0"/>
                <a:cs typeface="Times New Roman" panose="02020603050405020304" pitchFamily="18" charset="0"/>
              </a:rPr>
              <a:t> to</a:t>
            </a: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 help us understand why desire fluctuates, why different people prioritize different systems, and why conflict around sexuality so often reflects deeper tensions between safety and aliveness rather than simple libido mismatches.</a:t>
            </a: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CA" sz="2000" dirty="0">
                <a:latin typeface="Arial" panose="020B0604020202020204" pitchFamily="34" charset="0"/>
                <a:ea typeface="Times New Roman" panose="02020603050405020304" pitchFamily="18" charset="0"/>
              </a:rPr>
              <a:t>Understanding</a:t>
            </a:r>
            <a:r>
              <a:rPr lang="en-CA" sz="2000" dirty="0">
                <a:effectLst/>
                <a:latin typeface="Arial" panose="020B0604020202020204" pitchFamily="34" charset="0"/>
                <a:ea typeface="Times New Roman" panose="02020603050405020304" pitchFamily="18" charset="0"/>
              </a:rPr>
              <a:t> sexuality as an ecology of bonding systems, </a:t>
            </a:r>
            <a:r>
              <a:rPr lang="en-CA" sz="2000" dirty="0">
                <a:latin typeface="Arial" panose="020B0604020202020204" pitchFamily="34" charset="0"/>
                <a:ea typeface="Times New Roman" panose="02020603050405020304" pitchFamily="18" charset="0"/>
              </a:rPr>
              <a:t>gives us</a:t>
            </a:r>
            <a:r>
              <a:rPr lang="en-CA" sz="2000" dirty="0">
                <a:effectLst/>
                <a:latin typeface="Arial" panose="020B0604020202020204" pitchFamily="34" charset="0"/>
                <a:ea typeface="Times New Roman" panose="02020603050405020304" pitchFamily="18" charset="0"/>
              </a:rPr>
              <a:t> a more self-compassionate and realistic framework. Rather than pathologizing ourselves or our partners, we can begin to ask better questions: Which systems are running the show right now? What does this relationship need more of, or less of, in this season of my life? And how can we work with our biology and history, rather than against them, as we navigate intimacy and meaning?</a:t>
            </a:r>
            <a:r>
              <a:rPr lang="en-CA" sz="2000" dirty="0">
                <a:solidFill>
                  <a:srgbClr val="222222"/>
                </a:solidFill>
                <a:effectLst/>
                <a:latin typeface="Arial" panose="020B0604020202020204" pitchFamily="34" charset="0"/>
                <a:ea typeface="Times New Roman" panose="02020603050405020304" pitchFamily="18" charset="0"/>
              </a:rPr>
              <a:t> </a:t>
            </a:r>
            <a:endParaRPr lang="en-CA" sz="20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6ED736E-C6A3-FD56-2F61-2D57557810CE}"/>
              </a:ext>
            </a:extLst>
          </p:cNvPr>
          <p:cNvSpPr txBox="1"/>
          <p:nvPr/>
        </p:nvSpPr>
        <p:spPr>
          <a:xfrm>
            <a:off x="-101718" y="-39355"/>
            <a:ext cx="4269957" cy="954107"/>
          </a:xfrm>
          <a:prstGeom prst="rect">
            <a:avLst/>
          </a:prstGeom>
          <a:noFill/>
        </p:spPr>
        <p:txBody>
          <a:bodyPr wrap="square">
            <a:spAutoFit/>
          </a:bodyPr>
          <a:lstStyle/>
          <a:p>
            <a:pPr algn="ct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AN ECOLOGY OF BONDING SYSTEMS </a:t>
            </a:r>
            <a:endParaRPr lang="en-CA" sz="2800" dirty="0"/>
          </a:p>
        </p:txBody>
      </p:sp>
      <p:pic>
        <p:nvPicPr>
          <p:cNvPr id="2" name="Picture 1">
            <a:extLst>
              <a:ext uri="{FF2B5EF4-FFF2-40B4-BE49-F238E27FC236}">
                <a16:creationId xmlns:a16="http://schemas.microsoft.com/office/drawing/2014/main" id="{E1744A42-A65B-3379-2095-2B647F853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5" y="1163782"/>
            <a:ext cx="4082144" cy="5019013"/>
          </a:xfrm>
          <a:prstGeom prst="rect">
            <a:avLst/>
          </a:prstGeom>
        </p:spPr>
      </p:pic>
    </p:spTree>
    <p:extLst>
      <p:ext uri="{BB962C8B-B14F-4D97-AF65-F5344CB8AC3E}">
        <p14:creationId xmlns:p14="http://schemas.microsoft.com/office/powerpoint/2010/main" val="2745344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CE33E8-4420-A77F-FA5E-3335569A706E}"/>
              </a:ext>
            </a:extLst>
          </p:cNvPr>
          <p:cNvSpPr txBox="1"/>
          <p:nvPr/>
        </p:nvSpPr>
        <p:spPr>
          <a:xfrm>
            <a:off x="739738" y="438531"/>
            <a:ext cx="11863227" cy="642035"/>
          </a:xfrm>
          <a:prstGeom prst="rect">
            <a:avLst/>
          </a:prstGeom>
          <a:noFill/>
        </p:spPr>
        <p:txBody>
          <a:bodyPr wrap="square">
            <a:spAutoFit/>
          </a:bodyPr>
          <a:lstStyle/>
          <a:p>
            <a:pPr>
              <a:lnSpc>
                <a:spcPct val="107000"/>
              </a:lnSpc>
              <a:spcAft>
                <a:spcPts val="800"/>
              </a:spcAft>
              <a:buNone/>
            </a:pPr>
            <a:r>
              <a:rPr lang="en-CA" sz="36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PART</a:t>
            </a:r>
            <a:r>
              <a:rPr lang="en-CA" sz="36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III – MISALIGNMENT: Why things go wrong</a:t>
            </a:r>
            <a:endParaRPr lang="en-CA" sz="36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24892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A49D6D-703F-B8BE-4857-6B8AA9D663B1}"/>
              </a:ext>
            </a:extLst>
          </p:cNvPr>
          <p:cNvSpPr txBox="1"/>
          <p:nvPr/>
        </p:nvSpPr>
        <p:spPr>
          <a:xfrm>
            <a:off x="1626919" y="809038"/>
            <a:ext cx="9607138" cy="4714689"/>
          </a:xfrm>
          <a:prstGeom prst="rect">
            <a:avLst/>
          </a:prstGeom>
          <a:noFill/>
        </p:spPr>
        <p:txBody>
          <a:bodyPr wrap="square">
            <a:spAutoFit/>
          </a:bodyPr>
          <a:lstStyle/>
          <a:p>
            <a:pPr>
              <a:lnSpc>
                <a:spcPct val="115000"/>
              </a:lnSpc>
              <a:spcAft>
                <a:spcPts val="800"/>
              </a:spcAft>
            </a:pPr>
            <a:r>
              <a:rPr lang="en-CA" sz="2400" kern="0" dirty="0">
                <a:solidFill>
                  <a:schemeClr val="bg1"/>
                </a:solidFill>
                <a:latin typeface="Arial" panose="020B0604020202020204" pitchFamily="34" charset="0"/>
                <a:cs typeface="Arial" panose="020B0604020202020204" pitchFamily="34" charset="0"/>
              </a:rPr>
              <a:t>PART III</a:t>
            </a:r>
            <a:r>
              <a:rPr lang="en-CA" sz="2400" dirty="0">
                <a:solidFill>
                  <a:schemeClr val="bg1"/>
                </a:solidFill>
                <a:latin typeface="Arial" panose="020B0604020202020204" pitchFamily="34" charset="0"/>
                <a:cs typeface="Arial" panose="020B0604020202020204" pitchFamily="34" charset="0"/>
              </a:rPr>
              <a:t> – MISALIGNMENT: Why things go wrong</a:t>
            </a:r>
          </a:p>
          <a:p>
            <a:pPr>
              <a:lnSpc>
                <a:spcPct val="115000"/>
              </a:lnSpc>
              <a:spcAft>
                <a:spcPts val="800"/>
              </a:spcAft>
            </a:pPr>
            <a:r>
              <a:rPr lang="en-CA" sz="2400" dirty="0">
                <a:latin typeface="Arial" panose="020B0604020202020204" pitchFamily="34" charset="0"/>
                <a:cs typeface="Arial" panose="020B0604020202020204" pitchFamily="34" charset="0"/>
              </a:rPr>
              <a:t>9. Statistics</a:t>
            </a:r>
          </a:p>
          <a:p>
            <a:pPr>
              <a:lnSpc>
                <a:spcPct val="115000"/>
              </a:lnSpc>
              <a:spcAft>
                <a:spcPts val="800"/>
              </a:spcAft>
            </a:pPr>
            <a:r>
              <a:rPr lang="en-CA" sz="2400" dirty="0">
                <a:latin typeface="Arial" panose="020B0604020202020204" pitchFamily="34" charset="0"/>
                <a:cs typeface="Arial" panose="020B0604020202020204" pitchFamily="34" charset="0"/>
              </a:rPr>
              <a:t>10. Some definitions</a:t>
            </a:r>
          </a:p>
          <a:p>
            <a:pPr>
              <a:lnSpc>
                <a:spcPct val="115000"/>
              </a:lnSpc>
              <a:spcAft>
                <a:spcPts val="800"/>
              </a:spcAft>
            </a:pPr>
            <a:r>
              <a:rPr lang="en-CA" sz="2400" dirty="0">
                <a:latin typeface="Arial" panose="020B0604020202020204" pitchFamily="34" charset="0"/>
                <a:cs typeface="Arial" panose="020B0604020202020204" pitchFamily="34" charset="0"/>
              </a:rPr>
              <a:t>11. </a:t>
            </a:r>
            <a:r>
              <a:rPr lang="en-CA" sz="2400" dirty="0">
                <a:latin typeface="Arial" panose="020B0604020202020204" pitchFamily="34" charset="0"/>
                <a:ea typeface="Times New Roman" panose="02020603050405020304" pitchFamily="18" charset="0"/>
              </a:rPr>
              <a:t>Sexuality identity categories: what they clarify and what they miss</a:t>
            </a:r>
          </a:p>
          <a:p>
            <a:pPr>
              <a:lnSpc>
                <a:spcPct val="115000"/>
              </a:lnSpc>
              <a:spcAft>
                <a:spcPts val="800"/>
              </a:spcAft>
            </a:pPr>
            <a:r>
              <a:rPr lang="en-CA" sz="2400" dirty="0">
                <a:latin typeface="Arial" panose="020B0604020202020204" pitchFamily="34" charset="0"/>
                <a:cs typeface="Arial" panose="020B0604020202020204" pitchFamily="34" charset="0"/>
              </a:rPr>
              <a:t>12. </a:t>
            </a:r>
            <a:r>
              <a:rPr lang="en-CA" sz="2400" dirty="0">
                <a:latin typeface="Arial" panose="020B0604020202020204" pitchFamily="34" charset="0"/>
                <a:ea typeface="Times New Roman" panose="02020603050405020304" pitchFamily="18" charset="0"/>
                <a:cs typeface="Arial" panose="020B0604020202020204" pitchFamily="34" charset="0"/>
              </a:rPr>
              <a:t>How disruptions in psychosocial development affect sexuality</a:t>
            </a:r>
          </a:p>
          <a:p>
            <a:pPr>
              <a:lnSpc>
                <a:spcPct val="115000"/>
              </a:lnSpc>
              <a:spcAft>
                <a:spcPts val="800"/>
              </a:spcAft>
            </a:pPr>
            <a:r>
              <a:rPr lang="en-CA" sz="2400" kern="0" dirty="0">
                <a:latin typeface="Arial" panose="020B0604020202020204" pitchFamily="34" charset="0"/>
                <a:ea typeface="Times New Roman" panose="02020603050405020304" pitchFamily="18" charset="0"/>
                <a:cs typeface="Times New Roman" panose="02020603050405020304" pitchFamily="18" charset="0"/>
              </a:rPr>
              <a:t>13. Our struggles with sexuality and bonding</a:t>
            </a:r>
          </a:p>
          <a:p>
            <a:pPr>
              <a:lnSpc>
                <a:spcPct val="115000"/>
              </a:lnSpc>
              <a:spcAft>
                <a:spcPts val="800"/>
              </a:spcAft>
            </a:pPr>
            <a:r>
              <a:rPr lang="en-CA" sz="2400" dirty="0">
                <a:latin typeface="Arial" panose="020B0604020202020204" pitchFamily="34" charset="0"/>
                <a:cs typeface="Arial" panose="020B0604020202020204" pitchFamily="34" charset="0"/>
              </a:rPr>
              <a:t>14. Common modern holes</a:t>
            </a:r>
          </a:p>
          <a:p>
            <a:pPr>
              <a:lnSpc>
                <a:spcPct val="115000"/>
              </a:lnSpc>
              <a:spcAft>
                <a:spcPts val="800"/>
              </a:spcAft>
            </a:pPr>
            <a:endParaRPr lang="en-CA" sz="2400" dirty="0">
              <a:latin typeface="Arial" panose="020B0604020202020204" pitchFamily="34" charset="0"/>
              <a:cs typeface="Arial" panose="020B0604020202020204" pitchFamily="34" charset="0"/>
            </a:endParaRPr>
          </a:p>
          <a:p>
            <a:pPr>
              <a:lnSpc>
                <a:spcPct val="115000"/>
              </a:lnSpc>
              <a:spcAft>
                <a:spcPts val="800"/>
              </a:spcAft>
            </a:pPr>
            <a:endParaRPr lang="en-CA" sz="2400" kern="100" dirty="0">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679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A3E02-23C5-62AB-16EB-F9A160C20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39" y="1261650"/>
            <a:ext cx="5138938" cy="4160528"/>
          </a:xfrm>
          <a:prstGeom prst="rect">
            <a:avLst/>
          </a:prstGeom>
        </p:spPr>
      </p:pic>
      <p:sp>
        <p:nvSpPr>
          <p:cNvPr id="5" name="TextBox 4">
            <a:extLst>
              <a:ext uri="{FF2B5EF4-FFF2-40B4-BE49-F238E27FC236}">
                <a16:creationId xmlns:a16="http://schemas.microsoft.com/office/drawing/2014/main" id="{C352B395-73B7-FBF5-5C34-10098E95BB3C}"/>
              </a:ext>
            </a:extLst>
          </p:cNvPr>
          <p:cNvSpPr txBox="1"/>
          <p:nvPr/>
        </p:nvSpPr>
        <p:spPr>
          <a:xfrm>
            <a:off x="5684777" y="884597"/>
            <a:ext cx="6097712" cy="4832092"/>
          </a:xfrm>
          <a:prstGeom prst="rect">
            <a:avLst/>
          </a:prstGeom>
          <a:noFill/>
        </p:spPr>
        <p:txBody>
          <a:bodyPr wrap="square">
            <a:spAutoFit/>
          </a:bodyPr>
          <a:lstStyle/>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These statistics don’t explain distress they set the background conditions for an explanation:</a:t>
            </a:r>
          </a:p>
          <a:p>
            <a:endParaRPr lang="en-CA"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More people are marrying later, or not at all, than in any previous generation.</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That leaves long stretches, in people’s lives, where attachment and sexuality are less structured, and more improvisational.</a:t>
            </a:r>
          </a:p>
        </p:txBody>
      </p:sp>
      <p:sp>
        <p:nvSpPr>
          <p:cNvPr id="4" name="TextBox 3">
            <a:extLst>
              <a:ext uri="{FF2B5EF4-FFF2-40B4-BE49-F238E27FC236}">
                <a16:creationId xmlns:a16="http://schemas.microsoft.com/office/drawing/2014/main" id="{30CFFA48-7C58-FAE2-4602-59A3514E0927}"/>
              </a:ext>
            </a:extLst>
          </p:cNvPr>
          <p:cNvSpPr txBox="1"/>
          <p:nvPr/>
        </p:nvSpPr>
        <p:spPr>
          <a:xfrm>
            <a:off x="1164281" y="238266"/>
            <a:ext cx="6097712" cy="646331"/>
          </a:xfrm>
          <a:prstGeom prst="rect">
            <a:avLst/>
          </a:prstGeom>
          <a:noFill/>
        </p:spPr>
        <p:txBody>
          <a:bodyPr wrap="square">
            <a:spAutoFit/>
          </a:bodyPr>
          <a:lstStyle/>
          <a:p>
            <a:r>
              <a:rPr lang="en-CA" sz="3600" dirty="0">
                <a:solidFill>
                  <a:schemeClr val="bg1"/>
                </a:solidFill>
                <a:latin typeface="Arial" panose="020B0604020202020204" pitchFamily="34" charset="0"/>
                <a:ea typeface="Times New Roman" panose="02020603050405020304" pitchFamily="18" charset="0"/>
              </a:rPr>
              <a:t>9</a:t>
            </a:r>
            <a:r>
              <a:rPr lang="en-CA" sz="3600" dirty="0">
                <a:solidFill>
                  <a:schemeClr val="bg1"/>
                </a:solidFill>
                <a:effectLst/>
                <a:latin typeface="Arial" panose="020B0604020202020204" pitchFamily="34" charset="0"/>
                <a:ea typeface="Times New Roman" panose="02020603050405020304" pitchFamily="18" charset="0"/>
              </a:rPr>
              <a:t>. STATISTICS</a:t>
            </a:r>
            <a:endParaRPr lang="en-CA" sz="3600" dirty="0"/>
          </a:p>
        </p:txBody>
      </p:sp>
    </p:spTree>
    <p:extLst>
      <p:ext uri="{BB962C8B-B14F-4D97-AF65-F5344CB8AC3E}">
        <p14:creationId xmlns:p14="http://schemas.microsoft.com/office/powerpoint/2010/main" val="3624833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808B7C-A2B9-52E0-C34E-1D0836AF2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17" y="1562492"/>
            <a:ext cx="5148082" cy="4160528"/>
          </a:xfrm>
          <a:prstGeom prst="rect">
            <a:avLst/>
          </a:prstGeom>
        </p:spPr>
      </p:pic>
      <p:sp>
        <p:nvSpPr>
          <p:cNvPr id="5" name="TextBox 4">
            <a:extLst>
              <a:ext uri="{FF2B5EF4-FFF2-40B4-BE49-F238E27FC236}">
                <a16:creationId xmlns:a16="http://schemas.microsoft.com/office/drawing/2014/main" id="{CC3D71B0-139F-1D15-ECF8-395EF6F27A2A}"/>
              </a:ext>
            </a:extLst>
          </p:cNvPr>
          <p:cNvSpPr txBox="1"/>
          <p:nvPr/>
        </p:nvSpPr>
        <p:spPr>
          <a:xfrm>
            <a:off x="5642099" y="1989648"/>
            <a:ext cx="6097712" cy="2677656"/>
          </a:xfrm>
          <a:prstGeom prst="rect">
            <a:avLst/>
          </a:prstGeom>
          <a:noFill/>
        </p:spPr>
        <p:txBody>
          <a:bodyPr wrap="square">
            <a:spAutoFit/>
          </a:bodyPr>
          <a:lstStyle/>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Divorce is happening later, and less frequently.</a:t>
            </a: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When divorce happens, it tends to occur after longer relationships in which </a:t>
            </a:r>
            <a:r>
              <a:rPr lang="en-US" sz="2800" dirty="0">
                <a:latin typeface="Arial" panose="020B0604020202020204" pitchFamily="34" charset="0"/>
                <a:cs typeface="Arial" panose="020B0604020202020204" pitchFamily="34" charset="0"/>
              </a:rPr>
              <a:t>partners have gone through multiple life transitions.</a:t>
            </a:r>
          </a:p>
        </p:txBody>
      </p:sp>
    </p:spTree>
    <p:extLst>
      <p:ext uri="{BB962C8B-B14F-4D97-AF65-F5344CB8AC3E}">
        <p14:creationId xmlns:p14="http://schemas.microsoft.com/office/powerpoint/2010/main" val="1607478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B2E1D-D49C-85FD-9C5D-04E8B1C05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46" y="1348736"/>
            <a:ext cx="5184658" cy="4160528"/>
          </a:xfrm>
          <a:prstGeom prst="rect">
            <a:avLst/>
          </a:prstGeom>
        </p:spPr>
      </p:pic>
      <p:sp>
        <p:nvSpPr>
          <p:cNvPr id="5" name="TextBox 4">
            <a:extLst>
              <a:ext uri="{FF2B5EF4-FFF2-40B4-BE49-F238E27FC236}">
                <a16:creationId xmlns:a16="http://schemas.microsoft.com/office/drawing/2014/main" id="{AC518240-043B-FB6C-472D-3B8D938D8522}"/>
              </a:ext>
            </a:extLst>
          </p:cNvPr>
          <p:cNvSpPr txBox="1"/>
          <p:nvPr/>
        </p:nvSpPr>
        <p:spPr>
          <a:xfrm>
            <a:off x="5761235" y="1026998"/>
            <a:ext cx="6097712" cy="4832092"/>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Despite a more sexualized culture </a:t>
            </a:r>
            <a:r>
              <a:rPr lang="en-CA" sz="2800" dirty="0">
                <a:latin typeface="Arial" panose="020B0604020202020204" pitchFamily="34" charset="0"/>
                <a:cs typeface="Arial" panose="020B0604020202020204" pitchFamily="34" charset="0"/>
              </a:rPr>
              <a:t>sexual activity is declining across all age groups.</a:t>
            </a: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Younger adults, especially, are having less sex than previous cohorts</a:t>
            </a:r>
            <a:r>
              <a:rPr lang="en-CA" sz="2800" i="1" dirty="0">
                <a:latin typeface="Arial" panose="020B0604020202020204" pitchFamily="34" charset="0"/>
                <a:cs typeface="Arial" panose="020B0604020202020204" pitchFamily="34" charset="0"/>
              </a:rPr>
              <a:t>.</a:t>
            </a:r>
            <a:endParaRPr lang="en-CA"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Sex is being asked to do a lot more: reduce stress, define identity, provide reassurance, and be a source of novelty. As a result, it often suffers under all that weight.</a:t>
            </a:r>
          </a:p>
        </p:txBody>
      </p:sp>
    </p:spTree>
    <p:extLst>
      <p:ext uri="{BB962C8B-B14F-4D97-AF65-F5344CB8AC3E}">
        <p14:creationId xmlns:p14="http://schemas.microsoft.com/office/powerpoint/2010/main" val="13473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AD17D8-910F-BF0F-B413-31F2C493C1FC}"/>
              </a:ext>
            </a:extLst>
          </p:cNvPr>
          <p:cNvSpPr txBox="1"/>
          <p:nvPr/>
        </p:nvSpPr>
        <p:spPr>
          <a:xfrm>
            <a:off x="234538" y="0"/>
            <a:ext cx="6097978" cy="6093976"/>
          </a:xfrm>
          <a:prstGeom prst="rect">
            <a:avLst/>
          </a:prstGeom>
          <a:noFill/>
        </p:spPr>
        <p:txBody>
          <a:bodyPr wrap="square">
            <a:spAutoFit/>
          </a:bodyPr>
          <a:lstStyle/>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As you finish your truffle, reflect on the deeper lesson.</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Mindfulness was never really about raisins.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Or truffles.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Or breathing.</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Or meditation.</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It was about learning to arrive.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To actually be here for our lives.</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To notice what is present.</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To meet it with curiosity.</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And perhaps even gratitude.</a:t>
            </a:r>
            <a:endParaRPr lang="en-CA" kern="100" dirty="0">
              <a:latin typeface="Arial" panose="020B0604020202020204" pitchFamily="34" charset="0"/>
              <a:ea typeface="Times New Roman" panose="02020603050405020304" pitchFamily="18" charset="0"/>
              <a:cs typeface="Arial" panose="020B0604020202020204" pitchFamily="34" charset="0"/>
            </a:endParaRPr>
          </a:p>
          <a:p>
            <a:pPr>
              <a:lnSpc>
                <a:spcPts val="1950"/>
              </a:lnSpc>
              <a:spcAft>
                <a:spcPts val="800"/>
              </a:spcAft>
              <a:buNone/>
            </a:pPr>
            <a:r>
              <a:rPr lang="en-CA" kern="100" dirty="0">
                <a:effectLst/>
                <a:latin typeface="Arial" panose="020B0604020202020204" pitchFamily="34" charset="0"/>
                <a:ea typeface="Times New Roman" panose="02020603050405020304" pitchFamily="18" charset="0"/>
                <a:cs typeface="Arial" panose="020B0604020202020204" pitchFamily="34" charset="0"/>
              </a:rPr>
              <a:t>T</a:t>
            </a:r>
            <a:r>
              <a:rPr lang="en-CA" kern="0" dirty="0">
                <a:effectLst/>
                <a:latin typeface="Arial" panose="020B0604020202020204" pitchFamily="34" charset="0"/>
                <a:ea typeface="Times New Roman" panose="02020603050405020304" pitchFamily="18" charset="0"/>
                <a:cs typeface="Arial" panose="020B0604020202020204" pitchFamily="34" charset="0"/>
              </a:rPr>
              <a:t>ake one final breath.</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Notice the people around you.</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Notice that for many months we have traveled together.</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Learning.</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Questioning.</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Healing.</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Growing.</a:t>
            </a:r>
            <a:endParaRPr lang="en-CA"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CA847A0-014E-63EB-8627-8A55663A229F}"/>
              </a:ext>
            </a:extLst>
          </p:cNvPr>
          <p:cNvSpPr txBox="1"/>
          <p:nvPr/>
        </p:nvSpPr>
        <p:spPr>
          <a:xfrm>
            <a:off x="6094022" y="0"/>
            <a:ext cx="6097978" cy="3834961"/>
          </a:xfrm>
          <a:prstGeom prst="rect">
            <a:avLst/>
          </a:prstGeom>
          <a:noFill/>
        </p:spPr>
        <p:txBody>
          <a:bodyPr wrap="square">
            <a:spAutoFit/>
          </a:bodyPr>
          <a:lstStyle/>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And now, sharing chocolate.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Which may be the highest stage of spiritual development.</a:t>
            </a:r>
            <a:endParaRPr lang="en-CA" kern="100" dirty="0">
              <a:latin typeface="Arial" panose="020B0604020202020204" pitchFamily="34" charset="0"/>
              <a:ea typeface="Times New Roman" panose="02020603050405020304" pitchFamily="18"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Thank you all for your willingness to participate in this pilot session, and throughout the course.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May you continue to notice.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May you continue to learn.</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May you continue to heal.</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And may your future contain both wisdom...</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and good chocolate.</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ts val="1950"/>
              </a:lnSpc>
              <a:spcAft>
                <a:spcPts val="800"/>
              </a:spcAft>
              <a:buNone/>
            </a:pPr>
            <a:r>
              <a:rPr lang="en-CA" kern="0" dirty="0">
                <a:effectLst/>
                <a:latin typeface="Arial" panose="020B0604020202020204" pitchFamily="34" charset="0"/>
                <a:ea typeface="Times New Roman" panose="02020603050405020304" pitchFamily="18" charset="0"/>
                <a:cs typeface="Arial" panose="020B0604020202020204" pitchFamily="34" charset="0"/>
              </a:rPr>
              <a:t>Amen.</a:t>
            </a:r>
            <a:endParaRPr lang="en-CA"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en-CA" sz="16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6529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50ADD2-2AC0-45EF-754D-DA43009E2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38" y="1043079"/>
            <a:ext cx="5266954" cy="4160528"/>
          </a:xfrm>
          <a:prstGeom prst="rect">
            <a:avLst/>
          </a:prstGeom>
        </p:spPr>
      </p:pic>
      <p:sp>
        <p:nvSpPr>
          <p:cNvPr id="5" name="TextBox 4">
            <a:extLst>
              <a:ext uri="{FF2B5EF4-FFF2-40B4-BE49-F238E27FC236}">
                <a16:creationId xmlns:a16="http://schemas.microsoft.com/office/drawing/2014/main" id="{760748A4-060B-0233-A6A0-1267C4589570}"/>
              </a:ext>
            </a:extLst>
          </p:cNvPr>
          <p:cNvSpPr txBox="1"/>
          <p:nvPr/>
        </p:nvSpPr>
        <p:spPr>
          <a:xfrm>
            <a:off x="5755497" y="1443841"/>
            <a:ext cx="6097712" cy="3970318"/>
          </a:xfrm>
          <a:prstGeom prst="rect">
            <a:avLst/>
          </a:prstGeom>
          <a:noFill/>
        </p:spPr>
        <p:txBody>
          <a:bodyPr wrap="square">
            <a:spAutoFit/>
          </a:bodyPr>
          <a:lstStyle/>
          <a:p>
            <a:pPr marL="457200" indent="-457200">
              <a:buFont typeface="Arial" panose="020B0604020202020204" pitchFamily="34" charset="0"/>
              <a:buChar char="•"/>
            </a:pPr>
            <a:r>
              <a:rPr lang="en-CA" sz="2800" dirty="0">
                <a:latin typeface="Arial" panose="020B0604020202020204" pitchFamily="34" charset="0"/>
                <a:cs typeface="Arial" panose="020B0604020202020204" pitchFamily="34" charset="0"/>
              </a:rPr>
              <a:t>Despite all these changes, people in committed relationships report surprisingly high satisfaction</a:t>
            </a:r>
            <a:r>
              <a:rPr lang="en-CA" sz="2800" i="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CA" sz="2800" dirty="0">
                <a:latin typeface="Arial" panose="020B0604020202020204" pitchFamily="34" charset="0"/>
                <a:cs typeface="Arial" panose="020B0604020202020204" pitchFamily="34" charset="0"/>
              </a:rPr>
              <a:t>If this is true, what does it suggest the problem is?</a:t>
            </a:r>
          </a:p>
          <a:p>
            <a:pPr marL="457200" indent="-457200">
              <a:buFont typeface="Arial" panose="020B0604020202020204" pitchFamily="34" charset="0"/>
              <a:buChar char="•"/>
            </a:pPr>
            <a:r>
              <a:rPr lang="en-CA" sz="2800" dirty="0">
                <a:latin typeface="Arial" panose="020B0604020202020204" pitchFamily="34" charset="0"/>
                <a:cs typeface="Arial" panose="020B0604020202020204" pitchFamily="34" charset="0"/>
              </a:rPr>
              <a:t>That’s the question we’re trying   </a:t>
            </a:r>
            <a:r>
              <a:rPr lang="en-CA" sz="2800">
                <a:latin typeface="Arial" panose="020B0604020202020204" pitchFamily="34" charset="0"/>
                <a:cs typeface="Arial" panose="020B0604020202020204" pitchFamily="34" charset="0"/>
              </a:rPr>
              <a:t>to answer </a:t>
            </a:r>
            <a:r>
              <a:rPr lang="en-CA" sz="2800" dirty="0">
                <a:latin typeface="Arial" panose="020B0604020202020204" pitchFamily="34" charset="0"/>
                <a:cs typeface="Arial" panose="020B0604020202020204" pitchFamily="34" charset="0"/>
              </a:rPr>
              <a:t>in this session.</a:t>
            </a:r>
          </a:p>
          <a:p>
            <a:pPr marL="457200" indent="-457200">
              <a:buFont typeface="Arial" panose="020B0604020202020204" pitchFamily="34" charset="0"/>
              <a:buChar char="•"/>
            </a:pPr>
            <a:endParaRPr lang="en-CA"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01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B08FA-BA37-6732-DC44-70F2E8AAF8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733B91-380E-EDFF-85F3-93B05824D85A}"/>
              </a:ext>
            </a:extLst>
          </p:cNvPr>
          <p:cNvSpPr txBox="1"/>
          <p:nvPr/>
        </p:nvSpPr>
        <p:spPr>
          <a:xfrm>
            <a:off x="3952982" y="70793"/>
            <a:ext cx="6097712" cy="692947"/>
          </a:xfrm>
          <a:prstGeom prst="rect">
            <a:avLst/>
          </a:prstGeom>
          <a:noFill/>
        </p:spPr>
        <p:txBody>
          <a:bodyPr wrap="square">
            <a:spAutoFit/>
          </a:bodyPr>
          <a:lstStyle/>
          <a:p>
            <a:pPr>
              <a:lnSpc>
                <a:spcPct val="115000"/>
              </a:lnSpc>
              <a:spcAft>
                <a:spcPts val="800"/>
              </a:spcAft>
              <a:buNone/>
            </a:pPr>
            <a:r>
              <a:rPr lang="en-CA" sz="36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10</a:t>
            </a:r>
            <a:r>
              <a:rPr lang="en-CA" sz="36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DEFINITIONS</a:t>
            </a:r>
            <a:endParaRPr lang="en-CA"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CDE0030-BCDD-3955-FD79-4FA03872C3B6}"/>
              </a:ext>
            </a:extLst>
          </p:cNvPr>
          <p:cNvSpPr txBox="1"/>
          <p:nvPr/>
        </p:nvSpPr>
        <p:spPr>
          <a:xfrm>
            <a:off x="0" y="763740"/>
            <a:ext cx="12339262" cy="5852692"/>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Before we go further, we need to define some terms. Many of the tensions and confusions around sexuality arise because we use the same words to mean different things.</a:t>
            </a:r>
            <a:r>
              <a:rPr lang="en-CA" sz="2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Sex: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Refers to biological and reproductive characteristics such as chromosomes, hormones, internal and external anatomy. Sex is about bodies and reproduction, not identity or desire.</a:t>
            </a:r>
            <a:r>
              <a:rPr lang="en-CA" sz="2200" kern="100" dirty="0">
                <a:effectLst/>
                <a:latin typeface="Arial" panose="020B0604020202020204" pitchFamily="34" charset="0"/>
                <a:ea typeface="Aptos" panose="020B0004020202020204" pitchFamily="34" charset="0"/>
                <a:cs typeface="Times New Roman" panose="02020603050405020304" pitchFamily="18" charset="0"/>
              </a:rPr>
              <a:t> </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Gender: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Refers to how a person experiences, understands, and expresses themselves in relation to cultural categories like masculine, feminine, both, or neither. This includes identity, social roles, and expression, and varies across cultures and time.</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Cisgender (cis): </a:t>
            </a:r>
            <a:r>
              <a:rPr lang="en-CA" sz="2200" kern="100" dirty="0">
                <a:effectLst/>
                <a:latin typeface="Arial" panose="020B0604020202020204" pitchFamily="34" charset="0"/>
                <a:ea typeface="Aptos" panose="020B0004020202020204" pitchFamily="34" charset="0"/>
                <a:cs typeface="Times New Roman" panose="02020603050405020304" pitchFamily="18" charset="0"/>
              </a:rPr>
              <a:t>When a person’s gender identity aligns with the sex assigned at birth.</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Transgender (trans): </a:t>
            </a:r>
            <a:r>
              <a:rPr lang="en-CA" sz="2200" kern="100" dirty="0">
                <a:effectLst/>
                <a:latin typeface="Arial" panose="020B0604020202020204" pitchFamily="34" charset="0"/>
                <a:ea typeface="Aptos" panose="020B0004020202020204" pitchFamily="34" charset="0"/>
                <a:cs typeface="Times New Roman" panose="02020603050405020304" pitchFamily="18" charset="0"/>
              </a:rPr>
              <a:t>When a person’s gender identity does not align with the sex assigned at birth.</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Non-binary / gender diverse: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Gender identity does not fit neatly into male/female categories.</a:t>
            </a:r>
            <a:endParaRPr lang="en-CA" sz="2200" kern="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CA" sz="2200"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Sexual orientation: </a:t>
            </a:r>
            <a:r>
              <a:rPr lang="en-CA" sz="2200" kern="100" dirty="0">
                <a:latin typeface="Arial" panose="020B0604020202020204" pitchFamily="34" charset="0"/>
                <a:ea typeface="Aptos" panose="020B0004020202020204" pitchFamily="34" charset="0"/>
                <a:cs typeface="Times New Roman" panose="02020603050405020304" pitchFamily="18" charset="0"/>
              </a:rPr>
              <a:t>Enduring patterns of romantic and/or sexual attraction to others.</a:t>
            </a:r>
            <a:r>
              <a:rPr lang="en-CA" sz="2200" kern="0" dirty="0">
                <a:latin typeface="Arial" panose="020B0604020202020204" pitchFamily="34" charset="0"/>
                <a:ea typeface="Times New Roman" panose="02020603050405020304" pitchFamily="18" charset="0"/>
                <a:cs typeface="Times New Roman" panose="02020603050405020304" pitchFamily="18" charset="0"/>
              </a:rPr>
              <a:t> </a:t>
            </a:r>
            <a:endParaRPr lang="en-CA" sz="22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8741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26B1A9-692E-E8D8-C211-2D097B83B23D}"/>
              </a:ext>
            </a:extLst>
          </p:cNvPr>
          <p:cNvSpPr txBox="1"/>
          <p:nvPr/>
        </p:nvSpPr>
        <p:spPr>
          <a:xfrm>
            <a:off x="0" y="127118"/>
            <a:ext cx="12339262" cy="5747022"/>
          </a:xfrm>
          <a:prstGeom prst="rect">
            <a:avLst/>
          </a:prstGeom>
          <a:noFill/>
        </p:spPr>
        <p:txBody>
          <a:bodyPr wrap="square">
            <a:sp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Sexuality: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Refers to the whole field of erotic life: desire, arousal, fantasy, behavior, relationship patterns, and the meanings we attach to them. Sexuality is shaped by biology, development, relationships, and culture and it changes over time.</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Relationship structure: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Describes how people organize intimacy and commitment, not orientation.</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Consent: </a:t>
            </a:r>
            <a:r>
              <a:rPr lang="en-CA" sz="2200" kern="100" dirty="0">
                <a:effectLst/>
                <a:latin typeface="Arial" panose="020B0604020202020204" pitchFamily="34" charset="0"/>
                <a:ea typeface="Aptos" panose="020B0004020202020204" pitchFamily="34" charset="0"/>
                <a:cs typeface="Times New Roman" panose="02020603050405020304" pitchFamily="18" charset="0"/>
              </a:rPr>
              <a:t>An ongoing, freely given agreement that requires awareness, choice, and safety.</a:t>
            </a:r>
            <a:r>
              <a:rPr lang="en-CA" sz="22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Monogamous: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Committed to one intimate partner at a time.</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Consensually non-monogamous: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Intimate relationships with more than one partner, with knowledge and consent.</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Polyamorous: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Multiple emotionally significant romantic relationships at the same time.</a:t>
            </a:r>
            <a:r>
              <a:rPr lang="en-CA" sz="22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Bonding: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Refers to the process by which connection with another person becomes emotionally regulating,</a:t>
            </a:r>
            <a:r>
              <a:rPr lang="en-CA" sz="2200" b="1"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significant, or organizing in our lives. Bonding answers the question: Who matters to </a:t>
            </a:r>
            <a:r>
              <a:rPr lang="en-CA" sz="2200" kern="0" dirty="0">
                <a:latin typeface="Arial" panose="020B0604020202020204" pitchFamily="34" charset="0"/>
                <a:ea typeface="Times New Roman" panose="02020603050405020304" pitchFamily="18" charset="0"/>
                <a:cs typeface="Times New Roman" panose="02020603050405020304" pitchFamily="18" charset="0"/>
              </a:rPr>
              <a:t>us</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and why?</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680172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67B5F4-115D-01E3-F074-5386D15D1C71}"/>
              </a:ext>
            </a:extLst>
          </p:cNvPr>
          <p:cNvSpPr txBox="1"/>
          <p:nvPr/>
        </p:nvSpPr>
        <p:spPr>
          <a:xfrm>
            <a:off x="212334" y="116542"/>
            <a:ext cx="11405659" cy="1077218"/>
          </a:xfrm>
          <a:prstGeom prst="rect">
            <a:avLst/>
          </a:prstGeom>
          <a:noFill/>
        </p:spPr>
        <p:txBody>
          <a:bodyPr wrap="square">
            <a:spAutoFit/>
          </a:bodyPr>
          <a:lstStyle/>
          <a:p>
            <a:pPr algn="ctr">
              <a:buNone/>
            </a:pPr>
            <a:r>
              <a:rPr lang="en-CA" sz="3200" dirty="0">
                <a:solidFill>
                  <a:srgbClr val="222222"/>
                </a:solidFill>
                <a:latin typeface="Arial" panose="020B0604020202020204" pitchFamily="34" charset="0"/>
                <a:ea typeface="Times New Roman" panose="02020603050405020304" pitchFamily="18" charset="0"/>
              </a:rPr>
              <a:t>11</a:t>
            </a:r>
            <a:r>
              <a:rPr lang="en-CA" sz="3200" dirty="0">
                <a:solidFill>
                  <a:srgbClr val="222222"/>
                </a:solidFill>
                <a:effectLst/>
                <a:latin typeface="Arial" panose="020B0604020202020204" pitchFamily="34" charset="0"/>
                <a:ea typeface="Times New Roman" panose="02020603050405020304" pitchFamily="18" charset="0"/>
              </a:rPr>
              <a:t>. SEXUALITY IDENTITY CATEGORIES: WHAT THEY CLARIFY AND WHAT THEY MISS</a:t>
            </a:r>
            <a:r>
              <a:rPr lang="en-CA" sz="3200" dirty="0">
                <a:effectLst/>
                <a:latin typeface="Times New Roman" panose="02020603050405020304" pitchFamily="18" charset="0"/>
                <a:ea typeface="Times New Roman" panose="02020603050405020304" pitchFamily="18" charset="0"/>
              </a:rPr>
              <a:t> </a:t>
            </a:r>
          </a:p>
        </p:txBody>
      </p:sp>
      <p:pic>
        <p:nvPicPr>
          <p:cNvPr id="5" name="Picture 4">
            <a:extLst>
              <a:ext uri="{FF2B5EF4-FFF2-40B4-BE49-F238E27FC236}">
                <a16:creationId xmlns:a16="http://schemas.microsoft.com/office/drawing/2014/main" id="{2F1ACD67-F65D-E3B0-A4D9-6124B2708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59" y="1438507"/>
            <a:ext cx="10192213" cy="4977435"/>
          </a:xfrm>
          <a:prstGeom prst="rect">
            <a:avLst/>
          </a:prstGeom>
        </p:spPr>
      </p:pic>
    </p:spTree>
    <p:extLst>
      <p:ext uri="{BB962C8B-B14F-4D97-AF65-F5344CB8AC3E}">
        <p14:creationId xmlns:p14="http://schemas.microsoft.com/office/powerpoint/2010/main" val="3793556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43840" y="207264"/>
            <a:ext cx="11216640" cy="670560"/>
          </a:xfrm>
          <a:prstGeom prst="rect">
            <a:avLst/>
          </a:prstGeom>
          <a:noFill/>
          <a:ln/>
        </p:spPr>
        <p:txBody>
          <a:bodyPr wrap="square" rtlCol="0" anchor="ctr"/>
          <a:lstStyle/>
          <a:p>
            <a:pPr algn="ctr"/>
            <a:r>
              <a:rPr lang="en-US" sz="3733" b="1" dirty="0">
                <a:solidFill>
                  <a:srgbClr val="1A1A2E"/>
                </a:solidFill>
                <a:latin typeface="Calibri" pitchFamily="34" charset="0"/>
                <a:ea typeface="Calibri" pitchFamily="34" charset="-122"/>
                <a:cs typeface="Calibri" pitchFamily="34" charset="-120"/>
              </a:rPr>
              <a:t>SEXUAL IDENTITY: A SPECTRUM</a:t>
            </a:r>
            <a:endParaRPr lang="en-US" sz="3733" dirty="0"/>
          </a:p>
        </p:txBody>
      </p:sp>
      <p:sp>
        <p:nvSpPr>
          <p:cNvPr id="3" name="Text 1"/>
          <p:cNvSpPr/>
          <p:nvPr/>
        </p:nvSpPr>
        <p:spPr>
          <a:xfrm>
            <a:off x="487680" y="902208"/>
            <a:ext cx="11216640" cy="463296"/>
          </a:xfrm>
          <a:prstGeom prst="rect">
            <a:avLst/>
          </a:prstGeom>
          <a:noFill/>
          <a:ln/>
        </p:spPr>
        <p:txBody>
          <a:bodyPr wrap="square" rtlCol="0" anchor="ctr"/>
          <a:lstStyle/>
          <a:p>
            <a:pPr algn="ctr"/>
            <a:r>
              <a:rPr lang="en-US" sz="2000" dirty="0">
                <a:solidFill>
                  <a:srgbClr val="546E7A"/>
                </a:solidFill>
                <a:latin typeface="Arial" panose="020B0604020202020204" pitchFamily="34" charset="0"/>
                <a:ea typeface="Calibri" pitchFamily="34" charset="-122"/>
                <a:cs typeface="Arial" panose="020B0604020202020204" pitchFamily="34" charset="0"/>
              </a:rPr>
              <a:t>Sexual identity refers to how a person thinks of themselves in terms of attraction and orientation</a:t>
            </a:r>
            <a:endParaRPr lang="en-US" sz="2000" dirty="0">
              <a:latin typeface="Arial" panose="020B0604020202020204" pitchFamily="34" charset="0"/>
              <a:cs typeface="Arial" panose="020B0604020202020204" pitchFamily="34" charset="0"/>
            </a:endParaRPr>
          </a:p>
        </p:txBody>
      </p:sp>
      <p:sp>
        <p:nvSpPr>
          <p:cNvPr id="4" name="Shape 2"/>
          <p:cNvSpPr/>
          <p:nvPr/>
        </p:nvSpPr>
        <p:spPr>
          <a:xfrm>
            <a:off x="243840" y="1487424"/>
            <a:ext cx="2170176" cy="3901440"/>
          </a:xfrm>
          <a:prstGeom prst="rect">
            <a:avLst/>
          </a:prstGeom>
          <a:solidFill>
            <a:srgbClr val="EDE7F6"/>
          </a:solidFill>
          <a:ln w="19050">
            <a:solidFill>
              <a:srgbClr val="9C27B0"/>
            </a:solidFill>
            <a:prstDash val="solid"/>
          </a:ln>
          <a:effectLst>
            <a:outerShdw blurRad="63500" dist="25400" dir="8100000" algn="bl" rotWithShape="0">
              <a:srgbClr val="000000">
                <a:alpha val="10000"/>
              </a:srgbClr>
            </a:outerShdw>
          </a:effectLst>
        </p:spPr>
        <p:txBody>
          <a:bodyPr/>
          <a:lstStyle/>
          <a:p>
            <a:endParaRPr lang="en-CA"/>
          </a:p>
        </p:txBody>
      </p:sp>
      <p:sp>
        <p:nvSpPr>
          <p:cNvPr id="5" name="Shape 3"/>
          <p:cNvSpPr/>
          <p:nvPr/>
        </p:nvSpPr>
        <p:spPr>
          <a:xfrm>
            <a:off x="243840" y="1487424"/>
            <a:ext cx="2170176" cy="341376"/>
          </a:xfrm>
          <a:prstGeom prst="rect">
            <a:avLst/>
          </a:prstGeom>
          <a:solidFill>
            <a:srgbClr val="9C27B0"/>
          </a:solidFill>
          <a:ln w="12700">
            <a:solidFill>
              <a:srgbClr val="9C27B0"/>
            </a:solidFill>
            <a:prstDash val="solid"/>
          </a:ln>
        </p:spPr>
        <p:txBody>
          <a:bodyPr/>
          <a:lstStyle/>
          <a:p>
            <a:endParaRPr lang="en-CA"/>
          </a:p>
        </p:txBody>
      </p:sp>
      <p:sp>
        <p:nvSpPr>
          <p:cNvPr id="6" name="Text 4"/>
          <p:cNvSpPr/>
          <p:nvPr/>
        </p:nvSpPr>
        <p:spPr>
          <a:xfrm>
            <a:off x="341376" y="1853184"/>
            <a:ext cx="1975104" cy="853440"/>
          </a:xfrm>
          <a:prstGeom prst="rect">
            <a:avLst/>
          </a:prstGeom>
          <a:noFill/>
          <a:ln/>
        </p:spPr>
        <p:txBody>
          <a:bodyPr wrap="square" rtlCol="0" anchor="ctr"/>
          <a:lstStyle/>
          <a:p>
            <a:pPr algn="ctr"/>
            <a:r>
              <a:rPr lang="en-US" sz="1733" b="1" dirty="0">
                <a:solidFill>
                  <a:srgbClr val="4A148C"/>
                </a:solidFill>
                <a:latin typeface="Calibri" pitchFamily="34" charset="0"/>
                <a:ea typeface="Calibri" pitchFamily="34" charset="-122"/>
                <a:cs typeface="Calibri" pitchFamily="34" charset="-120"/>
              </a:rPr>
              <a:t>Heterosexual</a:t>
            </a:r>
            <a:endParaRPr lang="en-US" sz="1733" dirty="0"/>
          </a:p>
          <a:p>
            <a:pPr algn="ctr"/>
            <a:r>
              <a:rPr lang="en-US" sz="1733" b="1" dirty="0">
                <a:solidFill>
                  <a:srgbClr val="4A148C"/>
                </a:solidFill>
                <a:latin typeface="Calibri" pitchFamily="34" charset="0"/>
                <a:ea typeface="Calibri" pitchFamily="34" charset="-122"/>
                <a:cs typeface="Calibri" pitchFamily="34" charset="-120"/>
              </a:rPr>
              <a:t>(Straight)</a:t>
            </a:r>
            <a:endParaRPr lang="en-US" sz="1733" dirty="0"/>
          </a:p>
        </p:txBody>
      </p:sp>
      <p:sp>
        <p:nvSpPr>
          <p:cNvPr id="7" name="Shape 5"/>
          <p:cNvSpPr/>
          <p:nvPr/>
        </p:nvSpPr>
        <p:spPr>
          <a:xfrm>
            <a:off x="487680" y="2804160"/>
            <a:ext cx="1682496" cy="0"/>
          </a:xfrm>
          <a:prstGeom prst="line">
            <a:avLst/>
          </a:prstGeom>
          <a:noFill/>
          <a:ln w="12700">
            <a:solidFill>
              <a:srgbClr val="9C27B0">
                <a:alpha val="50000"/>
              </a:srgbClr>
            </a:solidFill>
            <a:prstDash val="solid"/>
          </a:ln>
        </p:spPr>
        <p:txBody>
          <a:bodyPr/>
          <a:lstStyle/>
          <a:p>
            <a:endParaRPr lang="en-CA"/>
          </a:p>
        </p:txBody>
      </p:sp>
      <p:sp>
        <p:nvSpPr>
          <p:cNvPr id="8" name="Text 6"/>
          <p:cNvSpPr/>
          <p:nvPr/>
        </p:nvSpPr>
        <p:spPr>
          <a:xfrm>
            <a:off x="365760" y="2889504"/>
            <a:ext cx="1926336" cy="2316480"/>
          </a:xfrm>
          <a:prstGeom prst="rect">
            <a:avLst/>
          </a:prstGeom>
          <a:noFill/>
          <a:ln/>
        </p:spPr>
        <p:txBody>
          <a:bodyPr wrap="square" rtlCol="0" anchor="t"/>
          <a:lstStyle/>
          <a:p>
            <a:pPr algn="ctr"/>
            <a:r>
              <a:rPr lang="en-US" sz="1467" dirty="0">
                <a:solidFill>
                  <a:srgbClr val="37474F"/>
                </a:solidFill>
                <a:latin typeface="Calibri" pitchFamily="34" charset="0"/>
                <a:ea typeface="Calibri" pitchFamily="34" charset="-122"/>
                <a:cs typeface="Calibri" pitchFamily="34" charset="-120"/>
              </a:rPr>
              <a:t>Attraction to</a:t>
            </a:r>
            <a:endParaRPr lang="en-US" sz="1467" dirty="0"/>
          </a:p>
          <a:p>
            <a:pPr algn="ctr"/>
            <a:r>
              <a:rPr lang="en-US" sz="1467" dirty="0">
                <a:solidFill>
                  <a:srgbClr val="37474F"/>
                </a:solidFill>
                <a:latin typeface="Calibri" pitchFamily="34" charset="0"/>
                <a:ea typeface="Calibri" pitchFamily="34" charset="-122"/>
                <a:cs typeface="Calibri" pitchFamily="34" charset="-120"/>
              </a:rPr>
              <a:t>people of a</a:t>
            </a:r>
            <a:endParaRPr lang="en-US" sz="1467" dirty="0"/>
          </a:p>
          <a:p>
            <a:pPr algn="ctr"/>
            <a:r>
              <a:rPr lang="en-US" sz="1467" dirty="0">
                <a:solidFill>
                  <a:srgbClr val="37474F"/>
                </a:solidFill>
                <a:latin typeface="Calibri" pitchFamily="34" charset="0"/>
                <a:ea typeface="Calibri" pitchFamily="34" charset="-122"/>
                <a:cs typeface="Calibri" pitchFamily="34" charset="-120"/>
              </a:rPr>
              <a:t>different gender</a:t>
            </a:r>
            <a:endParaRPr lang="en-US" sz="1467" dirty="0"/>
          </a:p>
        </p:txBody>
      </p:sp>
      <p:sp>
        <p:nvSpPr>
          <p:cNvPr id="9" name="Shape 7"/>
          <p:cNvSpPr/>
          <p:nvPr/>
        </p:nvSpPr>
        <p:spPr>
          <a:xfrm>
            <a:off x="2633472" y="1487424"/>
            <a:ext cx="2170176" cy="3901440"/>
          </a:xfrm>
          <a:prstGeom prst="rect">
            <a:avLst/>
          </a:prstGeom>
          <a:solidFill>
            <a:srgbClr val="E3F2FD"/>
          </a:solidFill>
          <a:ln w="19050">
            <a:solidFill>
              <a:srgbClr val="1565C0"/>
            </a:solidFill>
            <a:prstDash val="solid"/>
          </a:ln>
          <a:effectLst>
            <a:outerShdw blurRad="63500" dist="25400" dir="8100000" algn="bl" rotWithShape="0">
              <a:srgbClr val="000000">
                <a:alpha val="10000"/>
              </a:srgbClr>
            </a:outerShdw>
          </a:effectLst>
        </p:spPr>
        <p:txBody>
          <a:bodyPr/>
          <a:lstStyle/>
          <a:p>
            <a:endParaRPr lang="en-CA"/>
          </a:p>
        </p:txBody>
      </p:sp>
      <p:sp>
        <p:nvSpPr>
          <p:cNvPr id="10" name="Shape 8"/>
          <p:cNvSpPr/>
          <p:nvPr/>
        </p:nvSpPr>
        <p:spPr>
          <a:xfrm>
            <a:off x="2633472" y="1487424"/>
            <a:ext cx="2170176" cy="341376"/>
          </a:xfrm>
          <a:prstGeom prst="rect">
            <a:avLst/>
          </a:prstGeom>
          <a:solidFill>
            <a:srgbClr val="1565C0"/>
          </a:solidFill>
          <a:ln w="12700">
            <a:solidFill>
              <a:srgbClr val="1565C0"/>
            </a:solidFill>
            <a:prstDash val="solid"/>
          </a:ln>
        </p:spPr>
        <p:txBody>
          <a:bodyPr/>
          <a:lstStyle/>
          <a:p>
            <a:endParaRPr lang="en-CA"/>
          </a:p>
        </p:txBody>
      </p:sp>
      <p:sp>
        <p:nvSpPr>
          <p:cNvPr id="11" name="Text 9"/>
          <p:cNvSpPr/>
          <p:nvPr/>
        </p:nvSpPr>
        <p:spPr>
          <a:xfrm>
            <a:off x="2731008" y="1853184"/>
            <a:ext cx="1975104" cy="853440"/>
          </a:xfrm>
          <a:prstGeom prst="rect">
            <a:avLst/>
          </a:prstGeom>
          <a:noFill/>
          <a:ln/>
        </p:spPr>
        <p:txBody>
          <a:bodyPr wrap="square" rtlCol="0" anchor="ctr"/>
          <a:lstStyle/>
          <a:p>
            <a:pPr algn="ctr"/>
            <a:r>
              <a:rPr lang="en-US" sz="1733" b="1" dirty="0">
                <a:solidFill>
                  <a:srgbClr val="0D47A1"/>
                </a:solidFill>
                <a:latin typeface="Calibri" pitchFamily="34" charset="0"/>
                <a:ea typeface="Calibri" pitchFamily="34" charset="-122"/>
                <a:cs typeface="Calibri" pitchFamily="34" charset="-120"/>
              </a:rPr>
              <a:t>Homosexual</a:t>
            </a:r>
            <a:endParaRPr lang="en-US" sz="1733" dirty="0"/>
          </a:p>
          <a:p>
            <a:pPr algn="ctr"/>
            <a:r>
              <a:rPr lang="en-US" sz="1733" b="1" dirty="0">
                <a:solidFill>
                  <a:srgbClr val="0D47A1"/>
                </a:solidFill>
                <a:latin typeface="Calibri" pitchFamily="34" charset="0"/>
                <a:ea typeface="Calibri" pitchFamily="34" charset="-122"/>
                <a:cs typeface="Calibri" pitchFamily="34" charset="-120"/>
              </a:rPr>
              <a:t>(Gay/Lesbian)</a:t>
            </a:r>
            <a:endParaRPr lang="en-US" sz="1733" dirty="0"/>
          </a:p>
        </p:txBody>
      </p:sp>
      <p:sp>
        <p:nvSpPr>
          <p:cNvPr id="12" name="Shape 10"/>
          <p:cNvSpPr/>
          <p:nvPr/>
        </p:nvSpPr>
        <p:spPr>
          <a:xfrm>
            <a:off x="2877312" y="2804160"/>
            <a:ext cx="1682496" cy="0"/>
          </a:xfrm>
          <a:prstGeom prst="line">
            <a:avLst/>
          </a:prstGeom>
          <a:noFill/>
          <a:ln w="12700">
            <a:solidFill>
              <a:srgbClr val="1565C0">
                <a:alpha val="50000"/>
              </a:srgbClr>
            </a:solidFill>
            <a:prstDash val="solid"/>
          </a:ln>
        </p:spPr>
        <p:txBody>
          <a:bodyPr/>
          <a:lstStyle/>
          <a:p>
            <a:endParaRPr lang="en-CA"/>
          </a:p>
        </p:txBody>
      </p:sp>
      <p:sp>
        <p:nvSpPr>
          <p:cNvPr id="13" name="Text 11"/>
          <p:cNvSpPr/>
          <p:nvPr/>
        </p:nvSpPr>
        <p:spPr>
          <a:xfrm>
            <a:off x="2755392" y="2889504"/>
            <a:ext cx="1926336" cy="2316480"/>
          </a:xfrm>
          <a:prstGeom prst="rect">
            <a:avLst/>
          </a:prstGeom>
          <a:noFill/>
          <a:ln/>
        </p:spPr>
        <p:txBody>
          <a:bodyPr wrap="square" rtlCol="0" anchor="t"/>
          <a:lstStyle/>
          <a:p>
            <a:pPr algn="ctr"/>
            <a:r>
              <a:rPr lang="en-US" sz="1467" dirty="0">
                <a:solidFill>
                  <a:srgbClr val="37474F"/>
                </a:solidFill>
                <a:latin typeface="Calibri" pitchFamily="34" charset="0"/>
                <a:ea typeface="Calibri" pitchFamily="34" charset="-122"/>
                <a:cs typeface="Calibri" pitchFamily="34" charset="-120"/>
              </a:rPr>
              <a:t>Attraction to</a:t>
            </a:r>
            <a:endParaRPr lang="en-US" sz="1467" dirty="0"/>
          </a:p>
          <a:p>
            <a:pPr algn="ctr"/>
            <a:r>
              <a:rPr lang="en-US" sz="1467" dirty="0">
                <a:solidFill>
                  <a:srgbClr val="37474F"/>
                </a:solidFill>
                <a:latin typeface="Calibri" pitchFamily="34" charset="0"/>
                <a:ea typeface="Calibri" pitchFamily="34" charset="-122"/>
                <a:cs typeface="Calibri" pitchFamily="34" charset="-120"/>
              </a:rPr>
              <a:t>people of the</a:t>
            </a:r>
            <a:endParaRPr lang="en-US" sz="1467" dirty="0"/>
          </a:p>
          <a:p>
            <a:pPr algn="ctr"/>
            <a:r>
              <a:rPr lang="en-US" sz="1467" dirty="0">
                <a:solidFill>
                  <a:srgbClr val="37474F"/>
                </a:solidFill>
                <a:latin typeface="Calibri" pitchFamily="34" charset="0"/>
                <a:ea typeface="Calibri" pitchFamily="34" charset="-122"/>
                <a:cs typeface="Calibri" pitchFamily="34" charset="-120"/>
              </a:rPr>
              <a:t>same gender</a:t>
            </a:r>
            <a:endParaRPr lang="en-US" sz="1467" dirty="0"/>
          </a:p>
        </p:txBody>
      </p:sp>
      <p:sp>
        <p:nvSpPr>
          <p:cNvPr id="14" name="Shape 12"/>
          <p:cNvSpPr/>
          <p:nvPr/>
        </p:nvSpPr>
        <p:spPr>
          <a:xfrm>
            <a:off x="5023104" y="1487424"/>
            <a:ext cx="2170176" cy="3901440"/>
          </a:xfrm>
          <a:prstGeom prst="rect">
            <a:avLst/>
          </a:prstGeom>
          <a:solidFill>
            <a:srgbClr val="E8F5E9"/>
          </a:solidFill>
          <a:ln w="19050">
            <a:solidFill>
              <a:srgbClr val="2E7D32"/>
            </a:solidFill>
            <a:prstDash val="solid"/>
          </a:ln>
          <a:effectLst>
            <a:outerShdw blurRad="63500" dist="25400" dir="8100000" algn="bl" rotWithShape="0">
              <a:srgbClr val="000000">
                <a:alpha val="10000"/>
              </a:srgbClr>
            </a:outerShdw>
          </a:effectLst>
        </p:spPr>
        <p:txBody>
          <a:bodyPr/>
          <a:lstStyle/>
          <a:p>
            <a:endParaRPr lang="en-CA"/>
          </a:p>
        </p:txBody>
      </p:sp>
      <p:sp>
        <p:nvSpPr>
          <p:cNvPr id="15" name="Shape 13"/>
          <p:cNvSpPr/>
          <p:nvPr/>
        </p:nvSpPr>
        <p:spPr>
          <a:xfrm>
            <a:off x="5023104" y="1487424"/>
            <a:ext cx="2170176" cy="341376"/>
          </a:xfrm>
          <a:prstGeom prst="rect">
            <a:avLst/>
          </a:prstGeom>
          <a:solidFill>
            <a:srgbClr val="2E7D32"/>
          </a:solidFill>
          <a:ln w="12700">
            <a:solidFill>
              <a:srgbClr val="2E7D32"/>
            </a:solidFill>
            <a:prstDash val="solid"/>
          </a:ln>
        </p:spPr>
        <p:txBody>
          <a:bodyPr/>
          <a:lstStyle/>
          <a:p>
            <a:endParaRPr lang="en-CA"/>
          </a:p>
        </p:txBody>
      </p:sp>
      <p:sp>
        <p:nvSpPr>
          <p:cNvPr id="16" name="Text 14"/>
          <p:cNvSpPr/>
          <p:nvPr/>
        </p:nvSpPr>
        <p:spPr>
          <a:xfrm>
            <a:off x="5120640" y="1853184"/>
            <a:ext cx="1975104" cy="853440"/>
          </a:xfrm>
          <a:prstGeom prst="rect">
            <a:avLst/>
          </a:prstGeom>
          <a:noFill/>
          <a:ln/>
        </p:spPr>
        <p:txBody>
          <a:bodyPr wrap="square" rtlCol="0" anchor="ctr"/>
          <a:lstStyle/>
          <a:p>
            <a:pPr algn="ctr"/>
            <a:r>
              <a:rPr lang="en-US" sz="1733" b="1" dirty="0">
                <a:solidFill>
                  <a:srgbClr val="1B5E20"/>
                </a:solidFill>
                <a:latin typeface="Calibri" pitchFamily="34" charset="0"/>
                <a:ea typeface="Calibri" pitchFamily="34" charset="-122"/>
                <a:cs typeface="Calibri" pitchFamily="34" charset="-120"/>
              </a:rPr>
              <a:t>Bisexual</a:t>
            </a:r>
            <a:endParaRPr lang="en-US" sz="1733" dirty="0"/>
          </a:p>
        </p:txBody>
      </p:sp>
      <p:sp>
        <p:nvSpPr>
          <p:cNvPr id="17" name="Shape 15"/>
          <p:cNvSpPr/>
          <p:nvPr/>
        </p:nvSpPr>
        <p:spPr>
          <a:xfrm>
            <a:off x="5266944" y="2804160"/>
            <a:ext cx="1682496" cy="0"/>
          </a:xfrm>
          <a:prstGeom prst="line">
            <a:avLst/>
          </a:prstGeom>
          <a:noFill/>
          <a:ln w="12700">
            <a:solidFill>
              <a:srgbClr val="2E7D32">
                <a:alpha val="50000"/>
              </a:srgbClr>
            </a:solidFill>
            <a:prstDash val="solid"/>
          </a:ln>
        </p:spPr>
        <p:txBody>
          <a:bodyPr/>
          <a:lstStyle/>
          <a:p>
            <a:endParaRPr lang="en-CA"/>
          </a:p>
        </p:txBody>
      </p:sp>
      <p:sp>
        <p:nvSpPr>
          <p:cNvPr id="18" name="Text 16"/>
          <p:cNvSpPr/>
          <p:nvPr/>
        </p:nvSpPr>
        <p:spPr>
          <a:xfrm>
            <a:off x="5145024" y="2889504"/>
            <a:ext cx="1926336" cy="2316480"/>
          </a:xfrm>
          <a:prstGeom prst="rect">
            <a:avLst/>
          </a:prstGeom>
          <a:noFill/>
          <a:ln/>
        </p:spPr>
        <p:txBody>
          <a:bodyPr wrap="square" rtlCol="0" anchor="t"/>
          <a:lstStyle/>
          <a:p>
            <a:pPr algn="ctr"/>
            <a:r>
              <a:rPr lang="en-US" sz="1467" dirty="0">
                <a:solidFill>
                  <a:srgbClr val="37474F"/>
                </a:solidFill>
                <a:latin typeface="Calibri" pitchFamily="34" charset="0"/>
                <a:ea typeface="Calibri" pitchFamily="34" charset="-122"/>
                <a:cs typeface="Calibri" pitchFamily="34" charset="-120"/>
              </a:rPr>
              <a:t>Attraction to</a:t>
            </a:r>
            <a:endParaRPr lang="en-US" sz="1467" dirty="0"/>
          </a:p>
          <a:p>
            <a:pPr algn="ctr"/>
            <a:r>
              <a:rPr lang="en-US" sz="1467" dirty="0">
                <a:solidFill>
                  <a:srgbClr val="37474F"/>
                </a:solidFill>
                <a:latin typeface="Calibri" pitchFamily="34" charset="0"/>
                <a:ea typeface="Calibri" pitchFamily="34" charset="-122"/>
                <a:cs typeface="Calibri" pitchFamily="34" charset="-120"/>
              </a:rPr>
              <a:t>people of one's</a:t>
            </a:r>
            <a:endParaRPr lang="en-US" sz="1467" dirty="0"/>
          </a:p>
          <a:p>
            <a:pPr algn="ctr"/>
            <a:r>
              <a:rPr lang="en-US" sz="1467" dirty="0">
                <a:solidFill>
                  <a:srgbClr val="37474F"/>
                </a:solidFill>
                <a:latin typeface="Calibri" pitchFamily="34" charset="0"/>
                <a:ea typeface="Calibri" pitchFamily="34" charset="-122"/>
                <a:cs typeface="Calibri" pitchFamily="34" charset="-120"/>
              </a:rPr>
              <a:t>own and other genders</a:t>
            </a:r>
            <a:endParaRPr lang="en-US" sz="1467" dirty="0"/>
          </a:p>
        </p:txBody>
      </p:sp>
      <p:sp>
        <p:nvSpPr>
          <p:cNvPr id="19" name="Shape 17"/>
          <p:cNvSpPr/>
          <p:nvPr/>
        </p:nvSpPr>
        <p:spPr>
          <a:xfrm>
            <a:off x="7412736" y="1487424"/>
            <a:ext cx="2170176" cy="3901440"/>
          </a:xfrm>
          <a:prstGeom prst="rect">
            <a:avLst/>
          </a:prstGeom>
          <a:solidFill>
            <a:srgbClr val="FFF3E0"/>
          </a:solidFill>
          <a:ln w="19050">
            <a:solidFill>
              <a:srgbClr val="E64A19"/>
            </a:solidFill>
            <a:prstDash val="solid"/>
          </a:ln>
          <a:effectLst>
            <a:outerShdw blurRad="63500" dist="25400" dir="8100000" algn="bl" rotWithShape="0">
              <a:srgbClr val="000000">
                <a:alpha val="10000"/>
              </a:srgbClr>
            </a:outerShdw>
          </a:effectLst>
        </p:spPr>
        <p:txBody>
          <a:bodyPr/>
          <a:lstStyle/>
          <a:p>
            <a:endParaRPr lang="en-CA"/>
          </a:p>
        </p:txBody>
      </p:sp>
      <p:sp>
        <p:nvSpPr>
          <p:cNvPr id="20" name="Shape 18"/>
          <p:cNvSpPr/>
          <p:nvPr/>
        </p:nvSpPr>
        <p:spPr>
          <a:xfrm>
            <a:off x="7412736" y="1487424"/>
            <a:ext cx="2170176" cy="341376"/>
          </a:xfrm>
          <a:prstGeom prst="rect">
            <a:avLst/>
          </a:prstGeom>
          <a:solidFill>
            <a:srgbClr val="E64A19"/>
          </a:solidFill>
          <a:ln w="12700">
            <a:solidFill>
              <a:srgbClr val="E64A19"/>
            </a:solidFill>
            <a:prstDash val="solid"/>
          </a:ln>
        </p:spPr>
        <p:txBody>
          <a:bodyPr/>
          <a:lstStyle/>
          <a:p>
            <a:endParaRPr lang="en-CA"/>
          </a:p>
        </p:txBody>
      </p:sp>
      <p:sp>
        <p:nvSpPr>
          <p:cNvPr id="21" name="Text 19"/>
          <p:cNvSpPr/>
          <p:nvPr/>
        </p:nvSpPr>
        <p:spPr>
          <a:xfrm>
            <a:off x="7510272" y="1853184"/>
            <a:ext cx="1975104" cy="853440"/>
          </a:xfrm>
          <a:prstGeom prst="rect">
            <a:avLst/>
          </a:prstGeom>
          <a:noFill/>
          <a:ln/>
        </p:spPr>
        <p:txBody>
          <a:bodyPr wrap="square" rtlCol="0" anchor="ctr"/>
          <a:lstStyle/>
          <a:p>
            <a:pPr algn="ctr"/>
            <a:r>
              <a:rPr lang="en-US" sz="1733" b="1" dirty="0">
                <a:solidFill>
                  <a:srgbClr val="BF360C"/>
                </a:solidFill>
                <a:latin typeface="Calibri" pitchFamily="34" charset="0"/>
                <a:ea typeface="Calibri" pitchFamily="34" charset="-122"/>
                <a:cs typeface="Calibri" pitchFamily="34" charset="-120"/>
              </a:rPr>
              <a:t>Pansexual</a:t>
            </a:r>
            <a:endParaRPr lang="en-US" sz="1733" dirty="0"/>
          </a:p>
        </p:txBody>
      </p:sp>
      <p:sp>
        <p:nvSpPr>
          <p:cNvPr id="22" name="Shape 20"/>
          <p:cNvSpPr/>
          <p:nvPr/>
        </p:nvSpPr>
        <p:spPr>
          <a:xfrm>
            <a:off x="7656576" y="2804160"/>
            <a:ext cx="1682496" cy="0"/>
          </a:xfrm>
          <a:prstGeom prst="line">
            <a:avLst/>
          </a:prstGeom>
          <a:noFill/>
          <a:ln w="12700">
            <a:solidFill>
              <a:srgbClr val="E64A19">
                <a:alpha val="50000"/>
              </a:srgbClr>
            </a:solidFill>
            <a:prstDash val="solid"/>
          </a:ln>
        </p:spPr>
        <p:txBody>
          <a:bodyPr/>
          <a:lstStyle/>
          <a:p>
            <a:endParaRPr lang="en-CA"/>
          </a:p>
        </p:txBody>
      </p:sp>
      <p:sp>
        <p:nvSpPr>
          <p:cNvPr id="23" name="Text 21"/>
          <p:cNvSpPr/>
          <p:nvPr/>
        </p:nvSpPr>
        <p:spPr>
          <a:xfrm>
            <a:off x="7534656" y="2889504"/>
            <a:ext cx="1926336" cy="2316480"/>
          </a:xfrm>
          <a:prstGeom prst="rect">
            <a:avLst/>
          </a:prstGeom>
          <a:noFill/>
          <a:ln/>
        </p:spPr>
        <p:txBody>
          <a:bodyPr wrap="square" rtlCol="0" anchor="t"/>
          <a:lstStyle/>
          <a:p>
            <a:pPr algn="ctr"/>
            <a:r>
              <a:rPr lang="en-US" sz="1467" dirty="0">
                <a:solidFill>
                  <a:srgbClr val="37474F"/>
                </a:solidFill>
                <a:latin typeface="Calibri" pitchFamily="34" charset="0"/>
                <a:ea typeface="Calibri" pitchFamily="34" charset="-122"/>
                <a:cs typeface="Calibri" pitchFamily="34" charset="-120"/>
              </a:rPr>
              <a:t>Attraction regardless</a:t>
            </a:r>
            <a:endParaRPr lang="en-US" sz="1467" dirty="0"/>
          </a:p>
          <a:p>
            <a:pPr algn="ctr"/>
            <a:r>
              <a:rPr lang="en-US" sz="1467" dirty="0">
                <a:solidFill>
                  <a:srgbClr val="37474F"/>
                </a:solidFill>
                <a:latin typeface="Calibri" pitchFamily="34" charset="0"/>
                <a:ea typeface="Calibri" pitchFamily="34" charset="-122"/>
                <a:cs typeface="Calibri" pitchFamily="34" charset="-120"/>
              </a:rPr>
              <a:t>of gender identity</a:t>
            </a:r>
            <a:endParaRPr lang="en-US" sz="1467" dirty="0"/>
          </a:p>
          <a:p>
            <a:pPr algn="ctr"/>
            <a:r>
              <a:rPr lang="en-US" sz="1467" dirty="0">
                <a:solidFill>
                  <a:srgbClr val="37474F"/>
                </a:solidFill>
                <a:latin typeface="Calibri" pitchFamily="34" charset="0"/>
                <a:ea typeface="Calibri" pitchFamily="34" charset="-122"/>
                <a:cs typeface="Calibri" pitchFamily="34" charset="-120"/>
              </a:rPr>
              <a:t>or expression</a:t>
            </a:r>
            <a:endParaRPr lang="en-US" sz="1467" dirty="0"/>
          </a:p>
        </p:txBody>
      </p:sp>
      <p:sp>
        <p:nvSpPr>
          <p:cNvPr id="24" name="Shape 22"/>
          <p:cNvSpPr/>
          <p:nvPr/>
        </p:nvSpPr>
        <p:spPr>
          <a:xfrm>
            <a:off x="9802368" y="1487424"/>
            <a:ext cx="2170176" cy="3901440"/>
          </a:xfrm>
          <a:prstGeom prst="rect">
            <a:avLst/>
          </a:prstGeom>
          <a:solidFill>
            <a:srgbClr val="FCE4EC"/>
          </a:solidFill>
          <a:ln w="19050">
            <a:solidFill>
              <a:srgbClr val="C2185B"/>
            </a:solidFill>
            <a:prstDash val="solid"/>
          </a:ln>
          <a:effectLst>
            <a:outerShdw blurRad="63500" dist="25400" dir="8100000" algn="bl" rotWithShape="0">
              <a:srgbClr val="000000">
                <a:alpha val="10000"/>
              </a:srgbClr>
            </a:outerShdw>
          </a:effectLst>
        </p:spPr>
        <p:txBody>
          <a:bodyPr/>
          <a:lstStyle/>
          <a:p>
            <a:endParaRPr lang="en-CA"/>
          </a:p>
        </p:txBody>
      </p:sp>
      <p:sp>
        <p:nvSpPr>
          <p:cNvPr id="25" name="Shape 23"/>
          <p:cNvSpPr/>
          <p:nvPr/>
        </p:nvSpPr>
        <p:spPr>
          <a:xfrm>
            <a:off x="9802368" y="1487424"/>
            <a:ext cx="2170176" cy="341376"/>
          </a:xfrm>
          <a:prstGeom prst="rect">
            <a:avLst/>
          </a:prstGeom>
          <a:solidFill>
            <a:srgbClr val="C2185B"/>
          </a:solidFill>
          <a:ln w="12700">
            <a:solidFill>
              <a:srgbClr val="C2185B"/>
            </a:solidFill>
            <a:prstDash val="solid"/>
          </a:ln>
        </p:spPr>
        <p:txBody>
          <a:bodyPr/>
          <a:lstStyle/>
          <a:p>
            <a:endParaRPr lang="en-CA"/>
          </a:p>
        </p:txBody>
      </p:sp>
      <p:sp>
        <p:nvSpPr>
          <p:cNvPr id="26" name="Text 24"/>
          <p:cNvSpPr/>
          <p:nvPr/>
        </p:nvSpPr>
        <p:spPr>
          <a:xfrm>
            <a:off x="9899904" y="1853184"/>
            <a:ext cx="1975104" cy="853440"/>
          </a:xfrm>
          <a:prstGeom prst="rect">
            <a:avLst/>
          </a:prstGeom>
          <a:noFill/>
          <a:ln/>
        </p:spPr>
        <p:txBody>
          <a:bodyPr wrap="square" rtlCol="0" anchor="ctr"/>
          <a:lstStyle/>
          <a:p>
            <a:pPr algn="ctr"/>
            <a:r>
              <a:rPr lang="en-US" sz="1733" b="1" dirty="0">
                <a:solidFill>
                  <a:srgbClr val="880E4F"/>
                </a:solidFill>
                <a:latin typeface="Calibri" pitchFamily="34" charset="0"/>
                <a:ea typeface="Calibri" pitchFamily="34" charset="-122"/>
                <a:cs typeface="Calibri" pitchFamily="34" charset="-120"/>
              </a:rPr>
              <a:t>Asexual</a:t>
            </a:r>
            <a:endParaRPr lang="en-US" sz="1733" dirty="0"/>
          </a:p>
        </p:txBody>
      </p:sp>
      <p:sp>
        <p:nvSpPr>
          <p:cNvPr id="27" name="Shape 25"/>
          <p:cNvSpPr/>
          <p:nvPr/>
        </p:nvSpPr>
        <p:spPr>
          <a:xfrm>
            <a:off x="10046208" y="2804160"/>
            <a:ext cx="1682496" cy="0"/>
          </a:xfrm>
          <a:prstGeom prst="line">
            <a:avLst/>
          </a:prstGeom>
          <a:noFill/>
          <a:ln w="12700">
            <a:solidFill>
              <a:srgbClr val="C2185B">
                <a:alpha val="50000"/>
              </a:srgbClr>
            </a:solidFill>
            <a:prstDash val="solid"/>
          </a:ln>
        </p:spPr>
        <p:txBody>
          <a:bodyPr/>
          <a:lstStyle/>
          <a:p>
            <a:endParaRPr lang="en-CA"/>
          </a:p>
        </p:txBody>
      </p:sp>
      <p:sp>
        <p:nvSpPr>
          <p:cNvPr id="28" name="Text 26"/>
          <p:cNvSpPr/>
          <p:nvPr/>
        </p:nvSpPr>
        <p:spPr>
          <a:xfrm>
            <a:off x="9924288" y="2889504"/>
            <a:ext cx="1926336" cy="2316480"/>
          </a:xfrm>
          <a:prstGeom prst="rect">
            <a:avLst/>
          </a:prstGeom>
          <a:noFill/>
          <a:ln/>
        </p:spPr>
        <p:txBody>
          <a:bodyPr wrap="square" rtlCol="0" anchor="t"/>
          <a:lstStyle/>
          <a:p>
            <a:pPr algn="ctr"/>
            <a:r>
              <a:rPr lang="en-US" sz="1467" dirty="0">
                <a:solidFill>
                  <a:srgbClr val="37474F"/>
                </a:solidFill>
                <a:latin typeface="Calibri" pitchFamily="34" charset="0"/>
                <a:ea typeface="Calibri" pitchFamily="34" charset="-122"/>
                <a:cs typeface="Calibri" pitchFamily="34" charset="-120"/>
              </a:rPr>
              <a:t>Little or no sexual</a:t>
            </a:r>
            <a:endParaRPr lang="en-US" sz="1467" dirty="0"/>
          </a:p>
          <a:p>
            <a:pPr algn="ctr"/>
            <a:r>
              <a:rPr lang="en-US" sz="1467" dirty="0">
                <a:solidFill>
                  <a:srgbClr val="37474F"/>
                </a:solidFill>
                <a:latin typeface="Calibri" pitchFamily="34" charset="0"/>
                <a:ea typeface="Calibri" pitchFamily="34" charset="-122"/>
                <a:cs typeface="Calibri" pitchFamily="34" charset="-120"/>
              </a:rPr>
              <a:t>attraction to</a:t>
            </a:r>
            <a:endParaRPr lang="en-US" sz="1467" dirty="0"/>
          </a:p>
          <a:p>
            <a:pPr algn="ctr"/>
            <a:r>
              <a:rPr lang="en-US" sz="1467" dirty="0">
                <a:solidFill>
                  <a:srgbClr val="37474F"/>
                </a:solidFill>
                <a:latin typeface="Calibri" pitchFamily="34" charset="0"/>
                <a:ea typeface="Calibri" pitchFamily="34" charset="-122"/>
                <a:cs typeface="Calibri" pitchFamily="34" charset="-120"/>
              </a:rPr>
              <a:t>any gender</a:t>
            </a:r>
            <a:endParaRPr lang="en-US" sz="1467"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87680" y="219456"/>
            <a:ext cx="11216640" cy="670560"/>
          </a:xfrm>
          <a:prstGeom prst="rect">
            <a:avLst/>
          </a:prstGeom>
          <a:noFill/>
          <a:ln/>
        </p:spPr>
        <p:txBody>
          <a:bodyPr wrap="square" rtlCol="0" anchor="ctr"/>
          <a:lstStyle/>
          <a:p>
            <a:pPr algn="ctr"/>
            <a:r>
              <a:rPr lang="en-US" sz="3467" b="1" dirty="0">
                <a:solidFill>
                  <a:srgbClr val="FFFFFF"/>
                </a:solidFill>
                <a:latin typeface="Calibri" pitchFamily="34" charset="0"/>
                <a:ea typeface="Calibri" pitchFamily="34" charset="-122"/>
                <a:cs typeface="Calibri" pitchFamily="34" charset="-120"/>
              </a:rPr>
              <a:t>Additional Sexual Identity Categories</a:t>
            </a:r>
            <a:endParaRPr lang="en-US" sz="3467" dirty="0"/>
          </a:p>
        </p:txBody>
      </p:sp>
      <p:sp>
        <p:nvSpPr>
          <p:cNvPr id="3" name="Text 1"/>
          <p:cNvSpPr/>
          <p:nvPr/>
        </p:nvSpPr>
        <p:spPr>
          <a:xfrm>
            <a:off x="146304" y="536447"/>
            <a:ext cx="11704320" cy="463296"/>
          </a:xfrm>
          <a:prstGeom prst="rect">
            <a:avLst/>
          </a:prstGeom>
          <a:noFill/>
          <a:ln/>
        </p:spPr>
        <p:txBody>
          <a:bodyPr wrap="square" rtlCol="0" anchor="ctr"/>
          <a:lstStyle/>
          <a:p>
            <a:pPr algn="ctr"/>
            <a:r>
              <a:rPr lang="en-US" sz="2400" dirty="0">
                <a:solidFill>
                  <a:srgbClr val="90A4AE"/>
                </a:solidFill>
                <a:latin typeface="Arial" panose="020B0604020202020204" pitchFamily="34" charset="0"/>
                <a:ea typeface="Calibri" pitchFamily="34" charset="-122"/>
                <a:cs typeface="Arial" panose="020B0604020202020204" pitchFamily="34" charset="0"/>
              </a:rPr>
              <a:t>The language of identity continues to evolve — these terms reflect lived experiences</a:t>
            </a:r>
            <a:endParaRPr lang="en-US" sz="2400" dirty="0">
              <a:latin typeface="Arial" panose="020B0604020202020204" pitchFamily="34" charset="0"/>
              <a:cs typeface="Arial" panose="020B0604020202020204" pitchFamily="34" charset="0"/>
            </a:endParaRPr>
          </a:p>
        </p:txBody>
      </p:sp>
      <p:sp>
        <p:nvSpPr>
          <p:cNvPr id="4" name="Shape 2"/>
          <p:cNvSpPr/>
          <p:nvPr/>
        </p:nvSpPr>
        <p:spPr>
          <a:xfrm>
            <a:off x="243840" y="1560576"/>
            <a:ext cx="2170176" cy="3779520"/>
          </a:xfrm>
          <a:prstGeom prst="rect">
            <a:avLst/>
          </a:prstGeom>
          <a:solidFill>
            <a:srgbClr val="252540"/>
          </a:solidFill>
          <a:ln w="19050">
            <a:solidFill>
              <a:srgbClr val="E040FB"/>
            </a:solidFill>
            <a:prstDash val="solid"/>
          </a:ln>
        </p:spPr>
        <p:txBody>
          <a:bodyPr/>
          <a:lstStyle/>
          <a:p>
            <a:endParaRPr lang="en-CA"/>
          </a:p>
        </p:txBody>
      </p:sp>
      <p:sp>
        <p:nvSpPr>
          <p:cNvPr id="5" name="Shape 3"/>
          <p:cNvSpPr/>
          <p:nvPr/>
        </p:nvSpPr>
        <p:spPr>
          <a:xfrm>
            <a:off x="243840" y="1560576"/>
            <a:ext cx="2170176" cy="304800"/>
          </a:xfrm>
          <a:prstGeom prst="rect">
            <a:avLst/>
          </a:prstGeom>
          <a:solidFill>
            <a:srgbClr val="E040FB"/>
          </a:solidFill>
          <a:ln w="12700">
            <a:solidFill>
              <a:srgbClr val="E040FB"/>
            </a:solidFill>
            <a:prstDash val="solid"/>
          </a:ln>
        </p:spPr>
        <p:txBody>
          <a:bodyPr/>
          <a:lstStyle/>
          <a:p>
            <a:endParaRPr lang="en-CA"/>
          </a:p>
        </p:txBody>
      </p:sp>
      <p:sp>
        <p:nvSpPr>
          <p:cNvPr id="6" name="Text 4"/>
          <p:cNvSpPr/>
          <p:nvPr/>
        </p:nvSpPr>
        <p:spPr>
          <a:xfrm>
            <a:off x="341376" y="1926336"/>
            <a:ext cx="1975104" cy="707136"/>
          </a:xfrm>
          <a:prstGeom prst="rect">
            <a:avLst/>
          </a:prstGeom>
          <a:noFill/>
          <a:ln/>
        </p:spPr>
        <p:txBody>
          <a:bodyPr wrap="square" rtlCol="0" anchor="ctr"/>
          <a:lstStyle/>
          <a:p>
            <a:pPr algn="ctr"/>
            <a:r>
              <a:rPr lang="en-US" sz="1733" b="1" dirty="0">
                <a:solidFill>
                  <a:srgbClr val="E040FB"/>
                </a:solidFill>
                <a:latin typeface="Calibri" pitchFamily="34" charset="0"/>
                <a:ea typeface="Calibri" pitchFamily="34" charset="-122"/>
                <a:cs typeface="Calibri" pitchFamily="34" charset="-120"/>
              </a:rPr>
              <a:t>Demisexual</a:t>
            </a:r>
            <a:endParaRPr lang="en-US" sz="1733" dirty="0"/>
          </a:p>
        </p:txBody>
      </p:sp>
      <p:sp>
        <p:nvSpPr>
          <p:cNvPr id="7" name="Shape 5"/>
          <p:cNvSpPr/>
          <p:nvPr/>
        </p:nvSpPr>
        <p:spPr>
          <a:xfrm>
            <a:off x="487680" y="2731008"/>
            <a:ext cx="1682496" cy="0"/>
          </a:xfrm>
          <a:prstGeom prst="line">
            <a:avLst/>
          </a:prstGeom>
          <a:noFill/>
          <a:ln w="12700">
            <a:solidFill>
              <a:srgbClr val="E040FB">
                <a:alpha val="40000"/>
              </a:srgbClr>
            </a:solidFill>
            <a:prstDash val="solid"/>
          </a:ln>
        </p:spPr>
        <p:txBody>
          <a:bodyPr/>
          <a:lstStyle/>
          <a:p>
            <a:endParaRPr lang="en-CA"/>
          </a:p>
        </p:txBody>
      </p:sp>
      <p:sp>
        <p:nvSpPr>
          <p:cNvPr id="8" name="Text 6"/>
          <p:cNvSpPr/>
          <p:nvPr/>
        </p:nvSpPr>
        <p:spPr>
          <a:xfrm>
            <a:off x="365760" y="2840736"/>
            <a:ext cx="1926336" cy="2316480"/>
          </a:xfrm>
          <a:prstGeom prst="rect">
            <a:avLst/>
          </a:prstGeom>
          <a:noFill/>
          <a:ln/>
        </p:spPr>
        <p:txBody>
          <a:bodyPr wrap="square" rtlCol="0" anchor="t"/>
          <a:lstStyle/>
          <a:p>
            <a:pPr algn="ctr"/>
            <a:r>
              <a:rPr lang="en-US" sz="1467" dirty="0">
                <a:solidFill>
                  <a:srgbClr val="CFD8DC"/>
                </a:solidFill>
                <a:latin typeface="Calibri" pitchFamily="34" charset="0"/>
                <a:ea typeface="Calibri" pitchFamily="34" charset="-122"/>
                <a:cs typeface="Calibri" pitchFamily="34" charset="-120"/>
              </a:rPr>
              <a:t>Sexual attraction only</a:t>
            </a:r>
            <a:endParaRPr lang="en-US" sz="1467" dirty="0"/>
          </a:p>
          <a:p>
            <a:pPr algn="ctr"/>
            <a:r>
              <a:rPr lang="en-US" sz="1467" dirty="0">
                <a:solidFill>
                  <a:srgbClr val="CFD8DC"/>
                </a:solidFill>
                <a:latin typeface="Calibri" pitchFamily="34" charset="0"/>
                <a:ea typeface="Calibri" pitchFamily="34" charset="-122"/>
                <a:cs typeface="Calibri" pitchFamily="34" charset="-120"/>
              </a:rPr>
              <a:t>after forming a deep</a:t>
            </a:r>
            <a:endParaRPr lang="en-US" sz="1467" dirty="0"/>
          </a:p>
          <a:p>
            <a:pPr algn="ctr"/>
            <a:r>
              <a:rPr lang="en-US" sz="1467" dirty="0">
                <a:solidFill>
                  <a:srgbClr val="CFD8DC"/>
                </a:solidFill>
                <a:latin typeface="Calibri" pitchFamily="34" charset="0"/>
                <a:ea typeface="Calibri" pitchFamily="34" charset="-122"/>
                <a:cs typeface="Calibri" pitchFamily="34" charset="-120"/>
              </a:rPr>
              <a:t>emotional bond</a:t>
            </a:r>
            <a:endParaRPr lang="en-US" sz="1467" dirty="0"/>
          </a:p>
        </p:txBody>
      </p:sp>
      <p:sp>
        <p:nvSpPr>
          <p:cNvPr id="9" name="Shape 7"/>
          <p:cNvSpPr/>
          <p:nvPr/>
        </p:nvSpPr>
        <p:spPr>
          <a:xfrm>
            <a:off x="2633472" y="1560576"/>
            <a:ext cx="2170176" cy="3779520"/>
          </a:xfrm>
          <a:prstGeom prst="rect">
            <a:avLst/>
          </a:prstGeom>
          <a:solidFill>
            <a:srgbClr val="252540"/>
          </a:solidFill>
          <a:ln w="19050">
            <a:solidFill>
              <a:srgbClr val="FF4081"/>
            </a:solidFill>
            <a:prstDash val="solid"/>
          </a:ln>
        </p:spPr>
        <p:txBody>
          <a:bodyPr/>
          <a:lstStyle/>
          <a:p>
            <a:endParaRPr lang="en-CA"/>
          </a:p>
        </p:txBody>
      </p:sp>
      <p:sp>
        <p:nvSpPr>
          <p:cNvPr id="10" name="Shape 8"/>
          <p:cNvSpPr/>
          <p:nvPr/>
        </p:nvSpPr>
        <p:spPr>
          <a:xfrm>
            <a:off x="2633472" y="1560576"/>
            <a:ext cx="2170176" cy="304800"/>
          </a:xfrm>
          <a:prstGeom prst="rect">
            <a:avLst/>
          </a:prstGeom>
          <a:solidFill>
            <a:srgbClr val="FF4081"/>
          </a:solidFill>
          <a:ln w="12700">
            <a:solidFill>
              <a:srgbClr val="FF4081"/>
            </a:solidFill>
            <a:prstDash val="solid"/>
          </a:ln>
        </p:spPr>
        <p:txBody>
          <a:bodyPr/>
          <a:lstStyle/>
          <a:p>
            <a:endParaRPr lang="en-CA"/>
          </a:p>
        </p:txBody>
      </p:sp>
      <p:sp>
        <p:nvSpPr>
          <p:cNvPr id="11" name="Text 9"/>
          <p:cNvSpPr/>
          <p:nvPr/>
        </p:nvSpPr>
        <p:spPr>
          <a:xfrm>
            <a:off x="2731008" y="1926336"/>
            <a:ext cx="1975104" cy="707136"/>
          </a:xfrm>
          <a:prstGeom prst="rect">
            <a:avLst/>
          </a:prstGeom>
          <a:noFill/>
          <a:ln/>
        </p:spPr>
        <p:txBody>
          <a:bodyPr wrap="square" rtlCol="0" anchor="ctr"/>
          <a:lstStyle/>
          <a:p>
            <a:pPr algn="ctr"/>
            <a:r>
              <a:rPr lang="en-US" sz="1733" b="1" dirty="0">
                <a:solidFill>
                  <a:srgbClr val="FF4081"/>
                </a:solidFill>
                <a:latin typeface="Calibri" pitchFamily="34" charset="0"/>
                <a:ea typeface="Calibri" pitchFamily="34" charset="-122"/>
                <a:cs typeface="Calibri" pitchFamily="34" charset="-120"/>
              </a:rPr>
              <a:t>Queer</a:t>
            </a:r>
            <a:endParaRPr lang="en-US" sz="1733" dirty="0"/>
          </a:p>
        </p:txBody>
      </p:sp>
      <p:sp>
        <p:nvSpPr>
          <p:cNvPr id="12" name="Shape 10"/>
          <p:cNvSpPr/>
          <p:nvPr/>
        </p:nvSpPr>
        <p:spPr>
          <a:xfrm>
            <a:off x="2877312" y="2731008"/>
            <a:ext cx="1682496" cy="0"/>
          </a:xfrm>
          <a:prstGeom prst="line">
            <a:avLst/>
          </a:prstGeom>
          <a:noFill/>
          <a:ln w="12700">
            <a:solidFill>
              <a:srgbClr val="FF4081">
                <a:alpha val="40000"/>
              </a:srgbClr>
            </a:solidFill>
            <a:prstDash val="solid"/>
          </a:ln>
        </p:spPr>
        <p:txBody>
          <a:bodyPr/>
          <a:lstStyle/>
          <a:p>
            <a:endParaRPr lang="en-CA"/>
          </a:p>
        </p:txBody>
      </p:sp>
      <p:sp>
        <p:nvSpPr>
          <p:cNvPr id="13" name="Text 11"/>
          <p:cNvSpPr/>
          <p:nvPr/>
        </p:nvSpPr>
        <p:spPr>
          <a:xfrm>
            <a:off x="2755392" y="2840736"/>
            <a:ext cx="1926336" cy="2316480"/>
          </a:xfrm>
          <a:prstGeom prst="rect">
            <a:avLst/>
          </a:prstGeom>
          <a:noFill/>
          <a:ln/>
        </p:spPr>
        <p:txBody>
          <a:bodyPr wrap="square" rtlCol="0" anchor="t"/>
          <a:lstStyle/>
          <a:p>
            <a:pPr algn="ctr"/>
            <a:r>
              <a:rPr lang="en-US" sz="1467" dirty="0">
                <a:solidFill>
                  <a:srgbClr val="CFD8DC"/>
                </a:solidFill>
                <a:latin typeface="Calibri" pitchFamily="34" charset="0"/>
                <a:ea typeface="Calibri" pitchFamily="34" charset="-122"/>
                <a:cs typeface="Calibri" pitchFamily="34" charset="-120"/>
              </a:rPr>
              <a:t>Umbrella term for</a:t>
            </a:r>
            <a:endParaRPr lang="en-US" sz="1467" dirty="0"/>
          </a:p>
          <a:p>
            <a:pPr algn="ctr"/>
            <a:r>
              <a:rPr lang="en-US" sz="1467" dirty="0">
                <a:solidFill>
                  <a:srgbClr val="CFD8DC"/>
                </a:solidFill>
                <a:latin typeface="Calibri" pitchFamily="34" charset="0"/>
                <a:ea typeface="Calibri" pitchFamily="34" charset="-122"/>
                <a:cs typeface="Calibri" pitchFamily="34" charset="-120"/>
              </a:rPr>
              <a:t>non-heterosexual or</a:t>
            </a:r>
            <a:endParaRPr lang="en-US" sz="1467" dirty="0"/>
          </a:p>
          <a:p>
            <a:pPr algn="ctr"/>
            <a:r>
              <a:rPr lang="en-US" sz="1467" dirty="0">
                <a:solidFill>
                  <a:srgbClr val="CFD8DC"/>
                </a:solidFill>
                <a:latin typeface="Calibri" pitchFamily="34" charset="0"/>
                <a:ea typeface="Calibri" pitchFamily="34" charset="-122"/>
                <a:cs typeface="Calibri" pitchFamily="34" charset="-120"/>
              </a:rPr>
              <a:t>non-cisgender identities</a:t>
            </a:r>
            <a:endParaRPr lang="en-US" sz="1467" dirty="0"/>
          </a:p>
        </p:txBody>
      </p:sp>
      <p:sp>
        <p:nvSpPr>
          <p:cNvPr id="14" name="Shape 12"/>
          <p:cNvSpPr/>
          <p:nvPr/>
        </p:nvSpPr>
        <p:spPr>
          <a:xfrm>
            <a:off x="5023104" y="1560576"/>
            <a:ext cx="2170176" cy="3779520"/>
          </a:xfrm>
          <a:prstGeom prst="rect">
            <a:avLst/>
          </a:prstGeom>
          <a:solidFill>
            <a:srgbClr val="252540"/>
          </a:solidFill>
          <a:ln w="19050">
            <a:solidFill>
              <a:srgbClr val="FFAB40"/>
            </a:solidFill>
            <a:prstDash val="solid"/>
          </a:ln>
        </p:spPr>
        <p:txBody>
          <a:bodyPr/>
          <a:lstStyle/>
          <a:p>
            <a:endParaRPr lang="en-CA"/>
          </a:p>
        </p:txBody>
      </p:sp>
      <p:sp>
        <p:nvSpPr>
          <p:cNvPr id="15" name="Shape 13"/>
          <p:cNvSpPr/>
          <p:nvPr/>
        </p:nvSpPr>
        <p:spPr>
          <a:xfrm>
            <a:off x="5023104" y="1560576"/>
            <a:ext cx="2170176" cy="304800"/>
          </a:xfrm>
          <a:prstGeom prst="rect">
            <a:avLst/>
          </a:prstGeom>
          <a:solidFill>
            <a:srgbClr val="FFAB40"/>
          </a:solidFill>
          <a:ln w="12700">
            <a:solidFill>
              <a:srgbClr val="FFAB40"/>
            </a:solidFill>
            <a:prstDash val="solid"/>
          </a:ln>
        </p:spPr>
        <p:txBody>
          <a:bodyPr/>
          <a:lstStyle/>
          <a:p>
            <a:endParaRPr lang="en-CA"/>
          </a:p>
        </p:txBody>
      </p:sp>
      <p:sp>
        <p:nvSpPr>
          <p:cNvPr id="16" name="Text 14"/>
          <p:cNvSpPr/>
          <p:nvPr/>
        </p:nvSpPr>
        <p:spPr>
          <a:xfrm>
            <a:off x="5120640" y="1926336"/>
            <a:ext cx="1975104" cy="707136"/>
          </a:xfrm>
          <a:prstGeom prst="rect">
            <a:avLst/>
          </a:prstGeom>
          <a:noFill/>
          <a:ln/>
        </p:spPr>
        <p:txBody>
          <a:bodyPr wrap="square" rtlCol="0" anchor="ctr"/>
          <a:lstStyle/>
          <a:p>
            <a:pPr algn="ctr"/>
            <a:r>
              <a:rPr lang="en-US" sz="1733" b="1" dirty="0">
                <a:solidFill>
                  <a:srgbClr val="FFAB40"/>
                </a:solidFill>
                <a:latin typeface="Calibri" pitchFamily="34" charset="0"/>
                <a:ea typeface="Calibri" pitchFamily="34" charset="-122"/>
                <a:cs typeface="Calibri" pitchFamily="34" charset="-120"/>
              </a:rPr>
              <a:t>Questioning</a:t>
            </a:r>
            <a:endParaRPr lang="en-US" sz="1733" dirty="0"/>
          </a:p>
        </p:txBody>
      </p:sp>
      <p:sp>
        <p:nvSpPr>
          <p:cNvPr id="17" name="Shape 15"/>
          <p:cNvSpPr/>
          <p:nvPr/>
        </p:nvSpPr>
        <p:spPr>
          <a:xfrm>
            <a:off x="5266944" y="2731008"/>
            <a:ext cx="1682496" cy="0"/>
          </a:xfrm>
          <a:prstGeom prst="line">
            <a:avLst/>
          </a:prstGeom>
          <a:noFill/>
          <a:ln w="12700">
            <a:solidFill>
              <a:srgbClr val="FFAB40">
                <a:alpha val="40000"/>
              </a:srgbClr>
            </a:solidFill>
            <a:prstDash val="solid"/>
          </a:ln>
        </p:spPr>
        <p:txBody>
          <a:bodyPr/>
          <a:lstStyle/>
          <a:p>
            <a:endParaRPr lang="en-CA"/>
          </a:p>
        </p:txBody>
      </p:sp>
      <p:sp>
        <p:nvSpPr>
          <p:cNvPr id="18" name="Text 16"/>
          <p:cNvSpPr/>
          <p:nvPr/>
        </p:nvSpPr>
        <p:spPr>
          <a:xfrm>
            <a:off x="5145024" y="2840736"/>
            <a:ext cx="1926336" cy="2316480"/>
          </a:xfrm>
          <a:prstGeom prst="rect">
            <a:avLst/>
          </a:prstGeom>
          <a:noFill/>
          <a:ln/>
        </p:spPr>
        <p:txBody>
          <a:bodyPr wrap="square" rtlCol="0" anchor="t"/>
          <a:lstStyle/>
          <a:p>
            <a:pPr algn="ctr"/>
            <a:r>
              <a:rPr lang="en-US" sz="1467" dirty="0">
                <a:solidFill>
                  <a:srgbClr val="CFD8DC"/>
                </a:solidFill>
                <a:latin typeface="Calibri" pitchFamily="34" charset="0"/>
                <a:ea typeface="Calibri" pitchFamily="34" charset="-122"/>
                <a:cs typeface="Calibri" pitchFamily="34" charset="-120"/>
              </a:rPr>
              <a:t>Actively exploring</a:t>
            </a:r>
            <a:endParaRPr lang="en-US" sz="1467" dirty="0"/>
          </a:p>
          <a:p>
            <a:pPr algn="ctr"/>
            <a:r>
              <a:rPr lang="en-US" sz="1467" dirty="0">
                <a:solidFill>
                  <a:srgbClr val="CFD8DC"/>
                </a:solidFill>
                <a:latin typeface="Calibri" pitchFamily="34" charset="0"/>
                <a:ea typeface="Calibri" pitchFamily="34" charset="-122"/>
                <a:cs typeface="Calibri" pitchFamily="34" charset="-120"/>
              </a:rPr>
              <a:t>one's sexual identity</a:t>
            </a:r>
            <a:endParaRPr lang="en-US" sz="1467" dirty="0"/>
          </a:p>
          <a:p>
            <a:pPr algn="ctr"/>
            <a:r>
              <a:rPr lang="en-US" sz="1467" dirty="0">
                <a:solidFill>
                  <a:srgbClr val="CFD8DC"/>
                </a:solidFill>
                <a:latin typeface="Calibri" pitchFamily="34" charset="0"/>
                <a:ea typeface="Calibri" pitchFamily="34" charset="-122"/>
                <a:cs typeface="Calibri" pitchFamily="34" charset="-120"/>
              </a:rPr>
              <a:t>or orientation</a:t>
            </a:r>
            <a:endParaRPr lang="en-US" sz="1467" dirty="0"/>
          </a:p>
        </p:txBody>
      </p:sp>
      <p:sp>
        <p:nvSpPr>
          <p:cNvPr id="19" name="Shape 17"/>
          <p:cNvSpPr/>
          <p:nvPr/>
        </p:nvSpPr>
        <p:spPr>
          <a:xfrm>
            <a:off x="7412736" y="1560576"/>
            <a:ext cx="2170176" cy="3779520"/>
          </a:xfrm>
          <a:prstGeom prst="rect">
            <a:avLst/>
          </a:prstGeom>
          <a:solidFill>
            <a:srgbClr val="252540"/>
          </a:solidFill>
          <a:ln w="19050">
            <a:solidFill>
              <a:srgbClr val="69F0AE"/>
            </a:solidFill>
            <a:prstDash val="solid"/>
          </a:ln>
        </p:spPr>
        <p:txBody>
          <a:bodyPr/>
          <a:lstStyle/>
          <a:p>
            <a:endParaRPr lang="en-CA"/>
          </a:p>
        </p:txBody>
      </p:sp>
      <p:sp>
        <p:nvSpPr>
          <p:cNvPr id="20" name="Shape 18"/>
          <p:cNvSpPr/>
          <p:nvPr/>
        </p:nvSpPr>
        <p:spPr>
          <a:xfrm>
            <a:off x="7412736" y="1560576"/>
            <a:ext cx="2170176" cy="304800"/>
          </a:xfrm>
          <a:prstGeom prst="rect">
            <a:avLst/>
          </a:prstGeom>
          <a:solidFill>
            <a:srgbClr val="69F0AE"/>
          </a:solidFill>
          <a:ln w="12700">
            <a:solidFill>
              <a:srgbClr val="69F0AE"/>
            </a:solidFill>
            <a:prstDash val="solid"/>
          </a:ln>
        </p:spPr>
        <p:txBody>
          <a:bodyPr/>
          <a:lstStyle/>
          <a:p>
            <a:endParaRPr lang="en-CA"/>
          </a:p>
        </p:txBody>
      </p:sp>
      <p:sp>
        <p:nvSpPr>
          <p:cNvPr id="21" name="Text 19"/>
          <p:cNvSpPr/>
          <p:nvPr/>
        </p:nvSpPr>
        <p:spPr>
          <a:xfrm>
            <a:off x="7510272" y="1926336"/>
            <a:ext cx="1975104" cy="707136"/>
          </a:xfrm>
          <a:prstGeom prst="rect">
            <a:avLst/>
          </a:prstGeom>
          <a:noFill/>
          <a:ln/>
        </p:spPr>
        <p:txBody>
          <a:bodyPr wrap="square" rtlCol="0" anchor="ctr"/>
          <a:lstStyle/>
          <a:p>
            <a:pPr algn="ctr"/>
            <a:r>
              <a:rPr lang="en-US" sz="1733" b="1" dirty="0">
                <a:solidFill>
                  <a:srgbClr val="69F0AE"/>
                </a:solidFill>
                <a:latin typeface="Calibri" pitchFamily="34" charset="0"/>
                <a:ea typeface="Calibri" pitchFamily="34" charset="-122"/>
                <a:cs typeface="Calibri" pitchFamily="34" charset="-120"/>
              </a:rPr>
              <a:t>Aromantic</a:t>
            </a:r>
            <a:endParaRPr lang="en-US" sz="1733" dirty="0"/>
          </a:p>
        </p:txBody>
      </p:sp>
      <p:sp>
        <p:nvSpPr>
          <p:cNvPr id="22" name="Shape 20"/>
          <p:cNvSpPr/>
          <p:nvPr/>
        </p:nvSpPr>
        <p:spPr>
          <a:xfrm>
            <a:off x="7656576" y="2731008"/>
            <a:ext cx="1682496" cy="0"/>
          </a:xfrm>
          <a:prstGeom prst="line">
            <a:avLst/>
          </a:prstGeom>
          <a:noFill/>
          <a:ln w="12700">
            <a:solidFill>
              <a:srgbClr val="69F0AE">
                <a:alpha val="40000"/>
              </a:srgbClr>
            </a:solidFill>
            <a:prstDash val="solid"/>
          </a:ln>
        </p:spPr>
        <p:txBody>
          <a:bodyPr/>
          <a:lstStyle/>
          <a:p>
            <a:endParaRPr lang="en-CA"/>
          </a:p>
        </p:txBody>
      </p:sp>
      <p:sp>
        <p:nvSpPr>
          <p:cNvPr id="23" name="Text 21"/>
          <p:cNvSpPr/>
          <p:nvPr/>
        </p:nvSpPr>
        <p:spPr>
          <a:xfrm>
            <a:off x="7534656" y="2840736"/>
            <a:ext cx="1926336" cy="2316480"/>
          </a:xfrm>
          <a:prstGeom prst="rect">
            <a:avLst/>
          </a:prstGeom>
          <a:noFill/>
          <a:ln/>
        </p:spPr>
        <p:txBody>
          <a:bodyPr wrap="square" rtlCol="0" anchor="t"/>
          <a:lstStyle/>
          <a:p>
            <a:pPr algn="ctr"/>
            <a:r>
              <a:rPr lang="en-US" sz="1467" dirty="0">
                <a:solidFill>
                  <a:srgbClr val="CFD8DC"/>
                </a:solidFill>
                <a:latin typeface="Calibri" pitchFamily="34" charset="0"/>
                <a:ea typeface="Calibri" pitchFamily="34" charset="-122"/>
                <a:cs typeface="Calibri" pitchFamily="34" charset="-120"/>
              </a:rPr>
              <a:t>Little/no romantic</a:t>
            </a:r>
            <a:endParaRPr lang="en-US" sz="1467" dirty="0"/>
          </a:p>
          <a:p>
            <a:pPr algn="ctr"/>
            <a:r>
              <a:rPr lang="en-US" sz="1467" dirty="0">
                <a:solidFill>
                  <a:srgbClr val="CFD8DC"/>
                </a:solidFill>
                <a:latin typeface="Calibri" pitchFamily="34" charset="0"/>
                <a:ea typeface="Calibri" pitchFamily="34" charset="-122"/>
                <a:cs typeface="Calibri" pitchFamily="34" charset="-120"/>
              </a:rPr>
              <a:t>attraction (independent</a:t>
            </a:r>
            <a:endParaRPr lang="en-US" sz="1467" dirty="0"/>
          </a:p>
          <a:p>
            <a:pPr algn="ctr"/>
            <a:r>
              <a:rPr lang="en-US" sz="1467" dirty="0">
                <a:solidFill>
                  <a:srgbClr val="CFD8DC"/>
                </a:solidFill>
                <a:latin typeface="Calibri" pitchFamily="34" charset="0"/>
                <a:ea typeface="Calibri" pitchFamily="34" charset="-122"/>
                <a:cs typeface="Calibri" pitchFamily="34" charset="-120"/>
              </a:rPr>
              <a:t>of sexual attraction)</a:t>
            </a:r>
            <a:endParaRPr lang="en-US" sz="1467" dirty="0"/>
          </a:p>
        </p:txBody>
      </p:sp>
      <p:sp>
        <p:nvSpPr>
          <p:cNvPr id="24" name="Shape 22"/>
          <p:cNvSpPr/>
          <p:nvPr/>
        </p:nvSpPr>
        <p:spPr>
          <a:xfrm>
            <a:off x="9802368" y="1560576"/>
            <a:ext cx="2170176" cy="3779520"/>
          </a:xfrm>
          <a:prstGeom prst="rect">
            <a:avLst/>
          </a:prstGeom>
          <a:solidFill>
            <a:srgbClr val="252540"/>
          </a:solidFill>
          <a:ln w="19050">
            <a:solidFill>
              <a:srgbClr val="40C4FF"/>
            </a:solidFill>
            <a:prstDash val="solid"/>
          </a:ln>
        </p:spPr>
        <p:txBody>
          <a:bodyPr/>
          <a:lstStyle/>
          <a:p>
            <a:endParaRPr lang="en-CA"/>
          </a:p>
        </p:txBody>
      </p:sp>
      <p:sp>
        <p:nvSpPr>
          <p:cNvPr id="25" name="Shape 23"/>
          <p:cNvSpPr/>
          <p:nvPr/>
        </p:nvSpPr>
        <p:spPr>
          <a:xfrm>
            <a:off x="9802368" y="1560576"/>
            <a:ext cx="2170176" cy="304800"/>
          </a:xfrm>
          <a:prstGeom prst="rect">
            <a:avLst/>
          </a:prstGeom>
          <a:solidFill>
            <a:srgbClr val="40C4FF"/>
          </a:solidFill>
          <a:ln w="12700">
            <a:solidFill>
              <a:srgbClr val="40C4FF"/>
            </a:solidFill>
            <a:prstDash val="solid"/>
          </a:ln>
        </p:spPr>
        <p:txBody>
          <a:bodyPr/>
          <a:lstStyle/>
          <a:p>
            <a:endParaRPr lang="en-CA"/>
          </a:p>
        </p:txBody>
      </p:sp>
      <p:sp>
        <p:nvSpPr>
          <p:cNvPr id="26" name="Text 24"/>
          <p:cNvSpPr/>
          <p:nvPr/>
        </p:nvSpPr>
        <p:spPr>
          <a:xfrm>
            <a:off x="9899904" y="1926336"/>
            <a:ext cx="1975104" cy="707136"/>
          </a:xfrm>
          <a:prstGeom prst="rect">
            <a:avLst/>
          </a:prstGeom>
          <a:noFill/>
          <a:ln/>
        </p:spPr>
        <p:txBody>
          <a:bodyPr wrap="square" rtlCol="0" anchor="ctr"/>
          <a:lstStyle/>
          <a:p>
            <a:pPr algn="ctr"/>
            <a:r>
              <a:rPr lang="en-US" sz="1733" b="1" dirty="0">
                <a:solidFill>
                  <a:srgbClr val="40C4FF"/>
                </a:solidFill>
                <a:latin typeface="Calibri" pitchFamily="34" charset="0"/>
                <a:ea typeface="Calibri" pitchFamily="34" charset="-122"/>
                <a:cs typeface="Calibri" pitchFamily="34" charset="-120"/>
              </a:rPr>
              <a:t>Fluid</a:t>
            </a:r>
            <a:endParaRPr lang="en-US" sz="1733" dirty="0"/>
          </a:p>
        </p:txBody>
      </p:sp>
      <p:sp>
        <p:nvSpPr>
          <p:cNvPr id="27" name="Shape 25"/>
          <p:cNvSpPr/>
          <p:nvPr/>
        </p:nvSpPr>
        <p:spPr>
          <a:xfrm>
            <a:off x="10046208" y="2731008"/>
            <a:ext cx="1682496" cy="0"/>
          </a:xfrm>
          <a:prstGeom prst="line">
            <a:avLst/>
          </a:prstGeom>
          <a:noFill/>
          <a:ln w="12700">
            <a:solidFill>
              <a:srgbClr val="40C4FF">
                <a:alpha val="40000"/>
              </a:srgbClr>
            </a:solidFill>
            <a:prstDash val="solid"/>
          </a:ln>
        </p:spPr>
        <p:txBody>
          <a:bodyPr/>
          <a:lstStyle/>
          <a:p>
            <a:endParaRPr lang="en-CA"/>
          </a:p>
        </p:txBody>
      </p:sp>
      <p:sp>
        <p:nvSpPr>
          <p:cNvPr id="28" name="Text 26"/>
          <p:cNvSpPr/>
          <p:nvPr/>
        </p:nvSpPr>
        <p:spPr>
          <a:xfrm>
            <a:off x="9924288" y="2840736"/>
            <a:ext cx="1926336" cy="2316480"/>
          </a:xfrm>
          <a:prstGeom prst="rect">
            <a:avLst/>
          </a:prstGeom>
          <a:noFill/>
          <a:ln/>
        </p:spPr>
        <p:txBody>
          <a:bodyPr wrap="square" rtlCol="0" anchor="t"/>
          <a:lstStyle/>
          <a:p>
            <a:pPr algn="ctr"/>
            <a:r>
              <a:rPr lang="en-US" sz="1467" dirty="0">
                <a:solidFill>
                  <a:srgbClr val="CFD8DC"/>
                </a:solidFill>
                <a:latin typeface="Calibri" pitchFamily="34" charset="0"/>
                <a:ea typeface="Calibri" pitchFamily="34" charset="-122"/>
                <a:cs typeface="Calibri" pitchFamily="34" charset="-120"/>
              </a:rPr>
              <a:t>Sexual identity or</a:t>
            </a:r>
            <a:endParaRPr lang="en-US" sz="1467" dirty="0"/>
          </a:p>
          <a:p>
            <a:pPr algn="ctr"/>
            <a:r>
              <a:rPr lang="en-US" sz="1467" dirty="0">
                <a:solidFill>
                  <a:srgbClr val="CFD8DC"/>
                </a:solidFill>
                <a:latin typeface="Calibri" pitchFamily="34" charset="0"/>
                <a:ea typeface="Calibri" pitchFamily="34" charset="-122"/>
                <a:cs typeface="Calibri" pitchFamily="34" charset="-120"/>
              </a:rPr>
              <a:t>attraction that shifts</a:t>
            </a:r>
            <a:endParaRPr lang="en-US" sz="1467" dirty="0"/>
          </a:p>
          <a:p>
            <a:pPr algn="ctr"/>
            <a:r>
              <a:rPr lang="en-US" sz="1467" dirty="0">
                <a:solidFill>
                  <a:srgbClr val="CFD8DC"/>
                </a:solidFill>
                <a:latin typeface="Calibri" pitchFamily="34" charset="0"/>
                <a:ea typeface="Calibri" pitchFamily="34" charset="-122"/>
                <a:cs typeface="Calibri" pitchFamily="34" charset="-120"/>
              </a:rPr>
              <a:t>over time or context</a:t>
            </a:r>
            <a:endParaRPr lang="en-US" sz="1467"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87680" y="219456"/>
            <a:ext cx="11216640" cy="670560"/>
          </a:xfrm>
          <a:prstGeom prst="rect">
            <a:avLst/>
          </a:prstGeom>
          <a:noFill/>
          <a:ln/>
        </p:spPr>
        <p:txBody>
          <a:bodyPr wrap="square" rtlCol="0" anchor="ctr"/>
          <a:lstStyle/>
          <a:p>
            <a:pPr algn="ctr"/>
            <a:r>
              <a:rPr lang="en-US" sz="3733" b="1" dirty="0">
                <a:solidFill>
                  <a:srgbClr val="1A1A2E"/>
                </a:solidFill>
                <a:latin typeface="Arial Black" panose="020B0A04020102020204" pitchFamily="34" charset="0"/>
                <a:ea typeface="Calibri" pitchFamily="34" charset="-122"/>
                <a:cs typeface="Calibri" pitchFamily="34" charset="-120"/>
              </a:rPr>
              <a:t>KEY DISTINCTIONS TO REMEMBER</a:t>
            </a:r>
            <a:endParaRPr lang="en-US" sz="3733" dirty="0">
              <a:latin typeface="Arial Black" panose="020B0A04020102020204" pitchFamily="34" charset="0"/>
            </a:endParaRPr>
          </a:p>
        </p:txBody>
      </p:sp>
      <p:sp>
        <p:nvSpPr>
          <p:cNvPr id="3" name="Shape 1"/>
          <p:cNvSpPr/>
          <p:nvPr/>
        </p:nvSpPr>
        <p:spPr>
          <a:xfrm>
            <a:off x="365760" y="1072896"/>
            <a:ext cx="5486400" cy="2377440"/>
          </a:xfrm>
          <a:prstGeom prst="rect">
            <a:avLst/>
          </a:prstGeom>
          <a:solidFill>
            <a:srgbClr val="F3E5F5"/>
          </a:solidFill>
          <a:ln w="19050">
            <a:solidFill>
              <a:srgbClr val="9C27B0"/>
            </a:solidFill>
            <a:prstDash val="solid"/>
          </a:ln>
          <a:effectLst>
            <a:outerShdw blurRad="50800" dist="25400" dir="8100000" algn="bl" rotWithShape="0">
              <a:srgbClr val="000000">
                <a:alpha val="8000"/>
              </a:srgbClr>
            </a:outerShdw>
          </a:effectLst>
        </p:spPr>
        <p:txBody>
          <a:bodyPr/>
          <a:lstStyle/>
          <a:p>
            <a:endParaRPr lang="en-CA"/>
          </a:p>
        </p:txBody>
      </p:sp>
      <p:sp>
        <p:nvSpPr>
          <p:cNvPr id="4" name="Shape 2"/>
          <p:cNvSpPr/>
          <p:nvPr/>
        </p:nvSpPr>
        <p:spPr>
          <a:xfrm>
            <a:off x="365760" y="1072896"/>
            <a:ext cx="268224" cy="2377440"/>
          </a:xfrm>
          <a:prstGeom prst="rect">
            <a:avLst/>
          </a:prstGeom>
          <a:solidFill>
            <a:srgbClr val="9C27B0"/>
          </a:solidFill>
          <a:ln w="12700">
            <a:solidFill>
              <a:srgbClr val="9C27B0"/>
            </a:solidFill>
            <a:prstDash val="solid"/>
          </a:ln>
        </p:spPr>
        <p:txBody>
          <a:bodyPr/>
          <a:lstStyle/>
          <a:p>
            <a:endParaRPr lang="en-CA"/>
          </a:p>
        </p:txBody>
      </p:sp>
      <p:sp>
        <p:nvSpPr>
          <p:cNvPr id="5" name="Text 3"/>
          <p:cNvSpPr/>
          <p:nvPr/>
        </p:nvSpPr>
        <p:spPr>
          <a:xfrm>
            <a:off x="707136" y="1194816"/>
            <a:ext cx="5059680" cy="548640"/>
          </a:xfrm>
          <a:prstGeom prst="rect">
            <a:avLst/>
          </a:prstGeom>
          <a:noFill/>
          <a:ln/>
        </p:spPr>
        <p:txBody>
          <a:bodyPr wrap="square" rtlCol="0" anchor="ctr"/>
          <a:lstStyle/>
          <a:p>
            <a:r>
              <a:rPr lang="en-US" sz="1600" b="1" dirty="0">
                <a:solidFill>
                  <a:srgbClr val="9C27B0"/>
                </a:solidFill>
                <a:latin typeface="Calibri" pitchFamily="34" charset="0"/>
                <a:ea typeface="Calibri" pitchFamily="34" charset="-122"/>
                <a:cs typeface="Calibri" pitchFamily="34" charset="-120"/>
              </a:rPr>
              <a:t>Sexual Orientation vs. Romantic Orientation</a:t>
            </a:r>
            <a:endParaRPr lang="en-US" sz="1600" dirty="0"/>
          </a:p>
        </p:txBody>
      </p:sp>
      <p:sp>
        <p:nvSpPr>
          <p:cNvPr id="6" name="Text 4"/>
          <p:cNvSpPr/>
          <p:nvPr/>
        </p:nvSpPr>
        <p:spPr>
          <a:xfrm>
            <a:off x="707136" y="1743456"/>
            <a:ext cx="5059680" cy="1584960"/>
          </a:xfrm>
          <a:prstGeom prst="rect">
            <a:avLst/>
          </a:prstGeom>
          <a:noFill/>
          <a:ln/>
        </p:spPr>
        <p:txBody>
          <a:bodyPr wrap="square" rtlCol="0" anchor="t"/>
          <a:lstStyle/>
          <a:p>
            <a:r>
              <a:rPr lang="en-US" sz="1467" dirty="0">
                <a:solidFill>
                  <a:srgbClr val="37474F"/>
                </a:solidFill>
                <a:latin typeface="Calibri" pitchFamily="34" charset="0"/>
                <a:ea typeface="Calibri" pitchFamily="34" charset="-122"/>
                <a:cs typeface="Calibri" pitchFamily="34" charset="-120"/>
              </a:rPr>
              <a:t>Sexual orientation (who you're sexually attracted to) can differ from romantic orientation (who you form romantic bonds with). A person can be asexual but biromantic, for example.</a:t>
            </a:r>
            <a:endParaRPr lang="en-US" sz="1467" dirty="0"/>
          </a:p>
        </p:txBody>
      </p:sp>
      <p:sp>
        <p:nvSpPr>
          <p:cNvPr id="7" name="Shape 5"/>
          <p:cNvSpPr/>
          <p:nvPr/>
        </p:nvSpPr>
        <p:spPr>
          <a:xfrm>
            <a:off x="6339840" y="1072896"/>
            <a:ext cx="5486400" cy="2377440"/>
          </a:xfrm>
          <a:prstGeom prst="rect">
            <a:avLst/>
          </a:prstGeom>
          <a:solidFill>
            <a:srgbClr val="E3F2FD"/>
          </a:solidFill>
          <a:ln w="19050">
            <a:solidFill>
              <a:srgbClr val="1565C0"/>
            </a:solidFill>
            <a:prstDash val="solid"/>
          </a:ln>
          <a:effectLst>
            <a:outerShdw blurRad="50800" dist="25400" dir="8100000" algn="bl" rotWithShape="0">
              <a:srgbClr val="000000">
                <a:alpha val="8000"/>
              </a:srgbClr>
            </a:outerShdw>
          </a:effectLst>
        </p:spPr>
        <p:txBody>
          <a:bodyPr/>
          <a:lstStyle/>
          <a:p>
            <a:endParaRPr lang="en-CA"/>
          </a:p>
        </p:txBody>
      </p:sp>
      <p:sp>
        <p:nvSpPr>
          <p:cNvPr id="8" name="Shape 6"/>
          <p:cNvSpPr/>
          <p:nvPr/>
        </p:nvSpPr>
        <p:spPr>
          <a:xfrm>
            <a:off x="6339840" y="1072896"/>
            <a:ext cx="268224" cy="2377440"/>
          </a:xfrm>
          <a:prstGeom prst="rect">
            <a:avLst/>
          </a:prstGeom>
          <a:solidFill>
            <a:srgbClr val="1565C0"/>
          </a:solidFill>
          <a:ln w="12700">
            <a:solidFill>
              <a:srgbClr val="1565C0"/>
            </a:solidFill>
            <a:prstDash val="solid"/>
          </a:ln>
        </p:spPr>
        <p:txBody>
          <a:bodyPr/>
          <a:lstStyle/>
          <a:p>
            <a:endParaRPr lang="en-CA"/>
          </a:p>
        </p:txBody>
      </p:sp>
      <p:sp>
        <p:nvSpPr>
          <p:cNvPr id="9" name="Text 7"/>
          <p:cNvSpPr/>
          <p:nvPr/>
        </p:nvSpPr>
        <p:spPr>
          <a:xfrm>
            <a:off x="6681216" y="1194816"/>
            <a:ext cx="5059680" cy="548640"/>
          </a:xfrm>
          <a:prstGeom prst="rect">
            <a:avLst/>
          </a:prstGeom>
          <a:noFill/>
          <a:ln/>
        </p:spPr>
        <p:txBody>
          <a:bodyPr wrap="square" rtlCol="0" anchor="ctr"/>
          <a:lstStyle/>
          <a:p>
            <a:r>
              <a:rPr lang="en-US" sz="1600" b="1" dirty="0">
                <a:solidFill>
                  <a:srgbClr val="1565C0"/>
                </a:solidFill>
                <a:latin typeface="Calibri" pitchFamily="34" charset="0"/>
                <a:ea typeface="Calibri" pitchFamily="34" charset="-122"/>
                <a:cs typeface="Calibri" pitchFamily="34" charset="-120"/>
              </a:rPr>
              <a:t>Identity vs. Behavior vs. Attraction</a:t>
            </a:r>
            <a:endParaRPr lang="en-US" sz="1600" dirty="0"/>
          </a:p>
        </p:txBody>
      </p:sp>
      <p:sp>
        <p:nvSpPr>
          <p:cNvPr id="10" name="Text 8"/>
          <p:cNvSpPr/>
          <p:nvPr/>
        </p:nvSpPr>
        <p:spPr>
          <a:xfrm>
            <a:off x="6681216" y="1743456"/>
            <a:ext cx="5059680" cy="1584960"/>
          </a:xfrm>
          <a:prstGeom prst="rect">
            <a:avLst/>
          </a:prstGeom>
          <a:noFill/>
          <a:ln/>
        </p:spPr>
        <p:txBody>
          <a:bodyPr wrap="square" rtlCol="0" anchor="t"/>
          <a:lstStyle/>
          <a:p>
            <a:r>
              <a:rPr lang="en-US" sz="1467" dirty="0">
                <a:solidFill>
                  <a:srgbClr val="37474F"/>
                </a:solidFill>
                <a:latin typeface="Calibri" pitchFamily="34" charset="0"/>
                <a:ea typeface="Calibri" pitchFamily="34" charset="-122"/>
                <a:cs typeface="Calibri" pitchFamily="34" charset="-120"/>
              </a:rPr>
              <a:t>How someone identifies, who they are attracted to, and who they have sexual experiences with are three separate dimensions that don't always align.</a:t>
            </a:r>
            <a:endParaRPr lang="en-US" sz="1467" dirty="0"/>
          </a:p>
        </p:txBody>
      </p:sp>
      <p:sp>
        <p:nvSpPr>
          <p:cNvPr id="11" name="Shape 9"/>
          <p:cNvSpPr/>
          <p:nvPr/>
        </p:nvSpPr>
        <p:spPr>
          <a:xfrm>
            <a:off x="365760" y="3657600"/>
            <a:ext cx="5486400" cy="2377440"/>
          </a:xfrm>
          <a:prstGeom prst="rect">
            <a:avLst/>
          </a:prstGeom>
          <a:solidFill>
            <a:srgbClr val="E8F5E9"/>
          </a:solidFill>
          <a:ln w="19050">
            <a:solidFill>
              <a:srgbClr val="2E7D32"/>
            </a:solidFill>
            <a:prstDash val="solid"/>
          </a:ln>
          <a:effectLst>
            <a:outerShdw blurRad="50800" dist="25400" dir="8100000" algn="bl" rotWithShape="0">
              <a:srgbClr val="000000">
                <a:alpha val="8000"/>
              </a:srgbClr>
            </a:outerShdw>
          </a:effectLst>
        </p:spPr>
        <p:txBody>
          <a:bodyPr/>
          <a:lstStyle/>
          <a:p>
            <a:endParaRPr lang="en-CA"/>
          </a:p>
        </p:txBody>
      </p:sp>
      <p:sp>
        <p:nvSpPr>
          <p:cNvPr id="12" name="Shape 10"/>
          <p:cNvSpPr/>
          <p:nvPr/>
        </p:nvSpPr>
        <p:spPr>
          <a:xfrm>
            <a:off x="365760" y="3657600"/>
            <a:ext cx="268224" cy="2377440"/>
          </a:xfrm>
          <a:prstGeom prst="rect">
            <a:avLst/>
          </a:prstGeom>
          <a:solidFill>
            <a:srgbClr val="2E7D32"/>
          </a:solidFill>
          <a:ln w="12700">
            <a:solidFill>
              <a:srgbClr val="2E7D32"/>
            </a:solidFill>
            <a:prstDash val="solid"/>
          </a:ln>
        </p:spPr>
        <p:txBody>
          <a:bodyPr/>
          <a:lstStyle/>
          <a:p>
            <a:endParaRPr lang="en-CA"/>
          </a:p>
        </p:txBody>
      </p:sp>
      <p:sp>
        <p:nvSpPr>
          <p:cNvPr id="13" name="Text 11"/>
          <p:cNvSpPr/>
          <p:nvPr/>
        </p:nvSpPr>
        <p:spPr>
          <a:xfrm>
            <a:off x="707136" y="3779520"/>
            <a:ext cx="5059680" cy="548640"/>
          </a:xfrm>
          <a:prstGeom prst="rect">
            <a:avLst/>
          </a:prstGeom>
          <a:noFill/>
          <a:ln/>
        </p:spPr>
        <p:txBody>
          <a:bodyPr wrap="square" rtlCol="0" anchor="ctr"/>
          <a:lstStyle/>
          <a:p>
            <a:r>
              <a:rPr lang="en-US" sz="1600" b="1" dirty="0">
                <a:solidFill>
                  <a:srgbClr val="2E7D32"/>
                </a:solidFill>
                <a:latin typeface="Calibri" pitchFamily="34" charset="0"/>
                <a:ea typeface="Calibri" pitchFamily="34" charset="-122"/>
                <a:cs typeface="Calibri" pitchFamily="34" charset="-120"/>
              </a:rPr>
              <a:t>Gender Identity vs. Sexual Identity</a:t>
            </a:r>
            <a:endParaRPr lang="en-US" sz="1600" dirty="0"/>
          </a:p>
        </p:txBody>
      </p:sp>
      <p:sp>
        <p:nvSpPr>
          <p:cNvPr id="14" name="Text 12"/>
          <p:cNvSpPr/>
          <p:nvPr/>
        </p:nvSpPr>
        <p:spPr>
          <a:xfrm>
            <a:off x="707136" y="4328160"/>
            <a:ext cx="5059680" cy="1584960"/>
          </a:xfrm>
          <a:prstGeom prst="rect">
            <a:avLst/>
          </a:prstGeom>
          <a:noFill/>
          <a:ln/>
        </p:spPr>
        <p:txBody>
          <a:bodyPr wrap="square" rtlCol="0" anchor="t"/>
          <a:lstStyle/>
          <a:p>
            <a:r>
              <a:rPr lang="en-US" sz="1467" dirty="0">
                <a:solidFill>
                  <a:srgbClr val="37474F"/>
                </a:solidFill>
                <a:latin typeface="Calibri" pitchFamily="34" charset="0"/>
                <a:ea typeface="Calibri" pitchFamily="34" charset="-122"/>
                <a:cs typeface="Calibri" pitchFamily="34" charset="-120"/>
              </a:rPr>
              <a:t>Sexual identity describes attraction patterns. Gender identity (cisgender, transgender, non-binary, etc.) is a separate, distinct dimension of self.</a:t>
            </a:r>
            <a:endParaRPr lang="en-US" sz="1467" dirty="0"/>
          </a:p>
        </p:txBody>
      </p:sp>
      <p:sp>
        <p:nvSpPr>
          <p:cNvPr id="15" name="Shape 13"/>
          <p:cNvSpPr/>
          <p:nvPr/>
        </p:nvSpPr>
        <p:spPr>
          <a:xfrm>
            <a:off x="6339840" y="3657600"/>
            <a:ext cx="5486400" cy="2377440"/>
          </a:xfrm>
          <a:prstGeom prst="rect">
            <a:avLst/>
          </a:prstGeom>
          <a:solidFill>
            <a:srgbClr val="FFF3E0"/>
          </a:solidFill>
          <a:ln w="19050">
            <a:solidFill>
              <a:srgbClr val="BF360C"/>
            </a:solidFill>
            <a:prstDash val="solid"/>
          </a:ln>
          <a:effectLst>
            <a:outerShdw blurRad="50800" dist="25400" dir="8100000" algn="bl" rotWithShape="0">
              <a:srgbClr val="000000">
                <a:alpha val="8000"/>
              </a:srgbClr>
            </a:outerShdw>
          </a:effectLst>
        </p:spPr>
        <p:txBody>
          <a:bodyPr/>
          <a:lstStyle/>
          <a:p>
            <a:endParaRPr lang="en-CA"/>
          </a:p>
        </p:txBody>
      </p:sp>
      <p:sp>
        <p:nvSpPr>
          <p:cNvPr id="16" name="Shape 14"/>
          <p:cNvSpPr/>
          <p:nvPr/>
        </p:nvSpPr>
        <p:spPr>
          <a:xfrm>
            <a:off x="6339840" y="3657600"/>
            <a:ext cx="268224" cy="2377440"/>
          </a:xfrm>
          <a:prstGeom prst="rect">
            <a:avLst/>
          </a:prstGeom>
          <a:solidFill>
            <a:srgbClr val="BF360C"/>
          </a:solidFill>
          <a:ln w="12700">
            <a:solidFill>
              <a:srgbClr val="BF360C"/>
            </a:solidFill>
            <a:prstDash val="solid"/>
          </a:ln>
        </p:spPr>
        <p:txBody>
          <a:bodyPr/>
          <a:lstStyle/>
          <a:p>
            <a:endParaRPr lang="en-CA"/>
          </a:p>
        </p:txBody>
      </p:sp>
      <p:sp>
        <p:nvSpPr>
          <p:cNvPr id="17" name="Text 15"/>
          <p:cNvSpPr/>
          <p:nvPr/>
        </p:nvSpPr>
        <p:spPr>
          <a:xfrm>
            <a:off x="6681216" y="3779520"/>
            <a:ext cx="5059680" cy="548640"/>
          </a:xfrm>
          <a:prstGeom prst="rect">
            <a:avLst/>
          </a:prstGeom>
          <a:noFill/>
          <a:ln/>
        </p:spPr>
        <p:txBody>
          <a:bodyPr wrap="square" rtlCol="0" anchor="ctr"/>
          <a:lstStyle/>
          <a:p>
            <a:r>
              <a:rPr lang="en-US" sz="1600" b="1" dirty="0">
                <a:solidFill>
                  <a:srgbClr val="BF360C"/>
                </a:solidFill>
                <a:latin typeface="Calibri" pitchFamily="34" charset="0"/>
                <a:ea typeface="Calibri" pitchFamily="34" charset="-122"/>
                <a:cs typeface="Calibri" pitchFamily="34" charset="-120"/>
              </a:rPr>
              <a:t>Labels Are Personal &amp; Optional</a:t>
            </a:r>
            <a:endParaRPr lang="en-US" sz="1600" dirty="0"/>
          </a:p>
        </p:txBody>
      </p:sp>
      <p:sp>
        <p:nvSpPr>
          <p:cNvPr id="18" name="Text 16"/>
          <p:cNvSpPr/>
          <p:nvPr/>
        </p:nvSpPr>
        <p:spPr>
          <a:xfrm>
            <a:off x="6681216" y="4328160"/>
            <a:ext cx="5059680" cy="1584960"/>
          </a:xfrm>
          <a:prstGeom prst="rect">
            <a:avLst/>
          </a:prstGeom>
          <a:noFill/>
          <a:ln/>
        </p:spPr>
        <p:txBody>
          <a:bodyPr wrap="square" rtlCol="0" anchor="t"/>
          <a:lstStyle/>
          <a:p>
            <a:r>
              <a:rPr lang="en-US" sz="1467" dirty="0">
                <a:solidFill>
                  <a:srgbClr val="37474F"/>
                </a:solidFill>
                <a:latin typeface="Calibri" pitchFamily="34" charset="0"/>
                <a:ea typeface="Calibri" pitchFamily="34" charset="-122"/>
                <a:cs typeface="Calibri" pitchFamily="34" charset="-120"/>
              </a:rPr>
              <a:t>People may choose not to use any label, or may use multiple labels. Identity language is self-defined and can change across a lifetime.</a:t>
            </a:r>
            <a:endParaRPr lang="en-US" sz="1467"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AC570-8938-F951-EEFE-3B64F1FD5AE7}"/>
              </a:ext>
            </a:extLst>
          </p:cNvPr>
          <p:cNvSpPr txBox="1"/>
          <p:nvPr/>
        </p:nvSpPr>
        <p:spPr>
          <a:xfrm>
            <a:off x="0" y="797510"/>
            <a:ext cx="12192000" cy="5632311"/>
          </a:xfrm>
          <a:prstGeom prst="rect">
            <a:avLst/>
          </a:prstGeom>
          <a:noFill/>
        </p:spPr>
        <p:txBody>
          <a:bodyPr wrap="square">
            <a:spAutoFit/>
          </a:bodyPr>
          <a:lstStyle/>
          <a:p>
            <a:pPr marL="285750" indent="-28575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rPr>
              <a:t>When we talk about sexuality, we often rely on </a:t>
            </a:r>
            <a:r>
              <a:rPr lang="en-CA" sz="2400" b="0" dirty="0">
                <a:effectLst/>
                <a:latin typeface="Arial" panose="020B0604020202020204" pitchFamily="34" charset="0"/>
                <a:ea typeface="Times New Roman" panose="02020603050405020304" pitchFamily="18" charset="0"/>
              </a:rPr>
              <a:t>identity categories</a:t>
            </a:r>
            <a:r>
              <a:rPr lang="en-CA" sz="2400" dirty="0">
                <a:effectLst/>
                <a:latin typeface="Arial" panose="020B0604020202020204" pitchFamily="34" charset="0"/>
                <a:ea typeface="Times New Roman" panose="02020603050405020304" pitchFamily="18" charset="0"/>
              </a:rPr>
              <a:t> to help us make sense of ourselves and one another. Identity categories include labels for sexual orientation, relationship structures, gender identity and expression, and various erotic or kink-based scripts. </a:t>
            </a:r>
          </a:p>
          <a:p>
            <a:pPr marL="285750" indent="-28575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rPr>
              <a:t>These categories have become an important part of how people explain who they are and how they seek connection.</a:t>
            </a:r>
            <a:endParaRPr lang="en-CA" sz="2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rPr>
              <a:t>At their best, categories and labels do real and important work:</a:t>
            </a:r>
          </a:p>
          <a:p>
            <a:r>
              <a:rPr lang="en-CA" sz="2400" dirty="0">
                <a:effectLst/>
                <a:latin typeface="Arial" panose="020B0604020202020204" pitchFamily="34" charset="0"/>
                <a:ea typeface="Times New Roman" panose="02020603050405020304" pitchFamily="18" charset="0"/>
              </a:rPr>
              <a:t> </a:t>
            </a:r>
          </a:p>
          <a:p>
            <a:pPr marL="342900" indent="-342900">
              <a:buFont typeface="Wingdings" panose="05000000000000000000" pitchFamily="2" charset="2"/>
              <a:buChar char="ü"/>
            </a:pPr>
            <a:r>
              <a:rPr lang="en-CA" sz="2400" dirty="0">
                <a:effectLst/>
                <a:latin typeface="Arial" panose="020B0604020202020204" pitchFamily="34" charset="0"/>
                <a:ea typeface="Times New Roman" panose="02020603050405020304" pitchFamily="18" charset="0"/>
              </a:rPr>
              <a:t>They can </a:t>
            </a:r>
            <a:r>
              <a:rPr lang="en-CA" sz="2400" b="0" dirty="0">
                <a:effectLst/>
                <a:latin typeface="Arial" panose="020B0604020202020204" pitchFamily="34" charset="0"/>
                <a:ea typeface="Times New Roman" panose="02020603050405020304" pitchFamily="18" charset="0"/>
              </a:rPr>
              <a:t>reduce shame</a:t>
            </a:r>
            <a:r>
              <a:rPr lang="en-CA" sz="2400" dirty="0">
                <a:effectLst/>
                <a:latin typeface="Arial" panose="020B0604020202020204" pitchFamily="34" charset="0"/>
                <a:ea typeface="Times New Roman" panose="02020603050405020304" pitchFamily="18" charset="0"/>
              </a:rPr>
              <a:t> by helping people realize they are not alone or broken. </a:t>
            </a:r>
          </a:p>
          <a:p>
            <a:pPr marL="342900" indent="-342900">
              <a:buFont typeface="Wingdings" panose="05000000000000000000" pitchFamily="2" charset="2"/>
              <a:buChar char="ü"/>
            </a:pPr>
            <a:r>
              <a:rPr lang="en-CA" sz="2400" dirty="0">
                <a:effectLst/>
                <a:latin typeface="Arial" panose="020B0604020202020204" pitchFamily="34" charset="0"/>
                <a:ea typeface="Times New Roman" panose="02020603050405020304" pitchFamily="18" charset="0"/>
              </a:rPr>
              <a:t>They provide </a:t>
            </a:r>
            <a:r>
              <a:rPr lang="en-CA" sz="2400" b="0" dirty="0">
                <a:effectLst/>
                <a:latin typeface="Arial" panose="020B0604020202020204" pitchFamily="34" charset="0"/>
                <a:ea typeface="Times New Roman" panose="02020603050405020304" pitchFamily="18" charset="0"/>
              </a:rPr>
              <a:t>language</a:t>
            </a:r>
            <a:r>
              <a:rPr lang="en-CA" sz="2400" dirty="0">
                <a:effectLst/>
                <a:latin typeface="Arial" panose="020B0604020202020204" pitchFamily="34" charset="0"/>
                <a:ea typeface="Times New Roman" panose="02020603050405020304" pitchFamily="18" charset="0"/>
              </a:rPr>
              <a:t> for experiences that were once unnamed or silenced. </a:t>
            </a:r>
          </a:p>
          <a:p>
            <a:pPr marL="342900" indent="-342900">
              <a:buFont typeface="Wingdings" panose="05000000000000000000" pitchFamily="2" charset="2"/>
              <a:buChar char="ü"/>
            </a:pPr>
            <a:r>
              <a:rPr lang="en-CA" sz="2400" dirty="0">
                <a:latin typeface="Arial" panose="020B0604020202020204" pitchFamily="34" charset="0"/>
                <a:ea typeface="Times New Roman" panose="02020603050405020304" pitchFamily="18" charset="0"/>
              </a:rPr>
              <a:t>T</a:t>
            </a:r>
            <a:r>
              <a:rPr lang="en-CA" sz="2400" dirty="0">
                <a:effectLst/>
                <a:latin typeface="Arial" panose="020B0604020202020204" pitchFamily="34" charset="0"/>
                <a:ea typeface="Times New Roman" panose="02020603050405020304" pitchFamily="18" charset="0"/>
              </a:rPr>
              <a:t>hey help people </a:t>
            </a:r>
            <a:r>
              <a:rPr lang="en-CA" sz="2400" b="0" dirty="0">
                <a:effectLst/>
                <a:latin typeface="Arial" panose="020B0604020202020204" pitchFamily="34" charset="0"/>
                <a:ea typeface="Times New Roman" panose="02020603050405020304" pitchFamily="18" charset="0"/>
              </a:rPr>
              <a:t>find community</a:t>
            </a:r>
            <a:r>
              <a:rPr lang="en-CA" sz="2400" dirty="0">
                <a:effectLst/>
                <a:latin typeface="Arial" panose="020B0604020202020204" pitchFamily="34" charset="0"/>
                <a:ea typeface="Times New Roman" panose="02020603050405020304" pitchFamily="18" charset="0"/>
              </a:rPr>
              <a:t>, especially in a world where many feel isolated in their differences.</a:t>
            </a:r>
            <a:endParaRPr lang="en-CA" sz="24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ü"/>
            </a:pPr>
            <a:r>
              <a:rPr lang="en-CA" sz="2400" dirty="0">
                <a:effectLst/>
                <a:latin typeface="Arial" panose="020B0604020202020204" pitchFamily="34" charset="0"/>
                <a:ea typeface="Times New Roman" panose="02020603050405020304" pitchFamily="18" charset="0"/>
              </a:rPr>
              <a:t>Labels can also offer a sense of stability during times of confusion. When someone is trying to understand their desires, attractions, or relational patterns, a label can function like a handrail, something to hold onto while they find their footing.</a:t>
            </a:r>
            <a:endParaRPr lang="en-CA" sz="24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01A0A45-EA81-C7FC-9D63-44C72874CA7C}"/>
              </a:ext>
            </a:extLst>
          </p:cNvPr>
          <p:cNvSpPr txBox="1"/>
          <p:nvPr/>
        </p:nvSpPr>
        <p:spPr>
          <a:xfrm>
            <a:off x="2815119" y="151180"/>
            <a:ext cx="8332342" cy="523220"/>
          </a:xfrm>
          <a:prstGeom prst="rect">
            <a:avLst/>
          </a:prstGeom>
          <a:noFill/>
        </p:spPr>
        <p:txBody>
          <a:bodyPr wrap="square">
            <a:spAutoFit/>
          </a:bodyPr>
          <a:lstStyle/>
          <a:p>
            <a:r>
              <a:rPr lang="en-CA" sz="2800" dirty="0">
                <a:solidFill>
                  <a:srgbClr val="222222"/>
                </a:solidFill>
                <a:effectLst/>
                <a:latin typeface="Arial" panose="020B0604020202020204" pitchFamily="34" charset="0"/>
                <a:ea typeface="Times New Roman" panose="02020603050405020304" pitchFamily="18" charset="0"/>
              </a:rPr>
              <a:t>SEXUALITY IDENTITY CATEGORIES</a:t>
            </a:r>
            <a:endParaRPr lang="en-CA" sz="2800" dirty="0"/>
          </a:p>
        </p:txBody>
      </p:sp>
    </p:spTree>
    <p:extLst>
      <p:ext uri="{BB962C8B-B14F-4D97-AF65-F5344CB8AC3E}">
        <p14:creationId xmlns:p14="http://schemas.microsoft.com/office/powerpoint/2010/main" val="2577583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FCBE5-85F6-9612-5607-33FD56D025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E9DD75-E53F-0AC5-B785-6B44E6AF475F}"/>
              </a:ext>
            </a:extLst>
          </p:cNvPr>
          <p:cNvSpPr txBox="1"/>
          <p:nvPr/>
        </p:nvSpPr>
        <p:spPr>
          <a:xfrm>
            <a:off x="0" y="532731"/>
            <a:ext cx="12192000" cy="6001643"/>
          </a:xfrm>
          <a:prstGeom prst="rect">
            <a:avLst/>
          </a:prstGeom>
          <a:noFill/>
        </p:spPr>
        <p:txBody>
          <a:bodyPr wrap="square">
            <a:spAutoFit/>
          </a:bodyPr>
          <a:lstStyle/>
          <a:p>
            <a:pPr marL="285750" indent="-285750">
              <a:buFont typeface="Arial" panose="020B0604020202020204" pitchFamily="34" charset="0"/>
              <a:buChar char="•"/>
            </a:pPr>
            <a:r>
              <a:rPr lang="en-CA" sz="2400" dirty="0">
                <a:latin typeface="Arial" panose="020B0604020202020204" pitchFamily="34" charset="0"/>
                <a:ea typeface="Times New Roman" panose="02020603050405020304" pitchFamily="18" charset="0"/>
              </a:rPr>
              <a:t>Categories and labels, however, also come with hidden traps: </a:t>
            </a:r>
          </a:p>
          <a:p>
            <a:pPr marL="342900" indent="-342900">
              <a:buFont typeface="Wingdings" panose="05000000000000000000" pitchFamily="2" charset="2"/>
              <a:buChar char="ü"/>
            </a:pPr>
            <a:r>
              <a:rPr lang="en-CA" sz="2400" dirty="0">
                <a:latin typeface="Arial" panose="020B0604020202020204" pitchFamily="34" charset="0"/>
                <a:ea typeface="Times New Roman" panose="02020603050405020304" pitchFamily="18" charset="0"/>
              </a:rPr>
              <a:t>One common risk is confusing states with traits, treating a pattern that may be situational, developmental, or relational as if it were fixed and permanent. What begins as a description of experience can quietly become a definition of the self.</a:t>
            </a:r>
            <a:endParaRPr lang="en-CA" sz="24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ü"/>
            </a:pPr>
            <a:r>
              <a:rPr lang="en-CA" sz="2400" dirty="0">
                <a:effectLst/>
                <a:latin typeface="Arial" panose="020B0604020202020204" pitchFamily="34" charset="0"/>
                <a:ea typeface="Times New Roman" panose="02020603050405020304" pitchFamily="18" charset="0"/>
              </a:rPr>
              <a:t>Another risk is that labels can </a:t>
            </a:r>
            <a:r>
              <a:rPr lang="en-CA" sz="2400" b="0" dirty="0">
                <a:effectLst/>
                <a:latin typeface="Arial" panose="020B0604020202020204" pitchFamily="34" charset="0"/>
                <a:ea typeface="Times New Roman" panose="02020603050405020304" pitchFamily="18" charset="0"/>
              </a:rPr>
              <a:t>freeze what is actually a dynamic system</a:t>
            </a:r>
            <a:r>
              <a:rPr lang="en-CA" sz="2400" dirty="0">
                <a:effectLst/>
                <a:latin typeface="Arial" panose="020B0604020202020204" pitchFamily="34" charset="0"/>
                <a:ea typeface="Times New Roman" panose="02020603050405020304" pitchFamily="18" charset="0"/>
              </a:rPr>
              <a:t>. Sexuality, attraction, and bonding shift across time, relationships, stress levels, health, and life stage. When a label becomes rigid, it can stop people from noticing how their experience is evolving.</a:t>
            </a:r>
            <a:endParaRPr lang="en-CA" sz="24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ü"/>
            </a:pPr>
            <a:r>
              <a:rPr lang="en-CA" sz="2400" dirty="0">
                <a:effectLst/>
                <a:latin typeface="Arial" panose="020B0604020202020204" pitchFamily="34" charset="0"/>
                <a:ea typeface="Times New Roman" panose="02020603050405020304" pitchFamily="18" charset="0"/>
              </a:rPr>
              <a:t>Labels can also </a:t>
            </a:r>
            <a:r>
              <a:rPr lang="en-CA" sz="2400" b="0" dirty="0">
                <a:effectLst/>
                <a:latin typeface="Arial" panose="020B0604020202020204" pitchFamily="34" charset="0"/>
                <a:ea typeface="Times New Roman" panose="02020603050405020304" pitchFamily="18" charset="0"/>
              </a:rPr>
              <a:t>mask deeper attachment and bonding dynamics</a:t>
            </a:r>
            <a:r>
              <a:rPr lang="en-CA" sz="2400" dirty="0">
                <a:effectLst/>
                <a:latin typeface="Arial" panose="020B0604020202020204" pitchFamily="34" charset="0"/>
                <a:ea typeface="Times New Roman" panose="02020603050405020304" pitchFamily="18" charset="0"/>
              </a:rPr>
              <a:t>. For example, intense attraction may be driven less by sexual orientation and more by familiarity, trauma, or unmet attachment needs. </a:t>
            </a: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rPr>
              <a:t>When we focus only on identity categories, we may miss the underlying systems that are organizing desire and connection.</a:t>
            </a:r>
            <a:endParaRPr lang="en-CA" sz="2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rPr>
              <a:t>This doesn’t mean labels are wrong or should be discarded. It means they are </a:t>
            </a:r>
            <a:r>
              <a:rPr lang="en-CA" sz="2400" b="0" dirty="0">
                <a:effectLst/>
                <a:latin typeface="Arial" panose="020B0604020202020204" pitchFamily="34" charset="0"/>
                <a:ea typeface="Times New Roman" panose="02020603050405020304" pitchFamily="18" charset="0"/>
              </a:rPr>
              <a:t>maps,</a:t>
            </a:r>
            <a:r>
              <a:rPr lang="en-CA" sz="2400" b="1" dirty="0">
                <a:effectLst/>
                <a:latin typeface="Arial" panose="020B0604020202020204" pitchFamily="34" charset="0"/>
                <a:ea typeface="Times New Roman" panose="02020603050405020304" pitchFamily="18" charset="0"/>
              </a:rPr>
              <a:t> </a:t>
            </a:r>
            <a:r>
              <a:rPr lang="en-CA" sz="2400" b="0" dirty="0">
                <a:effectLst/>
                <a:latin typeface="Arial" panose="020B0604020202020204" pitchFamily="34" charset="0"/>
                <a:ea typeface="Times New Roman" panose="02020603050405020304" pitchFamily="18" charset="0"/>
              </a:rPr>
              <a:t>not mechanisms</a:t>
            </a:r>
            <a:r>
              <a:rPr lang="en-CA" sz="2400" dirty="0">
                <a:effectLst/>
                <a:latin typeface="Arial" panose="020B0604020202020204" pitchFamily="34" charset="0"/>
                <a:ea typeface="Times New Roman" panose="02020603050405020304" pitchFamily="18" charset="0"/>
              </a:rPr>
              <a:t>. A map helps us name where we are, but it doesn’t explain how the terrain was formed or what forces are shaping it.</a:t>
            </a:r>
            <a:endParaRPr lang="en-CA" sz="24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415F9D4-9B48-9899-7522-9E8857ABB482}"/>
              </a:ext>
            </a:extLst>
          </p:cNvPr>
          <p:cNvSpPr txBox="1"/>
          <p:nvPr/>
        </p:nvSpPr>
        <p:spPr>
          <a:xfrm>
            <a:off x="2876764" y="9511"/>
            <a:ext cx="8332342" cy="523220"/>
          </a:xfrm>
          <a:prstGeom prst="rect">
            <a:avLst/>
          </a:prstGeom>
          <a:noFill/>
        </p:spPr>
        <p:txBody>
          <a:bodyPr wrap="square">
            <a:spAutoFit/>
          </a:bodyPr>
          <a:lstStyle/>
          <a:p>
            <a:r>
              <a:rPr lang="en-CA" sz="2800" dirty="0">
                <a:solidFill>
                  <a:srgbClr val="222222"/>
                </a:solidFill>
                <a:effectLst/>
                <a:latin typeface="Arial" panose="020B0604020202020204" pitchFamily="34" charset="0"/>
                <a:ea typeface="Times New Roman" panose="02020603050405020304" pitchFamily="18" charset="0"/>
              </a:rPr>
              <a:t>SEXUALITY IDENTITY CATEGORIES</a:t>
            </a:r>
            <a:endParaRPr lang="en-CA" sz="2800" dirty="0"/>
          </a:p>
        </p:txBody>
      </p:sp>
    </p:spTree>
    <p:extLst>
      <p:ext uri="{BB962C8B-B14F-4D97-AF65-F5344CB8AC3E}">
        <p14:creationId xmlns:p14="http://schemas.microsoft.com/office/powerpoint/2010/main" val="18509703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02D77D-1165-F951-3717-01799C7FE9CD}"/>
              </a:ext>
            </a:extLst>
          </p:cNvPr>
          <p:cNvSpPr txBox="1"/>
          <p:nvPr/>
        </p:nvSpPr>
        <p:spPr>
          <a:xfrm>
            <a:off x="201880" y="128373"/>
            <a:ext cx="11851575" cy="2308324"/>
          </a:xfrm>
          <a:prstGeom prst="rect">
            <a:avLst/>
          </a:prstGeom>
          <a:noFill/>
        </p:spPr>
        <p:txBody>
          <a:bodyPr wrap="square">
            <a:spAutoFit/>
          </a:bodyPr>
          <a:lstStyle/>
          <a:p>
            <a:pPr marL="285750" indent="-28575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When categories and labels are used flexibly, they support self-understanding. When they are used rigidly, they can limit curiosity and growth. Our goal here is to hold </a:t>
            </a:r>
            <a:r>
              <a:rPr lang="en-CA" sz="2400" dirty="0">
                <a:latin typeface="Arial" panose="020B0604020202020204" pitchFamily="34" charset="0"/>
                <a:ea typeface="Times New Roman" panose="02020603050405020304" pitchFamily="18" charset="0"/>
                <a:cs typeface="Arial" panose="020B0604020202020204" pitchFamily="34" charset="0"/>
              </a:rPr>
              <a:t>them</a:t>
            </a:r>
            <a:r>
              <a:rPr lang="en-CA" sz="2400" dirty="0">
                <a:effectLst/>
                <a:latin typeface="Arial" panose="020B0604020202020204" pitchFamily="34" charset="0"/>
                <a:ea typeface="Times New Roman" panose="02020603050405020304" pitchFamily="18" charset="0"/>
                <a:cs typeface="Arial" panose="020B0604020202020204" pitchFamily="34" charset="0"/>
              </a:rPr>
              <a:t> lightly, alongside a deeper understanding of sexuality as an evolving ecology of bonding systems.</a:t>
            </a:r>
            <a:endParaRPr lang="en-CA" sz="24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CA" sz="2400" kern="100" dirty="0">
                <a:effectLst/>
                <a:latin typeface="Arial" panose="020B0604020202020204" pitchFamily="34" charset="0"/>
                <a:ea typeface="Times New Roman" panose="02020603050405020304" pitchFamily="18" charset="0"/>
                <a:cs typeface="Arial" panose="020B0604020202020204" pitchFamily="34" charset="0"/>
              </a:rPr>
              <a:t>In this session, we’ll treat identity categories and labels as useful tools and starting points for inquiry rather than conclusions about who someone is or must remain.</a:t>
            </a:r>
          </a:p>
        </p:txBody>
      </p:sp>
    </p:spTree>
    <p:extLst>
      <p:ext uri="{BB962C8B-B14F-4D97-AF65-F5344CB8AC3E}">
        <p14:creationId xmlns:p14="http://schemas.microsoft.com/office/powerpoint/2010/main" val="2983415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ED517D-EA55-B027-885A-30ADF1F0A782}"/>
              </a:ext>
            </a:extLst>
          </p:cNvPr>
          <p:cNvSpPr txBox="1"/>
          <p:nvPr/>
        </p:nvSpPr>
        <p:spPr>
          <a:xfrm>
            <a:off x="111512" y="0"/>
            <a:ext cx="12192000" cy="6863417"/>
          </a:xfrm>
          <a:prstGeom prst="rect">
            <a:avLst/>
          </a:prstGeom>
          <a:noFill/>
        </p:spPr>
        <p:txBody>
          <a:bodyPr wrap="square">
            <a:spAutoFit/>
          </a:bodyPr>
          <a:lstStyle/>
          <a:p>
            <a:pPr>
              <a:buNone/>
            </a:pPr>
            <a:r>
              <a:rPr lang="en-CA" sz="2200" b="1" dirty="0">
                <a:latin typeface="Arial" panose="020B0604020202020204" pitchFamily="34" charset="0"/>
                <a:cs typeface="Arial" panose="020B0604020202020204" pitchFamily="34" charset="0"/>
              </a:rPr>
              <a:t>We would appreciate it if you answered the following questions. We will come back o them at the end of the session in-person participants will be given a hard copy of the questions for those on zoom we suggest you take a picture of these screens.</a:t>
            </a:r>
          </a:p>
          <a:p>
            <a:pPr>
              <a:buNone/>
            </a:pPr>
            <a:r>
              <a:rPr lang="en-CA" sz="2200" b="1" dirty="0">
                <a:latin typeface="Arial" panose="020B0604020202020204" pitchFamily="34" charset="0"/>
                <a:cs typeface="Arial" panose="020B0604020202020204" pitchFamily="34" charset="0"/>
              </a:rPr>
              <a:t>Please answer the first three questions now by a show of hands.</a:t>
            </a:r>
          </a:p>
          <a:p>
            <a:pPr>
              <a:buFont typeface="+mj-lt"/>
              <a:buAutoNum type="arabicPeriod"/>
            </a:pPr>
            <a:r>
              <a:rPr lang="en-CA" sz="2200" dirty="0">
                <a:latin typeface="Arial" panose="020B0604020202020204" pitchFamily="34" charset="0"/>
                <a:cs typeface="Arial" panose="020B0604020202020204" pitchFamily="34" charset="0"/>
              </a:rPr>
              <a:t>How interested are you in learning about sexuality and intimate bonding as part of the SIMPLE course? </a:t>
            </a:r>
          </a:p>
          <a:p>
            <a:pPr marL="742950" lvl="1" indent="-285750">
              <a:buFont typeface="+mj-lt"/>
              <a:buAutoNum type="arabicPeriod"/>
            </a:pPr>
            <a:r>
              <a:rPr lang="en-CA" sz="2200" dirty="0">
                <a:latin typeface="Arial" panose="020B0604020202020204" pitchFamily="34" charset="0"/>
                <a:cs typeface="Arial" panose="020B0604020202020204" pitchFamily="34" charset="0"/>
              </a:rPr>
              <a:t>1 Not interested </a:t>
            </a:r>
          </a:p>
          <a:p>
            <a:pPr marL="742950" lvl="1" indent="-285750">
              <a:buFont typeface="+mj-lt"/>
              <a:buAutoNum type="arabicPeriod"/>
            </a:pPr>
            <a:r>
              <a:rPr lang="en-CA" sz="2200" dirty="0">
                <a:latin typeface="Arial" panose="020B0604020202020204" pitchFamily="34" charset="0"/>
                <a:cs typeface="Arial" panose="020B0604020202020204" pitchFamily="34" charset="0"/>
              </a:rPr>
              <a:t>2 Slightly interested </a:t>
            </a:r>
          </a:p>
          <a:p>
            <a:pPr marL="742950" lvl="1" indent="-285750">
              <a:buFont typeface="+mj-lt"/>
              <a:buAutoNum type="arabicPeriod"/>
            </a:pPr>
            <a:r>
              <a:rPr lang="en-CA" sz="2200" dirty="0">
                <a:latin typeface="Arial" panose="020B0604020202020204" pitchFamily="34" charset="0"/>
                <a:cs typeface="Arial" panose="020B0604020202020204" pitchFamily="34" charset="0"/>
              </a:rPr>
              <a:t>3 Moderately interested </a:t>
            </a:r>
          </a:p>
          <a:p>
            <a:pPr marL="742950" lvl="1" indent="-285750">
              <a:buFont typeface="+mj-lt"/>
              <a:buAutoNum type="arabicPeriod"/>
            </a:pPr>
            <a:r>
              <a:rPr lang="en-CA" sz="2200" dirty="0">
                <a:latin typeface="Arial" panose="020B0604020202020204" pitchFamily="34" charset="0"/>
                <a:cs typeface="Arial" panose="020B0604020202020204" pitchFamily="34" charset="0"/>
              </a:rPr>
              <a:t>4 Very interested </a:t>
            </a:r>
          </a:p>
          <a:p>
            <a:pPr marL="742950" lvl="1" indent="-285750">
              <a:buFont typeface="+mj-lt"/>
              <a:buAutoNum type="arabicPeriod"/>
            </a:pPr>
            <a:r>
              <a:rPr lang="en-CA" sz="2200" dirty="0">
                <a:latin typeface="Arial" panose="020B0604020202020204" pitchFamily="34" charset="0"/>
                <a:cs typeface="Arial" panose="020B0604020202020204" pitchFamily="34" charset="0"/>
              </a:rPr>
              <a:t>5 Extremely interested </a:t>
            </a:r>
          </a:p>
          <a:p>
            <a:pPr>
              <a:buFont typeface="+mj-lt"/>
              <a:buAutoNum type="arabicPeriod"/>
            </a:pPr>
            <a:r>
              <a:rPr lang="en-CA" sz="2200" dirty="0">
                <a:latin typeface="Arial" panose="020B0604020202020204" pitchFamily="34" charset="0"/>
                <a:cs typeface="Arial" panose="020B0604020202020204" pitchFamily="34" charset="0"/>
              </a:rPr>
              <a:t>How comfortable do you feel discussing sexuality in an educational setting such as SIMPLE? </a:t>
            </a:r>
          </a:p>
          <a:p>
            <a:pPr marL="742950" lvl="1" indent="-285750">
              <a:buFont typeface="+mj-lt"/>
              <a:buAutoNum type="arabicPeriod"/>
            </a:pPr>
            <a:r>
              <a:rPr lang="en-CA" sz="2200" dirty="0">
                <a:latin typeface="Arial" panose="020B0604020202020204" pitchFamily="34" charset="0"/>
                <a:cs typeface="Arial" panose="020B0604020202020204" pitchFamily="34" charset="0"/>
              </a:rPr>
              <a:t>1 Very uncomfortable </a:t>
            </a:r>
          </a:p>
          <a:p>
            <a:pPr marL="742950" lvl="1" indent="-285750">
              <a:buFont typeface="+mj-lt"/>
              <a:buAutoNum type="arabicPeriod"/>
            </a:pPr>
            <a:r>
              <a:rPr lang="en-CA" sz="2200" dirty="0">
                <a:latin typeface="Arial" panose="020B0604020202020204" pitchFamily="34" charset="0"/>
                <a:cs typeface="Arial" panose="020B0604020202020204" pitchFamily="34" charset="0"/>
              </a:rPr>
              <a:t>5 Very comfortable </a:t>
            </a:r>
          </a:p>
          <a:p>
            <a:pPr>
              <a:buFont typeface="+mj-lt"/>
              <a:buAutoNum type="arabicPeriod"/>
            </a:pPr>
            <a:r>
              <a:rPr lang="en-CA" sz="2200" dirty="0">
                <a:latin typeface="Arial" panose="020B0604020202020204" pitchFamily="34" charset="0"/>
                <a:cs typeface="Arial" panose="020B0604020202020204" pitchFamily="34" charset="0"/>
              </a:rPr>
              <a:t>Which statement best reflects your current view? </a:t>
            </a:r>
          </a:p>
          <a:p>
            <a:pPr marL="742950" lvl="1" indent="-285750">
              <a:buFont typeface="+mj-lt"/>
              <a:buAutoNum type="arabicPeriod"/>
            </a:pPr>
            <a:r>
              <a:rPr lang="en-CA" sz="2200" dirty="0">
                <a:latin typeface="Arial" panose="020B0604020202020204" pitchFamily="34" charset="0"/>
                <a:cs typeface="Arial" panose="020B0604020202020204" pitchFamily="34" charset="0"/>
              </a:rPr>
              <a:t>Sexuality is primarily biological. </a:t>
            </a:r>
          </a:p>
          <a:p>
            <a:pPr marL="742950" lvl="1" indent="-285750">
              <a:buFont typeface="+mj-lt"/>
              <a:buAutoNum type="arabicPeriod"/>
            </a:pPr>
            <a:r>
              <a:rPr lang="en-CA" sz="2200" dirty="0">
                <a:latin typeface="Arial" panose="020B0604020202020204" pitchFamily="34" charset="0"/>
                <a:cs typeface="Arial" panose="020B0604020202020204" pitchFamily="34" charset="0"/>
              </a:rPr>
              <a:t>Sexuality is primarily psychological. </a:t>
            </a:r>
          </a:p>
          <a:p>
            <a:pPr marL="742950" lvl="1" indent="-285750">
              <a:buFont typeface="+mj-lt"/>
              <a:buAutoNum type="arabicPeriod"/>
            </a:pPr>
            <a:r>
              <a:rPr lang="en-CA" sz="2200" dirty="0">
                <a:latin typeface="Arial" panose="020B0604020202020204" pitchFamily="34" charset="0"/>
                <a:cs typeface="Arial" panose="020B0604020202020204" pitchFamily="34" charset="0"/>
              </a:rPr>
              <a:t>Sexuality is primarily social/cultural. </a:t>
            </a:r>
          </a:p>
          <a:p>
            <a:pPr marL="742950" lvl="1" indent="-285750">
              <a:buFont typeface="+mj-lt"/>
              <a:buAutoNum type="arabicPeriod"/>
            </a:pPr>
            <a:r>
              <a:rPr lang="en-CA" sz="2200" dirty="0">
                <a:latin typeface="Arial" panose="020B0604020202020204" pitchFamily="34" charset="0"/>
                <a:cs typeface="Arial" panose="020B0604020202020204" pitchFamily="34" charset="0"/>
              </a:rPr>
              <a:t>Sexuality is a combination of many factors. </a:t>
            </a:r>
          </a:p>
          <a:p>
            <a:pPr marL="742950" lvl="1" indent="-285750">
              <a:buFont typeface="+mj-lt"/>
              <a:buAutoNum type="arabicPeriod"/>
            </a:pPr>
            <a:r>
              <a:rPr lang="en-CA" sz="2200" dirty="0">
                <a:latin typeface="Arial" panose="020B0604020202020204" pitchFamily="34" charset="0"/>
                <a:cs typeface="Arial" panose="020B0604020202020204" pitchFamily="34" charset="0"/>
              </a:rPr>
              <a:t>Unsure. </a:t>
            </a:r>
          </a:p>
        </p:txBody>
      </p:sp>
    </p:spTree>
    <p:extLst>
      <p:ext uri="{BB962C8B-B14F-4D97-AF65-F5344CB8AC3E}">
        <p14:creationId xmlns:p14="http://schemas.microsoft.com/office/powerpoint/2010/main" val="33771266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3452C9-2F6D-6F30-CEC0-65CF96DA17E7}"/>
              </a:ext>
            </a:extLst>
          </p:cNvPr>
          <p:cNvSpPr txBox="1"/>
          <p:nvPr/>
        </p:nvSpPr>
        <p:spPr>
          <a:xfrm>
            <a:off x="0" y="180269"/>
            <a:ext cx="11866652" cy="954107"/>
          </a:xfrm>
          <a:prstGeom prst="rect">
            <a:avLst/>
          </a:prstGeom>
          <a:noFill/>
        </p:spPr>
        <p:txBody>
          <a:bodyPr wrap="square">
            <a:spAutoFit/>
          </a:bodyPr>
          <a:lstStyle/>
          <a:p>
            <a:pPr algn="ctr">
              <a:buNone/>
            </a:pPr>
            <a:r>
              <a:rPr lang="en-CA"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a:t>
            </a:r>
            <a:r>
              <a:rPr lang="en-CA"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2800" b="0" dirty="0">
                <a:solidFill>
                  <a:srgbClr val="000000"/>
                </a:solidFill>
                <a:effectLst/>
                <a:latin typeface="Arial" panose="020B0604020202020204" pitchFamily="34" charset="0"/>
                <a:ea typeface="Times New Roman" panose="02020603050405020304" pitchFamily="18" charset="0"/>
              </a:rPr>
              <a:t>HOW DISRUPTIONS IN PSYCHOSOCIAL DEVELOPMENT </a:t>
            </a:r>
            <a:r>
              <a:rPr lang="en-CA" sz="2800" dirty="0">
                <a:solidFill>
                  <a:srgbClr val="000000"/>
                </a:solidFill>
                <a:latin typeface="Arial" panose="020B0604020202020204" pitchFamily="34" charset="0"/>
                <a:ea typeface="Times New Roman" panose="02020603050405020304" pitchFamily="18" charset="0"/>
              </a:rPr>
              <a:t>AFFECT</a:t>
            </a:r>
            <a:r>
              <a:rPr lang="en-CA" sz="2800" b="0" dirty="0">
                <a:solidFill>
                  <a:srgbClr val="000000"/>
                </a:solidFill>
                <a:effectLst/>
                <a:latin typeface="Arial" panose="020B0604020202020204" pitchFamily="34" charset="0"/>
                <a:ea typeface="Times New Roman" panose="02020603050405020304" pitchFamily="18" charset="0"/>
              </a:rPr>
              <a:t> SEXUALITY</a:t>
            </a:r>
            <a:endParaRPr lang="en-CA" sz="2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18FC7E0-E069-E8AC-F877-B9052020C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85" y="1567543"/>
            <a:ext cx="10928829" cy="3954483"/>
          </a:xfrm>
          <a:prstGeom prst="rect">
            <a:avLst/>
          </a:prstGeom>
        </p:spPr>
      </p:pic>
      <p:sp>
        <p:nvSpPr>
          <p:cNvPr id="4" name="TextBox 3">
            <a:extLst>
              <a:ext uri="{FF2B5EF4-FFF2-40B4-BE49-F238E27FC236}">
                <a16:creationId xmlns:a16="http://schemas.microsoft.com/office/drawing/2014/main" id="{C579119E-007A-8856-2E9B-91156442CC11}"/>
              </a:ext>
            </a:extLst>
          </p:cNvPr>
          <p:cNvSpPr txBox="1"/>
          <p:nvPr/>
        </p:nvSpPr>
        <p:spPr>
          <a:xfrm>
            <a:off x="2505694" y="5763049"/>
            <a:ext cx="8230588" cy="954107"/>
          </a:xfrm>
          <a:prstGeom prst="rect">
            <a:avLst/>
          </a:prstGeom>
          <a:noFill/>
        </p:spPr>
        <p:txBody>
          <a:bodyPr wrap="square">
            <a:spAutoFit/>
          </a:bodyPr>
          <a:lstStyle/>
          <a:p>
            <a:pPr algn="ctr"/>
            <a:r>
              <a:rPr lang="en-CA" sz="2800" kern="0" dirty="0">
                <a:effectLst/>
                <a:latin typeface="Arial" panose="020B0604020202020204" pitchFamily="34" charset="0"/>
                <a:ea typeface="Times New Roman" panose="02020603050405020304" pitchFamily="18" charset="0"/>
                <a:cs typeface="Arial" panose="020B0604020202020204" pitchFamily="34" charset="0"/>
              </a:rPr>
              <a:t>This section explains why sexuality often carries unfinished developmental work</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7049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54B430-FEA2-0F51-63E8-ED6FA0900F13}"/>
              </a:ext>
            </a:extLst>
          </p:cNvPr>
          <p:cNvSpPr txBox="1"/>
          <p:nvPr/>
        </p:nvSpPr>
        <p:spPr>
          <a:xfrm>
            <a:off x="0" y="796417"/>
            <a:ext cx="12192000" cy="6001643"/>
          </a:xfrm>
          <a:prstGeom prst="rect">
            <a:avLst/>
          </a:prstGeom>
          <a:noFill/>
        </p:spPr>
        <p:txBody>
          <a:bodyPr wrap="square">
            <a:spAutoFit/>
          </a:bodyPr>
          <a:lstStyle/>
          <a:p>
            <a:pPr marL="285750" indent="-28575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rPr>
              <a:t>Sexuality doesn’t develop in isolation. It </a:t>
            </a:r>
            <a:r>
              <a:rPr lang="en-CA" sz="2400" dirty="0">
                <a:latin typeface="Arial" panose="020B0604020202020204" pitchFamily="34" charset="0"/>
                <a:ea typeface="Times New Roman" panose="02020603050405020304" pitchFamily="18" charset="0"/>
              </a:rPr>
              <a:t>evolves</a:t>
            </a:r>
            <a:r>
              <a:rPr lang="en-CA" sz="2400" dirty="0">
                <a:effectLst/>
                <a:latin typeface="Arial" panose="020B0604020202020204" pitchFamily="34" charset="0"/>
                <a:ea typeface="Times New Roman" panose="02020603050405020304" pitchFamily="18" charset="0"/>
              </a:rPr>
              <a:t> alongside our psychosocial development as described in Erikson’s stages of safety, attachment, identity, intimacy, and meaning. When development is disrupted at any of the different stages of life, sexuality often carries the unfinished work forward.</a:t>
            </a:r>
          </a:p>
          <a:p>
            <a:pPr marL="285750" indent="-285750">
              <a:buFont typeface="Arial" panose="020B0604020202020204" pitchFamily="34" charset="0"/>
              <a:buChar char="•"/>
            </a:pPr>
            <a:endParaRPr lang="en-CA" sz="24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ü"/>
            </a:pPr>
            <a:r>
              <a:rPr lang="en-CA" sz="2400" dirty="0">
                <a:effectLst/>
                <a:latin typeface="Arial" panose="020B0604020202020204" pitchFamily="34" charset="0"/>
                <a:ea typeface="Times New Roman" panose="02020603050405020304" pitchFamily="18" charset="0"/>
              </a:rPr>
              <a:t>When </a:t>
            </a:r>
            <a:r>
              <a:rPr lang="en-CA" sz="2400" dirty="0">
                <a:solidFill>
                  <a:schemeClr val="bg1"/>
                </a:solidFill>
                <a:effectLst/>
                <a:latin typeface="Arial" panose="020B0604020202020204" pitchFamily="34" charset="0"/>
                <a:ea typeface="Times New Roman" panose="02020603050405020304" pitchFamily="18" charset="0"/>
              </a:rPr>
              <a:t>early childhood </a:t>
            </a:r>
            <a:r>
              <a:rPr lang="en-CA" sz="2400" dirty="0">
                <a:effectLst/>
                <a:latin typeface="Arial" panose="020B0604020202020204" pitchFamily="34" charset="0"/>
                <a:ea typeface="Times New Roman" panose="02020603050405020304" pitchFamily="18" charset="0"/>
              </a:rPr>
              <a:t>is marked by unsafe or inconsistent attachment, bodily aliveness may never feel reliably safe. Later in life, sexuality may be used to calm, numb, or ground overwhelming feelings, or avoided altogether because pleasure feels dangerous or shameful. People may report compulsive sexual behavior, dissociation during sex, or anxiety in their bodies. Sex can feel regulating rather than relational, and pleasure may feel overwhelming or unsafe.</a:t>
            </a:r>
            <a:endParaRPr lang="en-CA" sz="24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ü"/>
            </a:pPr>
            <a:r>
              <a:rPr lang="en-CA" sz="2400" dirty="0">
                <a:effectLst/>
                <a:latin typeface="Arial" panose="020B0604020202020204" pitchFamily="34" charset="0"/>
                <a:ea typeface="Times New Roman" panose="02020603050405020304" pitchFamily="18" charset="0"/>
              </a:rPr>
              <a:t>When disruptions occur during the </a:t>
            </a:r>
            <a:r>
              <a:rPr lang="en-CA" sz="2400" dirty="0">
                <a:solidFill>
                  <a:schemeClr val="bg1"/>
                </a:solidFill>
                <a:effectLst/>
                <a:latin typeface="Arial" panose="020B0604020202020204" pitchFamily="34" charset="0"/>
                <a:ea typeface="Times New Roman" panose="02020603050405020304" pitchFamily="18" charset="0"/>
              </a:rPr>
              <a:t>latency years</a:t>
            </a:r>
            <a:r>
              <a:rPr lang="en-CA" sz="2400" dirty="0">
                <a:effectLst/>
                <a:latin typeface="Arial" panose="020B0604020202020204" pitchFamily="34" charset="0"/>
                <a:ea typeface="Times New Roman" panose="02020603050405020304" pitchFamily="18" charset="0"/>
              </a:rPr>
              <a:t>, when children are learning boundaries, modesty, and social rhythm, sexuality may later feel poorly contained. Adults may struggle with boundaries, confuse affection with sexuality, or feel awkward and uncertain around erotic cues. Sexuality can feel either oddly absent or suddenly intrusive, reflecting incomplete learning about privacy and social containment.</a:t>
            </a:r>
            <a:endParaRPr lang="en-CA" sz="24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9ACED37-B1E4-18A3-1064-1A5F62753CF1}"/>
              </a:ext>
            </a:extLst>
          </p:cNvPr>
          <p:cNvSpPr txBox="1"/>
          <p:nvPr/>
        </p:nvSpPr>
        <p:spPr>
          <a:xfrm>
            <a:off x="1678540" y="0"/>
            <a:ext cx="9526712" cy="523220"/>
          </a:xfrm>
          <a:prstGeom prst="rect">
            <a:avLst/>
          </a:prstGeom>
          <a:noFill/>
        </p:spPr>
        <p:txBody>
          <a:bodyPr wrap="square">
            <a:spAutoFit/>
          </a:bodyPr>
          <a:lstStyle/>
          <a:p>
            <a:r>
              <a:rPr lang="en-CA" sz="2800" b="0" dirty="0">
                <a:solidFill>
                  <a:srgbClr val="000000"/>
                </a:solidFill>
                <a:effectLst/>
                <a:latin typeface="Arial" panose="020B0604020202020204" pitchFamily="34" charset="0"/>
                <a:ea typeface="Times New Roman" panose="02020603050405020304" pitchFamily="18" charset="0"/>
              </a:rPr>
              <a:t>PSYCHOSOCIAL DEVELOPMENT AND SEXUALITY </a:t>
            </a:r>
            <a:endParaRPr lang="en-CA" sz="2800" dirty="0"/>
          </a:p>
        </p:txBody>
      </p:sp>
      <p:sp>
        <p:nvSpPr>
          <p:cNvPr id="2" name="Oval 1">
            <a:extLst>
              <a:ext uri="{FF2B5EF4-FFF2-40B4-BE49-F238E27FC236}">
                <a16:creationId xmlns:a16="http://schemas.microsoft.com/office/drawing/2014/main" id="{40A0772B-6150-D663-F6E1-1B0F968B8DB5}"/>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316343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4F43-D74F-C507-252F-08B7252A4F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0165D0-8276-2DF9-7C3F-06BC5C08F357}"/>
              </a:ext>
            </a:extLst>
          </p:cNvPr>
          <p:cNvSpPr txBox="1"/>
          <p:nvPr/>
        </p:nvSpPr>
        <p:spPr>
          <a:xfrm>
            <a:off x="0" y="753936"/>
            <a:ext cx="12192000" cy="5570756"/>
          </a:xfrm>
          <a:prstGeom prst="rect">
            <a:avLst/>
          </a:prstGeom>
          <a:noFill/>
        </p:spPr>
        <p:txBody>
          <a:bodyPr wrap="square">
            <a:spAutoFit/>
          </a:bodyPr>
          <a:lstStyle/>
          <a:p>
            <a:pPr marL="342900" indent="-342900">
              <a:buFont typeface="Wingdings" panose="05000000000000000000" pitchFamily="2" charset="2"/>
              <a:buChar char="ü"/>
            </a:pPr>
            <a:r>
              <a:rPr lang="en-CA" sz="2800" dirty="0">
                <a:effectLst/>
                <a:latin typeface="Arial" panose="020B0604020202020204" pitchFamily="34" charset="0"/>
                <a:ea typeface="Times New Roman" panose="02020603050405020304" pitchFamily="18" charset="0"/>
              </a:rPr>
              <a:t>When </a:t>
            </a:r>
            <a:r>
              <a:rPr lang="en-CA" sz="2800" dirty="0">
                <a:solidFill>
                  <a:schemeClr val="bg1"/>
                </a:solidFill>
                <a:effectLst/>
                <a:latin typeface="Arial" panose="020B0604020202020204" pitchFamily="34" charset="0"/>
                <a:ea typeface="Times New Roman" panose="02020603050405020304" pitchFamily="18" charset="0"/>
              </a:rPr>
              <a:t>adolescence</a:t>
            </a:r>
            <a:r>
              <a:rPr lang="en-CA" sz="2800" dirty="0">
                <a:effectLst/>
                <a:latin typeface="Arial" panose="020B0604020202020204" pitchFamily="34" charset="0"/>
                <a:ea typeface="Times New Roman" panose="02020603050405020304" pitchFamily="18" charset="0"/>
              </a:rPr>
              <a:t> is disrupted, through shame, pressure, or premature foreclosure of identity, sexuality can become fused with self-worth or identity. Desire may feel like proof of value, or sexuality may become something brittle and over-defining. People may say things like, “If I’m not desired, I don’t know who I am.” Sexual labels can carry intense pressure to stabilize the self rather than reflect lived experience.</a:t>
            </a:r>
            <a:endParaRPr lang="en-CA" sz="28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ü"/>
            </a:pPr>
            <a:r>
              <a:rPr lang="en-CA" sz="2800" dirty="0">
                <a:effectLst/>
                <a:latin typeface="Arial" panose="020B0604020202020204" pitchFamily="34" charset="0"/>
                <a:ea typeface="Times New Roman" panose="02020603050405020304" pitchFamily="18" charset="0"/>
              </a:rPr>
              <a:t>When </a:t>
            </a:r>
            <a:r>
              <a:rPr lang="en-CA" sz="2800" dirty="0">
                <a:solidFill>
                  <a:schemeClr val="bg1"/>
                </a:solidFill>
                <a:effectLst/>
                <a:latin typeface="Arial" panose="020B0604020202020204" pitchFamily="34" charset="0"/>
                <a:ea typeface="Times New Roman" panose="02020603050405020304" pitchFamily="18" charset="0"/>
              </a:rPr>
              <a:t>early adulthood </a:t>
            </a:r>
            <a:r>
              <a:rPr lang="en-CA" sz="2800" dirty="0">
                <a:effectLst/>
                <a:latin typeface="Arial" panose="020B0604020202020204" pitchFamily="34" charset="0"/>
                <a:ea typeface="Times New Roman" panose="02020603050405020304" pitchFamily="18" charset="0"/>
              </a:rPr>
              <a:t>is marked by unsafe or unreliable intimacy, sexuality often becomes an attachment strategy. Sex may be used to secure closeness, prevent abandonment, or maintain control, or it may be avoided to protect autonomy. People may alternate between intense sexual pursuit and emotional withdrawal, feeling torn between wanting closeness and panicking when it becomes real.</a:t>
            </a:r>
            <a:r>
              <a:rPr lang="en-CA" sz="2800" dirty="0">
                <a:latin typeface="Arial" panose="020B0604020202020204" pitchFamily="34" charset="0"/>
                <a:ea typeface="Times New Roman" panose="02020603050405020304" pitchFamily="18" charset="0"/>
              </a:rPr>
              <a:t> </a:t>
            </a:r>
          </a:p>
          <a:p>
            <a:pPr marL="342900" indent="-342900">
              <a:buFont typeface="Wingdings" panose="05000000000000000000" pitchFamily="2" charset="2"/>
              <a:buChar char="ü"/>
            </a:pPr>
            <a:endParaRPr lang="en-CA" sz="20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29968F2-A2AF-3400-AEA6-BA243068FB5B}"/>
              </a:ext>
            </a:extLst>
          </p:cNvPr>
          <p:cNvSpPr txBox="1"/>
          <p:nvPr/>
        </p:nvSpPr>
        <p:spPr>
          <a:xfrm>
            <a:off x="1690415" y="0"/>
            <a:ext cx="9526712" cy="523220"/>
          </a:xfrm>
          <a:prstGeom prst="rect">
            <a:avLst/>
          </a:prstGeom>
          <a:noFill/>
        </p:spPr>
        <p:txBody>
          <a:bodyPr wrap="square">
            <a:spAutoFit/>
          </a:bodyPr>
          <a:lstStyle/>
          <a:p>
            <a:r>
              <a:rPr lang="en-CA" sz="2800" b="0" dirty="0">
                <a:solidFill>
                  <a:srgbClr val="000000"/>
                </a:solidFill>
                <a:effectLst/>
                <a:latin typeface="Arial" panose="020B0604020202020204" pitchFamily="34" charset="0"/>
                <a:ea typeface="Times New Roman" panose="02020603050405020304" pitchFamily="18" charset="0"/>
              </a:rPr>
              <a:t>PSYCHOSOCIAL DEVELOPMENT AND SEXUALITY </a:t>
            </a:r>
            <a:endParaRPr lang="en-CA" sz="2800" dirty="0"/>
          </a:p>
        </p:txBody>
      </p:sp>
      <p:sp>
        <p:nvSpPr>
          <p:cNvPr id="2" name="Oval 1">
            <a:extLst>
              <a:ext uri="{FF2B5EF4-FFF2-40B4-BE49-F238E27FC236}">
                <a16:creationId xmlns:a16="http://schemas.microsoft.com/office/drawing/2014/main" id="{F71A1CAB-96E5-F2D5-88E7-C2BE5A8AA1F3}"/>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39126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8DA85-CC09-9DC8-6BF8-4EA996E3BD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1C66C1-264B-260D-7BD7-617D41D1FF5A}"/>
              </a:ext>
            </a:extLst>
          </p:cNvPr>
          <p:cNvSpPr txBox="1"/>
          <p:nvPr/>
        </p:nvSpPr>
        <p:spPr>
          <a:xfrm>
            <a:off x="0" y="643622"/>
            <a:ext cx="12192000" cy="5570756"/>
          </a:xfrm>
          <a:prstGeom prst="rect">
            <a:avLst/>
          </a:prstGeom>
          <a:noFill/>
        </p:spPr>
        <p:txBody>
          <a:bodyPr wrap="square">
            <a:spAutoFit/>
          </a:bodyPr>
          <a:lstStyle/>
          <a:p>
            <a:pPr marL="342900" indent="-342900">
              <a:buFont typeface="Wingdings" panose="05000000000000000000" pitchFamily="2" charset="2"/>
              <a:buChar char="ü"/>
            </a:pPr>
            <a:r>
              <a:rPr lang="en-CA" sz="2800" dirty="0">
                <a:latin typeface="Arial" panose="020B0604020202020204" pitchFamily="34" charset="0"/>
                <a:ea typeface="Times New Roman" panose="02020603050405020304" pitchFamily="18" charset="0"/>
              </a:rPr>
              <a:t>In </a:t>
            </a:r>
            <a:r>
              <a:rPr lang="en-CA" sz="2800" dirty="0">
                <a:solidFill>
                  <a:schemeClr val="bg1"/>
                </a:solidFill>
                <a:latin typeface="Arial" panose="020B0604020202020204" pitchFamily="34" charset="0"/>
                <a:ea typeface="Times New Roman" panose="02020603050405020304" pitchFamily="18" charset="0"/>
              </a:rPr>
              <a:t>midlife</a:t>
            </a:r>
            <a:r>
              <a:rPr lang="en-CA" sz="2800" dirty="0">
                <a:latin typeface="Arial" panose="020B0604020202020204" pitchFamily="34" charset="0"/>
                <a:ea typeface="Times New Roman" panose="02020603050405020304" pitchFamily="18" charset="0"/>
              </a:rPr>
              <a:t>, when sexuality must be integrated with power, loss, aging, and meaning, unresolved developmental issues may surface dramatically. Sexuality may erupt in novelty-seeking or acting out, or collapse under stress, resentment, or exhaustion. Affairs, sudden loss of desire, or identity confusion may appear, often accompanied by a sense that sex is the only place aliveness remains or that desire has disappeared entirely.</a:t>
            </a:r>
            <a:endParaRPr lang="en-CA" sz="2800"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ü"/>
            </a:pPr>
            <a:r>
              <a:rPr lang="en-CA" sz="2800" dirty="0">
                <a:latin typeface="Arial" panose="020B0604020202020204" pitchFamily="34" charset="0"/>
                <a:ea typeface="Times New Roman" panose="02020603050405020304" pitchFamily="18" charset="0"/>
              </a:rPr>
              <a:t>In </a:t>
            </a:r>
            <a:r>
              <a:rPr lang="en-CA" sz="2800" dirty="0">
                <a:solidFill>
                  <a:schemeClr val="bg1"/>
                </a:solidFill>
                <a:latin typeface="Arial" panose="020B0604020202020204" pitchFamily="34" charset="0"/>
                <a:ea typeface="Times New Roman" panose="02020603050405020304" pitchFamily="18" charset="0"/>
              </a:rPr>
              <a:t>later life</a:t>
            </a:r>
            <a:r>
              <a:rPr lang="en-CA" sz="2800" dirty="0">
                <a:latin typeface="Arial" panose="020B0604020202020204" pitchFamily="34" charset="0"/>
                <a:ea typeface="Times New Roman" panose="02020603050405020304" pitchFamily="18" charset="0"/>
              </a:rPr>
              <a:t>, when aging, illness, or grief are difficult to integrate, sexuality may be prematurely mourned or anxiously clung to as proof of vitality. Some people resign themselves to the idea that their sexual life is “over,” while others feel desperate to confirm that they are still desirable. Sexuality may become tied to despair, denial, or shame around bodily change.</a:t>
            </a:r>
          </a:p>
          <a:p>
            <a:pPr marL="342900" indent="-342900">
              <a:buFont typeface="Wingdings" panose="05000000000000000000" pitchFamily="2" charset="2"/>
              <a:buChar char="ü"/>
            </a:pPr>
            <a:endParaRPr lang="en-CA" sz="20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8964A1AC-72EC-C549-BA3C-2E363EF46B9C}"/>
              </a:ext>
            </a:extLst>
          </p:cNvPr>
          <p:cNvSpPr txBox="1"/>
          <p:nvPr/>
        </p:nvSpPr>
        <p:spPr>
          <a:xfrm>
            <a:off x="1690415" y="0"/>
            <a:ext cx="9526712" cy="523220"/>
          </a:xfrm>
          <a:prstGeom prst="rect">
            <a:avLst/>
          </a:prstGeom>
          <a:noFill/>
        </p:spPr>
        <p:txBody>
          <a:bodyPr wrap="square">
            <a:spAutoFit/>
          </a:bodyPr>
          <a:lstStyle/>
          <a:p>
            <a:r>
              <a:rPr lang="en-CA" sz="2800" b="0" dirty="0">
                <a:solidFill>
                  <a:srgbClr val="000000"/>
                </a:solidFill>
                <a:effectLst/>
                <a:latin typeface="Arial" panose="020B0604020202020204" pitchFamily="34" charset="0"/>
                <a:ea typeface="Times New Roman" panose="02020603050405020304" pitchFamily="18" charset="0"/>
              </a:rPr>
              <a:t>PSYCHOSOCIAL DEVELOPMENT AND SEXUALITY </a:t>
            </a:r>
            <a:endParaRPr lang="en-CA" sz="2800" dirty="0"/>
          </a:p>
        </p:txBody>
      </p:sp>
      <p:sp>
        <p:nvSpPr>
          <p:cNvPr id="2" name="Oval 1">
            <a:extLst>
              <a:ext uri="{FF2B5EF4-FFF2-40B4-BE49-F238E27FC236}">
                <a16:creationId xmlns:a16="http://schemas.microsoft.com/office/drawing/2014/main" id="{5A1C7D21-8E63-4456-8B79-4C93B8385329}"/>
              </a:ext>
            </a:extLst>
          </p:cNvPr>
          <p:cNvSpPr/>
          <p:nvPr/>
        </p:nvSpPr>
        <p:spPr>
          <a:xfrm>
            <a:off x="110447" y="186900"/>
            <a:ext cx="206188" cy="1972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436015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3F89B3-84D9-465C-EC3D-4DF37A16AA3E}"/>
              </a:ext>
            </a:extLst>
          </p:cNvPr>
          <p:cNvSpPr txBox="1"/>
          <p:nvPr/>
        </p:nvSpPr>
        <p:spPr>
          <a:xfrm>
            <a:off x="91044" y="222486"/>
            <a:ext cx="11653651" cy="3539430"/>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Sexuality that feels stuck, pressured, avoided, or overly tied to who someone thinks they are, points to developmental issues.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Healing isn’t about “fixing sex.” It’s about understanding when development got interrupted and giving the person what they didn’t get back then; safety, clear boundaries, identity, emotional closeness, or purpose.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As those needs are met, sexuality often becomes calmer, more alive, and more relational on its own</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1233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BA462-916D-FDC1-D7D5-8333E0CA2A5B}"/>
              </a:ext>
            </a:extLst>
          </p:cNvPr>
          <p:cNvSpPr txBox="1"/>
          <p:nvPr/>
        </p:nvSpPr>
        <p:spPr>
          <a:xfrm>
            <a:off x="719191" y="502307"/>
            <a:ext cx="11400890" cy="626262"/>
          </a:xfrm>
          <a:prstGeom prst="rect">
            <a:avLst/>
          </a:prstGeom>
          <a:noFill/>
        </p:spPr>
        <p:txBody>
          <a:bodyPr wrap="square">
            <a:spAutoFit/>
          </a:bodyPr>
          <a:lstStyle/>
          <a:p>
            <a:pPr>
              <a:lnSpc>
                <a:spcPct val="115000"/>
              </a:lnSpc>
              <a:spcBef>
                <a:spcPts val="800"/>
              </a:spcBef>
              <a:spcAft>
                <a:spcPts val="400"/>
              </a:spcAft>
              <a:buNone/>
            </a:pPr>
            <a:r>
              <a:rPr lang="en-CA" sz="32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13. OUR STRUGGLES WITH SEXUALITY AND BONDING</a:t>
            </a:r>
            <a:endParaRPr lang="en-CA" sz="320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703417D-DF06-59BE-4367-B1BDF5456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918" y="1371600"/>
            <a:ext cx="8236163" cy="4474396"/>
          </a:xfrm>
          <a:prstGeom prst="rect">
            <a:avLst/>
          </a:prstGeom>
        </p:spPr>
      </p:pic>
      <p:sp>
        <p:nvSpPr>
          <p:cNvPr id="5" name="TextBox 4">
            <a:extLst>
              <a:ext uri="{FF2B5EF4-FFF2-40B4-BE49-F238E27FC236}">
                <a16:creationId xmlns:a16="http://schemas.microsoft.com/office/drawing/2014/main" id="{CF8010EA-D83C-84B2-8C56-F24054588CE2}"/>
              </a:ext>
            </a:extLst>
          </p:cNvPr>
          <p:cNvSpPr txBox="1"/>
          <p:nvPr/>
        </p:nvSpPr>
        <p:spPr>
          <a:xfrm>
            <a:off x="515577" y="6095750"/>
            <a:ext cx="10346076" cy="519886"/>
          </a:xfrm>
          <a:prstGeom prst="rect">
            <a:avLst/>
          </a:prstGeom>
          <a:noFill/>
        </p:spPr>
        <p:txBody>
          <a:bodyPr wrap="square">
            <a:spAutoFit/>
          </a:bodyPr>
          <a:lstStyle/>
          <a:p>
            <a:pPr marL="914400">
              <a:lnSpc>
                <a:spcPct val="107000"/>
              </a:lnSpc>
              <a:spcAft>
                <a:spcPts val="800"/>
              </a:spcAft>
              <a:buNone/>
            </a:pPr>
            <a:r>
              <a:rPr lang="en-CA" sz="2800" kern="0" dirty="0">
                <a:effectLst/>
                <a:latin typeface="Arial" panose="020B0604020202020204" pitchFamily="34" charset="0"/>
                <a:ea typeface="Times New Roman" panose="02020603050405020304" pitchFamily="18" charset="0"/>
                <a:cs typeface="Arial" panose="020B0604020202020204" pitchFamily="34" charset="0"/>
              </a:rPr>
              <a:t>What it looks like when one system runs the show too long</a:t>
            </a:r>
            <a:endParaRPr lang="en-CA"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023741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916056-8E5B-FC9B-5BC9-4F30CA7815BF}"/>
              </a:ext>
            </a:extLst>
          </p:cNvPr>
          <p:cNvSpPr txBox="1"/>
          <p:nvPr/>
        </p:nvSpPr>
        <p:spPr>
          <a:xfrm>
            <a:off x="1175657" y="0"/>
            <a:ext cx="10604665" cy="523220"/>
          </a:xfrm>
          <a:prstGeom prst="rect">
            <a:avLst/>
          </a:prstGeom>
          <a:noFill/>
        </p:spPr>
        <p:txBody>
          <a:bodyPr wrap="square">
            <a:spAutoFit/>
          </a:bodyPr>
          <a:lstStyle/>
          <a:p>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WAYS WE STRUGGLE WITH SEXUALITY AND BONDING</a:t>
            </a:r>
            <a:endParaRPr lang="en-CA" sz="2800" dirty="0"/>
          </a:p>
        </p:txBody>
      </p:sp>
      <p:sp>
        <p:nvSpPr>
          <p:cNvPr id="4" name="TextBox 3">
            <a:extLst>
              <a:ext uri="{FF2B5EF4-FFF2-40B4-BE49-F238E27FC236}">
                <a16:creationId xmlns:a16="http://schemas.microsoft.com/office/drawing/2014/main" id="{CA19D724-22F7-455E-5FC3-042E7A1A15BA}"/>
              </a:ext>
            </a:extLst>
          </p:cNvPr>
          <p:cNvSpPr txBox="1"/>
          <p:nvPr/>
        </p:nvSpPr>
        <p:spPr>
          <a:xfrm>
            <a:off x="111104" y="523220"/>
            <a:ext cx="12041312" cy="6186309"/>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struggles people have in sexual and intimate relationships usually follow common patterns. When we stop focusing on labels and instead look at how desire, closeness, meaning, and emotional regulation change over time, those patterns become easier to see. These patterns don’t mean that something is wrong with a person. They’re more about the tension between how our nervous systems evolved and how modern relationships now work.</a:t>
            </a:r>
          </a:p>
          <a:p>
            <a:pPr marL="342900" indent="-342900">
              <a:buFont typeface="Wingdings" panose="05000000000000000000" pitchFamily="2" charset="2"/>
              <a:buChar char="ü"/>
            </a:pPr>
            <a:r>
              <a:rPr lang="en-US" sz="2200" dirty="0">
                <a:latin typeface="Arial" panose="020B0604020202020204" pitchFamily="34" charset="0"/>
                <a:cs typeface="Arial" panose="020B0604020202020204" pitchFamily="34" charset="0"/>
              </a:rPr>
              <a:t>When passion fades in a long-term relationship, people often assume love is gone. But more often, the relationship has become emotionally overloaded and centered on caregiving. When partners rely on each other for nearly everything; co-parenting, comfort, safety, companionship, and a sense of meaning, the relationship shifts into a “caretaking and security” mode. This mode is good for stability, but sexual desire usually needs a bit of distance, novelty, and unpredictability to stay alive.</a:t>
            </a:r>
          </a:p>
          <a:p>
            <a:pPr marL="342900" indent="-342900">
              <a:buFont typeface="Wingdings" panose="05000000000000000000" pitchFamily="2" charset="2"/>
              <a:buChar char="ü"/>
            </a:pPr>
            <a:r>
              <a:rPr lang="en-US" sz="2200" dirty="0">
                <a:latin typeface="Arial" panose="020B0604020202020204" pitchFamily="34" charset="0"/>
                <a:cs typeface="Arial" panose="020B0604020202020204" pitchFamily="34" charset="0"/>
              </a:rPr>
              <a:t>When caregiving dominates, desire may fade, go quiet, or sometimes be directed towards other people. This is not betrayal, it means the relationship has shifted into a different mode.</a:t>
            </a:r>
          </a:p>
          <a:p>
            <a:pPr marL="342900" indent="-342900">
              <a:buFont typeface="Wingdings" panose="05000000000000000000" pitchFamily="2" charset="2"/>
              <a:buChar char="ü"/>
            </a:pPr>
            <a:r>
              <a:rPr lang="en-US" sz="2200" dirty="0">
                <a:latin typeface="Arial" panose="020B0604020202020204" pitchFamily="34" charset="0"/>
                <a:cs typeface="Arial" panose="020B0604020202020204" pitchFamily="34" charset="0"/>
              </a:rPr>
              <a:t>Familiarity and loss of individuality also matter. Desire usually arises between two distinct people, not two people who feel merged or fused. When a relationship leaves little room for independence, mystery, or personal space, sexual tension often weakens. Emotional intimacy may deepen, but desire can flatten. This too is a sign that the balance between bonding and desire has changed.</a:t>
            </a:r>
          </a:p>
        </p:txBody>
      </p:sp>
    </p:spTree>
    <p:extLst>
      <p:ext uri="{BB962C8B-B14F-4D97-AF65-F5344CB8AC3E}">
        <p14:creationId xmlns:p14="http://schemas.microsoft.com/office/powerpoint/2010/main" val="4290578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B0AAA-4362-CB6F-652D-1B8D66D9D8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1700E3-1384-CDE6-B72B-3C013A6E5924}"/>
              </a:ext>
            </a:extLst>
          </p:cNvPr>
          <p:cNvSpPr txBox="1"/>
          <p:nvPr/>
        </p:nvSpPr>
        <p:spPr>
          <a:xfrm>
            <a:off x="1353787" y="0"/>
            <a:ext cx="9820893" cy="523220"/>
          </a:xfrm>
          <a:prstGeom prst="rect">
            <a:avLst/>
          </a:prstGeom>
          <a:noFill/>
        </p:spPr>
        <p:txBody>
          <a:bodyPr wrap="square">
            <a:spAutoFit/>
          </a:bodyPr>
          <a:lstStyle/>
          <a:p>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WAYS WE STRUGGLE WITH SEXUALITY AND BONDING</a:t>
            </a:r>
            <a:endParaRPr lang="en-CA" sz="2800" dirty="0"/>
          </a:p>
        </p:txBody>
      </p:sp>
      <p:sp>
        <p:nvSpPr>
          <p:cNvPr id="5" name="TextBox 4">
            <a:extLst>
              <a:ext uri="{FF2B5EF4-FFF2-40B4-BE49-F238E27FC236}">
                <a16:creationId xmlns:a16="http://schemas.microsoft.com/office/drawing/2014/main" id="{D28EE136-0E73-0D91-71E1-5A3839853C27}"/>
              </a:ext>
            </a:extLst>
          </p:cNvPr>
          <p:cNvSpPr txBox="1"/>
          <p:nvPr/>
        </p:nvSpPr>
        <p:spPr>
          <a:xfrm>
            <a:off x="-2" y="597689"/>
            <a:ext cx="12192000" cy="6001643"/>
          </a:xfrm>
          <a:prstGeom prst="rect">
            <a:avLst/>
          </a:prstGeom>
          <a:noFill/>
        </p:spPr>
        <p:txBody>
          <a:bodyPr wrap="square">
            <a:spAutoFit/>
          </a:bodyPr>
          <a:lstStyle/>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Rising rates of infidelity and divorce are less about people becoming less moral and more about the pressures modern relationships are under. </a:t>
            </a: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People change over time, and partners don’t always grow in the same direction or at the same pace. A relationship that worked well in one stage of life can start to feel tight or mismatched in another. Without a way of understanding growth and change as normal, these shifts can feel like rejection or betrayal rather than a natural part of development.</a:t>
            </a: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Sex can also get pulled into roles it was never meant to play. It may be used to manage anxiety, soothe shame, prop up self-esteem, or provide a sense of identity or worth. When sex is asked to do this much emotional work, desire often becomes intense, fragile, or compulsive rather than playful and connected.</a:t>
            </a: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A common pattern in long-term relationships is that safety and desire drift apart. One partner becomes the source of comfort and security, while sexual energy moves into fantasy, pornography, emotional closeness with someone else, or physical affairs. This split is often unconscious and reflects an attempt to hold onto both safety and vitality when they no longer seem to exist together in the same relationship.</a:t>
            </a:r>
          </a:p>
        </p:txBody>
      </p:sp>
    </p:spTree>
    <p:extLst>
      <p:ext uri="{BB962C8B-B14F-4D97-AF65-F5344CB8AC3E}">
        <p14:creationId xmlns:p14="http://schemas.microsoft.com/office/powerpoint/2010/main" val="707574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B3EA3-F79B-8854-A4EB-54AE2B9E87A2}"/>
              </a:ext>
            </a:extLst>
          </p:cNvPr>
          <p:cNvSpPr txBox="1"/>
          <p:nvPr/>
        </p:nvSpPr>
        <p:spPr>
          <a:xfrm>
            <a:off x="121577" y="449665"/>
            <a:ext cx="11948845" cy="954107"/>
          </a:xfrm>
          <a:prstGeom prst="rect">
            <a:avLst/>
          </a:prstGeom>
          <a:noFill/>
        </p:spPr>
        <p:txBody>
          <a:bodyPr wrap="square">
            <a:spAutoFit/>
          </a:bodyPr>
          <a:lstStyle/>
          <a:p>
            <a:pPr algn="ctr">
              <a:buNone/>
            </a:pPr>
            <a:r>
              <a:rPr lang="en-CA" sz="2800" dirty="0">
                <a:solidFill>
                  <a:schemeClr val="bg1"/>
                </a:solidFill>
                <a:effectLst/>
                <a:latin typeface="Arial" panose="020B0604020202020204" pitchFamily="34" charset="0"/>
                <a:ea typeface="Times New Roman" panose="02020603050405020304" pitchFamily="18" charset="0"/>
              </a:rPr>
              <a:t>13. COMMON MODERN </a:t>
            </a:r>
            <a:r>
              <a:rPr lang="en-CA" sz="2800" dirty="0">
                <a:solidFill>
                  <a:schemeClr val="bg1"/>
                </a:solidFill>
                <a:latin typeface="Arial" panose="020B0604020202020204" pitchFamily="34" charset="0"/>
                <a:ea typeface="Times New Roman" panose="02020603050405020304" pitchFamily="18" charset="0"/>
              </a:rPr>
              <a:t>HOLES</a:t>
            </a:r>
            <a:r>
              <a:rPr lang="en-CA" sz="2800" dirty="0">
                <a:solidFill>
                  <a:schemeClr val="bg1"/>
                </a:solidFill>
                <a:effectLst/>
                <a:latin typeface="Arial" panose="020B0604020202020204" pitchFamily="34" charset="0"/>
                <a:ea typeface="Times New Roman" panose="02020603050405020304" pitchFamily="18" charset="0"/>
              </a:rPr>
              <a:t> IN INTIMATE SEXUAL RELATIONSHIPS</a:t>
            </a:r>
            <a:endParaRPr lang="en-CA"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6303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B1130-118A-B24C-FD3E-C84554EC306C}"/>
              </a:ext>
            </a:extLst>
          </p:cNvPr>
          <p:cNvSpPr txBox="1"/>
          <p:nvPr/>
        </p:nvSpPr>
        <p:spPr>
          <a:xfrm>
            <a:off x="401782" y="183470"/>
            <a:ext cx="11602192" cy="1323439"/>
          </a:xfrm>
          <a:prstGeom prst="rect">
            <a:avLst/>
          </a:prstGeom>
          <a:noFill/>
        </p:spPr>
        <p:txBody>
          <a:bodyPr wrap="square">
            <a:spAutoFit/>
          </a:bodyPr>
          <a:lstStyle/>
          <a:p>
            <a:pPr algn="ctr"/>
            <a:r>
              <a:rPr lang="en-CA" sz="4000" dirty="0">
                <a:solidFill>
                  <a:schemeClr val="bg1"/>
                </a:solidFill>
                <a:latin typeface="Arial" panose="020B0604020202020204" pitchFamily="34" charset="0"/>
                <a:ea typeface="Times New Roman" panose="02020603050405020304" pitchFamily="18" charset="0"/>
              </a:rPr>
              <a:t>O</a:t>
            </a:r>
            <a:r>
              <a:rPr lang="en-CA" sz="4000" dirty="0">
                <a:solidFill>
                  <a:schemeClr val="bg1"/>
                </a:solidFill>
                <a:effectLst/>
                <a:latin typeface="Arial" panose="020B0604020202020204" pitchFamily="34" charset="0"/>
                <a:ea typeface="Times New Roman" panose="02020603050405020304" pitchFamily="18" charset="0"/>
              </a:rPr>
              <a:t>ur struggles with sexuality and bonding cause us to fall into some common holes</a:t>
            </a:r>
            <a:endParaRPr lang="en-CA" sz="4000" dirty="0">
              <a:solidFill>
                <a:schemeClr val="bg1"/>
              </a:solidFill>
            </a:endParaRPr>
          </a:p>
        </p:txBody>
      </p:sp>
    </p:spTree>
    <p:extLst>
      <p:ext uri="{BB962C8B-B14F-4D97-AF65-F5344CB8AC3E}">
        <p14:creationId xmlns:p14="http://schemas.microsoft.com/office/powerpoint/2010/main" val="42763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8F357-E383-39D3-4159-73BDA98D44E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91237A8-C2A4-E488-A548-F75E52865763}"/>
              </a:ext>
            </a:extLst>
          </p:cNvPr>
          <p:cNvSpPr txBox="1"/>
          <p:nvPr/>
        </p:nvSpPr>
        <p:spPr>
          <a:xfrm>
            <a:off x="111512" y="0"/>
            <a:ext cx="12192000" cy="6524863"/>
          </a:xfrm>
          <a:prstGeom prst="rect">
            <a:avLst/>
          </a:prstGeom>
          <a:noFill/>
        </p:spPr>
        <p:txBody>
          <a:bodyPr wrap="square">
            <a:spAutoFit/>
          </a:bodyPr>
          <a:lstStyle/>
          <a:p>
            <a:pPr>
              <a:buNone/>
            </a:pPr>
            <a:r>
              <a:rPr lang="en-CA" sz="2200" b="1" dirty="0">
                <a:latin typeface="Arial" panose="020B0604020202020204" pitchFamily="34" charset="0"/>
                <a:cs typeface="Arial" panose="020B0604020202020204" pitchFamily="34" charset="0"/>
              </a:rPr>
              <a:t>We will come back to the following questions after the session</a:t>
            </a:r>
          </a:p>
          <a:p>
            <a:pPr>
              <a:buFont typeface="+mj-lt"/>
              <a:buAutoNum type="arabicPeriod"/>
            </a:pPr>
            <a:r>
              <a:rPr lang="en-CA" sz="2200" dirty="0">
                <a:latin typeface="Arial" panose="020B0604020202020204" pitchFamily="34" charset="0"/>
                <a:cs typeface="Arial" panose="020B0604020202020204" pitchFamily="34" charset="0"/>
              </a:rPr>
              <a:t>Overall, how valuable was this session? </a:t>
            </a:r>
          </a:p>
          <a:p>
            <a:pPr marL="742950" lvl="1" indent="-285750">
              <a:buFont typeface="+mj-lt"/>
              <a:buAutoNum type="arabicPeriod"/>
            </a:pPr>
            <a:r>
              <a:rPr lang="en-CA" sz="2200" dirty="0">
                <a:latin typeface="Arial" panose="020B0604020202020204" pitchFamily="34" charset="0"/>
                <a:cs typeface="Arial" panose="020B0604020202020204" pitchFamily="34" charset="0"/>
              </a:rPr>
              <a:t>1 Not valuable </a:t>
            </a:r>
          </a:p>
          <a:p>
            <a:pPr marL="742950" lvl="1" indent="-285750">
              <a:buFont typeface="+mj-lt"/>
              <a:buAutoNum type="arabicPeriod"/>
            </a:pPr>
            <a:r>
              <a:rPr lang="en-CA" sz="2200" dirty="0">
                <a:latin typeface="Arial" panose="020B0604020202020204" pitchFamily="34" charset="0"/>
                <a:cs typeface="Arial" panose="020B0604020202020204" pitchFamily="34" charset="0"/>
              </a:rPr>
              <a:t>5 Extremely valuable </a:t>
            </a:r>
          </a:p>
          <a:p>
            <a:pPr>
              <a:buFont typeface="+mj-lt"/>
              <a:buAutoNum type="arabicPeriod"/>
            </a:pPr>
            <a:r>
              <a:rPr lang="en-CA" sz="2200" dirty="0">
                <a:latin typeface="Arial" panose="020B0604020202020204" pitchFamily="34" charset="0"/>
                <a:cs typeface="Arial" panose="020B0604020202020204" pitchFamily="34" charset="0"/>
              </a:rPr>
              <a:t>Did the session help you understand sexuality and bonding in a new way? </a:t>
            </a:r>
          </a:p>
          <a:p>
            <a:pPr marL="742950" lvl="1" indent="-285750">
              <a:buFont typeface="+mj-lt"/>
              <a:buAutoNum type="arabicPeriod"/>
            </a:pPr>
            <a:r>
              <a:rPr lang="en-CA" sz="2200" dirty="0">
                <a:latin typeface="Arial" panose="020B0604020202020204" pitchFamily="34" charset="0"/>
                <a:cs typeface="Arial" panose="020B0604020202020204" pitchFamily="34" charset="0"/>
              </a:rPr>
              <a:t>1 Not at all </a:t>
            </a:r>
          </a:p>
          <a:p>
            <a:pPr marL="742950" lvl="1" indent="-285750">
              <a:buFont typeface="+mj-lt"/>
              <a:buAutoNum type="arabicPeriod"/>
            </a:pPr>
            <a:r>
              <a:rPr lang="en-CA" sz="2200" dirty="0">
                <a:latin typeface="Arial" panose="020B0604020202020204" pitchFamily="34" charset="0"/>
                <a:cs typeface="Arial" panose="020B0604020202020204" pitchFamily="34" charset="0"/>
              </a:rPr>
              <a:t>5 Very much </a:t>
            </a:r>
          </a:p>
          <a:p>
            <a:pPr>
              <a:buFont typeface="+mj-lt"/>
              <a:buAutoNum type="arabicPeriod"/>
            </a:pPr>
            <a:r>
              <a:rPr lang="en-CA" sz="2200" dirty="0">
                <a:latin typeface="Arial" panose="020B0604020202020204" pitchFamily="34" charset="0"/>
                <a:cs typeface="Arial" panose="020B0604020202020204" pitchFamily="34" charset="0"/>
              </a:rPr>
              <a:t>Which concept was most helpful? </a:t>
            </a:r>
          </a:p>
          <a:p>
            <a:pPr marL="742950" lvl="1" indent="-285750">
              <a:buFont typeface="+mj-lt"/>
              <a:buAutoNum type="arabicPeriod"/>
            </a:pPr>
            <a:r>
              <a:rPr lang="en-CA" sz="2200" dirty="0">
                <a:latin typeface="Arial" panose="020B0604020202020204" pitchFamily="34" charset="0"/>
                <a:cs typeface="Arial" panose="020B0604020202020204" pitchFamily="34" charset="0"/>
              </a:rPr>
              <a:t>Sexuality as an ecology of systems </a:t>
            </a:r>
          </a:p>
          <a:p>
            <a:pPr marL="742950" lvl="1" indent="-285750">
              <a:buFont typeface="+mj-lt"/>
              <a:buAutoNum type="arabicPeriod"/>
            </a:pPr>
            <a:r>
              <a:rPr lang="en-CA" sz="2200" dirty="0">
                <a:latin typeface="Arial" panose="020B0604020202020204" pitchFamily="34" charset="0"/>
                <a:cs typeface="Arial" panose="020B0604020202020204" pitchFamily="34" charset="0"/>
              </a:rPr>
              <a:t>Attachment vs erotic systems </a:t>
            </a:r>
          </a:p>
          <a:p>
            <a:pPr marL="742950" lvl="1" indent="-285750">
              <a:buFont typeface="+mj-lt"/>
              <a:buAutoNum type="arabicPeriod"/>
            </a:pPr>
            <a:r>
              <a:rPr lang="en-CA" sz="2200" dirty="0">
                <a:latin typeface="Arial" panose="020B0604020202020204" pitchFamily="34" charset="0"/>
                <a:cs typeface="Arial" panose="020B0604020202020204" pitchFamily="34" charset="0"/>
              </a:rPr>
              <a:t>Developmental influences </a:t>
            </a:r>
          </a:p>
          <a:p>
            <a:pPr marL="742950" lvl="1" indent="-285750">
              <a:buFont typeface="+mj-lt"/>
              <a:buAutoNum type="arabicPeriod"/>
            </a:pPr>
            <a:r>
              <a:rPr lang="en-CA" sz="2200" dirty="0">
                <a:latin typeface="Arial" panose="020B0604020202020204" pitchFamily="34" charset="0"/>
                <a:cs typeface="Arial" panose="020B0604020202020204" pitchFamily="34" charset="0"/>
              </a:rPr>
              <a:t>Cultural and historical influences </a:t>
            </a:r>
          </a:p>
          <a:p>
            <a:pPr marL="742950" lvl="1" indent="-285750">
              <a:buFont typeface="+mj-lt"/>
              <a:buAutoNum type="arabicPeriod"/>
            </a:pPr>
            <a:r>
              <a:rPr lang="en-CA" sz="2200" dirty="0">
                <a:latin typeface="Arial" panose="020B0604020202020204" pitchFamily="34" charset="0"/>
                <a:cs typeface="Arial" panose="020B0604020202020204" pitchFamily="34" charset="0"/>
              </a:rPr>
              <a:t>IFS perspective </a:t>
            </a:r>
          </a:p>
          <a:p>
            <a:pPr marL="742950" lvl="1" indent="-285750">
              <a:buFont typeface="+mj-lt"/>
              <a:buAutoNum type="arabicPeriod"/>
            </a:pPr>
            <a:r>
              <a:rPr lang="en-CA" sz="2200" dirty="0">
                <a:latin typeface="Arial" panose="020B0604020202020204" pitchFamily="34" charset="0"/>
                <a:cs typeface="Arial" panose="020B0604020202020204" pitchFamily="34" charset="0"/>
              </a:rPr>
              <a:t>Other </a:t>
            </a:r>
          </a:p>
          <a:p>
            <a:pPr>
              <a:buFont typeface="+mj-lt"/>
              <a:buAutoNum type="arabicPeriod"/>
            </a:pPr>
            <a:r>
              <a:rPr lang="en-CA" sz="2200" dirty="0">
                <a:latin typeface="Arial" panose="020B0604020202020204" pitchFamily="34" charset="0"/>
                <a:cs typeface="Arial" panose="020B0604020202020204" pitchFamily="34" charset="0"/>
              </a:rPr>
              <a:t>Which concept was least clear or needs further development? </a:t>
            </a:r>
          </a:p>
          <a:p>
            <a:pPr>
              <a:buFont typeface="+mj-lt"/>
              <a:buAutoNum type="arabicPeriod"/>
            </a:pPr>
            <a:r>
              <a:rPr lang="en-CA" sz="2200" dirty="0">
                <a:latin typeface="Arial" panose="020B0604020202020204" pitchFamily="34" charset="0"/>
                <a:cs typeface="Arial" panose="020B0604020202020204" pitchFamily="34" charset="0"/>
              </a:rPr>
              <a:t>Did you feel the session was: </a:t>
            </a:r>
          </a:p>
          <a:p>
            <a:pPr marL="742950" lvl="1" indent="-285750">
              <a:buFont typeface="+mj-lt"/>
              <a:buAutoNum type="arabicPeriod"/>
            </a:pPr>
            <a:r>
              <a:rPr lang="en-CA" sz="2200" dirty="0">
                <a:latin typeface="Arial" panose="020B0604020202020204" pitchFamily="34" charset="0"/>
                <a:cs typeface="Arial" panose="020B0604020202020204" pitchFamily="34" charset="0"/>
              </a:rPr>
              <a:t>Too simple </a:t>
            </a:r>
          </a:p>
          <a:p>
            <a:pPr marL="742950" lvl="1" indent="-285750">
              <a:buFont typeface="+mj-lt"/>
              <a:buAutoNum type="arabicPeriod"/>
            </a:pPr>
            <a:r>
              <a:rPr lang="en-CA" sz="2200" dirty="0">
                <a:latin typeface="Arial" panose="020B0604020202020204" pitchFamily="34" charset="0"/>
                <a:cs typeface="Arial" panose="020B0604020202020204" pitchFamily="34" charset="0"/>
              </a:rPr>
              <a:t>About right </a:t>
            </a:r>
          </a:p>
          <a:p>
            <a:pPr marL="742950" lvl="1" indent="-285750">
              <a:buFont typeface="+mj-lt"/>
              <a:buAutoNum type="arabicPeriod"/>
            </a:pPr>
            <a:r>
              <a:rPr lang="en-CA" sz="2200" dirty="0">
                <a:latin typeface="Arial" panose="020B0604020202020204" pitchFamily="34" charset="0"/>
                <a:cs typeface="Arial" panose="020B0604020202020204" pitchFamily="34" charset="0"/>
              </a:rPr>
              <a:t>Too complex </a:t>
            </a:r>
          </a:p>
        </p:txBody>
      </p:sp>
    </p:spTree>
    <p:extLst>
      <p:ext uri="{BB962C8B-B14F-4D97-AF65-F5344CB8AC3E}">
        <p14:creationId xmlns:p14="http://schemas.microsoft.com/office/powerpoint/2010/main" val="37336515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61F2A-CE3A-6B19-84D7-9A674E93C7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BE9C7B0-199B-C7AB-167A-F263169AEE08}"/>
              </a:ext>
            </a:extLst>
          </p:cNvPr>
          <p:cNvSpPr txBox="1"/>
          <p:nvPr/>
        </p:nvSpPr>
        <p:spPr>
          <a:xfrm>
            <a:off x="11875" y="523220"/>
            <a:ext cx="12192000" cy="637097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Many relationship problems come from confusing different kinds of bonding. Some of our bonding involves feeling safe and reassured with someone, some liking the other person and enjoying time together, some is about taking care of each other and being responsible. All of these are important.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Erotic bonding is different. It’s about aliveness, attraction, and desire. It needs a bit of space, difference, and unpredictability to stay alive. When relationships become only about safety, caretaking, or companionship for too long, sexual desire often fades. When this happens, common patterns show up.</a:t>
            </a:r>
          </a:p>
          <a:p>
            <a:r>
              <a:rPr lang="en-US" sz="2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Some people chase closeness at all costs and ignore red flags in a developing relationship because being alone feels unbearable. </a:t>
            </a: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Others pull away from developing relationships as soon as things get serious to protect their independence. </a:t>
            </a: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Some go back and forth between wanting closeness and wanting distance. </a:t>
            </a: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Some idealize the early stage of a relationship and feel disappointed when real needs and limits appear.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C5709DD-87DE-E7ED-D195-1486043049D7}"/>
              </a:ext>
            </a:extLst>
          </p:cNvPr>
          <p:cNvSpPr txBox="1"/>
          <p:nvPr/>
        </p:nvSpPr>
        <p:spPr>
          <a:xfrm>
            <a:off x="1710047" y="0"/>
            <a:ext cx="8324602" cy="523220"/>
          </a:xfrm>
          <a:prstGeom prst="rect">
            <a:avLst/>
          </a:prstGeom>
          <a:noFill/>
        </p:spPr>
        <p:txBody>
          <a:bodyPr wrap="square">
            <a:spAutoFit/>
          </a:bodyPr>
          <a:lstStyle/>
          <a:p>
            <a:r>
              <a:rPr lang="en-CA" sz="2800"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COMMON </a:t>
            </a: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SEXUALITY AND BONDING HOLES</a:t>
            </a:r>
            <a:endParaRPr lang="en-CA" sz="2800" dirty="0"/>
          </a:p>
        </p:txBody>
      </p:sp>
    </p:spTree>
    <p:extLst>
      <p:ext uri="{BB962C8B-B14F-4D97-AF65-F5344CB8AC3E}">
        <p14:creationId xmlns:p14="http://schemas.microsoft.com/office/powerpoint/2010/main" val="8456774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658809-2DE2-41A5-E868-B9DD6920EA60}"/>
              </a:ext>
            </a:extLst>
          </p:cNvPr>
          <p:cNvSpPr txBox="1"/>
          <p:nvPr/>
        </p:nvSpPr>
        <p:spPr>
          <a:xfrm>
            <a:off x="11875" y="523220"/>
            <a:ext cx="11994078" cy="4154984"/>
          </a:xfrm>
          <a:prstGeom prst="rect">
            <a:avLst/>
          </a:prstGeom>
          <a:noFill/>
        </p:spPr>
        <p:txBody>
          <a:bodyPr wrap="square">
            <a:spAutoFit/>
          </a:bodyPr>
          <a:lstStyle/>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Some leave when desire fades and return later when they miss the attachment. </a:t>
            </a: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Others get stuck in caretaker roles, rescuer dynamics, fantasy worlds, or fixed identities that once helped them cope but later hold them back.</a:t>
            </a:r>
          </a:p>
          <a:p>
            <a:pPr marL="342900" indent="-342900">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What causes people to fall into any of these holes is the interaction between the various sexuality and bonding systems that we have already explored.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To heal and avoid these holes it is very helpful to understand those systems and how they interact but also how to help them co-exist in greater harmony.</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Fortunately, internal family systems offers us a way of doing that. </a:t>
            </a:r>
          </a:p>
        </p:txBody>
      </p:sp>
      <p:sp>
        <p:nvSpPr>
          <p:cNvPr id="4" name="TextBox 3">
            <a:extLst>
              <a:ext uri="{FF2B5EF4-FFF2-40B4-BE49-F238E27FC236}">
                <a16:creationId xmlns:a16="http://schemas.microsoft.com/office/drawing/2014/main" id="{EFA01B02-96B3-8F23-A5E3-5A7E09750EBD}"/>
              </a:ext>
            </a:extLst>
          </p:cNvPr>
          <p:cNvSpPr txBox="1"/>
          <p:nvPr/>
        </p:nvSpPr>
        <p:spPr>
          <a:xfrm>
            <a:off x="1710047" y="0"/>
            <a:ext cx="8324602" cy="523220"/>
          </a:xfrm>
          <a:prstGeom prst="rect">
            <a:avLst/>
          </a:prstGeom>
          <a:noFill/>
        </p:spPr>
        <p:txBody>
          <a:bodyPr wrap="square">
            <a:spAutoFit/>
          </a:bodyPr>
          <a:lstStyle/>
          <a:p>
            <a:r>
              <a:rPr lang="en-CA" sz="2800"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COMMON </a:t>
            </a:r>
            <a:r>
              <a:rPr lang="en-CA" sz="2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SEXUALITY AND BONDING HOLES</a:t>
            </a:r>
            <a:endParaRPr lang="en-CA" sz="2800" dirty="0"/>
          </a:p>
        </p:txBody>
      </p:sp>
    </p:spTree>
    <p:extLst>
      <p:ext uri="{BB962C8B-B14F-4D97-AF65-F5344CB8AC3E}">
        <p14:creationId xmlns:p14="http://schemas.microsoft.com/office/powerpoint/2010/main" val="3051417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34F507-C20E-03AE-08A4-C1E91788A965}"/>
              </a:ext>
            </a:extLst>
          </p:cNvPr>
          <p:cNvSpPr txBox="1"/>
          <p:nvPr/>
        </p:nvSpPr>
        <p:spPr>
          <a:xfrm>
            <a:off x="1804827" y="647693"/>
            <a:ext cx="10387173" cy="646331"/>
          </a:xfrm>
          <a:prstGeom prst="rect">
            <a:avLst/>
          </a:prstGeom>
          <a:noFill/>
        </p:spPr>
        <p:txBody>
          <a:bodyPr wrap="square">
            <a:spAutoFit/>
          </a:bodyPr>
          <a:lstStyle/>
          <a:p>
            <a:r>
              <a:rPr lang="en-CA" sz="36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PART </a:t>
            </a:r>
            <a:r>
              <a:rPr lang="en-CA" sz="36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IV – </a:t>
            </a:r>
            <a:r>
              <a:rPr lang="en-CA" sz="3600" dirty="0">
                <a:solidFill>
                  <a:schemeClr val="bg1"/>
                </a:solidFill>
                <a:latin typeface="Arial" panose="020B0604020202020204" pitchFamily="34" charset="0"/>
                <a:cs typeface="Arial" panose="020B0604020202020204" pitchFamily="34" charset="0"/>
              </a:rPr>
              <a:t>IFS understanding and healing</a:t>
            </a:r>
          </a:p>
        </p:txBody>
      </p:sp>
    </p:spTree>
    <p:extLst>
      <p:ext uri="{BB962C8B-B14F-4D97-AF65-F5344CB8AC3E}">
        <p14:creationId xmlns:p14="http://schemas.microsoft.com/office/powerpoint/2010/main" val="21824710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CE7E9-1A75-E5FC-A16B-E8247828C4D9}"/>
              </a:ext>
            </a:extLst>
          </p:cNvPr>
          <p:cNvSpPr txBox="1"/>
          <p:nvPr/>
        </p:nvSpPr>
        <p:spPr>
          <a:xfrm>
            <a:off x="2777787" y="1413584"/>
            <a:ext cx="7686304" cy="1079013"/>
          </a:xfrm>
          <a:prstGeom prst="rect">
            <a:avLst/>
          </a:prstGeom>
          <a:noFill/>
        </p:spPr>
        <p:txBody>
          <a:bodyPr wrap="square">
            <a:spAutoFit/>
          </a:bodyPr>
          <a:lstStyle/>
          <a:p>
            <a:pPr algn="ctr">
              <a:lnSpc>
                <a:spcPct val="115000"/>
              </a:lnSpc>
              <a:spcAft>
                <a:spcPts val="800"/>
              </a:spcAft>
            </a:pPr>
            <a:r>
              <a:rPr lang="en-CA" sz="2800" dirty="0">
                <a:solidFill>
                  <a:schemeClr val="bg1"/>
                </a:solidFill>
                <a:latin typeface="Arial" panose="020B0604020202020204" pitchFamily="34" charset="0"/>
                <a:cs typeface="Arial" panose="020B0604020202020204" pitchFamily="34" charset="0"/>
              </a:rPr>
              <a:t>PART IV –IFS understanding and healing</a:t>
            </a:r>
          </a:p>
          <a:p>
            <a:pPr algn="ctr">
              <a:lnSpc>
                <a:spcPct val="115000"/>
              </a:lnSpc>
              <a:spcAft>
                <a:spcPts val="800"/>
              </a:spcAft>
            </a:pPr>
            <a:r>
              <a:rPr lang="en-CA" sz="2400" dirty="0">
                <a:latin typeface="Arial" panose="020B0604020202020204" pitchFamily="34" charset="0"/>
                <a:cs typeface="Arial" panose="020B0604020202020204" pitchFamily="34" charset="0"/>
              </a:rPr>
              <a:t>15. Healing bonding and sexuality issues</a:t>
            </a:r>
            <a:r>
              <a:rPr lang="en-CA" sz="2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532905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120E6D-2DF5-5B88-1B43-AB3E5E99F259}"/>
              </a:ext>
            </a:extLst>
          </p:cNvPr>
          <p:cNvSpPr txBox="1"/>
          <p:nvPr/>
        </p:nvSpPr>
        <p:spPr>
          <a:xfrm>
            <a:off x="1541552" y="0"/>
            <a:ext cx="9108896" cy="1569660"/>
          </a:xfrm>
          <a:prstGeom prst="rect">
            <a:avLst/>
          </a:prstGeom>
          <a:noFill/>
        </p:spPr>
        <p:txBody>
          <a:bodyPr wrap="square">
            <a:spAutoFit/>
          </a:bodyPr>
          <a:lstStyle/>
          <a:p>
            <a:pPr algn="ctr">
              <a:buNone/>
            </a:pPr>
            <a:r>
              <a:rPr lang="en-CA" sz="3200" dirty="0">
                <a:solidFill>
                  <a:srgbClr val="222222"/>
                </a:solidFill>
                <a:effectLst/>
                <a:latin typeface="Arial" panose="020B0604020202020204" pitchFamily="34" charset="0"/>
                <a:ea typeface="Times New Roman" panose="02020603050405020304" pitchFamily="18" charset="0"/>
              </a:rPr>
              <a:t> </a:t>
            </a:r>
          </a:p>
          <a:p>
            <a:pPr algn="ctr">
              <a:buNone/>
            </a:pPr>
            <a:r>
              <a:rPr lang="en-CA" sz="3200" dirty="0">
                <a:solidFill>
                  <a:srgbClr val="222222"/>
                </a:solidFill>
                <a:latin typeface="Arial" panose="020B0604020202020204" pitchFamily="34" charset="0"/>
                <a:ea typeface="Times New Roman" panose="02020603050405020304" pitchFamily="18" charset="0"/>
              </a:rPr>
              <a:t>15. HEALING BONDING AND SEXUALITY</a:t>
            </a:r>
            <a:r>
              <a:rPr lang="en-CA" sz="3200" dirty="0">
                <a:solidFill>
                  <a:srgbClr val="222222"/>
                </a:solidFill>
                <a:effectLst/>
                <a:latin typeface="Arial" panose="020B0604020202020204" pitchFamily="34" charset="0"/>
                <a:ea typeface="Times New Roman" panose="02020603050405020304" pitchFamily="18" charset="0"/>
              </a:rPr>
              <a:t> ISSUES - IFS</a:t>
            </a:r>
            <a:endParaRPr lang="en-CA"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2240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337392-4DCA-6AF6-70B8-3E2B3E6EF06D}"/>
              </a:ext>
            </a:extLst>
          </p:cNvPr>
          <p:cNvSpPr txBox="1"/>
          <p:nvPr/>
        </p:nvSpPr>
        <p:spPr>
          <a:xfrm>
            <a:off x="676894" y="231634"/>
            <a:ext cx="11697194" cy="523220"/>
          </a:xfrm>
          <a:prstGeom prst="rect">
            <a:avLst/>
          </a:prstGeom>
          <a:noFill/>
        </p:spPr>
        <p:txBody>
          <a:bodyPr wrap="square">
            <a:spAutoFit/>
          </a:bodyPr>
          <a:lstStyle/>
          <a:p>
            <a:r>
              <a:rPr lang="en-CA" sz="2800" dirty="0">
                <a:solidFill>
                  <a:schemeClr val="bg1"/>
                </a:solidFill>
                <a:latin typeface="Arial" panose="020B0604020202020204" pitchFamily="34" charset="0"/>
                <a:ea typeface="Aptos" panose="020B0004020202020204" pitchFamily="34" charset="0"/>
              </a:rPr>
              <a:t>A NEW UNDERSTANDING OF </a:t>
            </a:r>
            <a:r>
              <a:rPr lang="en-CA" sz="2800" dirty="0">
                <a:solidFill>
                  <a:schemeClr val="bg1"/>
                </a:solidFill>
                <a:effectLst/>
                <a:latin typeface="Arial" panose="020B0604020202020204" pitchFamily="34" charset="0"/>
                <a:ea typeface="Aptos" panose="020B0004020202020204" pitchFamily="34" charset="0"/>
              </a:rPr>
              <a:t> ATTRACTION AND INTIMACY</a:t>
            </a:r>
            <a:endParaRPr lang="en-CA" sz="2800" dirty="0">
              <a:solidFill>
                <a:schemeClr val="bg1"/>
              </a:solidFill>
            </a:endParaRPr>
          </a:p>
        </p:txBody>
      </p:sp>
      <p:sp>
        <p:nvSpPr>
          <p:cNvPr id="5" name="TextBox 4">
            <a:extLst>
              <a:ext uri="{FF2B5EF4-FFF2-40B4-BE49-F238E27FC236}">
                <a16:creationId xmlns:a16="http://schemas.microsoft.com/office/drawing/2014/main" id="{79C0070A-5B10-34A9-61B8-CDD8BA2FDA5E}"/>
              </a:ext>
            </a:extLst>
          </p:cNvPr>
          <p:cNvSpPr txBox="1"/>
          <p:nvPr/>
        </p:nvSpPr>
        <p:spPr>
          <a:xfrm>
            <a:off x="49658" y="698061"/>
            <a:ext cx="12092683" cy="6001643"/>
          </a:xfrm>
          <a:prstGeom prst="rect">
            <a:avLst/>
          </a:prstGeom>
          <a:noFill/>
        </p:spPr>
        <p:txBody>
          <a:bodyPr wrap="square">
            <a:spAutoFit/>
          </a:bodyPr>
          <a:lstStyle/>
          <a:p>
            <a:pPr marL="285750" indent="-28575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Instead of starting with labels like sexual orientation or identity as a starting point for understanding what shapes our attraction and intimacy, this alternative approach starts with how desire and bonding actually </a:t>
            </a:r>
            <a:r>
              <a:rPr lang="en-CA" sz="2400" dirty="0">
                <a:latin typeface="Arial" panose="020B0604020202020204" pitchFamily="34" charset="0"/>
                <a:ea typeface="Times New Roman" panose="02020603050405020304" pitchFamily="18" charset="0"/>
                <a:cs typeface="Arial" panose="020B0604020202020204" pitchFamily="34" charset="0"/>
              </a:rPr>
              <a:t>manifest</a:t>
            </a:r>
            <a:r>
              <a:rPr lang="en-CA" sz="2400" dirty="0">
                <a:effectLst/>
                <a:latin typeface="Arial" panose="020B0604020202020204" pitchFamily="34" charset="0"/>
                <a:ea typeface="Times New Roman" panose="02020603050405020304" pitchFamily="18" charset="0"/>
                <a:cs typeface="Arial" panose="020B0604020202020204" pitchFamily="34" charset="0"/>
              </a:rPr>
              <a:t> in real life. </a:t>
            </a:r>
            <a:endParaRPr lang="en-CA" sz="24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It asks </a:t>
            </a:r>
            <a:r>
              <a:rPr lang="en-CA" sz="2400" dirty="0">
                <a:latin typeface="Arial" panose="020B0604020202020204" pitchFamily="34" charset="0"/>
                <a:ea typeface="Times New Roman" panose="02020603050405020304" pitchFamily="18" charset="0"/>
                <a:cs typeface="Arial" panose="020B0604020202020204" pitchFamily="34" charset="0"/>
              </a:rPr>
              <a:t>how</a:t>
            </a:r>
            <a:r>
              <a:rPr lang="en-CA" sz="2400" dirty="0">
                <a:effectLst/>
                <a:latin typeface="Arial" panose="020B0604020202020204" pitchFamily="34" charset="0"/>
                <a:ea typeface="Times New Roman" panose="02020603050405020304" pitchFamily="18" charset="0"/>
                <a:cs typeface="Arial" panose="020B0604020202020204" pitchFamily="34" charset="0"/>
              </a:rPr>
              <a:t> conditions, such as safety, closeness, stress, history, and life stage, shape attraction and intimacy.</a:t>
            </a:r>
          </a:p>
          <a:p>
            <a:pPr marL="285750" indent="-28575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cs typeface="Arial" panose="020B0604020202020204" pitchFamily="34" charset="0"/>
              </a:rPr>
              <a:t>Labels describe </a:t>
            </a:r>
            <a:r>
              <a:rPr lang="en-CA" sz="2400" i="0" dirty="0">
                <a:effectLst/>
                <a:latin typeface="Arial" panose="020B0604020202020204" pitchFamily="34" charset="0"/>
                <a:ea typeface="Times New Roman" panose="02020603050405020304" pitchFamily="18" charset="0"/>
                <a:cs typeface="Arial" panose="020B0604020202020204" pitchFamily="34" charset="0"/>
              </a:rPr>
              <a:t>what people call themselves</a:t>
            </a:r>
            <a:r>
              <a:rPr lang="en-CA" sz="2400" i="1" dirty="0">
                <a:latin typeface="Arial" panose="020B0604020202020204" pitchFamily="34" charset="0"/>
                <a:ea typeface="Times New Roman" panose="02020603050405020304" pitchFamily="18" charset="0"/>
                <a:cs typeface="Arial" panose="020B0604020202020204" pitchFamily="34" charset="0"/>
              </a:rPr>
              <a:t>.</a:t>
            </a:r>
            <a:r>
              <a:rPr lang="en-CA" sz="2400" dirty="0">
                <a:effectLst/>
                <a:latin typeface="Arial" panose="020B0604020202020204" pitchFamily="34" charset="0"/>
                <a:ea typeface="Times New Roman" panose="02020603050405020304" pitchFamily="18" charset="0"/>
                <a:cs typeface="Arial" panose="020B0604020202020204" pitchFamily="34" charset="0"/>
              </a:rPr>
              <a:t> </a:t>
            </a:r>
            <a:r>
              <a:rPr lang="en-CA" sz="2400" dirty="0">
                <a:latin typeface="Arial" panose="020B0604020202020204" pitchFamily="34" charset="0"/>
                <a:ea typeface="Times New Roman" panose="02020603050405020304" pitchFamily="18" charset="0"/>
                <a:cs typeface="Arial" panose="020B0604020202020204" pitchFamily="34" charset="0"/>
              </a:rPr>
              <a:t>T</a:t>
            </a:r>
            <a:r>
              <a:rPr lang="en-CA" sz="2400" dirty="0">
                <a:effectLst/>
                <a:latin typeface="Arial" panose="020B0604020202020204" pitchFamily="34" charset="0"/>
                <a:ea typeface="Times New Roman" panose="02020603050405020304" pitchFamily="18" charset="0"/>
                <a:cs typeface="Arial" panose="020B0604020202020204" pitchFamily="34" charset="0"/>
              </a:rPr>
              <a:t>his alternative framework looks at </a:t>
            </a:r>
            <a:r>
              <a:rPr lang="en-CA" sz="2400" i="0" dirty="0">
                <a:effectLst/>
                <a:latin typeface="Arial" panose="020B0604020202020204" pitchFamily="34" charset="0"/>
                <a:ea typeface="Times New Roman" panose="02020603050405020304" pitchFamily="18" charset="0"/>
                <a:cs typeface="Arial" panose="020B0604020202020204" pitchFamily="34" charset="0"/>
              </a:rPr>
              <a:t>what’s happening underneath the labels</a:t>
            </a:r>
            <a:r>
              <a:rPr lang="en-CA" sz="2400" i="1" dirty="0">
                <a:effectLst/>
                <a:latin typeface="Arial" panose="020B0604020202020204" pitchFamily="34" charset="0"/>
                <a:ea typeface="Times New Roman" panose="02020603050405020304" pitchFamily="18" charset="0"/>
                <a:cs typeface="Arial" panose="020B0604020202020204" pitchFamily="34" charset="0"/>
              </a:rPr>
              <a:t>. </a:t>
            </a:r>
            <a:r>
              <a:rPr lang="en-CA" sz="2400" dirty="0">
                <a:effectLst/>
                <a:latin typeface="Arial" panose="020B0604020202020204" pitchFamily="34" charset="0"/>
                <a:ea typeface="Times New Roman" panose="02020603050405020304" pitchFamily="18" charset="0"/>
                <a:cs typeface="Arial" panose="020B0604020202020204" pitchFamily="34" charset="0"/>
              </a:rPr>
              <a:t>It treats sexuality as something that shifts </a:t>
            </a:r>
            <a:r>
              <a:rPr lang="en-CA" sz="2400" dirty="0">
                <a:latin typeface="Arial" panose="020B0604020202020204" pitchFamily="34" charset="0"/>
                <a:ea typeface="Times New Roman" panose="02020603050405020304" pitchFamily="18" charset="0"/>
                <a:cs typeface="Arial" panose="020B0604020202020204" pitchFamily="34" charset="0"/>
              </a:rPr>
              <a:t>with</a:t>
            </a:r>
            <a:r>
              <a:rPr lang="en-CA" sz="2400" dirty="0">
                <a:effectLst/>
                <a:latin typeface="Arial" panose="020B0604020202020204" pitchFamily="34" charset="0"/>
                <a:ea typeface="Times New Roman" panose="02020603050405020304" pitchFamily="18" charset="0"/>
                <a:cs typeface="Arial" panose="020B0604020202020204" pitchFamily="34" charset="0"/>
              </a:rPr>
              <a:t> time and context, rather than as a fixed trait.</a:t>
            </a:r>
          </a:p>
          <a:p>
            <a:r>
              <a:rPr lang="en-CA" sz="2400" dirty="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r>
              <a:rPr lang="en-CA" sz="2400" dirty="0">
                <a:latin typeface="Arial" panose="020B0604020202020204" pitchFamily="34" charset="0"/>
                <a:ea typeface="Times New Roman" panose="02020603050405020304" pitchFamily="18" charset="0"/>
              </a:rPr>
              <a:t>In this approach we consider how our sexuality and bonding manifests or behaves under a number of conditions: </a:t>
            </a:r>
          </a:p>
          <a:p>
            <a:pPr marL="285750" indent="-285750">
              <a:buFont typeface="Arial" panose="020B0604020202020204" pitchFamily="34" charset="0"/>
              <a:buChar char="•"/>
            </a:pPr>
            <a:r>
              <a:rPr lang="en-CA" sz="2400" dirty="0">
                <a:latin typeface="Arial" panose="020B0604020202020204" pitchFamily="34" charset="0"/>
                <a:ea typeface="Times New Roman" panose="02020603050405020304" pitchFamily="18" charset="0"/>
              </a:rPr>
              <a:t>1. safety versus novelty, </a:t>
            </a:r>
          </a:p>
          <a:p>
            <a:pPr marL="285750" indent="-285750">
              <a:buFont typeface="Arial" panose="020B0604020202020204" pitchFamily="34" charset="0"/>
              <a:buChar char="•"/>
            </a:pPr>
            <a:r>
              <a:rPr lang="en-CA" sz="2400" dirty="0">
                <a:latin typeface="Arial" panose="020B0604020202020204" pitchFamily="34" charset="0"/>
                <a:ea typeface="Times New Roman" panose="02020603050405020304" pitchFamily="18" charset="0"/>
              </a:rPr>
              <a:t>2. closeness versus distance, </a:t>
            </a:r>
          </a:p>
          <a:p>
            <a:pPr marL="285750" indent="-285750">
              <a:buFont typeface="Arial" panose="020B0604020202020204" pitchFamily="34" charset="0"/>
              <a:buChar char="•"/>
            </a:pPr>
            <a:r>
              <a:rPr lang="en-CA" sz="2400" dirty="0">
                <a:latin typeface="Arial" panose="020B0604020202020204" pitchFamily="34" charset="0"/>
                <a:ea typeface="Times New Roman" panose="02020603050405020304" pitchFamily="18" charset="0"/>
              </a:rPr>
              <a:t>3. role of caregiving and </a:t>
            </a:r>
          </a:p>
          <a:p>
            <a:pPr marL="285750" indent="-285750">
              <a:buFont typeface="Arial" panose="020B0604020202020204" pitchFamily="34" charset="0"/>
              <a:buChar char="•"/>
            </a:pPr>
            <a:r>
              <a:rPr lang="en-CA" sz="2400" dirty="0">
                <a:latin typeface="Arial" panose="020B0604020202020204" pitchFamily="34" charset="0"/>
                <a:ea typeface="Times New Roman" panose="02020603050405020304" pitchFamily="18" charset="0"/>
              </a:rPr>
              <a:t>4. meaning attributed to sex and change over time.</a:t>
            </a:r>
          </a:p>
          <a:p>
            <a:pPr marL="285750" indent="-285750">
              <a:buFont typeface="Arial" panose="020B0604020202020204" pitchFamily="34" charset="0"/>
              <a:buChar char="•"/>
            </a:pPr>
            <a:endParaRPr lang="en-C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85314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54498-165A-AC56-52E8-AE3D1A9107E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705A2E4-8EF9-65E2-650E-0CB3872679DB}"/>
              </a:ext>
            </a:extLst>
          </p:cNvPr>
          <p:cNvSpPr txBox="1"/>
          <p:nvPr/>
        </p:nvSpPr>
        <p:spPr>
          <a:xfrm>
            <a:off x="49658" y="674400"/>
            <a:ext cx="12092683" cy="5509200"/>
          </a:xfrm>
          <a:prstGeom prst="rect">
            <a:avLst/>
          </a:prstGeom>
          <a:noFill/>
        </p:spPr>
        <p:txBody>
          <a:bodyPr wrap="square">
            <a:spAutoFit/>
          </a:bodyPr>
          <a:lstStyle/>
          <a:p>
            <a:pPr marL="285750" indent="-285750">
              <a:buFont typeface="Arial" panose="020B0604020202020204" pitchFamily="34" charset="0"/>
              <a:buChar char="•"/>
            </a:pPr>
            <a:endParaRPr lang="en-CA" sz="2200"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CA" sz="2200" dirty="0">
                <a:solidFill>
                  <a:schemeClr val="bg1"/>
                </a:solidFill>
                <a:latin typeface="Arial" panose="020B0604020202020204" pitchFamily="34" charset="0"/>
                <a:ea typeface="Times New Roman" panose="02020603050405020304" pitchFamily="18" charset="0"/>
              </a:rPr>
              <a:t>Safety versus novelty: </a:t>
            </a:r>
            <a:r>
              <a:rPr lang="en-CA" sz="2200" dirty="0">
                <a:latin typeface="Arial" panose="020B0604020202020204" pitchFamily="34" charset="0"/>
                <a:ea typeface="Times New Roman" panose="02020603050405020304" pitchFamily="18" charset="0"/>
              </a:rPr>
              <a:t>o</a:t>
            </a:r>
            <a:r>
              <a:rPr lang="en-CA" sz="2200" dirty="0">
                <a:effectLst/>
                <a:latin typeface="Arial" panose="020B0604020202020204" pitchFamily="34" charset="0"/>
                <a:ea typeface="Times New Roman" panose="02020603050405020304" pitchFamily="18" charset="0"/>
              </a:rPr>
              <a:t>ne important pattern to consider is </a:t>
            </a:r>
            <a:r>
              <a:rPr lang="en-CA" sz="2200" b="0" dirty="0">
                <a:effectLst/>
                <a:latin typeface="Arial" panose="020B0604020202020204" pitchFamily="34" charset="0"/>
                <a:ea typeface="Times New Roman" panose="02020603050405020304" pitchFamily="18" charset="0"/>
              </a:rPr>
              <a:t>how our desire behaves under conditions of safety </a:t>
            </a:r>
            <a:r>
              <a:rPr lang="en-CA" sz="2200" dirty="0">
                <a:latin typeface="Arial" panose="020B0604020202020204" pitchFamily="34" charset="0"/>
                <a:ea typeface="Times New Roman" panose="02020603050405020304" pitchFamily="18" charset="0"/>
              </a:rPr>
              <a:t>and</a:t>
            </a:r>
            <a:r>
              <a:rPr lang="en-CA" sz="2200" b="0" dirty="0">
                <a:effectLst/>
                <a:latin typeface="Arial" panose="020B0604020202020204" pitchFamily="34" charset="0"/>
                <a:ea typeface="Times New Roman" panose="02020603050405020304" pitchFamily="18" charset="0"/>
              </a:rPr>
              <a:t> novelty</a:t>
            </a:r>
            <a:r>
              <a:rPr lang="en-CA" sz="2200" dirty="0">
                <a:effectLst/>
                <a:latin typeface="Arial" panose="020B0604020202020204" pitchFamily="34" charset="0"/>
                <a:ea typeface="Times New Roman" panose="02020603050405020304" pitchFamily="18" charset="0"/>
              </a:rPr>
              <a:t>. Some people experience desire primarily when they feel secure and emotionally close; others feel it most strongly in contexts of excitement, distance, or unpredictability. Neither pattern is inherently pathological, but each tells us something about how attachment and erotic systems are interacting.</a:t>
            </a:r>
          </a:p>
          <a:p>
            <a:pPr marL="285750" indent="-285750">
              <a:buFont typeface="Arial" panose="020B0604020202020204" pitchFamily="34" charset="0"/>
              <a:buChar char="•"/>
            </a:pPr>
            <a:endParaRPr lang="en-CA" sz="22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2200" dirty="0">
                <a:solidFill>
                  <a:schemeClr val="bg1"/>
                </a:solidFill>
                <a:latin typeface="Arial" panose="020B0604020202020204" pitchFamily="34" charset="0"/>
                <a:ea typeface="Times New Roman" panose="02020603050405020304" pitchFamily="18" charset="0"/>
              </a:rPr>
              <a:t>Closeness versus distance:  </a:t>
            </a:r>
            <a:r>
              <a:rPr lang="en-CA" sz="2200" dirty="0">
                <a:latin typeface="Arial" panose="020B0604020202020204" pitchFamily="34" charset="0"/>
                <a:ea typeface="Times New Roman" panose="02020603050405020304" pitchFamily="18" charset="0"/>
              </a:rPr>
              <a:t>a</a:t>
            </a:r>
            <a:r>
              <a:rPr lang="en-CA" sz="2200" dirty="0">
                <a:effectLst/>
                <a:latin typeface="Arial" panose="020B0604020202020204" pitchFamily="34" charset="0"/>
                <a:ea typeface="Times New Roman" panose="02020603050405020304" pitchFamily="18" charset="0"/>
              </a:rPr>
              <a:t>nother pattern is how </a:t>
            </a:r>
            <a:r>
              <a:rPr lang="en-CA" sz="2200" dirty="0">
                <a:latin typeface="Arial" panose="020B0604020202020204" pitchFamily="34" charset="0"/>
                <a:ea typeface="Times New Roman" panose="02020603050405020304" pitchFamily="18" charset="0"/>
              </a:rPr>
              <a:t>our desire</a:t>
            </a:r>
            <a:r>
              <a:rPr lang="en-CA" sz="2200" dirty="0">
                <a:effectLst/>
                <a:latin typeface="Arial" panose="020B0604020202020204" pitchFamily="34" charset="0"/>
                <a:ea typeface="Times New Roman" panose="02020603050405020304" pitchFamily="18" charset="0"/>
              </a:rPr>
              <a:t> </a:t>
            </a:r>
            <a:r>
              <a:rPr lang="en-CA" sz="2200" b="0" dirty="0">
                <a:effectLst/>
                <a:latin typeface="Arial" panose="020B0604020202020204" pitchFamily="34" charset="0"/>
                <a:ea typeface="Times New Roman" panose="02020603050405020304" pitchFamily="18" charset="0"/>
              </a:rPr>
              <a:t>responds to conditions of closeness </a:t>
            </a:r>
            <a:r>
              <a:rPr lang="en-CA" sz="2200" dirty="0">
                <a:latin typeface="Arial" panose="020B0604020202020204" pitchFamily="34" charset="0"/>
                <a:ea typeface="Times New Roman" panose="02020603050405020304" pitchFamily="18" charset="0"/>
              </a:rPr>
              <a:t>or</a:t>
            </a:r>
            <a:r>
              <a:rPr lang="en-CA" sz="2200" b="0" dirty="0">
                <a:effectLst/>
                <a:latin typeface="Arial" panose="020B0604020202020204" pitchFamily="34" charset="0"/>
                <a:ea typeface="Times New Roman" panose="02020603050405020304" pitchFamily="18" charset="0"/>
              </a:rPr>
              <a:t> distance</a:t>
            </a:r>
            <a:r>
              <a:rPr lang="en-CA" sz="2200" b="1" dirty="0">
                <a:effectLst/>
                <a:latin typeface="Arial" panose="020B0604020202020204" pitchFamily="34" charset="0"/>
                <a:ea typeface="Times New Roman" panose="02020603050405020304" pitchFamily="18" charset="0"/>
              </a:rPr>
              <a:t>.</a:t>
            </a:r>
            <a:r>
              <a:rPr lang="en-CA" sz="2200" dirty="0">
                <a:effectLst/>
                <a:latin typeface="Arial" panose="020B0604020202020204" pitchFamily="34" charset="0"/>
                <a:ea typeface="Times New Roman" panose="02020603050405020304" pitchFamily="18" charset="0"/>
              </a:rPr>
              <a:t> Does intimacy deepen desire, dampen it, or make it fluctuate? Does distance increase longing or produce relief? These patterns typically reflect attachment histories and regulation strategies more than sexual orientation per se.</a:t>
            </a:r>
          </a:p>
          <a:p>
            <a:endParaRPr lang="en-CA" sz="22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2200" dirty="0">
                <a:solidFill>
                  <a:schemeClr val="bg1"/>
                </a:solidFill>
                <a:latin typeface="Arial" panose="020B0604020202020204" pitchFamily="34" charset="0"/>
                <a:ea typeface="Times New Roman" panose="02020603050405020304" pitchFamily="18" charset="0"/>
              </a:rPr>
              <a:t>Role of caregiving: </a:t>
            </a:r>
            <a:r>
              <a:rPr lang="en-CA" sz="2200" dirty="0">
                <a:latin typeface="Arial" panose="020B0604020202020204" pitchFamily="34" charset="0"/>
                <a:ea typeface="Times New Roman" panose="02020603050405020304" pitchFamily="18" charset="0"/>
                <a:cs typeface="Arial" panose="020B0604020202020204" pitchFamily="34" charset="0"/>
              </a:rPr>
              <a:t>t</a:t>
            </a:r>
            <a:r>
              <a:rPr lang="en-CA" sz="2200" dirty="0">
                <a:effectLst/>
                <a:latin typeface="Arial" panose="020B0604020202020204" pitchFamily="34" charset="0"/>
                <a:ea typeface="Times New Roman" panose="02020603050405020304" pitchFamily="18" charset="0"/>
                <a:cs typeface="Arial" panose="020B0604020202020204" pitchFamily="34" charset="0"/>
              </a:rPr>
              <a:t>o understand bonding </a:t>
            </a:r>
            <a:r>
              <a:rPr lang="en-CA" sz="2200" dirty="0">
                <a:latin typeface="Arial" panose="020B0604020202020204" pitchFamily="34" charset="0"/>
                <a:ea typeface="Times New Roman" panose="02020603050405020304" pitchFamily="18" charset="0"/>
                <a:cs typeface="Arial" panose="020B0604020202020204" pitchFamily="34" charset="0"/>
              </a:rPr>
              <a:t>and </a:t>
            </a:r>
            <a:r>
              <a:rPr lang="en-CA" sz="2200" dirty="0">
                <a:effectLst/>
                <a:latin typeface="Arial" panose="020B0604020202020204" pitchFamily="34" charset="0"/>
                <a:ea typeface="Times New Roman" panose="02020603050405020304" pitchFamily="18" charset="0"/>
                <a:cs typeface="Arial" panose="020B0604020202020204" pitchFamily="34" charset="0"/>
              </a:rPr>
              <a:t>desire </a:t>
            </a:r>
            <a:r>
              <a:rPr lang="en-CA" sz="2200" dirty="0">
                <a:latin typeface="Arial" panose="020B0604020202020204" pitchFamily="34" charset="0"/>
                <a:ea typeface="Times New Roman" panose="02020603050405020304" pitchFamily="18" charset="0"/>
                <a:cs typeface="Arial" panose="020B0604020202020204" pitchFamily="34" charset="0"/>
              </a:rPr>
              <a:t>w</a:t>
            </a:r>
            <a:r>
              <a:rPr lang="en-CA" sz="2200" dirty="0">
                <a:effectLst/>
                <a:latin typeface="Arial" panose="020B0604020202020204" pitchFamily="34" charset="0"/>
                <a:ea typeface="Times New Roman" panose="02020603050405020304" pitchFamily="18" charset="0"/>
                <a:cs typeface="Arial" panose="020B0604020202020204" pitchFamily="34" charset="0"/>
              </a:rPr>
              <a:t>e </a:t>
            </a:r>
            <a:r>
              <a:rPr lang="en-CA" sz="2200" dirty="0">
                <a:effectLst/>
                <a:latin typeface="Arial" panose="020B0604020202020204" pitchFamily="34" charset="0"/>
                <a:ea typeface="Times New Roman" panose="02020603050405020304" pitchFamily="18" charset="0"/>
              </a:rPr>
              <a:t>also </a:t>
            </a:r>
            <a:r>
              <a:rPr lang="en-CA" sz="2200" dirty="0">
                <a:latin typeface="Arial" panose="020B0604020202020204" pitchFamily="34" charset="0"/>
                <a:ea typeface="Times New Roman" panose="02020603050405020304" pitchFamily="18" charset="0"/>
              </a:rPr>
              <a:t>need</a:t>
            </a:r>
            <a:r>
              <a:rPr lang="en-CA" sz="2200" dirty="0">
                <a:effectLst/>
                <a:latin typeface="Arial" panose="020B0604020202020204" pitchFamily="34" charset="0"/>
                <a:ea typeface="Times New Roman" panose="02020603050405020304" pitchFamily="18" charset="0"/>
              </a:rPr>
              <a:t> to pay attention to the </a:t>
            </a:r>
            <a:r>
              <a:rPr lang="en-CA" sz="2200" b="0" dirty="0">
                <a:effectLst/>
                <a:latin typeface="Arial" panose="020B0604020202020204" pitchFamily="34" charset="0"/>
                <a:ea typeface="Times New Roman" panose="02020603050405020304" pitchFamily="18" charset="0"/>
              </a:rPr>
              <a:t>role of caregiving</a:t>
            </a:r>
            <a:r>
              <a:rPr lang="en-CA" sz="2200" b="1" dirty="0">
                <a:effectLst/>
                <a:latin typeface="Arial" panose="020B0604020202020204" pitchFamily="34" charset="0"/>
                <a:ea typeface="Times New Roman" panose="02020603050405020304" pitchFamily="18" charset="0"/>
              </a:rPr>
              <a:t>.</a:t>
            </a:r>
            <a:r>
              <a:rPr lang="en-CA" sz="2200" dirty="0">
                <a:effectLst/>
                <a:latin typeface="Arial" panose="020B0604020202020204" pitchFamily="34" charset="0"/>
                <a:ea typeface="Times New Roman" panose="02020603050405020304" pitchFamily="18" charset="0"/>
              </a:rPr>
              <a:t> For some people, caregiving enhances bonding; for others, it suppresses erotic energy. This becomes especially important in long-term relationships, illness, parenting, or unequal power dynamics, where caregiving and sexuality can come into tension.</a:t>
            </a:r>
            <a:endParaRPr lang="en-CA" sz="22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DDDCE7AE-1192-2207-2471-C8FB1A02CB10}"/>
              </a:ext>
            </a:extLst>
          </p:cNvPr>
          <p:cNvSpPr txBox="1"/>
          <p:nvPr/>
        </p:nvSpPr>
        <p:spPr>
          <a:xfrm>
            <a:off x="950026" y="210820"/>
            <a:ext cx="10794671" cy="523220"/>
          </a:xfrm>
          <a:prstGeom prst="rect">
            <a:avLst/>
          </a:prstGeom>
          <a:noFill/>
        </p:spPr>
        <p:txBody>
          <a:bodyPr wrap="square">
            <a:spAutoFit/>
          </a:bodyPr>
          <a:lstStyle/>
          <a:p>
            <a:r>
              <a:rPr lang="en-CA" sz="2800" dirty="0">
                <a:solidFill>
                  <a:schemeClr val="bg1"/>
                </a:solidFill>
                <a:latin typeface="Arial" panose="020B0604020202020204" pitchFamily="34" charset="0"/>
                <a:ea typeface="Aptos" panose="020B0004020202020204" pitchFamily="34" charset="0"/>
              </a:rPr>
              <a:t>A NEW UNDERSTANDING OF </a:t>
            </a:r>
            <a:r>
              <a:rPr lang="en-CA" sz="2800" dirty="0">
                <a:solidFill>
                  <a:schemeClr val="bg1"/>
                </a:solidFill>
                <a:effectLst/>
                <a:latin typeface="Arial" panose="020B0604020202020204" pitchFamily="34" charset="0"/>
                <a:ea typeface="Aptos" panose="020B0004020202020204" pitchFamily="34" charset="0"/>
              </a:rPr>
              <a:t> ATTRACTION AND INTIMACY</a:t>
            </a:r>
            <a:endParaRPr lang="en-CA" sz="2800" dirty="0">
              <a:solidFill>
                <a:schemeClr val="bg1"/>
              </a:solidFill>
            </a:endParaRPr>
          </a:p>
        </p:txBody>
      </p:sp>
    </p:spTree>
    <p:extLst>
      <p:ext uri="{BB962C8B-B14F-4D97-AF65-F5344CB8AC3E}">
        <p14:creationId xmlns:p14="http://schemas.microsoft.com/office/powerpoint/2010/main" val="35898337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8DADB-24B0-8B4F-301C-AD995BC945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520A5C-9563-AF5D-F955-4A1AF5D2E417}"/>
              </a:ext>
            </a:extLst>
          </p:cNvPr>
          <p:cNvSpPr txBox="1"/>
          <p:nvPr/>
        </p:nvSpPr>
        <p:spPr>
          <a:xfrm>
            <a:off x="71252" y="523220"/>
            <a:ext cx="12192000" cy="6186309"/>
          </a:xfrm>
          <a:prstGeom prst="rect">
            <a:avLst/>
          </a:prstGeom>
          <a:noFill/>
        </p:spPr>
        <p:txBody>
          <a:bodyPr wrap="square">
            <a:spAutoFit/>
          </a:bodyPr>
          <a:lstStyle/>
          <a:p>
            <a:pPr marL="285750" indent="-285750">
              <a:buFont typeface="Arial" panose="020B0604020202020204" pitchFamily="34" charset="0"/>
              <a:buChar char="•"/>
            </a:pPr>
            <a:r>
              <a:rPr lang="en-CA" sz="2200" dirty="0">
                <a:solidFill>
                  <a:schemeClr val="bg1"/>
                </a:solidFill>
                <a:latin typeface="Arial" panose="020B0604020202020204" pitchFamily="34" charset="0"/>
                <a:ea typeface="Times New Roman" panose="02020603050405020304" pitchFamily="18" charset="0"/>
              </a:rPr>
              <a:t>Meaning attributed to sex: </a:t>
            </a:r>
            <a:r>
              <a:rPr lang="en-CA" sz="2200" dirty="0">
                <a:effectLst/>
                <a:latin typeface="Arial" panose="020B0604020202020204" pitchFamily="34" charset="0"/>
                <a:ea typeface="Times New Roman" panose="02020603050405020304" pitchFamily="18" charset="0"/>
              </a:rPr>
              <a:t>equally important is the </a:t>
            </a:r>
            <a:r>
              <a:rPr lang="en-CA" sz="2200" b="0" dirty="0">
                <a:effectLst/>
                <a:latin typeface="Arial" panose="020B0604020202020204" pitchFamily="34" charset="0"/>
                <a:ea typeface="Times New Roman" panose="02020603050405020304" pitchFamily="18" charset="0"/>
              </a:rPr>
              <a:t>meaning attributed to sex</a:t>
            </a:r>
            <a:r>
              <a:rPr lang="en-CA" sz="2200" b="1" dirty="0">
                <a:effectLst/>
                <a:latin typeface="Arial" panose="020B0604020202020204" pitchFamily="34" charset="0"/>
                <a:ea typeface="Times New Roman" panose="02020603050405020304" pitchFamily="18" charset="0"/>
              </a:rPr>
              <a:t>.</a:t>
            </a:r>
            <a:r>
              <a:rPr lang="en-CA" sz="2200" dirty="0">
                <a:effectLst/>
                <a:latin typeface="Arial" panose="020B0604020202020204" pitchFamily="34" charset="0"/>
                <a:ea typeface="Times New Roman" panose="02020603050405020304" pitchFamily="18" charset="0"/>
              </a:rPr>
              <a:t> For some, sex is primarily about connection, for others, it’s about validation, regulation, play, transcendence, or identity. Understanding what sex </a:t>
            </a:r>
            <a:r>
              <a:rPr lang="en-CA" sz="2200" i="0" dirty="0">
                <a:effectLst/>
                <a:latin typeface="Arial" panose="020B0604020202020204" pitchFamily="34" charset="0"/>
                <a:ea typeface="Times New Roman" panose="02020603050405020304" pitchFamily="18" charset="0"/>
              </a:rPr>
              <a:t>means</a:t>
            </a:r>
            <a:r>
              <a:rPr lang="en-CA" sz="2200" dirty="0">
                <a:effectLst/>
                <a:latin typeface="Arial" panose="020B0604020202020204" pitchFamily="34" charset="0"/>
                <a:ea typeface="Times New Roman" panose="02020603050405020304" pitchFamily="18" charset="0"/>
              </a:rPr>
              <a:t> to us helps explains our patterns better than how often we desire it or with whom.</a:t>
            </a:r>
          </a:p>
          <a:p>
            <a:pPr marL="285750" indent="-285750">
              <a:buFont typeface="Arial" panose="020B0604020202020204" pitchFamily="34" charset="0"/>
              <a:buChar char="•"/>
            </a:pPr>
            <a:endParaRPr lang="en-CA" sz="22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2200" dirty="0">
                <a:solidFill>
                  <a:schemeClr val="bg1"/>
                </a:solidFill>
                <a:latin typeface="Arial" panose="020B0604020202020204" pitchFamily="34" charset="0"/>
                <a:ea typeface="Times New Roman" panose="02020603050405020304" pitchFamily="18" charset="0"/>
              </a:rPr>
              <a:t>Change over time: </a:t>
            </a:r>
            <a:r>
              <a:rPr lang="en-CA" sz="2200" dirty="0">
                <a:latin typeface="Arial" panose="020B0604020202020204" pitchFamily="34" charset="0"/>
                <a:ea typeface="Times New Roman" panose="02020603050405020304" pitchFamily="18" charset="0"/>
              </a:rPr>
              <a:t>t</a:t>
            </a:r>
            <a:r>
              <a:rPr lang="en-CA" sz="2200" dirty="0">
                <a:effectLst/>
                <a:latin typeface="Arial" panose="020B0604020202020204" pitchFamily="34" charset="0"/>
                <a:ea typeface="Times New Roman" panose="02020603050405020304" pitchFamily="18" charset="0"/>
              </a:rPr>
              <a:t>his framework for </a:t>
            </a:r>
            <a:r>
              <a:rPr lang="en-CA" sz="2200" dirty="0">
                <a:latin typeface="Arial" panose="020B0604020202020204" pitchFamily="34" charset="0"/>
                <a:ea typeface="Times New Roman" panose="02020603050405020304" pitchFamily="18" charset="0"/>
              </a:rPr>
              <a:t>understanding</a:t>
            </a:r>
            <a:r>
              <a:rPr lang="en-CA" sz="2200" dirty="0">
                <a:effectLst/>
                <a:latin typeface="Arial" panose="020B0604020202020204" pitchFamily="34" charset="0"/>
                <a:ea typeface="Times New Roman" panose="02020603050405020304" pitchFamily="18" charset="0"/>
              </a:rPr>
              <a:t> sexuality also tracks change over time. Desire and bonding shift with stress, trauma, medication, illness, aging, and life transitions. A pattern that feels like an “identity” at one stage of life may soften, intensify, or reorganize at another.</a:t>
            </a:r>
          </a:p>
          <a:p>
            <a:pPr marL="285750" indent="-285750">
              <a:buFont typeface="Arial" panose="020B0604020202020204" pitchFamily="34" charset="0"/>
              <a:buChar char="•"/>
            </a:pPr>
            <a:endParaRPr lang="en-CA" sz="22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2200" dirty="0">
                <a:solidFill>
                  <a:schemeClr val="bg1"/>
                </a:solidFill>
                <a:latin typeface="Arial" panose="020B0604020202020204" pitchFamily="34" charset="0"/>
                <a:ea typeface="Times New Roman" panose="02020603050405020304" pitchFamily="18" charset="0"/>
              </a:rPr>
              <a:t>Variability: </a:t>
            </a:r>
            <a:r>
              <a:rPr lang="en-CA" sz="2200" dirty="0">
                <a:latin typeface="Arial" panose="020B0604020202020204" pitchFamily="34" charset="0"/>
                <a:ea typeface="Times New Roman" panose="02020603050405020304" pitchFamily="18" charset="0"/>
              </a:rPr>
              <a:t>f</a:t>
            </a:r>
            <a:r>
              <a:rPr lang="en-CA" sz="2200" dirty="0">
                <a:effectLst/>
                <a:latin typeface="Arial" panose="020B0604020202020204" pitchFamily="34" charset="0"/>
                <a:ea typeface="Times New Roman" panose="02020603050405020304" pitchFamily="18" charset="0"/>
              </a:rPr>
              <a:t>inally, this model </a:t>
            </a:r>
            <a:r>
              <a:rPr lang="en-CA" sz="2200" b="0" dirty="0">
                <a:effectLst/>
                <a:latin typeface="Arial" panose="020B0604020202020204" pitchFamily="34" charset="0"/>
                <a:ea typeface="Times New Roman" panose="02020603050405020304" pitchFamily="18" charset="0"/>
              </a:rPr>
              <a:t>normalizes variability</a:t>
            </a:r>
            <a:r>
              <a:rPr lang="en-CA" sz="2200" dirty="0">
                <a:effectLst/>
                <a:latin typeface="Arial" panose="020B0604020202020204" pitchFamily="34" charset="0"/>
                <a:ea typeface="Times New Roman" panose="02020603050405020304" pitchFamily="18" charset="0"/>
              </a:rPr>
              <a:t>. Desire is often cyclical, sexuality is deeply contextual, and identity, while meaningful, is usually provisional rather than final. From this perspective, fluctuation is not a failure of coherence but a feature of being human.</a:t>
            </a:r>
          </a:p>
          <a:p>
            <a:pPr marL="285750" indent="-285750">
              <a:buFont typeface="Arial" panose="020B0604020202020204" pitchFamily="34" charset="0"/>
              <a:buChar char="•"/>
            </a:pPr>
            <a:endParaRPr lang="en-CA" sz="22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2200" dirty="0">
                <a:effectLst/>
                <a:latin typeface="Arial" panose="020B0604020202020204" pitchFamily="34" charset="0"/>
                <a:ea typeface="Times New Roman" panose="02020603050405020304" pitchFamily="18" charset="0"/>
              </a:rPr>
              <a:t>This label-bypassing approach to understanding our sexuality doesn’t ask us to abandon our labels and identities. It invites us to </a:t>
            </a:r>
            <a:r>
              <a:rPr lang="en-CA" sz="2200" b="0" dirty="0">
                <a:effectLst/>
                <a:latin typeface="Arial" panose="020B0604020202020204" pitchFamily="34" charset="0"/>
                <a:ea typeface="Times New Roman" panose="02020603050405020304" pitchFamily="18" charset="0"/>
              </a:rPr>
              <a:t>hold them lightly</a:t>
            </a:r>
            <a:r>
              <a:rPr lang="en-CA" sz="2200" dirty="0">
                <a:effectLst/>
                <a:latin typeface="Arial" panose="020B0604020202020204" pitchFamily="34" charset="0"/>
                <a:ea typeface="Times New Roman" panose="02020603050405020304" pitchFamily="18" charset="0"/>
              </a:rPr>
              <a:t>, while gaining a deeper understanding of the systems that actually organize desire, bonding, and relationship patterns.</a:t>
            </a:r>
            <a:r>
              <a:rPr lang="en-CA" sz="2200" b="1"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CA" sz="2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4DE65F5-F3F1-667A-A9D5-934D423A9566}"/>
              </a:ext>
            </a:extLst>
          </p:cNvPr>
          <p:cNvSpPr txBox="1"/>
          <p:nvPr/>
        </p:nvSpPr>
        <p:spPr>
          <a:xfrm>
            <a:off x="1021278" y="0"/>
            <a:ext cx="10438411" cy="523220"/>
          </a:xfrm>
          <a:prstGeom prst="rect">
            <a:avLst/>
          </a:prstGeom>
          <a:noFill/>
        </p:spPr>
        <p:txBody>
          <a:bodyPr wrap="square">
            <a:spAutoFit/>
          </a:bodyPr>
          <a:lstStyle/>
          <a:p>
            <a:r>
              <a:rPr lang="en-CA" sz="2800" dirty="0">
                <a:solidFill>
                  <a:schemeClr val="bg1"/>
                </a:solidFill>
                <a:latin typeface="Arial" panose="020B0604020202020204" pitchFamily="34" charset="0"/>
                <a:ea typeface="Aptos" panose="020B0004020202020204" pitchFamily="34" charset="0"/>
              </a:rPr>
              <a:t>A NEW UNDERSTANDING OF </a:t>
            </a:r>
            <a:r>
              <a:rPr lang="en-CA" sz="2800" dirty="0">
                <a:solidFill>
                  <a:schemeClr val="bg1"/>
                </a:solidFill>
                <a:effectLst/>
                <a:latin typeface="Arial" panose="020B0604020202020204" pitchFamily="34" charset="0"/>
                <a:ea typeface="Aptos" panose="020B0004020202020204" pitchFamily="34" charset="0"/>
              </a:rPr>
              <a:t> ATTRACTION AND INTIMACY</a:t>
            </a:r>
            <a:endParaRPr lang="en-CA" sz="2800" dirty="0">
              <a:solidFill>
                <a:schemeClr val="bg1"/>
              </a:solidFill>
            </a:endParaRPr>
          </a:p>
        </p:txBody>
      </p:sp>
    </p:spTree>
    <p:extLst>
      <p:ext uri="{BB962C8B-B14F-4D97-AF65-F5344CB8AC3E}">
        <p14:creationId xmlns:p14="http://schemas.microsoft.com/office/powerpoint/2010/main" val="3947928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8517AE-92F5-D411-F511-2C0CB0A2FBEE}"/>
              </a:ext>
            </a:extLst>
          </p:cNvPr>
          <p:cNvSpPr txBox="1"/>
          <p:nvPr/>
        </p:nvSpPr>
        <p:spPr>
          <a:xfrm>
            <a:off x="95003" y="242983"/>
            <a:ext cx="12192000" cy="4401205"/>
          </a:xfrm>
          <a:prstGeom prst="rect">
            <a:avLst/>
          </a:prstGeom>
          <a:noFill/>
        </p:spPr>
        <p:txBody>
          <a:bodyPr wrap="square">
            <a:spAutoFit/>
          </a:bodyPr>
          <a:lstStyle/>
          <a:p>
            <a:pPr marL="285750" indent="-285750">
              <a:buFont typeface="Arial" panose="020B0604020202020204" pitchFamily="34" charset="0"/>
              <a:buChar char="•"/>
            </a:pPr>
            <a:r>
              <a:rPr lang="en-CA" sz="2800" kern="0" dirty="0">
                <a:latin typeface="Arial" panose="020B0604020202020204" pitchFamily="34" charset="0"/>
                <a:ea typeface="Times New Roman" panose="02020603050405020304" pitchFamily="18" charset="0"/>
                <a:cs typeface="Arial" panose="020B0604020202020204" pitchFamily="34" charset="0"/>
              </a:rPr>
              <a:t>In the appendix (starting with slide 92) you will find several self-reflection tools:</a:t>
            </a:r>
          </a:p>
          <a:p>
            <a:pPr marL="285750" indent="-285750">
              <a:buFont typeface="Arial" panose="020B0604020202020204" pitchFamily="34" charset="0"/>
              <a:buChar char="•"/>
            </a:pPr>
            <a:r>
              <a:rPr lang="en-CA" sz="2800" kern="0" dirty="0">
                <a:latin typeface="Arial" panose="020B0604020202020204" pitchFamily="34" charset="0"/>
                <a:ea typeface="Times New Roman" panose="02020603050405020304" pitchFamily="18" charset="0"/>
                <a:cs typeface="Arial" panose="020B0604020202020204" pitchFamily="34" charset="0"/>
              </a:rPr>
              <a:t>1</a:t>
            </a:r>
            <a:r>
              <a:rPr lang="en-CA" sz="2800" kern="0">
                <a:latin typeface="Arial" panose="020B0604020202020204" pitchFamily="34" charset="0"/>
                <a:ea typeface="Times New Roman" panose="02020603050405020304" pitchFamily="18" charset="0"/>
                <a:cs typeface="Arial" panose="020B0604020202020204" pitchFamily="34" charset="0"/>
              </a:rPr>
              <a:t>) A </a:t>
            </a:r>
            <a:r>
              <a:rPr lang="en-CA" sz="2800" kern="0" dirty="0">
                <a:latin typeface="Arial" panose="020B0604020202020204" pitchFamily="34" charset="0"/>
                <a:ea typeface="Times New Roman" panose="02020603050405020304" pitchFamily="18" charset="0"/>
                <a:cs typeface="Arial" panose="020B0604020202020204" pitchFamily="34" charset="0"/>
              </a:rPr>
              <a:t>self-assessment: understanding how your sexuality </a:t>
            </a:r>
            <a:r>
              <a:rPr lang="en-CA" sz="2800" kern="0">
                <a:latin typeface="Arial" panose="020B0604020202020204" pitchFamily="34" charset="0"/>
                <a:ea typeface="Times New Roman" panose="02020603050405020304" pitchFamily="18" charset="0"/>
                <a:cs typeface="Arial" panose="020B0604020202020204" pitchFamily="34" charset="0"/>
              </a:rPr>
              <a:t>is organized</a:t>
            </a:r>
            <a:endParaRPr lang="en-CA" sz="2800" kern="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CA" sz="2800" kern="0" dirty="0">
                <a:latin typeface="Arial" panose="020B0604020202020204" pitchFamily="34" charset="0"/>
                <a:ea typeface="Times New Roman" panose="02020603050405020304" pitchFamily="18" charset="0"/>
                <a:cs typeface="Arial" panose="020B0604020202020204" pitchFamily="34" charset="0"/>
              </a:rPr>
              <a:t>2) </a:t>
            </a:r>
            <a:r>
              <a:rPr lang="en-CA" sz="2800" dirty="0">
                <a:latin typeface="Arial" panose="020B0604020202020204" pitchFamily="34" charset="0"/>
                <a:ea typeface="Times New Roman" panose="02020603050405020304" pitchFamily="18" charset="0"/>
                <a:cs typeface="Arial" panose="020B0604020202020204" pitchFamily="34" charset="0"/>
              </a:rPr>
              <a:t>Self-reflection questionnaire a label-bypassing desire and bonding questionnaire</a:t>
            </a:r>
          </a:p>
          <a:p>
            <a:pPr marL="285750" indent="-285750">
              <a:buFont typeface="Arial" panose="020B0604020202020204" pitchFamily="34" charset="0"/>
              <a:buChar char="•"/>
            </a:pPr>
            <a:r>
              <a:rPr lang="en-CA" sz="2800" kern="100" dirty="0">
                <a:latin typeface="Arial" panose="020B0604020202020204" pitchFamily="34" charset="0"/>
                <a:ea typeface="Aptos" panose="020B0004020202020204" pitchFamily="34" charset="0"/>
                <a:cs typeface="Arial" panose="020B0604020202020204" pitchFamily="34" charset="0"/>
              </a:rPr>
              <a:t>3) A parts mapping exercise for understanding relationship patterns </a:t>
            </a:r>
            <a:endParaRPr lang="en-CA" kern="100" dirty="0">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CA" sz="2800" dirty="0">
              <a:latin typeface="Arial" panose="020B0604020202020204" pitchFamily="34" charset="0"/>
              <a:ea typeface="Times New Roman" panose="02020603050405020304" pitchFamily="18" charset="0"/>
              <a:cs typeface="Arial" panose="020B0604020202020204" pitchFamily="34" charset="0"/>
            </a:endParaRPr>
          </a:p>
          <a:p>
            <a:pPr>
              <a:buNone/>
            </a:pPr>
            <a:r>
              <a:rPr lang="en-CA" sz="2800" dirty="0">
                <a:latin typeface="Arial" panose="020B060402020202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r>
              <a:rPr lang="en-CA" sz="2800" kern="0" dirty="0">
                <a:latin typeface="Arial" panose="020B0604020202020204" pitchFamily="34" charset="0"/>
                <a:ea typeface="Times New Roman" panose="02020603050405020304" pitchFamily="18" charset="0"/>
                <a:cs typeface="Arial" panose="020B0604020202020204" pitchFamily="34" charset="0"/>
              </a:rPr>
              <a:t>These may help you understand your sexuality and bonding from the perspective of this model.</a:t>
            </a:r>
            <a:endParaRPr lang="en-CA" sz="28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229409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94F3D1-30DA-D116-141A-7AD5F095E9F6}"/>
              </a:ext>
            </a:extLst>
          </p:cNvPr>
          <p:cNvSpPr txBox="1"/>
          <p:nvPr/>
        </p:nvSpPr>
        <p:spPr>
          <a:xfrm>
            <a:off x="1971971" y="0"/>
            <a:ext cx="9154275" cy="523220"/>
          </a:xfrm>
          <a:prstGeom prst="rect">
            <a:avLst/>
          </a:prstGeom>
          <a:noFill/>
        </p:spPr>
        <p:txBody>
          <a:bodyPr wrap="square">
            <a:spAutoFit/>
          </a:bodyPr>
          <a:lstStyle/>
          <a:p>
            <a:r>
              <a:rPr lang="en-CA" sz="2800" kern="0" dirty="0">
                <a:solidFill>
                  <a:srgbClr val="222222"/>
                </a:solidFill>
                <a:effectLst/>
                <a:latin typeface="Arial" panose="020B0604020202020204" pitchFamily="34" charset="0"/>
                <a:ea typeface="Times New Roman" panose="02020603050405020304" pitchFamily="18" charset="0"/>
              </a:rPr>
              <a:t>AN INTERNAL FAMILY SYSTEMS PERSPECTIVE</a:t>
            </a:r>
            <a:endParaRPr lang="en-CA" sz="2800" dirty="0"/>
          </a:p>
        </p:txBody>
      </p:sp>
      <p:sp>
        <p:nvSpPr>
          <p:cNvPr id="5" name="TextBox 4">
            <a:extLst>
              <a:ext uri="{FF2B5EF4-FFF2-40B4-BE49-F238E27FC236}">
                <a16:creationId xmlns:a16="http://schemas.microsoft.com/office/drawing/2014/main" id="{F59C8EA5-4A0C-86E3-7EED-86E4AEEFA6BD}"/>
              </a:ext>
            </a:extLst>
          </p:cNvPr>
          <p:cNvSpPr txBox="1"/>
          <p:nvPr/>
        </p:nvSpPr>
        <p:spPr>
          <a:xfrm>
            <a:off x="-106878" y="402738"/>
            <a:ext cx="12192000" cy="6832640"/>
          </a:xfrm>
          <a:prstGeom prst="rect">
            <a:avLst/>
          </a:prstGeom>
          <a:noFill/>
        </p:spPr>
        <p:txBody>
          <a:bodyPr wrap="square">
            <a:spAutoFit/>
          </a:bodyPr>
          <a:lstStyle/>
          <a:p>
            <a:pPr marL="285750" indent="-285750">
              <a:buFont typeface="Arial" panose="020B0604020202020204" pitchFamily="34" charset="0"/>
              <a:buChar char="•"/>
            </a:pPr>
            <a:r>
              <a:rPr lang="en-CA" sz="2200" dirty="0">
                <a:effectLst/>
                <a:latin typeface="Arial" panose="020B0604020202020204" pitchFamily="34" charset="0"/>
                <a:ea typeface="Times New Roman" panose="02020603050405020304" pitchFamily="18" charset="0"/>
              </a:rPr>
              <a:t>Internal Family Systems invites us to look at sexuality in a way that is compatible with the ecology of systems perspective and this new understanding of attraction and intimacy. Instead of asking, “What kind of sexual person am I?” it asks, “Which parts of me are shaping my</a:t>
            </a:r>
            <a:r>
              <a:rPr lang="en-CA" sz="2200" i="1" dirty="0">
                <a:effectLst/>
                <a:latin typeface="Arial" panose="020B0604020202020204" pitchFamily="34" charset="0"/>
                <a:ea typeface="Times New Roman" panose="02020603050405020304" pitchFamily="18" charset="0"/>
              </a:rPr>
              <a:t> </a:t>
            </a:r>
            <a:r>
              <a:rPr lang="en-CA" sz="2200" dirty="0">
                <a:effectLst/>
                <a:latin typeface="Arial" panose="020B0604020202020204" pitchFamily="34" charset="0"/>
                <a:ea typeface="Times New Roman" panose="02020603050405020304" pitchFamily="18" charset="0"/>
              </a:rPr>
              <a:t>sexuality right now, and under what conditions?” From this view, sexuality isn’t a single trait or identity. It emerges from the interaction of several inner systems, each with its own needs and concerns.</a:t>
            </a:r>
          </a:p>
          <a:p>
            <a:pPr marL="285750" indent="-285750">
              <a:buFont typeface="Arial" panose="020B0604020202020204" pitchFamily="34" charset="0"/>
              <a:buChar char="•"/>
            </a:pPr>
            <a:endParaRPr lang="en-CA" sz="22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Some parts, in the ecology or internal family, are </a:t>
            </a: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focused on attachment</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These parts care most about safety, closeness, reassurance, and continuity. When they are in the lead, sex may be about feeling connected, calming anxiety, maintaining the relationship, or expressing care. People may notice that desire increases with closeness or, just as commonly, that it fades once security is established. The message underneath is often, “I love my partner and want to stay connected, but erotic energy doesn’t easily coexist with feeling safe.”</a:t>
            </a:r>
          </a:p>
          <a:p>
            <a:pPr marL="285750" indent="-285750">
              <a:buFont typeface="Arial" panose="020B0604020202020204" pitchFamily="34" charset="0"/>
              <a:buChar char="•"/>
            </a:pP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Other parts are oriented toward </a:t>
            </a:r>
            <a:r>
              <a:rPr lang="en-CA" sz="22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eroticism and novelty</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These parts seek aliveness, excitement, polarity, and exploration. They show up as fantasy, flirting, pursuit, play, or transgression. Desire may be strongest at a distance or in situations that feel new, uncertain, or slightly risky, and may fade in familiar or caretaking contexts. These parts are less about reassurance and more about vitality.</a:t>
            </a:r>
          </a:p>
          <a:p>
            <a:pPr marL="285750" indent="-285750">
              <a:buFont typeface="Arial" panose="020B0604020202020204" pitchFamily="34" charset="0"/>
              <a:buChar char="•"/>
            </a:pP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14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3EC3A8-68B8-B335-BD5E-7C16888275FC}"/>
              </a:ext>
            </a:extLst>
          </p:cNvPr>
          <p:cNvSpPr txBox="1"/>
          <p:nvPr/>
        </p:nvSpPr>
        <p:spPr>
          <a:xfrm>
            <a:off x="111512" y="118397"/>
            <a:ext cx="12080488" cy="4770537"/>
          </a:xfrm>
          <a:prstGeom prst="rect">
            <a:avLst/>
          </a:prstGeom>
          <a:noFill/>
        </p:spPr>
        <p:txBody>
          <a:bodyPr wrap="square">
            <a:spAutoFit/>
          </a:bodyPr>
          <a:lstStyle/>
          <a:p>
            <a:r>
              <a:rPr lang="en-CA" sz="2200" dirty="0">
                <a:latin typeface="Arial" panose="020B0604020202020204" pitchFamily="34" charset="0"/>
                <a:cs typeface="Arial" panose="020B0604020202020204" pitchFamily="34" charset="0"/>
              </a:rPr>
              <a:t>7.Did the session feel: </a:t>
            </a:r>
          </a:p>
          <a:p>
            <a:pPr marL="742950" lvl="1" indent="-285750">
              <a:buFont typeface="+mj-lt"/>
              <a:buAutoNum type="arabicPeriod"/>
            </a:pPr>
            <a:r>
              <a:rPr lang="en-CA" sz="2200" dirty="0">
                <a:latin typeface="Arial" panose="020B0604020202020204" pitchFamily="34" charset="0"/>
                <a:cs typeface="Arial" panose="020B0604020202020204" pitchFamily="34" charset="0"/>
              </a:rPr>
              <a:t>Balanced and respectful </a:t>
            </a:r>
          </a:p>
          <a:p>
            <a:pPr marL="742950" lvl="1" indent="-285750">
              <a:buFont typeface="+mj-lt"/>
              <a:buAutoNum type="arabicPeriod"/>
            </a:pPr>
            <a:r>
              <a:rPr lang="en-CA" sz="2200" dirty="0">
                <a:latin typeface="Arial" panose="020B0604020202020204" pitchFamily="34" charset="0"/>
                <a:cs typeface="Arial" panose="020B0604020202020204" pitchFamily="34" charset="0"/>
              </a:rPr>
              <a:t>Somewhat biased </a:t>
            </a:r>
          </a:p>
          <a:p>
            <a:pPr marL="742950" lvl="1" indent="-285750">
              <a:buFont typeface="+mj-lt"/>
              <a:buAutoNum type="arabicPeriod"/>
            </a:pPr>
            <a:r>
              <a:rPr lang="en-CA" sz="2200" dirty="0">
                <a:latin typeface="Arial" panose="020B0604020202020204" pitchFamily="34" charset="0"/>
                <a:cs typeface="Arial" panose="020B0604020202020204" pitchFamily="34" charset="0"/>
              </a:rPr>
              <a:t>Strongly biased </a:t>
            </a:r>
          </a:p>
          <a:p>
            <a:r>
              <a:rPr lang="en-CA" sz="2200" dirty="0">
                <a:latin typeface="Arial" panose="020B0604020202020204" pitchFamily="34" charset="0"/>
                <a:cs typeface="Arial" panose="020B0604020202020204" pitchFamily="34" charset="0"/>
              </a:rPr>
              <a:t>8. Did you feel any important perspectives were missing? If so, which ones? </a:t>
            </a:r>
          </a:p>
          <a:p>
            <a:r>
              <a:rPr lang="en-CA" sz="2200" dirty="0">
                <a:latin typeface="Arial" panose="020B0604020202020204" pitchFamily="34" charset="0"/>
                <a:cs typeface="Arial" panose="020B0604020202020204" pitchFamily="34" charset="0"/>
              </a:rPr>
              <a:t>9. Would you recommend including this session in next year's SIMPLE course? </a:t>
            </a:r>
          </a:p>
          <a:p>
            <a:pPr marL="742950" lvl="1" indent="-285750">
              <a:buFont typeface="+mj-lt"/>
              <a:buAutoNum type="arabicPeriod"/>
            </a:pPr>
            <a:r>
              <a:rPr lang="en-CA" sz="2200" dirty="0">
                <a:latin typeface="Arial" panose="020B0604020202020204" pitchFamily="34" charset="0"/>
                <a:cs typeface="Arial" panose="020B0604020202020204" pitchFamily="34" charset="0"/>
              </a:rPr>
              <a:t>Definitely not </a:t>
            </a:r>
          </a:p>
          <a:p>
            <a:pPr marL="742950" lvl="1" indent="-285750">
              <a:buFont typeface="+mj-lt"/>
              <a:buAutoNum type="arabicPeriod"/>
            </a:pPr>
            <a:r>
              <a:rPr lang="en-CA" sz="2200" dirty="0">
                <a:latin typeface="Arial" panose="020B0604020202020204" pitchFamily="34" charset="0"/>
                <a:cs typeface="Arial" panose="020B0604020202020204" pitchFamily="34" charset="0"/>
              </a:rPr>
              <a:t>Probably not </a:t>
            </a:r>
          </a:p>
          <a:p>
            <a:pPr marL="742950" lvl="1" indent="-285750">
              <a:buFont typeface="+mj-lt"/>
              <a:buAutoNum type="arabicPeriod"/>
            </a:pPr>
            <a:r>
              <a:rPr lang="en-CA" sz="2200" dirty="0">
                <a:latin typeface="Arial" panose="020B0604020202020204" pitchFamily="34" charset="0"/>
                <a:cs typeface="Arial" panose="020B0604020202020204" pitchFamily="34" charset="0"/>
              </a:rPr>
              <a:t>Unsure </a:t>
            </a:r>
          </a:p>
          <a:p>
            <a:pPr marL="742950" lvl="1" indent="-285750">
              <a:buFont typeface="+mj-lt"/>
              <a:buAutoNum type="arabicPeriod"/>
            </a:pPr>
            <a:r>
              <a:rPr lang="en-CA" sz="2200" dirty="0">
                <a:latin typeface="Arial" panose="020B0604020202020204" pitchFamily="34" charset="0"/>
                <a:cs typeface="Arial" panose="020B0604020202020204" pitchFamily="34" charset="0"/>
              </a:rPr>
              <a:t>Probably yes </a:t>
            </a:r>
          </a:p>
          <a:p>
            <a:pPr marL="742950" lvl="1" indent="-285750">
              <a:buFont typeface="+mj-lt"/>
              <a:buAutoNum type="arabicPeriod"/>
            </a:pPr>
            <a:r>
              <a:rPr lang="en-CA" sz="2200" dirty="0">
                <a:latin typeface="Arial" panose="020B0604020202020204" pitchFamily="34" charset="0"/>
                <a:cs typeface="Arial" panose="020B0604020202020204" pitchFamily="34" charset="0"/>
              </a:rPr>
              <a:t>Definitely yes </a:t>
            </a:r>
          </a:p>
          <a:p>
            <a:r>
              <a:rPr lang="en-CA" sz="2200" dirty="0">
                <a:latin typeface="Arial" panose="020B0604020202020204" pitchFamily="34" charset="0"/>
                <a:cs typeface="Arial" panose="020B0604020202020204" pitchFamily="34" charset="0"/>
              </a:rPr>
              <a:t>10. If this session were included next year, what would you change? </a:t>
            </a:r>
          </a:p>
          <a:p>
            <a:r>
              <a:rPr lang="en-CA" sz="2200" dirty="0">
                <a:latin typeface="Arial" panose="020B0604020202020204" pitchFamily="34" charset="0"/>
                <a:cs typeface="Arial" panose="020B0604020202020204" pitchFamily="34" charset="0"/>
              </a:rPr>
              <a:t>11. What is one idea from today's session that you are likely to remember a month from now?</a:t>
            </a:r>
            <a:r>
              <a:rPr lang="en-CA" dirty="0"/>
              <a:t> </a:t>
            </a:r>
          </a:p>
          <a:p>
            <a:pPr>
              <a:buNone/>
            </a:pPr>
            <a:r>
              <a:rPr lang="en-CA" dirty="0"/>
              <a:t>.</a:t>
            </a:r>
          </a:p>
        </p:txBody>
      </p:sp>
    </p:spTree>
    <p:extLst>
      <p:ext uri="{BB962C8B-B14F-4D97-AF65-F5344CB8AC3E}">
        <p14:creationId xmlns:p14="http://schemas.microsoft.com/office/powerpoint/2010/main" val="25292451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41DDC-0A1F-B3BF-D0DC-CA980ABCAA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93EF88-B061-A449-C79E-F86141E8F25D}"/>
              </a:ext>
            </a:extLst>
          </p:cNvPr>
          <p:cNvSpPr txBox="1"/>
          <p:nvPr/>
        </p:nvSpPr>
        <p:spPr>
          <a:xfrm>
            <a:off x="2178120" y="0"/>
            <a:ext cx="8311794" cy="523220"/>
          </a:xfrm>
          <a:prstGeom prst="rect">
            <a:avLst/>
          </a:prstGeom>
          <a:noFill/>
        </p:spPr>
        <p:txBody>
          <a:bodyPr wrap="square">
            <a:spAutoFit/>
          </a:bodyPr>
          <a:lstStyle/>
          <a:p>
            <a:r>
              <a:rPr lang="en-CA" sz="2800" kern="0" dirty="0">
                <a:solidFill>
                  <a:srgbClr val="222222"/>
                </a:solidFill>
                <a:effectLst/>
                <a:latin typeface="Arial" panose="020B0604020202020204" pitchFamily="34" charset="0"/>
                <a:ea typeface="Times New Roman" panose="02020603050405020304" pitchFamily="18" charset="0"/>
              </a:rPr>
              <a:t>AN INTERNAL FAMILY SYSTEMS PERSPECTIVE</a:t>
            </a:r>
            <a:endParaRPr lang="en-CA" sz="2800" dirty="0"/>
          </a:p>
        </p:txBody>
      </p:sp>
      <p:sp>
        <p:nvSpPr>
          <p:cNvPr id="5" name="TextBox 4">
            <a:extLst>
              <a:ext uri="{FF2B5EF4-FFF2-40B4-BE49-F238E27FC236}">
                <a16:creationId xmlns:a16="http://schemas.microsoft.com/office/drawing/2014/main" id="{EBABAC87-B222-807B-AA85-971E421773A8}"/>
              </a:ext>
            </a:extLst>
          </p:cNvPr>
          <p:cNvSpPr txBox="1"/>
          <p:nvPr/>
        </p:nvSpPr>
        <p:spPr>
          <a:xfrm>
            <a:off x="0" y="523220"/>
            <a:ext cx="12192000" cy="6771084"/>
          </a:xfrm>
          <a:prstGeom prst="rect">
            <a:avLst/>
          </a:prstGeom>
          <a:noFill/>
        </p:spPr>
        <p:txBody>
          <a:bodyPr wrap="square">
            <a:spAutoFit/>
          </a:bodyPr>
          <a:lstStyle/>
          <a:p>
            <a:pPr marL="285750" indent="-285750">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There are also parts whose main job is</a:t>
            </a:r>
            <a:r>
              <a:rPr lang="en-CA" sz="20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regulation</a:t>
            </a: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 When distress, anxiety, shame, or emptiness rises, these parts step in to make the feeling stop. Sex, porn, hookups, or intensity can become quick ways to regulate the nervous system. From this perspective, what looks like “hypersexuality” is often an emergency strategy rather than excess desire. The underlying message is usually, “This helps me feel okay again.”</a:t>
            </a:r>
          </a:p>
          <a:p>
            <a:pPr marL="285750" indent="-285750">
              <a:buFont typeface="Arial" panose="020B0604020202020204" pitchFamily="34" charset="0"/>
              <a:buChar char="•"/>
            </a:pP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Other parts are focused on </a:t>
            </a:r>
            <a:r>
              <a:rPr lang="en-CA" sz="20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control, morality, and safety</a:t>
            </a: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 These parts manage behavior by setting rules, suppressing impulses, or shutting sexuality down altogether. They may be protecting relationships, identities, or moral frameworks. Desire may still be present, but it is tightly monitored and constrained in the name of order, safety, or being a “good” person.</a:t>
            </a:r>
            <a:r>
              <a:rPr lang="en-CA" sz="20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p>
          <a:p>
            <a:pPr marL="285750" indent="-285750">
              <a:lnSpc>
                <a:spcPct val="115000"/>
              </a:lnSpc>
              <a:spcAft>
                <a:spcPts val="800"/>
              </a:spcAft>
              <a:buFont typeface="Arial" panose="020B0604020202020204" pitchFamily="34" charset="0"/>
              <a:buChar char="•"/>
            </a:pPr>
            <a:r>
              <a:rPr lang="en-CA" sz="20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Traumatized parts </a:t>
            </a:r>
            <a:r>
              <a:rPr lang="en-CA" sz="2000" kern="0" dirty="0">
                <a:latin typeface="Arial" panose="020B0604020202020204" pitchFamily="34" charset="0"/>
                <a:ea typeface="Times New Roman" panose="02020603050405020304" pitchFamily="18" charset="0"/>
                <a:cs typeface="Times New Roman" panose="02020603050405020304" pitchFamily="18" charset="0"/>
              </a:rPr>
              <a:t>also play a powerful role. These parts carry fear, shame, grief, disgust, or memories of violation. When they are close to the surface, sexuality may shut down, become painful, or involve dissociation. Sexual avoidance is often a form of protection for younger parts that were hurt, shamed, or overwhelmed. From an IFS perspective, sexual healing can’t happen unless these vulnerable parts feel safe.</a:t>
            </a: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CA" sz="2000" kern="0" dirty="0">
                <a:latin typeface="Arial" panose="020B0604020202020204" pitchFamily="34" charset="0"/>
                <a:ea typeface="Times New Roman" panose="02020603050405020304" pitchFamily="18" charset="0"/>
                <a:cs typeface="Times New Roman" panose="02020603050405020304" pitchFamily="18" charset="0"/>
              </a:rPr>
              <a:t>Finally, there are parts concerned with </a:t>
            </a:r>
            <a:r>
              <a:rPr lang="en-CA" sz="2000" kern="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meaning and identity</a:t>
            </a:r>
            <a:r>
              <a:rPr lang="en-CA" sz="2000" kern="0" dirty="0">
                <a:latin typeface="Arial" panose="020B0604020202020204" pitchFamily="34" charset="0"/>
                <a:ea typeface="Times New Roman" panose="02020603050405020304" pitchFamily="18" charset="0"/>
                <a:cs typeface="Times New Roman" panose="02020603050405020304" pitchFamily="18" charset="0"/>
              </a:rPr>
              <a:t>. These parts try to make sense of desire by asking, “What does this say about me?” or “Who am I allowed to be?” They often gravitate toward labels or narratives that provide coherence and stability, especially when sexuality feels confusing or charged.</a:t>
            </a:r>
          </a:p>
          <a:p>
            <a:pPr marL="285750" indent="-285750">
              <a:buFont typeface="Arial" panose="020B0604020202020204" pitchFamily="34" charset="0"/>
              <a:buChar char="•"/>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316326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CD4C4-4149-6E9D-7D8B-4D967E3569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279A4A-420C-804A-A3CE-62E8DF311515}"/>
              </a:ext>
            </a:extLst>
          </p:cNvPr>
          <p:cNvSpPr txBox="1"/>
          <p:nvPr/>
        </p:nvSpPr>
        <p:spPr>
          <a:xfrm>
            <a:off x="2609635" y="0"/>
            <a:ext cx="7636267" cy="523220"/>
          </a:xfrm>
          <a:prstGeom prst="rect">
            <a:avLst/>
          </a:prstGeom>
          <a:noFill/>
        </p:spPr>
        <p:txBody>
          <a:bodyPr wrap="square">
            <a:spAutoFit/>
          </a:bodyPr>
          <a:lstStyle/>
          <a:p>
            <a:r>
              <a:rPr lang="en-CA" sz="2800" kern="0" dirty="0">
                <a:solidFill>
                  <a:srgbClr val="222222"/>
                </a:solidFill>
                <a:effectLst/>
                <a:latin typeface="Arial" panose="020B0604020202020204" pitchFamily="34" charset="0"/>
                <a:ea typeface="Times New Roman" panose="02020603050405020304" pitchFamily="18" charset="0"/>
              </a:rPr>
              <a:t>INTERNAL FAMILY SYSTEMS SEXUALITY</a:t>
            </a:r>
            <a:endParaRPr lang="en-CA" sz="2800" dirty="0"/>
          </a:p>
        </p:txBody>
      </p:sp>
      <p:sp>
        <p:nvSpPr>
          <p:cNvPr id="5" name="TextBox 4">
            <a:extLst>
              <a:ext uri="{FF2B5EF4-FFF2-40B4-BE49-F238E27FC236}">
                <a16:creationId xmlns:a16="http://schemas.microsoft.com/office/drawing/2014/main" id="{3BBD742F-B11C-FA5B-8CE3-8654EAEFE53C}"/>
              </a:ext>
            </a:extLst>
          </p:cNvPr>
          <p:cNvSpPr txBox="1"/>
          <p:nvPr/>
        </p:nvSpPr>
        <p:spPr>
          <a:xfrm>
            <a:off x="0" y="682943"/>
            <a:ext cx="12192000" cy="4485330"/>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CA" sz="2400" kern="0" dirty="0">
                <a:latin typeface="Arial" panose="020B0604020202020204" pitchFamily="34" charset="0"/>
                <a:ea typeface="Times New Roman" panose="02020603050405020304" pitchFamily="18" charset="0"/>
                <a:cs typeface="Times New Roman" panose="02020603050405020304" pitchFamily="18" charset="0"/>
              </a:rPr>
              <a:t>A helpful image may be to think of sexuality as a campfire. </a:t>
            </a:r>
          </a:p>
          <a:p>
            <a:pPr marL="285750" indent="-285750">
              <a:lnSpc>
                <a:spcPct val="115000"/>
              </a:lnSpc>
              <a:spcAft>
                <a:spcPts val="800"/>
              </a:spcAft>
              <a:buFont typeface="Arial" panose="020B0604020202020204" pitchFamily="34" charset="0"/>
              <a:buChar char="•"/>
            </a:pPr>
            <a:r>
              <a:rPr lang="en-CA" sz="2400" kern="0" dirty="0">
                <a:latin typeface="Arial" panose="020B0604020202020204" pitchFamily="34" charset="0"/>
                <a:ea typeface="Times New Roman" panose="02020603050405020304" pitchFamily="18" charset="0"/>
                <a:cs typeface="Times New Roman" panose="02020603050405020304" pitchFamily="18" charset="0"/>
              </a:rPr>
              <a:t>Attachment parts want warmth and safety around the fire. </a:t>
            </a:r>
          </a:p>
          <a:p>
            <a:pPr marL="285750" indent="-285750">
              <a:lnSpc>
                <a:spcPct val="115000"/>
              </a:lnSpc>
              <a:spcAft>
                <a:spcPts val="800"/>
              </a:spcAft>
              <a:buFont typeface="Arial" panose="020B0604020202020204" pitchFamily="34" charset="0"/>
              <a:buChar char="•"/>
            </a:pPr>
            <a:r>
              <a:rPr lang="en-CA" sz="2400" kern="0" dirty="0">
                <a:latin typeface="Arial" panose="020B0604020202020204" pitchFamily="34" charset="0"/>
                <a:ea typeface="Times New Roman" panose="02020603050405020304" pitchFamily="18" charset="0"/>
                <a:cs typeface="Times New Roman" panose="02020603050405020304" pitchFamily="18" charset="0"/>
              </a:rPr>
              <a:t>Erotic parts want sparks and movement. </a:t>
            </a:r>
          </a:p>
          <a:p>
            <a:pPr marL="285750" indent="-285750">
              <a:lnSpc>
                <a:spcPct val="115000"/>
              </a:lnSpc>
              <a:spcAft>
                <a:spcPts val="800"/>
              </a:spcAft>
              <a:buFont typeface="Arial" panose="020B0604020202020204" pitchFamily="34" charset="0"/>
              <a:buChar char="•"/>
            </a:pPr>
            <a:r>
              <a:rPr lang="en-CA" sz="2400" kern="0" dirty="0">
                <a:latin typeface="Arial" panose="020B0604020202020204" pitchFamily="34" charset="0"/>
                <a:ea typeface="Times New Roman" panose="02020603050405020304" pitchFamily="18" charset="0"/>
                <a:cs typeface="Times New Roman" panose="02020603050405020304" pitchFamily="18" charset="0"/>
              </a:rPr>
              <a:t>Manager parts worry about control and consequences. </a:t>
            </a:r>
          </a:p>
          <a:p>
            <a:pPr marL="285750" indent="-285750">
              <a:lnSpc>
                <a:spcPct val="115000"/>
              </a:lnSpc>
              <a:spcAft>
                <a:spcPts val="800"/>
              </a:spcAft>
              <a:buFont typeface="Arial" panose="020B0604020202020204" pitchFamily="34" charset="0"/>
              <a:buChar char="•"/>
            </a:pPr>
            <a:r>
              <a:rPr lang="en-CA" sz="2400" kern="0" dirty="0">
                <a:latin typeface="Arial" panose="020B0604020202020204" pitchFamily="34" charset="0"/>
                <a:ea typeface="Times New Roman" panose="02020603050405020304" pitchFamily="18" charset="0"/>
                <a:cs typeface="Times New Roman" panose="02020603050405020304" pitchFamily="18" charset="0"/>
              </a:rPr>
              <a:t>Firefighter parts throw fuel on the fire when things feel cold or painful. </a:t>
            </a:r>
          </a:p>
          <a:p>
            <a:pPr marL="285750" indent="-285750">
              <a:lnSpc>
                <a:spcPct val="115000"/>
              </a:lnSpc>
              <a:spcAft>
                <a:spcPts val="800"/>
              </a:spcAft>
              <a:buFont typeface="Arial" panose="020B0604020202020204" pitchFamily="34" charset="0"/>
              <a:buChar char="•"/>
            </a:pPr>
            <a:r>
              <a:rPr lang="en-CA" sz="2400" kern="0" dirty="0">
                <a:latin typeface="Arial" panose="020B0604020202020204" pitchFamily="34" charset="0"/>
                <a:ea typeface="Times New Roman" panose="02020603050405020304" pitchFamily="18" charset="0"/>
                <a:cs typeface="Times New Roman" panose="02020603050405020304" pitchFamily="18" charset="0"/>
              </a:rPr>
              <a:t>Exiled parts sit nearby holding memories of being burned. </a:t>
            </a:r>
          </a:p>
          <a:p>
            <a:pPr marL="285750" indent="-285750">
              <a:lnSpc>
                <a:spcPct val="115000"/>
              </a:lnSpc>
              <a:spcAft>
                <a:spcPts val="800"/>
              </a:spcAft>
              <a:buFont typeface="Arial" panose="020B0604020202020204" pitchFamily="34" charset="0"/>
              <a:buChar char="•"/>
            </a:pPr>
            <a:r>
              <a:rPr lang="en-CA" sz="2400" kern="0" dirty="0">
                <a:latin typeface="Arial" panose="020B0604020202020204" pitchFamily="34" charset="0"/>
                <a:ea typeface="Times New Roman" panose="02020603050405020304" pitchFamily="18" charset="0"/>
                <a:cs typeface="Times New Roman" panose="02020603050405020304" pitchFamily="18" charset="0"/>
              </a:rPr>
              <a:t>Problems tend to arise when any one part is forced to run the fire on its own. Balance comes when all parts are seen, understood, and allowed appropriate influence.</a:t>
            </a:r>
            <a:endParaRPr lang="en-CA" sz="24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366899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8BEE36-3C8A-1FEE-BF41-6A8D4CE0CA55}"/>
              </a:ext>
            </a:extLst>
          </p:cNvPr>
          <p:cNvSpPr txBox="1"/>
          <p:nvPr/>
        </p:nvSpPr>
        <p:spPr>
          <a:xfrm>
            <a:off x="3417258" y="230405"/>
            <a:ext cx="6097712" cy="523220"/>
          </a:xfrm>
          <a:prstGeom prst="rect">
            <a:avLst/>
          </a:prstGeom>
          <a:noFill/>
        </p:spPr>
        <p:txBody>
          <a:bodyPr wrap="square">
            <a:spAutoFit/>
          </a:bodyPr>
          <a:lstStyle/>
          <a:p>
            <a:r>
              <a:rPr lang="en-CA" sz="2800" dirty="0">
                <a:solidFill>
                  <a:schemeClr val="bg1"/>
                </a:solidFill>
                <a:effectLst/>
                <a:latin typeface="Arial" panose="020B0604020202020204" pitchFamily="34" charset="0"/>
                <a:ea typeface="Times New Roman" panose="02020603050405020304" pitchFamily="18" charset="0"/>
              </a:rPr>
              <a:t>IFS HEALING SEXUALITY</a:t>
            </a:r>
            <a:endParaRPr lang="en-CA" sz="2800" dirty="0"/>
          </a:p>
        </p:txBody>
      </p:sp>
      <p:sp>
        <p:nvSpPr>
          <p:cNvPr id="5" name="TextBox 4">
            <a:extLst>
              <a:ext uri="{FF2B5EF4-FFF2-40B4-BE49-F238E27FC236}">
                <a16:creationId xmlns:a16="http://schemas.microsoft.com/office/drawing/2014/main" id="{8DF31CEC-76AC-EF73-C78D-12EA76D46D86}"/>
              </a:ext>
            </a:extLst>
          </p:cNvPr>
          <p:cNvSpPr txBox="1"/>
          <p:nvPr/>
        </p:nvSpPr>
        <p:spPr>
          <a:xfrm>
            <a:off x="113016" y="753625"/>
            <a:ext cx="12192000" cy="6042936"/>
          </a:xfrm>
          <a:prstGeom prst="rect">
            <a:avLst/>
          </a:prstGeom>
          <a:noFill/>
        </p:spPr>
        <p:txBody>
          <a:bodyPr wrap="square">
            <a:spAutoFit/>
          </a:bodyPr>
          <a:lstStyle/>
          <a:p>
            <a:pPr marL="342900" indent="-34290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From an internal family systems perspective, healing sexuality begins by normalizing inner diversity. Most people don’t have a single, unified sexuality. They have different parts with different needs, fears, and roles. Simply recognizing this often brings immediate relief, because it reduces shame and the pressure to “figure out who I really am.”</a:t>
            </a: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The next step is to gently get curious about how the sexual system is organized. We can ask questions like: Which parts want sex? Which parts resist it? Which parts use it to calm distress? Which parts fear it or try to control it? Mapping these patterns helps people understand their experience without judgment.</a:t>
            </a: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A key part of the work is learning to separate identity from parts. We are not our desire, our avoidance, or our fantasies. We are the Self in relationship with parts that carry those experiences. This makes it easier to tolerate ambiguity, avoid locking into rigid identities too quickly, and reduce compulsive behavior driven by unrecognized parts.</a:t>
            </a: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IFS also helps clarify the difference between attachment-based sex and erotic-based sex. One part may seek closeness, safety, and reassurance, while another seeks aliveness, novelty, or intensity. These parts aren’t in conflict by nature; they simply need different conditions. Problems often arise because neither has been consciously recognized or honored.</a:t>
            </a: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05599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15499-19EB-20D7-90ED-6E42C46CBE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87848C-A75E-CEF3-FD43-A74366DCEF58}"/>
              </a:ext>
            </a:extLst>
          </p:cNvPr>
          <p:cNvSpPr txBox="1"/>
          <p:nvPr/>
        </p:nvSpPr>
        <p:spPr>
          <a:xfrm>
            <a:off x="3225274" y="92581"/>
            <a:ext cx="6097712" cy="523220"/>
          </a:xfrm>
          <a:prstGeom prst="rect">
            <a:avLst/>
          </a:prstGeom>
          <a:noFill/>
        </p:spPr>
        <p:txBody>
          <a:bodyPr wrap="square">
            <a:spAutoFit/>
          </a:bodyPr>
          <a:lstStyle/>
          <a:p>
            <a:r>
              <a:rPr lang="en-CA" sz="2800" dirty="0">
                <a:solidFill>
                  <a:schemeClr val="bg1"/>
                </a:solidFill>
                <a:effectLst/>
                <a:latin typeface="Arial" panose="020B0604020202020204" pitchFamily="34" charset="0"/>
                <a:ea typeface="Times New Roman" panose="02020603050405020304" pitchFamily="18" charset="0"/>
              </a:rPr>
              <a:t>IFS HEALING SEXUALITY</a:t>
            </a:r>
            <a:endParaRPr lang="en-CA" sz="2800" dirty="0"/>
          </a:p>
        </p:txBody>
      </p:sp>
      <p:sp>
        <p:nvSpPr>
          <p:cNvPr id="4" name="TextBox 3">
            <a:extLst>
              <a:ext uri="{FF2B5EF4-FFF2-40B4-BE49-F238E27FC236}">
                <a16:creationId xmlns:a16="http://schemas.microsoft.com/office/drawing/2014/main" id="{30EBEF0C-1E95-40D8-3D7B-EB6DFD8E6666}"/>
              </a:ext>
            </a:extLst>
          </p:cNvPr>
          <p:cNvSpPr txBox="1"/>
          <p:nvPr/>
        </p:nvSpPr>
        <p:spPr>
          <a:xfrm>
            <a:off x="-3425" y="730947"/>
            <a:ext cx="12192000" cy="6034472"/>
          </a:xfrm>
          <a:prstGeom prst="rect">
            <a:avLst/>
          </a:prstGeom>
          <a:noFill/>
        </p:spPr>
        <p:txBody>
          <a:bodyPr wrap="square">
            <a:spAutoFit/>
          </a:bodyPr>
          <a:lstStyle/>
          <a:p>
            <a:pPr marL="342900" indent="-34290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When sex is being used to manage anxiety, emptiness, or distress, the focus shifts to regulation. Instead of trying to suppress or judge these behaviors, the work involves asking what the regulating part is protecting the person from in that moment. Understanding the protective role often softens the behavior.</a:t>
            </a: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If sexuality is marked by shutdown, pain, or aversion, the work usually goes beneath sex itself. Fear, shame, helplessness, or trauma are addressed first, allowing protective parts to relax. When that happens, desire often returns on its own rather than being forced.</a:t>
            </a: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CA" sz="2000" kern="0" dirty="0">
                <a:effectLst/>
                <a:latin typeface="Arial" panose="020B0604020202020204" pitchFamily="34" charset="0"/>
                <a:ea typeface="Times New Roman" panose="02020603050405020304" pitchFamily="18" charset="0"/>
                <a:cs typeface="Times New Roman" panose="02020603050405020304" pitchFamily="18" charset="0"/>
              </a:rPr>
              <a:t>Healing also frequently involves couple's work. Sexual difficulties usually arise between interacting systems, not because one person is broken. One partner’s erotic part may feel threatening to the other’s attachment part, and neither is wrong. Seeing this reduces blame and polarization and creates space for collaboration.</a:t>
            </a:r>
            <a:endParaRPr lang="en-CA" sz="2000" kern="100"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CA" sz="2000" dirty="0">
                <a:effectLst/>
                <a:latin typeface="Arial" panose="020B0604020202020204" pitchFamily="34" charset="0"/>
                <a:ea typeface="Times New Roman" panose="02020603050405020304" pitchFamily="18" charset="0"/>
              </a:rPr>
              <a:t>Overall, the IFS approach de-pathologizes much sexual suffering. It explains why desire shifts across contexts and life stages, integrates attachment, trauma, identity, and behavior, and avoids rushing into labels before understanding what’s actually happening. From this perspective, sexual distress usually reflects a nervous system and relational ecology under strain, not a defective libido or a disordered identity.</a:t>
            </a:r>
            <a:r>
              <a:rPr lang="en-CA" sz="2000" b="1" dirty="0">
                <a:effectLst/>
                <a:latin typeface="Times New Roman" panose="02020603050405020304" pitchFamily="18" charset="0"/>
                <a:ea typeface="Times New Roman" panose="02020603050405020304" pitchFamily="18" charset="0"/>
              </a:rPr>
              <a:t> </a:t>
            </a:r>
            <a:endParaRPr lang="en-C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1409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CD810B-98FB-FCA8-B2C1-C65863CD941B}"/>
              </a:ext>
            </a:extLst>
          </p:cNvPr>
          <p:cNvSpPr txBox="1"/>
          <p:nvPr/>
        </p:nvSpPr>
        <p:spPr>
          <a:xfrm>
            <a:off x="3047144" y="983062"/>
            <a:ext cx="6097712" cy="703078"/>
          </a:xfrm>
          <a:prstGeom prst="rect">
            <a:avLst/>
          </a:prstGeom>
          <a:noFill/>
        </p:spPr>
        <p:txBody>
          <a:bodyPr wrap="square">
            <a:spAutoFit/>
          </a:bodyPr>
          <a:lstStyle/>
          <a:p>
            <a:pPr>
              <a:lnSpc>
                <a:spcPct val="107000"/>
              </a:lnSpc>
              <a:spcAft>
                <a:spcPts val="800"/>
              </a:spcAft>
              <a:buNone/>
            </a:pPr>
            <a:r>
              <a:rPr lang="en-CA" sz="40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ACT V – INTEGRATION</a:t>
            </a:r>
            <a:endParaRPr lang="en-CA"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6512561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AD2E2-1B69-6626-F4BA-7F8B299B3F40}"/>
              </a:ext>
            </a:extLst>
          </p:cNvPr>
          <p:cNvSpPr txBox="1"/>
          <p:nvPr/>
        </p:nvSpPr>
        <p:spPr>
          <a:xfrm>
            <a:off x="4200897" y="1131995"/>
            <a:ext cx="6097978" cy="1885644"/>
          </a:xfrm>
          <a:prstGeom prst="rect">
            <a:avLst/>
          </a:prstGeom>
          <a:noFill/>
        </p:spPr>
        <p:txBody>
          <a:bodyPr wrap="square">
            <a:spAutoFit/>
          </a:bodyPr>
          <a:lstStyle/>
          <a:p>
            <a:endParaRPr lang="en-CA" sz="2400" b="1" dirty="0"/>
          </a:p>
          <a:p>
            <a:pPr>
              <a:lnSpc>
                <a:spcPct val="115000"/>
              </a:lnSpc>
              <a:spcAft>
                <a:spcPts val="800"/>
              </a:spcAft>
            </a:pPr>
            <a:r>
              <a:rPr lang="en-CA" sz="2400" dirty="0">
                <a:solidFill>
                  <a:schemeClr val="bg1"/>
                </a:solidFill>
                <a:latin typeface="Arial" panose="020B0604020202020204" pitchFamily="34" charset="0"/>
                <a:cs typeface="Arial" panose="020B0604020202020204" pitchFamily="34" charset="0"/>
              </a:rPr>
              <a:t>PART V – INTEGRATION</a:t>
            </a:r>
            <a:r>
              <a:rPr lang="en-CA" sz="2400" dirty="0">
                <a:solidFill>
                  <a:srgbClr val="000000"/>
                </a:solidFill>
                <a:latin typeface="Arial" panose="020B0604020202020204" pitchFamily="34" charset="0"/>
                <a:cs typeface="Arial" panose="020B0604020202020204" pitchFamily="34" charset="0"/>
              </a:rPr>
              <a:t> </a:t>
            </a:r>
          </a:p>
          <a:p>
            <a:pPr>
              <a:lnSpc>
                <a:spcPct val="115000"/>
              </a:lnSpc>
              <a:spcAft>
                <a:spcPts val="800"/>
              </a:spcAft>
            </a:pPr>
            <a:r>
              <a:rPr lang="en-CA" sz="2400" dirty="0">
                <a:latin typeface="Arial" panose="020B0604020202020204" pitchFamily="34" charset="0"/>
                <a:cs typeface="Arial" panose="020B0604020202020204" pitchFamily="34" charset="0"/>
              </a:rPr>
              <a:t>16. A more humane frame</a:t>
            </a:r>
            <a:endParaRPr lang="en-CA" sz="2400" b="1"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17. Closing reflection</a:t>
            </a:r>
          </a:p>
        </p:txBody>
      </p:sp>
    </p:spTree>
    <p:extLst>
      <p:ext uri="{BB962C8B-B14F-4D97-AF65-F5344CB8AC3E}">
        <p14:creationId xmlns:p14="http://schemas.microsoft.com/office/powerpoint/2010/main" val="29446566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9DA2D-B3EC-9DAA-CFEA-DCFFE4C255F6}"/>
              </a:ext>
            </a:extLst>
          </p:cNvPr>
          <p:cNvSpPr txBox="1"/>
          <p:nvPr/>
        </p:nvSpPr>
        <p:spPr>
          <a:xfrm>
            <a:off x="174660" y="294853"/>
            <a:ext cx="11003623" cy="1123706"/>
          </a:xfrm>
          <a:prstGeom prst="rect">
            <a:avLst/>
          </a:prstGeom>
          <a:noFill/>
        </p:spPr>
        <p:txBody>
          <a:bodyPr wrap="square">
            <a:spAutoFit/>
          </a:bodyPr>
          <a:lstStyle/>
          <a:p>
            <a:pPr algn="ctr">
              <a:lnSpc>
                <a:spcPct val="107000"/>
              </a:lnSpc>
              <a:spcAft>
                <a:spcPts val="800"/>
              </a:spcAft>
              <a:buNone/>
            </a:pPr>
            <a:r>
              <a:rPr lang="en-CA" sz="32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16. INTEGRATION: A MORE HUMANE FRAMING OF SEXUALITY AND BONDING </a:t>
            </a:r>
            <a:endParaRPr lang="en-CA"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16411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4B6A0-755F-6429-2820-A724224AB6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8B9648-6B0D-E12B-16B0-C5E43C5B6E0E}"/>
              </a:ext>
            </a:extLst>
          </p:cNvPr>
          <p:cNvSpPr txBox="1"/>
          <p:nvPr/>
        </p:nvSpPr>
        <p:spPr>
          <a:xfrm>
            <a:off x="3232079" y="174660"/>
            <a:ext cx="6097712" cy="523220"/>
          </a:xfrm>
          <a:prstGeom prst="rect">
            <a:avLst/>
          </a:prstGeom>
          <a:noFill/>
        </p:spPr>
        <p:txBody>
          <a:bodyPr wrap="square">
            <a:spAutoFit/>
          </a:bodyPr>
          <a:lstStyle/>
          <a:p>
            <a:r>
              <a:rPr lang="en-CA" sz="28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 MORE HUMANE FRAMING </a:t>
            </a:r>
            <a:endParaRPr lang="en-CA" sz="2800" dirty="0"/>
          </a:p>
        </p:txBody>
      </p:sp>
      <p:sp>
        <p:nvSpPr>
          <p:cNvPr id="4" name="TextBox 3">
            <a:extLst>
              <a:ext uri="{FF2B5EF4-FFF2-40B4-BE49-F238E27FC236}">
                <a16:creationId xmlns:a16="http://schemas.microsoft.com/office/drawing/2014/main" id="{EB42070E-DFC0-E65A-FF1F-D00067C14155}"/>
              </a:ext>
            </a:extLst>
          </p:cNvPr>
          <p:cNvSpPr txBox="1"/>
          <p:nvPr/>
        </p:nvSpPr>
        <p:spPr>
          <a:xfrm>
            <a:off x="-30822" y="816781"/>
            <a:ext cx="12192000" cy="5847755"/>
          </a:xfrm>
          <a:prstGeom prst="rect">
            <a:avLst/>
          </a:prstGeom>
          <a:noFill/>
        </p:spPr>
        <p:txBody>
          <a:bodyPr wrap="square">
            <a:spAutoFit/>
          </a:bodyPr>
          <a:lstStyle/>
          <a:p>
            <a:pPr marL="285750" indent="-285750">
              <a:buFont typeface="Arial" panose="020B0604020202020204" pitchFamily="34" charset="0"/>
              <a:buChar char="•"/>
            </a:pPr>
            <a:r>
              <a:rPr lang="en-CA" sz="2200" dirty="0">
                <a:effectLst/>
                <a:latin typeface="Arial" panose="020B0604020202020204" pitchFamily="34" charset="0"/>
                <a:ea typeface="Times New Roman" panose="02020603050405020304" pitchFamily="18" charset="0"/>
              </a:rPr>
              <a:t>From the </a:t>
            </a:r>
            <a:r>
              <a:rPr lang="en-CA" sz="2200" dirty="0">
                <a:latin typeface="Arial" panose="020B0604020202020204" pitchFamily="34" charset="0"/>
                <a:ea typeface="Times New Roman" panose="02020603050405020304" pitchFamily="18" charset="0"/>
              </a:rPr>
              <a:t>perspective of the ideas we’ve been exploring</a:t>
            </a:r>
            <a:r>
              <a:rPr lang="en-CA" sz="2200" dirty="0">
                <a:effectLst/>
                <a:latin typeface="Arial" panose="020B0604020202020204" pitchFamily="34" charset="0"/>
                <a:ea typeface="Times New Roman" panose="02020603050405020304" pitchFamily="18" charset="0"/>
              </a:rPr>
              <a:t>, what’s “wrong” with our sexuality and bonding is rarely the person and just as rarely the relationship. Most people are not broken, and most bonds did not fail because of a lack of effort or </a:t>
            </a:r>
            <a:r>
              <a:rPr lang="en-CA" sz="2200" dirty="0">
                <a:latin typeface="Arial" panose="020B0604020202020204" pitchFamily="34" charset="0"/>
                <a:ea typeface="Times New Roman" panose="02020603050405020304" pitchFamily="18" charset="0"/>
              </a:rPr>
              <a:t>morals</a:t>
            </a:r>
            <a:r>
              <a:rPr lang="en-CA" sz="2200" dirty="0">
                <a:effectLst/>
                <a:latin typeface="Arial" panose="020B0604020202020204" pitchFamily="34" charset="0"/>
                <a:ea typeface="Times New Roman" panose="02020603050405020304" pitchFamily="18" charset="0"/>
              </a:rPr>
              <a:t>. What we are seeing instead are overburdened systems, nervous systems, attachment systems, and meaning systems, asked to do far more than they were shaped to carry on their own.</a:t>
            </a:r>
            <a:endParaRPr lang="en-CA" sz="22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Humans evolved for </a:t>
            </a:r>
            <a:r>
              <a:rPr lang="en-CA" sz="2200" kern="0" dirty="0">
                <a:latin typeface="Arial" panose="020B0604020202020204" pitchFamily="34" charset="0"/>
                <a:ea typeface="Times New Roman" panose="02020603050405020304" pitchFamily="18" charset="0"/>
                <a:cs typeface="Times New Roman" panose="02020603050405020304" pitchFamily="18" charset="0"/>
              </a:rPr>
              <a:t>multiple</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bonding in a community. Care, regulation, meaning, play, and belonging were distributed across many relationships, roles, and shared rituals. In modern life</a:t>
            </a:r>
            <a:r>
              <a:rPr lang="en-CA" sz="2200" kern="0" dirty="0">
                <a:latin typeface="Arial" panose="020B0604020202020204" pitchFamily="34" charset="0"/>
                <a:ea typeface="Times New Roman" panose="02020603050405020304" pitchFamily="18" charset="0"/>
                <a:cs typeface="Times New Roman" panose="02020603050405020304" pitchFamily="18" charset="0"/>
              </a:rPr>
              <a:t> we’re missing that</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We now ask a single partner to be lover, attachment figure, co-regulator, mirror of worth, source of meaning, and guarantor of belonging. That load would strain even the most secure bond.</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When desire fades, when conflict escalates, or when people seek aliveness elsewhere, this framework invites us to see these moments not as betrayals but as signals of overload. The self system is sending us a message.</a:t>
            </a:r>
            <a:endParaRPr lang="en-CA" sz="2200" kern="100" dirty="0">
              <a:latin typeface="Aptos" panose="020B00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This reframing has powerful implications for self-understanding. Instead of asking, “What is wrong with me?” we can ask, “What has my system been carrying alone?” </a:t>
            </a:r>
          </a:p>
          <a:p>
            <a:pPr marL="285750" indent="-285750">
              <a:buFont typeface="Arial" panose="020B0604020202020204" pitchFamily="34" charset="0"/>
              <a:buChar char="•"/>
            </a:pP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That shift </a:t>
            </a:r>
            <a:r>
              <a:rPr lang="en-CA" sz="2200" kern="0" dirty="0">
                <a:latin typeface="Arial" panose="020B0604020202020204" pitchFamily="34" charset="0"/>
                <a:ea typeface="Times New Roman" panose="02020603050405020304" pitchFamily="18" charset="0"/>
                <a:cs typeface="Times New Roman" panose="02020603050405020304" pitchFamily="18" charset="0"/>
              </a:rPr>
              <a:t>may ease</a:t>
            </a:r>
            <a:r>
              <a:rPr lang="en-CA" sz="2200" kern="0" dirty="0">
                <a:effectLst/>
                <a:latin typeface="Arial" panose="020B0604020202020204" pitchFamily="34" charset="0"/>
                <a:ea typeface="Times New Roman" panose="02020603050405020304" pitchFamily="18" charset="0"/>
                <a:cs typeface="Times New Roman" panose="02020603050405020304" pitchFamily="18" charset="0"/>
              </a:rPr>
              <a:t> shame and open curiosity. Patterns that feel like defects may begin to look like ingenious adaptations.</a:t>
            </a:r>
            <a:endParaRPr lang="en-CA"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374812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F2DCC7-AE0E-210E-6CA9-BB137AC74BB3}"/>
              </a:ext>
            </a:extLst>
          </p:cNvPr>
          <p:cNvSpPr txBox="1"/>
          <p:nvPr/>
        </p:nvSpPr>
        <p:spPr>
          <a:xfrm>
            <a:off x="3453017" y="228124"/>
            <a:ext cx="6097712" cy="523220"/>
          </a:xfrm>
          <a:prstGeom prst="rect">
            <a:avLst/>
          </a:prstGeom>
          <a:noFill/>
        </p:spPr>
        <p:txBody>
          <a:bodyPr wrap="square">
            <a:spAutoFit/>
          </a:bodyPr>
          <a:lstStyle/>
          <a:p>
            <a:r>
              <a:rPr lang="en-CA" sz="2800" kern="100" dirty="0">
                <a:solidFill>
                  <a:srgbClr val="222222"/>
                </a:solidFill>
                <a:effectLst/>
                <a:latin typeface="Arial" panose="020B0604020202020204" pitchFamily="34" charset="0"/>
                <a:ea typeface="Aptos" panose="020B0004020202020204" pitchFamily="34" charset="0"/>
                <a:cs typeface="Times New Roman" panose="02020603050405020304" pitchFamily="18" charset="0"/>
              </a:rPr>
              <a:t>A MORE HUMANE FRAMING </a:t>
            </a:r>
            <a:endParaRPr lang="en-CA" sz="2800" dirty="0"/>
          </a:p>
        </p:txBody>
      </p:sp>
      <p:sp>
        <p:nvSpPr>
          <p:cNvPr id="7" name="TextBox 6">
            <a:extLst>
              <a:ext uri="{FF2B5EF4-FFF2-40B4-BE49-F238E27FC236}">
                <a16:creationId xmlns:a16="http://schemas.microsoft.com/office/drawing/2014/main" id="{84588CB8-6607-7E6C-52A5-660D4498BFC2}"/>
              </a:ext>
            </a:extLst>
          </p:cNvPr>
          <p:cNvSpPr txBox="1"/>
          <p:nvPr/>
        </p:nvSpPr>
        <p:spPr>
          <a:xfrm>
            <a:off x="-118753" y="751344"/>
            <a:ext cx="12192000" cy="2677656"/>
          </a:xfrm>
          <a:prstGeom prst="rect">
            <a:avLst/>
          </a:prstGeom>
          <a:noFill/>
        </p:spPr>
        <p:txBody>
          <a:bodyPr wrap="square">
            <a:spAutoFit/>
          </a:bodyPr>
          <a:lstStyle/>
          <a:p>
            <a:pPr marL="342900" indent="-342900">
              <a:buFont typeface="Arial" panose="020B0604020202020204" pitchFamily="34" charset="0"/>
              <a:buChar char="•"/>
            </a:pPr>
            <a:r>
              <a:rPr lang="en-CA" sz="2400" dirty="0">
                <a:latin typeface="Arial" panose="020B0604020202020204" pitchFamily="34" charset="0"/>
                <a:ea typeface="Times New Roman" panose="02020603050405020304" pitchFamily="18" charset="0"/>
              </a:rPr>
              <a:t>This perspective may also increase our</a:t>
            </a:r>
            <a:r>
              <a:rPr lang="en-CA" sz="2400" dirty="0">
                <a:effectLst/>
                <a:latin typeface="Arial" panose="020B0604020202020204" pitchFamily="34" charset="0"/>
                <a:ea typeface="Times New Roman" panose="02020603050405020304" pitchFamily="18" charset="0"/>
              </a:rPr>
              <a:t> compassion. We may start to see our </a:t>
            </a:r>
            <a:r>
              <a:rPr lang="en-CA" sz="2400" dirty="0">
                <a:latin typeface="Arial" panose="020B0604020202020204" pitchFamily="34" charset="0"/>
                <a:ea typeface="Times New Roman" panose="02020603050405020304" pitchFamily="18" charset="0"/>
              </a:rPr>
              <a:t>p</a:t>
            </a:r>
            <a:r>
              <a:rPr lang="en-CA" sz="2400" dirty="0">
                <a:effectLst/>
                <a:latin typeface="Arial" panose="020B0604020202020204" pitchFamily="34" charset="0"/>
                <a:ea typeface="Times New Roman" panose="02020603050405020304" pitchFamily="18" charset="0"/>
              </a:rPr>
              <a:t>artners not as adversaries or disappointments but as fellow humans navigating the same </a:t>
            </a:r>
            <a:r>
              <a:rPr lang="en-CA" sz="2400" dirty="0">
                <a:latin typeface="Arial" panose="020B0604020202020204" pitchFamily="34" charset="0"/>
                <a:ea typeface="Times New Roman" panose="02020603050405020304" pitchFamily="18" charset="0"/>
              </a:rPr>
              <a:t>challenging terrain we are</a:t>
            </a:r>
            <a:r>
              <a:rPr lang="en-CA" sz="2400" dirty="0">
                <a:effectLst/>
                <a:latin typeface="Arial" panose="020B0604020202020204" pitchFamily="34" charset="0"/>
                <a:ea typeface="Times New Roman" panose="02020603050405020304" pitchFamily="18" charset="0"/>
              </a:rPr>
              <a:t>. </a:t>
            </a:r>
          </a:p>
          <a:p>
            <a:pPr marL="342900" indent="-342900">
              <a:buFont typeface="Arial" panose="020B0604020202020204" pitchFamily="34" charset="0"/>
              <a:buChar char="•"/>
            </a:pPr>
            <a:r>
              <a:rPr lang="en-CA" sz="2400" dirty="0">
                <a:effectLst/>
                <a:latin typeface="Arial" panose="020B0604020202020204" pitchFamily="34" charset="0"/>
                <a:ea typeface="Times New Roman" panose="02020603050405020304" pitchFamily="18" charset="0"/>
              </a:rPr>
              <a:t>Differences in desire, bonding, or identity become variations in how people manage </a:t>
            </a:r>
            <a:r>
              <a:rPr lang="en-CA" sz="2400" dirty="0">
                <a:latin typeface="Arial" panose="020B0604020202020204" pitchFamily="34" charset="0"/>
                <a:ea typeface="Times New Roman" panose="02020603050405020304" pitchFamily="18" charset="0"/>
              </a:rPr>
              <a:t>these challenges</a:t>
            </a:r>
            <a:r>
              <a:rPr lang="en-CA" sz="2400" dirty="0">
                <a:effectLst/>
                <a:latin typeface="Arial" panose="020B0604020202020204" pitchFamily="34" charset="0"/>
                <a:ea typeface="Times New Roman" panose="02020603050405020304" pitchFamily="18" charset="0"/>
              </a:rPr>
              <a:t>, not moral failures or threats. From this perspective, the </a:t>
            </a:r>
            <a:r>
              <a:rPr lang="en-CA" sz="2400" dirty="0">
                <a:latin typeface="Arial" panose="020B0604020202020204" pitchFamily="34" charset="0"/>
                <a:ea typeface="Times New Roman" panose="02020603050405020304" pitchFamily="18" charset="0"/>
              </a:rPr>
              <a:t>work</a:t>
            </a:r>
            <a:r>
              <a:rPr lang="en-CA" sz="2400" dirty="0">
                <a:effectLst/>
                <a:latin typeface="Arial" panose="020B0604020202020204" pitchFamily="34" charset="0"/>
                <a:ea typeface="Times New Roman" panose="02020603050405020304" pitchFamily="18" charset="0"/>
              </a:rPr>
              <a:t> is </a:t>
            </a:r>
            <a:r>
              <a:rPr lang="en-CA" sz="2400" dirty="0">
                <a:latin typeface="Arial" panose="020B0604020202020204" pitchFamily="34" charset="0"/>
                <a:ea typeface="Times New Roman" panose="02020603050405020304" pitchFamily="18" charset="0"/>
              </a:rPr>
              <a:t>as much to strive towards understanding and equanimity as it is to</a:t>
            </a:r>
            <a:r>
              <a:rPr lang="en-CA" sz="2400" dirty="0">
                <a:effectLst/>
                <a:latin typeface="Arial" panose="020B0604020202020204" pitchFamily="34" charset="0"/>
                <a:ea typeface="Times New Roman" panose="02020603050405020304" pitchFamily="18" charset="0"/>
              </a:rPr>
              <a:t> build lives and relationships that </a:t>
            </a:r>
            <a:r>
              <a:rPr lang="en-CA" sz="2400" dirty="0">
                <a:latin typeface="Arial" panose="020B0604020202020204" pitchFamily="34" charset="0"/>
                <a:ea typeface="Times New Roman" panose="02020603050405020304" pitchFamily="18" charset="0"/>
              </a:rPr>
              <a:t>better address our needs for</a:t>
            </a:r>
            <a:r>
              <a:rPr lang="en-CA" sz="2400" dirty="0">
                <a:effectLst/>
                <a:latin typeface="Arial" panose="020B0604020202020204" pitchFamily="34" charset="0"/>
                <a:ea typeface="Times New Roman" panose="02020603050405020304" pitchFamily="18" charset="0"/>
              </a:rPr>
              <a:t> care, meaning, and aliveness.</a:t>
            </a:r>
            <a:r>
              <a:rPr lang="en-CA"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8731828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C4F414-0FFC-5BF2-B302-4E908A954F99}"/>
              </a:ext>
            </a:extLst>
          </p:cNvPr>
          <p:cNvSpPr txBox="1"/>
          <p:nvPr/>
        </p:nvSpPr>
        <p:spPr>
          <a:xfrm>
            <a:off x="3151598" y="226300"/>
            <a:ext cx="6097712" cy="584775"/>
          </a:xfrm>
          <a:prstGeom prst="rect">
            <a:avLst/>
          </a:prstGeom>
          <a:noFill/>
        </p:spPr>
        <p:txBody>
          <a:bodyPr wrap="square">
            <a:spAutoFit/>
          </a:bodyPr>
          <a:lstStyle/>
          <a:p>
            <a:pPr>
              <a:buNone/>
            </a:pPr>
            <a:r>
              <a:rPr lang="en-CA" sz="3200" dirty="0">
                <a:solidFill>
                  <a:srgbClr val="222222"/>
                </a:solidFill>
                <a:effectLst/>
                <a:latin typeface="Arial" panose="020B0604020202020204" pitchFamily="34" charset="0"/>
                <a:ea typeface="Times New Roman" panose="02020603050405020304" pitchFamily="18" charset="0"/>
              </a:rPr>
              <a:t>17. CLOSING REFLECTION </a:t>
            </a:r>
            <a:endParaRPr lang="en-CA"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6597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Banded</Template>
  <TotalTime>2983</TotalTime>
  <Words>16084</Words>
  <Application>Microsoft Office PowerPoint</Application>
  <PresentationFormat>Widescreen</PresentationFormat>
  <Paragraphs>1018</Paragraphs>
  <Slides>130</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130</vt:i4>
      </vt:variant>
    </vt:vector>
  </HeadingPairs>
  <TitlesOfParts>
    <vt:vector size="143" baseType="lpstr">
      <vt:lpstr>Aptos</vt:lpstr>
      <vt:lpstr>Aptos Display</vt:lpstr>
      <vt:lpstr>Arial</vt:lpstr>
      <vt:lpstr>Arial Black</vt:lpstr>
      <vt:lpstr>Calibri</vt:lpstr>
      <vt:lpstr>Corbel</vt:lpstr>
      <vt:lpstr>Georgia</vt:lpstr>
      <vt:lpstr>Segoe UI</vt:lpstr>
      <vt:lpstr>Segoe UI Symbol</vt:lpstr>
      <vt:lpstr>Symbol</vt:lpstr>
      <vt:lpstr>Times New Roman</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luis cleto</dc:creator>
  <cp:lastModifiedBy>luis cleto</cp:lastModifiedBy>
  <cp:revision>6</cp:revision>
  <dcterms:created xsi:type="dcterms:W3CDTF">2026-01-20T17:41:18Z</dcterms:created>
  <dcterms:modified xsi:type="dcterms:W3CDTF">2026-06-10T09:59:00Z</dcterms:modified>
</cp:coreProperties>
</file>