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121" r:id="rId3"/>
    <p:sldId id="1621" r:id="rId4"/>
    <p:sldId id="3777" r:id="rId5"/>
    <p:sldId id="3913" r:id="rId6"/>
    <p:sldId id="338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721A32-CE06-46B1-BCDF-352A16B54D7F}" v="9" dt="2026-06-18T14:44:58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36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cleto" userId="a76db6c301978307" providerId="LiveId" clId="{BB93E05D-BE05-4453-8BDD-E5B3B775B63B}"/>
    <pc:docChg chg="custSel addSld delSld modSld sldOrd">
      <pc:chgData name="luis cleto" userId="a76db6c301978307" providerId="LiveId" clId="{BB93E05D-BE05-4453-8BDD-E5B3B775B63B}" dt="2026-06-18T14:58:03.526" v="1307" actId="1076"/>
      <pc:docMkLst>
        <pc:docMk/>
      </pc:docMkLst>
      <pc:sldChg chg="addSp modSp mod">
        <pc:chgData name="luis cleto" userId="a76db6c301978307" providerId="LiveId" clId="{BB93E05D-BE05-4453-8BDD-E5B3B775B63B}" dt="2026-06-18T14:48:36.792" v="1051" actId="12"/>
        <pc:sldMkLst>
          <pc:docMk/>
          <pc:sldMk cId="2750434494" sldId="258"/>
        </pc:sldMkLst>
        <pc:spChg chg="mod">
          <ac:chgData name="luis cleto" userId="a76db6c301978307" providerId="LiveId" clId="{BB93E05D-BE05-4453-8BDD-E5B3B775B63B}" dt="2026-06-18T14:46:42.292" v="1009" actId="20577"/>
          <ac:spMkLst>
            <pc:docMk/>
            <pc:sldMk cId="2750434494" sldId="258"/>
            <ac:spMk id="3" creationId="{12E8EE07-CDFF-AA46-836A-EF24D887828F}"/>
          </ac:spMkLst>
        </pc:spChg>
        <pc:spChg chg="mod">
          <ac:chgData name="luis cleto" userId="a76db6c301978307" providerId="LiveId" clId="{BB93E05D-BE05-4453-8BDD-E5B3B775B63B}" dt="2026-06-18T14:48:14.549" v="1045" actId="20577"/>
          <ac:spMkLst>
            <pc:docMk/>
            <pc:sldMk cId="2750434494" sldId="258"/>
            <ac:spMk id="5" creationId="{82315694-444F-3E43-CB40-866A67FB4965}"/>
          </ac:spMkLst>
        </pc:spChg>
        <pc:spChg chg="add mod">
          <ac:chgData name="luis cleto" userId="a76db6c301978307" providerId="LiveId" clId="{BB93E05D-BE05-4453-8BDD-E5B3B775B63B}" dt="2026-06-18T14:48:36.792" v="1051" actId="12"/>
          <ac:spMkLst>
            <pc:docMk/>
            <pc:sldMk cId="2750434494" sldId="258"/>
            <ac:spMk id="6" creationId="{8E4804AD-EA66-182B-C5F2-6DE250174B94}"/>
          </ac:spMkLst>
        </pc:spChg>
        <pc:spChg chg="mod">
          <ac:chgData name="luis cleto" userId="a76db6c301978307" providerId="LiveId" clId="{BB93E05D-BE05-4453-8BDD-E5B3B775B63B}" dt="2026-06-18T14:40:00.652" v="922" actId="20577"/>
          <ac:spMkLst>
            <pc:docMk/>
            <pc:sldMk cId="2750434494" sldId="258"/>
            <ac:spMk id="7" creationId="{B9F8637D-A4EF-B784-6961-6124587A95E6}"/>
          </ac:spMkLst>
        </pc:spChg>
      </pc:sldChg>
      <pc:sldChg chg="modSp mod">
        <pc:chgData name="luis cleto" userId="a76db6c301978307" providerId="LiveId" clId="{BB93E05D-BE05-4453-8BDD-E5B3B775B63B}" dt="2026-06-18T14:12:58.118" v="632" actId="1076"/>
        <pc:sldMkLst>
          <pc:docMk/>
          <pc:sldMk cId="297609040" sldId="1621"/>
        </pc:sldMkLst>
        <pc:spChg chg="mod">
          <ac:chgData name="luis cleto" userId="a76db6c301978307" providerId="LiveId" clId="{BB93E05D-BE05-4453-8BDD-E5B3B775B63B}" dt="2026-06-18T14:12:58.118" v="632" actId="1076"/>
          <ac:spMkLst>
            <pc:docMk/>
            <pc:sldMk cId="297609040" sldId="1621"/>
            <ac:spMk id="4" creationId="{D03525E0-1ED9-FFD7-40BA-4FCF34A11B1B}"/>
          </ac:spMkLst>
        </pc:spChg>
      </pc:sldChg>
      <pc:sldChg chg="modSp add mod ord">
        <pc:chgData name="luis cleto" userId="a76db6c301978307" providerId="LiveId" clId="{BB93E05D-BE05-4453-8BDD-E5B3B775B63B}" dt="2026-06-18T14:58:03.526" v="1307" actId="1076"/>
        <pc:sldMkLst>
          <pc:docMk/>
          <pc:sldMk cId="1294933524" sldId="2121"/>
        </pc:sldMkLst>
        <pc:spChg chg="mod">
          <ac:chgData name="luis cleto" userId="a76db6c301978307" providerId="LiveId" clId="{BB93E05D-BE05-4453-8BDD-E5B3B775B63B}" dt="2026-06-18T14:58:03.526" v="1307" actId="1076"/>
          <ac:spMkLst>
            <pc:docMk/>
            <pc:sldMk cId="1294933524" sldId="2121"/>
            <ac:spMk id="4" creationId="{B953BCA0-13B1-CC9B-86F4-35A372F03E3C}"/>
          </ac:spMkLst>
        </pc:spChg>
        <pc:spChg chg="mod">
          <ac:chgData name="luis cleto" userId="a76db6c301978307" providerId="LiveId" clId="{BB93E05D-BE05-4453-8BDD-E5B3B775B63B}" dt="2026-06-18T14:57:58.620" v="1306" actId="1076"/>
          <ac:spMkLst>
            <pc:docMk/>
            <pc:sldMk cId="1294933524" sldId="2121"/>
            <ac:spMk id="5" creationId="{C81EEA12-DFC8-C782-474B-471E5985C675}"/>
          </ac:spMkLst>
        </pc:spChg>
      </pc:sldChg>
      <pc:sldChg chg="del">
        <pc:chgData name="luis cleto" userId="a76db6c301978307" providerId="LiveId" clId="{BB93E05D-BE05-4453-8BDD-E5B3B775B63B}" dt="2026-06-18T14:19:57.620" v="664" actId="2696"/>
        <pc:sldMkLst>
          <pc:docMk/>
          <pc:sldMk cId="3604362061" sldId="3351"/>
        </pc:sldMkLst>
      </pc:sldChg>
      <pc:sldChg chg="modSp mod">
        <pc:chgData name="luis cleto" userId="a76db6c301978307" providerId="LiveId" clId="{BB93E05D-BE05-4453-8BDD-E5B3B775B63B}" dt="2026-06-18T14:22:21.052" v="733" actId="20577"/>
        <pc:sldMkLst>
          <pc:docMk/>
          <pc:sldMk cId="860809253" sldId="3384"/>
        </pc:sldMkLst>
        <pc:spChg chg="mod">
          <ac:chgData name="luis cleto" userId="a76db6c301978307" providerId="LiveId" clId="{BB93E05D-BE05-4453-8BDD-E5B3B775B63B}" dt="2026-06-18T14:22:21.052" v="733" actId="20577"/>
          <ac:spMkLst>
            <pc:docMk/>
            <pc:sldMk cId="860809253" sldId="3384"/>
            <ac:spMk id="3" creationId="{A3527D7B-BA30-EF98-C1DA-F61779037DCE}"/>
          </ac:spMkLst>
        </pc:spChg>
      </pc:sldChg>
      <pc:sldChg chg="delSp modSp add mod">
        <pc:chgData name="luis cleto" userId="a76db6c301978307" providerId="LiveId" clId="{BB93E05D-BE05-4453-8BDD-E5B3B775B63B}" dt="2026-06-18T14:19:19.114" v="663" actId="20577"/>
        <pc:sldMkLst>
          <pc:docMk/>
          <pc:sldMk cId="421206493" sldId="3777"/>
        </pc:sldMkLst>
        <pc:spChg chg="mod">
          <ac:chgData name="luis cleto" userId="a76db6c301978307" providerId="LiveId" clId="{BB93E05D-BE05-4453-8BDD-E5B3B775B63B}" dt="2026-06-18T14:19:19.114" v="663" actId="20577"/>
          <ac:spMkLst>
            <pc:docMk/>
            <pc:sldMk cId="421206493" sldId="3777"/>
            <ac:spMk id="3" creationId="{9CD349F7-AD1F-30F8-2F70-CA73F9CC3D99}"/>
          </ac:spMkLst>
        </pc:spChg>
        <pc:spChg chg="del">
          <ac:chgData name="luis cleto" userId="a76db6c301978307" providerId="LiveId" clId="{BB93E05D-BE05-4453-8BDD-E5B3B775B63B}" dt="2026-06-18T14:18:55.613" v="649" actId="21"/>
          <ac:spMkLst>
            <pc:docMk/>
            <pc:sldMk cId="421206493" sldId="3777"/>
            <ac:spMk id="4" creationId="{F4A84A1D-8B58-E19D-3D2B-832BD22399B6}"/>
          </ac:spMkLst>
        </pc:spChg>
      </pc:sldChg>
      <pc:sldChg chg="modSp add mod">
        <pc:chgData name="luis cleto" userId="a76db6c301978307" providerId="LiveId" clId="{BB93E05D-BE05-4453-8BDD-E5B3B775B63B}" dt="2026-06-18T14:23:39.748" v="783" actId="20577"/>
        <pc:sldMkLst>
          <pc:docMk/>
          <pc:sldMk cId="3914686974" sldId="3913"/>
        </pc:sldMkLst>
        <pc:spChg chg="mod">
          <ac:chgData name="luis cleto" userId="a76db6c301978307" providerId="LiveId" clId="{BB93E05D-BE05-4453-8BDD-E5B3B775B63B}" dt="2026-06-18T14:23:39.748" v="783" actId="20577"/>
          <ac:spMkLst>
            <pc:docMk/>
            <pc:sldMk cId="3914686974" sldId="3913"/>
            <ac:spMk id="3" creationId="{1BB8B531-48FA-F432-EA56-53D3C90F8C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1B8E2-6A99-4424-852D-B81BFBA1C42C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7EC4C-4112-4666-BCEC-B4EC62C07B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208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B9EDA-6718-4EC5-966B-C568BD4D92C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072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071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40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190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15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152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804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187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70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00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315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149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22E77BC-D2A0-4B30-85C4-3982B779F988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7D73ED8-E132-48CF-8BA8-719D183FC3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30201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E8EE07-CDFF-AA46-836A-EF24D887828F}"/>
              </a:ext>
            </a:extLst>
          </p:cNvPr>
          <p:cNvSpPr txBox="1"/>
          <p:nvPr/>
        </p:nvSpPr>
        <p:spPr>
          <a:xfrm>
            <a:off x="262687" y="579358"/>
            <a:ext cx="356383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1- October 7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2- October 14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3- October 21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4- October 28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5- November 4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6- November 11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7- November 18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8- November 25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9- December 2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10- December 9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11- December 16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12-December  23</a:t>
            </a:r>
          </a:p>
          <a:p>
            <a:r>
              <a:rPr lang="en-US" sz="2400" dirty="0">
                <a:latin typeface="Corbel" panose="020B0503020204020204" pitchFamily="34" charset="0"/>
              </a:rPr>
              <a:t>December 30 no course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13- January 6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14- January 13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15- January 20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16- January 27</a:t>
            </a:r>
          </a:p>
          <a:p>
            <a:endParaRPr lang="en-US" sz="2400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315694-444F-3E43-CB40-866A67FB4965}"/>
              </a:ext>
            </a:extLst>
          </p:cNvPr>
          <p:cNvSpPr txBox="1"/>
          <p:nvPr/>
        </p:nvSpPr>
        <p:spPr>
          <a:xfrm>
            <a:off x="4006491" y="579358"/>
            <a:ext cx="3984660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17- February 3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18- February 10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19- February 17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20- February 24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21- March 3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22- March 10</a:t>
            </a:r>
          </a:p>
          <a:p>
            <a:r>
              <a:rPr lang="en-US" sz="2400" dirty="0">
                <a:latin typeface="Corbel" panose="020B0503020204020204" pitchFamily="34" charset="0"/>
              </a:rPr>
              <a:t>March 17 and 24 no course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23- March 31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24- April 7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25- April 14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26- April 21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27- April 28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28- May 5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29- May 12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30- May 19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31- May 26</a:t>
            </a:r>
          </a:p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32- June 2</a:t>
            </a:r>
          </a:p>
          <a:p>
            <a:endParaRPr lang="en-US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F8637D-A4EF-B784-6961-6124587A95E6}"/>
              </a:ext>
            </a:extLst>
          </p:cNvPr>
          <p:cNvSpPr txBox="1"/>
          <p:nvPr/>
        </p:nvSpPr>
        <p:spPr>
          <a:xfrm>
            <a:off x="1613579" y="-64008"/>
            <a:ext cx="92218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rbel" panose="020B0503020204020204" pitchFamily="34" charset="0"/>
              </a:rPr>
              <a:t>SIMPLE COURSE SCHEDULE 2026-27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F1CD96-A57B-6C6B-E0D8-1D607FBF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1ED0-B45F-441E-93E9-023E2B55C8A5}" type="slidenum">
              <a:rPr lang="en-CA" smtClean="0"/>
              <a:t>1</a:t>
            </a:fld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4804AD-EA66-182B-C5F2-6DE250174B94}"/>
              </a:ext>
            </a:extLst>
          </p:cNvPr>
          <p:cNvSpPr txBox="1"/>
          <p:nvPr/>
        </p:nvSpPr>
        <p:spPr>
          <a:xfrm>
            <a:off x="8365483" y="579358"/>
            <a:ext cx="341708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Week 33- June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Homework and Boing group start Monday October 19.h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Homework group will run for 3 weeks on a trial basis from 12:30 to 1 pm. It will be done by Joan and Nicole. We need at least 5 participants to consider extending 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Boing will run Monday 1- 2:30 pm. Both will be held in person (444 Douro st. 2</a:t>
            </a:r>
            <a:r>
              <a:rPr lang="en-US" sz="2400" baseline="30000" dirty="0">
                <a:solidFill>
                  <a:schemeClr val="bg1"/>
                </a:solidFill>
                <a:latin typeface="Corbel" panose="020B0503020204020204" pitchFamily="34" charset="0"/>
              </a:rPr>
              <a:t>nd</a:t>
            </a:r>
            <a:r>
              <a:rPr lang="en-US" sz="2400" dirty="0">
                <a:solidFill>
                  <a:schemeClr val="bg1"/>
                </a:solidFill>
                <a:latin typeface="Corbel" panose="020B0503020204020204" pitchFamily="34" charset="0"/>
              </a:rPr>
              <a:t> floor and on zoom.)</a:t>
            </a:r>
          </a:p>
        </p:txBody>
      </p:sp>
    </p:spTree>
    <p:extLst>
      <p:ext uri="{BB962C8B-B14F-4D97-AF65-F5344CB8AC3E}">
        <p14:creationId xmlns:p14="http://schemas.microsoft.com/office/powerpoint/2010/main" val="275043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9D19F6-47E2-A16F-A61C-55560BCB1EAD}"/>
              </a:ext>
            </a:extLst>
          </p:cNvPr>
          <p:cNvSpPr txBox="1"/>
          <p:nvPr/>
        </p:nvSpPr>
        <p:spPr>
          <a:xfrm>
            <a:off x="1076484" y="-121948"/>
            <a:ext cx="94334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PRACTICE SESSIONS SCHEDULE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1EEA12-DFC8-C782-474B-471E5985C675}"/>
              </a:ext>
            </a:extLst>
          </p:cNvPr>
          <p:cNvSpPr txBox="1"/>
          <p:nvPr/>
        </p:nvSpPr>
        <p:spPr>
          <a:xfrm>
            <a:off x="161306" y="783611"/>
            <a:ext cx="1186938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1. Week 4 October 28                                                 October 21, 1:30                            Crisis Plans                                                 </a:t>
            </a:r>
          </a:p>
          <a:p>
            <a:endParaRPr lang="en-US" dirty="0"/>
          </a:p>
          <a:p>
            <a:r>
              <a:rPr lang="en-US" dirty="0"/>
              <a:t>2. Week 6 November 11                                             November 4 , 1:30                        Holes diary cards                                                             </a:t>
            </a:r>
          </a:p>
          <a:p>
            <a:endParaRPr lang="en-US" dirty="0"/>
          </a:p>
          <a:p>
            <a:r>
              <a:rPr lang="en-US" dirty="0"/>
              <a:t>3. Week 10 December 9                                              December 2, 1:30                         Chain analysis                                          </a:t>
            </a:r>
          </a:p>
          <a:p>
            <a:endParaRPr lang="en-US" dirty="0"/>
          </a:p>
          <a:p>
            <a:r>
              <a:rPr lang="en-US" dirty="0"/>
              <a:t>4. Week 14 January 13                                                  January 6, 1:30                              Rational mind remediation                         </a:t>
            </a:r>
          </a:p>
          <a:p>
            <a:endParaRPr lang="en-US" dirty="0"/>
          </a:p>
          <a:p>
            <a:r>
              <a:rPr lang="en-US" dirty="0"/>
              <a:t>5. Week 18 February 10                                               February 3, 1:30                            goals diary card</a:t>
            </a:r>
          </a:p>
          <a:p>
            <a:endParaRPr lang="en-US" dirty="0"/>
          </a:p>
          <a:p>
            <a:r>
              <a:rPr lang="en-US" dirty="0"/>
              <a:t>6. Week 24 April 7                                                             March 31, 1:30                            IFS workbook 1</a:t>
            </a:r>
          </a:p>
          <a:p>
            <a:endParaRPr lang="en-US" dirty="0"/>
          </a:p>
          <a:p>
            <a:r>
              <a:rPr lang="en-US" dirty="0"/>
              <a:t>7. Week 25 April 14                                                               April 7                                        IFS workbook 2</a:t>
            </a:r>
          </a:p>
          <a:p>
            <a:endParaRPr lang="en-US" dirty="0"/>
          </a:p>
          <a:p>
            <a:r>
              <a:rPr lang="en-US" dirty="0"/>
              <a:t>8.Week 26 April 21                                                                April 14                                    IFS workbook 3</a:t>
            </a:r>
          </a:p>
          <a:p>
            <a:endParaRPr lang="en-US" dirty="0"/>
          </a:p>
          <a:p>
            <a:r>
              <a:rPr lang="en-US" dirty="0"/>
              <a:t>9. Week 27 April 28                                                                April 21                                     IFS workbook 4</a:t>
            </a:r>
          </a:p>
          <a:p>
            <a:endParaRPr lang="en-US" dirty="0"/>
          </a:p>
          <a:p>
            <a:r>
              <a:rPr lang="en-US" dirty="0"/>
              <a:t>10. Week 28 May 5                                                                  April 28                                   IFS workbook 5</a:t>
            </a:r>
          </a:p>
          <a:p>
            <a:endParaRPr lang="en-US" dirty="0"/>
          </a:p>
          <a:p>
            <a:r>
              <a:rPr lang="en-US" dirty="0"/>
              <a:t>11.Week 29  May 12                                                        May 5 1:30 PM                              Self-led remediation                                                                                </a:t>
            </a:r>
          </a:p>
          <a:p>
            <a:pPr algn="ctr"/>
            <a:endParaRPr lang="en-CA" sz="1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3BCA0-13B1-CC9B-86F4-35A372F03E3C}"/>
              </a:ext>
            </a:extLst>
          </p:cNvPr>
          <p:cNvSpPr txBox="1"/>
          <p:nvPr/>
        </p:nvSpPr>
        <p:spPr>
          <a:xfrm>
            <a:off x="4561215" y="469331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preparation</a:t>
            </a:r>
            <a:endParaRPr lang="en-C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9B3623-5583-2ED1-D36A-1CD840D5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1ED0-B45F-441E-93E9-023E2B55C8A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93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3525E0-1ED9-FFD7-40BA-4FCF34A11B1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8220" y="527708"/>
            <a:ext cx="12133780" cy="7222733"/>
          </a:xfrm>
        </p:spPr>
        <p:txBody>
          <a:bodyPr>
            <a:noAutofit/>
          </a:bodyPr>
          <a:lstStyle/>
          <a:p>
            <a: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1- orientation and overview- sessions 1 and 2 of simple manual.</a:t>
            </a:r>
            <a:b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2- introducing distress tolerance-p. 1-13 of dbt workbook and crisis plans-session 3 of the manual.</a:t>
            </a:r>
            <a:b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3- the theoretical foundations of the simple course. session 4, 6, and 8 of the manual.</a:t>
            </a:r>
            <a:b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CA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4- </a:t>
            </a: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distress tolerance p. 14-32 of dbt workbook. suicide prevention session 5 of the manual. our first practice- crisis plans.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5- distress tolerance p. 33-46 of dbt workbook. introducing holes diary cards- session 7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6- distress tolerance p. 47-68 of dbt workbook. finding your diary card targets- session 9 of manual. our second practice- holes diary cards.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7- introducing personality- session 10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8- distress tolerance p. 69-90 of dbt workbook. introducing chain analysis-session 11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9- what shapes personality-session 12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10-introducing mindfulness skills p.90-109 of dbt workbook. advanced chain analysis- session 13 of manual. our third practice-chain analysis.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11- attachment theory- session 14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12- mindfulness skills p. 110-131 of dbt workbook. introducing rational mind remediation-session 15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13- the dynamic-maturational model of attachment and adaptation- session 16 of manual.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14-mindfulness skills p. 131-147 of dbt workbook. practicing all the tools-session 17 of manual. our fourth practice-rational mind remediation.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15-stress-session 18 of manual. </a:t>
            </a:r>
            <a:b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2200" cap="none" dirty="0">
                <a:solidFill>
                  <a:schemeClr val="tx1"/>
                </a:solidFill>
                <a:latin typeface="Corbel" panose="020B0503020204020204" pitchFamily="34" charset="0"/>
              </a:rPr>
              <a:t>week 16-introducing emotion regulation skills p.148-182 of dbt workbook. introducing the goals diary card procedure-session 19 of manual.</a:t>
            </a:r>
            <a:b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</a:t>
            </a:r>
            <a:br>
              <a:rPr lang="en-CA" sz="2000" dirty="0">
                <a:solidFill>
                  <a:schemeClr val="tx1"/>
                </a:solidFill>
              </a:rPr>
            </a:br>
            <a:br>
              <a:rPr lang="en-CA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br>
              <a:rPr lang="en-CA" sz="2000" dirty="0">
                <a:solidFill>
                  <a:schemeClr val="tx1"/>
                </a:solidFill>
              </a:rPr>
            </a:br>
            <a:r>
              <a:rPr lang="en-CA" sz="2000" dirty="0">
                <a:solidFill>
                  <a:schemeClr val="tx1"/>
                </a:solidFill>
              </a:rPr>
              <a:t>22</a:t>
            </a:r>
            <a:br>
              <a:rPr lang="en-CA" sz="2000" dirty="0">
                <a:solidFill>
                  <a:schemeClr val="tx1"/>
                </a:solidFill>
              </a:rPr>
            </a:br>
            <a:endParaRPr lang="en-CA" sz="20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632E57-ACED-8DF4-4FB3-8F87DA6D7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1ED0-B45F-441E-93E9-023E2B55C8A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0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F5453-332B-9D1E-0601-F23CDDE99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D349F7-AD1F-30F8-2F70-CA73F9CC3D99}"/>
              </a:ext>
            </a:extLst>
          </p:cNvPr>
          <p:cNvSpPr txBox="1"/>
          <p:nvPr/>
        </p:nvSpPr>
        <p:spPr>
          <a:xfrm>
            <a:off x="0" y="-71919"/>
            <a:ext cx="121920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rbel" panose="020B0503020204020204" pitchFamily="34" charset="0"/>
              </a:rPr>
              <a:t>week 17- the stress and trauma related disorders-session 20 of manual.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18- emotional regulation skills p.183-206 of dbt workbook. our fifth practice session-the goals diary card procedure- session 21 of manual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19- structural dissociation theory and the treatment of the traumatic spectrum disorders- session 22 of manual.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20- introducing interpersonal skills p.207-241 of dbt workbook. Review of all the skills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21- Spirituality, religion, and  health- session 26 of manual.</a:t>
            </a:r>
          </a:p>
          <a:p>
            <a:r>
              <a:rPr lang="en-US" sz="2800" dirty="0">
                <a:latin typeface="Corbel" panose="020B0503020204020204" pitchFamily="34" charset="0"/>
              </a:rPr>
              <a:t> </a:t>
            </a:r>
          </a:p>
          <a:p>
            <a:r>
              <a:rPr lang="en-US" sz="2800" dirty="0">
                <a:latin typeface="Corbel" panose="020B0503020204020204" pitchFamily="34" charset="0"/>
              </a:rPr>
              <a:t>March break</a:t>
            </a:r>
          </a:p>
          <a:p>
            <a:endParaRPr lang="en-US" sz="2800" dirty="0">
              <a:latin typeface="Corbel" panose="020B0503020204020204" pitchFamily="34" charset="0"/>
            </a:endParaRPr>
          </a:p>
          <a:p>
            <a:r>
              <a:rPr lang="en-US" sz="2800" dirty="0">
                <a:latin typeface="Corbel" panose="020B0503020204020204" pitchFamily="34" charset="0"/>
              </a:rPr>
              <a:t>week 22- introducing internal family systems (ifs)-session 24 of manual. introducing the ifs workbook and ifs workbook guided ai assisted self therapy </a:t>
            </a:r>
            <a:endParaRPr lang="en-CA" sz="2800" dirty="0">
              <a:latin typeface="Corbel" panose="020B0503020204020204" pitchFamily="34" charset="0"/>
            </a:endParaRPr>
          </a:p>
          <a:p>
            <a:r>
              <a:rPr lang="en-US" sz="2800" dirty="0">
                <a:latin typeface="Corbel" panose="020B0503020204020204" pitchFamily="34" charset="0"/>
              </a:rPr>
              <a:t>week 23-interpersonal skills and putting it all together p.242-265 of dbt workbook. states of activation as essential trailheads and the four pillars of recovery from trauma-session 27 of manual.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B5D2C9-3515-D0E5-331B-6302F3BF9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1ED0-B45F-441E-93E9-023E2B55C8A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20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0A583-3093-D9BD-F9E1-A54231971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B8B531-48FA-F432-EA56-53D3C90F8C2D}"/>
              </a:ext>
            </a:extLst>
          </p:cNvPr>
          <p:cNvSpPr txBox="1"/>
          <p:nvPr/>
        </p:nvSpPr>
        <p:spPr>
          <a:xfrm>
            <a:off x="314425" y="70021"/>
            <a:ext cx="11877575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24- IFS workbook Part One: Getting to Know Your Self &amp; Parts  P.17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25- IFS Workbook Part Two: Appreciating Your Overworked Managers P. 63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26- IFS Workbook Part Three: Befriending Your Activated Firefighters  P. 101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27- IFS Workbook Part Four: Embracing Your Burdened Exiles  P.139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28- IFS Workbook Part Five: Accessing Your Unlimited Self-Leadership P. 177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Week 29- May  Simple Manual Session 23 Self-led remediation  </a:t>
            </a:r>
          </a:p>
          <a:p>
            <a:r>
              <a:rPr 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D3E42A-D3C6-5C9C-9702-03E3F868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020D2-200F-4F62-BA0E-6801AFACC17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68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20F73-C73D-6CC2-ADAF-8CAA61FDD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527D7B-BA30-EF98-C1DA-F61779037DCE}"/>
              </a:ext>
            </a:extLst>
          </p:cNvPr>
          <p:cNvSpPr txBox="1"/>
          <p:nvPr/>
        </p:nvSpPr>
        <p:spPr>
          <a:xfrm>
            <a:off x="0" y="0"/>
            <a:ext cx="12192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orbel" panose="020B0503020204020204" pitchFamily="34" charset="0"/>
              </a:rPr>
              <a:t>Week 30 -relationship and their repair-session 28 of manual.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31- Sexuality and bonding</a:t>
            </a:r>
          </a:p>
          <a:p>
            <a:r>
              <a:rPr lang="en-US" sz="2800" b="0" i="0" dirty="0">
                <a:effectLst/>
                <a:latin typeface="Corbel" panose="020B0503020204020204" pitchFamily="34" charset="0"/>
              </a:rPr>
              <a:t>week </a:t>
            </a:r>
            <a:r>
              <a:rPr lang="en-US" sz="2800" dirty="0">
                <a:latin typeface="Corbel" panose="020B0503020204020204" pitchFamily="34" charset="0"/>
              </a:rPr>
              <a:t>32 </a:t>
            </a:r>
            <a:r>
              <a:rPr lang="en-US" sz="2800" b="0" i="0" dirty="0">
                <a:effectLst/>
                <a:latin typeface="Corbel" panose="020B0503020204020204" pitchFamily="34" charset="0"/>
              </a:rPr>
              <a:t>- </a:t>
            </a:r>
            <a:r>
              <a:rPr lang="en-US" sz="2800" dirty="0">
                <a:latin typeface="Corbel" panose="020B0503020204020204" pitchFamily="34" charset="0"/>
              </a:rPr>
              <a:t>S</a:t>
            </a:r>
            <a:r>
              <a:rPr lang="en-US" sz="2800" b="0" i="0" dirty="0">
                <a:effectLst/>
                <a:latin typeface="Corbel" panose="020B0503020204020204" pitchFamily="34" charset="0"/>
              </a:rPr>
              <a:t>earching for meaning circle</a:t>
            </a:r>
          </a:p>
          <a:p>
            <a:r>
              <a:rPr lang="en-US" sz="2800" dirty="0">
                <a:latin typeface="Corbel" panose="020B0503020204020204" pitchFamily="34" charset="0"/>
              </a:rPr>
              <a:t>week 33- Wrap up, evaluation, brunch</a:t>
            </a:r>
            <a:r>
              <a:rPr lang="en-US" sz="2800" b="0" i="0" dirty="0">
                <a:effectLst/>
                <a:latin typeface="Corbel" panose="020B0503020204020204" pitchFamily="34" charset="0"/>
              </a:rPr>
              <a:t> </a:t>
            </a:r>
            <a:endParaRPr lang="en-CA" sz="2800" dirty="0">
              <a:latin typeface="Corbel" panose="020B0503020204020204" pitchFamily="34" charset="0"/>
            </a:endParaRPr>
          </a:p>
          <a:p>
            <a:r>
              <a:rPr lang="en-US" sz="1600" b="0" i="0" dirty="0">
                <a:effectLst/>
                <a:latin typeface="Arial" panose="020B0604020202020204" pitchFamily="34" charset="0"/>
              </a:rPr>
              <a:t> </a:t>
            </a:r>
            <a:endParaRPr lang="en-CA" sz="1600" dirty="0"/>
          </a:p>
          <a:p>
            <a:r>
              <a:rPr lang="en-US" sz="1600" spc="150" dirty="0">
                <a:solidFill>
                  <a:schemeClr val="tx1"/>
                </a:solidFill>
              </a:rPr>
              <a:t> </a:t>
            </a:r>
            <a:endParaRPr lang="en-US" sz="1600" spc="150" dirty="0"/>
          </a:p>
          <a:p>
            <a:r>
              <a:rPr lang="en-US" sz="1600" spc="150" dirty="0"/>
              <a:t> </a:t>
            </a:r>
            <a:endParaRPr lang="en-CA" sz="1600" dirty="0">
              <a:latin typeface="Corbel" panose="020B05030202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1C0444-6C4A-824F-7B3A-C711C2C7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1ED0-B45F-441E-93E9-023E2B55C8A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0809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64</TotalTime>
  <Words>929</Words>
  <Application>Microsoft Office PowerPoint</Application>
  <PresentationFormat>Widescreen</PresentationFormat>
  <Paragraphs>99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Corbel</vt:lpstr>
      <vt:lpstr>Wingdings</vt:lpstr>
      <vt:lpstr>Banded</vt:lpstr>
      <vt:lpstr>PowerPoint Presentation</vt:lpstr>
      <vt:lpstr>PowerPoint Presentation</vt:lpstr>
      <vt:lpstr>week 1- orientation and overview- sessions 1 and 2 of simple manual. week 2- introducing distress tolerance-p. 1-13 of dbt workbook and crisis plans-session 3 of the manual. week 3- the theoretical foundations of the simple course. session 4, 6, and 8 of the manual. week 4- distress tolerance p. 14-32 of dbt workbook. suicide prevention session 5 of the manual. our first practice- crisis plans. week 5- distress tolerance p. 33-46 of dbt workbook. introducing holes diary cards- session 7 of manual. week 6- distress tolerance p. 47-68 of dbt workbook. finding your diary card targets- session 9 of manual. our second practice- holes diary cards. week 7- introducing personality- session 10 of manual. week 8- distress tolerance p. 69-90 of dbt workbook. introducing chain analysis-session 11 of manual. week 9- what shapes personality-session 12 of manual. week 10-introducing mindfulness skills p.90-109 of dbt workbook. advanced chain analysis- session 13 of manual. our third practice-chain analysis. week 11- attachment theory- session 14 of manual. week 12- mindfulness skills p. 110-131 of dbt workbook. introducing rational mind remediation-session 15 of manual. week 13- the dynamic-maturational model of attachment and adaptation- session 16 of manual. week 14-mindfulness skills p. 131-147 of dbt workbook. practicing all the tools-session 17 of manual. our fourth practice-rational mind remediation. week 15-stress-session 18 of manual.  week 16-introducing emotion regulation skills p.148-182 of dbt workbook. introducing the goals diary card procedure-session 19 of manual.           22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cleto</dc:creator>
  <cp:lastModifiedBy>luis cleto</cp:lastModifiedBy>
  <cp:revision>1</cp:revision>
  <dcterms:created xsi:type="dcterms:W3CDTF">2026-06-18T13:48:04Z</dcterms:created>
  <dcterms:modified xsi:type="dcterms:W3CDTF">2026-06-18T14:58:09Z</dcterms:modified>
</cp:coreProperties>
</file>