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5"/>
  </p:notesMasterIdLst>
  <p:sldIdLst>
    <p:sldId id="1191" r:id="rId2"/>
    <p:sldId id="3956" r:id="rId3"/>
    <p:sldId id="3946" r:id="rId4"/>
    <p:sldId id="1442" r:id="rId5"/>
    <p:sldId id="3965" r:id="rId6"/>
    <p:sldId id="3966" r:id="rId7"/>
    <p:sldId id="3967" r:id="rId8"/>
    <p:sldId id="1617" r:id="rId9"/>
    <p:sldId id="1189" r:id="rId10"/>
    <p:sldId id="1441" r:id="rId11"/>
    <p:sldId id="986" r:id="rId12"/>
    <p:sldId id="3958" r:id="rId13"/>
    <p:sldId id="3386" r:id="rId14"/>
    <p:sldId id="3957" r:id="rId15"/>
    <p:sldId id="1585" r:id="rId16"/>
    <p:sldId id="1455" r:id="rId17"/>
    <p:sldId id="1555" r:id="rId18"/>
    <p:sldId id="3959" r:id="rId19"/>
    <p:sldId id="1454" r:id="rId20"/>
    <p:sldId id="3402" r:id="rId21"/>
    <p:sldId id="3961" r:id="rId22"/>
    <p:sldId id="1435" r:id="rId23"/>
    <p:sldId id="1437" r:id="rId24"/>
    <p:sldId id="1439" r:id="rId25"/>
    <p:sldId id="1556" r:id="rId26"/>
    <p:sldId id="1440" r:id="rId27"/>
    <p:sldId id="1618" r:id="rId28"/>
    <p:sldId id="3948" r:id="rId29"/>
    <p:sldId id="3940" r:id="rId30"/>
    <p:sldId id="3403" r:id="rId31"/>
    <p:sldId id="1456" r:id="rId32"/>
    <p:sldId id="1446" r:id="rId33"/>
    <p:sldId id="3404" r:id="rId34"/>
    <p:sldId id="257" r:id="rId35"/>
    <p:sldId id="576" r:id="rId36"/>
    <p:sldId id="3405" r:id="rId37"/>
    <p:sldId id="3406" r:id="rId38"/>
    <p:sldId id="1173" r:id="rId39"/>
    <p:sldId id="1174" r:id="rId40"/>
    <p:sldId id="1175" r:id="rId41"/>
    <p:sldId id="1562" r:id="rId42"/>
    <p:sldId id="1563" r:id="rId43"/>
    <p:sldId id="3950" r:id="rId44"/>
    <p:sldId id="3951" r:id="rId45"/>
    <p:sldId id="3952" r:id="rId46"/>
    <p:sldId id="3953" r:id="rId47"/>
    <p:sldId id="3005" r:id="rId48"/>
    <p:sldId id="3006" r:id="rId49"/>
    <p:sldId id="3407" r:id="rId50"/>
    <p:sldId id="1605" r:id="rId51"/>
    <p:sldId id="1180" r:id="rId52"/>
    <p:sldId id="256" r:id="rId53"/>
    <p:sldId id="3914" r:id="rId54"/>
    <p:sldId id="3916" r:id="rId55"/>
    <p:sldId id="3942" r:id="rId56"/>
    <p:sldId id="3943" r:id="rId57"/>
    <p:sldId id="3944" r:id="rId58"/>
    <p:sldId id="3945" r:id="rId59"/>
    <p:sldId id="3401" r:id="rId60"/>
    <p:sldId id="258" r:id="rId61"/>
    <p:sldId id="1621" r:id="rId62"/>
    <p:sldId id="3777" r:id="rId63"/>
    <p:sldId id="3913" r:id="rId64"/>
    <p:sldId id="3384" r:id="rId65"/>
    <p:sldId id="2759" r:id="rId66"/>
    <p:sldId id="3918" r:id="rId67"/>
    <p:sldId id="3955" r:id="rId68"/>
    <p:sldId id="2871" r:id="rId69"/>
    <p:sldId id="3408" r:id="rId70"/>
    <p:sldId id="3390" r:id="rId71"/>
    <p:sldId id="1394" r:id="rId72"/>
    <p:sldId id="3919" r:id="rId73"/>
    <p:sldId id="558" r:id="rId74"/>
    <p:sldId id="1221" r:id="rId75"/>
    <p:sldId id="1385" r:id="rId76"/>
    <p:sldId id="1132" r:id="rId77"/>
    <p:sldId id="1134" r:id="rId78"/>
    <p:sldId id="3920" r:id="rId79"/>
    <p:sldId id="3938" r:id="rId80"/>
    <p:sldId id="1185" r:id="rId81"/>
    <p:sldId id="3923" r:id="rId82"/>
    <p:sldId id="1233" r:id="rId83"/>
    <p:sldId id="3924" r:id="rId84"/>
    <p:sldId id="3925" r:id="rId85"/>
    <p:sldId id="1458" r:id="rId86"/>
    <p:sldId id="263" r:id="rId87"/>
    <p:sldId id="3387" r:id="rId88"/>
    <p:sldId id="3926" r:id="rId89"/>
    <p:sldId id="3388" r:id="rId90"/>
    <p:sldId id="3927" r:id="rId91"/>
    <p:sldId id="3389" r:id="rId92"/>
    <p:sldId id="3928" r:id="rId93"/>
    <p:sldId id="1143" r:id="rId94"/>
    <p:sldId id="1202" r:id="rId95"/>
    <p:sldId id="2737" r:id="rId96"/>
    <p:sldId id="968" r:id="rId97"/>
    <p:sldId id="2738" r:id="rId98"/>
    <p:sldId id="1145" r:id="rId99"/>
    <p:sldId id="1272" r:id="rId100"/>
    <p:sldId id="714" r:id="rId101"/>
    <p:sldId id="715" r:id="rId102"/>
    <p:sldId id="2106" r:id="rId103"/>
    <p:sldId id="2107" r:id="rId104"/>
    <p:sldId id="2733" r:id="rId105"/>
    <p:sldId id="2734" r:id="rId106"/>
    <p:sldId id="1652" r:id="rId107"/>
    <p:sldId id="1146" r:id="rId108"/>
    <p:sldId id="2739" r:id="rId109"/>
    <p:sldId id="996" r:id="rId110"/>
    <p:sldId id="2741" r:id="rId111"/>
    <p:sldId id="1211" r:id="rId112"/>
    <p:sldId id="2760" r:id="rId113"/>
    <p:sldId id="2761" r:id="rId114"/>
    <p:sldId id="3385" r:id="rId115"/>
    <p:sldId id="2756" r:id="rId116"/>
    <p:sldId id="362" r:id="rId117"/>
    <p:sldId id="1400" r:id="rId118"/>
    <p:sldId id="1124" r:id="rId119"/>
    <p:sldId id="1242" r:id="rId120"/>
    <p:sldId id="1586" r:id="rId121"/>
    <p:sldId id="3394" r:id="rId122"/>
    <p:sldId id="3395" r:id="rId123"/>
    <p:sldId id="3396" r:id="rId124"/>
    <p:sldId id="3397" r:id="rId125"/>
    <p:sldId id="3399" r:id="rId126"/>
    <p:sldId id="3398" r:id="rId127"/>
    <p:sldId id="3932" r:id="rId128"/>
    <p:sldId id="3933" r:id="rId129"/>
    <p:sldId id="3934" r:id="rId130"/>
    <p:sldId id="3935" r:id="rId131"/>
    <p:sldId id="3936" r:id="rId132"/>
    <p:sldId id="3929" r:id="rId133"/>
    <p:sldId id="1390" r:id="rId134"/>
    <p:sldId id="2763" r:id="rId135"/>
    <p:sldId id="2764" r:id="rId136"/>
    <p:sldId id="1125" r:id="rId137"/>
    <p:sldId id="2758" r:id="rId138"/>
    <p:sldId id="578" r:id="rId139"/>
    <p:sldId id="1606" r:id="rId140"/>
    <p:sldId id="3968" r:id="rId141"/>
    <p:sldId id="3962" r:id="rId142"/>
    <p:sldId id="3963" r:id="rId143"/>
    <p:sldId id="3964" r:id="rId144"/>
    <p:sldId id="1662" r:id="rId145"/>
    <p:sldId id="3930" r:id="rId146"/>
    <p:sldId id="1663" r:id="rId147"/>
    <p:sldId id="1587" r:id="rId148"/>
    <p:sldId id="1408" r:id="rId149"/>
    <p:sldId id="1608" r:id="rId150"/>
    <p:sldId id="1407" r:id="rId151"/>
    <p:sldId id="1406" r:id="rId152"/>
    <p:sldId id="1415" r:id="rId153"/>
    <p:sldId id="1445" r:id="rId154"/>
    <p:sldId id="1623" r:id="rId155"/>
    <p:sldId id="1624" r:id="rId156"/>
    <p:sldId id="1613" r:id="rId157"/>
    <p:sldId id="1611" r:id="rId158"/>
    <p:sldId id="1589" r:id="rId159"/>
    <p:sldId id="1443" r:id="rId160"/>
    <p:sldId id="1604" r:id="rId161"/>
    <p:sldId id="1162" r:id="rId162"/>
    <p:sldId id="1398" r:id="rId163"/>
    <p:sldId id="1215" r:id="rId164"/>
    <p:sldId id="1399" r:id="rId165"/>
    <p:sldId id="572" r:id="rId166"/>
    <p:sldId id="2867" r:id="rId167"/>
    <p:sldId id="2765" r:id="rId168"/>
    <p:sldId id="2766" r:id="rId169"/>
    <p:sldId id="2767" r:id="rId170"/>
    <p:sldId id="2768" r:id="rId171"/>
    <p:sldId id="2769" r:id="rId172"/>
    <p:sldId id="2770" r:id="rId173"/>
    <p:sldId id="2771" r:id="rId174"/>
    <p:sldId id="2772" r:id="rId175"/>
    <p:sldId id="2773" r:id="rId176"/>
    <p:sldId id="1397" r:id="rId177"/>
    <p:sldId id="2774" r:id="rId178"/>
    <p:sldId id="2775" r:id="rId179"/>
    <p:sldId id="2776" r:id="rId180"/>
    <p:sldId id="2777" r:id="rId181"/>
    <p:sldId id="2778" r:id="rId182"/>
    <p:sldId id="2779" r:id="rId183"/>
    <p:sldId id="2780" r:id="rId184"/>
    <p:sldId id="1590" r:id="rId185"/>
    <p:sldId id="2781" r:id="rId186"/>
    <p:sldId id="2782" r:id="rId187"/>
    <p:sldId id="2783" r:id="rId188"/>
    <p:sldId id="1436" r:id="rId189"/>
    <p:sldId id="2784" r:id="rId190"/>
    <p:sldId id="1438" r:id="rId191"/>
    <p:sldId id="2785" r:id="rId192"/>
    <p:sldId id="2786" r:id="rId193"/>
    <p:sldId id="2787" r:id="rId194"/>
    <p:sldId id="1614" r:id="rId195"/>
    <p:sldId id="1591" r:id="rId196"/>
    <p:sldId id="2788" r:id="rId197"/>
    <p:sldId id="2789" r:id="rId198"/>
    <p:sldId id="2790" r:id="rId199"/>
    <p:sldId id="1444" r:id="rId200"/>
    <p:sldId id="1592" r:id="rId201"/>
    <p:sldId id="2791" r:id="rId202"/>
    <p:sldId id="2792" r:id="rId203"/>
    <p:sldId id="1593" r:id="rId204"/>
    <p:sldId id="1197" r:id="rId205"/>
    <p:sldId id="1594" r:id="rId206"/>
    <p:sldId id="1204" r:id="rId207"/>
    <p:sldId id="1595" r:id="rId208"/>
    <p:sldId id="2793" r:id="rId209"/>
    <p:sldId id="2794" r:id="rId210"/>
    <p:sldId id="2795" r:id="rId211"/>
    <p:sldId id="2796" r:id="rId212"/>
    <p:sldId id="2797" r:id="rId213"/>
    <p:sldId id="1596" r:id="rId214"/>
    <p:sldId id="2798" r:id="rId215"/>
    <p:sldId id="1130" r:id="rId216"/>
    <p:sldId id="1178" r:id="rId217"/>
    <p:sldId id="1588" r:id="rId218"/>
    <p:sldId id="1597" r:id="rId219"/>
    <p:sldId id="2799" r:id="rId220"/>
    <p:sldId id="2800" r:id="rId221"/>
    <p:sldId id="2801" r:id="rId222"/>
    <p:sldId id="1616" r:id="rId223"/>
    <p:sldId id="1117" r:id="rId224"/>
    <p:sldId id="2802" r:id="rId225"/>
    <p:sldId id="1598" r:id="rId226"/>
    <p:sldId id="1572" r:id="rId227"/>
    <p:sldId id="1610" r:id="rId228"/>
    <p:sldId id="1571" r:id="rId229"/>
    <p:sldId id="1599" r:id="rId230"/>
    <p:sldId id="1450" r:id="rId231"/>
    <p:sldId id="1600" r:id="rId232"/>
    <p:sldId id="2803" r:id="rId233"/>
    <p:sldId id="2804" r:id="rId234"/>
    <p:sldId id="2805" r:id="rId235"/>
    <p:sldId id="1601" r:id="rId236"/>
    <p:sldId id="2806" r:id="rId237"/>
    <p:sldId id="2807" r:id="rId238"/>
    <p:sldId id="2808" r:id="rId239"/>
    <p:sldId id="2809" r:id="rId240"/>
    <p:sldId id="2810" r:id="rId241"/>
    <p:sldId id="2811" r:id="rId242"/>
    <p:sldId id="2812" r:id="rId243"/>
    <p:sldId id="1602" r:id="rId244"/>
    <p:sldId id="1222" r:id="rId245"/>
    <p:sldId id="2813" r:id="rId246"/>
    <p:sldId id="1565" r:id="rId247"/>
    <p:sldId id="2814" r:id="rId248"/>
    <p:sldId id="2815" r:id="rId249"/>
    <p:sldId id="1448" r:id="rId250"/>
    <p:sldId id="1603" r:id="rId251"/>
    <p:sldId id="2816" r:id="rId252"/>
    <p:sldId id="2817" r:id="rId253"/>
    <p:sldId id="2818" r:id="rId254"/>
    <p:sldId id="1643" r:id="rId255"/>
    <p:sldId id="2819" r:id="rId256"/>
    <p:sldId id="2820" r:id="rId257"/>
    <p:sldId id="2821" r:id="rId258"/>
    <p:sldId id="2822" r:id="rId259"/>
    <p:sldId id="917" r:id="rId260"/>
    <p:sldId id="579" r:id="rId261"/>
    <p:sldId id="2823" r:id="rId262"/>
    <p:sldId id="2824" r:id="rId263"/>
    <p:sldId id="609" r:id="rId264"/>
    <p:sldId id="2825" r:id="rId265"/>
    <p:sldId id="1642" r:id="rId266"/>
    <p:sldId id="2826" r:id="rId267"/>
    <p:sldId id="620" r:id="rId268"/>
    <p:sldId id="2827" r:id="rId269"/>
    <p:sldId id="583" r:id="rId270"/>
    <p:sldId id="2828" r:id="rId271"/>
    <p:sldId id="2829" r:id="rId272"/>
    <p:sldId id="2830" r:id="rId273"/>
    <p:sldId id="1612" r:id="rId274"/>
    <p:sldId id="2831" r:id="rId275"/>
    <p:sldId id="565" r:id="rId276"/>
    <p:sldId id="2832" r:id="rId277"/>
    <p:sldId id="2833" r:id="rId278"/>
    <p:sldId id="2834" r:id="rId279"/>
    <p:sldId id="1136" r:id="rId280"/>
    <p:sldId id="932" r:id="rId281"/>
    <p:sldId id="2835" r:id="rId282"/>
    <p:sldId id="1615" r:id="rId283"/>
    <p:sldId id="2836" r:id="rId284"/>
    <p:sldId id="2837" r:id="rId285"/>
    <p:sldId id="2838" r:id="rId286"/>
    <p:sldId id="2839" r:id="rId287"/>
    <p:sldId id="2840" r:id="rId288"/>
    <p:sldId id="2841" r:id="rId289"/>
    <p:sldId id="571" r:id="rId290"/>
    <p:sldId id="2842" r:id="rId291"/>
    <p:sldId id="895" r:id="rId292"/>
    <p:sldId id="2843" r:id="rId293"/>
    <p:sldId id="2844" r:id="rId294"/>
    <p:sldId id="2845" r:id="rId295"/>
    <p:sldId id="2846" r:id="rId296"/>
    <p:sldId id="1635" r:id="rId297"/>
    <p:sldId id="2847" r:id="rId298"/>
    <p:sldId id="2848" r:id="rId299"/>
    <p:sldId id="974" r:id="rId300"/>
    <p:sldId id="1619" r:id="rId301"/>
    <p:sldId id="2849" r:id="rId302"/>
    <p:sldId id="1620" r:id="rId303"/>
    <p:sldId id="2850" r:id="rId304"/>
    <p:sldId id="2851" r:id="rId305"/>
    <p:sldId id="2852" r:id="rId306"/>
    <p:sldId id="1637" r:id="rId307"/>
    <p:sldId id="2853" r:id="rId308"/>
    <p:sldId id="2854" r:id="rId309"/>
    <p:sldId id="1141" r:id="rId310"/>
    <p:sldId id="2855" r:id="rId311"/>
    <p:sldId id="2856" r:id="rId312"/>
    <p:sldId id="1630" r:id="rId313"/>
    <p:sldId id="1126" r:id="rId314"/>
    <p:sldId id="361" r:id="rId315"/>
    <p:sldId id="2857" r:id="rId316"/>
    <p:sldId id="1122" r:id="rId317"/>
    <p:sldId id="893" r:id="rId318"/>
    <p:sldId id="2858" r:id="rId319"/>
    <p:sldId id="915" r:id="rId320"/>
    <p:sldId id="928" r:id="rId321"/>
    <p:sldId id="1123" r:id="rId322"/>
    <p:sldId id="908" r:id="rId323"/>
    <p:sldId id="1276" r:id="rId324"/>
    <p:sldId id="1129" r:id="rId325"/>
    <p:sldId id="1632" r:id="rId326"/>
    <p:sldId id="1190" r:id="rId327"/>
    <p:sldId id="1277" r:id="rId328"/>
    <p:sldId id="1633" r:id="rId329"/>
    <p:sldId id="1240" r:id="rId330"/>
    <p:sldId id="1634" r:id="rId331"/>
    <p:sldId id="1184" r:id="rId332"/>
    <p:sldId id="1627" r:id="rId333"/>
    <p:sldId id="566" r:id="rId334"/>
    <p:sldId id="1628" r:id="rId335"/>
    <p:sldId id="1640" r:id="rId336"/>
    <p:sldId id="959" r:id="rId337"/>
    <p:sldId id="1182" r:id="rId338"/>
    <p:sldId id="960" r:id="rId339"/>
    <p:sldId id="961" r:id="rId340"/>
    <p:sldId id="1639" r:id="rId341"/>
    <p:sldId id="1638" r:id="rId342"/>
    <p:sldId id="1629" r:id="rId343"/>
    <p:sldId id="2859" r:id="rId344"/>
    <p:sldId id="2860" r:id="rId345"/>
    <p:sldId id="2861" r:id="rId346"/>
    <p:sldId id="2862" r:id="rId347"/>
    <p:sldId id="1641" r:id="rId348"/>
    <p:sldId id="1644" r:id="rId349"/>
    <p:sldId id="2863" r:id="rId350"/>
    <p:sldId id="2864" r:id="rId351"/>
    <p:sldId id="1607" r:id="rId352"/>
    <p:sldId id="2865" r:id="rId353"/>
    <p:sldId id="1416" r:id="rId354"/>
    <p:sldId id="1631" r:id="rId355"/>
    <p:sldId id="2866" r:id="rId356"/>
    <p:sldId id="1418" r:id="rId357"/>
    <p:sldId id="1421" r:id="rId358"/>
    <p:sldId id="1419" r:id="rId359"/>
    <p:sldId id="1420" r:id="rId360"/>
    <p:sldId id="1422" r:id="rId361"/>
    <p:sldId id="1423" r:id="rId362"/>
    <p:sldId id="1425" r:id="rId363"/>
    <p:sldId id="3954" r:id="rId36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D5B48D8-2E36-49A2-8F62-44D61877A2BF}">
          <p14:sldIdLst>
            <p14:sldId id="1191"/>
            <p14:sldId id="3956"/>
            <p14:sldId id="3946"/>
            <p14:sldId id="1442"/>
            <p14:sldId id="3965"/>
            <p14:sldId id="3966"/>
            <p14:sldId id="3967"/>
            <p14:sldId id="1617"/>
            <p14:sldId id="1189"/>
            <p14:sldId id="1441"/>
            <p14:sldId id="986"/>
            <p14:sldId id="3958"/>
            <p14:sldId id="3386"/>
            <p14:sldId id="3957"/>
            <p14:sldId id="1585"/>
            <p14:sldId id="1455"/>
            <p14:sldId id="1555"/>
            <p14:sldId id="3959"/>
            <p14:sldId id="1454"/>
            <p14:sldId id="3402"/>
            <p14:sldId id="3961"/>
            <p14:sldId id="1435"/>
            <p14:sldId id="1437"/>
            <p14:sldId id="1439"/>
            <p14:sldId id="1556"/>
            <p14:sldId id="1440"/>
            <p14:sldId id="1618"/>
            <p14:sldId id="3948"/>
            <p14:sldId id="3940"/>
            <p14:sldId id="3403"/>
            <p14:sldId id="1456"/>
            <p14:sldId id="1446"/>
            <p14:sldId id="3404"/>
            <p14:sldId id="257"/>
            <p14:sldId id="576"/>
            <p14:sldId id="3405"/>
            <p14:sldId id="3406"/>
            <p14:sldId id="1173"/>
            <p14:sldId id="1174"/>
            <p14:sldId id="1175"/>
            <p14:sldId id="1562"/>
            <p14:sldId id="1563"/>
            <p14:sldId id="3950"/>
            <p14:sldId id="3951"/>
            <p14:sldId id="3952"/>
            <p14:sldId id="3953"/>
            <p14:sldId id="3005"/>
            <p14:sldId id="3006"/>
            <p14:sldId id="3407"/>
            <p14:sldId id="1605"/>
            <p14:sldId id="1180"/>
            <p14:sldId id="256"/>
            <p14:sldId id="3914"/>
            <p14:sldId id="3916"/>
            <p14:sldId id="3942"/>
            <p14:sldId id="3943"/>
            <p14:sldId id="3944"/>
            <p14:sldId id="3945"/>
            <p14:sldId id="3401"/>
            <p14:sldId id="258"/>
            <p14:sldId id="1621"/>
            <p14:sldId id="3777"/>
            <p14:sldId id="3913"/>
            <p14:sldId id="3384"/>
            <p14:sldId id="2759"/>
            <p14:sldId id="3918"/>
            <p14:sldId id="3955"/>
            <p14:sldId id="2871"/>
            <p14:sldId id="3408"/>
            <p14:sldId id="3390"/>
            <p14:sldId id="1394"/>
            <p14:sldId id="3919"/>
            <p14:sldId id="558"/>
            <p14:sldId id="1221"/>
            <p14:sldId id="1385"/>
            <p14:sldId id="1132"/>
            <p14:sldId id="1134"/>
            <p14:sldId id="3920"/>
            <p14:sldId id="3938"/>
            <p14:sldId id="1185"/>
            <p14:sldId id="3923"/>
            <p14:sldId id="1233"/>
            <p14:sldId id="3924"/>
            <p14:sldId id="3925"/>
            <p14:sldId id="1458"/>
            <p14:sldId id="263"/>
            <p14:sldId id="3387"/>
            <p14:sldId id="3926"/>
            <p14:sldId id="3388"/>
            <p14:sldId id="3927"/>
            <p14:sldId id="3389"/>
            <p14:sldId id="3928"/>
            <p14:sldId id="1143"/>
            <p14:sldId id="1202"/>
            <p14:sldId id="2737"/>
            <p14:sldId id="968"/>
            <p14:sldId id="2738"/>
            <p14:sldId id="1145"/>
            <p14:sldId id="1272"/>
            <p14:sldId id="714"/>
            <p14:sldId id="715"/>
            <p14:sldId id="2106"/>
            <p14:sldId id="2107"/>
            <p14:sldId id="2733"/>
            <p14:sldId id="2734"/>
            <p14:sldId id="1652"/>
            <p14:sldId id="1146"/>
            <p14:sldId id="2739"/>
            <p14:sldId id="996"/>
            <p14:sldId id="2741"/>
            <p14:sldId id="1211"/>
            <p14:sldId id="2760"/>
            <p14:sldId id="2761"/>
            <p14:sldId id="3385"/>
            <p14:sldId id="2756"/>
            <p14:sldId id="362"/>
            <p14:sldId id="1400"/>
            <p14:sldId id="1124"/>
            <p14:sldId id="1242"/>
            <p14:sldId id="1586"/>
            <p14:sldId id="3394"/>
            <p14:sldId id="3395"/>
            <p14:sldId id="3396"/>
            <p14:sldId id="3397"/>
            <p14:sldId id="3399"/>
            <p14:sldId id="3398"/>
            <p14:sldId id="3932"/>
            <p14:sldId id="3933"/>
            <p14:sldId id="3934"/>
            <p14:sldId id="3935"/>
            <p14:sldId id="3936"/>
            <p14:sldId id="3929"/>
            <p14:sldId id="1390"/>
            <p14:sldId id="2763"/>
            <p14:sldId id="2764"/>
            <p14:sldId id="1125"/>
            <p14:sldId id="2758"/>
            <p14:sldId id="578"/>
            <p14:sldId id="1606"/>
            <p14:sldId id="3968"/>
            <p14:sldId id="3962"/>
            <p14:sldId id="3963"/>
            <p14:sldId id="3964"/>
            <p14:sldId id="1662"/>
          </p14:sldIdLst>
        </p14:section>
        <p14:section name="Untitled Section" id="{FFF3F26F-3D35-4512-A440-C501AE13B3A4}">
          <p14:sldIdLst>
            <p14:sldId id="3930"/>
            <p14:sldId id="1663"/>
            <p14:sldId id="1587"/>
            <p14:sldId id="1408"/>
            <p14:sldId id="1608"/>
            <p14:sldId id="1407"/>
            <p14:sldId id="1406"/>
            <p14:sldId id="1415"/>
            <p14:sldId id="1445"/>
            <p14:sldId id="1623"/>
            <p14:sldId id="1624"/>
            <p14:sldId id="1613"/>
            <p14:sldId id="1611"/>
            <p14:sldId id="1589"/>
            <p14:sldId id="1443"/>
            <p14:sldId id="1604"/>
            <p14:sldId id="1162"/>
            <p14:sldId id="1398"/>
            <p14:sldId id="1215"/>
            <p14:sldId id="1399"/>
            <p14:sldId id="572"/>
            <p14:sldId id="2867"/>
            <p14:sldId id="2765"/>
            <p14:sldId id="2766"/>
            <p14:sldId id="2767"/>
            <p14:sldId id="2768"/>
            <p14:sldId id="2769"/>
            <p14:sldId id="2770"/>
            <p14:sldId id="2771"/>
            <p14:sldId id="2772"/>
            <p14:sldId id="2773"/>
            <p14:sldId id="1397"/>
            <p14:sldId id="2774"/>
            <p14:sldId id="2775"/>
            <p14:sldId id="2776"/>
            <p14:sldId id="2777"/>
            <p14:sldId id="2778"/>
            <p14:sldId id="2779"/>
            <p14:sldId id="2780"/>
            <p14:sldId id="1590"/>
            <p14:sldId id="2781"/>
            <p14:sldId id="2782"/>
            <p14:sldId id="2783"/>
            <p14:sldId id="1436"/>
            <p14:sldId id="2784"/>
            <p14:sldId id="1438"/>
            <p14:sldId id="2785"/>
            <p14:sldId id="2786"/>
            <p14:sldId id="2787"/>
            <p14:sldId id="1614"/>
            <p14:sldId id="1591"/>
            <p14:sldId id="2788"/>
            <p14:sldId id="2789"/>
            <p14:sldId id="2790"/>
            <p14:sldId id="1444"/>
            <p14:sldId id="1592"/>
            <p14:sldId id="2791"/>
            <p14:sldId id="2792"/>
            <p14:sldId id="1593"/>
            <p14:sldId id="1197"/>
            <p14:sldId id="1594"/>
            <p14:sldId id="1204"/>
            <p14:sldId id="1595"/>
            <p14:sldId id="2793"/>
            <p14:sldId id="2794"/>
            <p14:sldId id="2795"/>
            <p14:sldId id="2796"/>
            <p14:sldId id="2797"/>
            <p14:sldId id="1596"/>
            <p14:sldId id="2798"/>
            <p14:sldId id="1130"/>
            <p14:sldId id="1178"/>
            <p14:sldId id="1588"/>
            <p14:sldId id="1597"/>
            <p14:sldId id="2799"/>
            <p14:sldId id="2800"/>
            <p14:sldId id="2801"/>
            <p14:sldId id="1616"/>
            <p14:sldId id="1117"/>
            <p14:sldId id="2802"/>
            <p14:sldId id="1598"/>
            <p14:sldId id="1572"/>
            <p14:sldId id="1610"/>
            <p14:sldId id="1571"/>
            <p14:sldId id="1599"/>
            <p14:sldId id="1450"/>
            <p14:sldId id="1600"/>
            <p14:sldId id="2803"/>
            <p14:sldId id="2804"/>
            <p14:sldId id="2805"/>
            <p14:sldId id="1601"/>
            <p14:sldId id="2806"/>
            <p14:sldId id="2807"/>
            <p14:sldId id="2808"/>
            <p14:sldId id="2809"/>
            <p14:sldId id="2810"/>
            <p14:sldId id="2811"/>
            <p14:sldId id="2812"/>
            <p14:sldId id="1602"/>
            <p14:sldId id="1222"/>
            <p14:sldId id="2813"/>
            <p14:sldId id="1565"/>
            <p14:sldId id="2814"/>
            <p14:sldId id="2815"/>
            <p14:sldId id="1448"/>
            <p14:sldId id="1603"/>
            <p14:sldId id="2816"/>
            <p14:sldId id="2817"/>
            <p14:sldId id="2818"/>
            <p14:sldId id="1643"/>
            <p14:sldId id="2819"/>
            <p14:sldId id="2820"/>
            <p14:sldId id="2821"/>
            <p14:sldId id="2822"/>
            <p14:sldId id="917"/>
            <p14:sldId id="579"/>
            <p14:sldId id="2823"/>
            <p14:sldId id="2824"/>
            <p14:sldId id="609"/>
            <p14:sldId id="2825"/>
            <p14:sldId id="1642"/>
            <p14:sldId id="2826"/>
            <p14:sldId id="620"/>
            <p14:sldId id="2827"/>
            <p14:sldId id="583"/>
            <p14:sldId id="2828"/>
            <p14:sldId id="2829"/>
            <p14:sldId id="2830"/>
            <p14:sldId id="1612"/>
            <p14:sldId id="2831"/>
            <p14:sldId id="565"/>
            <p14:sldId id="2832"/>
            <p14:sldId id="2833"/>
            <p14:sldId id="2834"/>
            <p14:sldId id="1136"/>
            <p14:sldId id="932"/>
            <p14:sldId id="2835"/>
            <p14:sldId id="1615"/>
            <p14:sldId id="2836"/>
            <p14:sldId id="2837"/>
            <p14:sldId id="2838"/>
            <p14:sldId id="2839"/>
            <p14:sldId id="2840"/>
            <p14:sldId id="2841"/>
            <p14:sldId id="571"/>
            <p14:sldId id="2842"/>
            <p14:sldId id="895"/>
            <p14:sldId id="2843"/>
            <p14:sldId id="2844"/>
            <p14:sldId id="2845"/>
            <p14:sldId id="2846"/>
            <p14:sldId id="1635"/>
            <p14:sldId id="2847"/>
            <p14:sldId id="2848"/>
            <p14:sldId id="974"/>
            <p14:sldId id="1619"/>
            <p14:sldId id="2849"/>
            <p14:sldId id="1620"/>
            <p14:sldId id="2850"/>
            <p14:sldId id="2851"/>
            <p14:sldId id="2852"/>
            <p14:sldId id="1637"/>
            <p14:sldId id="2853"/>
            <p14:sldId id="2854"/>
            <p14:sldId id="1141"/>
            <p14:sldId id="2855"/>
            <p14:sldId id="2856"/>
            <p14:sldId id="1630"/>
            <p14:sldId id="1126"/>
            <p14:sldId id="361"/>
            <p14:sldId id="2857"/>
            <p14:sldId id="1122"/>
            <p14:sldId id="893"/>
            <p14:sldId id="2858"/>
            <p14:sldId id="915"/>
            <p14:sldId id="928"/>
            <p14:sldId id="1123"/>
            <p14:sldId id="908"/>
            <p14:sldId id="1276"/>
            <p14:sldId id="1129"/>
            <p14:sldId id="1632"/>
            <p14:sldId id="1190"/>
            <p14:sldId id="1277"/>
            <p14:sldId id="1633"/>
            <p14:sldId id="1240"/>
            <p14:sldId id="1634"/>
            <p14:sldId id="1184"/>
            <p14:sldId id="1627"/>
            <p14:sldId id="566"/>
            <p14:sldId id="1628"/>
            <p14:sldId id="1640"/>
            <p14:sldId id="959"/>
            <p14:sldId id="1182"/>
            <p14:sldId id="960"/>
            <p14:sldId id="961"/>
            <p14:sldId id="1639"/>
            <p14:sldId id="1638"/>
            <p14:sldId id="1629"/>
            <p14:sldId id="2859"/>
            <p14:sldId id="2860"/>
            <p14:sldId id="2861"/>
            <p14:sldId id="2862"/>
            <p14:sldId id="1641"/>
            <p14:sldId id="1644"/>
            <p14:sldId id="2863"/>
            <p14:sldId id="2864"/>
            <p14:sldId id="1607"/>
            <p14:sldId id="2865"/>
            <p14:sldId id="1416"/>
            <p14:sldId id="1631"/>
            <p14:sldId id="2866"/>
            <p14:sldId id="1418"/>
            <p14:sldId id="1421"/>
            <p14:sldId id="1419"/>
            <p14:sldId id="1420"/>
            <p14:sldId id="1422"/>
            <p14:sldId id="1423"/>
            <p14:sldId id="1425"/>
            <p14:sldId id="395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661" autoAdjust="0"/>
    <p:restoredTop sz="94404" autoAdjust="0"/>
  </p:normalViewPr>
  <p:slideViewPr>
    <p:cSldViewPr snapToGrid="0">
      <p:cViewPr varScale="1">
        <p:scale>
          <a:sx n="112" d="100"/>
          <a:sy n="112" d="100"/>
        </p:scale>
        <p:origin x="6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presProps" Target="presProps.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theme" Target="theme/theme1.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microsoft.com/office/2016/11/relationships/changesInfo" Target="changesInfos/changesInfo1.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notesMaster" Target="notesMasters/notesMaster1.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viewProps" Target="viewProps.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tableStyles" Target="tableStyles.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cleto" userId="a76db6c301978307" providerId="LiveId" clId="{BDC27329-5910-4005-872B-9BAF4C62269D}"/>
    <pc:docChg chg="undo redo custSel addSld modSld sldOrd modSection">
      <pc:chgData name="luis cleto" userId="a76db6c301978307" providerId="LiveId" clId="{BDC27329-5910-4005-872B-9BAF4C62269D}" dt="2026-10-07T17:48:09.730" v="751" actId="20577"/>
      <pc:docMkLst>
        <pc:docMk/>
      </pc:docMkLst>
      <pc:sldChg chg="addSp modSp mod">
        <pc:chgData name="luis cleto" userId="a76db6c301978307" providerId="LiveId" clId="{BDC27329-5910-4005-872B-9BAF4C62269D}" dt="2026-09-16T17:17:37.195" v="35" actId="1076"/>
        <pc:sldMkLst>
          <pc:docMk/>
          <pc:sldMk cId="2635216336" sldId="257"/>
        </pc:sldMkLst>
        <pc:spChg chg="add mod">
          <ac:chgData name="luis cleto" userId="a76db6c301978307" providerId="LiveId" clId="{BDC27329-5910-4005-872B-9BAF4C62269D}" dt="2026-09-16T17:17:37.195" v="35" actId="1076"/>
          <ac:spMkLst>
            <pc:docMk/>
            <pc:sldMk cId="2635216336" sldId="257"/>
            <ac:spMk id="5" creationId="{3642146B-479B-2D40-4139-969BB5A04BBF}"/>
          </ac:spMkLst>
        </pc:spChg>
      </pc:sldChg>
      <pc:sldChg chg="addSp mod">
        <pc:chgData name="luis cleto" userId="a76db6c301978307" providerId="LiveId" clId="{BDC27329-5910-4005-872B-9BAF4C62269D}" dt="2026-09-16T17:20:49.372" v="57" actId="22"/>
        <pc:sldMkLst>
          <pc:docMk/>
          <pc:sldMk cId="297609040" sldId="1621"/>
        </pc:sldMkLst>
        <pc:spChg chg="add">
          <ac:chgData name="luis cleto" userId="a76db6c301978307" providerId="LiveId" clId="{BDC27329-5910-4005-872B-9BAF4C62269D}" dt="2026-09-16T17:20:49.372" v="57" actId="22"/>
          <ac:spMkLst>
            <pc:docMk/>
            <pc:sldMk cId="297609040" sldId="1621"/>
            <ac:spMk id="6" creationId="{560D8089-7762-5E4B-73B1-01BC8127B692}"/>
          </ac:spMkLst>
        </pc:spChg>
      </pc:sldChg>
      <pc:sldChg chg="addSp mod">
        <pc:chgData name="luis cleto" userId="a76db6c301978307" providerId="LiveId" clId="{BDC27329-5910-4005-872B-9BAF4C62269D}" dt="2026-09-16T17:21:07.966" v="60" actId="22"/>
        <pc:sldMkLst>
          <pc:docMk/>
          <pc:sldMk cId="860809253" sldId="3384"/>
        </pc:sldMkLst>
        <pc:spChg chg="add">
          <ac:chgData name="luis cleto" userId="a76db6c301978307" providerId="LiveId" clId="{BDC27329-5910-4005-872B-9BAF4C62269D}" dt="2026-09-16T17:21:07.966" v="60" actId="22"/>
          <ac:spMkLst>
            <pc:docMk/>
            <pc:sldMk cId="860809253" sldId="3384"/>
            <ac:spMk id="5" creationId="{098D475A-CF00-5A3A-5801-6A16F4C62B99}"/>
          </ac:spMkLst>
        </pc:spChg>
      </pc:sldChg>
      <pc:sldChg chg="modSp mod">
        <pc:chgData name="luis cleto" userId="a76db6c301978307" providerId="LiveId" clId="{BDC27329-5910-4005-872B-9BAF4C62269D}" dt="2026-10-07T17:48:09.730" v="751" actId="20577"/>
        <pc:sldMkLst>
          <pc:docMk/>
          <pc:sldMk cId="1294939761" sldId="3408"/>
        </pc:sldMkLst>
        <pc:spChg chg="mod">
          <ac:chgData name="luis cleto" userId="a76db6c301978307" providerId="LiveId" clId="{BDC27329-5910-4005-872B-9BAF4C62269D}" dt="2026-10-07T17:48:09.730" v="751" actId="20577"/>
          <ac:spMkLst>
            <pc:docMk/>
            <pc:sldMk cId="1294939761" sldId="3408"/>
            <ac:spMk id="5" creationId="{C81EEA12-DFC8-C782-474B-471E5985C675}"/>
          </ac:spMkLst>
        </pc:spChg>
      </pc:sldChg>
      <pc:sldChg chg="addSp mod">
        <pc:chgData name="luis cleto" userId="a76db6c301978307" providerId="LiveId" clId="{BDC27329-5910-4005-872B-9BAF4C62269D}" dt="2026-09-16T17:20:55.781" v="58" actId="22"/>
        <pc:sldMkLst>
          <pc:docMk/>
          <pc:sldMk cId="421206493" sldId="3777"/>
        </pc:sldMkLst>
        <pc:spChg chg="add">
          <ac:chgData name="luis cleto" userId="a76db6c301978307" providerId="LiveId" clId="{BDC27329-5910-4005-872B-9BAF4C62269D}" dt="2026-09-16T17:20:55.781" v="58" actId="22"/>
          <ac:spMkLst>
            <pc:docMk/>
            <pc:sldMk cId="421206493" sldId="3777"/>
            <ac:spMk id="5" creationId="{3460DFF3-47BA-D19B-E4BC-AC407B5F206B}"/>
          </ac:spMkLst>
        </pc:spChg>
      </pc:sldChg>
      <pc:sldChg chg="addSp mod">
        <pc:chgData name="luis cleto" userId="a76db6c301978307" providerId="LiveId" clId="{BDC27329-5910-4005-872B-9BAF4C62269D}" dt="2026-09-16T17:21:00.980" v="59" actId="22"/>
        <pc:sldMkLst>
          <pc:docMk/>
          <pc:sldMk cId="3914686974" sldId="3913"/>
        </pc:sldMkLst>
        <pc:spChg chg="add">
          <ac:chgData name="luis cleto" userId="a76db6c301978307" providerId="LiveId" clId="{BDC27329-5910-4005-872B-9BAF4C62269D}" dt="2026-09-16T17:21:00.980" v="59" actId="22"/>
          <ac:spMkLst>
            <pc:docMk/>
            <pc:sldMk cId="3914686974" sldId="3913"/>
            <ac:spMk id="5" creationId="{AFB8D776-0635-060F-A798-A780ADF9467E}"/>
          </ac:spMkLst>
        </pc:spChg>
      </pc:sldChg>
      <pc:sldChg chg="addSp modSp mod">
        <pc:chgData name="luis cleto" userId="a76db6c301978307" providerId="LiveId" clId="{BDC27329-5910-4005-872B-9BAF4C62269D}" dt="2026-09-16T17:19:44.606" v="49" actId="1076"/>
        <pc:sldMkLst>
          <pc:docMk/>
          <pc:sldMk cId="4160236660" sldId="3916"/>
        </pc:sldMkLst>
        <pc:spChg chg="add mod">
          <ac:chgData name="luis cleto" userId="a76db6c301978307" providerId="LiveId" clId="{BDC27329-5910-4005-872B-9BAF4C62269D}" dt="2026-09-16T17:19:44.606" v="49" actId="1076"/>
          <ac:spMkLst>
            <pc:docMk/>
            <pc:sldMk cId="4160236660" sldId="3916"/>
            <ac:spMk id="6" creationId="{AA36F33A-1AD2-AD87-7D97-A5797DEEECB0}"/>
          </ac:spMkLst>
        </pc:spChg>
      </pc:sldChg>
      <pc:sldChg chg="addSp modSp mod">
        <pc:chgData name="luis cleto" userId="a76db6c301978307" providerId="LiveId" clId="{BDC27329-5910-4005-872B-9BAF4C62269D}" dt="2026-09-16T17:20:13.952" v="53" actId="1076"/>
        <pc:sldMkLst>
          <pc:docMk/>
          <pc:sldMk cId="3673115534" sldId="3942"/>
        </pc:sldMkLst>
        <pc:spChg chg="add mod">
          <ac:chgData name="luis cleto" userId="a76db6c301978307" providerId="LiveId" clId="{BDC27329-5910-4005-872B-9BAF4C62269D}" dt="2026-09-16T17:20:13.952" v="53" actId="1076"/>
          <ac:spMkLst>
            <pc:docMk/>
            <pc:sldMk cId="3673115534" sldId="3942"/>
            <ac:spMk id="5" creationId="{07210112-BBD3-0AE1-7460-DD606D37A938}"/>
          </ac:spMkLst>
        </pc:spChg>
      </pc:sldChg>
      <pc:sldChg chg="addSp mod">
        <pc:chgData name="luis cleto" userId="a76db6c301978307" providerId="LiveId" clId="{BDC27329-5910-4005-872B-9BAF4C62269D}" dt="2026-09-16T17:20:22.958" v="54" actId="22"/>
        <pc:sldMkLst>
          <pc:docMk/>
          <pc:sldMk cId="3245695186" sldId="3943"/>
        </pc:sldMkLst>
        <pc:spChg chg="add">
          <ac:chgData name="luis cleto" userId="a76db6c301978307" providerId="LiveId" clId="{BDC27329-5910-4005-872B-9BAF4C62269D}" dt="2026-09-16T17:20:22.958" v="54" actId="22"/>
          <ac:spMkLst>
            <pc:docMk/>
            <pc:sldMk cId="3245695186" sldId="3943"/>
            <ac:spMk id="5" creationId="{C3212174-603D-18EC-9CB3-8B60702D14E1}"/>
          </ac:spMkLst>
        </pc:spChg>
      </pc:sldChg>
      <pc:sldChg chg="addSp mod">
        <pc:chgData name="luis cleto" userId="a76db6c301978307" providerId="LiveId" clId="{BDC27329-5910-4005-872B-9BAF4C62269D}" dt="2026-09-16T17:20:29.974" v="55" actId="22"/>
        <pc:sldMkLst>
          <pc:docMk/>
          <pc:sldMk cId="2713392201" sldId="3944"/>
        </pc:sldMkLst>
        <pc:spChg chg="add">
          <ac:chgData name="luis cleto" userId="a76db6c301978307" providerId="LiveId" clId="{BDC27329-5910-4005-872B-9BAF4C62269D}" dt="2026-09-16T17:20:29.974" v="55" actId="22"/>
          <ac:spMkLst>
            <pc:docMk/>
            <pc:sldMk cId="2713392201" sldId="3944"/>
            <ac:spMk id="5" creationId="{717D8123-C493-E016-FE34-7A73A5E2CC79}"/>
          </ac:spMkLst>
        </pc:spChg>
      </pc:sldChg>
      <pc:sldChg chg="addSp mod">
        <pc:chgData name="luis cleto" userId="a76db6c301978307" providerId="LiveId" clId="{BDC27329-5910-4005-872B-9BAF4C62269D}" dt="2026-09-16T17:20:39.035" v="56" actId="22"/>
        <pc:sldMkLst>
          <pc:docMk/>
          <pc:sldMk cId="936887316" sldId="3945"/>
        </pc:sldMkLst>
        <pc:spChg chg="add">
          <ac:chgData name="luis cleto" userId="a76db6c301978307" providerId="LiveId" clId="{BDC27329-5910-4005-872B-9BAF4C62269D}" dt="2026-09-16T17:20:39.035" v="56" actId="22"/>
          <ac:spMkLst>
            <pc:docMk/>
            <pc:sldMk cId="936887316" sldId="3945"/>
            <ac:spMk id="5" creationId="{9B08741A-3911-F706-266D-94B754181599}"/>
          </ac:spMkLst>
        </pc:spChg>
      </pc:sldChg>
      <pc:sldChg chg="addSp modSp mod">
        <pc:chgData name="luis cleto" userId="a76db6c301978307" providerId="LiveId" clId="{BDC27329-5910-4005-872B-9BAF4C62269D}" dt="2026-09-16T17:18:36.024" v="43" actId="1076"/>
        <pc:sldMkLst>
          <pc:docMk/>
          <pc:sldMk cId="0" sldId="3950"/>
        </pc:sldMkLst>
        <pc:spChg chg="mod">
          <ac:chgData name="luis cleto" userId="a76db6c301978307" providerId="LiveId" clId="{BDC27329-5910-4005-872B-9BAF4C62269D}" dt="2026-09-16T17:18:36.024" v="43" actId="1076"/>
          <ac:spMkLst>
            <pc:docMk/>
            <pc:sldMk cId="0" sldId="3950"/>
            <ac:spMk id="4" creationId="{00000000-0000-0000-0000-000000000000}"/>
          </ac:spMkLst>
        </pc:spChg>
        <pc:spChg chg="add mod">
          <ac:chgData name="luis cleto" userId="a76db6c301978307" providerId="LiveId" clId="{BDC27329-5910-4005-872B-9BAF4C62269D}" dt="2026-09-16T17:18:30.847" v="42" actId="14100"/>
          <ac:spMkLst>
            <pc:docMk/>
            <pc:sldMk cId="0" sldId="3950"/>
            <ac:spMk id="10" creationId="{FBF331D2-976C-7B29-78CB-0186C0D6157E}"/>
          </ac:spMkLst>
        </pc:spChg>
      </pc:sldChg>
      <pc:sldChg chg="addSp mod">
        <pc:chgData name="luis cleto" userId="a76db6c301978307" providerId="LiveId" clId="{BDC27329-5910-4005-872B-9BAF4C62269D}" dt="2026-09-16T17:18:49.547" v="44" actId="22"/>
        <pc:sldMkLst>
          <pc:docMk/>
          <pc:sldMk cId="0" sldId="3951"/>
        </pc:sldMkLst>
        <pc:spChg chg="add">
          <ac:chgData name="luis cleto" userId="a76db6c301978307" providerId="LiveId" clId="{BDC27329-5910-4005-872B-9BAF4C62269D}" dt="2026-09-16T17:18:49.547" v="44" actId="22"/>
          <ac:spMkLst>
            <pc:docMk/>
            <pc:sldMk cId="0" sldId="3951"/>
            <ac:spMk id="11" creationId="{B19B56DD-5994-6136-DB0F-1D4FA9D38196}"/>
          </ac:spMkLst>
        </pc:spChg>
      </pc:sldChg>
      <pc:sldChg chg="addSp mod">
        <pc:chgData name="luis cleto" userId="a76db6c301978307" providerId="LiveId" clId="{BDC27329-5910-4005-872B-9BAF4C62269D}" dt="2026-09-16T17:18:56.283" v="45" actId="22"/>
        <pc:sldMkLst>
          <pc:docMk/>
          <pc:sldMk cId="0" sldId="3952"/>
        </pc:sldMkLst>
        <pc:spChg chg="add">
          <ac:chgData name="luis cleto" userId="a76db6c301978307" providerId="LiveId" clId="{BDC27329-5910-4005-872B-9BAF4C62269D}" dt="2026-09-16T17:18:56.283" v="45" actId="22"/>
          <ac:spMkLst>
            <pc:docMk/>
            <pc:sldMk cId="0" sldId="3952"/>
            <ac:spMk id="11" creationId="{64E3001E-193B-4393-CDC6-F95FD47360C8}"/>
          </ac:spMkLst>
        </pc:spChg>
      </pc:sldChg>
      <pc:sldChg chg="addSp delSp modSp new mod ord">
        <pc:chgData name="luis cleto" userId="a76db6c301978307" providerId="LiveId" clId="{BDC27329-5910-4005-872B-9BAF4C62269D}" dt="2026-09-16T17:21:23.320" v="62"/>
        <pc:sldMkLst>
          <pc:docMk/>
          <pc:sldMk cId="2503903781" sldId="3954"/>
        </pc:sldMkLst>
        <pc:spChg chg="add mod">
          <ac:chgData name="luis cleto" userId="a76db6c301978307" providerId="LiveId" clId="{BDC27329-5910-4005-872B-9BAF4C62269D}" dt="2026-09-16T17:16:18.563" v="23" actId="14100"/>
          <ac:spMkLst>
            <pc:docMk/>
            <pc:sldMk cId="2503903781" sldId="3954"/>
            <ac:spMk id="16" creationId="{0D5D9C65-4728-863C-5F1B-A59471870580}"/>
          </ac:spMkLst>
        </pc:spChg>
        <pc:spChg chg="add del mod">
          <ac:chgData name="luis cleto" userId="a76db6c301978307" providerId="LiveId" clId="{BDC27329-5910-4005-872B-9BAF4C62269D}" dt="2026-09-16T17:17:16.858" v="33" actId="1076"/>
          <ac:spMkLst>
            <pc:docMk/>
            <pc:sldMk cId="2503903781" sldId="3954"/>
            <ac:spMk id="17" creationId="{0F936975-DC5F-8F27-A9AD-1D5D57CF0066}"/>
          </ac:spMkLst>
        </pc:spChg>
      </pc:sldChg>
      <pc:sldChg chg="addSp modSp new mod ord">
        <pc:chgData name="luis cleto" userId="a76db6c301978307" providerId="LiveId" clId="{BDC27329-5910-4005-872B-9BAF4C62269D}" dt="2026-09-16T17:27:39.930" v="545" actId="20577"/>
        <pc:sldMkLst>
          <pc:docMk/>
          <pc:sldMk cId="1971592247" sldId="3955"/>
        </pc:sldMkLst>
        <pc:spChg chg="add mod">
          <ac:chgData name="luis cleto" userId="a76db6c301978307" providerId="LiveId" clId="{BDC27329-5910-4005-872B-9BAF4C62269D}" dt="2026-09-16T17:23:06.335" v="121" actId="1076"/>
          <ac:spMkLst>
            <pc:docMk/>
            <pc:sldMk cId="1971592247" sldId="3955"/>
            <ac:spMk id="6" creationId="{6C199F64-B897-88F7-87F8-CA68AB871522}"/>
          </ac:spMkLst>
        </pc:spChg>
        <pc:spChg chg="add mod">
          <ac:chgData name="luis cleto" userId="a76db6c301978307" providerId="LiveId" clId="{BDC27329-5910-4005-872B-9BAF4C62269D}" dt="2026-09-16T17:27:39.930" v="545" actId="20577"/>
          <ac:spMkLst>
            <pc:docMk/>
            <pc:sldMk cId="1971592247" sldId="3955"/>
            <ac:spMk id="8" creationId="{F7EF3C58-05FE-983E-DA0F-E27A3ED96974}"/>
          </ac:spMkLst>
        </pc:spChg>
        <pc:picChg chg="add mod">
          <ac:chgData name="luis cleto" userId="a76db6c301978307" providerId="LiveId" clId="{BDC27329-5910-4005-872B-9BAF4C62269D}" dt="2026-09-16T17:22:07.997" v="67" actId="1076"/>
          <ac:picMkLst>
            <pc:docMk/>
            <pc:sldMk cId="1971592247" sldId="3955"/>
            <ac:picMk id="4" creationId="{A6E7EE60-461B-23EE-4A6B-B49F1FF6AAB7}"/>
          </ac:picMkLst>
        </pc:picChg>
      </pc:sldChg>
    </pc:docChg>
  </pc:docChgLst>
  <pc:docChgLst>
    <pc:chgData name="luis cleto" userId="a76db6c301978307" providerId="LiveId" clId="{94204180-5E0E-4436-A422-C00B40E93811}"/>
    <pc:docChg chg="custSel addSld delSld modSld sldOrd modSection">
      <pc:chgData name="luis cleto" userId="a76db6c301978307" providerId="LiveId" clId="{94204180-5E0E-4436-A422-C00B40E93811}" dt="2026-10-05T11:31:53.681" v="1448" actId="207"/>
      <pc:docMkLst>
        <pc:docMk/>
      </pc:docMkLst>
      <pc:sldChg chg="modSp mod ord">
        <pc:chgData name="luis cleto" userId="a76db6c301978307" providerId="LiveId" clId="{94204180-5E0E-4436-A422-C00B40E93811}" dt="2026-10-05T11:31:53.681" v="1448" actId="207"/>
        <pc:sldMkLst>
          <pc:docMk/>
          <pc:sldMk cId="3611450862" sldId="1189"/>
        </pc:sldMkLst>
        <pc:spChg chg="mod">
          <ac:chgData name="luis cleto" userId="a76db6c301978307" providerId="LiveId" clId="{94204180-5E0E-4436-A422-C00B40E93811}" dt="2026-10-05T11:28:40.175" v="1301" actId="1076"/>
          <ac:spMkLst>
            <pc:docMk/>
            <pc:sldMk cId="3611450862" sldId="1189"/>
            <ac:spMk id="2" creationId="{E1B07BC6-8CA3-96E4-BEFF-4257550F716F}"/>
          </ac:spMkLst>
        </pc:spChg>
        <pc:spChg chg="mod">
          <ac:chgData name="luis cleto" userId="a76db6c301978307" providerId="LiveId" clId="{94204180-5E0E-4436-A422-C00B40E93811}" dt="2026-10-05T11:31:53.681" v="1448" actId="207"/>
          <ac:spMkLst>
            <pc:docMk/>
            <pc:sldMk cId="3611450862" sldId="1189"/>
            <ac:spMk id="3" creationId="{344CC789-4BCF-1DAD-F81D-DBE2E8DCBFE2}"/>
          </ac:spMkLst>
        </pc:spChg>
      </pc:sldChg>
      <pc:sldChg chg="addSp delSp modSp mod ord chgLayout">
        <pc:chgData name="luis cleto" userId="a76db6c301978307" providerId="LiveId" clId="{94204180-5E0E-4436-A422-C00B40E93811}" dt="2026-09-25T15:38:39.885" v="1187" actId="20577"/>
        <pc:sldMkLst>
          <pc:docMk/>
          <pc:sldMk cId="3402985955" sldId="1191"/>
        </pc:sldMkLst>
        <pc:spChg chg="mod ord">
          <ac:chgData name="luis cleto" userId="a76db6c301978307" providerId="LiveId" clId="{94204180-5E0E-4436-A422-C00B40E93811}" dt="2026-09-25T15:37:04.099" v="1177" actId="700"/>
          <ac:spMkLst>
            <pc:docMk/>
            <pc:sldMk cId="3402985955" sldId="1191"/>
            <ac:spMk id="2" creationId="{88FFCB80-F6CE-4CB2-844F-06965CB48F0E}"/>
          </ac:spMkLst>
        </pc:spChg>
        <pc:spChg chg="mod ord">
          <ac:chgData name="luis cleto" userId="a76db6c301978307" providerId="LiveId" clId="{94204180-5E0E-4436-A422-C00B40E93811}" dt="2026-09-25T15:37:04.099" v="1177" actId="700"/>
          <ac:spMkLst>
            <pc:docMk/>
            <pc:sldMk cId="3402985955" sldId="1191"/>
            <ac:spMk id="4" creationId="{756DB9BD-E994-AA3B-9F3D-5546AF291D8A}"/>
          </ac:spMkLst>
        </pc:spChg>
        <pc:spChg chg="mod">
          <ac:chgData name="luis cleto" userId="a76db6c301978307" providerId="LiveId" clId="{94204180-5E0E-4436-A422-C00B40E93811}" dt="2026-09-25T15:38:39.885" v="1187" actId="20577"/>
          <ac:spMkLst>
            <pc:docMk/>
            <pc:sldMk cId="3402985955" sldId="1191"/>
            <ac:spMk id="5" creationId="{D3DFF74F-1EE6-AACB-FF47-5640279FC8C2}"/>
          </ac:spMkLst>
        </pc:spChg>
        <pc:picChg chg="add mod">
          <ac:chgData name="luis cleto" userId="a76db6c301978307" providerId="LiveId" clId="{94204180-5E0E-4436-A422-C00B40E93811}" dt="2026-09-25T15:38:28.876" v="1185" actId="14100"/>
          <ac:picMkLst>
            <pc:docMk/>
            <pc:sldMk cId="3402985955" sldId="1191"/>
            <ac:picMk id="7" creationId="{7788B72A-23AD-243D-892A-64EBE8C5352D}"/>
          </ac:picMkLst>
        </pc:picChg>
      </pc:sldChg>
      <pc:sldChg chg="modSp mod">
        <pc:chgData name="luis cleto" userId="a76db6c301978307" providerId="LiveId" clId="{94204180-5E0E-4436-A422-C00B40E93811}" dt="2026-09-11T13:48:57.245" v="1059" actId="207"/>
        <pc:sldMkLst>
          <pc:docMk/>
          <pc:sldMk cId="1285895895" sldId="1563"/>
        </pc:sldMkLst>
        <pc:spChg chg="mod">
          <ac:chgData name="luis cleto" userId="a76db6c301978307" providerId="LiveId" clId="{94204180-5E0E-4436-A422-C00B40E93811}" dt="2026-09-11T13:48:57.245" v="1059" actId="207"/>
          <ac:spMkLst>
            <pc:docMk/>
            <pc:sldMk cId="1285895895" sldId="1563"/>
            <ac:spMk id="3" creationId="{C6AD6394-B73C-40B2-871A-81A66D6D99C9}"/>
          </ac:spMkLst>
        </pc:spChg>
      </pc:sldChg>
      <pc:sldChg chg="modSp mod">
        <pc:chgData name="luis cleto" userId="a76db6c301978307" providerId="LiveId" clId="{94204180-5E0E-4436-A422-C00B40E93811}" dt="2026-10-04T10:46:45.475" v="1290" actId="1076"/>
        <pc:sldMkLst>
          <pc:docMk/>
          <pc:sldMk cId="1659882510" sldId="1617"/>
        </pc:sldMkLst>
        <pc:spChg chg="mod">
          <ac:chgData name="luis cleto" userId="a76db6c301978307" providerId="LiveId" clId="{94204180-5E0E-4436-A422-C00B40E93811}" dt="2026-10-04T10:46:45.475" v="1290" actId="1076"/>
          <ac:spMkLst>
            <pc:docMk/>
            <pc:sldMk cId="1659882510" sldId="1617"/>
            <ac:spMk id="5" creationId="{D4870752-93CD-AECF-6A53-7C2EAC63DC53}"/>
          </ac:spMkLst>
        </pc:spChg>
        <pc:spChg chg="mod">
          <ac:chgData name="luis cleto" userId="a76db6c301978307" providerId="LiveId" clId="{94204180-5E0E-4436-A422-C00B40E93811}" dt="2026-10-04T10:46:20.588" v="1289" actId="1076"/>
          <ac:spMkLst>
            <pc:docMk/>
            <pc:sldMk cId="1659882510" sldId="1617"/>
            <ac:spMk id="7" creationId="{833E0FD3-68DA-4ACD-71C7-55C782384DCF}"/>
          </ac:spMkLst>
        </pc:spChg>
        <pc:picChg chg="mod">
          <ac:chgData name="luis cleto" userId="a76db6c301978307" providerId="LiveId" clId="{94204180-5E0E-4436-A422-C00B40E93811}" dt="2026-10-04T10:46:17.388" v="1288" actId="1076"/>
          <ac:picMkLst>
            <pc:docMk/>
            <pc:sldMk cId="1659882510" sldId="1617"/>
            <ac:picMk id="3" creationId="{63E3AB21-AFEE-5E4D-680E-84EA093A6633}"/>
          </ac:picMkLst>
        </pc:picChg>
      </pc:sldChg>
      <pc:sldChg chg="modSp add mod ord">
        <pc:chgData name="luis cleto" userId="a76db6c301978307" providerId="LiveId" clId="{94204180-5E0E-4436-A422-C00B40E93811}" dt="2026-09-11T13:49:18.316" v="1061"/>
        <pc:sldMkLst>
          <pc:docMk/>
          <pc:sldMk cId="4067907361" sldId="3005"/>
        </pc:sldMkLst>
        <pc:spChg chg="mod">
          <ac:chgData name="luis cleto" userId="a76db6c301978307" providerId="LiveId" clId="{94204180-5E0E-4436-A422-C00B40E93811}" dt="2026-09-10T08:22:19.398" v="931" actId="207"/>
          <ac:spMkLst>
            <pc:docMk/>
            <pc:sldMk cId="4067907361" sldId="3005"/>
            <ac:spMk id="4" creationId="{A4934CD7-0A88-EB8D-3488-791D255AADBB}"/>
          </ac:spMkLst>
        </pc:spChg>
      </pc:sldChg>
      <pc:sldChg chg="modSp add mod ord">
        <pc:chgData name="luis cleto" userId="a76db6c301978307" providerId="LiveId" clId="{94204180-5E0E-4436-A422-C00B40E93811}" dt="2026-09-11T13:49:18.316" v="1061"/>
        <pc:sldMkLst>
          <pc:docMk/>
          <pc:sldMk cId="738706435" sldId="3006"/>
        </pc:sldMkLst>
        <pc:spChg chg="mod">
          <ac:chgData name="luis cleto" userId="a76db6c301978307" providerId="LiveId" clId="{94204180-5E0E-4436-A422-C00B40E93811}" dt="2026-09-10T08:22:56.668" v="935" actId="207"/>
          <ac:spMkLst>
            <pc:docMk/>
            <pc:sldMk cId="738706435" sldId="3006"/>
            <ac:spMk id="4" creationId="{381EB90C-AC61-4D4A-3565-71E75106D546}"/>
          </ac:spMkLst>
        </pc:spChg>
      </pc:sldChg>
      <pc:sldChg chg="addSp delSp modSp mod">
        <pc:chgData name="luis cleto" userId="a76db6c301978307" providerId="LiveId" clId="{94204180-5E0E-4436-A422-C00B40E93811}" dt="2026-09-09T09:41:15.191" v="921" actId="20577"/>
        <pc:sldMkLst>
          <pc:docMk/>
          <pc:sldMk cId="822172287" sldId="3914"/>
        </pc:sldMkLst>
        <pc:spChg chg="mod">
          <ac:chgData name="luis cleto" userId="a76db6c301978307" providerId="LiveId" clId="{94204180-5E0E-4436-A422-C00B40E93811}" dt="2026-09-09T09:36:24.596" v="836" actId="1076"/>
          <ac:spMkLst>
            <pc:docMk/>
            <pc:sldMk cId="822172287" sldId="3914"/>
            <ac:spMk id="4" creationId="{789C877A-137F-D7CF-60F7-437155DD90FE}"/>
          </ac:spMkLst>
        </pc:spChg>
        <pc:spChg chg="mod">
          <ac:chgData name="luis cleto" userId="a76db6c301978307" providerId="LiveId" clId="{94204180-5E0E-4436-A422-C00B40E93811}" dt="2026-09-09T09:41:15.191" v="921" actId="20577"/>
          <ac:spMkLst>
            <pc:docMk/>
            <pc:sldMk cId="822172287" sldId="3914"/>
            <ac:spMk id="8" creationId="{015E70CB-24D9-72ED-FEFD-2CCA83E51A0B}"/>
          </ac:spMkLst>
        </pc:spChg>
        <pc:picChg chg="add mod">
          <ac:chgData name="luis cleto" userId="a76db6c301978307" providerId="LiveId" clId="{94204180-5E0E-4436-A422-C00B40E93811}" dt="2026-09-09T09:39:58.691" v="867" actId="1076"/>
          <ac:picMkLst>
            <pc:docMk/>
            <pc:sldMk cId="822172287" sldId="3914"/>
            <ac:picMk id="5" creationId="{694374ED-D8A3-2694-138D-9A1DB40FCF95}"/>
          </ac:picMkLst>
        </pc:picChg>
        <pc:picChg chg="add mod">
          <ac:chgData name="luis cleto" userId="a76db6c301978307" providerId="LiveId" clId="{94204180-5E0E-4436-A422-C00B40E93811}" dt="2026-09-09T09:39:52.974" v="866" actId="1076"/>
          <ac:picMkLst>
            <pc:docMk/>
            <pc:sldMk cId="822172287" sldId="3914"/>
            <ac:picMk id="9" creationId="{30CD9441-E6A3-6122-8E73-893672F50372}"/>
          </ac:picMkLst>
        </pc:picChg>
        <pc:picChg chg="add mod">
          <ac:chgData name="luis cleto" userId="a76db6c301978307" providerId="LiveId" clId="{94204180-5E0E-4436-A422-C00B40E93811}" dt="2026-09-09T09:39:44.051" v="864" actId="1076"/>
          <ac:picMkLst>
            <pc:docMk/>
            <pc:sldMk cId="822172287" sldId="3914"/>
            <ac:picMk id="11" creationId="{FA5541A0-E54E-4C9C-C15E-AD81A3B0056C}"/>
          </ac:picMkLst>
        </pc:picChg>
      </pc:sldChg>
      <pc:sldChg chg="modSp mod">
        <pc:chgData name="luis cleto" userId="a76db6c301978307" providerId="LiveId" clId="{94204180-5E0E-4436-A422-C00B40E93811}" dt="2026-09-09T09:44:26.972" v="927" actId="1076"/>
        <pc:sldMkLst>
          <pc:docMk/>
          <pc:sldMk cId="4160236660" sldId="3916"/>
        </pc:sldMkLst>
        <pc:spChg chg="mod">
          <ac:chgData name="luis cleto" userId="a76db6c301978307" providerId="LiveId" clId="{94204180-5E0E-4436-A422-C00B40E93811}" dt="2026-09-09T09:44:17.242" v="925" actId="1076"/>
          <ac:spMkLst>
            <pc:docMk/>
            <pc:sldMk cId="4160236660" sldId="3916"/>
            <ac:spMk id="4" creationId="{A8DFDAC7-45CE-C990-528E-4C876D5B5424}"/>
          </ac:spMkLst>
        </pc:spChg>
        <pc:spChg chg="mod">
          <ac:chgData name="luis cleto" userId="a76db6c301978307" providerId="LiveId" clId="{94204180-5E0E-4436-A422-C00B40E93811}" dt="2026-09-09T09:44:26.972" v="927" actId="1076"/>
          <ac:spMkLst>
            <pc:docMk/>
            <pc:sldMk cId="4160236660" sldId="3916"/>
            <ac:spMk id="7" creationId="{57DAACFC-D2C9-CF7E-74AA-7206C44969C5}"/>
          </ac:spMkLst>
        </pc:spChg>
        <pc:picChg chg="mod">
          <ac:chgData name="luis cleto" userId="a76db6c301978307" providerId="LiveId" clId="{94204180-5E0E-4436-A422-C00B40E93811}" dt="2026-09-09T09:44:14.101" v="924" actId="14100"/>
          <ac:picMkLst>
            <pc:docMk/>
            <pc:sldMk cId="4160236660" sldId="3916"/>
            <ac:picMk id="3" creationId="{7E40AE57-E3EC-FD1F-30F3-585ACDEF9092}"/>
          </ac:picMkLst>
        </pc:picChg>
      </pc:sldChg>
      <pc:sldChg chg="addSp modSp add mod">
        <pc:chgData name="luis cleto" userId="a76db6c301978307" providerId="LiveId" clId="{94204180-5E0E-4436-A422-C00B40E93811}" dt="2026-09-25T15:38:04.871" v="1182" actId="22"/>
        <pc:sldMkLst>
          <pc:docMk/>
          <pc:sldMk cId="811872758" sldId="3946"/>
        </pc:sldMkLst>
        <pc:spChg chg="mod">
          <ac:chgData name="luis cleto" userId="a76db6c301978307" providerId="LiveId" clId="{94204180-5E0E-4436-A422-C00B40E93811}" dt="2026-09-25T15:37:43.330" v="1181" actId="20577"/>
          <ac:spMkLst>
            <pc:docMk/>
            <pc:sldMk cId="811872758" sldId="3946"/>
            <ac:spMk id="4" creationId="{48AC95F8-85DF-FF6C-041C-F622698C291C}"/>
          </ac:spMkLst>
        </pc:spChg>
        <pc:spChg chg="add">
          <ac:chgData name="luis cleto" userId="a76db6c301978307" providerId="LiveId" clId="{94204180-5E0E-4436-A422-C00B40E93811}" dt="2026-09-25T15:38:04.871" v="1182" actId="22"/>
          <ac:spMkLst>
            <pc:docMk/>
            <pc:sldMk cId="811872758" sldId="3946"/>
            <ac:spMk id="6" creationId="{3BCB5B1E-852C-3481-8A67-E6436BF71007}"/>
          </ac:spMkLst>
        </pc:spChg>
      </pc:sldChg>
      <pc:sldChg chg="modSp add mod setBg">
        <pc:chgData name="luis cleto" userId="a76db6c301978307" providerId="LiveId" clId="{94204180-5E0E-4436-A422-C00B40E93811}" dt="2026-09-11T13:43:43.201" v="1016" actId="255"/>
        <pc:sldMkLst>
          <pc:docMk/>
          <pc:sldMk cId="0" sldId="3950"/>
        </pc:sldMkLst>
        <pc:spChg chg="mod">
          <ac:chgData name="luis cleto" userId="a76db6c301978307" providerId="LiveId" clId="{94204180-5E0E-4436-A422-C00B40E93811}" dt="2026-09-11T13:43:31.576" v="1015" actId="20577"/>
          <ac:spMkLst>
            <pc:docMk/>
            <pc:sldMk cId="0" sldId="3950"/>
            <ac:spMk id="2" creationId="{00000000-0000-0000-0000-000000000000}"/>
          </ac:spMkLst>
        </pc:spChg>
        <pc:spChg chg="mod">
          <ac:chgData name="luis cleto" userId="a76db6c301978307" providerId="LiveId" clId="{94204180-5E0E-4436-A422-C00B40E93811}" dt="2026-09-11T13:42:41.197" v="990" actId="255"/>
          <ac:spMkLst>
            <pc:docMk/>
            <pc:sldMk cId="0" sldId="3950"/>
            <ac:spMk id="4" creationId="{00000000-0000-0000-0000-000000000000}"/>
          </ac:spMkLst>
        </pc:spChg>
        <pc:spChg chg="mod">
          <ac:chgData name="luis cleto" userId="a76db6c301978307" providerId="LiveId" clId="{94204180-5E0E-4436-A422-C00B40E93811}" dt="2026-09-11T13:42:50.277" v="991" actId="255"/>
          <ac:spMkLst>
            <pc:docMk/>
            <pc:sldMk cId="0" sldId="3950"/>
            <ac:spMk id="5" creationId="{00000000-0000-0000-0000-000000000000}"/>
          </ac:spMkLst>
        </pc:spChg>
        <pc:spChg chg="mod">
          <ac:chgData name="luis cleto" userId="a76db6c301978307" providerId="LiveId" clId="{94204180-5E0E-4436-A422-C00B40E93811}" dt="2026-09-11T13:42:57.858" v="992" actId="255"/>
          <ac:spMkLst>
            <pc:docMk/>
            <pc:sldMk cId="0" sldId="3950"/>
            <ac:spMk id="6" creationId="{00000000-0000-0000-0000-000000000000}"/>
          </ac:spMkLst>
        </pc:spChg>
        <pc:spChg chg="mod">
          <ac:chgData name="luis cleto" userId="a76db6c301978307" providerId="LiveId" clId="{94204180-5E0E-4436-A422-C00B40E93811}" dt="2026-09-11T13:43:43.201" v="1016" actId="255"/>
          <ac:spMkLst>
            <pc:docMk/>
            <pc:sldMk cId="0" sldId="3950"/>
            <ac:spMk id="7" creationId="{00000000-0000-0000-0000-000000000000}"/>
          </ac:spMkLst>
        </pc:spChg>
        <pc:spChg chg="mod">
          <ac:chgData name="luis cleto" userId="a76db6c301978307" providerId="LiveId" clId="{94204180-5E0E-4436-A422-C00B40E93811}" dt="2026-09-11T13:42:06.073" v="971" actId="114"/>
          <ac:spMkLst>
            <pc:docMk/>
            <pc:sldMk cId="0" sldId="3950"/>
            <ac:spMk id="8" creationId="{00000000-0000-0000-0000-000000000000}"/>
          </ac:spMkLst>
        </pc:spChg>
      </pc:sldChg>
      <pc:sldChg chg="modSp add mod setBg">
        <pc:chgData name="luis cleto" userId="a76db6c301978307" providerId="LiveId" clId="{94204180-5E0E-4436-A422-C00B40E93811}" dt="2026-09-11T13:45:06.155" v="1030" actId="114"/>
        <pc:sldMkLst>
          <pc:docMk/>
          <pc:sldMk cId="0" sldId="3951"/>
        </pc:sldMkLst>
        <pc:spChg chg="mod">
          <ac:chgData name="luis cleto" userId="a76db6c301978307" providerId="LiveId" clId="{94204180-5E0E-4436-A422-C00B40E93811}" dt="2026-09-11T13:44:05.515" v="1024" actId="20577"/>
          <ac:spMkLst>
            <pc:docMk/>
            <pc:sldMk cId="0" sldId="3951"/>
            <ac:spMk id="2" creationId="{00000000-0000-0000-0000-000000000000}"/>
          </ac:spMkLst>
        </pc:spChg>
        <pc:spChg chg="mod">
          <ac:chgData name="luis cleto" userId="a76db6c301978307" providerId="LiveId" clId="{94204180-5E0E-4436-A422-C00B40E93811}" dt="2026-09-11T13:44:16.142" v="1025" actId="255"/>
          <ac:spMkLst>
            <pc:docMk/>
            <pc:sldMk cId="0" sldId="3951"/>
            <ac:spMk id="4" creationId="{00000000-0000-0000-0000-000000000000}"/>
          </ac:spMkLst>
        </pc:spChg>
        <pc:spChg chg="mod">
          <ac:chgData name="luis cleto" userId="a76db6c301978307" providerId="LiveId" clId="{94204180-5E0E-4436-A422-C00B40E93811}" dt="2026-09-11T13:44:23.877" v="1026" actId="255"/>
          <ac:spMkLst>
            <pc:docMk/>
            <pc:sldMk cId="0" sldId="3951"/>
            <ac:spMk id="5" creationId="{00000000-0000-0000-0000-000000000000}"/>
          </ac:spMkLst>
        </pc:spChg>
        <pc:spChg chg="mod">
          <ac:chgData name="luis cleto" userId="a76db6c301978307" providerId="LiveId" clId="{94204180-5E0E-4436-A422-C00B40E93811}" dt="2026-09-11T13:44:31.217" v="1027" actId="255"/>
          <ac:spMkLst>
            <pc:docMk/>
            <pc:sldMk cId="0" sldId="3951"/>
            <ac:spMk id="6" creationId="{00000000-0000-0000-0000-000000000000}"/>
          </ac:spMkLst>
        </pc:spChg>
        <pc:spChg chg="mod">
          <ac:chgData name="luis cleto" userId="a76db6c301978307" providerId="LiveId" clId="{94204180-5E0E-4436-A422-C00B40E93811}" dt="2026-09-11T13:44:41.013" v="1028" actId="255"/>
          <ac:spMkLst>
            <pc:docMk/>
            <pc:sldMk cId="0" sldId="3951"/>
            <ac:spMk id="7" creationId="{00000000-0000-0000-0000-000000000000}"/>
          </ac:spMkLst>
        </pc:spChg>
        <pc:spChg chg="mod">
          <ac:chgData name="luis cleto" userId="a76db6c301978307" providerId="LiveId" clId="{94204180-5E0E-4436-A422-C00B40E93811}" dt="2026-09-11T13:44:53.058" v="1029" actId="255"/>
          <ac:spMkLst>
            <pc:docMk/>
            <pc:sldMk cId="0" sldId="3951"/>
            <ac:spMk id="8" creationId="{00000000-0000-0000-0000-000000000000}"/>
          </ac:spMkLst>
        </pc:spChg>
        <pc:spChg chg="mod">
          <ac:chgData name="luis cleto" userId="a76db6c301978307" providerId="LiveId" clId="{94204180-5E0E-4436-A422-C00B40E93811}" dt="2026-09-11T13:45:06.155" v="1030" actId="114"/>
          <ac:spMkLst>
            <pc:docMk/>
            <pc:sldMk cId="0" sldId="3951"/>
            <ac:spMk id="9" creationId="{00000000-0000-0000-0000-000000000000}"/>
          </ac:spMkLst>
        </pc:spChg>
      </pc:sldChg>
      <pc:sldChg chg="modSp add mod setBg">
        <pc:chgData name="luis cleto" userId="a76db6c301978307" providerId="LiveId" clId="{94204180-5E0E-4436-A422-C00B40E93811}" dt="2026-09-11T13:46:30.247" v="1051" actId="1076"/>
        <pc:sldMkLst>
          <pc:docMk/>
          <pc:sldMk cId="0" sldId="3952"/>
        </pc:sldMkLst>
        <pc:spChg chg="mod">
          <ac:chgData name="luis cleto" userId="a76db6c301978307" providerId="LiveId" clId="{94204180-5E0E-4436-A422-C00B40E93811}" dt="2026-09-11T13:46:30.247" v="1051" actId="1076"/>
          <ac:spMkLst>
            <pc:docMk/>
            <pc:sldMk cId="0" sldId="3952"/>
            <ac:spMk id="2" creationId="{00000000-0000-0000-0000-000000000000}"/>
          </ac:spMkLst>
        </pc:spChg>
        <pc:spChg chg="mod">
          <ac:chgData name="luis cleto" userId="a76db6c301978307" providerId="LiveId" clId="{94204180-5E0E-4436-A422-C00B40E93811}" dt="2026-09-11T13:45:37.403" v="1045" actId="255"/>
          <ac:spMkLst>
            <pc:docMk/>
            <pc:sldMk cId="0" sldId="3952"/>
            <ac:spMk id="4" creationId="{00000000-0000-0000-0000-000000000000}"/>
          </ac:spMkLst>
        </pc:spChg>
        <pc:spChg chg="mod">
          <ac:chgData name="luis cleto" userId="a76db6c301978307" providerId="LiveId" clId="{94204180-5E0E-4436-A422-C00B40E93811}" dt="2026-09-11T13:45:49.231" v="1046" actId="255"/>
          <ac:spMkLst>
            <pc:docMk/>
            <pc:sldMk cId="0" sldId="3952"/>
            <ac:spMk id="5" creationId="{00000000-0000-0000-0000-000000000000}"/>
          </ac:spMkLst>
        </pc:spChg>
        <pc:spChg chg="mod">
          <ac:chgData name="luis cleto" userId="a76db6c301978307" providerId="LiveId" clId="{94204180-5E0E-4436-A422-C00B40E93811}" dt="2026-09-11T13:45:58.596" v="1047" actId="255"/>
          <ac:spMkLst>
            <pc:docMk/>
            <pc:sldMk cId="0" sldId="3952"/>
            <ac:spMk id="6" creationId="{00000000-0000-0000-0000-000000000000}"/>
          </ac:spMkLst>
        </pc:spChg>
        <pc:spChg chg="mod">
          <ac:chgData name="luis cleto" userId="a76db6c301978307" providerId="LiveId" clId="{94204180-5E0E-4436-A422-C00B40E93811}" dt="2026-09-11T13:46:06.810" v="1048" actId="255"/>
          <ac:spMkLst>
            <pc:docMk/>
            <pc:sldMk cId="0" sldId="3952"/>
            <ac:spMk id="7" creationId="{00000000-0000-0000-0000-000000000000}"/>
          </ac:spMkLst>
        </pc:spChg>
        <pc:spChg chg="mod">
          <ac:chgData name="luis cleto" userId="a76db6c301978307" providerId="LiveId" clId="{94204180-5E0E-4436-A422-C00B40E93811}" dt="2026-09-11T13:46:15.840" v="1049" actId="255"/>
          <ac:spMkLst>
            <pc:docMk/>
            <pc:sldMk cId="0" sldId="3952"/>
            <ac:spMk id="8" creationId="{00000000-0000-0000-0000-000000000000}"/>
          </ac:spMkLst>
        </pc:spChg>
      </pc:sldChg>
      <pc:sldChg chg="addSp modSp new mod">
        <pc:chgData name="luis cleto" userId="a76db6c301978307" providerId="LiveId" clId="{94204180-5E0E-4436-A422-C00B40E93811}" dt="2026-09-11T13:51:03.668" v="1138" actId="1076"/>
        <pc:sldMkLst>
          <pc:docMk/>
          <pc:sldMk cId="2368406533" sldId="3953"/>
        </pc:sldMkLst>
        <pc:spChg chg="add mod">
          <ac:chgData name="luis cleto" userId="a76db6c301978307" providerId="LiveId" clId="{94204180-5E0E-4436-A422-C00B40E93811}" dt="2026-09-11T13:51:03.668" v="1138" actId="1076"/>
          <ac:spMkLst>
            <pc:docMk/>
            <pc:sldMk cId="2368406533" sldId="3953"/>
            <ac:spMk id="4" creationId="{B8FFD124-13AC-FF05-3152-70F1416C1F16}"/>
          </ac:spMkLst>
        </pc:spChg>
      </pc:sldChg>
      <pc:sldChg chg="modSp mod">
        <pc:chgData name="luis cleto" userId="a76db6c301978307" providerId="LiveId" clId="{94204180-5E0E-4436-A422-C00B40E93811}" dt="2026-10-04T10:45:43.484" v="1286" actId="20577"/>
        <pc:sldMkLst>
          <pc:docMk/>
          <pc:sldMk cId="0" sldId="3967"/>
        </pc:sldMkLst>
        <pc:spChg chg="mod">
          <ac:chgData name="luis cleto" userId="a76db6c301978307" providerId="LiveId" clId="{94204180-5E0E-4436-A422-C00B40E93811}" dt="2026-10-04T10:45:43.484" v="1286" actId="20577"/>
          <ac:spMkLst>
            <pc:docMk/>
            <pc:sldMk cId="0" sldId="3967"/>
            <ac:spMk id="26" creationId="{00000000-0000-0000-0000-000000000000}"/>
          </ac:spMkLst>
        </pc:spChg>
      </pc:sldChg>
    </pc:docChg>
  </pc:docChgLst>
  <pc:docChgLst>
    <pc:chgData name="luis cleto" userId="a76db6c301978307" providerId="LiveId" clId="{BB93E05D-BE05-4453-8BDD-E5B3B775B63B}"/>
    <pc:docChg chg="undo custSel addSld delSld modSld sldOrd modSection">
      <pc:chgData name="luis cleto" userId="a76db6c301978307" providerId="LiveId" clId="{BB93E05D-BE05-4453-8BDD-E5B3B775B63B}" dt="2026-10-04T10:05:04.836" v="5215" actId="1076"/>
      <pc:docMkLst>
        <pc:docMk/>
      </pc:docMkLst>
      <pc:sldChg chg="modSp mod">
        <pc:chgData name="luis cleto" userId="a76db6c301978307" providerId="LiveId" clId="{BB93E05D-BE05-4453-8BDD-E5B3B775B63B}" dt="2026-09-17T15:01:20.062" v="4187" actId="1076"/>
        <pc:sldMkLst>
          <pc:docMk/>
          <pc:sldMk cId="3377992159" sldId="256"/>
        </pc:sldMkLst>
        <pc:spChg chg="mod">
          <ac:chgData name="luis cleto" userId="a76db6c301978307" providerId="LiveId" clId="{BB93E05D-BE05-4453-8BDD-E5B3B775B63B}" dt="2026-09-17T15:01:20.062" v="4187" actId="1076"/>
          <ac:spMkLst>
            <pc:docMk/>
            <pc:sldMk cId="3377992159" sldId="256"/>
            <ac:spMk id="4" creationId="{C3AA7520-80A0-5F73-CFD1-F879F6BDE35E}"/>
          </ac:spMkLst>
        </pc:spChg>
        <pc:picChg chg="mod">
          <ac:chgData name="luis cleto" userId="a76db6c301978307" providerId="LiveId" clId="{BB93E05D-BE05-4453-8BDD-E5B3B775B63B}" dt="2026-09-17T15:01:17.447" v="4186" actId="1076"/>
          <ac:picMkLst>
            <pc:docMk/>
            <pc:sldMk cId="3377992159" sldId="256"/>
            <ac:picMk id="5" creationId="{9E8CF26E-9BDA-AF9E-C236-448F916A677B}"/>
          </ac:picMkLst>
        </pc:picChg>
      </pc:sldChg>
      <pc:sldChg chg="ord">
        <pc:chgData name="luis cleto" userId="a76db6c301978307" providerId="LiveId" clId="{BB93E05D-BE05-4453-8BDD-E5B3B775B63B}" dt="2026-09-17T15:22:27.365" v="4608"/>
        <pc:sldMkLst>
          <pc:docMk/>
          <pc:sldMk cId="2335360925" sldId="263"/>
        </pc:sldMkLst>
      </pc:sldChg>
      <pc:sldChg chg="addSp modSp mod ord">
        <pc:chgData name="luis cleto" userId="a76db6c301978307" providerId="LiveId" clId="{BB93E05D-BE05-4453-8BDD-E5B3B775B63B}" dt="2026-09-17T15:26:30.270" v="4654" actId="1076"/>
        <pc:sldMkLst>
          <pc:docMk/>
          <pc:sldMk cId="2312532114" sldId="362"/>
        </pc:sldMkLst>
        <pc:spChg chg="add mod">
          <ac:chgData name="luis cleto" userId="a76db6c301978307" providerId="LiveId" clId="{BB93E05D-BE05-4453-8BDD-E5B3B775B63B}" dt="2026-09-17T15:26:30.270" v="4654" actId="1076"/>
          <ac:spMkLst>
            <pc:docMk/>
            <pc:sldMk cId="2312532114" sldId="362"/>
            <ac:spMk id="5" creationId="{7AFF781A-4544-A44F-04AC-26BF19A61A73}"/>
          </ac:spMkLst>
        </pc:spChg>
      </pc:sldChg>
      <pc:sldChg chg="ord">
        <pc:chgData name="luis cleto" userId="a76db6c301978307" providerId="LiveId" clId="{BB93E05D-BE05-4453-8BDD-E5B3B775B63B}" dt="2026-09-17T15:28:37.007" v="4689"/>
        <pc:sldMkLst>
          <pc:docMk/>
          <pc:sldMk cId="1853552355" sldId="578"/>
        </pc:sldMkLst>
      </pc:sldChg>
      <pc:sldChg chg="addSp modSp mod">
        <pc:chgData name="luis cleto" userId="a76db6c301978307" providerId="LiveId" clId="{BB93E05D-BE05-4453-8BDD-E5B3B775B63B}" dt="2026-09-17T15:24:08.380" v="4624" actId="22"/>
        <pc:sldMkLst>
          <pc:docMk/>
          <pc:sldMk cId="496895278" sldId="968"/>
        </pc:sldMkLst>
        <pc:spChg chg="add">
          <ac:chgData name="luis cleto" userId="a76db6c301978307" providerId="LiveId" clId="{BB93E05D-BE05-4453-8BDD-E5B3B775B63B}" dt="2026-09-17T15:24:08.380" v="4624" actId="22"/>
          <ac:spMkLst>
            <pc:docMk/>
            <pc:sldMk cId="496895278" sldId="968"/>
            <ac:spMk id="6" creationId="{B27CE5A3-2F21-9521-BAA7-1A6D0CBA2AA2}"/>
          </ac:spMkLst>
        </pc:spChg>
      </pc:sldChg>
      <pc:sldChg chg="addSp mod">
        <pc:chgData name="luis cleto" userId="a76db6c301978307" providerId="LiveId" clId="{BB93E05D-BE05-4453-8BDD-E5B3B775B63B}" dt="2026-09-17T15:25:06.236" v="4628" actId="22"/>
        <pc:sldMkLst>
          <pc:docMk/>
          <pc:sldMk cId="2190401821" sldId="996"/>
        </pc:sldMkLst>
        <pc:spChg chg="add">
          <ac:chgData name="luis cleto" userId="a76db6c301978307" providerId="LiveId" clId="{BB93E05D-BE05-4453-8BDD-E5B3B775B63B}" dt="2026-09-17T15:25:06.236" v="4628" actId="22"/>
          <ac:spMkLst>
            <pc:docMk/>
            <pc:sldMk cId="2190401821" sldId="996"/>
            <ac:spMk id="6" creationId="{0DD9ABA1-E72C-5F83-732E-E3147EAFF2E4}"/>
          </ac:spMkLst>
        </pc:spChg>
      </pc:sldChg>
      <pc:sldChg chg="addSp modSp mod ord">
        <pc:chgData name="luis cleto" userId="a76db6c301978307" providerId="LiveId" clId="{BB93E05D-BE05-4453-8BDD-E5B3B775B63B}" dt="2026-09-17T15:27:06.392" v="4664" actId="1076"/>
        <pc:sldMkLst>
          <pc:docMk/>
          <pc:sldMk cId="3263223441" sldId="1124"/>
        </pc:sldMkLst>
        <pc:spChg chg="add mod">
          <ac:chgData name="luis cleto" userId="a76db6c301978307" providerId="LiveId" clId="{BB93E05D-BE05-4453-8BDD-E5B3B775B63B}" dt="2026-09-17T15:27:06.392" v="4664" actId="1076"/>
          <ac:spMkLst>
            <pc:docMk/>
            <pc:sldMk cId="3263223441" sldId="1124"/>
            <ac:spMk id="6" creationId="{BD7504D5-2DAF-0E00-1B64-A29164093A9A}"/>
          </ac:spMkLst>
        </pc:spChg>
      </pc:sldChg>
      <pc:sldChg chg="ord">
        <pc:chgData name="luis cleto" userId="a76db6c301978307" providerId="LiveId" clId="{BB93E05D-BE05-4453-8BDD-E5B3B775B63B}" dt="2026-09-17T15:28:25.639" v="4685"/>
        <pc:sldMkLst>
          <pc:docMk/>
          <pc:sldMk cId="2174096831" sldId="1125"/>
        </pc:sldMkLst>
      </pc:sldChg>
      <pc:sldChg chg="addSp modSp mod">
        <pc:chgData name="luis cleto" userId="a76db6c301978307" providerId="LiveId" clId="{BB93E05D-BE05-4453-8BDD-E5B3B775B63B}" dt="2026-09-17T15:18:35.253" v="4517" actId="22"/>
        <pc:sldMkLst>
          <pc:docMk/>
          <pc:sldMk cId="657168787" sldId="1132"/>
        </pc:sldMkLst>
        <pc:spChg chg="add">
          <ac:chgData name="luis cleto" userId="a76db6c301978307" providerId="LiveId" clId="{BB93E05D-BE05-4453-8BDD-E5B3B775B63B}" dt="2026-09-17T15:18:35.253" v="4517" actId="22"/>
          <ac:spMkLst>
            <pc:docMk/>
            <pc:sldMk cId="657168787" sldId="1132"/>
            <ac:spMk id="6" creationId="{BC36CF44-05CF-9C64-91E5-10F08BDF88ED}"/>
          </ac:spMkLst>
        </pc:spChg>
      </pc:sldChg>
      <pc:sldChg chg="addSp delSp modSp mod">
        <pc:chgData name="luis cleto" userId="a76db6c301978307" providerId="LiveId" clId="{BB93E05D-BE05-4453-8BDD-E5B3B775B63B}" dt="2026-09-17T15:23:51.143" v="4623" actId="21"/>
        <pc:sldMkLst>
          <pc:docMk/>
          <pc:sldMk cId="4054422166" sldId="1143"/>
        </pc:sldMkLst>
      </pc:sldChg>
      <pc:sldChg chg="addSp modSp mod">
        <pc:chgData name="luis cleto" userId="a76db6c301978307" providerId="LiveId" clId="{BB93E05D-BE05-4453-8BDD-E5B3B775B63B}" dt="2026-09-17T15:24:20.874" v="4625" actId="22"/>
        <pc:sldMkLst>
          <pc:docMk/>
          <pc:sldMk cId="290172645" sldId="1145"/>
        </pc:sldMkLst>
        <pc:spChg chg="add">
          <ac:chgData name="luis cleto" userId="a76db6c301978307" providerId="LiveId" clId="{BB93E05D-BE05-4453-8BDD-E5B3B775B63B}" dt="2026-09-17T15:24:20.874" v="4625" actId="22"/>
          <ac:spMkLst>
            <pc:docMk/>
            <pc:sldMk cId="290172645" sldId="1145"/>
            <ac:spMk id="6" creationId="{016831C9-A250-ECE5-F365-DF44F396B7D3}"/>
          </ac:spMkLst>
        </pc:spChg>
      </pc:sldChg>
      <pc:sldChg chg="ord">
        <pc:chgData name="luis cleto" userId="a76db6c301978307" providerId="LiveId" clId="{BB93E05D-BE05-4453-8BDD-E5B3B775B63B}" dt="2026-09-17T15:22:04.148" v="4596"/>
        <pc:sldMkLst>
          <pc:docMk/>
          <pc:sldMk cId="1354390706" sldId="1185"/>
        </pc:sldMkLst>
      </pc:sldChg>
      <pc:sldChg chg="modSp mod ord">
        <pc:chgData name="luis cleto" userId="a76db6c301978307" providerId="LiveId" clId="{BB93E05D-BE05-4453-8BDD-E5B3B775B63B}" dt="2026-09-24T09:08:05.189" v="5144" actId="1076"/>
        <pc:sldMkLst>
          <pc:docMk/>
          <pc:sldMk cId="3611450862" sldId="1189"/>
        </pc:sldMkLst>
        <pc:spChg chg="mod">
          <ac:chgData name="luis cleto" userId="a76db6c301978307" providerId="LiveId" clId="{BB93E05D-BE05-4453-8BDD-E5B3B775B63B}" dt="2026-09-24T09:07:04.971" v="5085" actId="1076"/>
          <ac:spMkLst>
            <pc:docMk/>
            <pc:sldMk cId="3611450862" sldId="1189"/>
            <ac:spMk id="2" creationId="{E1B07BC6-8CA3-96E4-BEFF-4257550F716F}"/>
          </ac:spMkLst>
        </pc:spChg>
        <pc:spChg chg="mod">
          <ac:chgData name="luis cleto" userId="a76db6c301978307" providerId="LiveId" clId="{BB93E05D-BE05-4453-8BDD-E5B3B775B63B}" dt="2026-09-24T09:08:05.189" v="5144" actId="1076"/>
          <ac:spMkLst>
            <pc:docMk/>
            <pc:sldMk cId="3611450862" sldId="1189"/>
            <ac:spMk id="3" creationId="{344CC789-4BCF-1DAD-F81D-DBE2E8DCBFE2}"/>
          </ac:spMkLst>
        </pc:spChg>
      </pc:sldChg>
      <pc:sldChg chg="addSp modSp mod">
        <pc:chgData name="luis cleto" userId="a76db6c301978307" providerId="LiveId" clId="{BB93E05D-BE05-4453-8BDD-E5B3B775B63B}" dt="2026-09-17T15:32:59.615" v="4949" actId="1076"/>
        <pc:sldMkLst>
          <pc:docMk/>
          <pc:sldMk cId="3402985955" sldId="1191"/>
        </pc:sldMkLst>
        <pc:spChg chg="mod">
          <ac:chgData name="luis cleto" userId="a76db6c301978307" providerId="LiveId" clId="{BB93E05D-BE05-4453-8BDD-E5B3B775B63B}" dt="2026-09-17T15:31:57.688" v="4943" actId="1076"/>
          <ac:spMkLst>
            <pc:docMk/>
            <pc:sldMk cId="3402985955" sldId="1191"/>
            <ac:spMk id="2" creationId="{88FFCB80-F6CE-4CB2-844F-06965CB48F0E}"/>
          </ac:spMkLst>
        </pc:spChg>
        <pc:spChg chg="mod">
          <ac:chgData name="luis cleto" userId="a76db6c301978307" providerId="LiveId" clId="{BB93E05D-BE05-4453-8BDD-E5B3B775B63B}" dt="2026-09-17T15:32:20.716" v="4947" actId="20577"/>
          <ac:spMkLst>
            <pc:docMk/>
            <pc:sldMk cId="3402985955" sldId="1191"/>
            <ac:spMk id="4" creationId="{756DB9BD-E994-AA3B-9F3D-5546AF291D8A}"/>
          </ac:spMkLst>
        </pc:spChg>
        <pc:spChg chg="mod">
          <ac:chgData name="luis cleto" userId="a76db6c301978307" providerId="LiveId" clId="{BB93E05D-BE05-4453-8BDD-E5B3B775B63B}" dt="2026-09-17T15:31:50.173" v="4941" actId="1076"/>
          <ac:spMkLst>
            <pc:docMk/>
            <pc:sldMk cId="3402985955" sldId="1191"/>
            <ac:spMk id="5" creationId="{D3DFF74F-1EE6-AACB-FF47-5640279FC8C2}"/>
          </ac:spMkLst>
        </pc:spChg>
      </pc:sldChg>
      <pc:sldChg chg="addSp mod ord">
        <pc:chgData name="luis cleto" userId="a76db6c301978307" providerId="LiveId" clId="{BB93E05D-BE05-4453-8BDD-E5B3B775B63B}" dt="2026-09-17T15:25:24.022" v="4633" actId="22"/>
        <pc:sldMkLst>
          <pc:docMk/>
          <pc:sldMk cId="1604185393" sldId="1211"/>
        </pc:sldMkLst>
        <pc:spChg chg="add">
          <ac:chgData name="luis cleto" userId="a76db6c301978307" providerId="LiveId" clId="{BB93E05D-BE05-4453-8BDD-E5B3B775B63B}" dt="2026-09-17T15:25:24.022" v="4633" actId="22"/>
          <ac:spMkLst>
            <pc:docMk/>
            <pc:sldMk cId="1604185393" sldId="1211"/>
            <ac:spMk id="7" creationId="{63FA6DF2-C451-CCF8-BB6D-0C77B0FF82A2}"/>
          </ac:spMkLst>
        </pc:spChg>
      </pc:sldChg>
      <pc:sldChg chg="addSp modSp mod">
        <pc:chgData name="luis cleto" userId="a76db6c301978307" providerId="LiveId" clId="{BB93E05D-BE05-4453-8BDD-E5B3B775B63B}" dt="2026-09-17T15:18:19.764" v="4515" actId="1076"/>
        <pc:sldMkLst>
          <pc:docMk/>
          <pc:sldMk cId="597575149" sldId="1221"/>
        </pc:sldMkLst>
        <pc:spChg chg="add mod">
          <ac:chgData name="luis cleto" userId="a76db6c301978307" providerId="LiveId" clId="{BB93E05D-BE05-4453-8BDD-E5B3B775B63B}" dt="2026-09-17T15:18:19.764" v="4515" actId="1076"/>
          <ac:spMkLst>
            <pc:docMk/>
            <pc:sldMk cId="597575149" sldId="1221"/>
            <ac:spMk id="6" creationId="{7971B870-5390-63BA-3338-C5C6F7B9A925}"/>
          </ac:spMkLst>
        </pc:spChg>
      </pc:sldChg>
      <pc:sldChg chg="modSp mod ord">
        <pc:chgData name="luis cleto" userId="a76db6c301978307" providerId="LiveId" clId="{BB93E05D-BE05-4453-8BDD-E5B3B775B63B}" dt="2026-09-17T15:22:10.209" v="4600"/>
        <pc:sldMkLst>
          <pc:docMk/>
          <pc:sldMk cId="3782666176" sldId="1233"/>
        </pc:sldMkLst>
      </pc:sldChg>
      <pc:sldChg chg="addSp mod ord">
        <pc:chgData name="luis cleto" userId="a76db6c301978307" providerId="LiveId" clId="{BB93E05D-BE05-4453-8BDD-E5B3B775B63B}" dt="2026-09-17T15:27:21.644" v="4667" actId="22"/>
        <pc:sldMkLst>
          <pc:docMk/>
          <pc:sldMk cId="1295977059" sldId="1242"/>
        </pc:sldMkLst>
        <pc:spChg chg="add">
          <ac:chgData name="luis cleto" userId="a76db6c301978307" providerId="LiveId" clId="{BB93E05D-BE05-4453-8BDD-E5B3B775B63B}" dt="2026-09-17T15:27:21.644" v="4667" actId="22"/>
          <ac:spMkLst>
            <pc:docMk/>
            <pc:sldMk cId="1295977059" sldId="1242"/>
            <ac:spMk id="7" creationId="{90330161-4E73-B962-6B2E-245DEEE435DA}"/>
          </ac:spMkLst>
        </pc:spChg>
      </pc:sldChg>
      <pc:sldChg chg="addSp mod">
        <pc:chgData name="luis cleto" userId="a76db6c301978307" providerId="LiveId" clId="{BB93E05D-BE05-4453-8BDD-E5B3B775B63B}" dt="2026-09-17T15:18:29.530" v="4516" actId="22"/>
        <pc:sldMkLst>
          <pc:docMk/>
          <pc:sldMk cId="2185192010" sldId="1385"/>
        </pc:sldMkLst>
        <pc:spChg chg="add">
          <ac:chgData name="luis cleto" userId="a76db6c301978307" providerId="LiveId" clId="{BB93E05D-BE05-4453-8BDD-E5B3B775B63B}" dt="2026-09-17T15:18:29.530" v="4516" actId="22"/>
          <ac:spMkLst>
            <pc:docMk/>
            <pc:sldMk cId="2185192010" sldId="1385"/>
            <ac:spMk id="5" creationId="{671A0D63-DA37-9121-4E84-83E08A29B6B7}"/>
          </ac:spMkLst>
        </pc:spChg>
      </pc:sldChg>
      <pc:sldChg chg="modSp mod ord">
        <pc:chgData name="luis cleto" userId="a76db6c301978307" providerId="LiveId" clId="{BB93E05D-BE05-4453-8BDD-E5B3B775B63B}" dt="2026-09-17T15:17:29.363" v="4510"/>
        <pc:sldMkLst>
          <pc:docMk/>
          <pc:sldMk cId="1577071380" sldId="1394"/>
        </pc:sldMkLst>
      </pc:sldChg>
      <pc:sldChg chg="addSp modSp mod ord">
        <pc:chgData name="luis cleto" userId="a76db6c301978307" providerId="LiveId" clId="{BB93E05D-BE05-4453-8BDD-E5B3B775B63B}" dt="2026-09-17T15:26:54.384" v="4660" actId="1076"/>
        <pc:sldMkLst>
          <pc:docMk/>
          <pc:sldMk cId="450586758" sldId="1400"/>
        </pc:sldMkLst>
        <pc:spChg chg="add mod">
          <ac:chgData name="luis cleto" userId="a76db6c301978307" providerId="LiveId" clId="{BB93E05D-BE05-4453-8BDD-E5B3B775B63B}" dt="2026-09-17T15:26:52.140" v="4659" actId="1076"/>
          <ac:spMkLst>
            <pc:docMk/>
            <pc:sldMk cId="450586758" sldId="1400"/>
            <ac:spMk id="7" creationId="{1051F04D-F5AC-0904-42B5-2155A1889BAE}"/>
          </ac:spMkLst>
        </pc:spChg>
        <pc:picChg chg="mod">
          <ac:chgData name="luis cleto" userId="a76db6c301978307" providerId="LiveId" clId="{BB93E05D-BE05-4453-8BDD-E5B3B775B63B}" dt="2026-09-17T15:26:54.384" v="4660" actId="1076"/>
          <ac:picMkLst>
            <pc:docMk/>
            <pc:sldMk cId="450586758" sldId="1400"/>
            <ac:picMk id="6" creationId="{B9803A0B-2AC6-4797-8B93-8EA7B34EF7BC}"/>
          </ac:picMkLst>
        </pc:picChg>
      </pc:sldChg>
      <pc:sldChg chg="addSp modSp mod ord">
        <pc:chgData name="luis cleto" userId="a76db6c301978307" providerId="LiveId" clId="{BB93E05D-BE05-4453-8BDD-E5B3B775B63B}" dt="2026-10-04T09:59:40.059" v="5176"/>
        <pc:sldMkLst>
          <pc:docMk/>
          <pc:sldMk cId="1219323571" sldId="1442"/>
        </pc:sldMkLst>
        <pc:spChg chg="add mod">
          <ac:chgData name="luis cleto" userId="a76db6c301978307" providerId="LiveId" clId="{BB93E05D-BE05-4453-8BDD-E5B3B775B63B}" dt="2026-09-24T09:06:27.013" v="5082" actId="1076"/>
          <ac:spMkLst>
            <pc:docMk/>
            <pc:sldMk cId="1219323571" sldId="1442"/>
            <ac:spMk id="5" creationId="{C8592870-C718-FF81-94B8-CA16B12BB4A6}"/>
          </ac:spMkLst>
        </pc:spChg>
        <pc:spChg chg="mod">
          <ac:chgData name="luis cleto" userId="a76db6c301978307" providerId="LiveId" clId="{BB93E05D-BE05-4453-8BDD-E5B3B775B63B}" dt="2026-09-24T08:57:27.264" v="4958" actId="1076"/>
          <ac:spMkLst>
            <pc:docMk/>
            <pc:sldMk cId="1219323571" sldId="1442"/>
            <ac:spMk id="6" creationId="{C53A6CA6-4758-98B6-1650-B2C7147AEAA9}"/>
          </ac:spMkLst>
        </pc:spChg>
        <pc:spChg chg="mod">
          <ac:chgData name="luis cleto" userId="a76db6c301978307" providerId="LiveId" clId="{BB93E05D-BE05-4453-8BDD-E5B3B775B63B}" dt="2026-09-24T08:58:29.314" v="4967" actId="21"/>
          <ac:spMkLst>
            <pc:docMk/>
            <pc:sldMk cId="1219323571" sldId="1442"/>
            <ac:spMk id="8" creationId="{DBA69501-E94D-502C-9A21-AFD779F2B3EB}"/>
          </ac:spMkLst>
        </pc:spChg>
        <pc:picChg chg="mod">
          <ac:chgData name="luis cleto" userId="a76db6c301978307" providerId="LiveId" clId="{BB93E05D-BE05-4453-8BDD-E5B3B775B63B}" dt="2026-09-24T08:57:23.830" v="4957" actId="1076"/>
          <ac:picMkLst>
            <pc:docMk/>
            <pc:sldMk cId="1219323571" sldId="1442"/>
            <ac:picMk id="2" creationId="{936BAAAC-F7D6-FA37-D6FE-7EF47A7902C7}"/>
          </ac:picMkLst>
        </pc:picChg>
      </pc:sldChg>
      <pc:sldChg chg="delSp modSp mod ord">
        <pc:chgData name="luis cleto" userId="a76db6c301978307" providerId="LiveId" clId="{BB93E05D-BE05-4453-8BDD-E5B3B775B63B}" dt="2026-09-17T14:56:20.206" v="4070"/>
        <pc:sldMkLst>
          <pc:docMk/>
          <pc:sldMk cId="1218451589" sldId="1454"/>
        </pc:sldMkLst>
        <pc:spChg chg="mod">
          <ac:chgData name="luis cleto" userId="a76db6c301978307" providerId="LiveId" clId="{BB93E05D-BE05-4453-8BDD-E5B3B775B63B}" dt="2026-09-17T14:56:18.192" v="4068" actId="1076"/>
          <ac:spMkLst>
            <pc:docMk/>
            <pc:sldMk cId="1218451589" sldId="1454"/>
            <ac:spMk id="4" creationId="{2D9AFAE8-EBF8-1FE5-4354-F2B88AFECCD9}"/>
          </ac:spMkLst>
        </pc:spChg>
        <pc:picChg chg="mod">
          <ac:chgData name="luis cleto" userId="a76db6c301978307" providerId="LiveId" clId="{BB93E05D-BE05-4453-8BDD-E5B3B775B63B}" dt="2026-09-17T14:56:15.019" v="4067" actId="1076"/>
          <ac:picMkLst>
            <pc:docMk/>
            <pc:sldMk cId="1218451589" sldId="1454"/>
            <ac:picMk id="2" creationId="{BC1A16F4-1D09-F726-802E-D8AFF6AE8096}"/>
          </ac:picMkLst>
        </pc:picChg>
      </pc:sldChg>
      <pc:sldChg chg="modSp mod">
        <pc:chgData name="luis cleto" userId="a76db6c301978307" providerId="LiveId" clId="{BB93E05D-BE05-4453-8BDD-E5B3B775B63B}" dt="2026-09-17T14:46:46.833" v="4009" actId="1076"/>
        <pc:sldMkLst>
          <pc:docMk/>
          <pc:sldMk cId="120404190" sldId="1455"/>
        </pc:sldMkLst>
        <pc:spChg chg="mod">
          <ac:chgData name="luis cleto" userId="a76db6c301978307" providerId="LiveId" clId="{BB93E05D-BE05-4453-8BDD-E5B3B775B63B}" dt="2026-09-17T14:46:46.833" v="4009" actId="1076"/>
          <ac:spMkLst>
            <pc:docMk/>
            <pc:sldMk cId="120404190" sldId="1455"/>
            <ac:spMk id="5" creationId="{7A17C3D8-55B0-B25E-A189-E9FDB7C53EFB}"/>
          </ac:spMkLst>
        </pc:spChg>
      </pc:sldChg>
      <pc:sldChg chg="ord">
        <pc:chgData name="luis cleto" userId="a76db6c301978307" providerId="LiveId" clId="{BB93E05D-BE05-4453-8BDD-E5B3B775B63B}" dt="2026-09-17T15:22:24.119" v="4606"/>
        <pc:sldMkLst>
          <pc:docMk/>
          <pc:sldMk cId="1568387363" sldId="1458"/>
        </pc:sldMkLst>
      </pc:sldChg>
      <pc:sldChg chg="addSp mod ord">
        <pc:chgData name="luis cleto" userId="a76db6c301978307" providerId="LiveId" clId="{BB93E05D-BE05-4453-8BDD-E5B3B775B63B}" dt="2026-09-17T15:27:30.929" v="4670" actId="22"/>
        <pc:sldMkLst>
          <pc:docMk/>
          <pc:sldMk cId="2684647392" sldId="1586"/>
        </pc:sldMkLst>
        <pc:spChg chg="add">
          <ac:chgData name="luis cleto" userId="a76db6c301978307" providerId="LiveId" clId="{BB93E05D-BE05-4453-8BDD-E5B3B775B63B}" dt="2026-09-17T15:27:30.929" v="4670" actId="22"/>
          <ac:spMkLst>
            <pc:docMk/>
            <pc:sldMk cId="2684647392" sldId="1586"/>
            <ac:spMk id="7" creationId="{39EDDF5B-AAD1-4429-5EA4-CE61743D45B8}"/>
          </ac:spMkLst>
        </pc:spChg>
      </pc:sldChg>
      <pc:sldChg chg="modSp mod">
        <pc:chgData name="luis cleto" userId="a76db6c301978307" providerId="LiveId" clId="{BB93E05D-BE05-4453-8BDD-E5B3B775B63B}" dt="2026-09-17T15:01:01.672" v="4185" actId="1076"/>
        <pc:sldMkLst>
          <pc:docMk/>
          <pc:sldMk cId="156127114" sldId="1605"/>
        </pc:sldMkLst>
        <pc:spChg chg="mod">
          <ac:chgData name="luis cleto" userId="a76db6c301978307" providerId="LiveId" clId="{BB93E05D-BE05-4453-8BDD-E5B3B775B63B}" dt="2026-09-17T15:01:01.672" v="4185" actId="1076"/>
          <ac:spMkLst>
            <pc:docMk/>
            <pc:sldMk cId="156127114" sldId="1605"/>
            <ac:spMk id="6" creationId="{193B05A6-20E5-05FB-038C-E1A3FFBD7A01}"/>
          </ac:spMkLst>
        </pc:spChg>
      </pc:sldChg>
      <pc:sldChg chg="ord">
        <pc:chgData name="luis cleto" userId="a76db6c301978307" providerId="LiveId" clId="{BB93E05D-BE05-4453-8BDD-E5B3B775B63B}" dt="2026-09-17T15:28:45.375" v="4691"/>
        <pc:sldMkLst>
          <pc:docMk/>
          <pc:sldMk cId="419266932" sldId="1606"/>
        </pc:sldMkLst>
      </pc:sldChg>
      <pc:sldChg chg="delSp modSp mod ord">
        <pc:chgData name="luis cleto" userId="a76db6c301978307" providerId="LiveId" clId="{BB93E05D-BE05-4453-8BDD-E5B3B775B63B}" dt="2026-09-17T14:32:13.337" v="3337"/>
        <pc:sldMkLst>
          <pc:docMk/>
          <pc:sldMk cId="1659882510" sldId="1617"/>
        </pc:sldMkLst>
        <pc:spChg chg="mod">
          <ac:chgData name="luis cleto" userId="a76db6c301978307" providerId="LiveId" clId="{BB93E05D-BE05-4453-8BDD-E5B3B775B63B}" dt="2026-09-17T14:31:42.466" v="3331" actId="1076"/>
          <ac:spMkLst>
            <pc:docMk/>
            <pc:sldMk cId="1659882510" sldId="1617"/>
            <ac:spMk id="5" creationId="{D4870752-93CD-AECF-6A53-7C2EAC63DC53}"/>
          </ac:spMkLst>
        </pc:spChg>
      </pc:sldChg>
      <pc:sldChg chg="ord">
        <pc:chgData name="luis cleto" userId="a76db6c301978307" providerId="LiveId" clId="{BB93E05D-BE05-4453-8BDD-E5B3B775B63B}" dt="2026-09-17T15:28:50.879" v="4693"/>
        <pc:sldMkLst>
          <pc:docMk/>
          <pc:sldMk cId="3451229277" sldId="1662"/>
        </pc:sldMkLst>
      </pc:sldChg>
      <pc:sldChg chg="modSp mod ord">
        <pc:chgData name="luis cleto" userId="a76db6c301978307" providerId="LiveId" clId="{BB93E05D-BE05-4453-8BDD-E5B3B775B63B}" dt="2026-09-17T15:25:10.272" v="4630"/>
        <pc:sldMkLst>
          <pc:docMk/>
          <pc:sldMk cId="3031632153" sldId="2741"/>
        </pc:sldMkLst>
      </pc:sldChg>
      <pc:sldChg chg="modSp mod ord">
        <pc:chgData name="luis cleto" userId="a76db6c301978307" providerId="LiveId" clId="{BB93E05D-BE05-4453-8BDD-E5B3B775B63B}" dt="2026-09-17T15:26:07.923" v="4650"/>
        <pc:sldMkLst>
          <pc:docMk/>
          <pc:sldMk cId="4156380043" sldId="2756"/>
        </pc:sldMkLst>
      </pc:sldChg>
      <pc:sldChg chg="modSp mod ord">
        <pc:chgData name="luis cleto" userId="a76db6c301978307" providerId="LiveId" clId="{BB93E05D-BE05-4453-8BDD-E5B3B775B63B}" dt="2026-09-17T15:28:33.702" v="4687"/>
        <pc:sldMkLst>
          <pc:docMk/>
          <pc:sldMk cId="1950657226" sldId="2758"/>
        </pc:sldMkLst>
      </pc:sldChg>
      <pc:sldChg chg="modSp mod">
        <pc:chgData name="luis cleto" userId="a76db6c301978307" providerId="LiveId" clId="{BB93E05D-BE05-4453-8BDD-E5B3B775B63B}" dt="2026-09-17T15:12:00.800" v="4307" actId="1076"/>
        <pc:sldMkLst>
          <pc:docMk/>
          <pc:sldMk cId="2815100953" sldId="2759"/>
        </pc:sldMkLst>
        <pc:spChg chg="mod">
          <ac:chgData name="luis cleto" userId="a76db6c301978307" providerId="LiveId" clId="{BB93E05D-BE05-4453-8BDD-E5B3B775B63B}" dt="2026-09-17T15:12:00.800" v="4307" actId="1076"/>
          <ac:spMkLst>
            <pc:docMk/>
            <pc:sldMk cId="2815100953" sldId="2759"/>
            <ac:spMk id="7" creationId="{899DE05E-4B72-EEFD-F6E3-F3757BA0BDA8}"/>
          </ac:spMkLst>
        </pc:spChg>
      </pc:sldChg>
      <pc:sldChg chg="modSp mod ord">
        <pc:chgData name="luis cleto" userId="a76db6c301978307" providerId="LiveId" clId="{BB93E05D-BE05-4453-8BDD-E5B3B775B63B}" dt="2026-09-17T15:25:28.336" v="4635"/>
        <pc:sldMkLst>
          <pc:docMk/>
          <pc:sldMk cId="1658911813" sldId="2760"/>
        </pc:sldMkLst>
      </pc:sldChg>
      <pc:sldChg chg="ord">
        <pc:chgData name="luis cleto" userId="a76db6c301978307" providerId="LiveId" clId="{BB93E05D-BE05-4453-8BDD-E5B3B775B63B}" dt="2026-09-17T15:25:33.345" v="4637"/>
        <pc:sldMkLst>
          <pc:docMk/>
          <pc:sldMk cId="523140950" sldId="2761"/>
        </pc:sldMkLst>
      </pc:sldChg>
      <pc:sldChg chg="ord">
        <pc:chgData name="luis cleto" userId="a76db6c301978307" providerId="LiveId" clId="{BB93E05D-BE05-4453-8BDD-E5B3B775B63B}" dt="2026-09-17T15:16:02.445" v="4480"/>
        <pc:sldMkLst>
          <pc:docMk/>
          <pc:sldMk cId="3249730598" sldId="2871"/>
        </pc:sldMkLst>
      </pc:sldChg>
      <pc:sldChg chg="delSp modSp mod ord">
        <pc:chgData name="luis cleto" userId="a76db6c301978307" providerId="LiveId" clId="{BB93E05D-BE05-4453-8BDD-E5B3B775B63B}" dt="2026-09-17T15:25:56.906" v="4648" actId="20577"/>
        <pc:sldMkLst>
          <pc:docMk/>
          <pc:sldMk cId="4117260969" sldId="3385"/>
        </pc:sldMkLst>
        <pc:spChg chg="mod">
          <ac:chgData name="luis cleto" userId="a76db6c301978307" providerId="LiveId" clId="{BB93E05D-BE05-4453-8BDD-E5B3B775B63B}" dt="2026-09-17T15:25:56.906" v="4648" actId="20577"/>
          <ac:spMkLst>
            <pc:docMk/>
            <pc:sldMk cId="4117260969" sldId="3385"/>
            <ac:spMk id="5" creationId="{38025B40-43AA-9E72-0C68-3F8A63F31BAD}"/>
          </ac:spMkLst>
        </pc:spChg>
      </pc:sldChg>
      <pc:sldChg chg="modSp mod">
        <pc:chgData name="luis cleto" userId="a76db6c301978307" providerId="LiveId" clId="{BB93E05D-BE05-4453-8BDD-E5B3B775B63B}" dt="2026-09-17T14:45:13.159" v="3908" actId="1076"/>
        <pc:sldMkLst>
          <pc:docMk/>
          <pc:sldMk cId="683725835" sldId="3386"/>
        </pc:sldMkLst>
        <pc:spChg chg="mod">
          <ac:chgData name="luis cleto" userId="a76db6c301978307" providerId="LiveId" clId="{BB93E05D-BE05-4453-8BDD-E5B3B775B63B}" dt="2026-09-17T14:45:13.159" v="3908" actId="1076"/>
          <ac:spMkLst>
            <pc:docMk/>
            <pc:sldMk cId="683725835" sldId="3386"/>
            <ac:spMk id="4" creationId="{286F5A66-1017-1389-AFE1-D9E970B3BF8E}"/>
          </ac:spMkLst>
        </pc:spChg>
      </pc:sldChg>
      <pc:sldChg chg="modSp mod ord">
        <pc:chgData name="luis cleto" userId="a76db6c301978307" providerId="LiveId" clId="{BB93E05D-BE05-4453-8BDD-E5B3B775B63B}" dt="2026-09-17T15:22:32.783" v="4610"/>
        <pc:sldMkLst>
          <pc:docMk/>
          <pc:sldMk cId="2484541480" sldId="3387"/>
        </pc:sldMkLst>
      </pc:sldChg>
      <pc:sldChg chg="ord">
        <pc:chgData name="luis cleto" userId="a76db6c301978307" providerId="LiveId" clId="{BB93E05D-BE05-4453-8BDD-E5B3B775B63B}" dt="2026-09-17T15:22:42.923" v="4614"/>
        <pc:sldMkLst>
          <pc:docMk/>
          <pc:sldMk cId="3870996293" sldId="3388"/>
        </pc:sldMkLst>
      </pc:sldChg>
      <pc:sldChg chg="addSp modSp mod">
        <pc:chgData name="luis cleto" userId="a76db6c301978307" providerId="LiveId" clId="{BB93E05D-BE05-4453-8BDD-E5B3B775B63B}" dt="2026-09-17T15:23:18.307" v="4618" actId="1076"/>
        <pc:sldMkLst>
          <pc:docMk/>
          <pc:sldMk cId="32997446" sldId="3389"/>
        </pc:sldMkLst>
        <pc:spChg chg="add mod">
          <ac:chgData name="luis cleto" userId="a76db6c301978307" providerId="LiveId" clId="{BB93E05D-BE05-4453-8BDD-E5B3B775B63B}" dt="2026-09-17T15:23:18.307" v="4618" actId="1076"/>
          <ac:spMkLst>
            <pc:docMk/>
            <pc:sldMk cId="32997446" sldId="3389"/>
            <ac:spMk id="5" creationId="{F84B90F6-829D-379A-B41D-151E843DE151}"/>
          </ac:spMkLst>
        </pc:spChg>
      </pc:sldChg>
      <pc:sldChg chg="modSp mod ord">
        <pc:chgData name="luis cleto" userId="a76db6c301978307" providerId="LiveId" clId="{BB93E05D-BE05-4453-8BDD-E5B3B775B63B}" dt="2026-09-17T15:17:21.909" v="4508" actId="5793"/>
        <pc:sldMkLst>
          <pc:docMk/>
          <pc:sldMk cId="81229195" sldId="3390"/>
        </pc:sldMkLst>
        <pc:spChg chg="mod">
          <ac:chgData name="luis cleto" userId="a76db6c301978307" providerId="LiveId" clId="{BB93E05D-BE05-4453-8BDD-E5B3B775B63B}" dt="2026-09-17T15:17:21.909" v="4508" actId="5793"/>
          <ac:spMkLst>
            <pc:docMk/>
            <pc:sldMk cId="81229195" sldId="3390"/>
            <ac:spMk id="4" creationId="{19CBD8B9-9A76-CE35-697A-BE1EE2B890A8}"/>
          </ac:spMkLst>
        </pc:spChg>
      </pc:sldChg>
      <pc:sldChg chg="addSp modSp mod ord">
        <pc:chgData name="luis cleto" userId="a76db6c301978307" providerId="LiveId" clId="{BB93E05D-BE05-4453-8BDD-E5B3B775B63B}" dt="2026-09-17T15:27:41.179" v="4673" actId="22"/>
        <pc:sldMkLst>
          <pc:docMk/>
          <pc:sldMk cId="2017218450" sldId="3394"/>
        </pc:sldMkLst>
        <pc:spChg chg="add">
          <ac:chgData name="luis cleto" userId="a76db6c301978307" providerId="LiveId" clId="{BB93E05D-BE05-4453-8BDD-E5B3B775B63B}" dt="2026-09-17T15:27:41.179" v="4673" actId="22"/>
          <ac:spMkLst>
            <pc:docMk/>
            <pc:sldMk cId="2017218450" sldId="3394"/>
            <ac:spMk id="5" creationId="{DB604220-2AB3-F479-6218-762201ACA209}"/>
          </ac:spMkLst>
        </pc:spChg>
      </pc:sldChg>
      <pc:sldChg chg="ord">
        <pc:chgData name="luis cleto" userId="a76db6c301978307" providerId="LiveId" clId="{BB93E05D-BE05-4453-8BDD-E5B3B775B63B}" dt="2026-09-17T15:27:46.469" v="4675"/>
        <pc:sldMkLst>
          <pc:docMk/>
          <pc:sldMk cId="1766299853" sldId="3395"/>
        </pc:sldMkLst>
      </pc:sldChg>
      <pc:sldChg chg="ord">
        <pc:chgData name="luis cleto" userId="a76db6c301978307" providerId="LiveId" clId="{BB93E05D-BE05-4453-8BDD-E5B3B775B63B}" dt="2026-09-17T15:27:51.421" v="4677"/>
        <pc:sldMkLst>
          <pc:docMk/>
          <pc:sldMk cId="3483035789" sldId="3396"/>
        </pc:sldMkLst>
      </pc:sldChg>
      <pc:sldChg chg="ord">
        <pc:chgData name="luis cleto" userId="a76db6c301978307" providerId="LiveId" clId="{BB93E05D-BE05-4453-8BDD-E5B3B775B63B}" dt="2026-09-17T15:27:54.057" v="4679"/>
        <pc:sldMkLst>
          <pc:docMk/>
          <pc:sldMk cId="3266126293" sldId="3397"/>
        </pc:sldMkLst>
      </pc:sldChg>
      <pc:sldChg chg="ord">
        <pc:chgData name="luis cleto" userId="a76db6c301978307" providerId="LiveId" clId="{BB93E05D-BE05-4453-8BDD-E5B3B775B63B}" dt="2026-09-17T15:28:00.976" v="4681"/>
        <pc:sldMkLst>
          <pc:docMk/>
          <pc:sldMk cId="4209032569" sldId="3398"/>
        </pc:sldMkLst>
      </pc:sldChg>
      <pc:sldChg chg="addSp modSp mod">
        <pc:chgData name="luis cleto" userId="a76db6c301978307" providerId="LiveId" clId="{BB93E05D-BE05-4453-8BDD-E5B3B775B63B}" dt="2026-09-17T14:56:57.877" v="4072" actId="22"/>
        <pc:sldMkLst>
          <pc:docMk/>
          <pc:sldMk cId="3219800565" sldId="3404"/>
        </pc:sldMkLst>
        <pc:spChg chg="add">
          <ac:chgData name="luis cleto" userId="a76db6c301978307" providerId="LiveId" clId="{BB93E05D-BE05-4453-8BDD-E5B3B775B63B}" dt="2026-09-17T14:56:57.877" v="4072" actId="22"/>
          <ac:spMkLst>
            <pc:docMk/>
            <pc:sldMk cId="3219800565" sldId="3404"/>
            <ac:spMk id="6" creationId="{7B5F910C-0A6A-11D2-B863-00C9A70A5A1B}"/>
          </ac:spMkLst>
        </pc:spChg>
      </pc:sldChg>
      <pc:sldChg chg="modSp mod">
        <pc:chgData name="luis cleto" userId="a76db6c301978307" providerId="LiveId" clId="{BB93E05D-BE05-4453-8BDD-E5B3B775B63B}" dt="2026-09-17T15:09:19.396" v="4188" actId="207"/>
        <pc:sldMkLst>
          <pc:docMk/>
          <pc:sldMk cId="822172287" sldId="3914"/>
        </pc:sldMkLst>
        <pc:spChg chg="mod">
          <ac:chgData name="luis cleto" userId="a76db6c301978307" providerId="LiveId" clId="{BB93E05D-BE05-4453-8BDD-E5B3B775B63B}" dt="2026-09-17T15:09:19.396" v="4188" actId="207"/>
          <ac:spMkLst>
            <pc:docMk/>
            <pc:sldMk cId="822172287" sldId="3914"/>
            <ac:spMk id="8" creationId="{015E70CB-24D9-72ED-FEFD-2CCA83E51A0B}"/>
          </ac:spMkLst>
        </pc:spChg>
      </pc:sldChg>
      <pc:sldChg chg="modSp mod ord">
        <pc:chgData name="luis cleto" userId="a76db6c301978307" providerId="LiveId" clId="{BB93E05D-BE05-4453-8BDD-E5B3B775B63B}" dt="2026-09-17T15:12:47.512" v="4319" actId="1076"/>
        <pc:sldMkLst>
          <pc:docMk/>
          <pc:sldMk cId="1983184470" sldId="3918"/>
        </pc:sldMkLst>
        <pc:spChg chg="mod">
          <ac:chgData name="luis cleto" userId="a76db6c301978307" providerId="LiveId" clId="{BB93E05D-BE05-4453-8BDD-E5B3B775B63B}" dt="2026-09-17T15:12:47.512" v="4319" actId="1076"/>
          <ac:spMkLst>
            <pc:docMk/>
            <pc:sldMk cId="1983184470" sldId="3918"/>
            <ac:spMk id="6" creationId="{0F383F7F-341F-DE55-2EC3-0D484FBAAD39}"/>
          </ac:spMkLst>
        </pc:spChg>
      </pc:sldChg>
      <pc:sldChg chg="modSp mod ord">
        <pc:chgData name="luis cleto" userId="a76db6c301978307" providerId="LiveId" clId="{BB93E05D-BE05-4453-8BDD-E5B3B775B63B}" dt="2026-09-17T15:17:48.199" v="4512"/>
        <pc:sldMkLst>
          <pc:docMk/>
          <pc:sldMk cId="378943918" sldId="3919"/>
        </pc:sldMkLst>
      </pc:sldChg>
      <pc:sldChg chg="modSp mod ord">
        <pc:chgData name="luis cleto" userId="a76db6c301978307" providerId="LiveId" clId="{BB93E05D-BE05-4453-8BDD-E5B3B775B63B}" dt="2026-09-17T15:22:07.161" v="4598"/>
        <pc:sldMkLst>
          <pc:docMk/>
          <pc:sldMk cId="3876816357" sldId="3923"/>
        </pc:sldMkLst>
      </pc:sldChg>
      <pc:sldChg chg="ord">
        <pc:chgData name="luis cleto" userId="a76db6c301978307" providerId="LiveId" clId="{BB93E05D-BE05-4453-8BDD-E5B3B775B63B}" dt="2026-09-17T15:22:13.728" v="4602"/>
        <pc:sldMkLst>
          <pc:docMk/>
          <pc:sldMk cId="1976950783" sldId="3924"/>
        </pc:sldMkLst>
      </pc:sldChg>
      <pc:sldChg chg="modSp mod ord">
        <pc:chgData name="luis cleto" userId="a76db6c301978307" providerId="LiveId" clId="{BB93E05D-BE05-4453-8BDD-E5B3B775B63B}" dt="2026-09-17T15:22:16.514" v="4604"/>
        <pc:sldMkLst>
          <pc:docMk/>
          <pc:sldMk cId="3910696450" sldId="3925"/>
        </pc:sldMkLst>
      </pc:sldChg>
      <pc:sldChg chg="modSp mod ord">
        <pc:chgData name="luis cleto" userId="a76db6c301978307" providerId="LiveId" clId="{BB93E05D-BE05-4453-8BDD-E5B3B775B63B}" dt="2026-09-17T15:22:38.856" v="4612"/>
        <pc:sldMkLst>
          <pc:docMk/>
          <pc:sldMk cId="3140560144" sldId="3926"/>
        </pc:sldMkLst>
      </pc:sldChg>
      <pc:sldChg chg="ord">
        <pc:chgData name="luis cleto" userId="a76db6c301978307" providerId="LiveId" clId="{BB93E05D-BE05-4453-8BDD-E5B3B775B63B}" dt="2026-09-17T15:22:49.698" v="4616"/>
        <pc:sldMkLst>
          <pc:docMk/>
          <pc:sldMk cId="600456790" sldId="3927"/>
        </pc:sldMkLst>
      </pc:sldChg>
      <pc:sldChg chg="addSp modSp mod">
        <pc:chgData name="luis cleto" userId="a76db6c301978307" providerId="LiveId" clId="{BB93E05D-BE05-4453-8BDD-E5B3B775B63B}" dt="2026-09-17T15:23:46.691" v="4622" actId="1076"/>
        <pc:sldMkLst>
          <pc:docMk/>
          <pc:sldMk cId="3269626344" sldId="3928"/>
        </pc:sldMkLst>
        <pc:spChg chg="add">
          <ac:chgData name="luis cleto" userId="a76db6c301978307" providerId="LiveId" clId="{BB93E05D-BE05-4453-8BDD-E5B3B775B63B}" dt="2026-09-17T15:23:43.395" v="4620" actId="22"/>
          <ac:spMkLst>
            <pc:docMk/>
            <pc:sldMk cId="3269626344" sldId="3928"/>
            <ac:spMk id="5" creationId="{9C3FFE69-A3F0-22E3-43BE-23A7CBE0CA22}"/>
          </ac:spMkLst>
        </pc:spChg>
        <pc:picChg chg="mod">
          <ac:chgData name="luis cleto" userId="a76db6c301978307" providerId="LiveId" clId="{BB93E05D-BE05-4453-8BDD-E5B3B775B63B}" dt="2026-09-17T15:23:46.691" v="4622" actId="1076"/>
          <ac:picMkLst>
            <pc:docMk/>
            <pc:sldMk cId="3269626344" sldId="3928"/>
            <ac:picMk id="1026" creationId="{67181B7A-5580-A1DE-5300-D77010CBD665}"/>
          </ac:picMkLst>
        </pc:picChg>
      </pc:sldChg>
      <pc:sldChg chg="addSp modSp mod">
        <pc:chgData name="luis cleto" userId="a76db6c301978307" providerId="LiveId" clId="{BB93E05D-BE05-4453-8BDD-E5B3B775B63B}" dt="2026-09-17T15:31:24.956" v="4940" actId="20577"/>
        <pc:sldMkLst>
          <pc:docMk/>
          <pc:sldMk cId="1817354552" sldId="3930"/>
        </pc:sldMkLst>
        <pc:spChg chg="add mod">
          <ac:chgData name="luis cleto" userId="a76db6c301978307" providerId="LiveId" clId="{BB93E05D-BE05-4453-8BDD-E5B3B775B63B}" dt="2026-09-17T15:31:24.956" v="4940" actId="20577"/>
          <ac:spMkLst>
            <pc:docMk/>
            <pc:sldMk cId="1817354552" sldId="3930"/>
            <ac:spMk id="4" creationId="{F7FCC66F-4BA0-E261-7FDD-28D333936D71}"/>
          </ac:spMkLst>
        </pc:spChg>
      </pc:sldChg>
      <pc:sldChg chg="modSp mod">
        <pc:chgData name="luis cleto" userId="a76db6c301978307" providerId="LiveId" clId="{BB93E05D-BE05-4453-8BDD-E5B3B775B63B}" dt="2026-09-17T15:21:58.194" v="4594" actId="1076"/>
        <pc:sldMkLst>
          <pc:docMk/>
          <pc:sldMk cId="2396545338" sldId="3938"/>
        </pc:sldMkLst>
        <pc:spChg chg="mod">
          <ac:chgData name="luis cleto" userId="a76db6c301978307" providerId="LiveId" clId="{BB93E05D-BE05-4453-8BDD-E5B3B775B63B}" dt="2026-09-17T15:21:44.826" v="4593" actId="1076"/>
          <ac:spMkLst>
            <pc:docMk/>
            <pc:sldMk cId="2396545338" sldId="3938"/>
            <ac:spMk id="4" creationId="{699F04F8-C46A-F22D-29F3-C915CB7E2774}"/>
          </ac:spMkLst>
        </pc:spChg>
        <pc:spChg chg="mod">
          <ac:chgData name="luis cleto" userId="a76db6c301978307" providerId="LiveId" clId="{BB93E05D-BE05-4453-8BDD-E5B3B775B63B}" dt="2026-09-17T15:21:58.194" v="4594" actId="1076"/>
          <ac:spMkLst>
            <pc:docMk/>
            <pc:sldMk cId="2396545338" sldId="3938"/>
            <ac:spMk id="6" creationId="{714EF412-D414-6E1A-04CD-595369EB78E6}"/>
          </ac:spMkLst>
        </pc:spChg>
        <pc:spChg chg="mod">
          <ac:chgData name="luis cleto" userId="a76db6c301978307" providerId="LiveId" clId="{BB93E05D-BE05-4453-8BDD-E5B3B775B63B}" dt="2026-09-17T15:21:21.149" v="4592" actId="20577"/>
          <ac:spMkLst>
            <pc:docMk/>
            <pc:sldMk cId="2396545338" sldId="3938"/>
            <ac:spMk id="10" creationId="{C5A02FD3-B6F0-96C5-26B7-E56C27C8131D}"/>
          </ac:spMkLst>
        </pc:spChg>
        <pc:spChg chg="mod">
          <ac:chgData name="luis cleto" userId="a76db6c301978307" providerId="LiveId" clId="{BB93E05D-BE05-4453-8BDD-E5B3B775B63B}" dt="2026-09-17T15:20:31.433" v="4579" actId="1076"/>
          <ac:spMkLst>
            <pc:docMk/>
            <pc:sldMk cId="2396545338" sldId="3938"/>
            <ac:spMk id="12" creationId="{E0A3B51F-BDF2-5C03-679D-BC454BA478CA}"/>
          </ac:spMkLst>
        </pc:spChg>
        <pc:spChg chg="mod">
          <ac:chgData name="luis cleto" userId="a76db6c301978307" providerId="LiveId" clId="{BB93E05D-BE05-4453-8BDD-E5B3B775B63B}" dt="2026-09-17T15:20:42.846" v="4582" actId="1076"/>
          <ac:spMkLst>
            <pc:docMk/>
            <pc:sldMk cId="2396545338" sldId="3938"/>
            <ac:spMk id="14" creationId="{25406E25-7786-BB89-2D1E-4C12D4B2FF20}"/>
          </ac:spMkLst>
        </pc:spChg>
      </pc:sldChg>
      <pc:sldChg chg="addSp modSp new mod">
        <pc:chgData name="luis cleto" userId="a76db6c301978307" providerId="LiveId" clId="{BB93E05D-BE05-4453-8BDD-E5B3B775B63B}" dt="2026-09-17T15:10:08.529" v="4199" actId="20577"/>
        <pc:sldMkLst>
          <pc:docMk/>
          <pc:sldMk cId="3673115534" sldId="3942"/>
        </pc:sldMkLst>
        <pc:spChg chg="add mod">
          <ac:chgData name="luis cleto" userId="a76db6c301978307" providerId="LiveId" clId="{BB93E05D-BE05-4453-8BDD-E5B3B775B63B}" dt="2026-09-17T15:10:08.529" v="4199" actId="20577"/>
          <ac:spMkLst>
            <pc:docMk/>
            <pc:sldMk cId="3673115534" sldId="3942"/>
            <ac:spMk id="4" creationId="{3049A819-1EAA-18CD-E460-3A126CC33490}"/>
          </ac:spMkLst>
        </pc:spChg>
      </pc:sldChg>
      <pc:sldChg chg="modSp add mod">
        <pc:chgData name="luis cleto" userId="a76db6c301978307" providerId="LiveId" clId="{BB93E05D-BE05-4453-8BDD-E5B3B775B63B}" dt="2026-09-17T15:10:26.496" v="4296" actId="20577"/>
        <pc:sldMkLst>
          <pc:docMk/>
          <pc:sldMk cId="3245695186" sldId="3943"/>
        </pc:sldMkLst>
        <pc:spChg chg="mod">
          <ac:chgData name="luis cleto" userId="a76db6c301978307" providerId="LiveId" clId="{BB93E05D-BE05-4453-8BDD-E5B3B775B63B}" dt="2026-09-17T15:10:26.496" v="4296" actId="20577"/>
          <ac:spMkLst>
            <pc:docMk/>
            <pc:sldMk cId="3245695186" sldId="3943"/>
            <ac:spMk id="4" creationId="{644AA15D-52DE-5C4C-D074-3FFF8E0CD623}"/>
          </ac:spMkLst>
        </pc:spChg>
      </pc:sldChg>
      <pc:sldChg chg="modSp add mod">
        <pc:chgData name="luis cleto" userId="a76db6c301978307" providerId="LiveId" clId="{BB93E05D-BE05-4453-8BDD-E5B3B775B63B}" dt="2026-09-17T15:10:57.873" v="4298" actId="207"/>
        <pc:sldMkLst>
          <pc:docMk/>
          <pc:sldMk cId="2713392201" sldId="3944"/>
        </pc:sldMkLst>
        <pc:spChg chg="mod">
          <ac:chgData name="luis cleto" userId="a76db6c301978307" providerId="LiveId" clId="{BB93E05D-BE05-4453-8BDD-E5B3B775B63B}" dt="2026-09-17T15:10:57.873" v="4298" actId="207"/>
          <ac:spMkLst>
            <pc:docMk/>
            <pc:sldMk cId="2713392201" sldId="3944"/>
            <ac:spMk id="4" creationId="{F7B86315-CD02-4B5A-6870-66691E00DA1F}"/>
          </ac:spMkLst>
        </pc:spChg>
      </pc:sldChg>
      <pc:sldChg chg="modSp mod ord">
        <pc:chgData name="luis cleto" userId="a76db6c301978307" providerId="LiveId" clId="{BB93E05D-BE05-4453-8BDD-E5B3B775B63B}" dt="2026-10-04T10:05:04.836" v="5215" actId="1076"/>
        <pc:sldMkLst>
          <pc:docMk/>
          <pc:sldMk cId="811872758" sldId="3946"/>
        </pc:sldMkLst>
        <pc:spChg chg="mod">
          <ac:chgData name="luis cleto" userId="a76db6c301978307" providerId="LiveId" clId="{BB93E05D-BE05-4453-8BDD-E5B3B775B63B}" dt="2026-10-04T10:05:00.309" v="5214" actId="1076"/>
          <ac:spMkLst>
            <pc:docMk/>
            <pc:sldMk cId="811872758" sldId="3946"/>
            <ac:spMk id="4" creationId="{48AC95F8-85DF-FF6C-041C-F622698C291C}"/>
          </ac:spMkLst>
        </pc:spChg>
        <pc:spChg chg="mod">
          <ac:chgData name="luis cleto" userId="a76db6c301978307" providerId="LiveId" clId="{BB93E05D-BE05-4453-8BDD-E5B3B775B63B}" dt="2026-10-04T10:05:04.836" v="5215" actId="1076"/>
          <ac:spMkLst>
            <pc:docMk/>
            <pc:sldMk cId="811872758" sldId="3946"/>
            <ac:spMk id="6" creationId="{3BCB5B1E-852C-3481-8A67-E6436BF71007}"/>
          </ac:spMkLst>
        </pc:spChg>
      </pc:sldChg>
      <pc:sldChg chg="modSp mod">
        <pc:chgData name="luis cleto" userId="a76db6c301978307" providerId="LiveId" clId="{BB93E05D-BE05-4453-8BDD-E5B3B775B63B}" dt="2026-09-17T15:00:27.555" v="4181" actId="20577"/>
        <pc:sldMkLst>
          <pc:docMk/>
          <pc:sldMk cId="2368406533" sldId="3953"/>
        </pc:sldMkLst>
        <pc:spChg chg="mod">
          <ac:chgData name="luis cleto" userId="a76db6c301978307" providerId="LiveId" clId="{BB93E05D-BE05-4453-8BDD-E5B3B775B63B}" dt="2026-09-17T15:00:27.555" v="4181" actId="20577"/>
          <ac:spMkLst>
            <pc:docMk/>
            <pc:sldMk cId="2368406533" sldId="3953"/>
            <ac:spMk id="4" creationId="{B8FFD124-13AC-FF05-3152-70F1416C1F16}"/>
          </ac:spMkLst>
        </pc:spChg>
      </pc:sldChg>
      <pc:sldChg chg="ord">
        <pc:chgData name="luis cleto" userId="a76db6c301978307" providerId="LiveId" clId="{BB93E05D-BE05-4453-8BDD-E5B3B775B63B}" dt="2026-09-17T15:29:23.337" v="4695"/>
        <pc:sldMkLst>
          <pc:docMk/>
          <pc:sldMk cId="2503903781" sldId="3954"/>
        </pc:sldMkLst>
      </pc:sldChg>
      <pc:sldChg chg="modSp mod ord">
        <pc:chgData name="luis cleto" userId="a76db6c301978307" providerId="LiveId" clId="{BB93E05D-BE05-4453-8BDD-E5B3B775B63B}" dt="2026-09-17T15:15:55.523" v="4478" actId="20577"/>
        <pc:sldMkLst>
          <pc:docMk/>
          <pc:sldMk cId="1971592247" sldId="3955"/>
        </pc:sldMkLst>
        <pc:spChg chg="mod">
          <ac:chgData name="luis cleto" userId="a76db6c301978307" providerId="LiveId" clId="{BB93E05D-BE05-4453-8BDD-E5B3B775B63B}" dt="2026-09-17T15:13:18.317" v="4335" actId="1076"/>
          <ac:spMkLst>
            <pc:docMk/>
            <pc:sldMk cId="1971592247" sldId="3955"/>
            <ac:spMk id="6" creationId="{6C199F64-B897-88F7-87F8-CA68AB871522}"/>
          </ac:spMkLst>
        </pc:spChg>
        <pc:spChg chg="mod">
          <ac:chgData name="luis cleto" userId="a76db6c301978307" providerId="LiveId" clId="{BB93E05D-BE05-4453-8BDD-E5B3B775B63B}" dt="2026-09-17T15:15:55.523" v="4478" actId="20577"/>
          <ac:spMkLst>
            <pc:docMk/>
            <pc:sldMk cId="1971592247" sldId="3955"/>
            <ac:spMk id="8" creationId="{F7EF3C58-05FE-983E-DA0F-E27A3ED96974}"/>
          </ac:spMkLst>
        </pc:spChg>
        <pc:picChg chg="mod">
          <ac:chgData name="luis cleto" userId="a76db6c301978307" providerId="LiveId" clId="{BB93E05D-BE05-4453-8BDD-E5B3B775B63B}" dt="2026-09-17T15:13:05.425" v="4324" actId="1076"/>
          <ac:picMkLst>
            <pc:docMk/>
            <pc:sldMk cId="1971592247" sldId="3955"/>
            <ac:picMk id="4" creationId="{A6E7EE60-461B-23EE-4A6B-B49F1FF6AAB7}"/>
          </ac:picMkLst>
        </pc:picChg>
      </pc:sldChg>
      <pc:sldChg chg="addSp modSp new mod">
        <pc:chgData name="luis cleto" userId="a76db6c301978307" providerId="LiveId" clId="{BB93E05D-BE05-4453-8BDD-E5B3B775B63B}" dt="2026-09-17T14:30:47.112" v="3306" actId="1076"/>
        <pc:sldMkLst>
          <pc:docMk/>
          <pc:sldMk cId="49241488" sldId="3956"/>
        </pc:sldMkLst>
        <pc:spChg chg="add mod">
          <ac:chgData name="luis cleto" userId="a76db6c301978307" providerId="LiveId" clId="{BB93E05D-BE05-4453-8BDD-E5B3B775B63B}" dt="2026-09-17T14:30:47.112" v="3306" actId="1076"/>
          <ac:spMkLst>
            <pc:docMk/>
            <pc:sldMk cId="49241488" sldId="3956"/>
            <ac:spMk id="4" creationId="{B24E18E2-E0CE-5D69-2257-09DFF21C443F}"/>
          </ac:spMkLst>
        </pc:spChg>
      </pc:sldChg>
      <pc:sldChg chg="modSp add mod">
        <pc:chgData name="luis cleto" userId="a76db6c301978307" providerId="LiveId" clId="{BB93E05D-BE05-4453-8BDD-E5B3B775B63B}" dt="2026-09-17T14:46:38.196" v="4008" actId="1076"/>
        <pc:sldMkLst>
          <pc:docMk/>
          <pc:sldMk cId="1481929800" sldId="3957"/>
        </pc:sldMkLst>
        <pc:spChg chg="mod">
          <ac:chgData name="luis cleto" userId="a76db6c301978307" providerId="LiveId" clId="{BB93E05D-BE05-4453-8BDD-E5B3B775B63B}" dt="2026-09-17T14:46:38.196" v="4008" actId="1076"/>
          <ac:spMkLst>
            <pc:docMk/>
            <pc:sldMk cId="1481929800" sldId="3957"/>
            <ac:spMk id="4" creationId="{AA3367AA-E3DD-F4FD-2318-9ACB235AF4B7}"/>
          </ac:spMkLst>
        </pc:spChg>
      </pc:sldChg>
      <pc:sldChg chg="addSp delSp modSp add mod">
        <pc:chgData name="luis cleto" userId="a76db6c301978307" providerId="LiveId" clId="{BB93E05D-BE05-4453-8BDD-E5B3B775B63B}" dt="2026-09-24T09:08:25.060" v="5145" actId="1076"/>
        <pc:sldMkLst>
          <pc:docMk/>
          <pc:sldMk cId="2212347411" sldId="3958"/>
        </pc:sldMkLst>
        <pc:spChg chg="mod">
          <ac:chgData name="luis cleto" userId="a76db6c301978307" providerId="LiveId" clId="{BB93E05D-BE05-4453-8BDD-E5B3B775B63B}" dt="2026-09-17T14:42:47.455" v="3890" actId="21"/>
          <ac:spMkLst>
            <pc:docMk/>
            <pc:sldMk cId="2212347411" sldId="3958"/>
            <ac:spMk id="4" creationId="{D0A02C2A-941B-A4E2-6A0D-8AAEBF33B13B}"/>
          </ac:spMkLst>
        </pc:spChg>
        <pc:spChg chg="mod">
          <ac:chgData name="luis cleto" userId="a76db6c301978307" providerId="LiveId" clId="{BB93E05D-BE05-4453-8BDD-E5B3B775B63B}" dt="2026-09-24T09:08:25.060" v="5145" actId="1076"/>
          <ac:spMkLst>
            <pc:docMk/>
            <pc:sldMk cId="2212347411" sldId="3958"/>
            <ac:spMk id="5" creationId="{A1C70852-C2BA-7CDF-1CB1-CC6A3D8F85CC}"/>
          </ac:spMkLst>
        </pc:spChg>
        <pc:spChg chg="add mod">
          <ac:chgData name="luis cleto" userId="a76db6c301978307" providerId="LiveId" clId="{BB93E05D-BE05-4453-8BDD-E5B3B775B63B}" dt="2026-09-17T14:43:56.940" v="3904" actId="255"/>
          <ac:spMkLst>
            <pc:docMk/>
            <pc:sldMk cId="2212347411" sldId="3958"/>
            <ac:spMk id="9" creationId="{9FA92AF1-5B01-84FD-0A2A-A920E1D72654}"/>
          </ac:spMkLst>
        </pc:spChg>
        <pc:picChg chg="add mod">
          <ac:chgData name="luis cleto" userId="a76db6c301978307" providerId="LiveId" clId="{BB93E05D-BE05-4453-8BDD-E5B3B775B63B}" dt="2026-09-17T14:43:42.605" v="3902" actId="14100"/>
          <ac:picMkLst>
            <pc:docMk/>
            <pc:sldMk cId="2212347411" sldId="3958"/>
            <ac:picMk id="7" creationId="{24E73E5A-AE49-EED7-BDED-2FE90922097E}"/>
          </ac:picMkLst>
        </pc:picChg>
      </pc:sldChg>
      <pc:sldChg chg="addSp modSp new mod">
        <pc:chgData name="luis cleto" userId="a76db6c301978307" providerId="LiveId" clId="{BB93E05D-BE05-4453-8BDD-E5B3B775B63B}" dt="2026-09-17T14:54:21.975" v="4048" actId="1076"/>
        <pc:sldMkLst>
          <pc:docMk/>
          <pc:sldMk cId="3829514191" sldId="3959"/>
        </pc:sldMkLst>
        <pc:spChg chg="add mod">
          <ac:chgData name="luis cleto" userId="a76db6c301978307" providerId="LiveId" clId="{BB93E05D-BE05-4453-8BDD-E5B3B775B63B}" dt="2026-09-17T14:54:21.975" v="4048" actId="1076"/>
          <ac:spMkLst>
            <pc:docMk/>
            <pc:sldMk cId="3829514191" sldId="3959"/>
            <ac:spMk id="4" creationId="{BA94EE5D-D65B-8969-9C32-87AC809E99A5}"/>
          </ac:spMkLst>
        </pc:spChg>
      </pc:sldChg>
      <pc:sldChg chg="addSp modSp new mod">
        <pc:chgData name="luis cleto" userId="a76db6c301978307" providerId="LiveId" clId="{BB93E05D-BE05-4453-8BDD-E5B3B775B63B}" dt="2026-09-17T14:55:58.225" v="4065" actId="20577"/>
        <pc:sldMkLst>
          <pc:docMk/>
          <pc:sldMk cId="949912488" sldId="3961"/>
        </pc:sldMkLst>
        <pc:spChg chg="add mod">
          <ac:chgData name="luis cleto" userId="a76db6c301978307" providerId="LiveId" clId="{BB93E05D-BE05-4453-8BDD-E5B3B775B63B}" dt="2026-09-17T14:55:58.225" v="4065" actId="20577"/>
          <ac:spMkLst>
            <pc:docMk/>
            <pc:sldMk cId="949912488" sldId="3961"/>
            <ac:spMk id="4" creationId="{5DADB05C-CCE2-D063-B9D5-A5B8D168F87E}"/>
          </ac:spMkLst>
        </pc:spChg>
      </pc:sldChg>
      <pc:sldChg chg="modSp add mod">
        <pc:chgData name="luis cleto" userId="a76db6c301978307" providerId="LiveId" clId="{BB93E05D-BE05-4453-8BDD-E5B3B775B63B}" dt="2026-10-04T09:51:05.300" v="5153" actId="1076"/>
        <pc:sldMkLst>
          <pc:docMk/>
          <pc:sldMk cId="0" sldId="3962"/>
        </pc:sldMkLst>
        <pc:spChg chg="mod">
          <ac:chgData name="luis cleto" userId="a76db6c301978307" providerId="LiveId" clId="{BB93E05D-BE05-4453-8BDD-E5B3B775B63B}" dt="2026-10-04T09:51:05.300" v="5153" actId="1076"/>
          <ac:spMkLst>
            <pc:docMk/>
            <pc:sldMk cId="0" sldId="3962"/>
            <ac:spMk id="2" creationId="{00000000-0000-0000-0000-000000000000}"/>
          </ac:spMkLst>
        </pc:spChg>
      </pc:sldChg>
      <pc:sldChg chg="modSp add mod">
        <pc:chgData name="luis cleto" userId="a76db6c301978307" providerId="LiveId" clId="{BB93E05D-BE05-4453-8BDD-E5B3B775B63B}" dt="2026-10-04T09:50:50.458" v="5152" actId="1076"/>
        <pc:sldMkLst>
          <pc:docMk/>
          <pc:sldMk cId="0" sldId="3963"/>
        </pc:sldMkLst>
        <pc:spChg chg="mod">
          <ac:chgData name="luis cleto" userId="a76db6c301978307" providerId="LiveId" clId="{BB93E05D-BE05-4453-8BDD-E5B3B775B63B}" dt="2026-10-04T09:50:50.458" v="5152" actId="1076"/>
          <ac:spMkLst>
            <pc:docMk/>
            <pc:sldMk cId="0" sldId="3963"/>
            <ac:spMk id="2" creationId="{00000000-0000-0000-0000-000000000000}"/>
          </ac:spMkLst>
        </pc:spChg>
      </pc:sldChg>
      <pc:sldChg chg="modSp add mod">
        <pc:chgData name="luis cleto" userId="a76db6c301978307" providerId="LiveId" clId="{BB93E05D-BE05-4453-8BDD-E5B3B775B63B}" dt="2026-10-04T09:50:39.785" v="5151" actId="1076"/>
        <pc:sldMkLst>
          <pc:docMk/>
          <pc:sldMk cId="0" sldId="3964"/>
        </pc:sldMkLst>
        <pc:spChg chg="mod">
          <ac:chgData name="luis cleto" userId="a76db6c301978307" providerId="LiveId" clId="{BB93E05D-BE05-4453-8BDD-E5B3B775B63B}" dt="2026-10-04T09:50:39.785" v="5151" actId="1076"/>
          <ac:spMkLst>
            <pc:docMk/>
            <pc:sldMk cId="0" sldId="3964"/>
            <ac:spMk id="2" creationId="{00000000-0000-0000-0000-000000000000}"/>
          </ac:spMkLst>
        </pc:spChg>
      </pc:sldChg>
      <pc:sldChg chg="modSp add mod">
        <pc:chgData name="luis cleto" userId="a76db6c301978307" providerId="LiveId" clId="{BB93E05D-BE05-4453-8BDD-E5B3B775B63B}" dt="2026-10-04T09:57:24.859" v="5165" actId="2711"/>
        <pc:sldMkLst>
          <pc:docMk/>
          <pc:sldMk cId="0" sldId="3965"/>
        </pc:sldMkLst>
        <pc:spChg chg="mod">
          <ac:chgData name="luis cleto" userId="a76db6c301978307" providerId="LiveId" clId="{BB93E05D-BE05-4453-8BDD-E5B3B775B63B}" dt="2026-10-04T09:56:01.938" v="5157" actId="27636"/>
          <ac:spMkLst>
            <pc:docMk/>
            <pc:sldMk cId="0" sldId="3965"/>
            <ac:spMk id="2" creationId="{00000000-0000-0000-0000-000000000000}"/>
          </ac:spMkLst>
        </pc:spChg>
        <pc:spChg chg="mod">
          <ac:chgData name="luis cleto" userId="a76db6c301978307" providerId="LiveId" clId="{BB93E05D-BE05-4453-8BDD-E5B3B775B63B}" dt="2026-10-04T09:56:22.754" v="5158" actId="2711"/>
          <ac:spMkLst>
            <pc:docMk/>
            <pc:sldMk cId="0" sldId="3965"/>
            <ac:spMk id="6" creationId="{00000000-0000-0000-0000-000000000000}"/>
          </ac:spMkLst>
        </pc:spChg>
        <pc:spChg chg="mod">
          <ac:chgData name="luis cleto" userId="a76db6c301978307" providerId="LiveId" clId="{BB93E05D-BE05-4453-8BDD-E5B3B775B63B}" dt="2026-10-04T09:56:33.912" v="5159" actId="2711"/>
          <ac:spMkLst>
            <pc:docMk/>
            <pc:sldMk cId="0" sldId="3965"/>
            <ac:spMk id="7" creationId="{00000000-0000-0000-0000-000000000000}"/>
          </ac:spMkLst>
        </pc:spChg>
        <pc:spChg chg="mod">
          <ac:chgData name="luis cleto" userId="a76db6c301978307" providerId="LiveId" clId="{BB93E05D-BE05-4453-8BDD-E5B3B775B63B}" dt="2026-10-04T09:56:41.645" v="5160" actId="2711"/>
          <ac:spMkLst>
            <pc:docMk/>
            <pc:sldMk cId="0" sldId="3965"/>
            <ac:spMk id="11" creationId="{00000000-0000-0000-0000-000000000000}"/>
          </ac:spMkLst>
        </pc:spChg>
        <pc:spChg chg="mod">
          <ac:chgData name="luis cleto" userId="a76db6c301978307" providerId="LiveId" clId="{BB93E05D-BE05-4453-8BDD-E5B3B775B63B}" dt="2026-10-04T09:56:52.321" v="5161" actId="2711"/>
          <ac:spMkLst>
            <pc:docMk/>
            <pc:sldMk cId="0" sldId="3965"/>
            <ac:spMk id="12" creationId="{00000000-0000-0000-0000-000000000000}"/>
          </ac:spMkLst>
        </pc:spChg>
        <pc:spChg chg="mod">
          <ac:chgData name="luis cleto" userId="a76db6c301978307" providerId="LiveId" clId="{BB93E05D-BE05-4453-8BDD-E5B3B775B63B}" dt="2026-10-04T09:56:58.475" v="5162" actId="2711"/>
          <ac:spMkLst>
            <pc:docMk/>
            <pc:sldMk cId="0" sldId="3965"/>
            <ac:spMk id="13" creationId="{00000000-0000-0000-0000-000000000000}"/>
          </ac:spMkLst>
        </pc:spChg>
        <pc:spChg chg="mod">
          <ac:chgData name="luis cleto" userId="a76db6c301978307" providerId="LiveId" clId="{BB93E05D-BE05-4453-8BDD-E5B3B775B63B}" dt="2026-10-04T09:57:03.739" v="5163" actId="2711"/>
          <ac:spMkLst>
            <pc:docMk/>
            <pc:sldMk cId="0" sldId="3965"/>
            <ac:spMk id="17" creationId="{00000000-0000-0000-0000-000000000000}"/>
          </ac:spMkLst>
        </pc:spChg>
        <pc:spChg chg="mod">
          <ac:chgData name="luis cleto" userId="a76db6c301978307" providerId="LiveId" clId="{BB93E05D-BE05-4453-8BDD-E5B3B775B63B}" dt="2026-10-04T09:57:15.451" v="5164" actId="2711"/>
          <ac:spMkLst>
            <pc:docMk/>
            <pc:sldMk cId="0" sldId="3965"/>
            <ac:spMk id="18" creationId="{00000000-0000-0000-0000-000000000000}"/>
          </ac:spMkLst>
        </pc:spChg>
        <pc:spChg chg="mod">
          <ac:chgData name="luis cleto" userId="a76db6c301978307" providerId="LiveId" clId="{BB93E05D-BE05-4453-8BDD-E5B3B775B63B}" dt="2026-10-04T09:57:24.859" v="5165" actId="2711"/>
          <ac:spMkLst>
            <pc:docMk/>
            <pc:sldMk cId="0" sldId="3965"/>
            <ac:spMk id="19" creationId="{00000000-0000-0000-0000-000000000000}"/>
          </ac:spMkLst>
        </pc:spChg>
      </pc:sldChg>
      <pc:sldChg chg="modSp add mod">
        <pc:chgData name="luis cleto" userId="a76db6c301978307" providerId="LiveId" clId="{BB93E05D-BE05-4453-8BDD-E5B3B775B63B}" dt="2026-10-04T09:58:07.199" v="5169" actId="1076"/>
        <pc:sldMkLst>
          <pc:docMk/>
          <pc:sldMk cId="0" sldId="3966"/>
        </pc:sldMkLst>
        <pc:spChg chg="mod">
          <ac:chgData name="luis cleto" userId="a76db6c301978307" providerId="LiveId" clId="{BB93E05D-BE05-4453-8BDD-E5B3B775B63B}" dt="2026-10-04T09:58:07.199" v="5169" actId="1076"/>
          <ac:spMkLst>
            <pc:docMk/>
            <pc:sldMk cId="0" sldId="3966"/>
            <ac:spMk id="2" creationId="{00000000-0000-0000-0000-000000000000}"/>
          </ac:spMkLst>
        </pc:spChg>
      </pc:sldChg>
      <pc:sldChg chg="modSp add mod">
        <pc:chgData name="luis cleto" userId="a76db6c301978307" providerId="LiveId" clId="{BB93E05D-BE05-4453-8BDD-E5B3B775B63B}" dt="2026-10-04T09:58:52.359" v="5174" actId="1076"/>
        <pc:sldMkLst>
          <pc:docMk/>
          <pc:sldMk cId="0" sldId="3967"/>
        </pc:sldMkLst>
        <pc:spChg chg="mod">
          <ac:chgData name="luis cleto" userId="a76db6c301978307" providerId="LiveId" clId="{BB93E05D-BE05-4453-8BDD-E5B3B775B63B}" dt="2026-10-04T09:58:52.359" v="5174" actId="1076"/>
          <ac:spMkLst>
            <pc:docMk/>
            <pc:sldMk cId="0" sldId="3967"/>
            <ac:spMk id="2" creationId="{00000000-0000-0000-0000-000000000000}"/>
          </ac:spMkLst>
        </pc:spChg>
      </pc:sldChg>
      <pc:sldChg chg="addSp delSp modSp add mod">
        <pc:chgData name="luis cleto" userId="a76db6c301978307" providerId="LiveId" clId="{BB93E05D-BE05-4453-8BDD-E5B3B775B63B}" dt="2026-10-04T10:04:11.422" v="5210" actId="1076"/>
        <pc:sldMkLst>
          <pc:docMk/>
          <pc:sldMk cId="690624529" sldId="3968"/>
        </pc:sldMkLst>
        <pc:spChg chg="add mod">
          <ac:chgData name="luis cleto" userId="a76db6c301978307" providerId="LiveId" clId="{BB93E05D-BE05-4453-8BDD-E5B3B775B63B}" dt="2026-10-04T10:04:11.422" v="5210" actId="1076"/>
          <ac:spMkLst>
            <pc:docMk/>
            <pc:sldMk cId="690624529" sldId="3968"/>
            <ac:spMk id="6" creationId="{464C6D2D-F18E-4547-FEF4-24BF1E1E269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7CFD3-C7D9-4056-9C6A-FBAB0E51A637}" type="doc">
      <dgm:prSet loTypeId="urn:microsoft.com/office/officeart/2005/8/layout/vList2" loCatId="list" qsTypeId="urn:microsoft.com/office/officeart/2005/8/quickstyle/simple1#1" qsCatId="simple" csTypeId="urn:microsoft.com/office/officeart/2005/8/colors/colorful5#1" csCatId="colorful" phldr="1"/>
      <dgm:spPr/>
      <dgm:t>
        <a:bodyPr/>
        <a:lstStyle/>
        <a:p>
          <a:endParaRPr lang="en-US"/>
        </a:p>
      </dgm:t>
    </dgm:pt>
    <dgm:pt modelId="{2AB49273-7DB9-431A-8CB2-CE076664E500}">
      <dgm:prSet/>
      <dgm:spPr/>
      <dgm:t>
        <a:bodyPr/>
        <a:lstStyle/>
        <a:p>
          <a:r>
            <a:rPr lang="en-US" dirty="0"/>
            <a:t>1. a)The Simple manual b)the skills training and c)IFS workbooks each around $30</a:t>
          </a:r>
        </a:p>
      </dgm:t>
    </dgm:pt>
    <dgm:pt modelId="{A360C8F9-0A40-489E-BDA1-AB56D9C4EB3F}" type="parTrans" cxnId="{EB2AB3CA-63C9-4095-A79C-D69118BE7B93}">
      <dgm:prSet/>
      <dgm:spPr/>
      <dgm:t>
        <a:bodyPr/>
        <a:lstStyle/>
        <a:p>
          <a:endParaRPr lang="en-US"/>
        </a:p>
      </dgm:t>
    </dgm:pt>
    <dgm:pt modelId="{A306AC66-B8F5-416F-9D78-E0772B51700A}" type="sibTrans" cxnId="{EB2AB3CA-63C9-4095-A79C-D69118BE7B93}">
      <dgm:prSet/>
      <dgm:spPr/>
      <dgm:t>
        <a:bodyPr/>
        <a:lstStyle/>
        <a:p>
          <a:endParaRPr lang="en-US"/>
        </a:p>
      </dgm:t>
    </dgm:pt>
    <dgm:pt modelId="{76E67B21-53E8-4527-BB28-70735C67C57E}">
      <dgm:prSet/>
      <dgm:spPr/>
      <dgm:t>
        <a:bodyPr/>
        <a:lstStyle/>
        <a:p>
          <a:r>
            <a:rPr lang="en-US" dirty="0"/>
            <a:t>2. A 3-ring binder</a:t>
          </a:r>
        </a:p>
      </dgm:t>
    </dgm:pt>
    <dgm:pt modelId="{EDFAF96A-8EE6-401B-94BC-B1FD389D1F13}" type="parTrans" cxnId="{39DFDA8E-2D5F-406F-82B2-57AF6F8FE68A}">
      <dgm:prSet/>
      <dgm:spPr/>
      <dgm:t>
        <a:bodyPr/>
        <a:lstStyle/>
        <a:p>
          <a:endParaRPr lang="en-US"/>
        </a:p>
      </dgm:t>
    </dgm:pt>
    <dgm:pt modelId="{CF1B41C2-959A-4945-BB77-C964F9771189}" type="sibTrans" cxnId="{39DFDA8E-2D5F-406F-82B2-57AF6F8FE68A}">
      <dgm:prSet/>
      <dgm:spPr/>
      <dgm:t>
        <a:bodyPr/>
        <a:lstStyle/>
        <a:p>
          <a:endParaRPr lang="en-US"/>
        </a:p>
      </dgm:t>
    </dgm:pt>
    <dgm:pt modelId="{B2633D2B-1E17-4981-A37C-75DAB9172FBB}">
      <dgm:prSet/>
      <dgm:spPr/>
      <dgm:t>
        <a:bodyPr/>
        <a:lstStyle/>
        <a:p>
          <a:r>
            <a:rPr lang="en-US" dirty="0"/>
            <a:t>3. Access to the Simple website- Itssimple2021.com</a:t>
          </a:r>
        </a:p>
      </dgm:t>
    </dgm:pt>
    <dgm:pt modelId="{D8EF9FEA-F1EB-4503-84E0-1AF6B4EAA1AB}" type="parTrans" cxnId="{F2A7CCFC-A49D-48D8-A26D-C68664F53651}">
      <dgm:prSet/>
      <dgm:spPr/>
      <dgm:t>
        <a:bodyPr/>
        <a:lstStyle/>
        <a:p>
          <a:endParaRPr lang="en-US"/>
        </a:p>
      </dgm:t>
    </dgm:pt>
    <dgm:pt modelId="{A178A5AC-714A-42AC-B4C9-E25E7CBCFAF7}" type="sibTrans" cxnId="{F2A7CCFC-A49D-48D8-A26D-C68664F53651}">
      <dgm:prSet/>
      <dgm:spPr/>
      <dgm:t>
        <a:bodyPr/>
        <a:lstStyle/>
        <a:p>
          <a:endParaRPr lang="en-US"/>
        </a:p>
      </dgm:t>
    </dgm:pt>
    <dgm:pt modelId="{083F662C-A73F-46AB-BA77-395004006595}">
      <dgm:prSet/>
      <dgm:spPr/>
      <dgm:t>
        <a:bodyPr/>
        <a:lstStyle/>
        <a:p>
          <a:r>
            <a:rPr lang="en-US" dirty="0"/>
            <a:t>5. Your active participation</a:t>
          </a:r>
        </a:p>
      </dgm:t>
    </dgm:pt>
    <dgm:pt modelId="{747B83FF-E65F-4B22-A778-7033D9642C74}" type="parTrans" cxnId="{5511E58D-F68B-4924-A4C3-657EB22C7B43}">
      <dgm:prSet/>
      <dgm:spPr/>
      <dgm:t>
        <a:bodyPr/>
        <a:lstStyle/>
        <a:p>
          <a:endParaRPr lang="en-CA"/>
        </a:p>
      </dgm:t>
    </dgm:pt>
    <dgm:pt modelId="{F5275F93-957D-46B5-8FF4-DF1F0A7A82D7}" type="sibTrans" cxnId="{5511E58D-F68B-4924-A4C3-657EB22C7B43}">
      <dgm:prSet/>
      <dgm:spPr/>
      <dgm:t>
        <a:bodyPr/>
        <a:lstStyle/>
        <a:p>
          <a:endParaRPr lang="en-CA"/>
        </a:p>
      </dgm:t>
    </dgm:pt>
    <dgm:pt modelId="{E5A3062F-C2CC-411A-901C-E17E59F6AD41}">
      <dgm:prSet/>
      <dgm:spPr/>
      <dgm:t>
        <a:bodyPr/>
        <a:lstStyle/>
        <a:p>
          <a:r>
            <a:rPr lang="en-US" dirty="0"/>
            <a:t>4. Access to the It’s Simple on YouTube (</a:t>
          </a:r>
          <a:r>
            <a:rPr lang="en-US" dirty="0" err="1"/>
            <a:t>itssimple</a:t>
          </a:r>
          <a:r>
            <a:rPr lang="en-US" dirty="0"/>
            <a:t> on youtube1123) or the “live” course.</a:t>
          </a:r>
        </a:p>
      </dgm:t>
    </dgm:pt>
    <dgm:pt modelId="{A81A5D2C-092D-4D71-8597-24EC8F26AD77}" type="parTrans" cxnId="{B95A225C-D969-490F-9BF4-A7E090D51C18}">
      <dgm:prSet/>
      <dgm:spPr/>
      <dgm:t>
        <a:bodyPr/>
        <a:lstStyle/>
        <a:p>
          <a:endParaRPr lang="en-CA"/>
        </a:p>
      </dgm:t>
    </dgm:pt>
    <dgm:pt modelId="{9D397D72-2580-41A3-B1ED-1FF9CDC012F3}" type="sibTrans" cxnId="{B95A225C-D969-490F-9BF4-A7E090D51C18}">
      <dgm:prSet/>
      <dgm:spPr/>
      <dgm:t>
        <a:bodyPr/>
        <a:lstStyle/>
        <a:p>
          <a:endParaRPr lang="en-CA"/>
        </a:p>
      </dgm:t>
    </dgm:pt>
    <dgm:pt modelId="{037EF761-B89B-4D01-AFEF-4A10B19EB061}" type="pres">
      <dgm:prSet presAssocID="{1007CFD3-C7D9-4056-9C6A-FBAB0E51A637}" presName="linear" presStyleCnt="0">
        <dgm:presLayoutVars>
          <dgm:animLvl val="lvl"/>
          <dgm:resizeHandles val="exact"/>
        </dgm:presLayoutVars>
      </dgm:prSet>
      <dgm:spPr/>
    </dgm:pt>
    <dgm:pt modelId="{A79D568C-765D-4A14-BCA6-39A0949F211D}" type="pres">
      <dgm:prSet presAssocID="{2AB49273-7DB9-431A-8CB2-CE076664E500}" presName="parentText" presStyleLbl="node1" presStyleIdx="0" presStyleCnt="5" custScaleY="104575">
        <dgm:presLayoutVars>
          <dgm:chMax val="0"/>
          <dgm:bulletEnabled val="1"/>
        </dgm:presLayoutVars>
      </dgm:prSet>
      <dgm:spPr/>
    </dgm:pt>
    <dgm:pt modelId="{B5B41C11-1B89-40CF-AE69-48AF2B474696}" type="pres">
      <dgm:prSet presAssocID="{A306AC66-B8F5-416F-9D78-E0772B51700A}" presName="spacer" presStyleCnt="0"/>
      <dgm:spPr/>
    </dgm:pt>
    <dgm:pt modelId="{D90D80A0-0FC2-44F3-BCAD-223F196A35B5}" type="pres">
      <dgm:prSet presAssocID="{76E67B21-53E8-4527-BB28-70735C67C57E}" presName="parentText" presStyleLbl="node1" presStyleIdx="1" presStyleCnt="5">
        <dgm:presLayoutVars>
          <dgm:chMax val="0"/>
          <dgm:bulletEnabled val="1"/>
        </dgm:presLayoutVars>
      </dgm:prSet>
      <dgm:spPr/>
    </dgm:pt>
    <dgm:pt modelId="{F4D8B64D-B567-4FCD-B5C2-FDB6403B3577}" type="pres">
      <dgm:prSet presAssocID="{CF1B41C2-959A-4945-BB77-C964F9771189}" presName="spacer" presStyleCnt="0"/>
      <dgm:spPr/>
    </dgm:pt>
    <dgm:pt modelId="{6C259350-A758-41B8-93CB-A72C0EAE6BE7}" type="pres">
      <dgm:prSet presAssocID="{B2633D2B-1E17-4981-A37C-75DAB9172FBB}" presName="parentText" presStyleLbl="node1" presStyleIdx="2" presStyleCnt="5">
        <dgm:presLayoutVars>
          <dgm:chMax val="0"/>
          <dgm:bulletEnabled val="1"/>
        </dgm:presLayoutVars>
      </dgm:prSet>
      <dgm:spPr/>
    </dgm:pt>
    <dgm:pt modelId="{09FC33B8-10EB-43A6-9FF2-39965E692C5A}" type="pres">
      <dgm:prSet presAssocID="{A178A5AC-714A-42AC-B4C9-E25E7CBCFAF7}" presName="spacer" presStyleCnt="0"/>
      <dgm:spPr/>
    </dgm:pt>
    <dgm:pt modelId="{7F6F5B16-C03E-482F-A216-A513CE6FE717}" type="pres">
      <dgm:prSet presAssocID="{E5A3062F-C2CC-411A-901C-E17E59F6AD41}" presName="parentText" presStyleLbl="node1" presStyleIdx="3" presStyleCnt="5">
        <dgm:presLayoutVars>
          <dgm:chMax val="0"/>
          <dgm:bulletEnabled val="1"/>
        </dgm:presLayoutVars>
      </dgm:prSet>
      <dgm:spPr/>
    </dgm:pt>
    <dgm:pt modelId="{EA5F9F9E-473E-4F41-A4CA-411C34C47E95}" type="pres">
      <dgm:prSet presAssocID="{9D397D72-2580-41A3-B1ED-1FF9CDC012F3}" presName="spacer" presStyleCnt="0"/>
      <dgm:spPr/>
    </dgm:pt>
    <dgm:pt modelId="{C889D088-539F-423C-B4B6-7C9FB54E312B}" type="pres">
      <dgm:prSet presAssocID="{083F662C-A73F-46AB-BA77-395004006595}" presName="parentText" presStyleLbl="node1" presStyleIdx="4" presStyleCnt="5">
        <dgm:presLayoutVars>
          <dgm:chMax val="0"/>
          <dgm:bulletEnabled val="1"/>
        </dgm:presLayoutVars>
      </dgm:prSet>
      <dgm:spPr/>
    </dgm:pt>
  </dgm:ptLst>
  <dgm:cxnLst>
    <dgm:cxn modelId="{B1DAC816-7DF9-4683-BEBB-FE3E9792C7C4}" type="presOf" srcId="{1007CFD3-C7D9-4056-9C6A-FBAB0E51A637}" destId="{037EF761-B89B-4D01-AFEF-4A10B19EB061}" srcOrd="0" destOrd="0" presId="urn:microsoft.com/office/officeart/2005/8/layout/vList2"/>
    <dgm:cxn modelId="{168F6121-918C-41C5-B3DA-B518AA6DD8B5}" type="presOf" srcId="{2AB49273-7DB9-431A-8CB2-CE076664E500}" destId="{A79D568C-765D-4A14-BCA6-39A0949F211D}" srcOrd="0" destOrd="0" presId="urn:microsoft.com/office/officeart/2005/8/layout/vList2"/>
    <dgm:cxn modelId="{B95A225C-D969-490F-9BF4-A7E090D51C18}" srcId="{1007CFD3-C7D9-4056-9C6A-FBAB0E51A637}" destId="{E5A3062F-C2CC-411A-901C-E17E59F6AD41}" srcOrd="3" destOrd="0" parTransId="{A81A5D2C-092D-4D71-8597-24EC8F26AD77}" sibTransId="{9D397D72-2580-41A3-B1ED-1FF9CDC012F3}"/>
    <dgm:cxn modelId="{5511E58D-F68B-4924-A4C3-657EB22C7B43}" srcId="{1007CFD3-C7D9-4056-9C6A-FBAB0E51A637}" destId="{083F662C-A73F-46AB-BA77-395004006595}" srcOrd="4" destOrd="0" parTransId="{747B83FF-E65F-4B22-A778-7033D9642C74}" sibTransId="{F5275F93-957D-46B5-8FF4-DF1F0A7A82D7}"/>
    <dgm:cxn modelId="{39DFDA8E-2D5F-406F-82B2-57AF6F8FE68A}" srcId="{1007CFD3-C7D9-4056-9C6A-FBAB0E51A637}" destId="{76E67B21-53E8-4527-BB28-70735C67C57E}" srcOrd="1" destOrd="0" parTransId="{EDFAF96A-8EE6-401B-94BC-B1FD389D1F13}" sibTransId="{CF1B41C2-959A-4945-BB77-C964F9771189}"/>
    <dgm:cxn modelId="{7A4345CA-AFC9-4BDD-890A-B924979F9161}" type="presOf" srcId="{76E67B21-53E8-4527-BB28-70735C67C57E}" destId="{D90D80A0-0FC2-44F3-BCAD-223F196A35B5}" srcOrd="0" destOrd="0" presId="urn:microsoft.com/office/officeart/2005/8/layout/vList2"/>
    <dgm:cxn modelId="{EB2AB3CA-63C9-4095-A79C-D69118BE7B93}" srcId="{1007CFD3-C7D9-4056-9C6A-FBAB0E51A637}" destId="{2AB49273-7DB9-431A-8CB2-CE076664E500}" srcOrd="0" destOrd="0" parTransId="{A360C8F9-0A40-489E-BDA1-AB56D9C4EB3F}" sibTransId="{A306AC66-B8F5-416F-9D78-E0772B51700A}"/>
    <dgm:cxn modelId="{B4904ACF-252C-49DF-9B81-FC7BEEE09FB4}" type="presOf" srcId="{E5A3062F-C2CC-411A-901C-E17E59F6AD41}" destId="{7F6F5B16-C03E-482F-A216-A513CE6FE717}" srcOrd="0" destOrd="0" presId="urn:microsoft.com/office/officeart/2005/8/layout/vList2"/>
    <dgm:cxn modelId="{54D9A8DD-F46D-4B60-B0C5-36F4D7678BED}" type="presOf" srcId="{083F662C-A73F-46AB-BA77-395004006595}" destId="{C889D088-539F-423C-B4B6-7C9FB54E312B}" srcOrd="0" destOrd="0" presId="urn:microsoft.com/office/officeart/2005/8/layout/vList2"/>
    <dgm:cxn modelId="{104FE0F3-A9D3-4F3F-B0C1-AF66CAB485B3}" type="presOf" srcId="{B2633D2B-1E17-4981-A37C-75DAB9172FBB}" destId="{6C259350-A758-41B8-93CB-A72C0EAE6BE7}" srcOrd="0" destOrd="0" presId="urn:microsoft.com/office/officeart/2005/8/layout/vList2"/>
    <dgm:cxn modelId="{F2A7CCFC-A49D-48D8-A26D-C68664F53651}" srcId="{1007CFD3-C7D9-4056-9C6A-FBAB0E51A637}" destId="{B2633D2B-1E17-4981-A37C-75DAB9172FBB}" srcOrd="2" destOrd="0" parTransId="{D8EF9FEA-F1EB-4503-84E0-1AF6B4EAA1AB}" sibTransId="{A178A5AC-714A-42AC-B4C9-E25E7CBCFAF7}"/>
    <dgm:cxn modelId="{0942B1C0-C942-4FE6-BE5D-5505BCBA5D1E}" type="presParOf" srcId="{037EF761-B89B-4D01-AFEF-4A10B19EB061}" destId="{A79D568C-765D-4A14-BCA6-39A0949F211D}" srcOrd="0" destOrd="0" presId="urn:microsoft.com/office/officeart/2005/8/layout/vList2"/>
    <dgm:cxn modelId="{B8AB0F85-62C7-4EB9-93ED-A0C14536AF63}" type="presParOf" srcId="{037EF761-B89B-4D01-AFEF-4A10B19EB061}" destId="{B5B41C11-1B89-40CF-AE69-48AF2B474696}" srcOrd="1" destOrd="0" presId="urn:microsoft.com/office/officeart/2005/8/layout/vList2"/>
    <dgm:cxn modelId="{D6A7822D-2EF8-446A-98FC-CBA88A0532F0}" type="presParOf" srcId="{037EF761-B89B-4D01-AFEF-4A10B19EB061}" destId="{D90D80A0-0FC2-44F3-BCAD-223F196A35B5}" srcOrd="2" destOrd="0" presId="urn:microsoft.com/office/officeart/2005/8/layout/vList2"/>
    <dgm:cxn modelId="{A1D5147F-A6DB-48DB-AF52-E715DB573F35}" type="presParOf" srcId="{037EF761-B89B-4D01-AFEF-4A10B19EB061}" destId="{F4D8B64D-B567-4FCD-B5C2-FDB6403B3577}" srcOrd="3" destOrd="0" presId="urn:microsoft.com/office/officeart/2005/8/layout/vList2"/>
    <dgm:cxn modelId="{9062AA87-E6C9-4ACF-BCA3-9A8241FA4B28}" type="presParOf" srcId="{037EF761-B89B-4D01-AFEF-4A10B19EB061}" destId="{6C259350-A758-41B8-93CB-A72C0EAE6BE7}" srcOrd="4" destOrd="0" presId="urn:microsoft.com/office/officeart/2005/8/layout/vList2"/>
    <dgm:cxn modelId="{47F2CEDD-2538-4C27-8744-04D4D0C15ADF}" type="presParOf" srcId="{037EF761-B89B-4D01-AFEF-4A10B19EB061}" destId="{09FC33B8-10EB-43A6-9FF2-39965E692C5A}" srcOrd="5" destOrd="0" presId="urn:microsoft.com/office/officeart/2005/8/layout/vList2"/>
    <dgm:cxn modelId="{F8676B43-B733-42AF-A8B0-00A8CB0524D3}" type="presParOf" srcId="{037EF761-B89B-4D01-AFEF-4A10B19EB061}" destId="{7F6F5B16-C03E-482F-A216-A513CE6FE717}" srcOrd="6" destOrd="0" presId="urn:microsoft.com/office/officeart/2005/8/layout/vList2"/>
    <dgm:cxn modelId="{ECEC7E3F-67B2-4897-A88A-B767CAFC0EAF}" type="presParOf" srcId="{037EF761-B89B-4D01-AFEF-4A10B19EB061}" destId="{EA5F9F9E-473E-4F41-A4CA-411C34C47E95}" srcOrd="7" destOrd="0" presId="urn:microsoft.com/office/officeart/2005/8/layout/vList2"/>
    <dgm:cxn modelId="{1E5E227D-152E-434C-8E91-0C8AAF6B4E3B}" type="presParOf" srcId="{037EF761-B89B-4D01-AFEF-4A10B19EB061}" destId="{C889D088-539F-423C-B4B6-7C9FB54E312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07CFD3-C7D9-4056-9C6A-FBAB0E51A637}" type="doc">
      <dgm:prSet loTypeId="urn:microsoft.com/office/officeart/2005/8/layout/vList2" loCatId="list" qsTypeId="urn:microsoft.com/office/officeart/2005/8/quickstyle/simple1#2" qsCatId="simple" csTypeId="urn:microsoft.com/office/officeart/2005/8/colors/colorful5#2" csCatId="colorful" phldr="1"/>
      <dgm:spPr/>
      <dgm:t>
        <a:bodyPr/>
        <a:lstStyle/>
        <a:p>
          <a:endParaRPr lang="en-US"/>
        </a:p>
      </dgm:t>
    </dgm:pt>
    <dgm:pt modelId="{2AB49273-7DB9-431A-8CB2-CE076664E500}">
      <dgm:prSet/>
      <dgm:spPr/>
      <dgm:t>
        <a:bodyPr/>
        <a:lstStyle/>
        <a:p>
          <a:r>
            <a:rPr lang="en-US" dirty="0"/>
            <a:t>1. The Simple manual $13  and the skills training workbook $29</a:t>
          </a:r>
        </a:p>
      </dgm:t>
    </dgm:pt>
    <dgm:pt modelId="{A360C8F9-0A40-489E-BDA1-AB56D9C4EB3F}" type="parTrans" cxnId="{EB2AB3CA-63C9-4095-A79C-D69118BE7B93}">
      <dgm:prSet/>
      <dgm:spPr/>
      <dgm:t>
        <a:bodyPr/>
        <a:lstStyle/>
        <a:p>
          <a:endParaRPr lang="en-US"/>
        </a:p>
      </dgm:t>
    </dgm:pt>
    <dgm:pt modelId="{A306AC66-B8F5-416F-9D78-E0772B51700A}" type="sibTrans" cxnId="{EB2AB3CA-63C9-4095-A79C-D69118BE7B93}">
      <dgm:prSet/>
      <dgm:spPr/>
      <dgm:t>
        <a:bodyPr/>
        <a:lstStyle/>
        <a:p>
          <a:endParaRPr lang="en-US"/>
        </a:p>
      </dgm:t>
    </dgm:pt>
    <dgm:pt modelId="{76E67B21-53E8-4527-BB28-70735C67C57E}">
      <dgm:prSet/>
      <dgm:spPr/>
      <dgm:t>
        <a:bodyPr/>
        <a:lstStyle/>
        <a:p>
          <a:r>
            <a:rPr lang="en-US" dirty="0"/>
            <a:t>2. A 3-ring binder</a:t>
          </a:r>
        </a:p>
      </dgm:t>
    </dgm:pt>
    <dgm:pt modelId="{EDFAF96A-8EE6-401B-94BC-B1FD389D1F13}" type="parTrans" cxnId="{39DFDA8E-2D5F-406F-82B2-57AF6F8FE68A}">
      <dgm:prSet/>
      <dgm:spPr/>
      <dgm:t>
        <a:bodyPr/>
        <a:lstStyle/>
        <a:p>
          <a:endParaRPr lang="en-US"/>
        </a:p>
      </dgm:t>
    </dgm:pt>
    <dgm:pt modelId="{CF1B41C2-959A-4945-BB77-C964F9771189}" type="sibTrans" cxnId="{39DFDA8E-2D5F-406F-82B2-57AF6F8FE68A}">
      <dgm:prSet/>
      <dgm:spPr/>
      <dgm:t>
        <a:bodyPr/>
        <a:lstStyle/>
        <a:p>
          <a:endParaRPr lang="en-US"/>
        </a:p>
      </dgm:t>
    </dgm:pt>
    <dgm:pt modelId="{B2633D2B-1E17-4981-A37C-75DAB9172FBB}">
      <dgm:prSet/>
      <dgm:spPr/>
      <dgm:t>
        <a:bodyPr/>
        <a:lstStyle/>
        <a:p>
          <a:r>
            <a:rPr lang="en-US" dirty="0"/>
            <a:t>3. Access to the Simple website- Itssimple2021.com</a:t>
          </a:r>
        </a:p>
      </dgm:t>
    </dgm:pt>
    <dgm:pt modelId="{D8EF9FEA-F1EB-4503-84E0-1AF6B4EAA1AB}" type="parTrans" cxnId="{F2A7CCFC-A49D-48D8-A26D-C68664F53651}">
      <dgm:prSet/>
      <dgm:spPr/>
      <dgm:t>
        <a:bodyPr/>
        <a:lstStyle/>
        <a:p>
          <a:endParaRPr lang="en-US"/>
        </a:p>
      </dgm:t>
    </dgm:pt>
    <dgm:pt modelId="{A178A5AC-714A-42AC-B4C9-E25E7CBCFAF7}" type="sibTrans" cxnId="{F2A7CCFC-A49D-48D8-A26D-C68664F53651}">
      <dgm:prSet/>
      <dgm:spPr/>
      <dgm:t>
        <a:bodyPr/>
        <a:lstStyle/>
        <a:p>
          <a:endParaRPr lang="en-US"/>
        </a:p>
      </dgm:t>
    </dgm:pt>
    <dgm:pt modelId="{083F662C-A73F-46AB-BA77-395004006595}">
      <dgm:prSet/>
      <dgm:spPr/>
      <dgm:t>
        <a:bodyPr/>
        <a:lstStyle/>
        <a:p>
          <a:r>
            <a:rPr lang="en-US" dirty="0"/>
            <a:t>5. Your active participation</a:t>
          </a:r>
        </a:p>
      </dgm:t>
    </dgm:pt>
    <dgm:pt modelId="{747B83FF-E65F-4B22-A778-7033D9642C74}" type="parTrans" cxnId="{5511E58D-F68B-4924-A4C3-657EB22C7B43}">
      <dgm:prSet/>
      <dgm:spPr/>
      <dgm:t>
        <a:bodyPr/>
        <a:lstStyle/>
        <a:p>
          <a:endParaRPr lang="en-CA"/>
        </a:p>
      </dgm:t>
    </dgm:pt>
    <dgm:pt modelId="{F5275F93-957D-46B5-8FF4-DF1F0A7A82D7}" type="sibTrans" cxnId="{5511E58D-F68B-4924-A4C3-657EB22C7B43}">
      <dgm:prSet/>
      <dgm:spPr/>
      <dgm:t>
        <a:bodyPr/>
        <a:lstStyle/>
        <a:p>
          <a:endParaRPr lang="en-CA"/>
        </a:p>
      </dgm:t>
    </dgm:pt>
    <dgm:pt modelId="{E5A3062F-C2CC-411A-901C-E17E59F6AD41}">
      <dgm:prSet/>
      <dgm:spPr/>
      <dgm:t>
        <a:bodyPr/>
        <a:lstStyle/>
        <a:p>
          <a:r>
            <a:rPr lang="en-US" dirty="0"/>
            <a:t>4. Access to the It’s Simple on YouTube (Luis Cleto it’s simple on YouTube sessions) or the “live” course.</a:t>
          </a:r>
        </a:p>
      </dgm:t>
    </dgm:pt>
    <dgm:pt modelId="{A81A5D2C-092D-4D71-8597-24EC8F26AD77}" type="parTrans" cxnId="{B95A225C-D969-490F-9BF4-A7E090D51C18}">
      <dgm:prSet/>
      <dgm:spPr/>
      <dgm:t>
        <a:bodyPr/>
        <a:lstStyle/>
        <a:p>
          <a:endParaRPr lang="en-CA"/>
        </a:p>
      </dgm:t>
    </dgm:pt>
    <dgm:pt modelId="{9D397D72-2580-41A3-B1ED-1FF9CDC012F3}" type="sibTrans" cxnId="{B95A225C-D969-490F-9BF4-A7E090D51C18}">
      <dgm:prSet/>
      <dgm:spPr/>
      <dgm:t>
        <a:bodyPr/>
        <a:lstStyle/>
        <a:p>
          <a:endParaRPr lang="en-CA"/>
        </a:p>
      </dgm:t>
    </dgm:pt>
    <dgm:pt modelId="{037EF761-B89B-4D01-AFEF-4A10B19EB061}" type="pres">
      <dgm:prSet presAssocID="{1007CFD3-C7D9-4056-9C6A-FBAB0E51A637}" presName="linear" presStyleCnt="0">
        <dgm:presLayoutVars>
          <dgm:animLvl val="lvl"/>
          <dgm:resizeHandles val="exact"/>
        </dgm:presLayoutVars>
      </dgm:prSet>
      <dgm:spPr/>
    </dgm:pt>
    <dgm:pt modelId="{A79D568C-765D-4A14-BCA6-39A0949F211D}" type="pres">
      <dgm:prSet presAssocID="{2AB49273-7DB9-431A-8CB2-CE076664E500}" presName="parentText" presStyleLbl="node1" presStyleIdx="0" presStyleCnt="5" custScaleY="104575">
        <dgm:presLayoutVars>
          <dgm:chMax val="0"/>
          <dgm:bulletEnabled val="1"/>
        </dgm:presLayoutVars>
      </dgm:prSet>
      <dgm:spPr/>
    </dgm:pt>
    <dgm:pt modelId="{B5B41C11-1B89-40CF-AE69-48AF2B474696}" type="pres">
      <dgm:prSet presAssocID="{A306AC66-B8F5-416F-9D78-E0772B51700A}" presName="spacer" presStyleCnt="0"/>
      <dgm:spPr/>
    </dgm:pt>
    <dgm:pt modelId="{D90D80A0-0FC2-44F3-BCAD-223F196A35B5}" type="pres">
      <dgm:prSet presAssocID="{76E67B21-53E8-4527-BB28-70735C67C57E}" presName="parentText" presStyleLbl="node1" presStyleIdx="1" presStyleCnt="5">
        <dgm:presLayoutVars>
          <dgm:chMax val="0"/>
          <dgm:bulletEnabled val="1"/>
        </dgm:presLayoutVars>
      </dgm:prSet>
      <dgm:spPr/>
    </dgm:pt>
    <dgm:pt modelId="{F4D8B64D-B567-4FCD-B5C2-FDB6403B3577}" type="pres">
      <dgm:prSet presAssocID="{CF1B41C2-959A-4945-BB77-C964F9771189}" presName="spacer" presStyleCnt="0"/>
      <dgm:spPr/>
    </dgm:pt>
    <dgm:pt modelId="{6C259350-A758-41B8-93CB-A72C0EAE6BE7}" type="pres">
      <dgm:prSet presAssocID="{B2633D2B-1E17-4981-A37C-75DAB9172FBB}" presName="parentText" presStyleLbl="node1" presStyleIdx="2" presStyleCnt="5">
        <dgm:presLayoutVars>
          <dgm:chMax val="0"/>
          <dgm:bulletEnabled val="1"/>
        </dgm:presLayoutVars>
      </dgm:prSet>
      <dgm:spPr/>
    </dgm:pt>
    <dgm:pt modelId="{09FC33B8-10EB-43A6-9FF2-39965E692C5A}" type="pres">
      <dgm:prSet presAssocID="{A178A5AC-714A-42AC-B4C9-E25E7CBCFAF7}" presName="spacer" presStyleCnt="0"/>
      <dgm:spPr/>
    </dgm:pt>
    <dgm:pt modelId="{7F6F5B16-C03E-482F-A216-A513CE6FE717}" type="pres">
      <dgm:prSet presAssocID="{E5A3062F-C2CC-411A-901C-E17E59F6AD41}" presName="parentText" presStyleLbl="node1" presStyleIdx="3" presStyleCnt="5">
        <dgm:presLayoutVars>
          <dgm:chMax val="0"/>
          <dgm:bulletEnabled val="1"/>
        </dgm:presLayoutVars>
      </dgm:prSet>
      <dgm:spPr/>
    </dgm:pt>
    <dgm:pt modelId="{EA5F9F9E-473E-4F41-A4CA-411C34C47E95}" type="pres">
      <dgm:prSet presAssocID="{9D397D72-2580-41A3-B1ED-1FF9CDC012F3}" presName="spacer" presStyleCnt="0"/>
      <dgm:spPr/>
    </dgm:pt>
    <dgm:pt modelId="{C889D088-539F-423C-B4B6-7C9FB54E312B}" type="pres">
      <dgm:prSet presAssocID="{083F662C-A73F-46AB-BA77-395004006595}" presName="parentText" presStyleLbl="node1" presStyleIdx="4" presStyleCnt="5">
        <dgm:presLayoutVars>
          <dgm:chMax val="0"/>
          <dgm:bulletEnabled val="1"/>
        </dgm:presLayoutVars>
      </dgm:prSet>
      <dgm:spPr/>
    </dgm:pt>
  </dgm:ptLst>
  <dgm:cxnLst>
    <dgm:cxn modelId="{B1DAC816-7DF9-4683-BEBB-FE3E9792C7C4}" type="presOf" srcId="{1007CFD3-C7D9-4056-9C6A-FBAB0E51A637}" destId="{037EF761-B89B-4D01-AFEF-4A10B19EB061}" srcOrd="0" destOrd="0" presId="urn:microsoft.com/office/officeart/2005/8/layout/vList2"/>
    <dgm:cxn modelId="{168F6121-918C-41C5-B3DA-B518AA6DD8B5}" type="presOf" srcId="{2AB49273-7DB9-431A-8CB2-CE076664E500}" destId="{A79D568C-765D-4A14-BCA6-39A0949F211D}" srcOrd="0" destOrd="0" presId="urn:microsoft.com/office/officeart/2005/8/layout/vList2"/>
    <dgm:cxn modelId="{B95A225C-D969-490F-9BF4-A7E090D51C18}" srcId="{1007CFD3-C7D9-4056-9C6A-FBAB0E51A637}" destId="{E5A3062F-C2CC-411A-901C-E17E59F6AD41}" srcOrd="3" destOrd="0" parTransId="{A81A5D2C-092D-4D71-8597-24EC8F26AD77}" sibTransId="{9D397D72-2580-41A3-B1ED-1FF9CDC012F3}"/>
    <dgm:cxn modelId="{5511E58D-F68B-4924-A4C3-657EB22C7B43}" srcId="{1007CFD3-C7D9-4056-9C6A-FBAB0E51A637}" destId="{083F662C-A73F-46AB-BA77-395004006595}" srcOrd="4" destOrd="0" parTransId="{747B83FF-E65F-4B22-A778-7033D9642C74}" sibTransId="{F5275F93-957D-46B5-8FF4-DF1F0A7A82D7}"/>
    <dgm:cxn modelId="{39DFDA8E-2D5F-406F-82B2-57AF6F8FE68A}" srcId="{1007CFD3-C7D9-4056-9C6A-FBAB0E51A637}" destId="{76E67B21-53E8-4527-BB28-70735C67C57E}" srcOrd="1" destOrd="0" parTransId="{EDFAF96A-8EE6-401B-94BC-B1FD389D1F13}" sibTransId="{CF1B41C2-959A-4945-BB77-C964F9771189}"/>
    <dgm:cxn modelId="{7A4345CA-AFC9-4BDD-890A-B924979F9161}" type="presOf" srcId="{76E67B21-53E8-4527-BB28-70735C67C57E}" destId="{D90D80A0-0FC2-44F3-BCAD-223F196A35B5}" srcOrd="0" destOrd="0" presId="urn:microsoft.com/office/officeart/2005/8/layout/vList2"/>
    <dgm:cxn modelId="{EB2AB3CA-63C9-4095-A79C-D69118BE7B93}" srcId="{1007CFD3-C7D9-4056-9C6A-FBAB0E51A637}" destId="{2AB49273-7DB9-431A-8CB2-CE076664E500}" srcOrd="0" destOrd="0" parTransId="{A360C8F9-0A40-489E-BDA1-AB56D9C4EB3F}" sibTransId="{A306AC66-B8F5-416F-9D78-E0772B51700A}"/>
    <dgm:cxn modelId="{B4904ACF-252C-49DF-9B81-FC7BEEE09FB4}" type="presOf" srcId="{E5A3062F-C2CC-411A-901C-E17E59F6AD41}" destId="{7F6F5B16-C03E-482F-A216-A513CE6FE717}" srcOrd="0" destOrd="0" presId="urn:microsoft.com/office/officeart/2005/8/layout/vList2"/>
    <dgm:cxn modelId="{54D9A8DD-F46D-4B60-B0C5-36F4D7678BED}" type="presOf" srcId="{083F662C-A73F-46AB-BA77-395004006595}" destId="{C889D088-539F-423C-B4B6-7C9FB54E312B}" srcOrd="0" destOrd="0" presId="urn:microsoft.com/office/officeart/2005/8/layout/vList2"/>
    <dgm:cxn modelId="{104FE0F3-A9D3-4F3F-B0C1-AF66CAB485B3}" type="presOf" srcId="{B2633D2B-1E17-4981-A37C-75DAB9172FBB}" destId="{6C259350-A758-41B8-93CB-A72C0EAE6BE7}" srcOrd="0" destOrd="0" presId="urn:microsoft.com/office/officeart/2005/8/layout/vList2"/>
    <dgm:cxn modelId="{F2A7CCFC-A49D-48D8-A26D-C68664F53651}" srcId="{1007CFD3-C7D9-4056-9C6A-FBAB0E51A637}" destId="{B2633D2B-1E17-4981-A37C-75DAB9172FBB}" srcOrd="2" destOrd="0" parTransId="{D8EF9FEA-F1EB-4503-84E0-1AF6B4EAA1AB}" sibTransId="{A178A5AC-714A-42AC-B4C9-E25E7CBCFAF7}"/>
    <dgm:cxn modelId="{0942B1C0-C942-4FE6-BE5D-5505BCBA5D1E}" type="presParOf" srcId="{037EF761-B89B-4D01-AFEF-4A10B19EB061}" destId="{A79D568C-765D-4A14-BCA6-39A0949F211D}" srcOrd="0" destOrd="0" presId="urn:microsoft.com/office/officeart/2005/8/layout/vList2"/>
    <dgm:cxn modelId="{B8AB0F85-62C7-4EB9-93ED-A0C14536AF63}" type="presParOf" srcId="{037EF761-B89B-4D01-AFEF-4A10B19EB061}" destId="{B5B41C11-1B89-40CF-AE69-48AF2B474696}" srcOrd="1" destOrd="0" presId="urn:microsoft.com/office/officeart/2005/8/layout/vList2"/>
    <dgm:cxn modelId="{D6A7822D-2EF8-446A-98FC-CBA88A0532F0}" type="presParOf" srcId="{037EF761-B89B-4D01-AFEF-4A10B19EB061}" destId="{D90D80A0-0FC2-44F3-BCAD-223F196A35B5}" srcOrd="2" destOrd="0" presId="urn:microsoft.com/office/officeart/2005/8/layout/vList2"/>
    <dgm:cxn modelId="{A1D5147F-A6DB-48DB-AF52-E715DB573F35}" type="presParOf" srcId="{037EF761-B89B-4D01-AFEF-4A10B19EB061}" destId="{F4D8B64D-B567-4FCD-B5C2-FDB6403B3577}" srcOrd="3" destOrd="0" presId="urn:microsoft.com/office/officeart/2005/8/layout/vList2"/>
    <dgm:cxn modelId="{9062AA87-E6C9-4ACF-BCA3-9A8241FA4B28}" type="presParOf" srcId="{037EF761-B89B-4D01-AFEF-4A10B19EB061}" destId="{6C259350-A758-41B8-93CB-A72C0EAE6BE7}" srcOrd="4" destOrd="0" presId="urn:microsoft.com/office/officeart/2005/8/layout/vList2"/>
    <dgm:cxn modelId="{47F2CEDD-2538-4C27-8744-04D4D0C15ADF}" type="presParOf" srcId="{037EF761-B89B-4D01-AFEF-4A10B19EB061}" destId="{09FC33B8-10EB-43A6-9FF2-39965E692C5A}" srcOrd="5" destOrd="0" presId="urn:microsoft.com/office/officeart/2005/8/layout/vList2"/>
    <dgm:cxn modelId="{F8676B43-B733-42AF-A8B0-00A8CB0524D3}" type="presParOf" srcId="{037EF761-B89B-4D01-AFEF-4A10B19EB061}" destId="{7F6F5B16-C03E-482F-A216-A513CE6FE717}" srcOrd="6" destOrd="0" presId="urn:microsoft.com/office/officeart/2005/8/layout/vList2"/>
    <dgm:cxn modelId="{ECEC7E3F-67B2-4897-A88A-B767CAFC0EAF}" type="presParOf" srcId="{037EF761-B89B-4D01-AFEF-4A10B19EB061}" destId="{EA5F9F9E-473E-4F41-A4CA-411C34C47E95}" srcOrd="7" destOrd="0" presId="urn:microsoft.com/office/officeart/2005/8/layout/vList2"/>
    <dgm:cxn modelId="{1E5E227D-152E-434C-8E91-0C8AAF6B4E3B}" type="presParOf" srcId="{037EF761-B89B-4D01-AFEF-4A10B19EB061}" destId="{C889D088-539F-423C-B4B6-7C9FB54E312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5CF45-BBE5-42FD-A712-81BC1E9C48F2}" type="doc">
      <dgm:prSet loTypeId="urn:microsoft.com/office/officeart/2005/8/layout/vList2" loCatId="list" qsTypeId="urn:microsoft.com/office/officeart/2005/8/quickstyle/simple1#3" qsCatId="simple" csTypeId="urn:microsoft.com/office/officeart/2005/8/colors/colorful1#1" csCatId="colorful" phldr="1"/>
      <dgm:spPr/>
      <dgm:t>
        <a:bodyPr/>
        <a:lstStyle/>
        <a:p>
          <a:endParaRPr lang="en-US"/>
        </a:p>
      </dgm:t>
    </dgm:pt>
    <dgm:pt modelId="{E36AFA04-E573-4A72-9A79-82309C450427}">
      <dgm:prSet/>
      <dgm:spPr/>
      <dgm:t>
        <a:bodyPr/>
        <a:lstStyle/>
        <a:p>
          <a:r>
            <a:rPr lang="en-CA" dirty="0"/>
            <a:t>Please read Simple manual Sessions 1 and 2</a:t>
          </a:r>
          <a:endParaRPr lang="en-US" dirty="0"/>
        </a:p>
      </dgm:t>
    </dgm:pt>
    <dgm:pt modelId="{04999703-ACA8-4D3A-A236-C842B09986F6}" type="parTrans" cxnId="{9A76ACA3-A0A0-45F0-B22D-80944416D6BA}">
      <dgm:prSet/>
      <dgm:spPr/>
      <dgm:t>
        <a:bodyPr/>
        <a:lstStyle/>
        <a:p>
          <a:endParaRPr lang="en-US"/>
        </a:p>
      </dgm:t>
    </dgm:pt>
    <dgm:pt modelId="{6D9DF7A8-9C04-46FB-A750-9C71F9C9EA0F}" type="sibTrans" cxnId="{9A76ACA3-A0A0-45F0-B22D-80944416D6BA}">
      <dgm:prSet/>
      <dgm:spPr/>
      <dgm:t>
        <a:bodyPr/>
        <a:lstStyle/>
        <a:p>
          <a:endParaRPr lang="en-US"/>
        </a:p>
      </dgm:t>
    </dgm:pt>
    <dgm:pt modelId="{DBB0007B-1571-4369-9234-CC320C0DEDB5}">
      <dgm:prSet/>
      <dgm:spPr/>
      <dgm:t>
        <a:bodyPr/>
        <a:lstStyle/>
        <a:p>
          <a:r>
            <a:rPr lang="en-CA"/>
            <a:t>Please write the above down so you remember. Or…</a:t>
          </a:r>
          <a:endParaRPr lang="en-US"/>
        </a:p>
      </dgm:t>
    </dgm:pt>
    <dgm:pt modelId="{A0AA8DDC-CEB8-4725-9A28-81F98133D6A2}" type="parTrans" cxnId="{7C6875CD-2ADF-4F3E-8020-0D179FB19720}">
      <dgm:prSet/>
      <dgm:spPr/>
      <dgm:t>
        <a:bodyPr/>
        <a:lstStyle/>
        <a:p>
          <a:endParaRPr lang="en-US"/>
        </a:p>
      </dgm:t>
    </dgm:pt>
    <dgm:pt modelId="{2C8819EA-C14F-4AAC-A587-FDC664F9FD2B}" type="sibTrans" cxnId="{7C6875CD-2ADF-4F3E-8020-0D179FB19720}">
      <dgm:prSet/>
      <dgm:spPr/>
      <dgm:t>
        <a:bodyPr/>
        <a:lstStyle/>
        <a:p>
          <a:endParaRPr lang="en-US"/>
        </a:p>
      </dgm:t>
    </dgm:pt>
    <dgm:pt modelId="{DFB8208F-D230-4985-9EDB-E5AE08210583}">
      <dgm:prSet/>
      <dgm:spPr/>
      <dgm:t>
        <a:bodyPr/>
        <a:lstStyle/>
        <a:p>
          <a:r>
            <a:rPr lang="en-CA"/>
            <a:t>You can view this and all the PowerPoint slides, on our website: </a:t>
          </a:r>
          <a:r>
            <a:rPr lang="en-CA" err="1"/>
            <a:t>itssimple2021.com</a:t>
          </a:r>
          <a:r>
            <a:rPr lang="en-CA"/>
            <a:t> </a:t>
          </a:r>
          <a:endParaRPr lang="en-US"/>
        </a:p>
      </dgm:t>
    </dgm:pt>
    <dgm:pt modelId="{4D0B658A-8F9C-4F2C-8027-460DA8F4B76C}" type="parTrans" cxnId="{CDFAB9CD-C095-42DF-A0CC-E0A6362554D9}">
      <dgm:prSet/>
      <dgm:spPr/>
      <dgm:t>
        <a:bodyPr/>
        <a:lstStyle/>
        <a:p>
          <a:endParaRPr lang="en-US"/>
        </a:p>
      </dgm:t>
    </dgm:pt>
    <dgm:pt modelId="{84A4AA24-77DE-4E09-A50D-5C74878EE09E}" type="sibTrans" cxnId="{CDFAB9CD-C095-42DF-A0CC-E0A6362554D9}">
      <dgm:prSet/>
      <dgm:spPr/>
      <dgm:t>
        <a:bodyPr/>
        <a:lstStyle/>
        <a:p>
          <a:endParaRPr lang="en-US"/>
        </a:p>
      </dgm:t>
    </dgm:pt>
    <dgm:pt modelId="{A0184F51-7CE7-4FD4-B52A-2136FC8573BE}">
      <dgm:prSet/>
      <dgm:spPr/>
      <dgm:t>
        <a:bodyPr/>
        <a:lstStyle/>
        <a:p>
          <a:r>
            <a:rPr lang="en-US"/>
            <a:t>Virtual participants please have a handful of raisins or similar dried fruit ready for next week’s mindfulness exercise.</a:t>
          </a:r>
        </a:p>
      </dgm:t>
    </dgm:pt>
    <dgm:pt modelId="{778CA580-290E-4550-84EF-243CC8A959FF}" type="parTrans" cxnId="{B4A96E5E-E560-415C-8BC3-1914CCBE5D62}">
      <dgm:prSet/>
      <dgm:spPr/>
      <dgm:t>
        <a:bodyPr/>
        <a:lstStyle/>
        <a:p>
          <a:endParaRPr lang="en-CA"/>
        </a:p>
      </dgm:t>
    </dgm:pt>
    <dgm:pt modelId="{23D7F0F8-B32E-41D5-A6CF-E8265928F70D}" type="sibTrans" cxnId="{B4A96E5E-E560-415C-8BC3-1914CCBE5D62}">
      <dgm:prSet/>
      <dgm:spPr/>
      <dgm:t>
        <a:bodyPr/>
        <a:lstStyle/>
        <a:p>
          <a:endParaRPr lang="en-CA"/>
        </a:p>
      </dgm:t>
    </dgm:pt>
    <dgm:pt modelId="{7C59DA2E-85AA-4636-8879-5A8849DB0405}">
      <dgm:prSet/>
      <dgm:spPr/>
      <dgm:t>
        <a:bodyPr/>
        <a:lstStyle/>
        <a:p>
          <a:r>
            <a:rPr lang="en-US" dirty="0"/>
            <a:t>Optional: Please watch YouTube simple sessions 1 and 2 which you can find by searching on YouTube for It’s simple on YouTube sessions 1-30.</a:t>
          </a:r>
        </a:p>
      </dgm:t>
    </dgm:pt>
    <dgm:pt modelId="{C553AA0F-ED95-4C16-A0A5-6C53828980DE}" type="parTrans" cxnId="{9D90EC3C-C0D7-4CE9-9E2B-2D5C2E30C425}">
      <dgm:prSet/>
      <dgm:spPr/>
      <dgm:t>
        <a:bodyPr/>
        <a:lstStyle/>
        <a:p>
          <a:endParaRPr lang="en-CA"/>
        </a:p>
      </dgm:t>
    </dgm:pt>
    <dgm:pt modelId="{E94A0654-274B-4191-81F2-F0D21AE4BDD8}" type="sibTrans" cxnId="{9D90EC3C-C0D7-4CE9-9E2B-2D5C2E30C425}">
      <dgm:prSet/>
      <dgm:spPr/>
      <dgm:t>
        <a:bodyPr/>
        <a:lstStyle/>
        <a:p>
          <a:endParaRPr lang="en-CA"/>
        </a:p>
      </dgm:t>
    </dgm:pt>
    <dgm:pt modelId="{4A63682D-FAD5-4434-9E23-44A6A5FA1292}" type="pres">
      <dgm:prSet presAssocID="{B155CF45-BBE5-42FD-A712-81BC1E9C48F2}" presName="linear" presStyleCnt="0">
        <dgm:presLayoutVars>
          <dgm:animLvl val="lvl"/>
          <dgm:resizeHandles val="exact"/>
        </dgm:presLayoutVars>
      </dgm:prSet>
      <dgm:spPr/>
    </dgm:pt>
    <dgm:pt modelId="{FC03C1E2-392E-4341-ADD3-935FD85C55A9}" type="pres">
      <dgm:prSet presAssocID="{E36AFA04-E573-4A72-9A79-82309C450427}" presName="parentText" presStyleLbl="node1" presStyleIdx="0" presStyleCnt="5">
        <dgm:presLayoutVars>
          <dgm:chMax val="0"/>
          <dgm:bulletEnabled val="1"/>
        </dgm:presLayoutVars>
      </dgm:prSet>
      <dgm:spPr/>
    </dgm:pt>
    <dgm:pt modelId="{799AEE03-AB60-460E-AF25-8DF985F34045}" type="pres">
      <dgm:prSet presAssocID="{6D9DF7A8-9C04-46FB-A750-9C71F9C9EA0F}" presName="spacer" presStyleCnt="0"/>
      <dgm:spPr/>
    </dgm:pt>
    <dgm:pt modelId="{0A0496E1-16BC-43DD-A91A-E4E4B2F690DA}" type="pres">
      <dgm:prSet presAssocID="{7C59DA2E-85AA-4636-8879-5A8849DB0405}" presName="parentText" presStyleLbl="node1" presStyleIdx="1" presStyleCnt="5">
        <dgm:presLayoutVars>
          <dgm:chMax val="0"/>
          <dgm:bulletEnabled val="1"/>
        </dgm:presLayoutVars>
      </dgm:prSet>
      <dgm:spPr/>
    </dgm:pt>
    <dgm:pt modelId="{7390DC91-3E55-4432-A2E1-F57C874BC123}" type="pres">
      <dgm:prSet presAssocID="{E94A0654-274B-4191-81F2-F0D21AE4BDD8}" presName="spacer" presStyleCnt="0"/>
      <dgm:spPr/>
    </dgm:pt>
    <dgm:pt modelId="{A94F6395-43A4-4E54-B7E8-F7408C9CD11D}" type="pres">
      <dgm:prSet presAssocID="{A0184F51-7CE7-4FD4-B52A-2136FC8573BE}" presName="parentText" presStyleLbl="node1" presStyleIdx="2" presStyleCnt="5">
        <dgm:presLayoutVars>
          <dgm:chMax val="0"/>
          <dgm:bulletEnabled val="1"/>
        </dgm:presLayoutVars>
      </dgm:prSet>
      <dgm:spPr/>
    </dgm:pt>
    <dgm:pt modelId="{6CC53DA4-3C49-4D60-A317-1B9192E10199}" type="pres">
      <dgm:prSet presAssocID="{23D7F0F8-B32E-41D5-A6CF-E8265928F70D}" presName="spacer" presStyleCnt="0"/>
      <dgm:spPr/>
    </dgm:pt>
    <dgm:pt modelId="{F5163F7A-332E-4B28-8DF6-67284441CE31}" type="pres">
      <dgm:prSet presAssocID="{DBB0007B-1571-4369-9234-CC320C0DEDB5}" presName="parentText" presStyleLbl="node1" presStyleIdx="3" presStyleCnt="5">
        <dgm:presLayoutVars>
          <dgm:chMax val="0"/>
          <dgm:bulletEnabled val="1"/>
        </dgm:presLayoutVars>
      </dgm:prSet>
      <dgm:spPr/>
    </dgm:pt>
    <dgm:pt modelId="{BDDE4566-E87D-4010-86F1-FBCEFA265996}" type="pres">
      <dgm:prSet presAssocID="{2C8819EA-C14F-4AAC-A587-FDC664F9FD2B}" presName="spacer" presStyleCnt="0"/>
      <dgm:spPr/>
    </dgm:pt>
    <dgm:pt modelId="{2FB7930C-5B1D-4A16-BDE6-34A4CE53A4AF}" type="pres">
      <dgm:prSet presAssocID="{DFB8208F-D230-4985-9EDB-E5AE08210583}" presName="parentText" presStyleLbl="node1" presStyleIdx="4" presStyleCnt="5">
        <dgm:presLayoutVars>
          <dgm:chMax val="0"/>
          <dgm:bulletEnabled val="1"/>
        </dgm:presLayoutVars>
      </dgm:prSet>
      <dgm:spPr/>
    </dgm:pt>
  </dgm:ptLst>
  <dgm:cxnLst>
    <dgm:cxn modelId="{D7368234-378E-4DFA-903F-2044AB0EE2FA}" type="presOf" srcId="{A0184F51-7CE7-4FD4-B52A-2136FC8573BE}" destId="{A94F6395-43A4-4E54-B7E8-F7408C9CD11D}" srcOrd="0" destOrd="0" presId="urn:microsoft.com/office/officeart/2005/8/layout/vList2"/>
    <dgm:cxn modelId="{9D90EC3C-C0D7-4CE9-9E2B-2D5C2E30C425}" srcId="{B155CF45-BBE5-42FD-A712-81BC1E9C48F2}" destId="{7C59DA2E-85AA-4636-8879-5A8849DB0405}" srcOrd="1" destOrd="0" parTransId="{C553AA0F-ED95-4C16-A0A5-6C53828980DE}" sibTransId="{E94A0654-274B-4191-81F2-F0D21AE4BDD8}"/>
    <dgm:cxn modelId="{B4A96E5E-E560-415C-8BC3-1914CCBE5D62}" srcId="{B155CF45-BBE5-42FD-A712-81BC1E9C48F2}" destId="{A0184F51-7CE7-4FD4-B52A-2136FC8573BE}" srcOrd="2" destOrd="0" parTransId="{778CA580-290E-4550-84EF-243CC8A959FF}" sibTransId="{23D7F0F8-B32E-41D5-A6CF-E8265928F70D}"/>
    <dgm:cxn modelId="{BABFCF4A-815F-4B55-AA0C-E028D1DFFC02}" type="presOf" srcId="{DFB8208F-D230-4985-9EDB-E5AE08210583}" destId="{2FB7930C-5B1D-4A16-BDE6-34A4CE53A4AF}" srcOrd="0" destOrd="0" presId="urn:microsoft.com/office/officeart/2005/8/layout/vList2"/>
    <dgm:cxn modelId="{93568F8E-F9D9-4FE2-BACA-EA2971FF5ABA}" type="presOf" srcId="{DBB0007B-1571-4369-9234-CC320C0DEDB5}" destId="{F5163F7A-332E-4B28-8DF6-67284441CE31}" srcOrd="0" destOrd="0" presId="urn:microsoft.com/office/officeart/2005/8/layout/vList2"/>
    <dgm:cxn modelId="{863BCA9F-CF37-4BE1-B5C9-BE4F89D3C198}" type="presOf" srcId="{7C59DA2E-85AA-4636-8879-5A8849DB0405}" destId="{0A0496E1-16BC-43DD-A91A-E4E4B2F690DA}" srcOrd="0" destOrd="0" presId="urn:microsoft.com/office/officeart/2005/8/layout/vList2"/>
    <dgm:cxn modelId="{9A76ACA3-A0A0-45F0-B22D-80944416D6BA}" srcId="{B155CF45-BBE5-42FD-A712-81BC1E9C48F2}" destId="{E36AFA04-E573-4A72-9A79-82309C450427}" srcOrd="0" destOrd="0" parTransId="{04999703-ACA8-4D3A-A236-C842B09986F6}" sibTransId="{6D9DF7A8-9C04-46FB-A750-9C71F9C9EA0F}"/>
    <dgm:cxn modelId="{7C6875CD-2ADF-4F3E-8020-0D179FB19720}" srcId="{B155CF45-BBE5-42FD-A712-81BC1E9C48F2}" destId="{DBB0007B-1571-4369-9234-CC320C0DEDB5}" srcOrd="3" destOrd="0" parTransId="{A0AA8DDC-CEB8-4725-9A28-81F98133D6A2}" sibTransId="{2C8819EA-C14F-4AAC-A587-FDC664F9FD2B}"/>
    <dgm:cxn modelId="{CDFAB9CD-C095-42DF-A0CC-E0A6362554D9}" srcId="{B155CF45-BBE5-42FD-A712-81BC1E9C48F2}" destId="{DFB8208F-D230-4985-9EDB-E5AE08210583}" srcOrd="4" destOrd="0" parTransId="{4D0B658A-8F9C-4F2C-8027-460DA8F4B76C}" sibTransId="{84A4AA24-77DE-4E09-A50D-5C74878EE09E}"/>
    <dgm:cxn modelId="{5EBE9CE8-1EA8-4859-B3F5-2599A2D386B1}" type="presOf" srcId="{E36AFA04-E573-4A72-9A79-82309C450427}" destId="{FC03C1E2-392E-4341-ADD3-935FD85C55A9}" srcOrd="0" destOrd="0" presId="urn:microsoft.com/office/officeart/2005/8/layout/vList2"/>
    <dgm:cxn modelId="{D07CE8F0-420C-4A27-A006-DDFE733330C4}" type="presOf" srcId="{B155CF45-BBE5-42FD-A712-81BC1E9C48F2}" destId="{4A63682D-FAD5-4434-9E23-44A6A5FA1292}" srcOrd="0" destOrd="0" presId="urn:microsoft.com/office/officeart/2005/8/layout/vList2"/>
    <dgm:cxn modelId="{83E03387-4C4F-48E4-B4FC-AD178D782789}" type="presParOf" srcId="{4A63682D-FAD5-4434-9E23-44A6A5FA1292}" destId="{FC03C1E2-392E-4341-ADD3-935FD85C55A9}" srcOrd="0" destOrd="0" presId="urn:microsoft.com/office/officeart/2005/8/layout/vList2"/>
    <dgm:cxn modelId="{7AD2C358-E611-4258-96B8-F4C476E9EF15}" type="presParOf" srcId="{4A63682D-FAD5-4434-9E23-44A6A5FA1292}" destId="{799AEE03-AB60-460E-AF25-8DF985F34045}" srcOrd="1" destOrd="0" presId="urn:microsoft.com/office/officeart/2005/8/layout/vList2"/>
    <dgm:cxn modelId="{872F4BF0-C8D4-4EA9-881D-6ACE21AF4B56}" type="presParOf" srcId="{4A63682D-FAD5-4434-9E23-44A6A5FA1292}" destId="{0A0496E1-16BC-43DD-A91A-E4E4B2F690DA}" srcOrd="2" destOrd="0" presId="urn:microsoft.com/office/officeart/2005/8/layout/vList2"/>
    <dgm:cxn modelId="{AD37B7C4-C524-414A-9F36-D0C25DEBA0B6}" type="presParOf" srcId="{4A63682D-FAD5-4434-9E23-44A6A5FA1292}" destId="{7390DC91-3E55-4432-A2E1-F57C874BC123}" srcOrd="3" destOrd="0" presId="urn:microsoft.com/office/officeart/2005/8/layout/vList2"/>
    <dgm:cxn modelId="{B8D722BF-41E6-48ED-B53E-2505B52ABF77}" type="presParOf" srcId="{4A63682D-FAD5-4434-9E23-44A6A5FA1292}" destId="{A94F6395-43A4-4E54-B7E8-F7408C9CD11D}" srcOrd="4" destOrd="0" presId="urn:microsoft.com/office/officeart/2005/8/layout/vList2"/>
    <dgm:cxn modelId="{9F334A33-D7AA-436A-BEFE-7471ABBB20DE}" type="presParOf" srcId="{4A63682D-FAD5-4434-9E23-44A6A5FA1292}" destId="{6CC53DA4-3C49-4D60-A317-1B9192E10199}" srcOrd="5" destOrd="0" presId="urn:microsoft.com/office/officeart/2005/8/layout/vList2"/>
    <dgm:cxn modelId="{9C5B6F69-C005-41DC-A91F-60905A0CA8D7}" type="presParOf" srcId="{4A63682D-FAD5-4434-9E23-44A6A5FA1292}" destId="{F5163F7A-332E-4B28-8DF6-67284441CE31}" srcOrd="6" destOrd="0" presId="urn:microsoft.com/office/officeart/2005/8/layout/vList2"/>
    <dgm:cxn modelId="{FD151557-DE0B-478A-BE0D-0E94A4847C76}" type="presParOf" srcId="{4A63682D-FAD5-4434-9E23-44A6A5FA1292}" destId="{BDDE4566-E87D-4010-86F1-FBCEFA265996}" srcOrd="7" destOrd="0" presId="urn:microsoft.com/office/officeart/2005/8/layout/vList2"/>
    <dgm:cxn modelId="{A1BD3E35-2610-4C4E-849B-44BF70CCA4F1}" type="presParOf" srcId="{4A63682D-FAD5-4434-9E23-44A6A5FA1292}" destId="{2FB7930C-5B1D-4A16-BDE6-34A4CE53A4A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55CF45-BBE5-42FD-A712-81BC1E9C48F2}" type="doc">
      <dgm:prSet loTypeId="urn:microsoft.com/office/officeart/2005/8/layout/vList2" loCatId="list" qsTypeId="urn:microsoft.com/office/officeart/2005/8/quickstyle/simple5#1" qsCatId="simple" csTypeId="urn:microsoft.com/office/officeart/2005/8/colors/accent2_2#1" csCatId="accent2" phldr="1"/>
      <dgm:spPr/>
      <dgm:t>
        <a:bodyPr/>
        <a:lstStyle/>
        <a:p>
          <a:endParaRPr lang="en-US"/>
        </a:p>
      </dgm:t>
    </dgm:pt>
    <dgm:pt modelId="{E36AFA04-E573-4A72-9A79-82309C450427}">
      <dgm:prSet custT="1"/>
      <dgm:spPr/>
      <dgm:t>
        <a:bodyPr/>
        <a:lstStyle/>
        <a:p>
          <a:pPr algn="ctr"/>
          <a:r>
            <a:rPr lang="en-CA" sz="3200" dirty="0"/>
            <a:t>Please read Simple manual Sessions 1 and 2 </a:t>
          </a:r>
          <a:endParaRPr lang="en-US" sz="3200" dirty="0"/>
        </a:p>
      </dgm:t>
    </dgm:pt>
    <dgm:pt modelId="{04999703-ACA8-4D3A-A236-C842B09986F6}" type="parTrans" cxnId="{9A76ACA3-A0A0-45F0-B22D-80944416D6BA}">
      <dgm:prSet/>
      <dgm:spPr/>
      <dgm:t>
        <a:bodyPr/>
        <a:lstStyle/>
        <a:p>
          <a:endParaRPr lang="en-US"/>
        </a:p>
      </dgm:t>
    </dgm:pt>
    <dgm:pt modelId="{6D9DF7A8-9C04-46FB-A750-9C71F9C9EA0F}" type="sibTrans" cxnId="{9A76ACA3-A0A0-45F0-B22D-80944416D6BA}">
      <dgm:prSet/>
      <dgm:spPr/>
      <dgm:t>
        <a:bodyPr/>
        <a:lstStyle/>
        <a:p>
          <a:endParaRPr lang="en-US"/>
        </a:p>
      </dgm:t>
    </dgm:pt>
    <dgm:pt modelId="{9BBF0DFD-0AAD-4B82-8A5B-9CD72097FB51}" type="pres">
      <dgm:prSet presAssocID="{B155CF45-BBE5-42FD-A712-81BC1E9C48F2}" presName="linear" presStyleCnt="0">
        <dgm:presLayoutVars>
          <dgm:animLvl val="lvl"/>
          <dgm:resizeHandles val="exact"/>
        </dgm:presLayoutVars>
      </dgm:prSet>
      <dgm:spPr/>
    </dgm:pt>
    <dgm:pt modelId="{32165EE2-B44B-4EC3-901B-C0374299CBEA}" type="pres">
      <dgm:prSet presAssocID="{E36AFA04-E573-4A72-9A79-82309C450427}" presName="parentText" presStyleLbl="node1" presStyleIdx="0" presStyleCnt="1">
        <dgm:presLayoutVars>
          <dgm:chMax val="0"/>
          <dgm:bulletEnabled val="1"/>
        </dgm:presLayoutVars>
      </dgm:prSet>
      <dgm:spPr/>
    </dgm:pt>
  </dgm:ptLst>
  <dgm:cxnLst>
    <dgm:cxn modelId="{24DF0407-4AE9-46CC-9999-CCBBAD1A5750}" type="presOf" srcId="{B155CF45-BBE5-42FD-A712-81BC1E9C48F2}" destId="{9BBF0DFD-0AAD-4B82-8A5B-9CD72097FB51}" srcOrd="0" destOrd="0" presId="urn:microsoft.com/office/officeart/2005/8/layout/vList2"/>
    <dgm:cxn modelId="{9A76ACA3-A0A0-45F0-B22D-80944416D6BA}" srcId="{B155CF45-BBE5-42FD-A712-81BC1E9C48F2}" destId="{E36AFA04-E573-4A72-9A79-82309C450427}" srcOrd="0" destOrd="0" parTransId="{04999703-ACA8-4D3A-A236-C842B09986F6}" sibTransId="{6D9DF7A8-9C04-46FB-A750-9C71F9C9EA0F}"/>
    <dgm:cxn modelId="{0C6CE1D0-A245-4C55-85B4-1FFC3D5EC43D}" type="presOf" srcId="{E36AFA04-E573-4A72-9A79-82309C450427}" destId="{32165EE2-B44B-4EC3-901B-C0374299CBEA}" srcOrd="0" destOrd="0" presId="urn:microsoft.com/office/officeart/2005/8/layout/vList2"/>
    <dgm:cxn modelId="{766E913E-0807-4094-90D7-DE32CD40FB16}" type="presParOf" srcId="{9BBF0DFD-0AAD-4B82-8A5B-9CD72097FB51}" destId="{32165EE2-B44B-4EC3-901B-C0374299CBE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AA4B1B-E04B-4CA1-B984-29464200EDED}" type="doc">
      <dgm:prSet loTypeId="urn:microsoft.com/office/officeart/2005/8/layout/vProcess5" loCatId="process" qsTypeId="urn:microsoft.com/office/officeart/2005/8/quickstyle/simple4#1" qsCatId="simple" csTypeId="urn:microsoft.com/office/officeart/2005/8/colors/colorful2#1" csCatId="colorful" phldr="1"/>
      <dgm:spPr/>
      <dgm:t>
        <a:bodyPr/>
        <a:lstStyle/>
        <a:p>
          <a:endParaRPr lang="en-US"/>
        </a:p>
      </dgm:t>
    </dgm:pt>
    <dgm:pt modelId="{40D1C9E4-3001-442A-8356-367A55A2031A}">
      <dgm:prSet custT="1"/>
      <dgm:spPr/>
      <dgm:t>
        <a:bodyPr/>
        <a:lstStyle/>
        <a:p>
          <a:r>
            <a:rPr lang="en-CA" sz="2000" dirty="0"/>
            <a:t>Our bodies are </a:t>
          </a:r>
          <a:r>
            <a:rPr lang="en-CA" sz="2000" dirty="0">
              <a:solidFill>
                <a:schemeClr val="bg1"/>
              </a:solidFill>
            </a:rPr>
            <a:t>biological</a:t>
          </a:r>
          <a:r>
            <a:rPr lang="en-CA" sz="2000" dirty="0"/>
            <a:t> </a:t>
          </a:r>
          <a:endParaRPr lang="en-US" sz="2000" dirty="0"/>
        </a:p>
      </dgm:t>
    </dgm:pt>
    <dgm:pt modelId="{158CD9B1-30BC-4E07-B619-4FA5155B49A2}" type="parTrans" cxnId="{267E512E-7061-4D3B-9291-46C593F51BC1}">
      <dgm:prSet/>
      <dgm:spPr/>
      <dgm:t>
        <a:bodyPr/>
        <a:lstStyle/>
        <a:p>
          <a:endParaRPr lang="en-US"/>
        </a:p>
      </dgm:t>
    </dgm:pt>
    <dgm:pt modelId="{25359E54-711E-40BE-866D-98485A0582A3}" type="sibTrans" cxnId="{267E512E-7061-4D3B-9291-46C593F51BC1}">
      <dgm:prSet/>
      <dgm:spPr/>
      <dgm:t>
        <a:bodyPr/>
        <a:lstStyle/>
        <a:p>
          <a:endParaRPr lang="en-US"/>
        </a:p>
      </dgm:t>
    </dgm:pt>
    <dgm:pt modelId="{D2DB6984-05C4-4BF3-8438-DFEDBAD30ACA}">
      <dgm:prSet custT="1"/>
      <dgm:spPr/>
      <dgm:t>
        <a:bodyPr/>
        <a:lstStyle/>
        <a:p>
          <a:r>
            <a:rPr lang="en-CA" sz="2000" dirty="0"/>
            <a:t>Our minds are </a:t>
          </a:r>
          <a:r>
            <a:rPr lang="en-CA" sz="2000" dirty="0">
              <a:solidFill>
                <a:schemeClr val="bg1"/>
              </a:solidFill>
            </a:rPr>
            <a:t>psychological </a:t>
          </a:r>
          <a:endParaRPr lang="en-US" sz="2000" dirty="0">
            <a:solidFill>
              <a:schemeClr val="bg1"/>
            </a:solidFill>
          </a:endParaRPr>
        </a:p>
      </dgm:t>
    </dgm:pt>
    <dgm:pt modelId="{C279D9FA-19BD-41DD-AC11-1B7FD59AB2E9}" type="parTrans" cxnId="{0DB5961D-85A7-4ADF-83E0-AD326C1269D4}">
      <dgm:prSet/>
      <dgm:spPr/>
      <dgm:t>
        <a:bodyPr/>
        <a:lstStyle/>
        <a:p>
          <a:endParaRPr lang="en-US"/>
        </a:p>
      </dgm:t>
    </dgm:pt>
    <dgm:pt modelId="{32743DB1-4F52-4D4A-94C9-00E634E564A0}" type="sibTrans" cxnId="{0DB5961D-85A7-4ADF-83E0-AD326C1269D4}">
      <dgm:prSet/>
      <dgm:spPr/>
      <dgm:t>
        <a:bodyPr/>
        <a:lstStyle/>
        <a:p>
          <a:endParaRPr lang="en-US"/>
        </a:p>
      </dgm:t>
    </dgm:pt>
    <dgm:pt modelId="{F51D13B5-F65D-4C47-9B78-BABBE21FF1C6}">
      <dgm:prSet custT="1"/>
      <dgm:spPr/>
      <dgm:t>
        <a:bodyPr/>
        <a:lstStyle/>
        <a:p>
          <a:r>
            <a:rPr lang="en-CA" sz="2000" dirty="0">
              <a:solidFill>
                <a:schemeClr val="tx1"/>
              </a:solidFill>
            </a:rPr>
            <a:t>Our bodies and minds  are  influenced  </a:t>
          </a:r>
          <a:r>
            <a:rPr lang="en-CA" sz="2000" dirty="0">
              <a:solidFill>
                <a:schemeClr val="bg1"/>
              </a:solidFill>
            </a:rPr>
            <a:t>by Social, economic, and political factors.</a:t>
          </a:r>
          <a:endParaRPr lang="en-US" sz="2000" dirty="0"/>
        </a:p>
      </dgm:t>
    </dgm:pt>
    <dgm:pt modelId="{8265DD1C-C730-4F96-B7E7-7DE05E5AE873}" type="parTrans" cxnId="{50ACECF3-9E9E-4596-8B56-E0ACB6B79D33}">
      <dgm:prSet/>
      <dgm:spPr/>
      <dgm:t>
        <a:bodyPr/>
        <a:lstStyle/>
        <a:p>
          <a:endParaRPr lang="en-US"/>
        </a:p>
      </dgm:t>
    </dgm:pt>
    <dgm:pt modelId="{6A9B08DB-08BC-4816-9381-2701B7B4C2E4}" type="sibTrans" cxnId="{50ACECF3-9E9E-4596-8B56-E0ACB6B79D33}">
      <dgm:prSet/>
      <dgm:spPr/>
      <dgm:t>
        <a:bodyPr/>
        <a:lstStyle/>
        <a:p>
          <a:endParaRPr lang="en-US"/>
        </a:p>
      </dgm:t>
    </dgm:pt>
    <dgm:pt modelId="{99AFD66A-9365-412C-A374-BF4A8BA90517}">
      <dgm:prSet custT="1"/>
      <dgm:spPr/>
      <dgm:t>
        <a:bodyPr/>
        <a:lstStyle/>
        <a:p>
          <a:r>
            <a:rPr lang="en-CA" sz="2000" dirty="0"/>
            <a:t>Ultimately, some of the wisest people believe that we are </a:t>
          </a:r>
          <a:r>
            <a:rPr lang="en-CA" sz="2000" dirty="0">
              <a:solidFill>
                <a:schemeClr val="bg1"/>
              </a:solidFill>
            </a:rPr>
            <a:t>spiritual</a:t>
          </a:r>
          <a:r>
            <a:rPr lang="en-CA" sz="2000" dirty="0"/>
            <a:t> beings having a human experience</a:t>
          </a:r>
          <a:endParaRPr lang="en-US" sz="2000" dirty="0"/>
        </a:p>
      </dgm:t>
    </dgm:pt>
    <dgm:pt modelId="{BF982FAA-BB71-418D-9689-430628FB7FCE}" type="parTrans" cxnId="{4A47AA54-FEE0-4A83-A0BA-504DB38A535F}">
      <dgm:prSet/>
      <dgm:spPr/>
      <dgm:t>
        <a:bodyPr/>
        <a:lstStyle/>
        <a:p>
          <a:endParaRPr lang="en-US"/>
        </a:p>
      </dgm:t>
    </dgm:pt>
    <dgm:pt modelId="{A6553A61-84E3-4A6B-B1E8-6C0D512F3A5F}" type="sibTrans" cxnId="{4A47AA54-FEE0-4A83-A0BA-504DB38A535F}">
      <dgm:prSet/>
      <dgm:spPr/>
      <dgm:t>
        <a:bodyPr/>
        <a:lstStyle/>
        <a:p>
          <a:endParaRPr lang="en-US"/>
        </a:p>
      </dgm:t>
    </dgm:pt>
    <dgm:pt modelId="{CBC93FC0-6985-4BB4-9E1E-E613292178BF}">
      <dgm:prSet custT="1"/>
      <dgm:spPr/>
      <dgm:t>
        <a:bodyPr/>
        <a:lstStyle/>
        <a:p>
          <a:r>
            <a:rPr lang="en-CA" sz="2000" dirty="0"/>
            <a:t>To begin to understand ourselves we need to consider all these mutually interacting facets of what it is to be human</a:t>
          </a:r>
          <a:endParaRPr lang="en-US" sz="2000" dirty="0"/>
        </a:p>
      </dgm:t>
    </dgm:pt>
    <dgm:pt modelId="{C73A9459-1F43-4014-AB41-30DDCBDADAD9}" type="parTrans" cxnId="{9BDDD08C-81FF-4A22-9538-C4A3632C0656}">
      <dgm:prSet/>
      <dgm:spPr/>
      <dgm:t>
        <a:bodyPr/>
        <a:lstStyle/>
        <a:p>
          <a:endParaRPr lang="en-US"/>
        </a:p>
      </dgm:t>
    </dgm:pt>
    <dgm:pt modelId="{1FB06C18-314D-4574-B0D2-F3315027653E}" type="sibTrans" cxnId="{9BDDD08C-81FF-4A22-9538-C4A3632C0656}">
      <dgm:prSet/>
      <dgm:spPr/>
      <dgm:t>
        <a:bodyPr/>
        <a:lstStyle/>
        <a:p>
          <a:endParaRPr lang="en-US"/>
        </a:p>
      </dgm:t>
    </dgm:pt>
    <dgm:pt modelId="{8A797179-95F3-4975-8312-C145B2EF2658}" type="pres">
      <dgm:prSet presAssocID="{1CAA4B1B-E04B-4CA1-B984-29464200EDED}" presName="outerComposite" presStyleCnt="0">
        <dgm:presLayoutVars>
          <dgm:chMax val="5"/>
          <dgm:dir/>
          <dgm:resizeHandles val="exact"/>
        </dgm:presLayoutVars>
      </dgm:prSet>
      <dgm:spPr/>
    </dgm:pt>
    <dgm:pt modelId="{71817B16-ABC5-4631-B948-96A486D7C478}" type="pres">
      <dgm:prSet presAssocID="{1CAA4B1B-E04B-4CA1-B984-29464200EDED}" presName="dummyMaxCanvas" presStyleCnt="0">
        <dgm:presLayoutVars/>
      </dgm:prSet>
      <dgm:spPr/>
    </dgm:pt>
    <dgm:pt modelId="{E5D3BF70-A47D-45B9-909B-8D3782F0E666}" type="pres">
      <dgm:prSet presAssocID="{1CAA4B1B-E04B-4CA1-B984-29464200EDED}" presName="FiveNodes_1" presStyleLbl="node1" presStyleIdx="0" presStyleCnt="5">
        <dgm:presLayoutVars>
          <dgm:bulletEnabled val="1"/>
        </dgm:presLayoutVars>
      </dgm:prSet>
      <dgm:spPr/>
    </dgm:pt>
    <dgm:pt modelId="{A6F63243-5C95-4493-93CA-7752EA65662D}" type="pres">
      <dgm:prSet presAssocID="{1CAA4B1B-E04B-4CA1-B984-29464200EDED}" presName="FiveNodes_2" presStyleLbl="node1" presStyleIdx="1" presStyleCnt="5">
        <dgm:presLayoutVars>
          <dgm:bulletEnabled val="1"/>
        </dgm:presLayoutVars>
      </dgm:prSet>
      <dgm:spPr/>
    </dgm:pt>
    <dgm:pt modelId="{CAF9408E-8C80-4682-B3B5-687F41795C4F}" type="pres">
      <dgm:prSet presAssocID="{1CAA4B1B-E04B-4CA1-B984-29464200EDED}" presName="FiveNodes_3" presStyleLbl="node1" presStyleIdx="2" presStyleCnt="5">
        <dgm:presLayoutVars>
          <dgm:bulletEnabled val="1"/>
        </dgm:presLayoutVars>
      </dgm:prSet>
      <dgm:spPr/>
    </dgm:pt>
    <dgm:pt modelId="{253E0FF6-4BE8-4331-B7F4-6A8F78A57665}" type="pres">
      <dgm:prSet presAssocID="{1CAA4B1B-E04B-4CA1-B984-29464200EDED}" presName="FiveNodes_4" presStyleLbl="node1" presStyleIdx="3" presStyleCnt="5">
        <dgm:presLayoutVars>
          <dgm:bulletEnabled val="1"/>
        </dgm:presLayoutVars>
      </dgm:prSet>
      <dgm:spPr/>
    </dgm:pt>
    <dgm:pt modelId="{B03190AC-E078-4031-B5AB-F2C4EC72E97E}" type="pres">
      <dgm:prSet presAssocID="{1CAA4B1B-E04B-4CA1-B984-29464200EDED}" presName="FiveNodes_5" presStyleLbl="node1" presStyleIdx="4" presStyleCnt="5">
        <dgm:presLayoutVars>
          <dgm:bulletEnabled val="1"/>
        </dgm:presLayoutVars>
      </dgm:prSet>
      <dgm:spPr/>
    </dgm:pt>
    <dgm:pt modelId="{3E84BE70-C1AD-4C5C-8511-B1B2672DAD75}" type="pres">
      <dgm:prSet presAssocID="{1CAA4B1B-E04B-4CA1-B984-29464200EDED}" presName="FiveConn_1-2" presStyleLbl="fgAccFollowNode1" presStyleIdx="0" presStyleCnt="4">
        <dgm:presLayoutVars>
          <dgm:bulletEnabled val="1"/>
        </dgm:presLayoutVars>
      </dgm:prSet>
      <dgm:spPr/>
    </dgm:pt>
    <dgm:pt modelId="{789C656B-A00A-4D9D-BE44-21FCD257C53B}" type="pres">
      <dgm:prSet presAssocID="{1CAA4B1B-E04B-4CA1-B984-29464200EDED}" presName="FiveConn_2-3" presStyleLbl="fgAccFollowNode1" presStyleIdx="1" presStyleCnt="4">
        <dgm:presLayoutVars>
          <dgm:bulletEnabled val="1"/>
        </dgm:presLayoutVars>
      </dgm:prSet>
      <dgm:spPr/>
    </dgm:pt>
    <dgm:pt modelId="{21CF93CA-F319-470E-8A5A-DFE2168FEC5B}" type="pres">
      <dgm:prSet presAssocID="{1CAA4B1B-E04B-4CA1-B984-29464200EDED}" presName="FiveConn_3-4" presStyleLbl="fgAccFollowNode1" presStyleIdx="2" presStyleCnt="4">
        <dgm:presLayoutVars>
          <dgm:bulletEnabled val="1"/>
        </dgm:presLayoutVars>
      </dgm:prSet>
      <dgm:spPr/>
    </dgm:pt>
    <dgm:pt modelId="{AB182DFE-C521-4355-9303-C285EC26D408}" type="pres">
      <dgm:prSet presAssocID="{1CAA4B1B-E04B-4CA1-B984-29464200EDED}" presName="FiveConn_4-5" presStyleLbl="fgAccFollowNode1" presStyleIdx="3" presStyleCnt="4">
        <dgm:presLayoutVars>
          <dgm:bulletEnabled val="1"/>
        </dgm:presLayoutVars>
      </dgm:prSet>
      <dgm:spPr/>
    </dgm:pt>
    <dgm:pt modelId="{F89B585B-11EA-4029-84F1-A147207206FD}" type="pres">
      <dgm:prSet presAssocID="{1CAA4B1B-E04B-4CA1-B984-29464200EDED}" presName="FiveNodes_1_text" presStyleLbl="node1" presStyleIdx="4" presStyleCnt="5">
        <dgm:presLayoutVars>
          <dgm:bulletEnabled val="1"/>
        </dgm:presLayoutVars>
      </dgm:prSet>
      <dgm:spPr/>
    </dgm:pt>
    <dgm:pt modelId="{429EA1AF-66D4-431E-83BF-1D0303BDC1F0}" type="pres">
      <dgm:prSet presAssocID="{1CAA4B1B-E04B-4CA1-B984-29464200EDED}" presName="FiveNodes_2_text" presStyleLbl="node1" presStyleIdx="4" presStyleCnt="5">
        <dgm:presLayoutVars>
          <dgm:bulletEnabled val="1"/>
        </dgm:presLayoutVars>
      </dgm:prSet>
      <dgm:spPr/>
    </dgm:pt>
    <dgm:pt modelId="{DCEB3A90-1077-46EC-BF96-9C74D0085AE1}" type="pres">
      <dgm:prSet presAssocID="{1CAA4B1B-E04B-4CA1-B984-29464200EDED}" presName="FiveNodes_3_text" presStyleLbl="node1" presStyleIdx="4" presStyleCnt="5">
        <dgm:presLayoutVars>
          <dgm:bulletEnabled val="1"/>
        </dgm:presLayoutVars>
      </dgm:prSet>
      <dgm:spPr/>
    </dgm:pt>
    <dgm:pt modelId="{00815345-5F05-4B1E-90B7-0656363D3F29}" type="pres">
      <dgm:prSet presAssocID="{1CAA4B1B-E04B-4CA1-B984-29464200EDED}" presName="FiveNodes_4_text" presStyleLbl="node1" presStyleIdx="4" presStyleCnt="5">
        <dgm:presLayoutVars>
          <dgm:bulletEnabled val="1"/>
        </dgm:presLayoutVars>
      </dgm:prSet>
      <dgm:spPr/>
    </dgm:pt>
    <dgm:pt modelId="{DC71E1D2-7933-4F11-9A3E-2F76F57ED492}" type="pres">
      <dgm:prSet presAssocID="{1CAA4B1B-E04B-4CA1-B984-29464200EDED}" presName="FiveNodes_5_text" presStyleLbl="node1" presStyleIdx="4" presStyleCnt="5">
        <dgm:presLayoutVars>
          <dgm:bulletEnabled val="1"/>
        </dgm:presLayoutVars>
      </dgm:prSet>
      <dgm:spPr/>
    </dgm:pt>
  </dgm:ptLst>
  <dgm:cxnLst>
    <dgm:cxn modelId="{0B25BF0A-1E8B-44B2-8E09-6767FAF1D07C}" type="presOf" srcId="{25359E54-711E-40BE-866D-98485A0582A3}" destId="{3E84BE70-C1AD-4C5C-8511-B1B2672DAD75}" srcOrd="0" destOrd="0" presId="urn:microsoft.com/office/officeart/2005/8/layout/vProcess5"/>
    <dgm:cxn modelId="{D7A1400B-D232-4B50-9869-3B0BF0A881E9}" type="presOf" srcId="{40D1C9E4-3001-442A-8356-367A55A2031A}" destId="{E5D3BF70-A47D-45B9-909B-8D3782F0E666}" srcOrd="0" destOrd="0" presId="urn:microsoft.com/office/officeart/2005/8/layout/vProcess5"/>
    <dgm:cxn modelId="{136C570B-49ED-490D-A67F-5A2606B8ABDE}" type="presOf" srcId="{F51D13B5-F65D-4C47-9B78-BABBE21FF1C6}" destId="{DCEB3A90-1077-46EC-BF96-9C74D0085AE1}" srcOrd="1" destOrd="0" presId="urn:microsoft.com/office/officeart/2005/8/layout/vProcess5"/>
    <dgm:cxn modelId="{0DB5961D-85A7-4ADF-83E0-AD326C1269D4}" srcId="{1CAA4B1B-E04B-4CA1-B984-29464200EDED}" destId="{D2DB6984-05C4-4BF3-8438-DFEDBAD30ACA}" srcOrd="1" destOrd="0" parTransId="{C279D9FA-19BD-41DD-AC11-1B7FD59AB2E9}" sibTransId="{32743DB1-4F52-4D4A-94C9-00E634E564A0}"/>
    <dgm:cxn modelId="{69BAAB20-B620-4EFA-A492-ED79D34231BA}" type="presOf" srcId="{99AFD66A-9365-412C-A374-BF4A8BA90517}" destId="{00815345-5F05-4B1E-90B7-0656363D3F29}" srcOrd="1" destOrd="0" presId="urn:microsoft.com/office/officeart/2005/8/layout/vProcess5"/>
    <dgm:cxn modelId="{267E512E-7061-4D3B-9291-46C593F51BC1}" srcId="{1CAA4B1B-E04B-4CA1-B984-29464200EDED}" destId="{40D1C9E4-3001-442A-8356-367A55A2031A}" srcOrd="0" destOrd="0" parTransId="{158CD9B1-30BC-4E07-B619-4FA5155B49A2}" sibTransId="{25359E54-711E-40BE-866D-98485A0582A3}"/>
    <dgm:cxn modelId="{2EF96A3C-CD6F-4739-B209-B2340C4341E7}" type="presOf" srcId="{CBC93FC0-6985-4BB4-9E1E-E613292178BF}" destId="{B03190AC-E078-4031-B5AB-F2C4EC72E97E}" srcOrd="0" destOrd="0" presId="urn:microsoft.com/office/officeart/2005/8/layout/vProcess5"/>
    <dgm:cxn modelId="{098E313E-1625-45CE-A11A-6274ACFCC0CF}" type="presOf" srcId="{D2DB6984-05C4-4BF3-8438-DFEDBAD30ACA}" destId="{429EA1AF-66D4-431E-83BF-1D0303BDC1F0}" srcOrd="1" destOrd="0" presId="urn:microsoft.com/office/officeart/2005/8/layout/vProcess5"/>
    <dgm:cxn modelId="{62EBB561-AE14-42F5-92B5-0B7F89A9D7C2}" type="presOf" srcId="{6A9B08DB-08BC-4816-9381-2701B7B4C2E4}" destId="{21CF93CA-F319-470E-8A5A-DFE2168FEC5B}" srcOrd="0" destOrd="0" presId="urn:microsoft.com/office/officeart/2005/8/layout/vProcess5"/>
    <dgm:cxn modelId="{4D2C1665-F179-4046-87A5-6BB6D6C09453}" type="presOf" srcId="{A6553A61-84E3-4A6B-B1E8-6C0D512F3A5F}" destId="{AB182DFE-C521-4355-9303-C285EC26D408}" srcOrd="0" destOrd="0" presId="urn:microsoft.com/office/officeart/2005/8/layout/vProcess5"/>
    <dgm:cxn modelId="{4A47AA54-FEE0-4A83-A0BA-504DB38A535F}" srcId="{1CAA4B1B-E04B-4CA1-B984-29464200EDED}" destId="{99AFD66A-9365-412C-A374-BF4A8BA90517}" srcOrd="3" destOrd="0" parTransId="{BF982FAA-BB71-418D-9689-430628FB7FCE}" sibTransId="{A6553A61-84E3-4A6B-B1E8-6C0D512F3A5F}"/>
    <dgm:cxn modelId="{F5682B81-1401-446D-A6D7-AD54281DAAEF}" type="presOf" srcId="{F51D13B5-F65D-4C47-9B78-BABBE21FF1C6}" destId="{CAF9408E-8C80-4682-B3B5-687F41795C4F}" srcOrd="0" destOrd="0" presId="urn:microsoft.com/office/officeart/2005/8/layout/vProcess5"/>
    <dgm:cxn modelId="{9BDDD08C-81FF-4A22-9538-C4A3632C0656}" srcId="{1CAA4B1B-E04B-4CA1-B984-29464200EDED}" destId="{CBC93FC0-6985-4BB4-9E1E-E613292178BF}" srcOrd="4" destOrd="0" parTransId="{C73A9459-1F43-4014-AB41-30DDCBDADAD9}" sibTransId="{1FB06C18-314D-4574-B0D2-F3315027653E}"/>
    <dgm:cxn modelId="{7D1DA196-4361-4038-B17D-CB3806E19121}" type="presOf" srcId="{40D1C9E4-3001-442A-8356-367A55A2031A}" destId="{F89B585B-11EA-4029-84F1-A147207206FD}" srcOrd="1" destOrd="0" presId="urn:microsoft.com/office/officeart/2005/8/layout/vProcess5"/>
    <dgm:cxn modelId="{37BDF19D-A4FE-4A9F-B5F2-D01D3120BAFB}" type="presOf" srcId="{32743DB1-4F52-4D4A-94C9-00E634E564A0}" destId="{789C656B-A00A-4D9D-BE44-21FCD257C53B}" srcOrd="0" destOrd="0" presId="urn:microsoft.com/office/officeart/2005/8/layout/vProcess5"/>
    <dgm:cxn modelId="{A9A4BABC-2DE7-4742-AA84-C71431563464}" type="presOf" srcId="{D2DB6984-05C4-4BF3-8438-DFEDBAD30ACA}" destId="{A6F63243-5C95-4493-93CA-7752EA65662D}" srcOrd="0" destOrd="0" presId="urn:microsoft.com/office/officeart/2005/8/layout/vProcess5"/>
    <dgm:cxn modelId="{3DCBCFD6-A1EA-47FE-B326-7794162AD073}" type="presOf" srcId="{99AFD66A-9365-412C-A374-BF4A8BA90517}" destId="{253E0FF6-4BE8-4331-B7F4-6A8F78A57665}" srcOrd="0" destOrd="0" presId="urn:microsoft.com/office/officeart/2005/8/layout/vProcess5"/>
    <dgm:cxn modelId="{234234DB-3FF0-4723-A1E6-EB4E1EE20CE3}" type="presOf" srcId="{1CAA4B1B-E04B-4CA1-B984-29464200EDED}" destId="{8A797179-95F3-4975-8312-C145B2EF2658}" srcOrd="0" destOrd="0" presId="urn:microsoft.com/office/officeart/2005/8/layout/vProcess5"/>
    <dgm:cxn modelId="{97F8E8E7-2DE9-4045-9C91-D946ADD92B71}" type="presOf" srcId="{CBC93FC0-6985-4BB4-9E1E-E613292178BF}" destId="{DC71E1D2-7933-4F11-9A3E-2F76F57ED492}" srcOrd="1" destOrd="0" presId="urn:microsoft.com/office/officeart/2005/8/layout/vProcess5"/>
    <dgm:cxn modelId="{50ACECF3-9E9E-4596-8B56-E0ACB6B79D33}" srcId="{1CAA4B1B-E04B-4CA1-B984-29464200EDED}" destId="{F51D13B5-F65D-4C47-9B78-BABBE21FF1C6}" srcOrd="2" destOrd="0" parTransId="{8265DD1C-C730-4F96-B7E7-7DE05E5AE873}" sibTransId="{6A9B08DB-08BC-4816-9381-2701B7B4C2E4}"/>
    <dgm:cxn modelId="{E872741E-6420-4DA1-805D-E7AEE770F5DB}" type="presParOf" srcId="{8A797179-95F3-4975-8312-C145B2EF2658}" destId="{71817B16-ABC5-4631-B948-96A486D7C478}" srcOrd="0" destOrd="0" presId="urn:microsoft.com/office/officeart/2005/8/layout/vProcess5"/>
    <dgm:cxn modelId="{4FE1E4F0-126E-4592-A885-D22738B4F829}" type="presParOf" srcId="{8A797179-95F3-4975-8312-C145B2EF2658}" destId="{E5D3BF70-A47D-45B9-909B-8D3782F0E666}" srcOrd="1" destOrd="0" presId="urn:microsoft.com/office/officeart/2005/8/layout/vProcess5"/>
    <dgm:cxn modelId="{4D501C3A-F52F-4E45-A25F-DC40F3D1D7A1}" type="presParOf" srcId="{8A797179-95F3-4975-8312-C145B2EF2658}" destId="{A6F63243-5C95-4493-93CA-7752EA65662D}" srcOrd="2" destOrd="0" presId="urn:microsoft.com/office/officeart/2005/8/layout/vProcess5"/>
    <dgm:cxn modelId="{131670D4-EDA8-4342-A7F5-66CDB3D1BE6E}" type="presParOf" srcId="{8A797179-95F3-4975-8312-C145B2EF2658}" destId="{CAF9408E-8C80-4682-B3B5-687F41795C4F}" srcOrd="3" destOrd="0" presId="urn:microsoft.com/office/officeart/2005/8/layout/vProcess5"/>
    <dgm:cxn modelId="{7A1CE744-2ABA-4C45-8CB8-2F65431C4FA7}" type="presParOf" srcId="{8A797179-95F3-4975-8312-C145B2EF2658}" destId="{253E0FF6-4BE8-4331-B7F4-6A8F78A57665}" srcOrd="4" destOrd="0" presId="urn:microsoft.com/office/officeart/2005/8/layout/vProcess5"/>
    <dgm:cxn modelId="{E5EB7DC8-AEDB-42D5-8413-9B653BD7B08F}" type="presParOf" srcId="{8A797179-95F3-4975-8312-C145B2EF2658}" destId="{B03190AC-E078-4031-B5AB-F2C4EC72E97E}" srcOrd="5" destOrd="0" presId="urn:microsoft.com/office/officeart/2005/8/layout/vProcess5"/>
    <dgm:cxn modelId="{1B44F224-DAAC-463B-8C2E-236FD122324F}" type="presParOf" srcId="{8A797179-95F3-4975-8312-C145B2EF2658}" destId="{3E84BE70-C1AD-4C5C-8511-B1B2672DAD75}" srcOrd="6" destOrd="0" presId="urn:microsoft.com/office/officeart/2005/8/layout/vProcess5"/>
    <dgm:cxn modelId="{952AFDD8-1E6F-42B9-ADF0-13AB8E888F2C}" type="presParOf" srcId="{8A797179-95F3-4975-8312-C145B2EF2658}" destId="{789C656B-A00A-4D9D-BE44-21FCD257C53B}" srcOrd="7" destOrd="0" presId="urn:microsoft.com/office/officeart/2005/8/layout/vProcess5"/>
    <dgm:cxn modelId="{230B192B-30FA-45C1-9358-66E247C45F96}" type="presParOf" srcId="{8A797179-95F3-4975-8312-C145B2EF2658}" destId="{21CF93CA-F319-470E-8A5A-DFE2168FEC5B}" srcOrd="8" destOrd="0" presId="urn:microsoft.com/office/officeart/2005/8/layout/vProcess5"/>
    <dgm:cxn modelId="{CD58A715-7F2A-4041-B1F9-FB68E1DE40F7}" type="presParOf" srcId="{8A797179-95F3-4975-8312-C145B2EF2658}" destId="{AB182DFE-C521-4355-9303-C285EC26D408}" srcOrd="9" destOrd="0" presId="urn:microsoft.com/office/officeart/2005/8/layout/vProcess5"/>
    <dgm:cxn modelId="{02A77A34-F142-4B1D-B98E-0015BF7905C4}" type="presParOf" srcId="{8A797179-95F3-4975-8312-C145B2EF2658}" destId="{F89B585B-11EA-4029-84F1-A147207206FD}" srcOrd="10" destOrd="0" presId="urn:microsoft.com/office/officeart/2005/8/layout/vProcess5"/>
    <dgm:cxn modelId="{71F78E1B-C3B9-4A1B-9E3A-FB034558D226}" type="presParOf" srcId="{8A797179-95F3-4975-8312-C145B2EF2658}" destId="{429EA1AF-66D4-431E-83BF-1D0303BDC1F0}" srcOrd="11" destOrd="0" presId="urn:microsoft.com/office/officeart/2005/8/layout/vProcess5"/>
    <dgm:cxn modelId="{288F99BA-E8BC-49F1-AB4D-0C75B0A63FBF}" type="presParOf" srcId="{8A797179-95F3-4975-8312-C145B2EF2658}" destId="{DCEB3A90-1077-46EC-BF96-9C74D0085AE1}" srcOrd="12" destOrd="0" presId="urn:microsoft.com/office/officeart/2005/8/layout/vProcess5"/>
    <dgm:cxn modelId="{1356495C-52E1-4D88-AEEB-3B42137B7B4A}" type="presParOf" srcId="{8A797179-95F3-4975-8312-C145B2EF2658}" destId="{00815345-5F05-4B1E-90B7-0656363D3F29}" srcOrd="13" destOrd="0" presId="urn:microsoft.com/office/officeart/2005/8/layout/vProcess5"/>
    <dgm:cxn modelId="{E96ACF8F-016E-4913-BE94-4381E1EC697F}" type="presParOf" srcId="{8A797179-95F3-4975-8312-C145B2EF2658}" destId="{DC71E1D2-7933-4F11-9A3E-2F76F57ED492}"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6C52D6-A2B6-48FA-96BD-5E7B2C5D2D04}" type="doc">
      <dgm:prSet loTypeId="urn:microsoft.com/office/officeart/2005/8/layout/hierarchy1" loCatId="hierarchy" qsTypeId="urn:microsoft.com/office/officeart/2005/8/quickstyle/simple1#4" qsCatId="simple" csTypeId="urn:microsoft.com/office/officeart/2005/8/colors/accent2_2#2" csCatId="accent2" phldr="1"/>
      <dgm:spPr/>
      <dgm:t>
        <a:bodyPr/>
        <a:lstStyle/>
        <a:p>
          <a:endParaRPr lang="en-US"/>
        </a:p>
      </dgm:t>
    </dgm:pt>
    <dgm:pt modelId="{0C80447F-22C8-4118-A980-16F375625214}">
      <dgm:prSet/>
      <dgm:spPr/>
      <dgm:t>
        <a:bodyPr/>
        <a:lstStyle/>
        <a:p>
          <a:r>
            <a:rPr lang="en-CA"/>
            <a:t>Albert Bandura introduced the concept of self-efficacy: our belief of whether we’ll succeed or fail at something affects how hard we try, or even if we try at all.</a:t>
          </a:r>
          <a:endParaRPr lang="en-US" dirty="0"/>
        </a:p>
      </dgm:t>
    </dgm:pt>
    <dgm:pt modelId="{4C8D601D-54A5-4A29-A8B2-B0874B1C9576}" type="parTrans" cxnId="{B81B91E7-8FDD-40DE-BF76-98DA93CFFC4C}">
      <dgm:prSet/>
      <dgm:spPr/>
      <dgm:t>
        <a:bodyPr/>
        <a:lstStyle/>
        <a:p>
          <a:endParaRPr lang="en-US"/>
        </a:p>
      </dgm:t>
    </dgm:pt>
    <dgm:pt modelId="{86B4450F-A0E7-4017-953D-F968CF86AEEA}" type="sibTrans" cxnId="{B81B91E7-8FDD-40DE-BF76-98DA93CFFC4C}">
      <dgm:prSet/>
      <dgm:spPr/>
      <dgm:t>
        <a:bodyPr/>
        <a:lstStyle/>
        <a:p>
          <a:endParaRPr lang="en-US"/>
        </a:p>
      </dgm:t>
    </dgm:pt>
    <dgm:pt modelId="{5CCD1892-1F0E-43ED-AC64-5C8841AE144F}">
      <dgm:prSet/>
      <dgm:spPr/>
      <dgm:t>
        <a:bodyPr/>
        <a:lstStyle/>
        <a:p>
          <a:r>
            <a:rPr lang="en-CA" dirty="0">
              <a:solidFill>
                <a:schemeClr val="bg2"/>
              </a:solidFill>
            </a:rPr>
            <a:t>Self-efficacy</a:t>
          </a:r>
          <a:r>
            <a:rPr lang="en-CA" dirty="0"/>
            <a:t> is determined by </a:t>
          </a:r>
        </a:p>
        <a:p>
          <a:r>
            <a:rPr lang="en-CA" dirty="0"/>
            <a:t>1. observing what others do.</a:t>
          </a:r>
        </a:p>
        <a:p>
          <a:r>
            <a:rPr lang="en-CA" dirty="0"/>
            <a:t>2. listening to what others say about us. </a:t>
          </a:r>
        </a:p>
        <a:p>
          <a:r>
            <a:rPr lang="en-CA" dirty="0"/>
            <a:t>           3. personal successes and failures.</a:t>
          </a:r>
        </a:p>
        <a:p>
          <a:r>
            <a:rPr lang="en-CA" dirty="0"/>
            <a:t>           4. our baseline state of activation.</a:t>
          </a:r>
          <a:endParaRPr lang="en-US" dirty="0"/>
        </a:p>
      </dgm:t>
    </dgm:pt>
    <dgm:pt modelId="{D33D775F-C947-4269-9263-893E262DE10E}" type="parTrans" cxnId="{152769C6-9C0C-49BE-9DAF-05749A02DF91}">
      <dgm:prSet/>
      <dgm:spPr/>
      <dgm:t>
        <a:bodyPr/>
        <a:lstStyle/>
        <a:p>
          <a:endParaRPr lang="en-US"/>
        </a:p>
      </dgm:t>
    </dgm:pt>
    <dgm:pt modelId="{E5B97B35-A61E-4105-A8FA-62DDE00883F9}" type="sibTrans" cxnId="{152769C6-9C0C-49BE-9DAF-05749A02DF91}">
      <dgm:prSet/>
      <dgm:spPr/>
      <dgm:t>
        <a:bodyPr/>
        <a:lstStyle/>
        <a:p>
          <a:endParaRPr lang="en-US"/>
        </a:p>
      </dgm:t>
    </dgm:pt>
    <dgm:pt modelId="{D5A2DBD7-EFE4-4563-A0A9-227CBFCF665C}" type="pres">
      <dgm:prSet presAssocID="{846C52D6-A2B6-48FA-96BD-5E7B2C5D2D04}" presName="hierChild1" presStyleCnt="0">
        <dgm:presLayoutVars>
          <dgm:chPref val="1"/>
          <dgm:dir/>
          <dgm:animOne val="branch"/>
          <dgm:animLvl val="lvl"/>
          <dgm:resizeHandles/>
        </dgm:presLayoutVars>
      </dgm:prSet>
      <dgm:spPr/>
    </dgm:pt>
    <dgm:pt modelId="{412A6A64-31A3-47AC-A94F-74B7A51531F1}" type="pres">
      <dgm:prSet presAssocID="{0C80447F-22C8-4118-A980-16F375625214}" presName="hierRoot1" presStyleCnt="0"/>
      <dgm:spPr/>
    </dgm:pt>
    <dgm:pt modelId="{42FEBCDF-49E7-42BB-95CF-7E34CA8F249B}" type="pres">
      <dgm:prSet presAssocID="{0C80447F-22C8-4118-A980-16F375625214}" presName="composite" presStyleCnt="0"/>
      <dgm:spPr/>
    </dgm:pt>
    <dgm:pt modelId="{29960263-8B17-4A4F-92FE-EF299F24110A}" type="pres">
      <dgm:prSet presAssocID="{0C80447F-22C8-4118-A980-16F375625214}" presName="background" presStyleLbl="node0" presStyleIdx="0" presStyleCnt="2"/>
      <dgm:spPr/>
    </dgm:pt>
    <dgm:pt modelId="{3F16AE28-F01D-4B5A-94D3-B729E77470A0}" type="pres">
      <dgm:prSet presAssocID="{0C80447F-22C8-4118-A980-16F375625214}" presName="text" presStyleLbl="fgAcc0" presStyleIdx="0" presStyleCnt="2">
        <dgm:presLayoutVars>
          <dgm:chPref val="3"/>
        </dgm:presLayoutVars>
      </dgm:prSet>
      <dgm:spPr/>
    </dgm:pt>
    <dgm:pt modelId="{5E27581C-C68A-4DA0-BB30-A07E3F35B6D0}" type="pres">
      <dgm:prSet presAssocID="{0C80447F-22C8-4118-A980-16F375625214}" presName="hierChild2" presStyleCnt="0"/>
      <dgm:spPr/>
    </dgm:pt>
    <dgm:pt modelId="{809B588C-D3E5-48B1-B750-560AB5597D9A}" type="pres">
      <dgm:prSet presAssocID="{5CCD1892-1F0E-43ED-AC64-5C8841AE144F}" presName="hierRoot1" presStyleCnt="0"/>
      <dgm:spPr/>
    </dgm:pt>
    <dgm:pt modelId="{5DDE308E-844F-447E-8880-793329964A73}" type="pres">
      <dgm:prSet presAssocID="{5CCD1892-1F0E-43ED-AC64-5C8841AE144F}" presName="composite" presStyleCnt="0"/>
      <dgm:spPr/>
    </dgm:pt>
    <dgm:pt modelId="{77C8C014-4675-47EC-A6A0-A99B035BB0A9}" type="pres">
      <dgm:prSet presAssocID="{5CCD1892-1F0E-43ED-AC64-5C8841AE144F}" presName="background" presStyleLbl="node0" presStyleIdx="1" presStyleCnt="2"/>
      <dgm:spPr/>
    </dgm:pt>
    <dgm:pt modelId="{FF6BEDD1-6E56-4A8E-8379-E507F6D91AD4}" type="pres">
      <dgm:prSet presAssocID="{5CCD1892-1F0E-43ED-AC64-5C8841AE144F}" presName="text" presStyleLbl="fgAcc0" presStyleIdx="1" presStyleCnt="2" custScaleX="109937">
        <dgm:presLayoutVars>
          <dgm:chPref val="3"/>
        </dgm:presLayoutVars>
      </dgm:prSet>
      <dgm:spPr/>
    </dgm:pt>
    <dgm:pt modelId="{F1316CE6-9409-46A5-B20E-ED3FAB09514C}" type="pres">
      <dgm:prSet presAssocID="{5CCD1892-1F0E-43ED-AC64-5C8841AE144F}" presName="hierChild2" presStyleCnt="0"/>
      <dgm:spPr/>
    </dgm:pt>
  </dgm:ptLst>
  <dgm:cxnLst>
    <dgm:cxn modelId="{480DCA00-A60A-4242-8E78-6AEA8348C04F}" type="presOf" srcId="{846C52D6-A2B6-48FA-96BD-5E7B2C5D2D04}" destId="{D5A2DBD7-EFE4-4563-A0A9-227CBFCF665C}" srcOrd="0" destOrd="0" presId="urn:microsoft.com/office/officeart/2005/8/layout/hierarchy1"/>
    <dgm:cxn modelId="{B6CBCE01-08B9-49A9-A4BD-77CAFCB71869}" type="presOf" srcId="{0C80447F-22C8-4118-A980-16F375625214}" destId="{3F16AE28-F01D-4B5A-94D3-B729E77470A0}" srcOrd="0" destOrd="0" presId="urn:microsoft.com/office/officeart/2005/8/layout/hierarchy1"/>
    <dgm:cxn modelId="{EF413C38-5008-49A2-ADA2-EE85B96DA575}" type="presOf" srcId="{5CCD1892-1F0E-43ED-AC64-5C8841AE144F}" destId="{FF6BEDD1-6E56-4A8E-8379-E507F6D91AD4}" srcOrd="0" destOrd="0" presId="urn:microsoft.com/office/officeart/2005/8/layout/hierarchy1"/>
    <dgm:cxn modelId="{152769C6-9C0C-49BE-9DAF-05749A02DF91}" srcId="{846C52D6-A2B6-48FA-96BD-5E7B2C5D2D04}" destId="{5CCD1892-1F0E-43ED-AC64-5C8841AE144F}" srcOrd="1" destOrd="0" parTransId="{D33D775F-C947-4269-9263-893E262DE10E}" sibTransId="{E5B97B35-A61E-4105-A8FA-62DDE00883F9}"/>
    <dgm:cxn modelId="{B81B91E7-8FDD-40DE-BF76-98DA93CFFC4C}" srcId="{846C52D6-A2B6-48FA-96BD-5E7B2C5D2D04}" destId="{0C80447F-22C8-4118-A980-16F375625214}" srcOrd="0" destOrd="0" parTransId="{4C8D601D-54A5-4A29-A8B2-B0874B1C9576}" sibTransId="{86B4450F-A0E7-4017-953D-F968CF86AEEA}"/>
    <dgm:cxn modelId="{24F72232-7A71-4BFE-BA72-774D16043363}" type="presParOf" srcId="{D5A2DBD7-EFE4-4563-A0A9-227CBFCF665C}" destId="{412A6A64-31A3-47AC-A94F-74B7A51531F1}" srcOrd="0" destOrd="0" presId="urn:microsoft.com/office/officeart/2005/8/layout/hierarchy1"/>
    <dgm:cxn modelId="{39B41E94-41CE-4D02-A323-A00C52D46A7F}" type="presParOf" srcId="{412A6A64-31A3-47AC-A94F-74B7A51531F1}" destId="{42FEBCDF-49E7-42BB-95CF-7E34CA8F249B}" srcOrd="0" destOrd="0" presId="urn:microsoft.com/office/officeart/2005/8/layout/hierarchy1"/>
    <dgm:cxn modelId="{81DEE910-6679-4C1B-A10F-B6537848AF77}" type="presParOf" srcId="{42FEBCDF-49E7-42BB-95CF-7E34CA8F249B}" destId="{29960263-8B17-4A4F-92FE-EF299F24110A}" srcOrd="0" destOrd="0" presId="urn:microsoft.com/office/officeart/2005/8/layout/hierarchy1"/>
    <dgm:cxn modelId="{26DAA870-6E45-454A-A7FA-1AA3357DF1DA}" type="presParOf" srcId="{42FEBCDF-49E7-42BB-95CF-7E34CA8F249B}" destId="{3F16AE28-F01D-4B5A-94D3-B729E77470A0}" srcOrd="1" destOrd="0" presId="urn:microsoft.com/office/officeart/2005/8/layout/hierarchy1"/>
    <dgm:cxn modelId="{A068A855-BC18-4DDB-9050-CB69B6B30C9E}" type="presParOf" srcId="{412A6A64-31A3-47AC-A94F-74B7A51531F1}" destId="{5E27581C-C68A-4DA0-BB30-A07E3F35B6D0}" srcOrd="1" destOrd="0" presId="urn:microsoft.com/office/officeart/2005/8/layout/hierarchy1"/>
    <dgm:cxn modelId="{6FE8D2A3-5FDF-498E-B23F-092645D65633}" type="presParOf" srcId="{D5A2DBD7-EFE4-4563-A0A9-227CBFCF665C}" destId="{809B588C-D3E5-48B1-B750-560AB5597D9A}" srcOrd="1" destOrd="0" presId="urn:microsoft.com/office/officeart/2005/8/layout/hierarchy1"/>
    <dgm:cxn modelId="{6706315C-5671-43AE-83A1-2371CB963AC4}" type="presParOf" srcId="{809B588C-D3E5-48B1-B750-560AB5597D9A}" destId="{5DDE308E-844F-447E-8880-793329964A73}" srcOrd="0" destOrd="0" presId="urn:microsoft.com/office/officeart/2005/8/layout/hierarchy1"/>
    <dgm:cxn modelId="{2006E1CD-0F90-4D99-9C96-B8BA7424218C}" type="presParOf" srcId="{5DDE308E-844F-447E-8880-793329964A73}" destId="{77C8C014-4675-47EC-A6A0-A99B035BB0A9}" srcOrd="0" destOrd="0" presId="urn:microsoft.com/office/officeart/2005/8/layout/hierarchy1"/>
    <dgm:cxn modelId="{6FC7D27A-2EDE-4BA5-830D-D4C06E696411}" type="presParOf" srcId="{5DDE308E-844F-447E-8880-793329964A73}" destId="{FF6BEDD1-6E56-4A8E-8379-E507F6D91AD4}" srcOrd="1" destOrd="0" presId="urn:microsoft.com/office/officeart/2005/8/layout/hierarchy1"/>
    <dgm:cxn modelId="{B5696BD1-E37C-484F-A54E-228487B63B91}" type="presParOf" srcId="{809B588C-D3E5-48B1-B750-560AB5597D9A}" destId="{F1316CE6-9409-46A5-B20E-ED3FAB09514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D568C-765D-4A14-BCA6-39A0949F211D}">
      <dsp:nvSpPr>
        <dsp:cNvPr id="0" name=""/>
        <dsp:cNvSpPr/>
      </dsp:nvSpPr>
      <dsp:spPr>
        <a:xfrm>
          <a:off x="0" y="77629"/>
          <a:ext cx="10636250" cy="11647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1. a)The Simple manual b)the skills training and c)IFS workbooks each around $30</a:t>
          </a:r>
        </a:p>
      </dsp:txBody>
      <dsp:txXfrm>
        <a:off x="56861" y="134490"/>
        <a:ext cx="10522528" cy="1051076"/>
      </dsp:txXfrm>
    </dsp:sp>
    <dsp:sp modelId="{D90D80A0-0FC2-44F3-BCAD-223F196A35B5}">
      <dsp:nvSpPr>
        <dsp:cNvPr id="0" name=""/>
        <dsp:cNvSpPr/>
      </dsp:nvSpPr>
      <dsp:spPr>
        <a:xfrm>
          <a:off x="0" y="1323068"/>
          <a:ext cx="10636250" cy="1113840"/>
        </a:xfrm>
        <a:prstGeom prst="roundRect">
          <a:avLst/>
        </a:prstGeom>
        <a:solidFill>
          <a:schemeClr val="accent5">
            <a:hueOff val="-3279736"/>
            <a:satOff val="22319"/>
            <a:lumOff val="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2. A 3-ring binder</a:t>
          </a:r>
        </a:p>
      </dsp:txBody>
      <dsp:txXfrm>
        <a:off x="54373" y="1377441"/>
        <a:ext cx="10527504" cy="1005094"/>
      </dsp:txXfrm>
    </dsp:sp>
    <dsp:sp modelId="{6C259350-A758-41B8-93CB-A72C0EAE6BE7}">
      <dsp:nvSpPr>
        <dsp:cNvPr id="0" name=""/>
        <dsp:cNvSpPr/>
      </dsp:nvSpPr>
      <dsp:spPr>
        <a:xfrm>
          <a:off x="0" y="2517548"/>
          <a:ext cx="10636250" cy="1113840"/>
        </a:xfrm>
        <a:prstGeom prst="roundRect">
          <a:avLst/>
        </a:prstGeom>
        <a:solidFill>
          <a:schemeClr val="accent5">
            <a:hueOff val="-6559472"/>
            <a:satOff val="44638"/>
            <a:lumOff val="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3. Access to the Simple website- Itssimple2021.com</a:t>
          </a:r>
        </a:p>
      </dsp:txBody>
      <dsp:txXfrm>
        <a:off x="54373" y="2571921"/>
        <a:ext cx="10527504" cy="1005094"/>
      </dsp:txXfrm>
    </dsp:sp>
    <dsp:sp modelId="{7F6F5B16-C03E-482F-A216-A513CE6FE717}">
      <dsp:nvSpPr>
        <dsp:cNvPr id="0" name=""/>
        <dsp:cNvSpPr/>
      </dsp:nvSpPr>
      <dsp:spPr>
        <a:xfrm>
          <a:off x="0" y="3712028"/>
          <a:ext cx="10636250" cy="1113840"/>
        </a:xfrm>
        <a:prstGeom prst="roundRect">
          <a:avLst/>
        </a:prstGeom>
        <a:solidFill>
          <a:schemeClr val="accent5">
            <a:hueOff val="-9839209"/>
            <a:satOff val="66958"/>
            <a:lumOff val="29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4. Access to the It’s Simple on YouTube (</a:t>
          </a:r>
          <a:r>
            <a:rPr lang="en-US" sz="2800" kern="1200" dirty="0" err="1"/>
            <a:t>itssimple</a:t>
          </a:r>
          <a:r>
            <a:rPr lang="en-US" sz="2800" kern="1200" dirty="0"/>
            <a:t> on youtube1123) or the “live” course.</a:t>
          </a:r>
        </a:p>
      </dsp:txBody>
      <dsp:txXfrm>
        <a:off x="54373" y="3766401"/>
        <a:ext cx="10527504" cy="1005094"/>
      </dsp:txXfrm>
    </dsp:sp>
    <dsp:sp modelId="{C889D088-539F-423C-B4B6-7C9FB54E312B}">
      <dsp:nvSpPr>
        <dsp:cNvPr id="0" name=""/>
        <dsp:cNvSpPr/>
      </dsp:nvSpPr>
      <dsp:spPr>
        <a:xfrm>
          <a:off x="0" y="4906508"/>
          <a:ext cx="10636250" cy="1113840"/>
        </a:xfrm>
        <a:prstGeom prst="roundRect">
          <a:avLst/>
        </a:prstGeom>
        <a:solidFill>
          <a:schemeClr val="accent5">
            <a:hueOff val="-13118945"/>
            <a:satOff val="89277"/>
            <a:lumOff val="39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5. Your active participation</a:t>
          </a:r>
        </a:p>
      </dsp:txBody>
      <dsp:txXfrm>
        <a:off x="54373" y="4960881"/>
        <a:ext cx="10527504" cy="10050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D568C-765D-4A14-BCA6-39A0949F211D}">
      <dsp:nvSpPr>
        <dsp:cNvPr id="0" name=""/>
        <dsp:cNvSpPr/>
      </dsp:nvSpPr>
      <dsp:spPr>
        <a:xfrm>
          <a:off x="0" y="85786"/>
          <a:ext cx="10636250" cy="8723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The Simple manual $13  and the skills training workbook $29</a:t>
          </a:r>
        </a:p>
      </dsp:txBody>
      <dsp:txXfrm>
        <a:off x="42587" y="128373"/>
        <a:ext cx="10551076" cy="787220"/>
      </dsp:txXfrm>
    </dsp:sp>
    <dsp:sp modelId="{D90D80A0-0FC2-44F3-BCAD-223F196A35B5}">
      <dsp:nvSpPr>
        <dsp:cNvPr id="0" name=""/>
        <dsp:cNvSpPr/>
      </dsp:nvSpPr>
      <dsp:spPr>
        <a:xfrm>
          <a:off x="0" y="1018660"/>
          <a:ext cx="10636250" cy="834228"/>
        </a:xfrm>
        <a:prstGeom prst="roundRect">
          <a:avLst/>
        </a:prstGeom>
        <a:solidFill>
          <a:schemeClr val="accent5">
            <a:hueOff val="-3279736"/>
            <a:satOff val="22319"/>
            <a:lumOff val="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2. A 3-ring binder</a:t>
          </a:r>
        </a:p>
      </dsp:txBody>
      <dsp:txXfrm>
        <a:off x="40724" y="1059384"/>
        <a:ext cx="10554802" cy="752780"/>
      </dsp:txXfrm>
    </dsp:sp>
    <dsp:sp modelId="{6C259350-A758-41B8-93CB-A72C0EAE6BE7}">
      <dsp:nvSpPr>
        <dsp:cNvPr id="0" name=""/>
        <dsp:cNvSpPr/>
      </dsp:nvSpPr>
      <dsp:spPr>
        <a:xfrm>
          <a:off x="0" y="1913368"/>
          <a:ext cx="10636250" cy="834228"/>
        </a:xfrm>
        <a:prstGeom prst="roundRect">
          <a:avLst/>
        </a:prstGeom>
        <a:solidFill>
          <a:schemeClr val="accent5">
            <a:hueOff val="-6559472"/>
            <a:satOff val="44638"/>
            <a:lumOff val="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3. Access to the Simple website- Itssimple2021.com</a:t>
          </a:r>
        </a:p>
      </dsp:txBody>
      <dsp:txXfrm>
        <a:off x="40724" y="1954092"/>
        <a:ext cx="10554802" cy="752780"/>
      </dsp:txXfrm>
    </dsp:sp>
    <dsp:sp modelId="{7F6F5B16-C03E-482F-A216-A513CE6FE717}">
      <dsp:nvSpPr>
        <dsp:cNvPr id="0" name=""/>
        <dsp:cNvSpPr/>
      </dsp:nvSpPr>
      <dsp:spPr>
        <a:xfrm>
          <a:off x="0" y="2808077"/>
          <a:ext cx="10636250" cy="834228"/>
        </a:xfrm>
        <a:prstGeom prst="roundRect">
          <a:avLst/>
        </a:prstGeom>
        <a:solidFill>
          <a:schemeClr val="accent5">
            <a:hueOff val="-9839209"/>
            <a:satOff val="66958"/>
            <a:lumOff val="29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4. Access to the It’s Simple on YouTube (Luis Cleto it’s simple on YouTube sessions) or the “live” course.</a:t>
          </a:r>
        </a:p>
      </dsp:txBody>
      <dsp:txXfrm>
        <a:off x="40724" y="2848801"/>
        <a:ext cx="10554802" cy="752780"/>
      </dsp:txXfrm>
    </dsp:sp>
    <dsp:sp modelId="{C889D088-539F-423C-B4B6-7C9FB54E312B}">
      <dsp:nvSpPr>
        <dsp:cNvPr id="0" name=""/>
        <dsp:cNvSpPr/>
      </dsp:nvSpPr>
      <dsp:spPr>
        <a:xfrm>
          <a:off x="0" y="3702785"/>
          <a:ext cx="10636250" cy="834228"/>
        </a:xfrm>
        <a:prstGeom prst="roundRect">
          <a:avLst/>
        </a:prstGeom>
        <a:solidFill>
          <a:schemeClr val="accent5">
            <a:hueOff val="-13118945"/>
            <a:satOff val="89277"/>
            <a:lumOff val="39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5. Your active participation</a:t>
          </a:r>
        </a:p>
      </dsp:txBody>
      <dsp:txXfrm>
        <a:off x="40724" y="3743509"/>
        <a:ext cx="10554802" cy="7527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3C1E2-392E-4341-ADD3-935FD85C55A9}">
      <dsp:nvSpPr>
        <dsp:cNvPr id="0" name=""/>
        <dsp:cNvSpPr/>
      </dsp:nvSpPr>
      <dsp:spPr>
        <a:xfrm>
          <a:off x="0" y="99728"/>
          <a:ext cx="10597336" cy="9534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dirty="0"/>
            <a:t>Please read Simple manual Sessions 1 and 2</a:t>
          </a:r>
          <a:endParaRPr lang="en-US" sz="2400" kern="1200" dirty="0"/>
        </a:p>
      </dsp:txBody>
      <dsp:txXfrm>
        <a:off x="46541" y="146269"/>
        <a:ext cx="10504254" cy="860321"/>
      </dsp:txXfrm>
    </dsp:sp>
    <dsp:sp modelId="{0A0496E1-16BC-43DD-A91A-E4E4B2F690DA}">
      <dsp:nvSpPr>
        <dsp:cNvPr id="0" name=""/>
        <dsp:cNvSpPr/>
      </dsp:nvSpPr>
      <dsp:spPr>
        <a:xfrm>
          <a:off x="0" y="1122252"/>
          <a:ext cx="10597336" cy="9534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Optional: Please watch YouTube simple sessions 1 and 2 which you can find by searching on YouTube for It’s simple on YouTube sessions 1-30.</a:t>
          </a:r>
        </a:p>
      </dsp:txBody>
      <dsp:txXfrm>
        <a:off x="46541" y="1168793"/>
        <a:ext cx="10504254" cy="860321"/>
      </dsp:txXfrm>
    </dsp:sp>
    <dsp:sp modelId="{A94F6395-43A4-4E54-B7E8-F7408C9CD11D}">
      <dsp:nvSpPr>
        <dsp:cNvPr id="0" name=""/>
        <dsp:cNvSpPr/>
      </dsp:nvSpPr>
      <dsp:spPr>
        <a:xfrm>
          <a:off x="0" y="2144776"/>
          <a:ext cx="10597336" cy="95340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Virtual participants please have a handful of raisins or similar dried fruit ready for next week’s mindfulness exercise.</a:t>
          </a:r>
        </a:p>
      </dsp:txBody>
      <dsp:txXfrm>
        <a:off x="46541" y="2191317"/>
        <a:ext cx="10504254" cy="860321"/>
      </dsp:txXfrm>
    </dsp:sp>
    <dsp:sp modelId="{F5163F7A-332E-4B28-8DF6-67284441CE31}">
      <dsp:nvSpPr>
        <dsp:cNvPr id="0" name=""/>
        <dsp:cNvSpPr/>
      </dsp:nvSpPr>
      <dsp:spPr>
        <a:xfrm>
          <a:off x="0" y="3167299"/>
          <a:ext cx="10597336" cy="9534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a:t>Please write the above down so you remember. Or…</a:t>
          </a:r>
          <a:endParaRPr lang="en-US" sz="2400" kern="1200"/>
        </a:p>
      </dsp:txBody>
      <dsp:txXfrm>
        <a:off x="46541" y="3213840"/>
        <a:ext cx="10504254" cy="860321"/>
      </dsp:txXfrm>
    </dsp:sp>
    <dsp:sp modelId="{2FB7930C-5B1D-4A16-BDE6-34A4CE53A4AF}">
      <dsp:nvSpPr>
        <dsp:cNvPr id="0" name=""/>
        <dsp:cNvSpPr/>
      </dsp:nvSpPr>
      <dsp:spPr>
        <a:xfrm>
          <a:off x="0" y="4189823"/>
          <a:ext cx="10597336" cy="95340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a:t>You can view this and all the PowerPoint slides, on our website: </a:t>
          </a:r>
          <a:r>
            <a:rPr lang="en-CA" sz="2400" kern="1200" err="1"/>
            <a:t>itssimple2021.com</a:t>
          </a:r>
          <a:r>
            <a:rPr lang="en-CA" sz="2400" kern="1200"/>
            <a:t> </a:t>
          </a:r>
          <a:endParaRPr lang="en-US" sz="2400" kern="1200"/>
        </a:p>
      </dsp:txBody>
      <dsp:txXfrm>
        <a:off x="46541" y="4236364"/>
        <a:ext cx="10504254" cy="8603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65EE2-B44B-4EC3-901B-C0374299CBEA}">
      <dsp:nvSpPr>
        <dsp:cNvPr id="0" name=""/>
        <dsp:cNvSpPr/>
      </dsp:nvSpPr>
      <dsp:spPr>
        <a:xfrm>
          <a:off x="0" y="1495037"/>
          <a:ext cx="9783763" cy="1216800"/>
        </a:xfrm>
        <a:prstGeom prst="roundRect">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88900" dist="2794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CA" sz="3200" kern="1200" dirty="0"/>
            <a:t>Please read Simple manual Sessions 1 and 2 </a:t>
          </a:r>
          <a:endParaRPr lang="en-US" sz="3200" kern="1200" dirty="0"/>
        </a:p>
      </dsp:txBody>
      <dsp:txXfrm>
        <a:off x="59399" y="1554436"/>
        <a:ext cx="9664965" cy="10980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3BF70-A47D-45B9-909B-8D3782F0E666}">
      <dsp:nvSpPr>
        <dsp:cNvPr id="0" name=""/>
        <dsp:cNvSpPr/>
      </dsp:nvSpPr>
      <dsp:spPr>
        <a:xfrm>
          <a:off x="0" y="0"/>
          <a:ext cx="6228000" cy="1164145"/>
        </a:xfrm>
        <a:prstGeom prst="roundRect">
          <a:avLst>
            <a:gd name="adj" fmla="val 10000"/>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Our bodies are </a:t>
          </a:r>
          <a:r>
            <a:rPr lang="en-CA" sz="2000" kern="1200" dirty="0">
              <a:solidFill>
                <a:schemeClr val="bg1"/>
              </a:solidFill>
            </a:rPr>
            <a:t>biological</a:t>
          </a:r>
          <a:r>
            <a:rPr lang="en-CA" sz="2000" kern="1200" dirty="0"/>
            <a:t> </a:t>
          </a:r>
          <a:endParaRPr lang="en-US" sz="2000" kern="1200" dirty="0"/>
        </a:p>
      </dsp:txBody>
      <dsp:txXfrm>
        <a:off x="34097" y="34097"/>
        <a:ext cx="4835590" cy="1095951"/>
      </dsp:txXfrm>
    </dsp:sp>
    <dsp:sp modelId="{A6F63243-5C95-4493-93CA-7752EA65662D}">
      <dsp:nvSpPr>
        <dsp:cNvPr id="0" name=""/>
        <dsp:cNvSpPr/>
      </dsp:nvSpPr>
      <dsp:spPr>
        <a:xfrm>
          <a:off x="465077" y="1325832"/>
          <a:ext cx="6228000" cy="1164145"/>
        </a:xfrm>
        <a:prstGeom prst="roundRect">
          <a:avLst>
            <a:gd name="adj" fmla="val 10000"/>
          </a:avLst>
        </a:prstGeom>
        <a:gradFill rotWithShape="0">
          <a:gsLst>
            <a:gs pos="0">
              <a:schemeClr val="accent2">
                <a:hueOff val="1183910"/>
                <a:satOff val="6177"/>
                <a:lumOff val="-1765"/>
                <a:alphaOff val="0"/>
                <a:tint val="85000"/>
                <a:shade val="98000"/>
                <a:satMod val="110000"/>
                <a:lumMod val="103000"/>
              </a:schemeClr>
            </a:gs>
            <a:gs pos="50000">
              <a:schemeClr val="accent2">
                <a:hueOff val="1183910"/>
                <a:satOff val="6177"/>
                <a:lumOff val="-1765"/>
                <a:alphaOff val="0"/>
                <a:shade val="85000"/>
                <a:satMod val="105000"/>
                <a:lumMod val="100000"/>
              </a:schemeClr>
            </a:gs>
            <a:gs pos="100000">
              <a:schemeClr val="accent2">
                <a:hueOff val="1183910"/>
                <a:satOff val="6177"/>
                <a:lumOff val="-1765"/>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Our minds are </a:t>
          </a:r>
          <a:r>
            <a:rPr lang="en-CA" sz="2000" kern="1200" dirty="0">
              <a:solidFill>
                <a:schemeClr val="bg1"/>
              </a:solidFill>
            </a:rPr>
            <a:t>psychological </a:t>
          </a:r>
          <a:endParaRPr lang="en-US" sz="2000" kern="1200" dirty="0">
            <a:solidFill>
              <a:schemeClr val="bg1"/>
            </a:solidFill>
          </a:endParaRPr>
        </a:p>
      </dsp:txBody>
      <dsp:txXfrm>
        <a:off x="499174" y="1359929"/>
        <a:ext cx="4938033" cy="1095951"/>
      </dsp:txXfrm>
    </dsp:sp>
    <dsp:sp modelId="{CAF9408E-8C80-4682-B3B5-687F41795C4F}">
      <dsp:nvSpPr>
        <dsp:cNvPr id="0" name=""/>
        <dsp:cNvSpPr/>
      </dsp:nvSpPr>
      <dsp:spPr>
        <a:xfrm>
          <a:off x="930155" y="2651664"/>
          <a:ext cx="6228000" cy="1164145"/>
        </a:xfrm>
        <a:prstGeom prst="roundRect">
          <a:avLst>
            <a:gd name="adj" fmla="val 10000"/>
          </a:avLst>
        </a:prstGeom>
        <a:gradFill rotWithShape="0">
          <a:gsLst>
            <a:gs pos="0">
              <a:schemeClr val="accent2">
                <a:hueOff val="2367819"/>
                <a:satOff val="12354"/>
                <a:lumOff val="-3529"/>
                <a:alphaOff val="0"/>
                <a:tint val="85000"/>
                <a:shade val="98000"/>
                <a:satMod val="110000"/>
                <a:lumMod val="103000"/>
              </a:schemeClr>
            </a:gs>
            <a:gs pos="50000">
              <a:schemeClr val="accent2">
                <a:hueOff val="2367819"/>
                <a:satOff val="12354"/>
                <a:lumOff val="-3529"/>
                <a:alphaOff val="0"/>
                <a:shade val="85000"/>
                <a:satMod val="105000"/>
                <a:lumMod val="100000"/>
              </a:schemeClr>
            </a:gs>
            <a:gs pos="100000">
              <a:schemeClr val="accent2">
                <a:hueOff val="2367819"/>
                <a:satOff val="12354"/>
                <a:lumOff val="-3529"/>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solidFill>
                <a:schemeClr val="tx1"/>
              </a:solidFill>
            </a:rPr>
            <a:t>Our bodies and minds  are  influenced  </a:t>
          </a:r>
          <a:r>
            <a:rPr lang="en-CA" sz="2000" kern="1200" dirty="0">
              <a:solidFill>
                <a:schemeClr val="bg1"/>
              </a:solidFill>
            </a:rPr>
            <a:t>by Social, economic, and political factors.</a:t>
          </a:r>
          <a:endParaRPr lang="en-US" sz="2000" kern="1200" dirty="0"/>
        </a:p>
      </dsp:txBody>
      <dsp:txXfrm>
        <a:off x="964252" y="2685761"/>
        <a:ext cx="4938033" cy="1095951"/>
      </dsp:txXfrm>
    </dsp:sp>
    <dsp:sp modelId="{253E0FF6-4BE8-4331-B7F4-6A8F78A57665}">
      <dsp:nvSpPr>
        <dsp:cNvPr id="0" name=""/>
        <dsp:cNvSpPr/>
      </dsp:nvSpPr>
      <dsp:spPr>
        <a:xfrm>
          <a:off x="1395233" y="3977497"/>
          <a:ext cx="6228000" cy="1164145"/>
        </a:xfrm>
        <a:prstGeom prst="roundRect">
          <a:avLst>
            <a:gd name="adj" fmla="val 10000"/>
          </a:avLst>
        </a:prstGeom>
        <a:gradFill rotWithShape="0">
          <a:gsLst>
            <a:gs pos="0">
              <a:schemeClr val="accent2">
                <a:hueOff val="3551729"/>
                <a:satOff val="18530"/>
                <a:lumOff val="-5294"/>
                <a:alphaOff val="0"/>
                <a:tint val="85000"/>
                <a:shade val="98000"/>
                <a:satMod val="110000"/>
                <a:lumMod val="103000"/>
              </a:schemeClr>
            </a:gs>
            <a:gs pos="50000">
              <a:schemeClr val="accent2">
                <a:hueOff val="3551729"/>
                <a:satOff val="18530"/>
                <a:lumOff val="-5294"/>
                <a:alphaOff val="0"/>
                <a:shade val="85000"/>
                <a:satMod val="105000"/>
                <a:lumMod val="100000"/>
              </a:schemeClr>
            </a:gs>
            <a:gs pos="100000">
              <a:schemeClr val="accent2">
                <a:hueOff val="3551729"/>
                <a:satOff val="18530"/>
                <a:lumOff val="-5294"/>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Ultimately, some of the wisest people believe that we are </a:t>
          </a:r>
          <a:r>
            <a:rPr lang="en-CA" sz="2000" kern="1200" dirty="0">
              <a:solidFill>
                <a:schemeClr val="bg1"/>
              </a:solidFill>
            </a:rPr>
            <a:t>spiritual</a:t>
          </a:r>
          <a:r>
            <a:rPr lang="en-CA" sz="2000" kern="1200" dirty="0"/>
            <a:t> beings having a human experience</a:t>
          </a:r>
          <a:endParaRPr lang="en-US" sz="2000" kern="1200" dirty="0"/>
        </a:p>
      </dsp:txBody>
      <dsp:txXfrm>
        <a:off x="1429330" y="4011594"/>
        <a:ext cx="4938033" cy="1095951"/>
      </dsp:txXfrm>
    </dsp:sp>
    <dsp:sp modelId="{B03190AC-E078-4031-B5AB-F2C4EC72E97E}">
      <dsp:nvSpPr>
        <dsp:cNvPr id="0" name=""/>
        <dsp:cNvSpPr/>
      </dsp:nvSpPr>
      <dsp:spPr>
        <a:xfrm>
          <a:off x="1860311" y="5303329"/>
          <a:ext cx="6228000" cy="1164145"/>
        </a:xfrm>
        <a:prstGeom prst="roundRect">
          <a:avLst>
            <a:gd name="adj" fmla="val 10000"/>
          </a:avLst>
        </a:prstGeom>
        <a:gradFill rotWithShape="0">
          <a:gsLst>
            <a:gs pos="0">
              <a:schemeClr val="accent2">
                <a:hueOff val="4735638"/>
                <a:satOff val="24707"/>
                <a:lumOff val="-7058"/>
                <a:alphaOff val="0"/>
                <a:tint val="85000"/>
                <a:shade val="98000"/>
                <a:satMod val="110000"/>
                <a:lumMod val="103000"/>
              </a:schemeClr>
            </a:gs>
            <a:gs pos="50000">
              <a:schemeClr val="accent2">
                <a:hueOff val="4735638"/>
                <a:satOff val="24707"/>
                <a:lumOff val="-7058"/>
                <a:alphaOff val="0"/>
                <a:shade val="85000"/>
                <a:satMod val="105000"/>
                <a:lumMod val="100000"/>
              </a:schemeClr>
            </a:gs>
            <a:gs pos="100000">
              <a:schemeClr val="accent2">
                <a:hueOff val="4735638"/>
                <a:satOff val="24707"/>
                <a:lumOff val="-7058"/>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CA" sz="2000" kern="1200" dirty="0"/>
            <a:t>To begin to understand ourselves we need to consider all these mutually interacting facets of what it is to be human</a:t>
          </a:r>
          <a:endParaRPr lang="en-US" sz="2000" kern="1200" dirty="0"/>
        </a:p>
      </dsp:txBody>
      <dsp:txXfrm>
        <a:off x="1894408" y="5337426"/>
        <a:ext cx="4938033" cy="1095951"/>
      </dsp:txXfrm>
    </dsp:sp>
    <dsp:sp modelId="{3E84BE70-C1AD-4C5C-8511-B1B2672DAD75}">
      <dsp:nvSpPr>
        <dsp:cNvPr id="0" name=""/>
        <dsp:cNvSpPr/>
      </dsp:nvSpPr>
      <dsp:spPr>
        <a:xfrm>
          <a:off x="5471305" y="850472"/>
          <a:ext cx="756694" cy="756694"/>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641561" y="850472"/>
        <a:ext cx="416182" cy="569412"/>
      </dsp:txXfrm>
    </dsp:sp>
    <dsp:sp modelId="{789C656B-A00A-4D9D-BE44-21FCD257C53B}">
      <dsp:nvSpPr>
        <dsp:cNvPr id="0" name=""/>
        <dsp:cNvSpPr/>
      </dsp:nvSpPr>
      <dsp:spPr>
        <a:xfrm>
          <a:off x="5936383" y="2176305"/>
          <a:ext cx="756694" cy="756694"/>
        </a:xfrm>
        <a:prstGeom prst="downArrow">
          <a:avLst>
            <a:gd name="adj1" fmla="val 55000"/>
            <a:gd name="adj2" fmla="val 45000"/>
          </a:avLst>
        </a:prstGeom>
        <a:solidFill>
          <a:schemeClr val="accent2">
            <a:tint val="40000"/>
            <a:alpha val="90000"/>
            <a:hueOff val="1122955"/>
            <a:satOff val="-665"/>
            <a:lumOff val="-161"/>
            <a:alphaOff val="0"/>
          </a:schemeClr>
        </a:solidFill>
        <a:ln w="9525" cap="flat" cmpd="sng" algn="ctr">
          <a:solidFill>
            <a:schemeClr val="accent2">
              <a:tint val="40000"/>
              <a:alpha val="90000"/>
              <a:hueOff val="1122955"/>
              <a:satOff val="-665"/>
              <a:lumOff val="-16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6106639" y="2176305"/>
        <a:ext cx="416182" cy="569412"/>
      </dsp:txXfrm>
    </dsp:sp>
    <dsp:sp modelId="{21CF93CA-F319-470E-8A5A-DFE2168FEC5B}">
      <dsp:nvSpPr>
        <dsp:cNvPr id="0" name=""/>
        <dsp:cNvSpPr/>
      </dsp:nvSpPr>
      <dsp:spPr>
        <a:xfrm>
          <a:off x="6401461" y="3482735"/>
          <a:ext cx="756694" cy="756694"/>
        </a:xfrm>
        <a:prstGeom prst="downArrow">
          <a:avLst>
            <a:gd name="adj1" fmla="val 55000"/>
            <a:gd name="adj2" fmla="val 45000"/>
          </a:avLst>
        </a:prstGeom>
        <a:solidFill>
          <a:schemeClr val="accent2">
            <a:tint val="40000"/>
            <a:alpha val="90000"/>
            <a:hueOff val="2245909"/>
            <a:satOff val="-1331"/>
            <a:lumOff val="-321"/>
            <a:alphaOff val="0"/>
          </a:schemeClr>
        </a:solidFill>
        <a:ln w="9525" cap="flat" cmpd="sng" algn="ctr">
          <a:solidFill>
            <a:schemeClr val="accent2">
              <a:tint val="40000"/>
              <a:alpha val="90000"/>
              <a:hueOff val="2245909"/>
              <a:satOff val="-1331"/>
              <a:lumOff val="-3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6571717" y="3482735"/>
        <a:ext cx="416182" cy="569412"/>
      </dsp:txXfrm>
    </dsp:sp>
    <dsp:sp modelId="{AB182DFE-C521-4355-9303-C285EC26D408}">
      <dsp:nvSpPr>
        <dsp:cNvPr id="0" name=""/>
        <dsp:cNvSpPr/>
      </dsp:nvSpPr>
      <dsp:spPr>
        <a:xfrm>
          <a:off x="6866539" y="4821502"/>
          <a:ext cx="756694" cy="756694"/>
        </a:xfrm>
        <a:prstGeom prst="downArrow">
          <a:avLst>
            <a:gd name="adj1" fmla="val 55000"/>
            <a:gd name="adj2" fmla="val 45000"/>
          </a:avLst>
        </a:prstGeom>
        <a:solidFill>
          <a:schemeClr val="accent2">
            <a:tint val="40000"/>
            <a:alpha val="90000"/>
            <a:hueOff val="3368864"/>
            <a:satOff val="-1996"/>
            <a:lumOff val="-482"/>
            <a:alphaOff val="0"/>
          </a:schemeClr>
        </a:solidFill>
        <a:ln w="9525" cap="flat" cmpd="sng" algn="ctr">
          <a:solidFill>
            <a:schemeClr val="accent2">
              <a:tint val="40000"/>
              <a:alpha val="90000"/>
              <a:hueOff val="3368864"/>
              <a:satOff val="-1996"/>
              <a:lumOff val="-48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7036795" y="4821502"/>
        <a:ext cx="416182" cy="5694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60263-8B17-4A4F-92FE-EF299F24110A}">
      <dsp:nvSpPr>
        <dsp:cNvPr id="0" name=""/>
        <dsp:cNvSpPr/>
      </dsp:nvSpPr>
      <dsp:spPr>
        <a:xfrm>
          <a:off x="2353" y="621388"/>
          <a:ext cx="4499861" cy="28574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16AE28-F01D-4B5A-94D3-B729E77470A0}">
      <dsp:nvSpPr>
        <dsp:cNvPr id="0" name=""/>
        <dsp:cNvSpPr/>
      </dsp:nvSpPr>
      <dsp:spPr>
        <a:xfrm>
          <a:off x="502337" y="1096374"/>
          <a:ext cx="4499861" cy="285741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CA" sz="2200" kern="1200"/>
            <a:t>Albert Bandura introduced the concept of self-efficacy: our belief of whether we’ll succeed or fail at something affects how hard we try, or even if we try at all.</a:t>
          </a:r>
          <a:endParaRPr lang="en-US" sz="2200" kern="1200" dirty="0"/>
        </a:p>
      </dsp:txBody>
      <dsp:txXfrm>
        <a:off x="586028" y="1180065"/>
        <a:ext cx="4332479" cy="2690030"/>
      </dsp:txXfrm>
    </dsp:sp>
    <dsp:sp modelId="{77C8C014-4675-47EC-A6A0-A99B035BB0A9}">
      <dsp:nvSpPr>
        <dsp:cNvPr id="0" name=""/>
        <dsp:cNvSpPr/>
      </dsp:nvSpPr>
      <dsp:spPr>
        <a:xfrm>
          <a:off x="5502184" y="621388"/>
          <a:ext cx="4947012" cy="28574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6BEDD1-6E56-4A8E-8379-E507F6D91AD4}">
      <dsp:nvSpPr>
        <dsp:cNvPr id="0" name=""/>
        <dsp:cNvSpPr/>
      </dsp:nvSpPr>
      <dsp:spPr>
        <a:xfrm>
          <a:off x="6002168" y="1096374"/>
          <a:ext cx="4947012" cy="285741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CA" sz="2200" kern="1200" dirty="0">
              <a:solidFill>
                <a:schemeClr val="bg2"/>
              </a:solidFill>
            </a:rPr>
            <a:t>Self-efficacy</a:t>
          </a:r>
          <a:r>
            <a:rPr lang="en-CA" sz="2200" kern="1200" dirty="0"/>
            <a:t> is determined by </a:t>
          </a:r>
        </a:p>
        <a:p>
          <a:pPr marL="0" lvl="0" indent="0" algn="ctr" defTabSz="977900">
            <a:lnSpc>
              <a:spcPct val="90000"/>
            </a:lnSpc>
            <a:spcBef>
              <a:spcPct val="0"/>
            </a:spcBef>
            <a:spcAft>
              <a:spcPct val="35000"/>
            </a:spcAft>
            <a:buNone/>
          </a:pPr>
          <a:r>
            <a:rPr lang="en-CA" sz="2200" kern="1200" dirty="0"/>
            <a:t>1. observing what others do.</a:t>
          </a:r>
        </a:p>
        <a:p>
          <a:pPr marL="0" lvl="0" indent="0" algn="ctr" defTabSz="977900">
            <a:lnSpc>
              <a:spcPct val="90000"/>
            </a:lnSpc>
            <a:spcBef>
              <a:spcPct val="0"/>
            </a:spcBef>
            <a:spcAft>
              <a:spcPct val="35000"/>
            </a:spcAft>
            <a:buNone/>
          </a:pPr>
          <a:r>
            <a:rPr lang="en-CA" sz="2200" kern="1200" dirty="0"/>
            <a:t>2. listening to what others say about us. </a:t>
          </a:r>
        </a:p>
        <a:p>
          <a:pPr marL="0" lvl="0" indent="0" algn="ctr" defTabSz="977900">
            <a:lnSpc>
              <a:spcPct val="90000"/>
            </a:lnSpc>
            <a:spcBef>
              <a:spcPct val="0"/>
            </a:spcBef>
            <a:spcAft>
              <a:spcPct val="35000"/>
            </a:spcAft>
            <a:buNone/>
          </a:pPr>
          <a:r>
            <a:rPr lang="en-CA" sz="2200" kern="1200" dirty="0"/>
            <a:t>           3. personal successes and failures.</a:t>
          </a:r>
        </a:p>
        <a:p>
          <a:pPr marL="0" lvl="0" indent="0" algn="ctr" defTabSz="977900">
            <a:lnSpc>
              <a:spcPct val="90000"/>
            </a:lnSpc>
            <a:spcBef>
              <a:spcPct val="0"/>
            </a:spcBef>
            <a:spcAft>
              <a:spcPct val="35000"/>
            </a:spcAft>
            <a:buNone/>
          </a:pPr>
          <a:r>
            <a:rPr lang="en-CA" sz="2200" kern="1200" dirty="0"/>
            <a:t>           4. our baseline state of activation.</a:t>
          </a:r>
          <a:endParaRPr lang="en-US" sz="2200" kern="1200" dirty="0"/>
        </a:p>
      </dsp:txBody>
      <dsp:txXfrm>
        <a:off x="6085859" y="1180065"/>
        <a:ext cx="4779630" cy="26900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E8B4A49-342A-48D6-88F7-3761ADF04341}" type="datetimeFigureOut">
              <a:rPr lang="en-CA" smtClean="0"/>
              <a:t>2026-10-07</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8778E1F-8499-4F43-8AE7-216E103E7E87}" type="slidenum">
              <a:rPr lang="en-CA" smtClean="0"/>
              <a:t>‹#›</a:t>
            </a:fld>
            <a:endParaRPr lang="en-CA"/>
          </a:p>
        </p:txBody>
      </p:sp>
    </p:spTree>
    <p:extLst>
      <p:ext uri="{BB962C8B-B14F-4D97-AF65-F5344CB8AC3E}">
        <p14:creationId xmlns:p14="http://schemas.microsoft.com/office/powerpoint/2010/main" val="3731732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 one</a:t>
            </a:r>
          </a:p>
          <a:p>
            <a:r>
              <a:rPr lang="en-US" dirty="0"/>
              <a:t>Cars, bicycles, cameras, computers,  almost anything these days comes with an owner's manual. Unfortunately, people don’t </a:t>
            </a:r>
          </a:p>
          <a:p>
            <a:endParaRPr lang="en-US" dirty="0"/>
          </a:p>
          <a:p>
            <a:r>
              <a:rPr lang="en-US" dirty="0"/>
              <a:t>An owners' manual can help you operate a product and trouble shoot if something goes wrong with it </a:t>
            </a:r>
          </a:p>
          <a:p>
            <a:endParaRPr lang="en-US" dirty="0"/>
          </a:p>
          <a:p>
            <a:r>
              <a:rPr lang="en-US" dirty="0"/>
              <a:t>One of the Simple course goals is to try to provide you with an owner's manual to your mind. If you’re  happy with your life, you don’t need to do this course, but if you struggle with feelings, thoughts, or behaviors you will find it useful. </a:t>
            </a:r>
          </a:p>
          <a:p>
            <a:endParaRPr lang="en-US" dirty="0"/>
          </a:p>
          <a:p>
            <a:r>
              <a:rPr lang="en-US" dirty="0"/>
              <a:t>Many aspects of the human mind remain a great mystery but increasingly we have glimpses into how it functions. Knowing how it functions can, if we struggle emotionally, help ease our pain.</a:t>
            </a:r>
          </a:p>
          <a:p>
            <a:endParaRPr lang="en-US" dirty="0"/>
          </a:p>
          <a:p>
            <a:r>
              <a:rPr lang="en-US" dirty="0"/>
              <a:t>It's a privilege to be with you, hopefully for all the 29 simple sessions, in which together we will explore the mind and how to heal it. Welcome to the simple journey</a:t>
            </a:r>
            <a:endParaRPr lang="en-CA" dirty="0"/>
          </a:p>
        </p:txBody>
      </p:sp>
      <p:sp>
        <p:nvSpPr>
          <p:cNvPr id="4" name="Slide Number Placeholder 3"/>
          <p:cNvSpPr>
            <a:spLocks noGrp="1"/>
          </p:cNvSpPr>
          <p:nvPr>
            <p:ph type="sldNum" sz="quarter" idx="5"/>
          </p:nvPr>
        </p:nvSpPr>
        <p:spPr/>
        <p:txBody>
          <a:bodyPr/>
          <a:lstStyle/>
          <a:p>
            <a:fld id="{B8778E1F-8499-4F43-8AE7-216E103E7E87}" type="slidenum">
              <a:rPr lang="en-CA" smtClean="0"/>
              <a:t>9</a:t>
            </a:fld>
            <a:endParaRPr lang="en-CA"/>
          </a:p>
        </p:txBody>
      </p:sp>
    </p:spTree>
    <p:extLst>
      <p:ext uri="{BB962C8B-B14F-4D97-AF65-F5344CB8AC3E}">
        <p14:creationId xmlns:p14="http://schemas.microsoft.com/office/powerpoint/2010/main" val="276731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Luis cleto, have offered the simple course every year for the last 25 years. Over that time, I've had the privilege to co-lead the course with several different clinicians. In 2022 – 23 these were the coleaders of the in person and virtual live simple course.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10</a:t>
            </a:fld>
            <a:endParaRPr lang="en-CA"/>
          </a:p>
        </p:txBody>
      </p:sp>
    </p:spTree>
    <p:extLst>
      <p:ext uri="{BB962C8B-B14F-4D97-AF65-F5344CB8AC3E}">
        <p14:creationId xmlns:p14="http://schemas.microsoft.com/office/powerpoint/2010/main" val="2535666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15</a:t>
            </a:fld>
            <a:endParaRPr lang="en-CA"/>
          </a:p>
        </p:txBody>
      </p:sp>
    </p:spTree>
    <p:extLst>
      <p:ext uri="{BB962C8B-B14F-4D97-AF65-F5344CB8AC3E}">
        <p14:creationId xmlns:p14="http://schemas.microsoft.com/office/powerpoint/2010/main" val="2583756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69BDA-079A-145D-57C2-C7EE55213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53308-1643-C5B6-B17E-70053741FF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3E7E6-FA3F-8EF0-4270-68DF4359A232}"/>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DC5798DC-F9F8-0237-1491-FD6D3B7EB555}"/>
              </a:ext>
            </a:extLst>
          </p:cNvPr>
          <p:cNvSpPr>
            <a:spLocks noGrp="1"/>
          </p:cNvSpPr>
          <p:nvPr>
            <p:ph type="sldNum" sz="quarter" idx="5"/>
          </p:nvPr>
        </p:nvSpPr>
        <p:spPr/>
        <p:txBody>
          <a:bodyPr/>
          <a:lstStyle/>
          <a:p>
            <a:fld id="{3816C4AA-E95E-418F-96EE-B9B66BBF2653}" type="slidenum">
              <a:rPr lang="en-CA" smtClean="0"/>
              <a:t>20</a:t>
            </a:fld>
            <a:endParaRPr lang="en-CA"/>
          </a:p>
        </p:txBody>
      </p:sp>
    </p:spTree>
    <p:extLst>
      <p:ext uri="{BB962C8B-B14F-4D97-AF65-F5344CB8AC3E}">
        <p14:creationId xmlns:p14="http://schemas.microsoft.com/office/powerpoint/2010/main" val="1301333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Often, when we’re distressed, we have negative, racing, intrusive or unwanted thoughts, and feelings</a:t>
            </a:r>
          </a:p>
          <a:p>
            <a:endParaRPr lang="en-US" dirty="0"/>
          </a:p>
          <a:p>
            <a:r>
              <a:rPr lang="en-US" dirty="0"/>
              <a:t>mindfulness Is the practice of focusing the mind on an object of one’s choice . That object might for example  be our breath.</a:t>
            </a:r>
          </a:p>
          <a:p>
            <a:endParaRPr lang="en-US" dirty="0"/>
          </a:p>
          <a:p>
            <a:r>
              <a:rPr lang="en-US" dirty="0"/>
              <a:t>Meditation on the other hand is the activity of emptying the mind as much as possible. That may also be done by focusing on our breath, and then noticing when it wonders and gently bringing it back to focus.</a:t>
            </a:r>
            <a:endParaRPr lang="en-CA" dirty="0"/>
          </a:p>
          <a:p>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22</a:t>
            </a:fld>
            <a:endParaRPr lang="en-CA"/>
          </a:p>
        </p:txBody>
      </p:sp>
    </p:spTree>
    <p:extLst>
      <p:ext uri="{BB962C8B-B14F-4D97-AF65-F5344CB8AC3E}">
        <p14:creationId xmlns:p14="http://schemas.microsoft.com/office/powerpoint/2010/main" val="3965920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Pre slide</a:t>
            </a:r>
          </a:p>
          <a:p>
            <a:pPr algn="just"/>
            <a:r>
              <a:rPr lang="en-US" dirty="0"/>
              <a:t>Today we will do what is perhaps the most iconic DBT mindfulness practice: the raisin exercise. </a:t>
            </a:r>
          </a:p>
          <a:p>
            <a:pPr algn="just"/>
            <a:endParaRPr lang="en-US" dirty="0"/>
          </a:p>
          <a:p>
            <a:pPr algn="just"/>
            <a:r>
              <a:rPr lang="en-US" dirty="0"/>
              <a:t>It is a mindfulness exercise in which your mind will be full of the different aspects of the raisin: what it looks like, what it smells like, what it feels like, even what it sounds like and finally what it tastes like.</a:t>
            </a:r>
          </a:p>
          <a:p>
            <a:pPr algn="just"/>
            <a:endParaRPr lang="en-US" dirty="0"/>
          </a:p>
          <a:p>
            <a:pPr algn="just"/>
            <a:endParaRPr lang="en-US" dirty="0"/>
          </a:p>
          <a:p>
            <a:pPr algn="just"/>
            <a:r>
              <a:rPr lang="en-US" dirty="0"/>
              <a:t>Mindfulness exercises such as this one and the sensory toolkit are also grounding exercises. Grounding exercises generally avoid the side effects of meditation, and you may choose to focus on them as you begin a meditation practice.</a:t>
            </a:r>
          </a:p>
          <a:p>
            <a:pPr algn="just"/>
            <a:endParaRPr lang="en-US" dirty="0"/>
          </a:p>
          <a:p>
            <a:pPr algn="just"/>
            <a:r>
              <a:rPr lang="en-US" dirty="0"/>
              <a:t>The six different types of grounding exercises which are the most popular and were previously discussed in the distress tolerance module are 1) focusing on bodily sensations 2) grounding with the five senses 3) self soothing 4) describing an object in great detail 5) counting breaths 6) distracting with a mind activity.</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26</a:t>
            </a:fld>
            <a:endParaRPr lang="en-CA"/>
          </a:p>
        </p:txBody>
      </p:sp>
    </p:spTree>
    <p:extLst>
      <p:ext uri="{BB962C8B-B14F-4D97-AF65-F5344CB8AC3E}">
        <p14:creationId xmlns:p14="http://schemas.microsoft.com/office/powerpoint/2010/main" val="891537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60193-E9B3-0B23-0B23-11C89617F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E7423-99F0-BEB5-BD25-581F4A0BDC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70A9B-648E-4041-91AA-1322E1FBFA26}"/>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955661DE-FAD1-AA1F-1CCC-E1A3AC5D08EF}"/>
              </a:ext>
            </a:extLst>
          </p:cNvPr>
          <p:cNvSpPr>
            <a:spLocks noGrp="1"/>
          </p:cNvSpPr>
          <p:nvPr>
            <p:ph type="sldNum" sz="quarter" idx="5"/>
          </p:nvPr>
        </p:nvSpPr>
        <p:spPr/>
        <p:txBody>
          <a:bodyPr/>
          <a:lstStyle/>
          <a:p>
            <a:fld id="{3816C4AA-E95E-418F-96EE-B9B66BBF2653}" type="slidenum">
              <a:rPr lang="en-CA" smtClean="0"/>
              <a:t>30</a:t>
            </a:fld>
            <a:endParaRPr lang="en-CA"/>
          </a:p>
        </p:txBody>
      </p:sp>
    </p:spTree>
    <p:extLst>
      <p:ext uri="{BB962C8B-B14F-4D97-AF65-F5344CB8AC3E}">
        <p14:creationId xmlns:p14="http://schemas.microsoft.com/office/powerpoint/2010/main" val="45303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A40D-0E19-669C-F3AC-495108DAE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CD2CD-141F-91DD-B073-3BB8DF56F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9BF99-8E94-8280-E7A6-B0C7EAA6EBDE}"/>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C2A500A1-C9CE-848A-EE51-F6EBFF7C1157}"/>
              </a:ext>
            </a:extLst>
          </p:cNvPr>
          <p:cNvSpPr>
            <a:spLocks noGrp="1"/>
          </p:cNvSpPr>
          <p:nvPr>
            <p:ph type="sldNum" sz="quarter" idx="5"/>
          </p:nvPr>
        </p:nvSpPr>
        <p:spPr/>
        <p:txBody>
          <a:bodyPr/>
          <a:lstStyle/>
          <a:p>
            <a:fld id="{3816C4AA-E95E-418F-96EE-B9B66BBF2653}" type="slidenum">
              <a:rPr lang="en-CA" smtClean="0"/>
              <a:t>33</a:t>
            </a:fld>
            <a:endParaRPr lang="en-CA"/>
          </a:p>
        </p:txBody>
      </p:sp>
    </p:spTree>
    <p:extLst>
      <p:ext uri="{BB962C8B-B14F-4D97-AF65-F5344CB8AC3E}">
        <p14:creationId xmlns:p14="http://schemas.microsoft.com/office/powerpoint/2010/main" val="4024386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Thank you for your time I truly appreciate it. Over the next 30 minutes I’d like to share with you a project  which I think, if taken to the next phase, could address some  gaps in mental health care .</a:t>
            </a:r>
          </a:p>
          <a:p>
            <a:r>
              <a:rPr lang="en-CA" dirty="0"/>
              <a:t>Simple is an acronym for… Integral is a nod to philosopher Ken Wilber whose work permeates the course while idealist refers to philosophical idealism which is becoming more accepted in academic philosophical circles particularly as articulated by philosophers such as Bernardo Kastrup.  Mindful I don’t have to explain. </a:t>
            </a:r>
          </a:p>
        </p:txBody>
      </p:sp>
      <p:sp>
        <p:nvSpPr>
          <p:cNvPr id="4" name="Slide Number Placeholder 3"/>
          <p:cNvSpPr>
            <a:spLocks noGrp="1"/>
          </p:cNvSpPr>
          <p:nvPr>
            <p:ph type="sldNum" sz="quarter" idx="5"/>
          </p:nvPr>
        </p:nvSpPr>
        <p:spPr/>
        <p:txBody>
          <a:bodyPr/>
          <a:lstStyle/>
          <a:p>
            <a:fld id="{1D8985B8-560A-4886-B7FB-B4B103183F4F}" type="slidenum">
              <a:rPr lang="en-CA" smtClean="0"/>
              <a:t>34</a:t>
            </a:fld>
            <a:endParaRPr lang="en-CA"/>
          </a:p>
        </p:txBody>
      </p:sp>
    </p:spTree>
    <p:extLst>
      <p:ext uri="{BB962C8B-B14F-4D97-AF65-F5344CB8AC3E}">
        <p14:creationId xmlns:p14="http://schemas.microsoft.com/office/powerpoint/2010/main" val="3094045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CE715-02E8-A945-8CBF-412B94C10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F490F2-9E3E-2A59-6908-431BDCFB0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C35DF-CF08-6123-B093-6845E1C0E60C}"/>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644471EF-1994-C193-2A46-E38109057B4D}"/>
              </a:ext>
            </a:extLst>
          </p:cNvPr>
          <p:cNvSpPr>
            <a:spLocks noGrp="1"/>
          </p:cNvSpPr>
          <p:nvPr>
            <p:ph type="sldNum" sz="quarter" idx="5"/>
          </p:nvPr>
        </p:nvSpPr>
        <p:spPr/>
        <p:txBody>
          <a:bodyPr/>
          <a:lstStyle/>
          <a:p>
            <a:fld id="{3816C4AA-E95E-418F-96EE-B9B66BBF2653}" type="slidenum">
              <a:rPr lang="en-CA" smtClean="0"/>
              <a:t>37</a:t>
            </a:fld>
            <a:endParaRPr lang="en-CA"/>
          </a:p>
        </p:txBody>
      </p:sp>
    </p:spTree>
    <p:extLst>
      <p:ext uri="{BB962C8B-B14F-4D97-AF65-F5344CB8AC3E}">
        <p14:creationId xmlns:p14="http://schemas.microsoft.com/office/powerpoint/2010/main" val="2932856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five things to do the simple course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39</a:t>
            </a:fld>
            <a:endParaRPr lang="en-CA"/>
          </a:p>
        </p:txBody>
      </p:sp>
    </p:spTree>
    <p:extLst>
      <p:ext uri="{BB962C8B-B14F-4D97-AF65-F5344CB8AC3E}">
        <p14:creationId xmlns:p14="http://schemas.microsoft.com/office/powerpoint/2010/main" val="4002508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books are available on Amazon in e-book or paperback format.</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40</a:t>
            </a:fld>
            <a:endParaRPr lang="en-CA"/>
          </a:p>
        </p:txBody>
      </p:sp>
    </p:spTree>
    <p:extLst>
      <p:ext uri="{BB962C8B-B14F-4D97-AF65-F5344CB8AC3E}">
        <p14:creationId xmlns:p14="http://schemas.microsoft.com/office/powerpoint/2010/main" val="2691317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52CE3-BCCF-F324-DA2B-1DCA6DF20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87134-C82F-3BA0-4406-EB49C2D65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681221-6FFA-8D59-AB7C-8F960E3EC7A0}"/>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9897F4A5-93F3-CB3E-7D55-7632D1D6A4E3}"/>
              </a:ext>
            </a:extLst>
          </p:cNvPr>
          <p:cNvSpPr>
            <a:spLocks noGrp="1"/>
          </p:cNvSpPr>
          <p:nvPr>
            <p:ph type="sldNum" sz="quarter" idx="5"/>
          </p:nvPr>
        </p:nvSpPr>
        <p:spPr/>
        <p:txBody>
          <a:bodyPr/>
          <a:lstStyle/>
          <a:p>
            <a:fld id="{3816C4AA-E95E-418F-96EE-B9B66BBF2653}" type="slidenum">
              <a:rPr lang="en-CA" smtClean="0"/>
              <a:t>49</a:t>
            </a:fld>
            <a:endParaRPr lang="en-CA"/>
          </a:p>
        </p:txBody>
      </p:sp>
    </p:spTree>
    <p:extLst>
      <p:ext uri="{BB962C8B-B14F-4D97-AF65-F5344CB8AC3E}">
        <p14:creationId xmlns:p14="http://schemas.microsoft.com/office/powerpoint/2010/main" val="3954456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already talked about the books we use in simple and the website. A third resource that "live" course participants have access to his our email. If you are doing the YouTube course facilitated by mental health professional having a course website might be an option.</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51</a:t>
            </a:fld>
            <a:endParaRPr lang="en-CA"/>
          </a:p>
        </p:txBody>
      </p:sp>
    </p:spTree>
    <p:extLst>
      <p:ext uri="{BB962C8B-B14F-4D97-AF65-F5344CB8AC3E}">
        <p14:creationId xmlns:p14="http://schemas.microsoft.com/office/powerpoint/2010/main" val="420393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40B9EDA-6718-4EC5-966B-C568BD4D92CC}" type="slidenum">
              <a:rPr lang="en-CA" smtClean="0"/>
              <a:t>61</a:t>
            </a:fld>
            <a:endParaRPr lang="en-CA"/>
          </a:p>
        </p:txBody>
      </p:sp>
    </p:spTree>
    <p:extLst>
      <p:ext uri="{BB962C8B-B14F-4D97-AF65-F5344CB8AC3E}">
        <p14:creationId xmlns:p14="http://schemas.microsoft.com/office/powerpoint/2010/main" val="244072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7CA1C-4E9B-78CB-D9F0-49244D2EF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217F3-56A2-4F7D-768D-87CDCB1FF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6AD4B-9680-53B7-664E-802DD60D5B89}"/>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3187C0A9-E69E-31E1-47CC-48FDF76D3FD9}"/>
              </a:ext>
            </a:extLst>
          </p:cNvPr>
          <p:cNvSpPr>
            <a:spLocks noGrp="1"/>
          </p:cNvSpPr>
          <p:nvPr>
            <p:ph type="sldNum" sz="quarter" idx="5"/>
          </p:nvPr>
        </p:nvSpPr>
        <p:spPr/>
        <p:txBody>
          <a:bodyPr/>
          <a:lstStyle/>
          <a:p>
            <a:fld id="{3816C4AA-E95E-418F-96EE-B9B66BBF2653}" type="slidenum">
              <a:rPr lang="en-CA" smtClean="0"/>
              <a:t>72</a:t>
            </a:fld>
            <a:endParaRPr lang="en-CA"/>
          </a:p>
        </p:txBody>
      </p:sp>
    </p:spTree>
    <p:extLst>
      <p:ext uri="{BB962C8B-B14F-4D97-AF65-F5344CB8AC3E}">
        <p14:creationId xmlns:p14="http://schemas.microsoft.com/office/powerpoint/2010/main" val="1946634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 course etiquette agreement has evolved organically over the years. It is a code of conduct which participants in coleaders agree to abide by.</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74</a:t>
            </a:fld>
            <a:endParaRPr lang="en-CA"/>
          </a:p>
        </p:txBody>
      </p:sp>
    </p:spTree>
    <p:extLst>
      <p:ext uri="{BB962C8B-B14F-4D97-AF65-F5344CB8AC3E}">
        <p14:creationId xmlns:p14="http://schemas.microsoft.com/office/powerpoint/2010/main" val="3355622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75</a:t>
            </a:fld>
            <a:endParaRPr lang="en-CA"/>
          </a:p>
        </p:txBody>
      </p:sp>
    </p:spTree>
    <p:extLst>
      <p:ext uri="{BB962C8B-B14F-4D97-AF65-F5344CB8AC3E}">
        <p14:creationId xmlns:p14="http://schemas.microsoft.com/office/powerpoint/2010/main" val="876275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61718-AEC3-1A3E-7971-B03FF92C1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2BD3E-CCDE-3071-5D73-D6B2967B19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1E797-4CBD-0FD9-28E6-3C4ABF27C872}"/>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4AA5FF19-BB23-C2DD-2661-0DA764B0191F}"/>
              </a:ext>
            </a:extLst>
          </p:cNvPr>
          <p:cNvSpPr>
            <a:spLocks noGrp="1"/>
          </p:cNvSpPr>
          <p:nvPr>
            <p:ph type="sldNum" sz="quarter" idx="5"/>
          </p:nvPr>
        </p:nvSpPr>
        <p:spPr/>
        <p:txBody>
          <a:bodyPr/>
          <a:lstStyle/>
          <a:p>
            <a:fld id="{3816C4AA-E95E-418F-96EE-B9B66BBF2653}" type="slidenum">
              <a:rPr lang="en-CA" smtClean="0"/>
              <a:t>78</a:t>
            </a:fld>
            <a:endParaRPr lang="en-CA"/>
          </a:p>
        </p:txBody>
      </p:sp>
    </p:spTree>
    <p:extLst>
      <p:ext uri="{BB962C8B-B14F-4D97-AF65-F5344CB8AC3E}">
        <p14:creationId xmlns:p14="http://schemas.microsoft.com/office/powerpoint/2010/main" val="3718194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D7037-F932-41E9-B760-FA8B715CD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9207B-C852-1804-EAFD-E8A8BB858D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E2B2B-CC44-8EEA-9D15-8F077F7C2B3D}"/>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F8B35357-BC68-D11B-FD98-0987141FEDF2}"/>
              </a:ext>
            </a:extLst>
          </p:cNvPr>
          <p:cNvSpPr>
            <a:spLocks noGrp="1"/>
          </p:cNvSpPr>
          <p:nvPr>
            <p:ph type="sldNum" sz="quarter" idx="5"/>
          </p:nvPr>
        </p:nvSpPr>
        <p:spPr/>
        <p:txBody>
          <a:bodyPr/>
          <a:lstStyle/>
          <a:p>
            <a:fld id="{3816C4AA-E95E-418F-96EE-B9B66BBF2653}" type="slidenum">
              <a:rPr lang="en-CA" smtClean="0"/>
              <a:t>84</a:t>
            </a:fld>
            <a:endParaRPr lang="en-CA"/>
          </a:p>
        </p:txBody>
      </p:sp>
    </p:spTree>
    <p:extLst>
      <p:ext uri="{BB962C8B-B14F-4D97-AF65-F5344CB8AC3E}">
        <p14:creationId xmlns:p14="http://schemas.microsoft.com/office/powerpoint/2010/main" val="1284144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experience emotional dysregulation often relate to Sisyphus and to the character in Nelson's poem.</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87</a:t>
            </a:fld>
            <a:endParaRPr lang="en-CA"/>
          </a:p>
        </p:txBody>
      </p:sp>
    </p:spTree>
    <p:extLst>
      <p:ext uri="{BB962C8B-B14F-4D97-AF65-F5344CB8AC3E}">
        <p14:creationId xmlns:p14="http://schemas.microsoft.com/office/powerpoint/2010/main" val="4149644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7337E-BDC5-A4A8-E62D-6229A9227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1FC8B-0817-8EE2-5BE4-5E1023CE4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293C8-7162-8735-3543-87377B89525D}"/>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8E734628-B6B0-93E6-8187-BD1E05F7ED4D}"/>
              </a:ext>
            </a:extLst>
          </p:cNvPr>
          <p:cNvSpPr>
            <a:spLocks noGrp="1"/>
          </p:cNvSpPr>
          <p:nvPr>
            <p:ph type="sldNum" sz="quarter" idx="5"/>
          </p:nvPr>
        </p:nvSpPr>
        <p:spPr/>
        <p:txBody>
          <a:bodyPr/>
          <a:lstStyle/>
          <a:p>
            <a:fld id="{3816C4AA-E95E-418F-96EE-B9B66BBF2653}" type="slidenum">
              <a:rPr lang="en-CA" smtClean="0"/>
              <a:t>88</a:t>
            </a:fld>
            <a:endParaRPr lang="en-CA"/>
          </a:p>
        </p:txBody>
      </p:sp>
    </p:spTree>
    <p:extLst>
      <p:ext uri="{BB962C8B-B14F-4D97-AF65-F5344CB8AC3E}">
        <p14:creationId xmlns:p14="http://schemas.microsoft.com/office/powerpoint/2010/main" val="4251887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skills training component of DBT is typically done in a group setting. There are several different workbooks that cover the traditional four modules of DBT skills.</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98</a:t>
            </a:fld>
            <a:endParaRPr lang="en-CA"/>
          </a:p>
        </p:txBody>
      </p:sp>
    </p:spTree>
    <p:extLst>
      <p:ext uri="{BB962C8B-B14F-4D97-AF65-F5344CB8AC3E}">
        <p14:creationId xmlns:p14="http://schemas.microsoft.com/office/powerpoint/2010/main" val="353083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In each of the four modules  many different skills  are discussed.</a:t>
            </a:r>
          </a:p>
          <a:p>
            <a:endParaRPr lang="en-US" dirty="0"/>
          </a:p>
          <a:p>
            <a:r>
              <a:rPr lang="en-US" dirty="0"/>
              <a:t> You will not use all of them. As we go through all the skills choose a few that you understand and think you can use. </a:t>
            </a:r>
          </a:p>
          <a:p>
            <a:endParaRPr lang="en-US" dirty="0"/>
          </a:p>
          <a:p>
            <a:r>
              <a:rPr lang="en-US" dirty="0"/>
              <a:t>Getting good at using any one skill takes  practice. Don't get discouraged if the first time you try a skill you are not very good at it. That's completely normal and expected. Persistence is key. </a:t>
            </a:r>
          </a:p>
          <a:p>
            <a:endParaRPr lang="en-US" dirty="0"/>
          </a:p>
          <a:p>
            <a:r>
              <a:rPr lang="en-US" dirty="0"/>
              <a:t>The DBT diary card which can be found at the back of the second edition of the skills training workbook can help you keep track of the skills that you are learning.</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99</a:t>
            </a:fld>
            <a:endParaRPr lang="en-CA"/>
          </a:p>
        </p:txBody>
      </p:sp>
    </p:spTree>
    <p:extLst>
      <p:ext uri="{BB962C8B-B14F-4D97-AF65-F5344CB8AC3E}">
        <p14:creationId xmlns:p14="http://schemas.microsoft.com/office/powerpoint/2010/main" val="230385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17DF9-DFBB-15A8-A5D0-F447163E0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7B290-CE47-479C-71C1-40C29877B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2BC1CD-5059-4C9C-AD02-6B50F5FA401A}"/>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CB4B084D-5347-FEC0-4DB9-B72CE0C18420}"/>
              </a:ext>
            </a:extLst>
          </p:cNvPr>
          <p:cNvSpPr>
            <a:spLocks noGrp="1"/>
          </p:cNvSpPr>
          <p:nvPr>
            <p:ph type="sldNum" sz="quarter" idx="5"/>
          </p:nvPr>
        </p:nvSpPr>
        <p:spPr/>
        <p:txBody>
          <a:bodyPr/>
          <a:lstStyle/>
          <a:p>
            <a:fld id="{3816C4AA-E95E-418F-96EE-B9B66BBF2653}" type="slidenum">
              <a:rPr lang="en-CA" smtClean="0"/>
              <a:t>115</a:t>
            </a:fld>
            <a:endParaRPr lang="en-CA"/>
          </a:p>
        </p:txBody>
      </p:sp>
    </p:spTree>
    <p:extLst>
      <p:ext uri="{BB962C8B-B14F-4D97-AF65-F5344CB8AC3E}">
        <p14:creationId xmlns:p14="http://schemas.microsoft.com/office/powerpoint/2010/main" val="1536591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endParaRPr lang="en-US" dirty="0"/>
          </a:p>
          <a:p>
            <a:r>
              <a:rPr lang="en-US" dirty="0"/>
              <a:t>The world presents everyone with  stressful challenges and difficulties.</a:t>
            </a:r>
          </a:p>
          <a:p>
            <a:endParaRPr lang="en-US" dirty="0"/>
          </a:p>
          <a:p>
            <a:r>
              <a:rPr lang="en-US" dirty="0"/>
              <a:t> When we are struggling, we may feel that others and the world are to blame for these struggles. </a:t>
            </a:r>
          </a:p>
          <a:p>
            <a:endParaRPr lang="en-US" dirty="0"/>
          </a:p>
          <a:p>
            <a:r>
              <a:rPr lang="en-US" dirty="0"/>
              <a:t>The world is full of holes, and some people do indeed encounter more holes than others. It’s however difficult to change the world and make it friendlier , sometimes it's more realistic to learn to cope by getting out of, or avoid holes. </a:t>
            </a:r>
          </a:p>
          <a:p>
            <a:endParaRPr lang="en-US" dirty="0"/>
          </a:p>
          <a:p>
            <a:r>
              <a:rPr lang="en-US" dirty="0"/>
              <a:t>Sometimes our responses to difficult circumstances are well-regulated, meaning anybody in the same circumstances would've fallen into that hole. Sometimes our responses to circumstances are dysregulated, falling into the hole has to do with our personalities or who we are. Our well-regulated distress is normal what we want to learn about and deal with is our dysregulated distress.</a:t>
            </a:r>
          </a:p>
          <a:p>
            <a:endParaRPr lang="en-US" dirty="0"/>
          </a:p>
          <a:p>
            <a:r>
              <a:rPr lang="en-US" dirty="0"/>
              <a:t> Mental health resources hold out the prospect of helping people cope better but there is a long road to travel on the road from the prospect of help to actual positive change. There can be many obstacles on that road.</a:t>
            </a:r>
          </a:p>
          <a:p>
            <a:endParaRPr lang="en-US" dirty="0"/>
          </a:p>
          <a:p>
            <a:r>
              <a:rPr lang="en-US" dirty="0"/>
              <a:t>Let’s now look at what these obstacles may be. Perhaps knowing them can help us avoid them</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116</a:t>
            </a:fld>
            <a:endParaRPr lang="en-CA"/>
          </a:p>
        </p:txBody>
      </p:sp>
    </p:spTree>
    <p:extLst>
      <p:ext uri="{BB962C8B-B14F-4D97-AF65-F5344CB8AC3E}">
        <p14:creationId xmlns:p14="http://schemas.microsoft.com/office/powerpoint/2010/main" val="3855246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Over the years of doing the simple course we've talked with participants about what they found to be the main obstacles to doing the course, the homework, and applying the tools skills and strategies in their everyday lives.</a:t>
            </a:r>
          </a:p>
          <a:p>
            <a:endParaRPr lang="en-CA" dirty="0"/>
          </a:p>
          <a:p>
            <a:r>
              <a:rPr lang="en-CA" dirty="0"/>
              <a:t>This is what they told us:</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118</a:t>
            </a:fld>
            <a:endParaRPr lang="en-CA"/>
          </a:p>
        </p:txBody>
      </p:sp>
    </p:spTree>
    <p:extLst>
      <p:ext uri="{BB962C8B-B14F-4D97-AF65-F5344CB8AC3E}">
        <p14:creationId xmlns:p14="http://schemas.microsoft.com/office/powerpoint/2010/main" val="3675842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86A7A-9002-605F-EF3E-99924557D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D38D2-6E07-FE48-3D7E-2C1F396E0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2C4B1-28FD-C425-42B9-565590F56583}"/>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24607F97-9736-CB83-BDD7-1ED7441FEBF3}"/>
              </a:ext>
            </a:extLst>
          </p:cNvPr>
          <p:cNvSpPr>
            <a:spLocks noGrp="1"/>
          </p:cNvSpPr>
          <p:nvPr>
            <p:ph type="sldNum" sz="quarter" idx="5"/>
          </p:nvPr>
        </p:nvSpPr>
        <p:spPr/>
        <p:txBody>
          <a:bodyPr/>
          <a:lstStyle/>
          <a:p>
            <a:fld id="{3816C4AA-E95E-418F-96EE-B9B66BBF2653}" type="slidenum">
              <a:rPr lang="en-CA" smtClean="0"/>
              <a:t>132</a:t>
            </a:fld>
            <a:endParaRPr lang="en-CA"/>
          </a:p>
        </p:txBody>
      </p:sp>
    </p:spTree>
    <p:extLst>
      <p:ext uri="{BB962C8B-B14F-4D97-AF65-F5344CB8AC3E}">
        <p14:creationId xmlns:p14="http://schemas.microsoft.com/office/powerpoint/2010/main" val="2895609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816C4AA-E95E-418F-96EE-B9B66BBF2653}" type="slidenum">
              <a:rPr lang="en-CA" smtClean="0"/>
              <a:t>133</a:t>
            </a:fld>
            <a:endParaRPr lang="en-CA"/>
          </a:p>
        </p:txBody>
      </p:sp>
    </p:spTree>
    <p:extLst>
      <p:ext uri="{BB962C8B-B14F-4D97-AF65-F5344CB8AC3E}">
        <p14:creationId xmlns:p14="http://schemas.microsoft.com/office/powerpoint/2010/main" val="25924020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AFF7C-475E-66FA-643C-E1798A194D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BF0DA-6D5A-9B22-18EB-560C020AB2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54341-7E13-F822-54B7-F63541ACA9D4}"/>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966B8457-25B6-6867-56EF-65B1F339D305}"/>
              </a:ext>
            </a:extLst>
          </p:cNvPr>
          <p:cNvSpPr>
            <a:spLocks noGrp="1"/>
          </p:cNvSpPr>
          <p:nvPr>
            <p:ph type="sldNum" sz="quarter" idx="5"/>
          </p:nvPr>
        </p:nvSpPr>
        <p:spPr/>
        <p:txBody>
          <a:bodyPr/>
          <a:lstStyle/>
          <a:p>
            <a:fld id="{3816C4AA-E95E-418F-96EE-B9B66BBF2653}" type="slidenum">
              <a:rPr lang="en-CA" smtClean="0"/>
              <a:t>134</a:t>
            </a:fld>
            <a:endParaRPr lang="en-CA"/>
          </a:p>
        </p:txBody>
      </p:sp>
    </p:spTree>
    <p:extLst>
      <p:ext uri="{BB962C8B-B14F-4D97-AF65-F5344CB8AC3E}">
        <p14:creationId xmlns:p14="http://schemas.microsoft.com/office/powerpoint/2010/main" val="2667794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A28FB-79BE-0C83-2579-6FC74C89C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6C98C-269E-0125-D41E-C1C23DC72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0D752F-B313-E08C-071B-49E3965D0DED}"/>
              </a:ext>
            </a:extLst>
          </p:cNvPr>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a:extLst>
              <a:ext uri="{FF2B5EF4-FFF2-40B4-BE49-F238E27FC236}">
                <a16:creationId xmlns:a16="http://schemas.microsoft.com/office/drawing/2014/main" id="{8A6EEFCB-3522-585E-8501-1CD41E1557F8}"/>
              </a:ext>
            </a:extLst>
          </p:cNvPr>
          <p:cNvSpPr>
            <a:spLocks noGrp="1"/>
          </p:cNvSpPr>
          <p:nvPr>
            <p:ph type="sldNum" sz="quarter" idx="5"/>
          </p:nvPr>
        </p:nvSpPr>
        <p:spPr/>
        <p:txBody>
          <a:bodyPr/>
          <a:lstStyle/>
          <a:p>
            <a:fld id="{3816C4AA-E95E-418F-96EE-B9B66BBF2653}" type="slidenum">
              <a:rPr lang="en-CA" smtClean="0"/>
              <a:t>137</a:t>
            </a:fld>
            <a:endParaRPr lang="en-CA"/>
          </a:p>
        </p:txBody>
      </p:sp>
    </p:spTree>
    <p:extLst>
      <p:ext uri="{BB962C8B-B14F-4D97-AF65-F5344CB8AC3E}">
        <p14:creationId xmlns:p14="http://schemas.microsoft.com/office/powerpoint/2010/main" val="2906186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139</a:t>
            </a:fld>
            <a:endParaRPr lang="en-CA"/>
          </a:p>
        </p:txBody>
      </p:sp>
    </p:spTree>
    <p:extLst>
      <p:ext uri="{BB962C8B-B14F-4D97-AF65-F5344CB8AC3E}">
        <p14:creationId xmlns:p14="http://schemas.microsoft.com/office/powerpoint/2010/main" val="4279591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8778E1F-8499-4F43-8AE7-216E103E7E87}" type="slidenum">
              <a:rPr lang="en-CA" smtClean="0"/>
              <a:t>149</a:t>
            </a:fld>
            <a:endParaRPr lang="en-CA"/>
          </a:p>
        </p:txBody>
      </p:sp>
    </p:spTree>
    <p:extLst>
      <p:ext uri="{BB962C8B-B14F-4D97-AF65-F5344CB8AC3E}">
        <p14:creationId xmlns:p14="http://schemas.microsoft.com/office/powerpoint/2010/main" val="3221092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People who experience emotional dysregulation often can relate both to Sisyphus and to the narrator in Nelson's poem there’s a hole in my sidewalk. Let’s start with the myth of Sisyphus </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163</a:t>
            </a:fld>
            <a:endParaRPr lang="en-CA"/>
          </a:p>
        </p:txBody>
      </p:sp>
    </p:spTree>
    <p:extLst>
      <p:ext uri="{BB962C8B-B14F-4D97-AF65-F5344CB8AC3E}">
        <p14:creationId xmlns:p14="http://schemas.microsoft.com/office/powerpoint/2010/main" val="687166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 one</a:t>
            </a:r>
          </a:p>
          <a:p>
            <a:r>
              <a:rPr lang="en-US" dirty="0"/>
              <a:t>Cars, bicycles, cameras, computers,  almost anything these days comes with an owner's manual. Unfortunately, people don’t </a:t>
            </a:r>
          </a:p>
          <a:p>
            <a:endParaRPr lang="en-US" dirty="0"/>
          </a:p>
          <a:p>
            <a:r>
              <a:rPr lang="en-US" dirty="0"/>
              <a:t>An owners' manual can help you operate a product and trouble shoot if something goes wrong with it </a:t>
            </a:r>
          </a:p>
          <a:p>
            <a:endParaRPr lang="en-US" dirty="0"/>
          </a:p>
          <a:p>
            <a:r>
              <a:rPr lang="en-US" dirty="0"/>
              <a:t>One of the Simple course goals is to try to provide you with an owner's manual to your mind. If you’re  happy with your life, you don’t need to do this course, but if you struggle with feelings, thoughts, or behaviors you will find it useful. </a:t>
            </a:r>
          </a:p>
          <a:p>
            <a:endParaRPr lang="en-US" dirty="0"/>
          </a:p>
          <a:p>
            <a:r>
              <a:rPr lang="en-US" dirty="0"/>
              <a:t>Many aspects of the human mind remain a great mystery but increasingly we have glimpses into how it functions. Knowing how it functions can, if we struggle emotionally, help ease our pain.</a:t>
            </a:r>
          </a:p>
          <a:p>
            <a:endParaRPr lang="en-US" dirty="0"/>
          </a:p>
          <a:p>
            <a:r>
              <a:rPr lang="en-US" dirty="0"/>
              <a:t>It's a privilege to be with you, hopefully for all the 29 simple sessions, in which together we will explore the mind and how to heal it. Welcome to the simple journey</a:t>
            </a:r>
            <a:endParaRPr lang="en-CA" dirty="0"/>
          </a:p>
        </p:txBody>
      </p:sp>
      <p:sp>
        <p:nvSpPr>
          <p:cNvPr id="4" name="Slide Number Placeholder 3"/>
          <p:cNvSpPr>
            <a:spLocks noGrp="1"/>
          </p:cNvSpPr>
          <p:nvPr>
            <p:ph type="sldNum" sz="quarter" idx="5"/>
          </p:nvPr>
        </p:nvSpPr>
        <p:spPr/>
        <p:txBody>
          <a:bodyPr/>
          <a:lstStyle/>
          <a:p>
            <a:fld id="{B8778E1F-8499-4F43-8AE7-216E103E7E87}" type="slidenum">
              <a:rPr lang="en-CA" smtClean="0"/>
              <a:t>167</a:t>
            </a:fld>
            <a:endParaRPr lang="en-CA"/>
          </a:p>
        </p:txBody>
      </p:sp>
    </p:spTree>
    <p:extLst>
      <p:ext uri="{BB962C8B-B14F-4D97-AF65-F5344CB8AC3E}">
        <p14:creationId xmlns:p14="http://schemas.microsoft.com/office/powerpoint/2010/main" val="276731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Luis cleto, have offered the simple course every year for the last 25 years. Over that time, I've had the privilege to co-lead the course with several different clinicians. In 2022 – 23 these were the coleaders of the in person and virtual live simple course.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170</a:t>
            </a:fld>
            <a:endParaRPr lang="en-CA"/>
          </a:p>
        </p:txBody>
      </p:sp>
    </p:spTree>
    <p:extLst>
      <p:ext uri="{BB962C8B-B14F-4D97-AF65-F5344CB8AC3E}">
        <p14:creationId xmlns:p14="http://schemas.microsoft.com/office/powerpoint/2010/main" val="2535666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181</a:t>
            </a:fld>
            <a:endParaRPr lang="en-CA"/>
          </a:p>
        </p:txBody>
      </p:sp>
    </p:spTree>
    <p:extLst>
      <p:ext uri="{BB962C8B-B14F-4D97-AF65-F5344CB8AC3E}">
        <p14:creationId xmlns:p14="http://schemas.microsoft.com/office/powerpoint/2010/main" val="25837561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184</a:t>
            </a:fld>
            <a:endParaRPr lang="en-CA"/>
          </a:p>
        </p:txBody>
      </p:sp>
    </p:spTree>
    <p:extLst>
      <p:ext uri="{BB962C8B-B14F-4D97-AF65-F5344CB8AC3E}">
        <p14:creationId xmlns:p14="http://schemas.microsoft.com/office/powerpoint/2010/main" val="1549624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Often, when we’re distressed, we have negative, racing, intrusive or unwanted thoughts, and feelings</a:t>
            </a:r>
          </a:p>
          <a:p>
            <a:endParaRPr lang="en-US" dirty="0"/>
          </a:p>
          <a:p>
            <a:r>
              <a:rPr lang="en-US" dirty="0"/>
              <a:t>mindfulness Is the practice of focusing the mind on an object of one’s choice . That object might for example  be our breath.</a:t>
            </a:r>
          </a:p>
          <a:p>
            <a:endParaRPr lang="en-US" dirty="0"/>
          </a:p>
          <a:p>
            <a:r>
              <a:rPr lang="en-US" dirty="0"/>
              <a:t>Meditation on the other hand is the activity of emptying the mind as much as possible. That may also be done by focusing on our breath, and then noticing when it wonders and gently bringing it back to focus.</a:t>
            </a:r>
            <a:endParaRPr lang="en-CA" dirty="0"/>
          </a:p>
          <a:p>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187</a:t>
            </a:fld>
            <a:endParaRPr lang="en-CA"/>
          </a:p>
        </p:txBody>
      </p:sp>
    </p:spTree>
    <p:extLst>
      <p:ext uri="{BB962C8B-B14F-4D97-AF65-F5344CB8AC3E}">
        <p14:creationId xmlns:p14="http://schemas.microsoft.com/office/powerpoint/2010/main" val="39659201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types of meditation practice. Meditation has been well documented to have mental, physical, emotional and spiritual benefits.</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188</a:t>
            </a:fld>
            <a:endParaRPr lang="en-CA"/>
          </a:p>
        </p:txBody>
      </p:sp>
    </p:spTree>
    <p:extLst>
      <p:ext uri="{BB962C8B-B14F-4D97-AF65-F5344CB8AC3E}">
        <p14:creationId xmlns:p14="http://schemas.microsoft.com/office/powerpoint/2010/main" val="27331352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benefits of meditation far outweigh its possible negative effects, it is important for us to discuss these possible negative effects…</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190</a:t>
            </a:fld>
            <a:endParaRPr lang="en-CA"/>
          </a:p>
        </p:txBody>
      </p:sp>
    </p:spTree>
    <p:extLst>
      <p:ext uri="{BB962C8B-B14F-4D97-AF65-F5344CB8AC3E}">
        <p14:creationId xmlns:p14="http://schemas.microsoft.com/office/powerpoint/2010/main" val="3081412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Pre slide</a:t>
            </a:r>
          </a:p>
          <a:p>
            <a:pPr algn="just"/>
            <a:r>
              <a:rPr lang="en-US" dirty="0"/>
              <a:t>Today we will do what is perhaps the most iconic DBT mindfulness practice: the raisin exercise. </a:t>
            </a:r>
          </a:p>
          <a:p>
            <a:pPr algn="just"/>
            <a:endParaRPr lang="en-US" dirty="0"/>
          </a:p>
          <a:p>
            <a:pPr algn="just"/>
            <a:r>
              <a:rPr lang="en-US" dirty="0"/>
              <a:t>It is a mindfulness exercise in which your mind will be full of the different aspects of the raisin: what it looks like, what it smells like, what it feels like, even what it sounds like and finally what it tastes like.</a:t>
            </a:r>
          </a:p>
          <a:p>
            <a:pPr algn="just"/>
            <a:endParaRPr lang="en-US" dirty="0"/>
          </a:p>
          <a:p>
            <a:pPr algn="just"/>
            <a:endParaRPr lang="en-US" dirty="0"/>
          </a:p>
          <a:p>
            <a:pPr algn="just"/>
            <a:r>
              <a:rPr lang="en-US" dirty="0"/>
              <a:t>Mindfulness exercises such as this one and the sensory toolkit are also grounding exercises. Grounding exercises generally avoid the side effects of meditation, and you may choose to focus on them as you begin a meditation practice.</a:t>
            </a:r>
          </a:p>
          <a:p>
            <a:pPr algn="just"/>
            <a:endParaRPr lang="en-US" dirty="0"/>
          </a:p>
          <a:p>
            <a:pPr algn="just"/>
            <a:r>
              <a:rPr lang="en-US" dirty="0"/>
              <a:t>The six different types of grounding exercises which are the most popular and were previously discussed in the distress tolerance module are 1) focusing on bodily sensations 2) grounding with the five senses 3) self soothing 4) describing an object in great detail 5) counting breaths 6) distracting with a mind activity.</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192</a:t>
            </a:fld>
            <a:endParaRPr lang="en-CA"/>
          </a:p>
        </p:txBody>
      </p:sp>
    </p:spTree>
    <p:extLst>
      <p:ext uri="{BB962C8B-B14F-4D97-AF65-F5344CB8AC3E}">
        <p14:creationId xmlns:p14="http://schemas.microsoft.com/office/powerpoint/2010/main" val="891537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195</a:t>
            </a:fld>
            <a:endParaRPr lang="en-CA"/>
          </a:p>
        </p:txBody>
      </p:sp>
    </p:spTree>
    <p:extLst>
      <p:ext uri="{BB962C8B-B14F-4D97-AF65-F5344CB8AC3E}">
        <p14:creationId xmlns:p14="http://schemas.microsoft.com/office/powerpoint/2010/main" val="9380506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200</a:t>
            </a:fld>
            <a:endParaRPr lang="en-CA"/>
          </a:p>
        </p:txBody>
      </p:sp>
    </p:spTree>
    <p:extLst>
      <p:ext uri="{BB962C8B-B14F-4D97-AF65-F5344CB8AC3E}">
        <p14:creationId xmlns:p14="http://schemas.microsoft.com/office/powerpoint/2010/main" val="3738034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Thank you for your time I truly appreciate it. Over the next 30 minutes I’d like to share with you a project  which I think, if taken to the next phase, could address some  gaps in mental health care .</a:t>
            </a:r>
          </a:p>
          <a:p>
            <a:r>
              <a:rPr lang="en-CA" dirty="0"/>
              <a:t>Simple is an acronym for… Integral is a nod to philosopher Ken Wilber whose work permeates the course while idealist refers to philosophical idealism which is becoming more accepted in academic philosophical circles particularly as articulated by philosophers such as Bernardo Kastrup.  Mindful I don’t have to explain. </a:t>
            </a:r>
          </a:p>
        </p:txBody>
      </p:sp>
      <p:sp>
        <p:nvSpPr>
          <p:cNvPr id="4" name="Slide Number Placeholder 3"/>
          <p:cNvSpPr>
            <a:spLocks noGrp="1"/>
          </p:cNvSpPr>
          <p:nvPr>
            <p:ph type="sldNum" sz="quarter" idx="5"/>
          </p:nvPr>
        </p:nvSpPr>
        <p:spPr/>
        <p:txBody>
          <a:bodyPr/>
          <a:lstStyle/>
          <a:p>
            <a:fld id="{1D8985B8-560A-4886-B7FB-B4B103183F4F}" type="slidenum">
              <a:rPr lang="en-CA" smtClean="0"/>
              <a:t>201</a:t>
            </a:fld>
            <a:endParaRPr lang="en-CA"/>
          </a:p>
        </p:txBody>
      </p:sp>
    </p:spTree>
    <p:extLst>
      <p:ext uri="{BB962C8B-B14F-4D97-AF65-F5344CB8AC3E}">
        <p14:creationId xmlns:p14="http://schemas.microsoft.com/office/powerpoint/2010/main" val="30940451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203</a:t>
            </a:fld>
            <a:endParaRPr lang="en-CA"/>
          </a:p>
        </p:txBody>
      </p:sp>
    </p:spTree>
    <p:extLst>
      <p:ext uri="{BB962C8B-B14F-4D97-AF65-F5344CB8AC3E}">
        <p14:creationId xmlns:p14="http://schemas.microsoft.com/office/powerpoint/2010/main" val="38298057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history of the simple course goes back to around 1997. After finishing my psychiatry residency in 1989, I practiced Hospital psychiatry in a suburb of Montréal called Longueil for seven years. Shortly after Marshall Linehan published her 1993 book "cognitive behavioral treatment of borderline personality disorder“  I came across her work, and it changed my practice. In 1996 I moved to Stratford and introduced DBT at the Stratford General Hospital. In 1997 mental health  nurse Maureen Pratley and I started the first DBT group in Stratford. I also worked part time for 5 years at regional mental health care London helping to develop a DBT program. From 1997 to 2022 DBT evolved into simple for two main reasons</a:t>
            </a:r>
            <a:endParaRPr lang="en-CA" dirty="0"/>
          </a:p>
          <a:p>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204</a:t>
            </a:fld>
            <a:endParaRPr lang="en-CA"/>
          </a:p>
        </p:txBody>
      </p:sp>
    </p:spTree>
    <p:extLst>
      <p:ext uri="{BB962C8B-B14F-4D97-AF65-F5344CB8AC3E}">
        <p14:creationId xmlns:p14="http://schemas.microsoft.com/office/powerpoint/2010/main" val="24022996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205</a:t>
            </a:fld>
            <a:endParaRPr lang="en-CA"/>
          </a:p>
        </p:txBody>
      </p:sp>
    </p:spTree>
    <p:extLst>
      <p:ext uri="{BB962C8B-B14F-4D97-AF65-F5344CB8AC3E}">
        <p14:creationId xmlns:p14="http://schemas.microsoft.com/office/powerpoint/2010/main" val="8016075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207</a:t>
            </a:fld>
            <a:endParaRPr lang="en-CA"/>
          </a:p>
        </p:txBody>
      </p:sp>
    </p:spTree>
    <p:extLst>
      <p:ext uri="{BB962C8B-B14F-4D97-AF65-F5344CB8AC3E}">
        <p14:creationId xmlns:p14="http://schemas.microsoft.com/office/powerpoint/2010/main" val="9333179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five things to do the simple course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209</a:t>
            </a:fld>
            <a:endParaRPr lang="en-CA"/>
          </a:p>
        </p:txBody>
      </p:sp>
    </p:spTree>
    <p:extLst>
      <p:ext uri="{BB962C8B-B14F-4D97-AF65-F5344CB8AC3E}">
        <p14:creationId xmlns:p14="http://schemas.microsoft.com/office/powerpoint/2010/main" val="40025086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books are available on Amazon in e-book or paperback format.</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211</a:t>
            </a:fld>
            <a:endParaRPr lang="en-CA"/>
          </a:p>
        </p:txBody>
      </p:sp>
    </p:spTree>
    <p:extLst>
      <p:ext uri="{BB962C8B-B14F-4D97-AF65-F5344CB8AC3E}">
        <p14:creationId xmlns:p14="http://schemas.microsoft.com/office/powerpoint/2010/main" val="26913178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213</a:t>
            </a:fld>
            <a:endParaRPr lang="en-CA"/>
          </a:p>
        </p:txBody>
      </p:sp>
    </p:spTree>
    <p:extLst>
      <p:ext uri="{BB962C8B-B14F-4D97-AF65-F5344CB8AC3E}">
        <p14:creationId xmlns:p14="http://schemas.microsoft.com/office/powerpoint/2010/main" val="18675244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218</a:t>
            </a:fld>
            <a:endParaRPr lang="en-CA"/>
          </a:p>
        </p:txBody>
      </p:sp>
    </p:spTree>
    <p:extLst>
      <p:ext uri="{BB962C8B-B14F-4D97-AF65-F5344CB8AC3E}">
        <p14:creationId xmlns:p14="http://schemas.microsoft.com/office/powerpoint/2010/main" val="6486596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already talked about the books we use in simple and the website. A third resource that "live" course participants have access to his our email. If you are doing the YouTube course facilitated by mental health professional having a course website might be an option.</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220</a:t>
            </a:fld>
            <a:endParaRPr lang="en-CA"/>
          </a:p>
        </p:txBody>
      </p:sp>
    </p:spTree>
    <p:extLst>
      <p:ext uri="{BB962C8B-B14F-4D97-AF65-F5344CB8AC3E}">
        <p14:creationId xmlns:p14="http://schemas.microsoft.com/office/powerpoint/2010/main" val="4203936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225</a:t>
            </a:fld>
            <a:endParaRPr lang="en-CA"/>
          </a:p>
        </p:txBody>
      </p:sp>
    </p:spTree>
    <p:extLst>
      <p:ext uri="{BB962C8B-B14F-4D97-AF65-F5344CB8AC3E}">
        <p14:creationId xmlns:p14="http://schemas.microsoft.com/office/powerpoint/2010/main" val="33574081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229</a:t>
            </a:fld>
            <a:endParaRPr lang="en-CA"/>
          </a:p>
        </p:txBody>
      </p:sp>
    </p:spTree>
    <p:extLst>
      <p:ext uri="{BB962C8B-B14F-4D97-AF65-F5344CB8AC3E}">
        <p14:creationId xmlns:p14="http://schemas.microsoft.com/office/powerpoint/2010/main" val="20250016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231</a:t>
            </a:fld>
            <a:endParaRPr lang="en-CA"/>
          </a:p>
        </p:txBody>
      </p:sp>
    </p:spTree>
    <p:extLst>
      <p:ext uri="{BB962C8B-B14F-4D97-AF65-F5344CB8AC3E}">
        <p14:creationId xmlns:p14="http://schemas.microsoft.com/office/powerpoint/2010/main" val="17892004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816C4AA-E95E-418F-96EE-B9B66BBF2653}" type="slidenum">
              <a:rPr lang="en-CA" smtClean="0"/>
              <a:t>234</a:t>
            </a:fld>
            <a:endParaRPr lang="en-CA"/>
          </a:p>
        </p:txBody>
      </p:sp>
    </p:spTree>
    <p:extLst>
      <p:ext uri="{BB962C8B-B14F-4D97-AF65-F5344CB8AC3E}">
        <p14:creationId xmlns:p14="http://schemas.microsoft.com/office/powerpoint/2010/main" val="25924020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235</a:t>
            </a:fld>
            <a:endParaRPr lang="en-CA"/>
          </a:p>
        </p:txBody>
      </p:sp>
    </p:spTree>
    <p:extLst>
      <p:ext uri="{BB962C8B-B14F-4D97-AF65-F5344CB8AC3E}">
        <p14:creationId xmlns:p14="http://schemas.microsoft.com/office/powerpoint/2010/main" val="6296055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 course etiquette agreement has evolved organically over the years. It is a code of conduct which participants in coleaders agree to abide by.</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238</a:t>
            </a:fld>
            <a:endParaRPr lang="en-CA"/>
          </a:p>
        </p:txBody>
      </p:sp>
    </p:spTree>
    <p:extLst>
      <p:ext uri="{BB962C8B-B14F-4D97-AF65-F5344CB8AC3E}">
        <p14:creationId xmlns:p14="http://schemas.microsoft.com/office/powerpoint/2010/main" val="33556222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240</a:t>
            </a:fld>
            <a:endParaRPr lang="en-CA"/>
          </a:p>
        </p:txBody>
      </p:sp>
    </p:spTree>
    <p:extLst>
      <p:ext uri="{BB962C8B-B14F-4D97-AF65-F5344CB8AC3E}">
        <p14:creationId xmlns:p14="http://schemas.microsoft.com/office/powerpoint/2010/main" val="8762758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243</a:t>
            </a:fld>
            <a:endParaRPr lang="en-CA"/>
          </a:p>
        </p:txBody>
      </p:sp>
    </p:spTree>
    <p:extLst>
      <p:ext uri="{BB962C8B-B14F-4D97-AF65-F5344CB8AC3E}">
        <p14:creationId xmlns:p14="http://schemas.microsoft.com/office/powerpoint/2010/main" val="229626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Welcome to session 2 of the simple course. Today we review the material we will cover in the next 27 sessions of the simple course and the obstacles you may face as you try to access the mental health resources and improve your mental health</a:t>
            </a:r>
            <a:endParaRPr lang="en-CA"/>
          </a:p>
          <a:p>
            <a:r>
              <a:rPr lang="en-US"/>
              <a:t>Welcome </a:t>
            </a:r>
            <a:r>
              <a:rPr lang="en-US" dirty="0"/>
              <a:t>to session two of the simple course</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252</a:t>
            </a:fld>
            <a:endParaRPr lang="en-CA"/>
          </a:p>
        </p:txBody>
      </p:sp>
    </p:spTree>
    <p:extLst>
      <p:ext uri="{BB962C8B-B14F-4D97-AF65-F5344CB8AC3E}">
        <p14:creationId xmlns:p14="http://schemas.microsoft.com/office/powerpoint/2010/main" val="40973260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week we began our overview of the course with an orientation… This week we introduce the theory, skills, tools, and strategies and techniques that we will be discussing in the next 28 sessions. We will also talk about the most common obstacles that might interfere with people benefiting from the course.</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253</a:t>
            </a:fld>
            <a:endParaRPr lang="en-CA"/>
          </a:p>
        </p:txBody>
      </p:sp>
    </p:spTree>
    <p:extLst>
      <p:ext uri="{BB962C8B-B14F-4D97-AF65-F5344CB8AC3E}">
        <p14:creationId xmlns:p14="http://schemas.microsoft.com/office/powerpoint/2010/main" val="36548148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254</a:t>
            </a:fld>
            <a:endParaRPr lang="en-CA"/>
          </a:p>
        </p:txBody>
      </p:sp>
    </p:spTree>
    <p:extLst>
      <p:ext uri="{BB962C8B-B14F-4D97-AF65-F5344CB8AC3E}">
        <p14:creationId xmlns:p14="http://schemas.microsoft.com/office/powerpoint/2010/main" val="35225995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258</a:t>
            </a:fld>
            <a:endParaRPr lang="en-CA"/>
          </a:p>
        </p:txBody>
      </p:sp>
    </p:spTree>
    <p:extLst>
      <p:ext uri="{BB962C8B-B14F-4D97-AF65-F5344CB8AC3E}">
        <p14:creationId xmlns:p14="http://schemas.microsoft.com/office/powerpoint/2010/main" val="15302171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general reminders are intended for participants doing the life course or those doing it on YouTube and then meeting in a group.</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259</a:t>
            </a:fld>
            <a:endParaRPr lang="en-CA"/>
          </a:p>
        </p:txBody>
      </p:sp>
    </p:spTree>
    <p:extLst>
      <p:ext uri="{BB962C8B-B14F-4D97-AF65-F5344CB8AC3E}">
        <p14:creationId xmlns:p14="http://schemas.microsoft.com/office/powerpoint/2010/main" val="21465133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0AB5E3-7C28-4EDE-9B48-5C282B79841F}" type="slidenum">
              <a:rPr lang="en-CA" smtClean="0"/>
              <a:t>263</a:t>
            </a:fld>
            <a:endParaRPr lang="en-CA"/>
          </a:p>
        </p:txBody>
      </p:sp>
    </p:spTree>
    <p:extLst>
      <p:ext uri="{BB962C8B-B14F-4D97-AF65-F5344CB8AC3E}">
        <p14:creationId xmlns:p14="http://schemas.microsoft.com/office/powerpoint/2010/main" val="40923078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266</a:t>
            </a:fld>
            <a:endParaRPr lang="en-CA"/>
          </a:p>
        </p:txBody>
      </p:sp>
    </p:spTree>
    <p:extLst>
      <p:ext uri="{BB962C8B-B14F-4D97-AF65-F5344CB8AC3E}">
        <p14:creationId xmlns:p14="http://schemas.microsoft.com/office/powerpoint/2010/main" val="9506742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Pre slide</a:t>
            </a:r>
          </a:p>
          <a:p>
            <a:pPr algn="just"/>
            <a:r>
              <a:rPr lang="en-US" dirty="0"/>
              <a:t>Today we will do what is perhaps the most iconic DBT mindfulness practice: the raisin exercise. </a:t>
            </a:r>
          </a:p>
          <a:p>
            <a:pPr algn="just"/>
            <a:endParaRPr lang="en-US" dirty="0"/>
          </a:p>
          <a:p>
            <a:pPr algn="just"/>
            <a:r>
              <a:rPr lang="en-US" dirty="0"/>
              <a:t>It is a mindfulness exercise in which your mind will be full of the different aspects of the raisin: what it looks like, what it smells like, what it feels like, even what it sounds like and finally what it tastes like.</a:t>
            </a:r>
          </a:p>
          <a:p>
            <a:pPr algn="just"/>
            <a:endParaRPr lang="en-US" dirty="0"/>
          </a:p>
          <a:p>
            <a:pPr algn="just"/>
            <a:endParaRPr lang="en-US" dirty="0"/>
          </a:p>
          <a:p>
            <a:pPr algn="just"/>
            <a:r>
              <a:rPr lang="en-US" dirty="0"/>
              <a:t>Mindfulness exercises such as this one and the sensory toolkit are also grounding exercises. Grounding exercises generally avoid the side effects of meditation, and you may choose to focus on them as you begin a meditation practice.</a:t>
            </a:r>
          </a:p>
          <a:p>
            <a:pPr algn="just"/>
            <a:endParaRPr lang="en-US" dirty="0"/>
          </a:p>
          <a:p>
            <a:pPr algn="just"/>
            <a:r>
              <a:rPr lang="en-US" dirty="0"/>
              <a:t>The six different types of grounding exercises which are the most popular and were previously discussed in the distress tolerance module are 1) focusing on bodily sensations 2) grounding with the five senses 3) self soothing 4) describing an object in great detail 5) counting breaths 6) distracting with a mind activity.</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268</a:t>
            </a:fld>
            <a:endParaRPr lang="en-CA"/>
          </a:p>
        </p:txBody>
      </p:sp>
    </p:spTree>
    <p:extLst>
      <p:ext uri="{BB962C8B-B14F-4D97-AF65-F5344CB8AC3E}">
        <p14:creationId xmlns:p14="http://schemas.microsoft.com/office/powerpoint/2010/main" val="8915377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270</a:t>
            </a:fld>
            <a:endParaRPr lang="en-CA"/>
          </a:p>
        </p:txBody>
      </p:sp>
    </p:spTree>
    <p:extLst>
      <p:ext uri="{BB962C8B-B14F-4D97-AF65-F5344CB8AC3E}">
        <p14:creationId xmlns:p14="http://schemas.microsoft.com/office/powerpoint/2010/main" val="4476332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273</a:t>
            </a:fld>
            <a:endParaRPr lang="en-CA"/>
          </a:p>
        </p:txBody>
      </p:sp>
    </p:spTree>
    <p:extLst>
      <p:ext uri="{BB962C8B-B14F-4D97-AF65-F5344CB8AC3E}">
        <p14:creationId xmlns:p14="http://schemas.microsoft.com/office/powerpoint/2010/main" val="29811365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People who experience emotional dysregulation often can relate both to Sisyphus and to the narrator in Nelson's poem there’s a hole in my sidewalk. Let’s start with the myth of Sisyphus </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274</a:t>
            </a:fld>
            <a:endParaRPr lang="en-CA"/>
          </a:p>
        </p:txBody>
      </p:sp>
    </p:spTree>
    <p:extLst>
      <p:ext uri="{BB962C8B-B14F-4D97-AF65-F5344CB8AC3E}">
        <p14:creationId xmlns:p14="http://schemas.microsoft.com/office/powerpoint/2010/main" val="6871669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experience emotional dysregulation often relate to Sisyphus and to the character in Nelson's poem.</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275</a:t>
            </a:fld>
            <a:endParaRPr lang="en-CA"/>
          </a:p>
        </p:txBody>
      </p:sp>
    </p:spTree>
    <p:extLst>
      <p:ext uri="{BB962C8B-B14F-4D97-AF65-F5344CB8AC3E}">
        <p14:creationId xmlns:p14="http://schemas.microsoft.com/office/powerpoint/2010/main" val="41496441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278</a:t>
            </a:fld>
            <a:endParaRPr lang="en-CA"/>
          </a:p>
        </p:txBody>
      </p:sp>
    </p:spTree>
    <p:extLst>
      <p:ext uri="{BB962C8B-B14F-4D97-AF65-F5344CB8AC3E}">
        <p14:creationId xmlns:p14="http://schemas.microsoft.com/office/powerpoint/2010/main" val="25754500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DBT </a:t>
            </a:r>
            <a:r>
              <a:rPr lang="en-US" dirty="0"/>
              <a:t>Is a core part of the simple course but simple is more than just DBT</a:t>
            </a:r>
            <a:endParaRPr lang="en-CA" dirty="0"/>
          </a:p>
          <a:p>
            <a:r>
              <a:rPr lang="en-US" dirty="0"/>
              <a:t>There are several differences between simple and DBT</a:t>
            </a:r>
          </a:p>
          <a:p>
            <a:r>
              <a:rPr lang="en-US" dirty="0"/>
              <a:t>In terms of a theoretical framework DBT  uses cognitive behavioral theory whereas Simple uses psychodynamic trauma and attachment theory, cognitive </a:t>
            </a:r>
            <a:r>
              <a:rPr lang="en-US" dirty="0" err="1"/>
              <a:t>behavioural</a:t>
            </a:r>
            <a:r>
              <a:rPr lang="en-US" dirty="0"/>
              <a:t> and dialectical </a:t>
            </a:r>
            <a:r>
              <a:rPr lang="en-US" dirty="0" err="1"/>
              <a:t>behavioural</a:t>
            </a:r>
            <a:r>
              <a:rPr lang="en-US" dirty="0"/>
              <a:t> theories, the structural dissociation model, internal family systems, and integral philosophy..</a:t>
            </a:r>
          </a:p>
          <a:p>
            <a:r>
              <a:rPr lang="en-US" dirty="0"/>
              <a:t>The skills presented in DBT and simple are roughly the same</a:t>
            </a:r>
          </a:p>
          <a:p>
            <a:r>
              <a:rPr lang="en-US" dirty="0"/>
              <a:t>DBT does not name "tools" but does use two or three cognitive </a:t>
            </a:r>
            <a:r>
              <a:rPr lang="en-US" dirty="0" err="1"/>
              <a:t>behavioural</a:t>
            </a:r>
            <a:r>
              <a:rPr lang="en-US" dirty="0"/>
              <a:t> therapy tools. Simple uses six tools borrowed from a variety of therapeutic modalities.</a:t>
            </a:r>
          </a:p>
          <a:p>
            <a:r>
              <a:rPr lang="en-US" dirty="0"/>
              <a:t>Simple also names and uses five strategies and techniques</a:t>
            </a:r>
          </a:p>
          <a:p>
            <a:r>
              <a:rPr lang="en-US" dirty="0"/>
              <a:t>. In terms of accessibility, the pure DBT model because it involves four elements: group, individual therapy, crisis coaching, and therapist support meetings is expensive and difficult to access. Simple on the other hand can be done in a group, individually, or with the help of an individual mental health professional. It is therefore accessible and inexpensive</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280</a:t>
            </a:fld>
            <a:endParaRPr lang="en-CA"/>
          </a:p>
        </p:txBody>
      </p:sp>
    </p:spTree>
    <p:extLst>
      <p:ext uri="{BB962C8B-B14F-4D97-AF65-F5344CB8AC3E}">
        <p14:creationId xmlns:p14="http://schemas.microsoft.com/office/powerpoint/2010/main" val="35506647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282</a:t>
            </a:fld>
            <a:endParaRPr lang="en-CA"/>
          </a:p>
        </p:txBody>
      </p:sp>
    </p:spTree>
    <p:extLst>
      <p:ext uri="{BB962C8B-B14F-4D97-AF65-F5344CB8AC3E}">
        <p14:creationId xmlns:p14="http://schemas.microsoft.com/office/powerpoint/2010/main" val="8757032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skills training component of DBT is typically done in a group setting. There are several different workbooks that cover the traditional four modules of DBT skills.</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290</a:t>
            </a:fld>
            <a:endParaRPr lang="en-CA"/>
          </a:p>
        </p:txBody>
      </p:sp>
    </p:spTree>
    <p:extLst>
      <p:ext uri="{BB962C8B-B14F-4D97-AF65-F5344CB8AC3E}">
        <p14:creationId xmlns:p14="http://schemas.microsoft.com/office/powerpoint/2010/main" val="3530833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In each of the four modules  many different skills  are discussed.</a:t>
            </a:r>
          </a:p>
          <a:p>
            <a:endParaRPr lang="en-US" dirty="0"/>
          </a:p>
          <a:p>
            <a:r>
              <a:rPr lang="en-US" dirty="0"/>
              <a:t> You will not use all of them. As we go through all the skills choose a few that you understand and think you can use. </a:t>
            </a:r>
          </a:p>
          <a:p>
            <a:endParaRPr lang="en-US" dirty="0"/>
          </a:p>
          <a:p>
            <a:r>
              <a:rPr lang="en-US" dirty="0"/>
              <a:t>Getting good at using any one skill takes  practice. Don't get discouraged if the first time you try a skill you are not very good at it. That's completely normal and expected. Persistence is key. </a:t>
            </a:r>
          </a:p>
          <a:p>
            <a:endParaRPr lang="en-US" dirty="0"/>
          </a:p>
          <a:p>
            <a:r>
              <a:rPr lang="en-US" dirty="0"/>
              <a:t>The DBT diary card which can be found at the back of the second edition of the skills training workbook can help you keep track of the skills that you are learning.</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293</a:t>
            </a:fld>
            <a:endParaRPr lang="en-CA"/>
          </a:p>
        </p:txBody>
      </p:sp>
    </p:spTree>
    <p:extLst>
      <p:ext uri="{BB962C8B-B14F-4D97-AF65-F5344CB8AC3E}">
        <p14:creationId xmlns:p14="http://schemas.microsoft.com/office/powerpoint/2010/main" val="2303859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The six simple tools can be divided into two categories 1)assessment tools and 2)remediation tools. (Read slide)</a:t>
            </a:r>
          </a:p>
          <a:p>
            <a:endParaRPr lang="en-CA" dirty="0"/>
          </a:p>
          <a:p>
            <a:r>
              <a:rPr lang="en-US" dirty="0"/>
              <a:t>(After reading slide) note how the goals diary card has elements of both an assessment and or remediation tool</a:t>
            </a:r>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299</a:t>
            </a:fld>
            <a:endParaRPr lang="en-CA"/>
          </a:p>
        </p:txBody>
      </p:sp>
    </p:spTree>
    <p:extLst>
      <p:ext uri="{BB962C8B-B14F-4D97-AF65-F5344CB8AC3E}">
        <p14:creationId xmlns:p14="http://schemas.microsoft.com/office/powerpoint/2010/main" val="7404696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304</a:t>
            </a:fld>
            <a:endParaRPr lang="en-CA"/>
          </a:p>
        </p:txBody>
      </p:sp>
    </p:spTree>
    <p:extLst>
      <p:ext uri="{BB962C8B-B14F-4D97-AF65-F5344CB8AC3E}">
        <p14:creationId xmlns:p14="http://schemas.microsoft.com/office/powerpoint/2010/main" val="37279086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308</a:t>
            </a:fld>
            <a:endParaRPr lang="en-CA"/>
          </a:p>
        </p:txBody>
      </p:sp>
    </p:spTree>
    <p:extLst>
      <p:ext uri="{BB962C8B-B14F-4D97-AF65-F5344CB8AC3E}">
        <p14:creationId xmlns:p14="http://schemas.microsoft.com/office/powerpoint/2010/main" val="12249095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endParaRPr lang="en-US" dirty="0"/>
          </a:p>
          <a:p>
            <a:r>
              <a:rPr lang="en-US" dirty="0"/>
              <a:t>The world presents everyone with  stressful challenges and difficulties.</a:t>
            </a:r>
          </a:p>
          <a:p>
            <a:endParaRPr lang="en-US" dirty="0"/>
          </a:p>
          <a:p>
            <a:r>
              <a:rPr lang="en-US" dirty="0"/>
              <a:t> When we are struggling, we may feel that others and the world are to blame for these struggles. </a:t>
            </a:r>
          </a:p>
          <a:p>
            <a:endParaRPr lang="en-US" dirty="0"/>
          </a:p>
          <a:p>
            <a:r>
              <a:rPr lang="en-US" dirty="0"/>
              <a:t>The world is full of holes, and some people do indeed encounter more holes than others. It’s however difficult to change the world and make it friendlier , sometimes it's more realistic to learn to cope by getting out of, or avoid holes. </a:t>
            </a:r>
          </a:p>
          <a:p>
            <a:endParaRPr lang="en-US" dirty="0"/>
          </a:p>
          <a:p>
            <a:r>
              <a:rPr lang="en-US" dirty="0"/>
              <a:t>Sometimes our responses to difficult circumstances are well-regulated, meaning anybody in the same circumstances would've fallen into that hole. Sometimes our responses to circumstances are dysregulated, falling into the hole has to do with our personalities or who we are. Our well-regulated distress is normal what we want to learn about and deal with is our dysregulated distress.</a:t>
            </a:r>
          </a:p>
          <a:p>
            <a:endParaRPr lang="en-US" dirty="0"/>
          </a:p>
          <a:p>
            <a:r>
              <a:rPr lang="en-US" dirty="0"/>
              <a:t> Mental health resources hold out the prospect of helping people cope better but there is a long road to travel on the road from the prospect of help to actual positive change. There can be many obstacles on that road.</a:t>
            </a:r>
          </a:p>
          <a:p>
            <a:endParaRPr lang="en-US" dirty="0"/>
          </a:p>
          <a:p>
            <a:r>
              <a:rPr lang="en-US" dirty="0"/>
              <a:t>Let’s now look at what these obstacles may be. Perhaps knowing them can help us avoid them</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310</a:t>
            </a:fld>
            <a:endParaRPr lang="en-CA"/>
          </a:p>
        </p:txBody>
      </p:sp>
    </p:spTree>
    <p:extLst>
      <p:ext uri="{BB962C8B-B14F-4D97-AF65-F5344CB8AC3E}">
        <p14:creationId xmlns:p14="http://schemas.microsoft.com/office/powerpoint/2010/main" val="38552467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Motivational interviewing describes interventions that are the most effective at each of the stages of change. The techniques used in the early stages of the work differ from those used later on.</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314</a:t>
            </a:fld>
            <a:endParaRPr lang="en-CA"/>
          </a:p>
        </p:txBody>
      </p:sp>
    </p:spTree>
    <p:extLst>
      <p:ext uri="{BB962C8B-B14F-4D97-AF65-F5344CB8AC3E}">
        <p14:creationId xmlns:p14="http://schemas.microsoft.com/office/powerpoint/2010/main" val="2637547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It's important for us to consider the differences between a diagnosis and a formulation.(read slide)</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317</a:t>
            </a:fld>
            <a:endParaRPr lang="en-CA"/>
          </a:p>
        </p:txBody>
      </p:sp>
    </p:spTree>
    <p:extLst>
      <p:ext uri="{BB962C8B-B14F-4D97-AF65-F5344CB8AC3E}">
        <p14:creationId xmlns:p14="http://schemas.microsoft.com/office/powerpoint/2010/main" val="31924467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The main perspectives from which mental health professionals consider their clients issues are the biological, psychological, social, or spiritual one.</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319</a:t>
            </a:fld>
            <a:endParaRPr lang="en-CA"/>
          </a:p>
        </p:txBody>
      </p:sp>
    </p:spTree>
    <p:extLst>
      <p:ext uri="{BB962C8B-B14F-4D97-AF65-F5344CB8AC3E}">
        <p14:creationId xmlns:p14="http://schemas.microsoft.com/office/powerpoint/2010/main" val="16287049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The relationship between a patient and a healthcare professionals falls somewhere on the spectrum from a medical to a patient centred model.</a:t>
            </a:r>
          </a:p>
          <a:p>
            <a:endParaRPr lang="en-CA" dirty="0"/>
          </a:p>
          <a:p>
            <a:r>
              <a:rPr lang="en-CA" dirty="0"/>
              <a:t>In fields such as surgery the medical model is often the most appropriate, in others such as mental health care a patient centred model may work better</a:t>
            </a:r>
          </a:p>
          <a:p>
            <a:endParaRPr lang="en-CA" dirty="0"/>
          </a:p>
          <a:p>
            <a:r>
              <a:rPr lang="en-CA" dirty="0"/>
              <a:t>Each patient  and healthcare professional tend to prefer some point on the spectrum. The adequacy of the fit between them depends in part on </a:t>
            </a:r>
            <a:r>
              <a:rPr lang="en-US" dirty="0"/>
              <a:t>Whether they prefer a medical model or a patient </a:t>
            </a:r>
            <a:r>
              <a:rPr lang="en-US" dirty="0" err="1"/>
              <a:t>centred</a:t>
            </a:r>
            <a:r>
              <a:rPr lang="en-US" dirty="0"/>
              <a:t> model</a:t>
            </a:r>
            <a:r>
              <a:rPr lang="en-CA" dirty="0"/>
              <a:t>.</a:t>
            </a:r>
          </a:p>
          <a:p>
            <a:endParaRPr lang="en-CA" dirty="0"/>
          </a:p>
          <a:p>
            <a:r>
              <a:rPr lang="en-CA" dirty="0"/>
              <a:t>Let's compare the medical to the patient centred model (read slide)</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323</a:t>
            </a:fld>
            <a:endParaRPr lang="en-CA"/>
          </a:p>
        </p:txBody>
      </p:sp>
    </p:spTree>
    <p:extLst>
      <p:ext uri="{BB962C8B-B14F-4D97-AF65-F5344CB8AC3E}">
        <p14:creationId xmlns:p14="http://schemas.microsoft.com/office/powerpoint/2010/main" val="9576461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Research reveals that the presence of three attributes in a professional fosters trust in clients: 1)competence, 2)reliability, and 3)sincerity</a:t>
            </a:r>
          </a:p>
          <a:p>
            <a:endParaRPr lang="en-US" dirty="0"/>
          </a:p>
          <a:p>
            <a:r>
              <a:rPr lang="en-US" dirty="0"/>
              <a:t>Reliability and sincerity are features of a professional's character as are their honesty, caring, transparency, fairness, openness, and authenticity</a:t>
            </a:r>
          </a:p>
          <a:p>
            <a:endParaRPr lang="en-US" dirty="0"/>
          </a:p>
          <a:p>
            <a:r>
              <a:rPr lang="en-US" dirty="0"/>
              <a:t>Competence can be broken down into 1) capability which involves skills, knowledge, and experience, and 2) results which involves reputation, credibility, and performance.</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327</a:t>
            </a:fld>
            <a:endParaRPr lang="en-CA"/>
          </a:p>
        </p:txBody>
      </p:sp>
    </p:spTree>
    <p:extLst>
      <p:ext uri="{BB962C8B-B14F-4D97-AF65-F5344CB8AC3E}">
        <p14:creationId xmlns:p14="http://schemas.microsoft.com/office/powerpoint/2010/main" val="1700926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329</a:t>
            </a:fld>
            <a:endParaRPr lang="en-CA"/>
          </a:p>
        </p:txBody>
      </p:sp>
    </p:spTree>
    <p:extLst>
      <p:ext uri="{BB962C8B-B14F-4D97-AF65-F5344CB8AC3E}">
        <p14:creationId xmlns:p14="http://schemas.microsoft.com/office/powerpoint/2010/main" val="24289205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330</a:t>
            </a:fld>
            <a:endParaRPr lang="en-CA"/>
          </a:p>
        </p:txBody>
      </p:sp>
    </p:spTree>
    <p:extLst>
      <p:ext uri="{BB962C8B-B14F-4D97-AF65-F5344CB8AC3E}">
        <p14:creationId xmlns:p14="http://schemas.microsoft.com/office/powerpoint/2010/main" val="300164763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election time, many people assume that lower taxes will make them happy.</a:t>
            </a:r>
          </a:p>
          <a:p>
            <a:endParaRPr lang="en-US" dirty="0"/>
          </a:p>
          <a:p>
            <a:r>
              <a:rPr lang="en-US" dirty="0"/>
              <a:t>Among developed countries Canada's tax rates as a percentage of gross domestic product is quite low.</a:t>
            </a:r>
          </a:p>
          <a:p>
            <a:endParaRPr lang="en-US" dirty="0"/>
          </a:p>
          <a:p>
            <a:r>
              <a:rPr lang="en-US" dirty="0"/>
              <a:t>The slide on the right depicts the overlap between happiness and unhappiness and high and low taxation rates.</a:t>
            </a:r>
          </a:p>
          <a:p>
            <a:endParaRPr lang="en-US" dirty="0"/>
          </a:p>
          <a:p>
            <a:r>
              <a:rPr lang="en-US" dirty="0"/>
              <a:t>A couple of countries have both low taxes and happiness.</a:t>
            </a:r>
          </a:p>
          <a:p>
            <a:endParaRPr lang="en-US" dirty="0"/>
          </a:p>
          <a:p>
            <a:r>
              <a:rPr lang="en-US" dirty="0"/>
              <a:t>More countries have high taxes and unhappiness.</a:t>
            </a:r>
          </a:p>
          <a:p>
            <a:endParaRPr lang="en-US" dirty="0"/>
          </a:p>
          <a:p>
            <a:r>
              <a:rPr lang="en-US" dirty="0"/>
              <a:t>Even more countries have low taxes and unhappiness.</a:t>
            </a:r>
          </a:p>
          <a:p>
            <a:endParaRPr lang="en-US" dirty="0"/>
          </a:p>
          <a:p>
            <a:r>
              <a:rPr lang="en-US" dirty="0"/>
              <a:t>By far most countries that have high taxes also have high levels of happiness.</a:t>
            </a:r>
            <a:endParaRPr lang="en-CA" dirty="0"/>
          </a:p>
        </p:txBody>
      </p:sp>
      <p:sp>
        <p:nvSpPr>
          <p:cNvPr id="4" name="Slide Number Placeholder 3"/>
          <p:cNvSpPr>
            <a:spLocks noGrp="1"/>
          </p:cNvSpPr>
          <p:nvPr>
            <p:ph type="sldNum" sz="quarter" idx="5"/>
          </p:nvPr>
        </p:nvSpPr>
        <p:spPr/>
        <p:txBody>
          <a:bodyPr/>
          <a:lstStyle/>
          <a:p>
            <a:fld id="{97BFECF0-3BD3-4E62-A0B8-E6CEF283B457}" type="slidenum">
              <a:rPr lang="en-CA" smtClean="0"/>
              <a:t>331</a:t>
            </a:fld>
            <a:endParaRPr lang="en-CA"/>
          </a:p>
        </p:txBody>
      </p:sp>
    </p:spTree>
    <p:extLst>
      <p:ext uri="{BB962C8B-B14F-4D97-AF65-F5344CB8AC3E}">
        <p14:creationId xmlns:p14="http://schemas.microsoft.com/office/powerpoint/2010/main" val="7963218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Pre slide</a:t>
            </a:r>
          </a:p>
          <a:p>
            <a:r>
              <a:rPr lang="en-CA" dirty="0"/>
              <a:t>Self-efficacy, learned helplessness, and locus of control are three interrelated concepts which determine how each person faces challenges and obstacles in their lives.</a:t>
            </a:r>
          </a:p>
          <a:p>
            <a:r>
              <a:rPr lang="en-CA" dirty="0"/>
              <a:t>Essentially a person who habitually gives up easily is less likely to succeed in life than one who persists when faced with difficulties.</a:t>
            </a:r>
          </a:p>
          <a:p>
            <a:r>
              <a:rPr lang="en-CA" dirty="0"/>
              <a:t>Let’s start with self efficacy</a:t>
            </a:r>
          </a:p>
          <a:p>
            <a:endParaRPr lang="en-CA" dirty="0"/>
          </a:p>
          <a:p>
            <a:r>
              <a:rPr lang="en-US" dirty="0"/>
              <a:t>Self-efficacy refers to an individual's belief in his or her capacity to execute behaviors necessary to achieve certain goals. Psychologist Albert Bandura was the first to write about this concept.</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336</a:t>
            </a:fld>
            <a:endParaRPr lang="en-CA"/>
          </a:p>
        </p:txBody>
      </p:sp>
    </p:spTree>
    <p:extLst>
      <p:ext uri="{BB962C8B-B14F-4D97-AF65-F5344CB8AC3E}">
        <p14:creationId xmlns:p14="http://schemas.microsoft.com/office/powerpoint/2010/main" val="11686823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Locus means place. Locus of control is a psychological term used to refer to where a particular person perceives the control over what happens in their lives to lie. This perceived control can lie inside or outside the individual. This is referred to respectively as inner or outer locus of control.</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337</a:t>
            </a:fld>
            <a:endParaRPr lang="en-CA"/>
          </a:p>
        </p:txBody>
      </p:sp>
    </p:spTree>
    <p:extLst>
      <p:ext uri="{BB962C8B-B14F-4D97-AF65-F5344CB8AC3E}">
        <p14:creationId xmlns:p14="http://schemas.microsoft.com/office/powerpoint/2010/main" val="22191658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Post slide</a:t>
            </a:r>
          </a:p>
          <a:p>
            <a:r>
              <a:rPr lang="en-US" dirty="0"/>
              <a:t>Many factors are known to affect a person's locus of control. For example, farmers who grow crops such as wheat depend to a significant extent on the weather for the success of their crops. Because their success depends on external factors, these farmers tend to develop more of an outer locus of control.</a:t>
            </a:r>
          </a:p>
          <a:p>
            <a:endParaRPr lang="en-US" dirty="0"/>
          </a:p>
          <a:p>
            <a:r>
              <a:rPr lang="en-US" dirty="0"/>
              <a:t>In contrast rice farming is a very </a:t>
            </a:r>
            <a:r>
              <a:rPr lang="en-US" dirty="0" err="1"/>
              <a:t>labour-intensive</a:t>
            </a:r>
            <a:r>
              <a:rPr lang="en-US" dirty="0"/>
              <a:t> and depends less on external conditions than on the farmers attention to the crop. These farmers tend to develop more of an inner locus of control, their success depends on their own efforts.</a:t>
            </a:r>
          </a:p>
          <a:p>
            <a:endParaRPr lang="en-US" dirty="0"/>
          </a:p>
          <a:p>
            <a:r>
              <a:rPr lang="en-US" dirty="0"/>
              <a:t>East Asian cultures, perhaps because of their dependence on rice farming, tend to have an inner locus of control. Asian children are more likely to believe that their success in school depends on hard work. In western cultures on the other hand, many children are taught that  success depends on factors such as talent which you either have or you don't. Talent is something that nature gives you, in this way it is an external factor. Western students generally believe that it is their talent or lack of it, rather than hard work, that will lead to their success. They have more of an external locus of control.</a:t>
            </a:r>
            <a:r>
              <a:rPr lang="en-CA" dirty="0"/>
              <a:t> </a:t>
            </a:r>
          </a:p>
          <a:p>
            <a:endParaRPr lang="en-CA" dirty="0"/>
          </a:p>
          <a:p>
            <a:r>
              <a:rPr lang="en-US" dirty="0"/>
              <a:t>Locus of control is learned through the experience of success. Parents who are good at fostering an internal locus of control in their children give them age-appropriate challenges and let them work it out. This fosters in children the sense they can succeed at something. If children aren't challenge that all or if their given challenges that are beyond their ability to solve they don't develop a sense of self-efficacy and tend to have an outer locus of control</a:t>
            </a:r>
            <a:endParaRPr lang="en-CA" dirty="0"/>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338</a:t>
            </a:fld>
            <a:endParaRPr lang="en-CA"/>
          </a:p>
        </p:txBody>
      </p:sp>
    </p:spTree>
    <p:extLst>
      <p:ext uri="{BB962C8B-B14F-4D97-AF65-F5344CB8AC3E}">
        <p14:creationId xmlns:p14="http://schemas.microsoft.com/office/powerpoint/2010/main" val="8063891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slide</a:t>
            </a:r>
          </a:p>
          <a:p>
            <a:r>
              <a:rPr lang="en-US" dirty="0"/>
              <a:t>In a brutal animal experiment performed in the 50’s that has come to be known as the hope experiment, Psychologist Curt Richter placed rats in a pool of water to test how long they could thread water. On average they give up and sank after 15 minutes. But what happens if right before they gave up due to exhaustion, the researchers plucked the rats out of the water, dried them out, let them rest for a few minutes, and put them back in the water for a second round?</a:t>
            </a:r>
          </a:p>
          <a:p>
            <a:endParaRPr lang="en-US" dirty="0"/>
          </a:p>
          <a:p>
            <a:r>
              <a:rPr lang="en-US" dirty="0"/>
              <a:t>Researchers were amazed to discover that  on the second round the rats could tread water for up to 60 hours. The conclusion drawn was that since the rats believed they would eventually be rescued, they could push their body's way past what they previously thought possible.</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339</a:t>
            </a:fld>
            <a:endParaRPr lang="en-CA"/>
          </a:p>
        </p:txBody>
      </p:sp>
    </p:spTree>
    <p:extLst>
      <p:ext uri="{BB962C8B-B14F-4D97-AF65-F5344CB8AC3E}">
        <p14:creationId xmlns:p14="http://schemas.microsoft.com/office/powerpoint/2010/main" val="413964897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 slide</a:t>
            </a:r>
          </a:p>
          <a:p>
            <a:r>
              <a:rPr lang="en-CA" dirty="0"/>
              <a:t>Over the years of doing the simple course we've talked with participants about what they found to be the main obstacles to doing the course, the homework, and applying the tools skills and strategies in their everyday lives.</a:t>
            </a:r>
          </a:p>
          <a:p>
            <a:endParaRPr lang="en-CA" dirty="0"/>
          </a:p>
          <a:p>
            <a:r>
              <a:rPr lang="en-CA" dirty="0"/>
              <a:t>This is what they told us:</a:t>
            </a:r>
          </a:p>
          <a:p>
            <a:endParaRPr lang="en-CA" dirty="0"/>
          </a:p>
        </p:txBody>
      </p:sp>
      <p:sp>
        <p:nvSpPr>
          <p:cNvPr id="4" name="Slide Number Placeholder 3"/>
          <p:cNvSpPr>
            <a:spLocks noGrp="1"/>
          </p:cNvSpPr>
          <p:nvPr>
            <p:ph type="sldNum" sz="quarter" idx="5"/>
          </p:nvPr>
        </p:nvSpPr>
        <p:spPr/>
        <p:txBody>
          <a:bodyPr/>
          <a:lstStyle/>
          <a:p>
            <a:fld id="{979C160D-AB50-473D-9227-8C92F465B26A}" type="slidenum">
              <a:rPr lang="en-CA" smtClean="0"/>
              <a:t>344</a:t>
            </a:fld>
            <a:endParaRPr lang="en-CA"/>
          </a:p>
        </p:txBody>
      </p:sp>
    </p:spTree>
    <p:extLst>
      <p:ext uri="{BB962C8B-B14F-4D97-AF65-F5344CB8AC3E}">
        <p14:creationId xmlns:p14="http://schemas.microsoft.com/office/powerpoint/2010/main" val="36758420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session today we will cover several subjects these include:</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348</a:t>
            </a:fld>
            <a:endParaRPr lang="en-CA"/>
          </a:p>
        </p:txBody>
      </p:sp>
    </p:spTree>
    <p:extLst>
      <p:ext uri="{BB962C8B-B14F-4D97-AF65-F5344CB8AC3E}">
        <p14:creationId xmlns:p14="http://schemas.microsoft.com/office/powerpoint/2010/main" val="2048092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7AA94B-C597-4DB4-9550-752444FB697A}" type="datetime1">
              <a:rPr lang="en-CA" smtClean="0"/>
              <a:t>2026-10-07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3733947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3DDB58-BD9F-4456-BC39-F48D997CB0D2}" type="datetime1">
              <a:rPr lang="en-CA" smtClean="0"/>
              <a:t>2026-10-07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3804475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23307CF2-E065-4D17-A22D-F1B37A67D5DA}" type="datetime1">
              <a:rPr lang="en-CA" smtClean="0"/>
              <a:t>2026-10-07</a:t>
            </a:fld>
            <a:endParaRPr lang="en-C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C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5B621ED0-B45F-441E-93E9-023E2B55C8A5}" type="slidenum">
              <a:rPr lang="en-CA" smtClean="0"/>
              <a:t>‹#›</a:t>
            </a:fld>
            <a:endParaRPr lang="en-CA"/>
          </a:p>
        </p:txBody>
      </p:sp>
    </p:spTree>
    <p:extLst>
      <p:ext uri="{BB962C8B-B14F-4D97-AF65-F5344CB8AC3E}">
        <p14:creationId xmlns:p14="http://schemas.microsoft.com/office/powerpoint/2010/main" val="328554047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A8A969-9408-499C-A50A-88486CF31C79}" type="datetime1">
              <a:rPr lang="en-CA" smtClean="0"/>
              <a:t>2026-10-07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2254831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1FB70F-C655-4CD4-AEF0-F31C1B54E9AE}" type="datetime1">
              <a:rPr lang="en-CA" smtClean="0"/>
              <a:t>2026-10-07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3906417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465650-EBDE-4172-AAE2-AB5A48B35907}" type="datetime1">
              <a:rPr lang="en-CA" smtClean="0"/>
              <a:t>2026-10-07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1153218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0B0ED0-220D-46DD-B7F5-2687362DE8E2}" type="datetime1">
              <a:rPr lang="en-CA" smtClean="0"/>
              <a:t>2026-10-07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284597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2BF20F-2846-415E-B468-260390D202F7}" type="datetime1">
              <a:rPr lang="en-CA" smtClean="0"/>
              <a:t>2026-10-07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1886233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49D872-F51E-413C-954F-36C85739E15E}" type="datetime1">
              <a:rPr lang="en-CA" smtClean="0"/>
              <a:t>2026-10-07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316995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A32A64-0FA4-4940-BA59-A1276D2AFCE9}" type="datetime1">
              <a:rPr lang="en-CA" smtClean="0"/>
              <a:t>2026-10-07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2908716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AE6B8DA7-5313-46FD-A71C-1ACECEA533D7}" type="datetime1">
              <a:rPr lang="en-CA" smtClean="0"/>
              <a:t>2026-10-07</a:t>
            </a:fld>
            <a:endParaRPr lang="en-CA"/>
          </a:p>
        </p:txBody>
      </p:sp>
      <p:sp>
        <p:nvSpPr>
          <p:cNvPr id="5" name="Footer Placeholder 4"/>
          <p:cNvSpPr>
            <a:spLocks noGrp="1"/>
          </p:cNvSpPr>
          <p:nvPr>
            <p:ph type="ftr" sz="quarter" idx="11"/>
          </p:nvPr>
        </p:nvSpPr>
        <p:spPr>
          <a:xfrm>
            <a:off x="3776135" y="6422854"/>
            <a:ext cx="4279669" cy="365125"/>
          </a:xfrm>
        </p:spPr>
        <p:txBody>
          <a:bodyPr/>
          <a:lstStyle/>
          <a:p>
            <a:endParaRPr lang="en-CA"/>
          </a:p>
        </p:txBody>
      </p:sp>
      <p:sp>
        <p:nvSpPr>
          <p:cNvPr id="6" name="Slide Number Placeholder 5"/>
          <p:cNvSpPr>
            <a:spLocks noGrp="1"/>
          </p:cNvSpPr>
          <p:nvPr>
            <p:ph type="sldNum" sz="quarter" idx="12"/>
          </p:nvPr>
        </p:nvSpPr>
        <p:spPr>
          <a:xfrm>
            <a:off x="8073048" y="6422854"/>
            <a:ext cx="879759" cy="365125"/>
          </a:xfrm>
        </p:spPr>
        <p:txBody>
          <a:bodyPr/>
          <a:lstStyle/>
          <a:p>
            <a:fld id="{5B621ED0-B45F-441E-93E9-023E2B55C8A5}" type="slidenum">
              <a:rPr lang="en-CA" smtClean="0"/>
              <a:t>‹#›</a:t>
            </a:fld>
            <a:endParaRPr lang="en-CA"/>
          </a:p>
        </p:txBody>
      </p:sp>
    </p:spTree>
    <p:extLst>
      <p:ext uri="{BB962C8B-B14F-4D97-AF65-F5344CB8AC3E}">
        <p14:creationId xmlns:p14="http://schemas.microsoft.com/office/powerpoint/2010/main" val="7122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6400800"/>
            <a:ext cx="8229600" cy="274320"/>
          </a:xfrm>
          <a:prstGeom prst="rect">
            <a:avLst/>
          </a:prstGeom>
          <a:noFill/>
          <a:ln/>
        </p:spPr>
        <p:txBody>
          <a:bodyPr wrap="square" lIns="0" tIns="0" rIns="0" bIns="0" rtlCol="0" anchor="ctr"/>
          <a:lstStyle/>
          <a:p>
            <a:pPr marL="0" indent="0">
              <a:buNone/>
            </a:pPr>
            <a:r>
              <a:rPr lang="en-US" sz="1000" dirty="0">
                <a:solidFill>
                  <a:schemeClr val="accent6"/>
                </a:solidFill>
              </a:rPr>
              <a:t>SIMPLE Course 2026–27  ·  Week 1: Orientation and overview — session summary</a:t>
            </a:r>
            <a:endParaRPr lang="en-US" sz="1000" dirty="0"/>
          </a:p>
        </p:txBody>
      </p:sp>
      <p:sp>
        <p:nvSpPr>
          <p:cNvPr id="3" name="Text 1"/>
          <p:cNvSpPr>
            <a:spLocks noGrp="1"/>
          </p:cNvSpPr>
          <p:nvPr>
            <p:ph type="title" idx="101" hasCustomPrompt="1"/>
          </p:nvPr>
        </p:nvSpPr>
        <p:spPr>
          <a:xfrm>
            <a:off x="548640" y="320040"/>
            <a:ext cx="11091672" cy="777240"/>
          </a:xfrm>
          <a:prstGeom prst="rect">
            <a:avLst/>
          </a:prstGeom>
          <a:noFill/>
          <a:ln/>
        </p:spPr>
        <p:txBody>
          <a:bodyPr wrap="square" rtlCol="0"/>
          <a:lstStyle>
            <a:lvl1pPr marL="0" indent="0">
              <a:buNone/>
              <a:defRPr lang="en-US" sz="3400" b="1" dirty="0">
                <a:solidFill>
                  <a:schemeClr val="tx2"/>
                </a:solidFill>
                <a:latin typeface="Cambria" pitchFamily="34" charset="0"/>
                <a:ea typeface="Cambria" pitchFamily="34" charset="-122"/>
                <a:cs typeface="Cambria" pitchFamily="34" charset="-120"/>
              </a:defRPr>
            </a:lvl1pPr>
          </a:lstStyle>
          <a:p>
            <a:pPr marL="0" indent="0">
              <a:buNone/>
            </a:pPr>
            <a:endParaRPr lang="en-US" sz="34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48636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A8756727-1E8A-4E7E-A12F-A3D76BB7A197}" type="datetime1">
              <a:rPr lang="en-CA" smtClean="0"/>
              <a:t>2026-10-07</a:t>
            </a:fld>
            <a:endParaRPr lang="en-C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C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5B621ED0-B45F-441E-93E9-023E2B55C8A5}" type="slidenum">
              <a:rPr lang="en-CA" smtClean="0"/>
              <a:t>‹#›</a:t>
            </a:fld>
            <a:endParaRPr lang="en-CA"/>
          </a:p>
        </p:txBody>
      </p:sp>
    </p:spTree>
    <p:extLst>
      <p:ext uri="{BB962C8B-B14F-4D97-AF65-F5344CB8AC3E}">
        <p14:creationId xmlns:p14="http://schemas.microsoft.com/office/powerpoint/2010/main" val="15627995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itssimpleonyoutube1123"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eg"/></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mailto:itssimple2021@gmail.com"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www.itssimple2021.com/" TargetMode="External"/><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48.jpg"/></Relationships>
</file>

<file path=ppt/slides/_rels/slide54.xml.rels><?xml version="1.0" encoding="UTF-8" standalone="yes"?>
<Relationships xmlns="http://schemas.openxmlformats.org/package/2006/relationships"><Relationship Id="rId3" Type="http://schemas.openxmlformats.org/officeDocument/2006/relationships/hyperlink" Target="http://groups.io/" TargetMode="External"/><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hyperlink" Target="https://groups.io/?utm_source=chatgpt.com"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hyperlink" Target="mailto:itssimple2023@gmail.com"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7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hyperlink" Target="mailto:itssimple2021@gmail.com" TargetMode="Externa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44.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7.xml"/><Relationship Id="rId1" Type="http://schemas.openxmlformats.org/officeDocument/2006/relationships/video" Target="https://www.youtube.com/embed/St8Eu4tXt7Y?feature=oembed"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slideLayout" Target="../slideLayouts/slideLayout1.xml"/><Relationship Id="rId1" Type="http://schemas.openxmlformats.org/officeDocument/2006/relationships/video" Target="https://www.youtube.com/embed/REwX0nE9XmI?start=1261&amp;feature=oembed"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slideLayout" Target="../slideLayouts/slideLayout1.xml"/><Relationship Id="rId1" Type="http://schemas.openxmlformats.org/officeDocument/2006/relationships/video" Target="https://www.youtube.com/embed/P2GsLMmANSs?feature=oembed"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slideLayout" Target="../slideLayouts/slideLayout7.xml"/><Relationship Id="rId1" Type="http://schemas.openxmlformats.org/officeDocument/2006/relationships/video" Target="https://www.youtube.com/embed/O0Bn4EDPhFc?start=147&amp;feature=oembed"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slideLayout" Target="../slideLayouts/slideLayout7.xml"/><Relationship Id="rId1" Type="http://schemas.openxmlformats.org/officeDocument/2006/relationships/video" Target="https://www.youtube.com/embed/ZkKv8MTpKAE?feature=oembed" TargetMode="External"/></Relationships>
</file>

<file path=ppt/slides/_rels/slide15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slideLayout" Target="../slideLayouts/slideLayout7.xml"/><Relationship Id="rId1" Type="http://schemas.openxmlformats.org/officeDocument/2006/relationships/video" Target="https://www.youtube.com/embed/-V316QHxoe4?feature=oembed" TargetMode="External"/></Relationships>
</file>

<file path=ppt/slides/_rels/slide15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slideLayout" Target="../slideLayouts/slideLayout7.xml"/><Relationship Id="rId1" Type="http://schemas.openxmlformats.org/officeDocument/2006/relationships/video" Target="https://www.youtube.com/embed/Q8HvZvqwtpw?feature=oembed" TargetMode="External"/></Relationships>
</file>

<file path=ppt/slides/_rels/slide15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slideLayout" Target="../slideLayouts/slideLayout7.xml"/><Relationship Id="rId1" Type="http://schemas.openxmlformats.org/officeDocument/2006/relationships/video" Target="https://www.youtube.com/embed/MUzb60JgPdE?start=482&amp;feature=oembed" TargetMode="External"/></Relationships>
</file>

<file path=ppt/slides/_rels/slide15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slideLayout" Target="../slideLayouts/slideLayout7.xml"/><Relationship Id="rId1" Type="http://schemas.openxmlformats.org/officeDocument/2006/relationships/video" Target="https://www.youtube.com/embed/PNulbFECY-I?feature=oembed" TargetMode="External"/></Relationships>
</file>

<file path=ppt/slides/_rels/slide15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slideLayout" Target="../slideLayouts/slideLayout7.xml"/><Relationship Id="rId1" Type="http://schemas.openxmlformats.org/officeDocument/2006/relationships/video" Target="https://www.youtube.com/embed/lDnvZS5DP68?feature=oembed" TargetMode="External"/></Relationships>
</file>

<file path=ppt/slides/_rels/slide16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slideLayout" Target="../slideLayouts/slideLayout7.xml"/><Relationship Id="rId1" Type="http://schemas.openxmlformats.org/officeDocument/2006/relationships/video" Target="https://www.youtube.com/embed/cFOwoOhYSiU?feature=oembed" TargetMode="External"/></Relationships>
</file>

<file path=ppt/slides/_rels/slide16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slideLayout" Target="../slideLayouts/slideLayout7.xml"/><Relationship Id="rId1" Type="http://schemas.openxmlformats.org/officeDocument/2006/relationships/video" Target="https://www.youtube.com/embed/OxuZiqY5ypU?feature=oembed" TargetMode="External"/></Relationships>
</file>

<file path=ppt/slides/_rels/slide16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slideLayout" Target="../slideLayouts/slideLayout7.xml"/><Relationship Id="rId1" Type="http://schemas.openxmlformats.org/officeDocument/2006/relationships/video" Target="https://www.youtube.com/embed/V6ui161NyTg?feature=oembed" TargetMode="Externa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ideo" Target="https://www.youtube.com/embed/q4pDUxth5fQ?feature=oembed" TargetMode="External"/><Relationship Id="rId4" Type="http://schemas.openxmlformats.org/officeDocument/2006/relationships/image" Target="../media/image110.jpeg"/></Relationships>
</file>

<file path=ppt/slides/_rels/slide16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slideLayout" Target="../slideLayouts/slideLayout7.xml"/><Relationship Id="rId1" Type="http://schemas.openxmlformats.org/officeDocument/2006/relationships/video" Target="https://www.youtube.com/embed/DtwWlYJ9N9U?start=13&amp;feature=oembed" TargetMode="External"/></Relationships>
</file>

<file path=ppt/slides/_rels/slide16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2.xml"/><Relationship Id="rId1" Type="http://schemas.openxmlformats.org/officeDocument/2006/relationships/video" Target="https://www.youtube.com/embed/k78I1q8h-vs?feature=oembed" TargetMode="Externa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115.jpg"/><Relationship Id="rId4" Type="http://schemas.openxmlformats.org/officeDocument/2006/relationships/image" Target="../media/image114.jpg"/></Relationships>
</file>

<file path=ppt/slides/_rels/slide169.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8" Type="http://schemas.openxmlformats.org/officeDocument/2006/relationships/image" Target="../media/image119.jpg"/><Relationship Id="rId3" Type="http://schemas.openxmlformats.org/officeDocument/2006/relationships/image" Target="../media/image14.jpeg"/><Relationship Id="rId7" Type="http://schemas.openxmlformats.org/officeDocument/2006/relationships/image" Target="../media/image118.jp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17.jp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17.jpg"/></Relationships>
</file>

<file path=ppt/slides/_rels/slide171.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7.xml"/><Relationship Id="rId1" Type="http://schemas.openxmlformats.org/officeDocument/2006/relationships/video" Target="https://www.youtube.com/embed/St8Eu4tXt7Y?feature=oembed" TargetMode="External"/></Relationships>
</file>

<file path=ppt/slides/_rels/slide17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slideLayout" Target="../slideLayouts/slideLayout1.xml"/><Relationship Id="rId1" Type="http://schemas.openxmlformats.org/officeDocument/2006/relationships/video" Target="https://www.youtube.com/embed/REwX0nE9XmI?start=1261&amp;feature=oembed" TargetMode="External"/></Relationships>
</file>

<file path=ppt/slides/_rels/slide1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slideLayout" Target="../slideLayouts/slideLayout7.xml"/><Relationship Id="rId1" Type="http://schemas.openxmlformats.org/officeDocument/2006/relationships/video" Target="https://www.youtube.com/embed/Q8HvZvqwtpw?feature=oembed" TargetMode="External"/></Relationships>
</file>

<file path=ppt/slides/_rels/slide17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slideLayout" Target="../slideLayouts/slideLayout7.xml"/><Relationship Id="rId1" Type="http://schemas.openxmlformats.org/officeDocument/2006/relationships/video" Target="https://www.youtube.com/embed/MUzb60JgPdE?start=482&amp;feature=oembed" TargetMode="External"/></Relationships>
</file>

<file path=ppt/slides/_rels/slide17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slideLayout" Target="../slideLayouts/slideLayout7.xml"/><Relationship Id="rId1" Type="http://schemas.openxmlformats.org/officeDocument/2006/relationships/video" Target="https://www.youtube.com/embed/PNulbFECY-I?feature=oembed" TargetMode="External"/></Relationships>
</file>

<file path=ppt/slides/_rels/slide18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slideLayout" Target="../slideLayouts/slideLayout7.xml"/><Relationship Id="rId1" Type="http://schemas.openxmlformats.org/officeDocument/2006/relationships/video" Target="https://www.youtube.com/embed/lDnvZS5DP68?feature=oembed" TargetMode="External"/></Relationships>
</file>

<file path=ppt/slides/_rels/slide18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slideLayout" Target="../slideLayouts/slideLayout7.xml"/><Relationship Id="rId1" Type="http://schemas.openxmlformats.org/officeDocument/2006/relationships/video" Target="https://www.youtube.com/embed/O0Bn4EDPhFc?start=147&amp;feature=oembed" TargetMode="External"/></Relationships>
</file>

<file path=ppt/slides/_rels/slide194.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20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1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hyperlink" Target="mailto:itssimple2021@gmail.com"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2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slideLayout" Target="../slideLayouts/slideLayout7.xml"/><Relationship Id="rId1" Type="http://schemas.openxmlformats.org/officeDocument/2006/relationships/video" Target="https://www.youtube.com/embed/lyZ0HbP4XZE?feature=oembed" TargetMode="External"/></Relationships>
</file>

<file path=ppt/slides/_rels/slide228.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2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24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5.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slideLayout" Target="../slideLayouts/slideLayout1.xml"/><Relationship Id="rId1" Type="http://schemas.openxmlformats.org/officeDocument/2006/relationships/video" Target="https://www.youtube.com/embed/P2GsLMmANSs?feature=oembed" TargetMode="External"/></Relationships>
</file>

<file path=ppt/slides/_rels/slide25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5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slideLayout" Target="../slideLayouts/slideLayout7.xml"/><Relationship Id="rId1" Type="http://schemas.openxmlformats.org/officeDocument/2006/relationships/video" Target="https://www.youtube.com/embed/cFOwoOhYSiU?feature=oembed" TargetMode="External"/></Relationships>
</file>

<file path=ppt/slides/_rels/slide25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slideLayout" Target="../slideLayouts/slideLayout7.xml"/><Relationship Id="rId1" Type="http://schemas.openxmlformats.org/officeDocument/2006/relationships/video" Target="https://www.youtube.com/embed/OxuZiqY5ypU?feature=oembed" TargetMode="External"/></Relationships>
</file>

<file path=ppt/slides/_rels/slide25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slideLayout" Target="../slideLayouts/slideLayout7.xml"/><Relationship Id="rId1" Type="http://schemas.openxmlformats.org/officeDocument/2006/relationships/video" Target="https://www.youtube.com/embed/V6ui161NyTg?feature=oembed" TargetMode="External"/></Relationships>
</file>

<file path=ppt/slides/_rels/slide25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hyperlink" Target="mailto:itssimple2021@gmail.com" TargetMode="Externa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slideLayout" Target="../slideLayouts/slideLayout2.xml"/><Relationship Id="rId1" Type="http://schemas.openxmlformats.org/officeDocument/2006/relationships/video" Target="https://www.youtube.com/embed/jNC0Mw3FqUQ?feature=oembed" TargetMode="External"/></Relationships>
</file>

<file path=ppt/slides/_rels/slide270.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7.xml"/><Relationship Id="rId1" Type="http://schemas.openxmlformats.org/officeDocument/2006/relationships/video" Target="https://www.youtube.com/embed/q4pDUxth5fQ?feature=oembed" TargetMode="External"/><Relationship Id="rId4" Type="http://schemas.openxmlformats.org/officeDocument/2006/relationships/image" Target="../media/image110.jpeg"/></Relationships>
</file>

<file path=ppt/slides/_rels/slide275.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slideLayout" Target="../slideLayouts/slideLayout7.xml"/><Relationship Id="rId1" Type="http://schemas.openxmlformats.org/officeDocument/2006/relationships/video" Target="https://www.youtube.com/embed/DtwWlYJ9N9U?start=13&amp;feature=oembed" TargetMode="Externa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2.xml"/><Relationship Id="rId1" Type="http://schemas.openxmlformats.org/officeDocument/2006/relationships/video" Target="https://www.youtube.com/embed/k78I1q8h-vs?feature=oembed" TargetMode="External"/></Relationships>
</file>

<file path=ppt/slides/_rels/slide2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hyperlink" Target="mailto:itssimple2023@gmail.com" TargetMode="External"/><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slideLayout" Target="../slideLayouts/slideLayout7.xml"/><Relationship Id="rId1" Type="http://schemas.openxmlformats.org/officeDocument/2006/relationships/video" Target="https://www.youtube.com/embed/lyZ0HbP4XZE?feature=oembed" TargetMode="External"/></Relationships>
</file>

<file path=ppt/slides/_rels/slide307.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3" Type="http://schemas.openxmlformats.org/officeDocument/2006/relationships/image" Target="cid:901745493470951803075376" TargetMode="External"/><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50.jpeg"/></Relationships>
</file>

<file path=ppt/slides/_rels/slide3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1.xml.rels><?xml version="1.0" encoding="UTF-8" standalone="yes"?>
<Relationships xmlns="http://schemas.openxmlformats.org/package/2006/relationships"><Relationship Id="rId3" Type="http://schemas.openxmlformats.org/officeDocument/2006/relationships/image" Target="cid:901745493470951803075376" TargetMode="External"/><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156.gif"/></Relationships>
</file>

<file path=ppt/slides/_rels/slide33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56.gif"/></Relationships>
</file>

<file path=ppt/slides/_rels/slide331.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158.jpeg"/></Relationships>
</file>

<file path=ppt/slides/_rels/slide33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56DB9BD-E994-AA3B-9F3D-5546AF291D8A}"/>
              </a:ext>
            </a:extLst>
          </p:cNvPr>
          <p:cNvSpPr>
            <a:spLocks noGrp="1"/>
          </p:cNvSpPr>
          <p:nvPr>
            <p:ph type="sldNum" sz="quarter" idx="12"/>
          </p:nvPr>
        </p:nvSpPr>
        <p:spPr/>
        <p:txBody>
          <a:bodyPr/>
          <a:lstStyle/>
          <a:p>
            <a:fld id="{5B621ED0-B45F-441E-93E9-023E2B55C8A5}" type="slidenum">
              <a:rPr lang="en-CA" smtClean="0"/>
              <a:t>1</a:t>
            </a:fld>
            <a:r>
              <a:rPr lang="en-CA" dirty="0"/>
              <a:t>/138</a:t>
            </a:r>
          </a:p>
        </p:txBody>
      </p:sp>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0" y="2765425"/>
            <a:ext cx="6380163" cy="1327150"/>
          </a:xfrm>
        </p:spPr>
        <p:txBody>
          <a:bodyPr vert="horz" lIns="91440" tIns="45720" rIns="91440" bIns="45720" rtlCol="0" anchor="b">
            <a:normAutofit/>
          </a:bodyPr>
          <a:lstStyle/>
          <a:p>
            <a:pPr algn="ctr">
              <a:lnSpc>
                <a:spcPct val="85000"/>
              </a:lnSpc>
            </a:pPr>
            <a:r>
              <a:rPr lang="en-US" sz="4600" b="1" cap="all" dirty="0">
                <a:solidFill>
                  <a:schemeClr val="tx1"/>
                </a:solidFill>
              </a:rPr>
              <a:t> </a:t>
            </a:r>
            <a:endParaRPr lang="en-US" sz="4600" b="1" cap="all" dirty="0"/>
          </a:p>
        </p:txBody>
      </p:sp>
      <p:sp>
        <p:nvSpPr>
          <p:cNvPr id="5" name="TextBox 4">
            <a:extLst>
              <a:ext uri="{FF2B5EF4-FFF2-40B4-BE49-F238E27FC236}">
                <a16:creationId xmlns:a16="http://schemas.microsoft.com/office/drawing/2014/main" id="{D3DFF74F-1EE6-AACB-FF47-5640279FC8C2}"/>
              </a:ext>
            </a:extLst>
          </p:cNvPr>
          <p:cNvSpPr txBox="1"/>
          <p:nvPr/>
        </p:nvSpPr>
        <p:spPr>
          <a:xfrm>
            <a:off x="-274839" y="2003811"/>
            <a:ext cx="5592406" cy="1938992"/>
          </a:xfrm>
          <a:prstGeom prst="rect">
            <a:avLst/>
          </a:prstGeom>
          <a:noFill/>
        </p:spPr>
        <p:txBody>
          <a:bodyPr wrap="square">
            <a:spAutoFit/>
          </a:bodyPr>
          <a:lstStyle/>
          <a:p>
            <a:pPr algn="ctr"/>
            <a:r>
              <a:rPr lang="en-US" sz="6000" b="1" dirty="0">
                <a:solidFill>
                  <a:schemeClr val="bg1"/>
                </a:solidFill>
                <a:cs typeface="Arial" panose="020B0604020202020204" pitchFamily="34" charset="0"/>
              </a:rPr>
              <a:t>WELCOME  TO</a:t>
            </a:r>
          </a:p>
          <a:p>
            <a:pPr algn="ctr"/>
            <a:r>
              <a:rPr lang="en-US" sz="6000" b="1" dirty="0">
                <a:solidFill>
                  <a:schemeClr val="bg1"/>
                </a:solidFill>
                <a:cs typeface="Arial" panose="020B0604020202020204" pitchFamily="34" charset="0"/>
              </a:rPr>
              <a:t>IT’S SIMPLE:</a:t>
            </a:r>
            <a:endParaRPr lang="en-CA" sz="6000" dirty="0"/>
          </a:p>
        </p:txBody>
      </p:sp>
      <p:pic>
        <p:nvPicPr>
          <p:cNvPr id="7" name="Picture 6">
            <a:extLst>
              <a:ext uri="{FF2B5EF4-FFF2-40B4-BE49-F238E27FC236}">
                <a16:creationId xmlns:a16="http://schemas.microsoft.com/office/drawing/2014/main" id="{7788B72A-23AD-243D-892A-64EBE8C53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9657" y="95183"/>
            <a:ext cx="6661697" cy="6692796"/>
          </a:xfrm>
          <a:prstGeom prst="rect">
            <a:avLst/>
          </a:prstGeom>
        </p:spPr>
      </p:pic>
    </p:spTree>
    <p:extLst>
      <p:ext uri="{BB962C8B-B14F-4D97-AF65-F5344CB8AC3E}">
        <p14:creationId xmlns:p14="http://schemas.microsoft.com/office/powerpoint/2010/main" val="3402985955"/>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094CF-934E-1E5C-BB1D-05CD1FA5845B}"/>
              </a:ext>
            </a:extLst>
          </p:cNvPr>
          <p:cNvSpPr>
            <a:spLocks noGrp="1"/>
          </p:cNvSpPr>
          <p:nvPr>
            <p:ph type="sldNum" sz="quarter" idx="12"/>
          </p:nvPr>
        </p:nvSpPr>
        <p:spPr/>
        <p:txBody>
          <a:bodyPr/>
          <a:lstStyle/>
          <a:p>
            <a:fld id="{5B621ED0-B45F-441E-93E9-023E2B55C8A5}" type="slidenum">
              <a:rPr lang="en-CA" smtClean="0"/>
              <a:t>2</a:t>
            </a:fld>
            <a:endParaRPr lang="en-CA"/>
          </a:p>
        </p:txBody>
      </p:sp>
      <p:sp>
        <p:nvSpPr>
          <p:cNvPr id="4" name="TextBox 3">
            <a:extLst>
              <a:ext uri="{FF2B5EF4-FFF2-40B4-BE49-F238E27FC236}">
                <a16:creationId xmlns:a16="http://schemas.microsoft.com/office/drawing/2014/main" id="{B24E18E2-E0CE-5D69-2257-09DFF21C443F}"/>
              </a:ext>
            </a:extLst>
          </p:cNvPr>
          <p:cNvSpPr txBox="1"/>
          <p:nvPr/>
        </p:nvSpPr>
        <p:spPr>
          <a:xfrm>
            <a:off x="2448231" y="1084561"/>
            <a:ext cx="8052619" cy="800219"/>
          </a:xfrm>
          <a:prstGeom prst="rect">
            <a:avLst/>
          </a:prstGeom>
          <a:noFill/>
        </p:spPr>
        <p:txBody>
          <a:bodyPr wrap="square">
            <a:spAutoFit/>
          </a:bodyPr>
          <a:lstStyle/>
          <a:p>
            <a:r>
              <a:rPr lang="en-US" sz="4600" b="1" cap="all" dirty="0">
                <a:solidFill>
                  <a:schemeClr val="bg1"/>
                </a:solidFill>
                <a:cs typeface="Arial" panose="020B0604020202020204" pitchFamily="34" charset="0"/>
              </a:rPr>
              <a:t>PLEASE  START  RECORDING</a:t>
            </a:r>
            <a:endParaRPr lang="en-CA" dirty="0"/>
          </a:p>
        </p:txBody>
      </p:sp>
    </p:spTree>
    <p:extLst>
      <p:ext uri="{BB962C8B-B14F-4D97-AF65-F5344CB8AC3E}">
        <p14:creationId xmlns:p14="http://schemas.microsoft.com/office/powerpoint/2010/main" val="4924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7AEB7-CCF3-2480-8748-8B6662E49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BBA2B-25FE-8DB2-69F1-6E03136BDBD4}"/>
              </a:ext>
            </a:extLst>
          </p:cNvPr>
          <p:cNvSpPr>
            <a:spLocks noGrp="1"/>
          </p:cNvSpPr>
          <p:nvPr>
            <p:ph type="title" idx="4294967295"/>
          </p:nvPr>
        </p:nvSpPr>
        <p:spPr>
          <a:xfrm>
            <a:off x="931183" y="5847417"/>
            <a:ext cx="9966960" cy="1325880"/>
          </a:xfrm>
        </p:spPr>
        <p:txBody>
          <a:bodyPr vert="horz" lIns="91440" tIns="45720" rIns="91440" bIns="45720" rtlCol="0" anchor="b">
            <a:normAutofit fontScale="90000"/>
          </a:bodyPr>
          <a:lstStyle/>
          <a:p>
            <a:pPr algn="ctr">
              <a:lnSpc>
                <a:spcPct val="85000"/>
              </a:lnSpc>
            </a:pPr>
            <a:r>
              <a:rPr lang="en-US" sz="4600" b="1" cap="all" dirty="0">
                <a:solidFill>
                  <a:schemeClr val="tx1"/>
                </a:solidFill>
              </a:rPr>
              <a:t> </a:t>
            </a:r>
            <a:r>
              <a:rPr lang="en-US" sz="4600" b="1" dirty="0">
                <a:solidFill>
                  <a:schemeClr val="bg1"/>
                </a:solidFill>
                <a:cs typeface="Arial" panose="020B0604020202020204" pitchFamily="34" charset="0"/>
              </a:rPr>
              <a:t>week</a:t>
            </a:r>
            <a:r>
              <a:rPr lang="en-US" sz="4600" b="1" cap="all" dirty="0">
                <a:solidFill>
                  <a:schemeClr val="bg1"/>
                </a:solidFill>
                <a:cs typeface="Arial" panose="020B0604020202020204" pitchFamily="34" charset="0"/>
              </a:rPr>
              <a:t> 1 of  SIMPLE</a:t>
            </a:r>
            <a:br>
              <a:rPr lang="en-US" sz="4600" b="1" cap="all" dirty="0">
                <a:solidFill>
                  <a:schemeClr val="bg1"/>
                </a:solidFill>
                <a:cs typeface="Arial" panose="020B0604020202020204" pitchFamily="34" charset="0"/>
              </a:rPr>
            </a:br>
            <a:r>
              <a:rPr lang="en-US" sz="4600" b="1" cap="all" dirty="0">
                <a:solidFill>
                  <a:schemeClr val="bg1"/>
                </a:solidFill>
                <a:cs typeface="Arial" panose="020B0604020202020204" pitchFamily="34" charset="0"/>
              </a:rPr>
              <a:t>orientation and introduction</a:t>
            </a:r>
            <a:br>
              <a:rPr lang="en-US" sz="4600" b="1" cap="all" dirty="0"/>
            </a:br>
            <a:endParaRPr lang="en-US" sz="4600" b="1" cap="all" dirty="0"/>
          </a:p>
        </p:txBody>
      </p:sp>
      <p:sp>
        <p:nvSpPr>
          <p:cNvPr id="4" name="Slide Number Placeholder 3">
            <a:extLst>
              <a:ext uri="{FF2B5EF4-FFF2-40B4-BE49-F238E27FC236}">
                <a16:creationId xmlns:a16="http://schemas.microsoft.com/office/drawing/2014/main" id="{48AC95F8-85DF-FF6C-041C-F622698C291C}"/>
              </a:ext>
            </a:extLst>
          </p:cNvPr>
          <p:cNvSpPr>
            <a:spLocks noGrp="1"/>
          </p:cNvSpPr>
          <p:nvPr>
            <p:ph type="sldNum" sz="quarter" idx="12"/>
          </p:nvPr>
        </p:nvSpPr>
        <p:spPr>
          <a:xfrm>
            <a:off x="10787685" y="6079001"/>
            <a:ext cx="946264" cy="365125"/>
          </a:xfrm>
        </p:spPr>
        <p:txBody>
          <a:bodyPr/>
          <a:lstStyle/>
          <a:p>
            <a:fld id="{5B621ED0-B45F-441E-93E9-023E2B55C8A5}" type="slidenum">
              <a:rPr lang="en-CA" sz="2800" smtClean="0"/>
              <a:t>3</a:t>
            </a:fld>
            <a:r>
              <a:rPr lang="en-CA" sz="2800" dirty="0"/>
              <a:t>/144</a:t>
            </a:r>
          </a:p>
        </p:txBody>
      </p:sp>
      <p:pic>
        <p:nvPicPr>
          <p:cNvPr id="1026" name="Picture 2" descr="Who What When Where Why &amp; How in Project Management">
            <a:extLst>
              <a:ext uri="{FF2B5EF4-FFF2-40B4-BE49-F238E27FC236}">
                <a16:creationId xmlns:a16="http://schemas.microsoft.com/office/drawing/2014/main" id="{64B5D2CE-119D-4EB5-3DA0-F0971D7F3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138518"/>
            <a:ext cx="7467600" cy="41165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03737A9-07D5-36C6-D8F4-0B7D3F64A839}"/>
              </a:ext>
            </a:extLst>
          </p:cNvPr>
          <p:cNvSpPr txBox="1"/>
          <p:nvPr/>
        </p:nvSpPr>
        <p:spPr>
          <a:xfrm>
            <a:off x="3998259" y="122855"/>
            <a:ext cx="6096000" cy="1015663"/>
          </a:xfrm>
          <a:prstGeom prst="rect">
            <a:avLst/>
          </a:prstGeom>
          <a:noFill/>
        </p:spPr>
        <p:txBody>
          <a:bodyPr wrap="square">
            <a:spAutoFit/>
          </a:bodyPr>
          <a:lstStyle/>
          <a:p>
            <a:r>
              <a:rPr lang="en-US" sz="6000" b="1" dirty="0">
                <a:solidFill>
                  <a:schemeClr val="bg1"/>
                </a:solidFill>
                <a:cs typeface="Arial" panose="020B0604020202020204" pitchFamily="34" charset="0"/>
              </a:rPr>
              <a:t>WELCOME</a:t>
            </a:r>
            <a:endParaRPr lang="en-CA" sz="6000" dirty="0"/>
          </a:p>
        </p:txBody>
      </p:sp>
      <p:sp>
        <p:nvSpPr>
          <p:cNvPr id="6" name="Star: 5 Points 5">
            <a:extLst>
              <a:ext uri="{FF2B5EF4-FFF2-40B4-BE49-F238E27FC236}">
                <a16:creationId xmlns:a16="http://schemas.microsoft.com/office/drawing/2014/main" id="{3BCB5B1E-852C-3481-8A67-E6436BF71007}"/>
              </a:ext>
            </a:extLst>
          </p:cNvPr>
          <p:cNvSpPr/>
          <p:nvPr/>
        </p:nvSpPr>
        <p:spPr>
          <a:xfrm flipH="1">
            <a:off x="11515585" y="5894760"/>
            <a:ext cx="43672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11872758"/>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walking with a dog on a path in the woods&#10;&#10;Description automatically generated">
            <a:extLst>
              <a:ext uri="{FF2B5EF4-FFF2-40B4-BE49-F238E27FC236}">
                <a16:creationId xmlns:a16="http://schemas.microsoft.com/office/drawing/2014/main" id="{936BAAAC-F7D6-FA37-D6FE-7EF47A790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35" y="151346"/>
            <a:ext cx="3408955" cy="3942735"/>
          </a:xfrm>
          <a:prstGeom prst="rect">
            <a:avLst/>
          </a:prstGeom>
        </p:spPr>
      </p:pic>
      <p:sp>
        <p:nvSpPr>
          <p:cNvPr id="6" name="TextBox 5">
            <a:extLst>
              <a:ext uri="{FF2B5EF4-FFF2-40B4-BE49-F238E27FC236}">
                <a16:creationId xmlns:a16="http://schemas.microsoft.com/office/drawing/2014/main" id="{C53A6CA6-4758-98B6-1650-B2C7147AEAA9}"/>
              </a:ext>
            </a:extLst>
          </p:cNvPr>
          <p:cNvSpPr txBox="1"/>
          <p:nvPr/>
        </p:nvSpPr>
        <p:spPr>
          <a:xfrm>
            <a:off x="397559" y="3429000"/>
            <a:ext cx="2868705" cy="523220"/>
          </a:xfrm>
          <a:prstGeom prst="rect">
            <a:avLst/>
          </a:prstGeom>
          <a:noFill/>
        </p:spPr>
        <p:txBody>
          <a:bodyPr wrap="square">
            <a:spAutoFit/>
          </a:bodyPr>
          <a:lstStyle/>
          <a:p>
            <a:pPr algn="ctr"/>
            <a:r>
              <a:rPr lang="en-CA" sz="2800" dirty="0"/>
              <a:t>Luis Cleto</a:t>
            </a:r>
          </a:p>
        </p:txBody>
      </p:sp>
      <p:sp>
        <p:nvSpPr>
          <p:cNvPr id="8" name="TextBox 7">
            <a:extLst>
              <a:ext uri="{FF2B5EF4-FFF2-40B4-BE49-F238E27FC236}">
                <a16:creationId xmlns:a16="http://schemas.microsoft.com/office/drawing/2014/main" id="{DBA69501-E94D-502C-9A21-AFD779F2B3EB}"/>
              </a:ext>
            </a:extLst>
          </p:cNvPr>
          <p:cNvSpPr txBox="1"/>
          <p:nvPr/>
        </p:nvSpPr>
        <p:spPr>
          <a:xfrm>
            <a:off x="3923071" y="276054"/>
            <a:ext cx="7718995" cy="738664"/>
          </a:xfrm>
          <a:prstGeom prst="rect">
            <a:avLst/>
          </a:prstGeom>
          <a:noFill/>
        </p:spPr>
        <p:txBody>
          <a:bodyPr wrap="square">
            <a:spAutoFit/>
          </a:bodyPr>
          <a:lstStyle/>
          <a:p>
            <a:endParaRPr lang="en-CA" sz="2400" dirty="0"/>
          </a:p>
          <a:p>
            <a:pPr marL="285750" indent="-285750">
              <a:buFont typeface="Arial" panose="020B0604020202020204" pitchFamily="34" charset="0"/>
              <a:buChar char="•"/>
            </a:pPr>
            <a:endParaRPr lang="en-CA" dirty="0"/>
          </a:p>
        </p:txBody>
      </p:sp>
      <p:sp>
        <p:nvSpPr>
          <p:cNvPr id="3" name="Slide Number Placeholder 2">
            <a:extLst>
              <a:ext uri="{FF2B5EF4-FFF2-40B4-BE49-F238E27FC236}">
                <a16:creationId xmlns:a16="http://schemas.microsoft.com/office/drawing/2014/main" id="{5E1D53F4-8D25-F45E-1702-475ED26334EE}"/>
              </a:ext>
            </a:extLst>
          </p:cNvPr>
          <p:cNvSpPr>
            <a:spLocks noGrp="1"/>
          </p:cNvSpPr>
          <p:nvPr>
            <p:ph type="sldNum" sz="quarter" idx="12"/>
          </p:nvPr>
        </p:nvSpPr>
        <p:spPr/>
        <p:txBody>
          <a:bodyPr/>
          <a:lstStyle/>
          <a:p>
            <a:fld id="{5B621ED0-B45F-441E-93E9-023E2B55C8A5}" type="slidenum">
              <a:rPr lang="en-CA" smtClean="0"/>
              <a:t>4</a:t>
            </a:fld>
            <a:endParaRPr lang="en-CA"/>
          </a:p>
        </p:txBody>
      </p:sp>
      <p:sp>
        <p:nvSpPr>
          <p:cNvPr id="5" name="TextBox 4">
            <a:extLst>
              <a:ext uri="{FF2B5EF4-FFF2-40B4-BE49-F238E27FC236}">
                <a16:creationId xmlns:a16="http://schemas.microsoft.com/office/drawing/2014/main" id="{C8592870-C718-FF81-94B8-CA16B12BB4A6}"/>
              </a:ext>
            </a:extLst>
          </p:cNvPr>
          <p:cNvSpPr txBox="1"/>
          <p:nvPr/>
        </p:nvSpPr>
        <p:spPr>
          <a:xfrm>
            <a:off x="3923071" y="335845"/>
            <a:ext cx="8258051" cy="6186309"/>
          </a:xfrm>
          <a:prstGeom prst="rect">
            <a:avLst/>
          </a:prstGeom>
          <a:noFill/>
        </p:spPr>
        <p:txBody>
          <a:bodyPr wrap="square">
            <a:spAutoFit/>
          </a:bodyPr>
          <a:lstStyle/>
          <a:p>
            <a:pPr marL="342900" indent="-342900" rtl="0">
              <a:buFont typeface="Arial" panose="020B0604020202020204" pitchFamily="34" charset="0"/>
              <a:buChar char="•"/>
            </a:pPr>
            <a:r>
              <a:rPr lang="en-CA" sz="2200" dirty="0">
                <a:solidFill>
                  <a:schemeClr val="bg1"/>
                </a:solidFill>
                <a:effectLst/>
                <a:latin typeface="Arial" panose="020B0604020202020204" pitchFamily="34" charset="0"/>
                <a:cs typeface="Arial" panose="020B0604020202020204" pitchFamily="34" charset="0"/>
              </a:rPr>
              <a:t>Good morning. My name is Luis Cleto, and I'm one of the co-leaders of the SIMPLE Course.</a:t>
            </a:r>
          </a:p>
          <a:p>
            <a:pPr marL="342900" indent="-342900" rtl="0">
              <a:buFont typeface="Arial" panose="020B0604020202020204" pitchFamily="34" charset="0"/>
              <a:buChar char="•"/>
            </a:pPr>
            <a:r>
              <a:rPr lang="en-CA" sz="2200" dirty="0">
                <a:solidFill>
                  <a:schemeClr val="bg1"/>
                </a:solidFill>
                <a:effectLst/>
                <a:latin typeface="Arial" panose="020B0604020202020204" pitchFamily="34" charset="0"/>
                <a:cs typeface="Arial" panose="020B0604020202020204" pitchFamily="34" charset="0"/>
              </a:rPr>
              <a:t>To those of you joining us for the first time: welcome. I speak for all the co-leaders when I say we feel privileged that you're choosing to spend your precious time with us, and we will do our very best to deserve that privilege.</a:t>
            </a:r>
          </a:p>
          <a:p>
            <a:pPr marL="342900" indent="-342900" rtl="0">
              <a:buFont typeface="Arial" panose="020B0604020202020204" pitchFamily="34" charset="0"/>
              <a:buChar char="•"/>
            </a:pPr>
            <a:r>
              <a:rPr lang="en-CA" sz="2200" dirty="0">
                <a:solidFill>
                  <a:schemeClr val="bg1"/>
                </a:solidFill>
                <a:effectLst/>
                <a:latin typeface="Arial" panose="020B0604020202020204" pitchFamily="34" charset="0"/>
                <a:cs typeface="Arial" panose="020B0604020202020204" pitchFamily="34" charset="0"/>
              </a:rPr>
              <a:t>And to those of you returning for a second, third, or even seventh time: welcome back. It means a great deal to us that you keep coming back, and your experience is a gift to everyone in this room.</a:t>
            </a:r>
          </a:p>
          <a:p>
            <a:pPr marL="342900" indent="-342900" rtl="0">
              <a:buFont typeface="Arial" panose="020B0604020202020204" pitchFamily="34" charset="0"/>
              <a:buChar char="•"/>
            </a:pPr>
            <a:r>
              <a:rPr lang="en-CA" sz="2200" dirty="0">
                <a:solidFill>
                  <a:schemeClr val="bg1"/>
                </a:solidFill>
                <a:effectLst/>
                <a:latin typeface="Arial" panose="020B0604020202020204" pitchFamily="34" charset="0"/>
                <a:cs typeface="Arial" panose="020B0604020202020204" pitchFamily="34" charset="0"/>
              </a:rPr>
              <a:t>I have many hopes for this year, but if I had to name just one, it would be this: that the work we do together allows all of us, co-leaders and participants alike, to continue our journey of cleaning up, growing up, showing up, and waking up. Those are phrases we'll come to know well in the </a:t>
            </a:r>
            <a:r>
              <a:rPr lang="en-CA" sz="2200" dirty="0">
                <a:solidFill>
                  <a:schemeClr val="bg1"/>
                </a:solidFill>
                <a:latin typeface="Arial" panose="020B0604020202020204" pitchFamily="34" charset="0"/>
                <a:cs typeface="Arial" panose="020B0604020202020204" pitchFamily="34" charset="0"/>
              </a:rPr>
              <a:t>months</a:t>
            </a:r>
            <a:r>
              <a:rPr lang="en-CA" sz="2200" dirty="0">
                <a:solidFill>
                  <a:schemeClr val="bg1"/>
                </a:solidFill>
                <a:effectLst/>
                <a:latin typeface="Arial" panose="020B0604020202020204" pitchFamily="34" charset="0"/>
                <a:cs typeface="Arial" panose="020B0604020202020204" pitchFamily="34" charset="0"/>
              </a:rPr>
              <a:t> ahead. </a:t>
            </a:r>
          </a:p>
          <a:p>
            <a:pPr marL="342900" indent="-342900" rtl="0">
              <a:buFont typeface="Arial" panose="020B0604020202020204" pitchFamily="34" charset="0"/>
              <a:buChar char="•"/>
            </a:pPr>
            <a:r>
              <a:rPr lang="en-CA" sz="2200" dirty="0">
                <a:solidFill>
                  <a:schemeClr val="bg1"/>
                </a:solidFill>
                <a:effectLst/>
                <a:latin typeface="Arial" panose="020B0604020202020204" pitchFamily="34" charset="0"/>
                <a:cs typeface="Arial" panose="020B0604020202020204" pitchFamily="34" charset="0"/>
              </a:rPr>
              <a:t>My hope is that the work we’ll do together helps us in the journey of healing ourselves and our world.</a:t>
            </a:r>
          </a:p>
          <a:p>
            <a:pPr marL="342900" indent="-342900" rtl="0">
              <a:buFont typeface="Arial" panose="020B0604020202020204" pitchFamily="34" charset="0"/>
              <a:buChar char="•"/>
            </a:pPr>
            <a:r>
              <a:rPr lang="en-CA" sz="2200" dirty="0">
                <a:solidFill>
                  <a:schemeClr val="bg1"/>
                </a:solidFill>
                <a:effectLst/>
                <a:latin typeface="Arial" panose="020B0604020202020204" pitchFamily="34" charset="0"/>
                <a:cs typeface="Arial" panose="020B0604020202020204" pitchFamily="34" charset="0"/>
              </a:rPr>
              <a:t>Welcome to the 2026–2027 edition of the SIMPLE Course.</a:t>
            </a:r>
          </a:p>
        </p:txBody>
      </p:sp>
    </p:spTree>
    <p:extLst>
      <p:ext uri="{BB962C8B-B14F-4D97-AF65-F5344CB8AC3E}">
        <p14:creationId xmlns:p14="http://schemas.microsoft.com/office/powerpoint/2010/main" val="1219323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20040"/>
            <a:ext cx="11091672" cy="777240"/>
          </a:xfrm>
          <a:prstGeom prst="rect">
            <a:avLst/>
          </a:prstGeom>
          <a:noFill/>
          <a:ln/>
        </p:spPr>
        <p:txBody>
          <a:bodyPr wrap="square" lIns="0" tIns="0" rIns="0" bIns="0" rtlCol="0" anchor="ctr">
            <a:normAutofit fontScale="90000"/>
          </a:bodyPr>
          <a:lstStyle/>
          <a:p>
            <a:pPr marL="0" indent="0">
              <a:buNone/>
            </a:pPr>
            <a:r>
              <a:rPr lang="en-US" sz="3400" b="1" dirty="0">
                <a:solidFill>
                  <a:schemeClr val="bg1"/>
                </a:solidFill>
                <a:latin typeface="Arial" panose="020B0604020202020204" pitchFamily="34" charset="0"/>
                <a:cs typeface="Arial" panose="020B0604020202020204" pitchFamily="34" charset="0"/>
              </a:rPr>
              <a:t>Welcome to SIMPLE: today’s session at a glance</a:t>
            </a:r>
            <a:endParaRPr lang="en-US" sz="3400" dirty="0">
              <a:solidFill>
                <a:schemeClr val="bg1"/>
              </a:solidFill>
              <a:latin typeface="Arial" panose="020B0604020202020204" pitchFamily="34" charset="0"/>
              <a:cs typeface="Arial" panose="020B0604020202020204" pitchFamily="34" charset="0"/>
            </a:endParaRPr>
          </a:p>
        </p:txBody>
      </p:sp>
      <p:sp>
        <p:nvSpPr>
          <p:cNvPr id="3" name="Welcome panel"/>
          <p:cNvSpPr/>
          <p:nvPr/>
        </p:nvSpPr>
        <p:spPr>
          <a:xfrm>
            <a:off x="548640" y="1371600"/>
            <a:ext cx="3840480" cy="4846320"/>
          </a:xfrm>
          <a:prstGeom prst="roundRect">
            <a:avLst>
              <a:gd name="adj" fmla="val 2381"/>
            </a:avLst>
          </a:prstGeom>
          <a:solidFill>
            <a:schemeClr val="tx2"/>
          </a:solidFill>
          <a:ln/>
        </p:spPr>
        <p:txBody>
          <a:bodyPr/>
          <a:lstStyle/>
          <a:p>
            <a:endParaRPr lang="en-CA"/>
          </a:p>
        </p:txBody>
      </p:sp>
      <p:sp>
        <p:nvSpPr>
          <p:cNvPr id="4" name="Welcome circle"/>
          <p:cNvSpPr/>
          <p:nvPr/>
        </p:nvSpPr>
        <p:spPr>
          <a:xfrm>
            <a:off x="868680" y="1645920"/>
            <a:ext cx="685800" cy="685800"/>
          </a:xfrm>
          <a:prstGeom prst="ellipse">
            <a:avLst/>
          </a:prstGeom>
          <a:solidFill>
            <a:srgbClr val="F2A541"/>
          </a:solidFill>
          <a:ln/>
        </p:spPr>
        <p:txBody>
          <a:bodyPr/>
          <a:lstStyle/>
          <a:p>
            <a:endParaRPr lang="en-CA"/>
          </a:p>
        </p:txBody>
      </p:sp>
      <p:pic>
        <p:nvPicPr>
          <p:cNvPr id="5" name="Welcome icon" descr="preencoded.png"/>
          <p:cNvPicPr>
            <a:picLocks noChangeAspect="1"/>
          </p:cNvPicPr>
          <p:nvPr/>
        </p:nvPicPr>
        <p:blipFill>
          <a:blip r:embed="rId3"/>
          <a:stretch>
            <a:fillRect/>
          </a:stretch>
        </p:blipFill>
        <p:spPr>
          <a:xfrm>
            <a:off x="1033272" y="1810512"/>
            <a:ext cx="356616" cy="356616"/>
          </a:xfrm>
          <a:prstGeom prst="rect">
            <a:avLst/>
          </a:prstGeom>
        </p:spPr>
      </p:pic>
      <p:sp>
        <p:nvSpPr>
          <p:cNvPr id="6" name="Welcome headline"/>
          <p:cNvSpPr txBox="1"/>
          <p:nvPr/>
        </p:nvSpPr>
        <p:spPr>
          <a:xfrm>
            <a:off x="868680" y="2514600"/>
            <a:ext cx="3200400" cy="868680"/>
          </a:xfrm>
          <a:prstGeom prst="rect">
            <a:avLst/>
          </a:prstGeom>
          <a:noFill/>
          <a:ln/>
        </p:spPr>
        <p:txBody>
          <a:bodyPr wrap="square" lIns="0" tIns="0" rIns="0" bIns="0" rtlCol="0" anchor="t"/>
          <a:lstStyle/>
          <a:p>
            <a:pPr marL="0" indent="0">
              <a:buNone/>
            </a:pPr>
            <a:r>
              <a:rPr lang="en-US" sz="2200" b="1" dirty="0">
                <a:solidFill>
                  <a:schemeClr val="bg1"/>
                </a:solidFill>
                <a:latin typeface="Arial" panose="020B0604020202020204" pitchFamily="34" charset="0"/>
                <a:ea typeface="Cambria" pitchFamily="34" charset="-122"/>
                <a:cs typeface="Arial" panose="020B0604020202020204" pitchFamily="34" charset="0"/>
              </a:rPr>
              <a:t>Welcome — and welcome back</a:t>
            </a:r>
            <a:r>
              <a:rPr lang="en-US" sz="2200" b="1" dirty="0">
                <a:solidFill>
                  <a:schemeClr val="bg1"/>
                </a:solidFill>
                <a:latin typeface="Cambria" pitchFamily="34" charset="0"/>
                <a:ea typeface="Cambria" pitchFamily="34" charset="-122"/>
                <a:cs typeface="Cambria" pitchFamily="34" charset="-120"/>
              </a:rPr>
              <a:t>.</a:t>
            </a:r>
            <a:endParaRPr lang="en-US" sz="2200" dirty="0"/>
          </a:p>
        </p:txBody>
      </p:sp>
      <p:sp>
        <p:nvSpPr>
          <p:cNvPr id="7" name="Welcome text"/>
          <p:cNvSpPr txBox="1"/>
          <p:nvPr/>
        </p:nvSpPr>
        <p:spPr>
          <a:xfrm>
            <a:off x="868680" y="3383280"/>
            <a:ext cx="3200400" cy="2651760"/>
          </a:xfrm>
          <a:prstGeom prst="rect">
            <a:avLst/>
          </a:prstGeom>
          <a:noFill/>
          <a:ln/>
        </p:spPr>
        <p:txBody>
          <a:bodyPr wrap="square" lIns="0" tIns="0" rIns="0" bIns="0" rtlCol="0" anchor="t"/>
          <a:lstStyle/>
          <a:p>
            <a:pPr marL="0" indent="0">
              <a:spcAft>
                <a:spcPts val="800"/>
              </a:spcAft>
              <a:buNone/>
            </a:pPr>
            <a:r>
              <a:rPr lang="en-US" sz="1400" dirty="0">
                <a:solidFill>
                  <a:schemeClr val="bg1"/>
                </a:solidFill>
                <a:latin typeface="Arial" panose="020B0604020202020204" pitchFamily="34" charset="0"/>
                <a:cs typeface="Arial" panose="020B0604020202020204" pitchFamily="34" charset="0"/>
              </a:rPr>
              <a:t>Whether this is your first time or your seventh, we’re glad you’re here. Your experience is a gift to everyone in the room.</a:t>
            </a:r>
            <a:endParaRPr lang="en-US" sz="1400" dirty="0">
              <a:latin typeface="Arial" panose="020B0604020202020204" pitchFamily="34" charset="0"/>
              <a:cs typeface="Arial" panose="020B0604020202020204" pitchFamily="34" charset="0"/>
            </a:endParaRPr>
          </a:p>
          <a:p>
            <a:pPr marL="0" indent="0">
              <a:spcAft>
                <a:spcPts val="800"/>
              </a:spcAft>
              <a:buNone/>
            </a:pPr>
            <a:r>
              <a:rPr lang="en-US" sz="1400" dirty="0">
                <a:solidFill>
                  <a:schemeClr val="bg1"/>
                </a:solidFill>
                <a:latin typeface="Arial" panose="020B0604020202020204" pitchFamily="34" charset="0"/>
                <a:cs typeface="Arial" panose="020B0604020202020204" pitchFamily="34" charset="0"/>
              </a:rPr>
              <a:t>Our hope for the year: that the work we do together helps all of us — co-leaders and participants alike — keep cleaning up, growing up, showing up and waking up.</a:t>
            </a:r>
            <a:endParaRPr lang="en-US" sz="1400" dirty="0">
              <a:latin typeface="Arial" panose="020B0604020202020204" pitchFamily="34" charset="0"/>
              <a:cs typeface="Arial" panose="020B0604020202020204" pitchFamily="34" charset="0"/>
            </a:endParaRPr>
          </a:p>
        </p:txBody>
      </p:sp>
      <p:sp>
        <p:nvSpPr>
          <p:cNvPr id="8" name="Part 1 · Orientation card"/>
          <p:cNvSpPr/>
          <p:nvPr/>
        </p:nvSpPr>
        <p:spPr>
          <a:xfrm>
            <a:off x="4663440" y="1371600"/>
            <a:ext cx="6976872" cy="2286000"/>
          </a:xfrm>
          <a:prstGeom prst="roundRect">
            <a:avLst>
              <a:gd name="adj" fmla="val 4000"/>
            </a:avLst>
          </a:prstGeom>
          <a:solidFill>
            <a:schemeClr val="bg2"/>
          </a:solidFill>
          <a:ln/>
        </p:spPr>
        <p:txBody>
          <a:bodyPr/>
          <a:lstStyle/>
          <a:p>
            <a:endParaRPr lang="en-CA"/>
          </a:p>
        </p:txBody>
      </p:sp>
      <p:sp>
        <p:nvSpPr>
          <p:cNvPr id="9" name="Part 1 · Orientation circle"/>
          <p:cNvSpPr/>
          <p:nvPr/>
        </p:nvSpPr>
        <p:spPr>
          <a:xfrm>
            <a:off x="4983480" y="1691640"/>
            <a:ext cx="822960" cy="822960"/>
          </a:xfrm>
          <a:prstGeom prst="ellipse">
            <a:avLst/>
          </a:prstGeom>
          <a:solidFill>
            <a:srgbClr val="1592D4"/>
          </a:solidFill>
          <a:ln/>
        </p:spPr>
        <p:txBody>
          <a:bodyPr/>
          <a:lstStyle/>
          <a:p>
            <a:endParaRPr lang="en-CA"/>
          </a:p>
        </p:txBody>
      </p:sp>
      <p:pic>
        <p:nvPicPr>
          <p:cNvPr id="10" name="Part 1 · Orientation icon" descr="preencoded.png"/>
          <p:cNvPicPr>
            <a:picLocks noChangeAspect="1"/>
          </p:cNvPicPr>
          <p:nvPr/>
        </p:nvPicPr>
        <p:blipFill>
          <a:blip r:embed="rId4"/>
          <a:stretch>
            <a:fillRect/>
          </a:stretch>
        </p:blipFill>
        <p:spPr>
          <a:xfrm>
            <a:off x="5180990" y="1889150"/>
            <a:ext cx="427939" cy="427939"/>
          </a:xfrm>
          <a:prstGeom prst="rect">
            <a:avLst/>
          </a:prstGeom>
        </p:spPr>
      </p:pic>
      <p:sp>
        <p:nvSpPr>
          <p:cNvPr id="11" name="Part 1 · Orientation label"/>
          <p:cNvSpPr txBox="1"/>
          <p:nvPr/>
        </p:nvSpPr>
        <p:spPr>
          <a:xfrm>
            <a:off x="6080760" y="1691640"/>
            <a:ext cx="5239512" cy="320040"/>
          </a:xfrm>
          <a:prstGeom prst="rect">
            <a:avLst/>
          </a:prstGeom>
          <a:noFill/>
          <a:ln/>
        </p:spPr>
        <p:txBody>
          <a:bodyPr wrap="square" lIns="0" tIns="0" rIns="0" bIns="0" rtlCol="0" anchor="ctr"/>
          <a:lstStyle/>
          <a:p>
            <a:pPr marL="0" indent="0">
              <a:buNone/>
            </a:pPr>
            <a:r>
              <a:rPr lang="en-US" sz="1300" b="1" kern="0" spc="100" dirty="0">
                <a:solidFill>
                  <a:schemeClr val="accent1"/>
                </a:solidFill>
                <a:latin typeface="Arial" panose="020B0604020202020204" pitchFamily="34" charset="0"/>
                <a:cs typeface="Arial" panose="020B0604020202020204" pitchFamily="34" charset="0"/>
              </a:rPr>
              <a:t>PART 1 · ORIENTATION</a:t>
            </a:r>
            <a:endParaRPr lang="en-US" sz="1300" dirty="0">
              <a:latin typeface="Arial" panose="020B0604020202020204" pitchFamily="34" charset="0"/>
              <a:cs typeface="Arial" panose="020B0604020202020204" pitchFamily="34" charset="0"/>
            </a:endParaRPr>
          </a:p>
        </p:txBody>
      </p:sp>
      <p:sp>
        <p:nvSpPr>
          <p:cNvPr id="12" name="Part 1 · Orientation header"/>
          <p:cNvSpPr txBox="1"/>
          <p:nvPr/>
        </p:nvSpPr>
        <p:spPr>
          <a:xfrm>
            <a:off x="6080760" y="2029968"/>
            <a:ext cx="5239512" cy="457200"/>
          </a:xfrm>
          <a:prstGeom prst="rect">
            <a:avLst/>
          </a:prstGeom>
          <a:noFill/>
          <a:ln/>
        </p:spPr>
        <p:txBody>
          <a:bodyPr wrap="square" lIns="0" tIns="0" rIns="0" bIns="0" rtlCol="0" anchor="ctr"/>
          <a:lstStyle/>
          <a:p>
            <a:pPr marL="0" indent="0">
              <a:buNone/>
            </a:pPr>
            <a:r>
              <a:rPr lang="en-US" sz="2200" b="1" dirty="0">
                <a:solidFill>
                  <a:schemeClr val="tx2"/>
                </a:solidFill>
                <a:latin typeface="Arial" panose="020B0604020202020204" pitchFamily="34" charset="0"/>
                <a:ea typeface="Cambria" pitchFamily="34" charset="-122"/>
                <a:cs typeface="Arial" panose="020B0604020202020204" pitchFamily="34" charset="0"/>
              </a:rPr>
              <a:t>Getting on the SIMPLE “bus”</a:t>
            </a:r>
            <a:endParaRPr lang="en-US" sz="2200" dirty="0">
              <a:latin typeface="Arial" panose="020B0604020202020204" pitchFamily="34" charset="0"/>
              <a:cs typeface="Arial" panose="020B0604020202020204" pitchFamily="34" charset="0"/>
            </a:endParaRPr>
          </a:p>
        </p:txBody>
      </p:sp>
      <p:sp>
        <p:nvSpPr>
          <p:cNvPr id="13" name="Part 1 · Orientation body"/>
          <p:cNvSpPr txBox="1"/>
          <p:nvPr/>
        </p:nvSpPr>
        <p:spPr>
          <a:xfrm>
            <a:off x="6080760" y="2560320"/>
            <a:ext cx="5239512" cy="914400"/>
          </a:xfrm>
          <a:prstGeom prst="rect">
            <a:avLst/>
          </a:prstGeom>
          <a:noFill/>
          <a:ln/>
        </p:spPr>
        <p:txBody>
          <a:bodyPr wrap="square" lIns="0" tIns="0" rIns="0" bIns="0" rtlCol="0" anchor="t"/>
          <a:lstStyle/>
          <a:p>
            <a:pPr marL="0" indent="0">
              <a:buNone/>
            </a:pPr>
            <a:r>
              <a:rPr lang="en-US" sz="1500" dirty="0">
                <a:solidFill>
                  <a:schemeClr val="tx1"/>
                </a:solidFill>
                <a:latin typeface="Arial" panose="020B0604020202020204" pitchFamily="34" charset="0"/>
                <a:cs typeface="Arial" panose="020B0604020202020204" pitchFamily="34" charset="0"/>
              </a:rPr>
              <a:t>The nuts and bolts: who we are, why the course is called SIMPLE and who it’s for, what you’ll need, our resources and schedule, and the agreements that keep the group safe.</a:t>
            </a:r>
            <a:endParaRPr lang="en-US" sz="1500" dirty="0">
              <a:latin typeface="Arial" panose="020B0604020202020204" pitchFamily="34" charset="0"/>
              <a:cs typeface="Arial" panose="020B0604020202020204" pitchFamily="34" charset="0"/>
            </a:endParaRPr>
          </a:p>
        </p:txBody>
      </p:sp>
      <p:sp>
        <p:nvSpPr>
          <p:cNvPr id="14" name="Part 2 · Overview card"/>
          <p:cNvSpPr/>
          <p:nvPr/>
        </p:nvSpPr>
        <p:spPr>
          <a:xfrm>
            <a:off x="4663440" y="3931920"/>
            <a:ext cx="6976872" cy="2286000"/>
          </a:xfrm>
          <a:prstGeom prst="roundRect">
            <a:avLst>
              <a:gd name="adj" fmla="val 4000"/>
            </a:avLst>
          </a:prstGeom>
          <a:solidFill>
            <a:schemeClr val="bg2"/>
          </a:solidFill>
          <a:ln/>
        </p:spPr>
        <p:txBody>
          <a:bodyPr/>
          <a:lstStyle/>
          <a:p>
            <a:endParaRPr lang="en-CA"/>
          </a:p>
        </p:txBody>
      </p:sp>
      <p:sp>
        <p:nvSpPr>
          <p:cNvPr id="15" name="Part 2 · Overview circle"/>
          <p:cNvSpPr/>
          <p:nvPr/>
        </p:nvSpPr>
        <p:spPr>
          <a:xfrm>
            <a:off x="4983480" y="4251960"/>
            <a:ext cx="822960" cy="822960"/>
          </a:xfrm>
          <a:prstGeom prst="ellipse">
            <a:avLst/>
          </a:prstGeom>
          <a:solidFill>
            <a:srgbClr val="1592D4"/>
          </a:solidFill>
          <a:ln/>
        </p:spPr>
        <p:txBody>
          <a:bodyPr/>
          <a:lstStyle/>
          <a:p>
            <a:endParaRPr lang="en-CA"/>
          </a:p>
        </p:txBody>
      </p:sp>
      <p:pic>
        <p:nvPicPr>
          <p:cNvPr id="16" name="Part 2 · Overview icon" descr="preencoded.png"/>
          <p:cNvPicPr>
            <a:picLocks noChangeAspect="1"/>
          </p:cNvPicPr>
          <p:nvPr/>
        </p:nvPicPr>
        <p:blipFill>
          <a:blip r:embed="rId5"/>
          <a:stretch>
            <a:fillRect/>
          </a:stretch>
        </p:blipFill>
        <p:spPr>
          <a:xfrm>
            <a:off x="5180990" y="4449470"/>
            <a:ext cx="427939" cy="427939"/>
          </a:xfrm>
          <a:prstGeom prst="rect">
            <a:avLst/>
          </a:prstGeom>
        </p:spPr>
      </p:pic>
      <p:sp>
        <p:nvSpPr>
          <p:cNvPr id="17" name="Part 2 · Overview label"/>
          <p:cNvSpPr txBox="1"/>
          <p:nvPr/>
        </p:nvSpPr>
        <p:spPr>
          <a:xfrm>
            <a:off x="6080760" y="4251960"/>
            <a:ext cx="5239512" cy="320040"/>
          </a:xfrm>
          <a:prstGeom prst="rect">
            <a:avLst/>
          </a:prstGeom>
          <a:noFill/>
          <a:ln/>
        </p:spPr>
        <p:txBody>
          <a:bodyPr wrap="square" lIns="0" tIns="0" rIns="0" bIns="0" rtlCol="0" anchor="ctr"/>
          <a:lstStyle/>
          <a:p>
            <a:pPr marL="0" indent="0">
              <a:buNone/>
            </a:pPr>
            <a:r>
              <a:rPr lang="en-US" sz="1300" b="1" kern="0" spc="100" dirty="0">
                <a:solidFill>
                  <a:schemeClr val="accent1"/>
                </a:solidFill>
                <a:latin typeface="Arial" panose="020B0604020202020204" pitchFamily="34" charset="0"/>
                <a:cs typeface="Arial" panose="020B0604020202020204" pitchFamily="34" charset="0"/>
              </a:rPr>
              <a:t>PART 2 · OVERVIEW</a:t>
            </a:r>
            <a:endParaRPr lang="en-US" sz="1300" dirty="0">
              <a:latin typeface="Arial" panose="020B0604020202020204" pitchFamily="34" charset="0"/>
              <a:cs typeface="Arial" panose="020B0604020202020204" pitchFamily="34" charset="0"/>
            </a:endParaRPr>
          </a:p>
        </p:txBody>
      </p:sp>
      <p:sp>
        <p:nvSpPr>
          <p:cNvPr id="18" name="Part 2 · Overview header"/>
          <p:cNvSpPr txBox="1"/>
          <p:nvPr/>
        </p:nvSpPr>
        <p:spPr>
          <a:xfrm>
            <a:off x="6080760" y="4590288"/>
            <a:ext cx="5239512" cy="457200"/>
          </a:xfrm>
          <a:prstGeom prst="rect">
            <a:avLst/>
          </a:prstGeom>
          <a:noFill/>
          <a:ln/>
        </p:spPr>
        <p:txBody>
          <a:bodyPr wrap="square" lIns="0" tIns="0" rIns="0" bIns="0" rtlCol="0" anchor="ctr"/>
          <a:lstStyle/>
          <a:p>
            <a:pPr marL="0" indent="0">
              <a:buNone/>
            </a:pPr>
            <a:r>
              <a:rPr lang="en-US" sz="2200" b="1" dirty="0">
                <a:solidFill>
                  <a:schemeClr val="tx2"/>
                </a:solidFill>
                <a:latin typeface="Arial" panose="020B0604020202020204" pitchFamily="34" charset="0"/>
                <a:ea typeface="Cambria" pitchFamily="34" charset="-122"/>
                <a:cs typeface="Arial" panose="020B0604020202020204" pitchFamily="34" charset="0"/>
              </a:rPr>
              <a:t>Previewing the SIMPLE “trip”</a:t>
            </a:r>
            <a:endParaRPr lang="en-US" sz="2200" dirty="0">
              <a:latin typeface="Arial" panose="020B0604020202020204" pitchFamily="34" charset="0"/>
              <a:cs typeface="Arial" panose="020B0604020202020204" pitchFamily="34" charset="0"/>
            </a:endParaRPr>
          </a:p>
        </p:txBody>
      </p:sp>
      <p:sp>
        <p:nvSpPr>
          <p:cNvPr id="19" name="Part 2 · Overview body"/>
          <p:cNvSpPr txBox="1"/>
          <p:nvPr/>
        </p:nvSpPr>
        <p:spPr>
          <a:xfrm>
            <a:off x="6080760" y="5120640"/>
            <a:ext cx="5239512" cy="914400"/>
          </a:xfrm>
          <a:prstGeom prst="rect">
            <a:avLst/>
          </a:prstGeom>
          <a:noFill/>
          <a:ln/>
        </p:spPr>
        <p:txBody>
          <a:bodyPr wrap="square" lIns="0" tIns="0" rIns="0" bIns="0" rtlCol="0" anchor="t"/>
          <a:lstStyle/>
          <a:p>
            <a:pPr marL="0" indent="0">
              <a:buNone/>
            </a:pPr>
            <a:r>
              <a:rPr lang="en-US" sz="1500" dirty="0">
                <a:solidFill>
                  <a:schemeClr val="tx1"/>
                </a:solidFill>
                <a:latin typeface="Arial" panose="020B0604020202020204" pitchFamily="34" charset="0"/>
                <a:cs typeface="Arial" panose="020B0604020202020204" pitchFamily="34" charset="0"/>
              </a:rPr>
              <a:t>The what: the ideas and metaphors we’ll return to all year, the six parts of the course, the challenges people often meet along the way, and how to care for yourself in the group.</a:t>
            </a:r>
            <a:endParaRPr lang="en-US" sz="1500" dirty="0">
              <a:latin typeface="Arial" panose="020B0604020202020204" pitchFamily="34" charset="0"/>
              <a:cs typeface="Arial" panose="020B0604020202020204" pitchFamily="34" charset="0"/>
            </a:endParaRPr>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2928046" y="274320"/>
            <a:ext cx="11091672" cy="777240"/>
          </a:xfrm>
          <a:prstGeom prst="rect">
            <a:avLst/>
          </a:prstGeom>
          <a:noFill/>
          <a:ln/>
        </p:spPr>
        <p:txBody>
          <a:bodyPr wrap="square" lIns="0" tIns="0" rIns="0" bIns="0" rtlCol="0" anchor="ctr"/>
          <a:lstStyle/>
          <a:p>
            <a:pPr marL="0" indent="0">
              <a:buNone/>
            </a:pPr>
            <a:r>
              <a:rPr lang="en-US" sz="3400" b="1" dirty="0">
                <a:solidFill>
                  <a:schemeClr val="bg1"/>
                </a:solidFill>
                <a:latin typeface="Arial" panose="020B0604020202020204" pitchFamily="34" charset="0"/>
                <a:cs typeface="Arial" panose="020B0604020202020204" pitchFamily="34" charset="0"/>
              </a:rPr>
              <a:t>What we’ll cover today</a:t>
            </a:r>
            <a:endParaRPr lang="en-US" sz="3400" dirty="0">
              <a:solidFill>
                <a:schemeClr val="bg1"/>
              </a:solidFill>
              <a:latin typeface="Arial" panose="020B0604020202020204" pitchFamily="34" charset="0"/>
              <a:cs typeface="Arial" panose="020B0604020202020204" pitchFamily="34" charset="0"/>
            </a:endParaRPr>
          </a:p>
        </p:txBody>
      </p:sp>
      <p:sp>
        <p:nvSpPr>
          <p:cNvPr id="3" name="Part 1 · Orientation card"/>
          <p:cNvSpPr/>
          <p:nvPr/>
        </p:nvSpPr>
        <p:spPr>
          <a:xfrm>
            <a:off x="548640" y="1325880"/>
            <a:ext cx="5408676" cy="4937760"/>
          </a:xfrm>
          <a:prstGeom prst="roundRect">
            <a:avLst>
              <a:gd name="adj" fmla="val 1852"/>
            </a:avLst>
          </a:prstGeom>
          <a:solidFill>
            <a:schemeClr val="bg2"/>
          </a:solidFill>
          <a:ln/>
        </p:spPr>
        <p:txBody>
          <a:bodyPr/>
          <a:lstStyle/>
          <a:p>
            <a:endParaRPr lang="en-CA"/>
          </a:p>
        </p:txBody>
      </p:sp>
      <p:sp>
        <p:nvSpPr>
          <p:cNvPr id="4" name="Part 1 · Orientation label"/>
          <p:cNvSpPr txBox="1"/>
          <p:nvPr/>
        </p:nvSpPr>
        <p:spPr>
          <a:xfrm>
            <a:off x="868680" y="1508760"/>
            <a:ext cx="4768596" cy="365760"/>
          </a:xfrm>
          <a:prstGeom prst="rect">
            <a:avLst/>
          </a:prstGeom>
          <a:noFill/>
          <a:ln/>
        </p:spPr>
        <p:txBody>
          <a:bodyPr wrap="square" lIns="0" tIns="0" rIns="0" bIns="0" rtlCol="0" anchor="ctr"/>
          <a:lstStyle/>
          <a:p>
            <a:pPr marL="0" indent="0">
              <a:buNone/>
            </a:pPr>
            <a:r>
              <a:rPr lang="en-US" sz="1400" b="1" kern="0" spc="100" dirty="0">
                <a:solidFill>
                  <a:schemeClr val="accent1"/>
                </a:solidFill>
              </a:rPr>
              <a:t>PART 1 · ORIENTATION</a:t>
            </a:r>
            <a:endParaRPr lang="en-US" sz="1400" dirty="0"/>
          </a:p>
        </p:txBody>
      </p:sp>
      <p:sp>
        <p:nvSpPr>
          <p:cNvPr id="5" name="Item 1 badge"/>
          <p:cNvSpPr/>
          <p:nvPr/>
        </p:nvSpPr>
        <p:spPr>
          <a:xfrm>
            <a:off x="868680" y="2039112"/>
            <a:ext cx="384048" cy="384048"/>
          </a:xfrm>
          <a:prstGeom prst="ellipse">
            <a:avLst/>
          </a:prstGeom>
          <a:solidFill>
            <a:schemeClr val="accent1"/>
          </a:solidFill>
          <a:ln/>
        </p:spPr>
        <p:txBody>
          <a:bodyPr/>
          <a:lstStyle/>
          <a:p>
            <a:endParaRPr lang="en-CA"/>
          </a:p>
        </p:txBody>
      </p:sp>
      <p:sp>
        <p:nvSpPr>
          <p:cNvPr id="6" name="Item 1 number"/>
          <p:cNvSpPr txBox="1"/>
          <p:nvPr/>
        </p:nvSpPr>
        <p:spPr>
          <a:xfrm>
            <a:off x="868680" y="203911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7" name="Item 1 text"/>
          <p:cNvSpPr txBox="1"/>
          <p:nvPr/>
        </p:nvSpPr>
        <p:spPr>
          <a:xfrm>
            <a:off x="1417320" y="196596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Introductions and our first poll</a:t>
            </a:r>
            <a:endParaRPr lang="en-US" sz="1400" dirty="0"/>
          </a:p>
          <a:p>
            <a:pPr marL="0" indent="0">
              <a:buNone/>
            </a:pPr>
            <a:r>
              <a:rPr lang="en-US" sz="1400" dirty="0">
                <a:solidFill>
                  <a:schemeClr val="accent6"/>
                </a:solidFill>
              </a:rPr>
              <a:t>Meet the co-leaders; tell us a little about you</a:t>
            </a:r>
            <a:endParaRPr lang="en-US" sz="1400" dirty="0"/>
          </a:p>
        </p:txBody>
      </p:sp>
      <p:sp>
        <p:nvSpPr>
          <p:cNvPr id="8" name="Item 2 badge"/>
          <p:cNvSpPr/>
          <p:nvPr/>
        </p:nvSpPr>
        <p:spPr>
          <a:xfrm>
            <a:off x="868680" y="2633472"/>
            <a:ext cx="384048" cy="384048"/>
          </a:xfrm>
          <a:prstGeom prst="ellipse">
            <a:avLst/>
          </a:prstGeom>
          <a:solidFill>
            <a:schemeClr val="accent1"/>
          </a:solidFill>
          <a:ln/>
        </p:spPr>
        <p:txBody>
          <a:bodyPr/>
          <a:lstStyle/>
          <a:p>
            <a:endParaRPr lang="en-CA"/>
          </a:p>
        </p:txBody>
      </p:sp>
      <p:sp>
        <p:nvSpPr>
          <p:cNvPr id="9" name="Item 2 number"/>
          <p:cNvSpPr txBox="1"/>
          <p:nvPr/>
        </p:nvSpPr>
        <p:spPr>
          <a:xfrm>
            <a:off x="868680" y="263347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2</a:t>
            </a:r>
            <a:endParaRPr lang="en-US" sz="1300" dirty="0"/>
          </a:p>
        </p:txBody>
      </p:sp>
      <p:sp>
        <p:nvSpPr>
          <p:cNvPr id="10" name="Item 2 text"/>
          <p:cNvSpPr txBox="1"/>
          <p:nvPr/>
        </p:nvSpPr>
        <p:spPr>
          <a:xfrm>
            <a:off x="1417320" y="256032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Mindfulness</a:t>
            </a:r>
            <a:endParaRPr lang="en-US" sz="1400" dirty="0"/>
          </a:p>
          <a:p>
            <a:pPr marL="0" indent="0">
              <a:buNone/>
            </a:pPr>
            <a:r>
              <a:rPr lang="en-US" sz="1400" dirty="0">
                <a:solidFill>
                  <a:schemeClr val="accent6"/>
                </a:solidFill>
              </a:rPr>
              <a:t>Benefits, risks, grounding, and our first practice</a:t>
            </a:r>
            <a:endParaRPr lang="en-US" sz="1400" dirty="0"/>
          </a:p>
        </p:txBody>
      </p:sp>
      <p:sp>
        <p:nvSpPr>
          <p:cNvPr id="11" name="Item 3 badge"/>
          <p:cNvSpPr/>
          <p:nvPr/>
        </p:nvSpPr>
        <p:spPr>
          <a:xfrm>
            <a:off x="868680" y="3227832"/>
            <a:ext cx="384048" cy="384048"/>
          </a:xfrm>
          <a:prstGeom prst="ellipse">
            <a:avLst/>
          </a:prstGeom>
          <a:solidFill>
            <a:schemeClr val="accent1"/>
          </a:solidFill>
          <a:ln/>
        </p:spPr>
        <p:txBody>
          <a:bodyPr/>
          <a:lstStyle/>
          <a:p>
            <a:endParaRPr lang="en-CA"/>
          </a:p>
        </p:txBody>
      </p:sp>
      <p:sp>
        <p:nvSpPr>
          <p:cNvPr id="12" name="Item 3 number"/>
          <p:cNvSpPr txBox="1"/>
          <p:nvPr/>
        </p:nvSpPr>
        <p:spPr>
          <a:xfrm>
            <a:off x="868680" y="322783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13" name="Item 3 text"/>
          <p:cNvSpPr txBox="1"/>
          <p:nvPr/>
        </p:nvSpPr>
        <p:spPr>
          <a:xfrm>
            <a:off x="1417320" y="315468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Your intentions for the course</a:t>
            </a:r>
            <a:endParaRPr lang="en-US" sz="1400" dirty="0"/>
          </a:p>
          <a:p>
            <a:pPr marL="0" indent="0">
              <a:buNone/>
            </a:pPr>
            <a:r>
              <a:rPr lang="en-US" sz="1400" dirty="0">
                <a:solidFill>
                  <a:schemeClr val="accent6"/>
                </a:solidFill>
              </a:rPr>
              <a:t>What would you like to focus on this year?</a:t>
            </a:r>
            <a:endParaRPr lang="en-US" sz="1400" dirty="0"/>
          </a:p>
        </p:txBody>
      </p:sp>
      <p:sp>
        <p:nvSpPr>
          <p:cNvPr id="14" name="Item 4 badge"/>
          <p:cNvSpPr/>
          <p:nvPr/>
        </p:nvSpPr>
        <p:spPr>
          <a:xfrm>
            <a:off x="868680" y="3822192"/>
            <a:ext cx="384048" cy="384048"/>
          </a:xfrm>
          <a:prstGeom prst="ellipse">
            <a:avLst/>
          </a:prstGeom>
          <a:solidFill>
            <a:schemeClr val="accent1"/>
          </a:solidFill>
          <a:ln/>
        </p:spPr>
        <p:txBody>
          <a:bodyPr/>
          <a:lstStyle/>
          <a:p>
            <a:endParaRPr lang="en-CA"/>
          </a:p>
        </p:txBody>
      </p:sp>
      <p:sp>
        <p:nvSpPr>
          <p:cNvPr id="15" name="Item 4 number"/>
          <p:cNvSpPr txBox="1"/>
          <p:nvPr/>
        </p:nvSpPr>
        <p:spPr>
          <a:xfrm>
            <a:off x="868680" y="382219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4</a:t>
            </a:r>
            <a:endParaRPr lang="en-US" sz="1300" dirty="0"/>
          </a:p>
        </p:txBody>
      </p:sp>
      <p:sp>
        <p:nvSpPr>
          <p:cNvPr id="16" name="Item 4 text"/>
          <p:cNvSpPr txBox="1"/>
          <p:nvPr/>
        </p:nvSpPr>
        <p:spPr>
          <a:xfrm>
            <a:off x="1417320" y="374904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Why “SIMPLE”, and who it’s for</a:t>
            </a:r>
            <a:endParaRPr lang="en-US" sz="1400" dirty="0"/>
          </a:p>
          <a:p>
            <a:pPr marL="0" indent="0">
              <a:buNone/>
            </a:pPr>
            <a:r>
              <a:rPr lang="en-US" sz="1400" dirty="0">
                <a:solidFill>
                  <a:schemeClr val="accent6"/>
                </a:solidFill>
              </a:rPr>
              <a:t>Emotional dysregulation and the window of tolerance</a:t>
            </a:r>
            <a:endParaRPr lang="en-US" sz="1400" dirty="0"/>
          </a:p>
        </p:txBody>
      </p:sp>
      <p:sp>
        <p:nvSpPr>
          <p:cNvPr id="17" name="Item 5 badge"/>
          <p:cNvSpPr/>
          <p:nvPr/>
        </p:nvSpPr>
        <p:spPr>
          <a:xfrm>
            <a:off x="868680" y="4416552"/>
            <a:ext cx="384048" cy="384048"/>
          </a:xfrm>
          <a:prstGeom prst="ellipse">
            <a:avLst/>
          </a:prstGeom>
          <a:solidFill>
            <a:schemeClr val="accent1"/>
          </a:solidFill>
          <a:ln/>
        </p:spPr>
        <p:txBody>
          <a:bodyPr/>
          <a:lstStyle/>
          <a:p>
            <a:endParaRPr lang="en-CA"/>
          </a:p>
        </p:txBody>
      </p:sp>
      <p:sp>
        <p:nvSpPr>
          <p:cNvPr id="18" name="Item 5 number"/>
          <p:cNvSpPr txBox="1"/>
          <p:nvPr/>
        </p:nvSpPr>
        <p:spPr>
          <a:xfrm>
            <a:off x="868680" y="441655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5</a:t>
            </a:r>
            <a:endParaRPr lang="en-US" sz="1300" dirty="0"/>
          </a:p>
        </p:txBody>
      </p:sp>
      <p:sp>
        <p:nvSpPr>
          <p:cNvPr id="19" name="Item 5 text"/>
          <p:cNvSpPr txBox="1"/>
          <p:nvPr/>
        </p:nvSpPr>
        <p:spPr>
          <a:xfrm>
            <a:off x="1417320" y="434340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What you’ll need</a:t>
            </a:r>
            <a:endParaRPr lang="en-US" sz="1400" dirty="0"/>
          </a:p>
          <a:p>
            <a:pPr marL="0" indent="0">
              <a:buNone/>
            </a:pPr>
            <a:r>
              <a:rPr lang="en-US" sz="1400" dirty="0">
                <a:solidFill>
                  <a:schemeClr val="accent6"/>
                </a:solidFill>
              </a:rPr>
              <a:t>The books, a binder — and your engagement</a:t>
            </a:r>
            <a:endParaRPr lang="en-US" sz="1400" dirty="0"/>
          </a:p>
        </p:txBody>
      </p:sp>
      <p:sp>
        <p:nvSpPr>
          <p:cNvPr id="20" name="Item 6 badge"/>
          <p:cNvSpPr/>
          <p:nvPr/>
        </p:nvSpPr>
        <p:spPr>
          <a:xfrm>
            <a:off x="868680" y="5010912"/>
            <a:ext cx="384048" cy="384048"/>
          </a:xfrm>
          <a:prstGeom prst="ellipse">
            <a:avLst/>
          </a:prstGeom>
          <a:solidFill>
            <a:schemeClr val="accent1"/>
          </a:solidFill>
          <a:ln/>
        </p:spPr>
        <p:txBody>
          <a:bodyPr/>
          <a:lstStyle/>
          <a:p>
            <a:endParaRPr lang="en-CA"/>
          </a:p>
        </p:txBody>
      </p:sp>
      <p:sp>
        <p:nvSpPr>
          <p:cNvPr id="21" name="Item 6 number"/>
          <p:cNvSpPr txBox="1"/>
          <p:nvPr/>
        </p:nvSpPr>
        <p:spPr>
          <a:xfrm>
            <a:off x="868680" y="501091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6</a:t>
            </a:r>
            <a:endParaRPr lang="en-US" sz="1300" dirty="0"/>
          </a:p>
        </p:txBody>
      </p:sp>
      <p:sp>
        <p:nvSpPr>
          <p:cNvPr id="22" name="Item 6 text"/>
          <p:cNvSpPr txBox="1"/>
          <p:nvPr/>
        </p:nvSpPr>
        <p:spPr>
          <a:xfrm>
            <a:off x="1417320" y="493776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Resources and schedule</a:t>
            </a:r>
            <a:endParaRPr lang="en-US" sz="1400" dirty="0"/>
          </a:p>
          <a:p>
            <a:pPr marL="0" indent="0">
              <a:buNone/>
            </a:pPr>
            <a:r>
              <a:rPr lang="en-US" sz="1400" dirty="0">
                <a:solidFill>
                  <a:schemeClr val="accent6"/>
                </a:solidFill>
              </a:rPr>
              <a:t>Email, website, YouTube, Groups.io, Boing</a:t>
            </a:r>
            <a:endParaRPr lang="en-US" sz="1400" dirty="0"/>
          </a:p>
        </p:txBody>
      </p:sp>
      <p:sp>
        <p:nvSpPr>
          <p:cNvPr id="23" name="Item 7 badge"/>
          <p:cNvSpPr/>
          <p:nvPr/>
        </p:nvSpPr>
        <p:spPr>
          <a:xfrm>
            <a:off x="868680" y="5605272"/>
            <a:ext cx="384048" cy="384048"/>
          </a:xfrm>
          <a:prstGeom prst="ellipse">
            <a:avLst/>
          </a:prstGeom>
          <a:solidFill>
            <a:schemeClr val="accent1"/>
          </a:solidFill>
          <a:ln/>
        </p:spPr>
        <p:txBody>
          <a:bodyPr/>
          <a:lstStyle/>
          <a:p>
            <a:endParaRPr lang="en-CA"/>
          </a:p>
        </p:txBody>
      </p:sp>
      <p:sp>
        <p:nvSpPr>
          <p:cNvPr id="24" name="Item 7 number"/>
          <p:cNvSpPr txBox="1"/>
          <p:nvPr/>
        </p:nvSpPr>
        <p:spPr>
          <a:xfrm>
            <a:off x="868680" y="560527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7</a:t>
            </a:r>
            <a:endParaRPr lang="en-US" sz="1300" dirty="0"/>
          </a:p>
        </p:txBody>
      </p:sp>
      <p:sp>
        <p:nvSpPr>
          <p:cNvPr id="25" name="Item 7 text"/>
          <p:cNvSpPr txBox="1"/>
          <p:nvPr/>
        </p:nvSpPr>
        <p:spPr>
          <a:xfrm>
            <a:off x="1417320" y="553212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Participant agreements</a:t>
            </a:r>
            <a:endParaRPr lang="en-US" sz="1400" dirty="0"/>
          </a:p>
          <a:p>
            <a:pPr marL="0" indent="0">
              <a:buNone/>
            </a:pPr>
            <a:r>
              <a:rPr lang="en-US" sz="1400" dirty="0">
                <a:solidFill>
                  <a:schemeClr val="accent6"/>
                </a:solidFill>
              </a:rPr>
              <a:t>How we look after one another, in person and on Zoom</a:t>
            </a:r>
            <a:endParaRPr lang="en-US" sz="1400" dirty="0"/>
          </a:p>
        </p:txBody>
      </p:sp>
      <p:sp>
        <p:nvSpPr>
          <p:cNvPr id="26" name="Part 2 · Overview card"/>
          <p:cNvSpPr/>
          <p:nvPr/>
        </p:nvSpPr>
        <p:spPr>
          <a:xfrm>
            <a:off x="6231636" y="1325880"/>
            <a:ext cx="5408676" cy="4937760"/>
          </a:xfrm>
          <a:prstGeom prst="roundRect">
            <a:avLst>
              <a:gd name="adj" fmla="val 1852"/>
            </a:avLst>
          </a:prstGeom>
          <a:solidFill>
            <a:schemeClr val="bg2"/>
          </a:solidFill>
          <a:ln/>
        </p:spPr>
        <p:txBody>
          <a:bodyPr/>
          <a:lstStyle/>
          <a:p>
            <a:endParaRPr lang="en-CA"/>
          </a:p>
        </p:txBody>
      </p:sp>
      <p:sp>
        <p:nvSpPr>
          <p:cNvPr id="27" name="Part 2 · Overview label"/>
          <p:cNvSpPr txBox="1"/>
          <p:nvPr/>
        </p:nvSpPr>
        <p:spPr>
          <a:xfrm>
            <a:off x="6551676" y="1508760"/>
            <a:ext cx="4768596" cy="365760"/>
          </a:xfrm>
          <a:prstGeom prst="rect">
            <a:avLst/>
          </a:prstGeom>
          <a:noFill/>
          <a:ln/>
        </p:spPr>
        <p:txBody>
          <a:bodyPr wrap="square" lIns="0" tIns="0" rIns="0" bIns="0" rtlCol="0" anchor="ctr"/>
          <a:lstStyle/>
          <a:p>
            <a:pPr marL="0" indent="0">
              <a:buNone/>
            </a:pPr>
            <a:r>
              <a:rPr lang="en-US" sz="1400" b="1" kern="0" spc="100" dirty="0">
                <a:solidFill>
                  <a:schemeClr val="accent1"/>
                </a:solidFill>
              </a:rPr>
              <a:t>PART 2 · OVERVIEW</a:t>
            </a:r>
            <a:endParaRPr lang="en-US" sz="1400" dirty="0"/>
          </a:p>
        </p:txBody>
      </p:sp>
      <p:sp>
        <p:nvSpPr>
          <p:cNvPr id="28" name="Item 8 badge"/>
          <p:cNvSpPr/>
          <p:nvPr/>
        </p:nvSpPr>
        <p:spPr>
          <a:xfrm>
            <a:off x="6551676" y="2039112"/>
            <a:ext cx="384048" cy="384048"/>
          </a:xfrm>
          <a:prstGeom prst="ellipse">
            <a:avLst/>
          </a:prstGeom>
          <a:solidFill>
            <a:schemeClr val="tx2"/>
          </a:solidFill>
          <a:ln/>
        </p:spPr>
        <p:txBody>
          <a:bodyPr/>
          <a:lstStyle/>
          <a:p>
            <a:endParaRPr lang="en-CA"/>
          </a:p>
        </p:txBody>
      </p:sp>
      <p:sp>
        <p:nvSpPr>
          <p:cNvPr id="29" name="Item 8 number"/>
          <p:cNvSpPr txBox="1"/>
          <p:nvPr/>
        </p:nvSpPr>
        <p:spPr>
          <a:xfrm>
            <a:off x="6551676" y="203911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8</a:t>
            </a:r>
            <a:endParaRPr lang="en-US" sz="1300" dirty="0"/>
          </a:p>
        </p:txBody>
      </p:sp>
      <p:sp>
        <p:nvSpPr>
          <p:cNvPr id="30" name="Item 8 text"/>
          <p:cNvSpPr txBox="1"/>
          <p:nvPr/>
        </p:nvSpPr>
        <p:spPr>
          <a:xfrm>
            <a:off x="7100316" y="196596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Some key definitions</a:t>
            </a:r>
            <a:endParaRPr lang="en-US" sz="1400" dirty="0"/>
          </a:p>
          <a:p>
            <a:pPr marL="0" indent="0">
              <a:buNone/>
            </a:pPr>
            <a:r>
              <a:rPr lang="en-US" sz="1400" dirty="0">
                <a:solidFill>
                  <a:schemeClr val="accent6"/>
                </a:solidFill>
              </a:rPr>
              <a:t>Health, illness, disease, pain, suffering and more</a:t>
            </a:r>
            <a:endParaRPr lang="en-US" sz="1400" dirty="0"/>
          </a:p>
        </p:txBody>
      </p:sp>
      <p:sp>
        <p:nvSpPr>
          <p:cNvPr id="31" name="Item 9 badge"/>
          <p:cNvSpPr/>
          <p:nvPr/>
        </p:nvSpPr>
        <p:spPr>
          <a:xfrm>
            <a:off x="6551676" y="2633472"/>
            <a:ext cx="384048" cy="384048"/>
          </a:xfrm>
          <a:prstGeom prst="ellipse">
            <a:avLst/>
          </a:prstGeom>
          <a:solidFill>
            <a:schemeClr val="tx2"/>
          </a:solidFill>
          <a:ln/>
        </p:spPr>
        <p:txBody>
          <a:bodyPr/>
          <a:lstStyle/>
          <a:p>
            <a:endParaRPr lang="en-CA"/>
          </a:p>
        </p:txBody>
      </p:sp>
      <p:sp>
        <p:nvSpPr>
          <p:cNvPr id="32" name="Item 9 number"/>
          <p:cNvSpPr txBox="1"/>
          <p:nvPr/>
        </p:nvSpPr>
        <p:spPr>
          <a:xfrm>
            <a:off x="6551676" y="263347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9</a:t>
            </a:r>
            <a:endParaRPr lang="en-US" sz="1300" dirty="0"/>
          </a:p>
        </p:txBody>
      </p:sp>
      <p:sp>
        <p:nvSpPr>
          <p:cNvPr id="33" name="Item 9 text"/>
          <p:cNvSpPr txBox="1"/>
          <p:nvPr/>
        </p:nvSpPr>
        <p:spPr>
          <a:xfrm>
            <a:off x="7100316" y="256032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There’s a hole in my sidewalk</a:t>
            </a:r>
            <a:endParaRPr lang="en-US" sz="1400" dirty="0"/>
          </a:p>
          <a:p>
            <a:pPr marL="0" indent="0">
              <a:buNone/>
            </a:pPr>
            <a:r>
              <a:rPr lang="en-US" sz="1400" dirty="0">
                <a:solidFill>
                  <a:schemeClr val="accent6"/>
                </a:solidFill>
              </a:rPr>
              <a:t>The central metaphor of the course</a:t>
            </a:r>
            <a:endParaRPr lang="en-US" sz="1400" dirty="0"/>
          </a:p>
        </p:txBody>
      </p:sp>
      <p:sp>
        <p:nvSpPr>
          <p:cNvPr id="34" name="Item 10 badge"/>
          <p:cNvSpPr/>
          <p:nvPr/>
        </p:nvSpPr>
        <p:spPr>
          <a:xfrm>
            <a:off x="6551676" y="3227832"/>
            <a:ext cx="384048" cy="384048"/>
          </a:xfrm>
          <a:prstGeom prst="ellipse">
            <a:avLst/>
          </a:prstGeom>
          <a:solidFill>
            <a:schemeClr val="tx2"/>
          </a:solidFill>
          <a:ln/>
        </p:spPr>
        <p:txBody>
          <a:bodyPr/>
          <a:lstStyle/>
          <a:p>
            <a:endParaRPr lang="en-CA"/>
          </a:p>
        </p:txBody>
      </p:sp>
      <p:sp>
        <p:nvSpPr>
          <p:cNvPr id="35" name="Item 10 number"/>
          <p:cNvSpPr txBox="1"/>
          <p:nvPr/>
        </p:nvSpPr>
        <p:spPr>
          <a:xfrm>
            <a:off x="6551676" y="322783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10</a:t>
            </a:r>
            <a:endParaRPr lang="en-US" sz="1300" dirty="0"/>
          </a:p>
        </p:txBody>
      </p:sp>
      <p:sp>
        <p:nvSpPr>
          <p:cNvPr id="36" name="Item 10 text"/>
          <p:cNvSpPr txBox="1"/>
          <p:nvPr/>
        </p:nvSpPr>
        <p:spPr>
          <a:xfrm>
            <a:off x="7100316" y="315468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What we’ll cover this year</a:t>
            </a:r>
            <a:endParaRPr lang="en-US" sz="1400" dirty="0"/>
          </a:p>
          <a:p>
            <a:pPr marL="0" indent="0">
              <a:buNone/>
            </a:pPr>
            <a:r>
              <a:rPr lang="en-US" sz="1400" dirty="0">
                <a:solidFill>
                  <a:schemeClr val="accent6"/>
                </a:solidFill>
              </a:rPr>
              <a:t>Six parts: theory, DBT skills, tools, strategies, practice, IFS</a:t>
            </a:r>
            <a:endParaRPr lang="en-US" sz="1400" dirty="0"/>
          </a:p>
        </p:txBody>
      </p:sp>
      <p:sp>
        <p:nvSpPr>
          <p:cNvPr id="37" name="Item 11 badge"/>
          <p:cNvSpPr/>
          <p:nvPr/>
        </p:nvSpPr>
        <p:spPr>
          <a:xfrm>
            <a:off x="6551676" y="3822192"/>
            <a:ext cx="384048" cy="384048"/>
          </a:xfrm>
          <a:prstGeom prst="ellipse">
            <a:avLst/>
          </a:prstGeom>
          <a:solidFill>
            <a:schemeClr val="tx2"/>
          </a:solidFill>
          <a:ln/>
        </p:spPr>
        <p:txBody>
          <a:bodyPr/>
          <a:lstStyle/>
          <a:p>
            <a:endParaRPr lang="en-CA"/>
          </a:p>
        </p:txBody>
      </p:sp>
      <p:sp>
        <p:nvSpPr>
          <p:cNvPr id="38" name="Item 11 number"/>
          <p:cNvSpPr txBox="1"/>
          <p:nvPr/>
        </p:nvSpPr>
        <p:spPr>
          <a:xfrm>
            <a:off x="6551676" y="382219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11</a:t>
            </a:r>
            <a:endParaRPr lang="en-US" sz="1300" dirty="0"/>
          </a:p>
        </p:txBody>
      </p:sp>
      <p:sp>
        <p:nvSpPr>
          <p:cNvPr id="39" name="Item 11 text"/>
          <p:cNvSpPr txBox="1"/>
          <p:nvPr/>
        </p:nvSpPr>
        <p:spPr>
          <a:xfrm>
            <a:off x="7100316" y="374904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When the course gets difficult</a:t>
            </a:r>
            <a:endParaRPr lang="en-US" sz="1400" dirty="0"/>
          </a:p>
          <a:p>
            <a:pPr marL="0" indent="0">
              <a:buNone/>
            </a:pPr>
            <a:r>
              <a:rPr lang="en-US" sz="1400" dirty="0">
                <a:solidFill>
                  <a:schemeClr val="accent6"/>
                </a:solidFill>
              </a:rPr>
              <a:t>Common obstacles, and how to stay the journey</a:t>
            </a:r>
            <a:endParaRPr lang="en-US" sz="1400" dirty="0"/>
          </a:p>
        </p:txBody>
      </p:sp>
      <p:sp>
        <p:nvSpPr>
          <p:cNvPr id="40" name="Item 12 badge"/>
          <p:cNvSpPr/>
          <p:nvPr/>
        </p:nvSpPr>
        <p:spPr>
          <a:xfrm>
            <a:off x="6551676" y="4416552"/>
            <a:ext cx="384048" cy="384048"/>
          </a:xfrm>
          <a:prstGeom prst="ellipse">
            <a:avLst/>
          </a:prstGeom>
          <a:solidFill>
            <a:schemeClr val="tx2"/>
          </a:solidFill>
          <a:ln/>
        </p:spPr>
        <p:txBody>
          <a:bodyPr/>
          <a:lstStyle/>
          <a:p>
            <a:endParaRPr lang="en-CA"/>
          </a:p>
        </p:txBody>
      </p:sp>
      <p:sp>
        <p:nvSpPr>
          <p:cNvPr id="41" name="Item 12 number"/>
          <p:cNvSpPr txBox="1"/>
          <p:nvPr/>
        </p:nvSpPr>
        <p:spPr>
          <a:xfrm>
            <a:off x="6551676" y="441655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12</a:t>
            </a:r>
            <a:endParaRPr lang="en-US" sz="1300" dirty="0"/>
          </a:p>
        </p:txBody>
      </p:sp>
      <p:sp>
        <p:nvSpPr>
          <p:cNvPr id="42" name="Item 12 text"/>
          <p:cNvSpPr txBox="1"/>
          <p:nvPr/>
        </p:nvSpPr>
        <p:spPr>
          <a:xfrm>
            <a:off x="7100316" y="434340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Sharing, and if you’re triggered</a:t>
            </a:r>
            <a:endParaRPr lang="en-US" sz="1400" dirty="0"/>
          </a:p>
          <a:p>
            <a:pPr marL="0" indent="0">
              <a:buNone/>
            </a:pPr>
            <a:r>
              <a:rPr lang="en-US" sz="1400" dirty="0">
                <a:solidFill>
                  <a:schemeClr val="accent6"/>
                </a:solidFill>
              </a:rPr>
              <a:t>Caring for yourself and others in the group</a:t>
            </a:r>
            <a:endParaRPr lang="en-US" sz="1400" dirty="0"/>
          </a:p>
        </p:txBody>
      </p:sp>
      <p:sp>
        <p:nvSpPr>
          <p:cNvPr id="43" name="Item 13 badge"/>
          <p:cNvSpPr/>
          <p:nvPr/>
        </p:nvSpPr>
        <p:spPr>
          <a:xfrm>
            <a:off x="6551676" y="5010912"/>
            <a:ext cx="384048" cy="384048"/>
          </a:xfrm>
          <a:prstGeom prst="ellipse">
            <a:avLst/>
          </a:prstGeom>
          <a:solidFill>
            <a:schemeClr val="tx2"/>
          </a:solidFill>
          <a:ln/>
        </p:spPr>
        <p:txBody>
          <a:bodyPr/>
          <a:lstStyle/>
          <a:p>
            <a:endParaRPr lang="en-CA"/>
          </a:p>
        </p:txBody>
      </p:sp>
      <p:sp>
        <p:nvSpPr>
          <p:cNvPr id="44" name="Item 13 number"/>
          <p:cNvSpPr txBox="1"/>
          <p:nvPr/>
        </p:nvSpPr>
        <p:spPr>
          <a:xfrm>
            <a:off x="6551676" y="5010912"/>
            <a:ext cx="384048" cy="384048"/>
          </a:xfrm>
          <a:prstGeom prst="rect">
            <a:avLst/>
          </a:prstGeom>
          <a:noFill/>
          <a:ln/>
        </p:spPr>
        <p:txBody>
          <a:bodyPr wrap="square" lIns="0" tIns="0" rIns="0" bIns="0" rtlCol="0" anchor="ctr"/>
          <a:lstStyle/>
          <a:p>
            <a:pPr marL="0" indent="0" algn="ctr">
              <a:buNone/>
            </a:pPr>
            <a:r>
              <a:rPr lang="en-US" sz="1300" b="1" dirty="0">
                <a:solidFill>
                  <a:schemeClr val="bg1"/>
                </a:solidFill>
              </a:rPr>
              <a:t>13</a:t>
            </a:r>
            <a:endParaRPr lang="en-US" sz="1300" dirty="0"/>
          </a:p>
        </p:txBody>
      </p:sp>
      <p:sp>
        <p:nvSpPr>
          <p:cNvPr id="45" name="Item 13 text"/>
          <p:cNvSpPr txBox="1"/>
          <p:nvPr/>
        </p:nvSpPr>
        <p:spPr>
          <a:xfrm>
            <a:off x="7100316" y="4937760"/>
            <a:ext cx="4219956" cy="548640"/>
          </a:xfrm>
          <a:prstGeom prst="rect">
            <a:avLst/>
          </a:prstGeom>
          <a:noFill/>
          <a:ln/>
        </p:spPr>
        <p:txBody>
          <a:bodyPr wrap="square" lIns="0" tIns="0" rIns="0" bIns="0" rtlCol="0" anchor="ctr"/>
          <a:lstStyle/>
          <a:p>
            <a:pPr marL="0" indent="0">
              <a:buNone/>
            </a:pPr>
            <a:r>
              <a:rPr lang="en-US" sz="1400" b="1" dirty="0">
                <a:solidFill>
                  <a:schemeClr val="tx2"/>
                </a:solidFill>
              </a:rPr>
              <a:t>Homework for the coming week</a:t>
            </a:r>
            <a:endParaRPr lang="en-US" sz="1400" dirty="0"/>
          </a:p>
          <a:p>
            <a:pPr marL="0" indent="0">
              <a:buNone/>
            </a:pPr>
            <a:r>
              <a:rPr lang="en-US" sz="1400" dirty="0">
                <a:solidFill>
                  <a:schemeClr val="accent6"/>
                </a:solidFill>
              </a:rPr>
              <a:t>What to read before next Wednesday</a:t>
            </a:r>
            <a:endParaRPr lang="en-US" sz="1400" dirty="0"/>
          </a:p>
        </p:txBody>
      </p:sp>
      <p:sp>
        <p:nvSpPr>
          <p:cNvPr id="46"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3890575" y="365760"/>
            <a:ext cx="4682121" cy="777240"/>
          </a:xfrm>
          <a:prstGeom prst="rect">
            <a:avLst/>
          </a:prstGeom>
          <a:noFill/>
          <a:ln/>
        </p:spPr>
        <p:txBody>
          <a:bodyPr wrap="square" lIns="0" tIns="0" rIns="0" bIns="0" rtlCol="0" anchor="ctr"/>
          <a:lstStyle/>
          <a:p>
            <a:pPr marL="0" indent="0">
              <a:buNone/>
            </a:pPr>
            <a:r>
              <a:rPr lang="en-US" sz="3400" b="1" dirty="0">
                <a:solidFill>
                  <a:schemeClr val="bg1"/>
                </a:solidFill>
                <a:latin typeface="Arial" panose="020B0604020202020204" pitchFamily="34" charset="0"/>
                <a:cs typeface="Arial" panose="020B0604020202020204" pitchFamily="34" charset="0"/>
              </a:rPr>
              <a:t>Before we begin</a:t>
            </a:r>
            <a:endParaRPr lang="en-US" sz="3400" dirty="0">
              <a:solidFill>
                <a:schemeClr val="bg1"/>
              </a:solidFill>
              <a:latin typeface="Arial" panose="020B0604020202020204" pitchFamily="34" charset="0"/>
              <a:cs typeface="Arial" panose="020B0604020202020204" pitchFamily="34" charset="0"/>
            </a:endParaRPr>
          </a:p>
        </p:txBody>
      </p:sp>
      <p:sp>
        <p:nvSpPr>
          <p:cNvPr id="3" name="Recording and privacy card"/>
          <p:cNvSpPr/>
          <p:nvPr/>
        </p:nvSpPr>
        <p:spPr>
          <a:xfrm>
            <a:off x="548640" y="1325880"/>
            <a:ext cx="5408676" cy="1783080"/>
          </a:xfrm>
          <a:prstGeom prst="roundRect">
            <a:avLst>
              <a:gd name="adj" fmla="val 5128"/>
            </a:avLst>
          </a:prstGeom>
          <a:solidFill>
            <a:schemeClr val="bg2"/>
          </a:solidFill>
          <a:ln/>
        </p:spPr>
        <p:txBody>
          <a:bodyPr/>
          <a:lstStyle/>
          <a:p>
            <a:endParaRPr lang="en-CA"/>
          </a:p>
        </p:txBody>
      </p:sp>
      <p:sp>
        <p:nvSpPr>
          <p:cNvPr id="4" name="Recording and privacy circle"/>
          <p:cNvSpPr/>
          <p:nvPr/>
        </p:nvSpPr>
        <p:spPr>
          <a:xfrm>
            <a:off x="822960" y="1600200"/>
            <a:ext cx="548640" cy="548640"/>
          </a:xfrm>
          <a:prstGeom prst="ellipse">
            <a:avLst/>
          </a:prstGeom>
          <a:solidFill>
            <a:srgbClr val="1592D4"/>
          </a:solidFill>
          <a:ln/>
        </p:spPr>
        <p:txBody>
          <a:bodyPr/>
          <a:lstStyle/>
          <a:p>
            <a:endParaRPr lang="en-CA"/>
          </a:p>
        </p:txBody>
      </p:sp>
      <p:pic>
        <p:nvPicPr>
          <p:cNvPr id="5" name="Recording and privacy icon" descr="preencoded.png"/>
          <p:cNvPicPr>
            <a:picLocks noChangeAspect="1"/>
          </p:cNvPicPr>
          <p:nvPr/>
        </p:nvPicPr>
        <p:blipFill>
          <a:blip r:embed="rId3"/>
          <a:stretch>
            <a:fillRect/>
          </a:stretch>
        </p:blipFill>
        <p:spPr>
          <a:xfrm>
            <a:off x="954634" y="1731874"/>
            <a:ext cx="285293" cy="285293"/>
          </a:xfrm>
          <a:prstGeom prst="rect">
            <a:avLst/>
          </a:prstGeom>
        </p:spPr>
      </p:pic>
      <p:sp>
        <p:nvSpPr>
          <p:cNvPr id="6" name="Recording and privacy header"/>
          <p:cNvSpPr txBox="1"/>
          <p:nvPr/>
        </p:nvSpPr>
        <p:spPr>
          <a:xfrm>
            <a:off x="1600200" y="1600200"/>
            <a:ext cx="4082796" cy="548640"/>
          </a:xfrm>
          <a:prstGeom prst="rect">
            <a:avLst/>
          </a:prstGeom>
          <a:noFill/>
          <a:ln/>
        </p:spPr>
        <p:txBody>
          <a:bodyPr wrap="square" lIns="0" tIns="0" rIns="0" bIns="0" rtlCol="0" anchor="ctr"/>
          <a:lstStyle/>
          <a:p>
            <a:pPr marL="0" indent="0">
              <a:buNone/>
            </a:pPr>
            <a:r>
              <a:rPr lang="en-US" sz="1800" b="1" dirty="0">
                <a:solidFill>
                  <a:schemeClr val="tx2"/>
                </a:solidFill>
              </a:rPr>
              <a:t>Recording and privacy</a:t>
            </a:r>
            <a:endParaRPr lang="en-US" sz="1800" dirty="0"/>
          </a:p>
        </p:txBody>
      </p:sp>
      <p:sp>
        <p:nvSpPr>
          <p:cNvPr id="7" name="Recording and privacy body"/>
          <p:cNvSpPr txBox="1"/>
          <p:nvPr/>
        </p:nvSpPr>
        <p:spPr>
          <a:xfrm>
            <a:off x="1600200" y="2194560"/>
            <a:ext cx="4082796" cy="777240"/>
          </a:xfrm>
          <a:prstGeom prst="rect">
            <a:avLst/>
          </a:prstGeom>
          <a:noFill/>
          <a:ln/>
        </p:spPr>
        <p:txBody>
          <a:bodyPr wrap="square" lIns="0" tIns="0" rIns="0" bIns="0" rtlCol="0" anchor="t"/>
          <a:lstStyle/>
          <a:p>
            <a:pPr marL="0" indent="0">
              <a:buNone/>
            </a:pPr>
            <a:r>
              <a:rPr lang="en-US" sz="1400" dirty="0">
                <a:solidFill>
                  <a:schemeClr val="tx1"/>
                </a:solidFill>
              </a:rPr>
              <a:t>We record Wednesday sessions for the SIMPLE YouTube channel, but stop recording for the two question periods so participants aren’t seen or heard.</a:t>
            </a:r>
            <a:endParaRPr lang="en-US" sz="1400" dirty="0"/>
          </a:p>
        </p:txBody>
      </p:sp>
      <p:sp>
        <p:nvSpPr>
          <p:cNvPr id="8" name="Questions and comments card"/>
          <p:cNvSpPr/>
          <p:nvPr/>
        </p:nvSpPr>
        <p:spPr>
          <a:xfrm>
            <a:off x="6231636" y="1325880"/>
            <a:ext cx="5408676" cy="1783080"/>
          </a:xfrm>
          <a:prstGeom prst="roundRect">
            <a:avLst>
              <a:gd name="adj" fmla="val 5128"/>
            </a:avLst>
          </a:prstGeom>
          <a:solidFill>
            <a:schemeClr val="bg2"/>
          </a:solidFill>
          <a:ln/>
        </p:spPr>
        <p:txBody>
          <a:bodyPr/>
          <a:lstStyle/>
          <a:p>
            <a:endParaRPr lang="en-CA"/>
          </a:p>
        </p:txBody>
      </p:sp>
      <p:sp>
        <p:nvSpPr>
          <p:cNvPr id="9" name="Questions and comments circle"/>
          <p:cNvSpPr/>
          <p:nvPr/>
        </p:nvSpPr>
        <p:spPr>
          <a:xfrm>
            <a:off x="6505956" y="1600200"/>
            <a:ext cx="548640" cy="548640"/>
          </a:xfrm>
          <a:prstGeom prst="ellipse">
            <a:avLst/>
          </a:prstGeom>
          <a:solidFill>
            <a:srgbClr val="1592D4"/>
          </a:solidFill>
          <a:ln/>
        </p:spPr>
        <p:txBody>
          <a:bodyPr/>
          <a:lstStyle/>
          <a:p>
            <a:endParaRPr lang="en-CA"/>
          </a:p>
        </p:txBody>
      </p:sp>
      <p:pic>
        <p:nvPicPr>
          <p:cNvPr id="10" name="Questions and comments icon" descr="preencoded.png"/>
          <p:cNvPicPr>
            <a:picLocks noChangeAspect="1"/>
          </p:cNvPicPr>
          <p:nvPr/>
        </p:nvPicPr>
        <p:blipFill>
          <a:blip r:embed="rId4"/>
          <a:stretch>
            <a:fillRect/>
          </a:stretch>
        </p:blipFill>
        <p:spPr>
          <a:xfrm>
            <a:off x="6637630" y="1731874"/>
            <a:ext cx="285293" cy="285293"/>
          </a:xfrm>
          <a:prstGeom prst="rect">
            <a:avLst/>
          </a:prstGeom>
        </p:spPr>
      </p:pic>
      <p:sp>
        <p:nvSpPr>
          <p:cNvPr id="11" name="Questions and comments header"/>
          <p:cNvSpPr txBox="1"/>
          <p:nvPr/>
        </p:nvSpPr>
        <p:spPr>
          <a:xfrm>
            <a:off x="7283196" y="1600200"/>
            <a:ext cx="4082796" cy="548640"/>
          </a:xfrm>
          <a:prstGeom prst="rect">
            <a:avLst/>
          </a:prstGeom>
          <a:noFill/>
          <a:ln/>
        </p:spPr>
        <p:txBody>
          <a:bodyPr wrap="square" lIns="0" tIns="0" rIns="0" bIns="0" rtlCol="0" anchor="ctr"/>
          <a:lstStyle/>
          <a:p>
            <a:pPr marL="0" indent="0">
              <a:buNone/>
            </a:pPr>
            <a:r>
              <a:rPr lang="en-US" sz="1800" b="1" dirty="0">
                <a:solidFill>
                  <a:schemeClr val="tx2"/>
                </a:solidFill>
              </a:rPr>
              <a:t>Questions and comments</a:t>
            </a:r>
            <a:endParaRPr lang="en-US" sz="1800" dirty="0"/>
          </a:p>
        </p:txBody>
      </p:sp>
      <p:sp>
        <p:nvSpPr>
          <p:cNvPr id="12" name="Questions and comments body"/>
          <p:cNvSpPr txBox="1"/>
          <p:nvPr/>
        </p:nvSpPr>
        <p:spPr>
          <a:xfrm>
            <a:off x="7283196" y="2194560"/>
            <a:ext cx="4082796" cy="777240"/>
          </a:xfrm>
          <a:prstGeom prst="rect">
            <a:avLst/>
          </a:prstGeom>
          <a:noFill/>
          <a:ln/>
        </p:spPr>
        <p:txBody>
          <a:bodyPr wrap="square" lIns="0" tIns="0" rIns="0" bIns="0" rtlCol="0" anchor="t"/>
          <a:lstStyle/>
          <a:p>
            <a:pPr marL="0" indent="0">
              <a:buNone/>
            </a:pPr>
            <a:r>
              <a:rPr lang="en-US" sz="1400" dirty="0">
                <a:solidFill>
                  <a:schemeClr val="tx1"/>
                </a:solidFill>
              </a:rPr>
              <a:t>Write them on an index card or in the Zoom chat. We’ll take them before or after the break and before the end of the session.</a:t>
            </a:r>
            <a:endParaRPr lang="en-US" sz="1400" dirty="0"/>
          </a:p>
        </p:txBody>
      </p:sp>
      <p:sp>
        <p:nvSpPr>
          <p:cNvPr id="13" name="Take care of yourself card"/>
          <p:cNvSpPr/>
          <p:nvPr/>
        </p:nvSpPr>
        <p:spPr>
          <a:xfrm>
            <a:off x="548640" y="3383280"/>
            <a:ext cx="5408676" cy="1783080"/>
          </a:xfrm>
          <a:prstGeom prst="roundRect">
            <a:avLst>
              <a:gd name="adj" fmla="val 5128"/>
            </a:avLst>
          </a:prstGeom>
          <a:solidFill>
            <a:schemeClr val="bg2"/>
          </a:solidFill>
          <a:ln/>
        </p:spPr>
        <p:txBody>
          <a:bodyPr/>
          <a:lstStyle/>
          <a:p>
            <a:endParaRPr lang="en-CA"/>
          </a:p>
        </p:txBody>
      </p:sp>
      <p:sp>
        <p:nvSpPr>
          <p:cNvPr id="14" name="Take care of yourself circle"/>
          <p:cNvSpPr/>
          <p:nvPr/>
        </p:nvSpPr>
        <p:spPr>
          <a:xfrm>
            <a:off x="822960" y="3657600"/>
            <a:ext cx="548640" cy="548640"/>
          </a:xfrm>
          <a:prstGeom prst="ellipse">
            <a:avLst/>
          </a:prstGeom>
          <a:solidFill>
            <a:srgbClr val="1592D4"/>
          </a:solidFill>
          <a:ln/>
        </p:spPr>
        <p:txBody>
          <a:bodyPr/>
          <a:lstStyle/>
          <a:p>
            <a:endParaRPr lang="en-CA"/>
          </a:p>
        </p:txBody>
      </p:sp>
      <p:pic>
        <p:nvPicPr>
          <p:cNvPr id="15" name="Take care of yourself icon" descr="preencoded.png"/>
          <p:cNvPicPr>
            <a:picLocks noChangeAspect="1"/>
          </p:cNvPicPr>
          <p:nvPr/>
        </p:nvPicPr>
        <p:blipFill>
          <a:blip r:embed="rId5"/>
          <a:stretch>
            <a:fillRect/>
          </a:stretch>
        </p:blipFill>
        <p:spPr>
          <a:xfrm>
            <a:off x="954634" y="3789274"/>
            <a:ext cx="285293" cy="285293"/>
          </a:xfrm>
          <a:prstGeom prst="rect">
            <a:avLst/>
          </a:prstGeom>
        </p:spPr>
      </p:pic>
      <p:sp>
        <p:nvSpPr>
          <p:cNvPr id="16" name="Take care of yourself header"/>
          <p:cNvSpPr txBox="1"/>
          <p:nvPr/>
        </p:nvSpPr>
        <p:spPr>
          <a:xfrm>
            <a:off x="1600200" y="3657600"/>
            <a:ext cx="4082796" cy="548640"/>
          </a:xfrm>
          <a:prstGeom prst="rect">
            <a:avLst/>
          </a:prstGeom>
          <a:noFill/>
          <a:ln/>
        </p:spPr>
        <p:txBody>
          <a:bodyPr wrap="square" lIns="0" tIns="0" rIns="0" bIns="0" rtlCol="0" anchor="ctr"/>
          <a:lstStyle/>
          <a:p>
            <a:pPr marL="0" indent="0">
              <a:buNone/>
            </a:pPr>
            <a:r>
              <a:rPr lang="en-US" sz="1800" b="1" dirty="0">
                <a:solidFill>
                  <a:schemeClr val="tx2"/>
                </a:solidFill>
              </a:rPr>
              <a:t>Take care of yourself</a:t>
            </a:r>
            <a:endParaRPr lang="en-US" sz="1800" dirty="0"/>
          </a:p>
        </p:txBody>
      </p:sp>
      <p:sp>
        <p:nvSpPr>
          <p:cNvPr id="17" name="Take care of yourself body"/>
          <p:cNvSpPr txBox="1"/>
          <p:nvPr/>
        </p:nvSpPr>
        <p:spPr>
          <a:xfrm>
            <a:off x="1600200" y="4251960"/>
            <a:ext cx="4082796" cy="777240"/>
          </a:xfrm>
          <a:prstGeom prst="rect">
            <a:avLst/>
          </a:prstGeom>
          <a:noFill/>
          <a:ln/>
        </p:spPr>
        <p:txBody>
          <a:bodyPr wrap="square" lIns="0" tIns="0" rIns="0" bIns="0" rtlCol="0" anchor="t"/>
          <a:lstStyle/>
          <a:p>
            <a:pPr marL="0" indent="0">
              <a:buNone/>
            </a:pPr>
            <a:r>
              <a:rPr lang="en-US" sz="1400" dirty="0">
                <a:solidFill>
                  <a:schemeClr val="tx1"/>
                </a:solidFill>
              </a:rPr>
              <a:t>Feel free to skip a mindfulness exercise if it causes distress, and step out to re-regulate if you need to — just let a facilitator know.</a:t>
            </a:r>
            <a:endParaRPr lang="en-US" sz="1400" dirty="0"/>
          </a:p>
        </p:txBody>
      </p:sp>
      <p:sp>
        <p:nvSpPr>
          <p:cNvPr id="18" name="Joining on Zoom card"/>
          <p:cNvSpPr/>
          <p:nvPr/>
        </p:nvSpPr>
        <p:spPr>
          <a:xfrm>
            <a:off x="6231636" y="3383280"/>
            <a:ext cx="5408676" cy="1783080"/>
          </a:xfrm>
          <a:prstGeom prst="roundRect">
            <a:avLst>
              <a:gd name="adj" fmla="val 5128"/>
            </a:avLst>
          </a:prstGeom>
          <a:solidFill>
            <a:schemeClr val="bg2"/>
          </a:solidFill>
          <a:ln/>
        </p:spPr>
        <p:txBody>
          <a:bodyPr/>
          <a:lstStyle/>
          <a:p>
            <a:endParaRPr lang="en-CA"/>
          </a:p>
        </p:txBody>
      </p:sp>
      <p:sp>
        <p:nvSpPr>
          <p:cNvPr id="19" name="Joining on Zoom circle"/>
          <p:cNvSpPr/>
          <p:nvPr/>
        </p:nvSpPr>
        <p:spPr>
          <a:xfrm>
            <a:off x="6505956" y="3657600"/>
            <a:ext cx="548640" cy="548640"/>
          </a:xfrm>
          <a:prstGeom prst="ellipse">
            <a:avLst/>
          </a:prstGeom>
          <a:solidFill>
            <a:srgbClr val="1592D4"/>
          </a:solidFill>
          <a:ln/>
        </p:spPr>
        <p:txBody>
          <a:bodyPr/>
          <a:lstStyle/>
          <a:p>
            <a:endParaRPr lang="en-CA"/>
          </a:p>
        </p:txBody>
      </p:sp>
      <p:pic>
        <p:nvPicPr>
          <p:cNvPr id="20" name="Joining on Zoom icon" descr="preencoded.png"/>
          <p:cNvPicPr>
            <a:picLocks noChangeAspect="1"/>
          </p:cNvPicPr>
          <p:nvPr/>
        </p:nvPicPr>
        <p:blipFill>
          <a:blip r:embed="rId6"/>
          <a:stretch>
            <a:fillRect/>
          </a:stretch>
        </p:blipFill>
        <p:spPr>
          <a:xfrm>
            <a:off x="6637630" y="3789274"/>
            <a:ext cx="285293" cy="285293"/>
          </a:xfrm>
          <a:prstGeom prst="rect">
            <a:avLst/>
          </a:prstGeom>
        </p:spPr>
      </p:pic>
      <p:sp>
        <p:nvSpPr>
          <p:cNvPr id="21" name="Joining on Zoom header"/>
          <p:cNvSpPr txBox="1"/>
          <p:nvPr/>
        </p:nvSpPr>
        <p:spPr>
          <a:xfrm>
            <a:off x="7283196" y="3657600"/>
            <a:ext cx="4082796" cy="548640"/>
          </a:xfrm>
          <a:prstGeom prst="rect">
            <a:avLst/>
          </a:prstGeom>
          <a:noFill/>
          <a:ln/>
        </p:spPr>
        <p:txBody>
          <a:bodyPr wrap="square" lIns="0" tIns="0" rIns="0" bIns="0" rtlCol="0" anchor="ctr"/>
          <a:lstStyle/>
          <a:p>
            <a:pPr marL="0" indent="0">
              <a:buNone/>
            </a:pPr>
            <a:r>
              <a:rPr lang="en-US" sz="1800" b="1" dirty="0">
                <a:solidFill>
                  <a:schemeClr val="tx2"/>
                </a:solidFill>
              </a:rPr>
              <a:t>Joining on Zoom</a:t>
            </a:r>
            <a:endParaRPr lang="en-US" sz="1800" dirty="0"/>
          </a:p>
        </p:txBody>
      </p:sp>
      <p:sp>
        <p:nvSpPr>
          <p:cNvPr id="22" name="Joining on Zoom body"/>
          <p:cNvSpPr txBox="1"/>
          <p:nvPr/>
        </p:nvSpPr>
        <p:spPr>
          <a:xfrm>
            <a:off x="7283196" y="4251960"/>
            <a:ext cx="4082796" cy="777240"/>
          </a:xfrm>
          <a:prstGeom prst="rect">
            <a:avLst/>
          </a:prstGeom>
          <a:noFill/>
          <a:ln/>
        </p:spPr>
        <p:txBody>
          <a:bodyPr wrap="square" lIns="0" tIns="0" rIns="0" bIns="0" rtlCol="0" anchor="t"/>
          <a:lstStyle/>
          <a:p>
            <a:pPr marL="0" indent="0">
              <a:buNone/>
            </a:pPr>
            <a:r>
              <a:rPr lang="en-US" sz="1400" dirty="0">
                <a:solidFill>
                  <a:schemeClr val="tx1"/>
                </a:solidFill>
              </a:rPr>
              <a:t>Mute when you’re not speaking, keep your camera on at the start and during questions, and make sure no one else can see or hear the group.</a:t>
            </a:r>
            <a:endParaRPr lang="en-US" sz="1400" dirty="0"/>
          </a:p>
        </p:txBody>
      </p:sp>
      <p:sp>
        <p:nvSpPr>
          <p:cNvPr id="23" name="Invitation card"/>
          <p:cNvSpPr/>
          <p:nvPr/>
        </p:nvSpPr>
        <p:spPr>
          <a:xfrm>
            <a:off x="548640" y="5440680"/>
            <a:ext cx="11091672" cy="822960"/>
          </a:xfrm>
          <a:prstGeom prst="roundRect">
            <a:avLst>
              <a:gd name="adj" fmla="val 11111"/>
            </a:avLst>
          </a:prstGeom>
          <a:solidFill>
            <a:srgbClr val="FCEBCF"/>
          </a:solidFill>
          <a:ln/>
        </p:spPr>
        <p:txBody>
          <a:bodyPr/>
          <a:lstStyle/>
          <a:p>
            <a:endParaRPr lang="en-CA"/>
          </a:p>
        </p:txBody>
      </p:sp>
      <p:sp>
        <p:nvSpPr>
          <p:cNvPr id="24" name="Invitation circle"/>
          <p:cNvSpPr/>
          <p:nvPr/>
        </p:nvSpPr>
        <p:spPr>
          <a:xfrm>
            <a:off x="777240" y="5577840"/>
            <a:ext cx="548640" cy="548640"/>
          </a:xfrm>
          <a:prstGeom prst="ellipse">
            <a:avLst/>
          </a:prstGeom>
          <a:solidFill>
            <a:srgbClr val="F2A541"/>
          </a:solidFill>
          <a:ln/>
        </p:spPr>
        <p:txBody>
          <a:bodyPr/>
          <a:lstStyle/>
          <a:p>
            <a:endParaRPr lang="en-CA"/>
          </a:p>
        </p:txBody>
      </p:sp>
      <p:pic>
        <p:nvPicPr>
          <p:cNvPr id="25" name="Invitation icon" descr="preencoded.png"/>
          <p:cNvPicPr>
            <a:picLocks noChangeAspect="1"/>
          </p:cNvPicPr>
          <p:nvPr/>
        </p:nvPicPr>
        <p:blipFill>
          <a:blip r:embed="rId7"/>
          <a:stretch>
            <a:fillRect/>
          </a:stretch>
        </p:blipFill>
        <p:spPr>
          <a:xfrm>
            <a:off x="908914" y="5709514"/>
            <a:ext cx="285293" cy="285293"/>
          </a:xfrm>
          <a:prstGeom prst="rect">
            <a:avLst/>
          </a:prstGeom>
        </p:spPr>
      </p:pic>
      <p:sp>
        <p:nvSpPr>
          <p:cNvPr id="26" name="Invitation text"/>
          <p:cNvSpPr txBox="1"/>
          <p:nvPr/>
        </p:nvSpPr>
        <p:spPr>
          <a:xfrm>
            <a:off x="1654628" y="5440680"/>
            <a:ext cx="9775371" cy="822960"/>
          </a:xfrm>
          <a:prstGeom prst="rect">
            <a:avLst/>
          </a:prstGeom>
          <a:noFill/>
          <a:ln/>
        </p:spPr>
        <p:txBody>
          <a:bodyPr wrap="square" lIns="0" tIns="0" rIns="0" bIns="0" rtlCol="0" anchor="ctr"/>
          <a:lstStyle/>
          <a:p>
            <a:r>
              <a:rPr lang="en-US" sz="1600" b="1" dirty="0">
                <a:solidFill>
                  <a:schemeClr val="bg1"/>
                </a:solidFill>
                <a:latin typeface="Cambria" pitchFamily="34" charset="0"/>
                <a:ea typeface="Cambria" pitchFamily="34" charset="-122"/>
                <a:cs typeface="Cambria" pitchFamily="34" charset="-120"/>
              </a:rPr>
              <a:t>An invitation for today: </a:t>
            </a:r>
            <a:r>
              <a:rPr lang="en-US" sz="1600" dirty="0">
                <a:solidFill>
                  <a:schemeClr val="bg1"/>
                </a:solidFill>
                <a:latin typeface="Cambria" pitchFamily="34" charset="0"/>
                <a:ea typeface="Cambria" pitchFamily="34" charset="-122"/>
                <a:cs typeface="Cambria" pitchFamily="34" charset="-120"/>
              </a:rPr>
              <a:t>as we go, start thinking about your intention for the course — what you’d like to invite into your life over the coming months.</a:t>
            </a:r>
            <a:endParaRPr lang="en-US" sz="1600" dirty="0">
              <a:solidFill>
                <a:schemeClr val="bg1"/>
              </a:solidFill>
            </a:endParaRPr>
          </a:p>
        </p:txBody>
      </p:sp>
      <p:sp>
        <p:nvSpPr>
          <p:cNvPr id="27"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ogo for a video conference&#10;&#10;AI-generated content may be incorrect.">
            <a:extLst>
              <a:ext uri="{FF2B5EF4-FFF2-40B4-BE49-F238E27FC236}">
                <a16:creationId xmlns:a16="http://schemas.microsoft.com/office/drawing/2014/main" id="{63E3AB21-AFEE-5E4D-680E-84EA093A6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67" y="1403657"/>
            <a:ext cx="4514534" cy="4474629"/>
          </a:xfrm>
          <a:prstGeom prst="rect">
            <a:avLst/>
          </a:prstGeom>
        </p:spPr>
      </p:pic>
      <p:sp>
        <p:nvSpPr>
          <p:cNvPr id="5" name="TextBox 4">
            <a:extLst>
              <a:ext uri="{FF2B5EF4-FFF2-40B4-BE49-F238E27FC236}">
                <a16:creationId xmlns:a16="http://schemas.microsoft.com/office/drawing/2014/main" id="{D4870752-93CD-AECF-6A53-7C2EAC63DC53}"/>
              </a:ext>
            </a:extLst>
          </p:cNvPr>
          <p:cNvSpPr txBox="1"/>
          <p:nvPr/>
        </p:nvSpPr>
        <p:spPr>
          <a:xfrm>
            <a:off x="4670301" y="1403657"/>
            <a:ext cx="7299949" cy="4693593"/>
          </a:xfrm>
          <a:prstGeom prst="rect">
            <a:avLst/>
          </a:prstGeom>
          <a:noFill/>
        </p:spPr>
        <p:txBody>
          <a:bodyPr wrap="square">
            <a:spAutoFit/>
          </a:bodyPr>
          <a:lstStyle/>
          <a:p>
            <a:pPr marL="285750" indent="-285750">
              <a:buFont typeface="Arial" panose="020B0604020202020204" pitchFamily="34" charset="0"/>
              <a:buChar char="•"/>
            </a:pPr>
            <a:r>
              <a:rPr lang="en-CA" sz="2300" dirty="0">
                <a:solidFill>
                  <a:schemeClr val="bg1"/>
                </a:solidFill>
                <a:latin typeface="Arial" panose="020B0604020202020204" pitchFamily="34" charset="0"/>
                <a:cs typeface="Arial" panose="020B0604020202020204" pitchFamily="34" charset="0"/>
              </a:rPr>
              <a:t>To make the course more easily available we record the Wednesday sessions and post the videos on simple’s YouTube channel </a:t>
            </a:r>
            <a:r>
              <a:rPr lang="en-CA" sz="23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@itssimpleonyoutube1123</a:t>
            </a:r>
            <a:r>
              <a:rPr lang="en-CA" sz="2300" dirty="0">
                <a:solidFill>
                  <a:schemeClr val="bg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CA" sz="2300" dirty="0">
                <a:solidFill>
                  <a:schemeClr val="bg1"/>
                </a:solidFill>
                <a:latin typeface="Arial" panose="020B0604020202020204" pitchFamily="34" charset="0"/>
                <a:cs typeface="Arial" panose="020B0604020202020204" pitchFamily="34" charset="0"/>
              </a:rPr>
              <a:t>We are concerned about respecting the privacy of all the participants. Our goal is that neither the in person nor the zoom participants will be visible or audible on the videos.</a:t>
            </a:r>
          </a:p>
          <a:p>
            <a:pPr marL="285750" indent="-285750">
              <a:buFont typeface="Arial" panose="020B0604020202020204" pitchFamily="34" charset="0"/>
              <a:buChar char="•"/>
            </a:pPr>
            <a:r>
              <a:rPr lang="en-CA" sz="2300" dirty="0">
                <a:solidFill>
                  <a:schemeClr val="bg1"/>
                </a:solidFill>
                <a:latin typeface="Arial" panose="020B0604020202020204" pitchFamily="34" charset="0"/>
                <a:cs typeface="Arial" panose="020B0604020202020204" pitchFamily="34" charset="0"/>
              </a:rPr>
              <a:t>To this effect we set aside two periods for participant questions or comments. The first will be before or after the midsession break and the second before the end of the session. We will stop recording during these periods.</a:t>
            </a:r>
          </a:p>
        </p:txBody>
      </p:sp>
      <p:sp>
        <p:nvSpPr>
          <p:cNvPr id="7" name="TextBox 6">
            <a:extLst>
              <a:ext uri="{FF2B5EF4-FFF2-40B4-BE49-F238E27FC236}">
                <a16:creationId xmlns:a16="http://schemas.microsoft.com/office/drawing/2014/main" id="{833E0FD3-68DA-4ACD-71C7-55C782384DCF}"/>
              </a:ext>
            </a:extLst>
          </p:cNvPr>
          <p:cNvSpPr txBox="1"/>
          <p:nvPr/>
        </p:nvSpPr>
        <p:spPr>
          <a:xfrm>
            <a:off x="155767" y="718104"/>
            <a:ext cx="4146177" cy="523220"/>
          </a:xfrm>
          <a:prstGeom prst="rect">
            <a:avLst/>
          </a:prstGeom>
          <a:noFill/>
        </p:spPr>
        <p:txBody>
          <a:bodyPr wrap="square">
            <a:spAutoFit/>
          </a:bodyPr>
          <a:lstStyle/>
          <a:p>
            <a:pPr algn="ctr"/>
            <a:r>
              <a:rPr lang="en-CA" sz="2800" dirty="0"/>
              <a:t>RECORDING SESSIONS</a:t>
            </a:r>
          </a:p>
        </p:txBody>
      </p:sp>
      <p:sp>
        <p:nvSpPr>
          <p:cNvPr id="2" name="Slide Number Placeholder 1">
            <a:extLst>
              <a:ext uri="{FF2B5EF4-FFF2-40B4-BE49-F238E27FC236}">
                <a16:creationId xmlns:a16="http://schemas.microsoft.com/office/drawing/2014/main" id="{B199F788-FDD3-EDE3-8361-22E3C65C5805}"/>
              </a:ext>
            </a:extLst>
          </p:cNvPr>
          <p:cNvSpPr>
            <a:spLocks noGrp="1"/>
          </p:cNvSpPr>
          <p:nvPr>
            <p:ph type="sldNum" sz="quarter" idx="12"/>
          </p:nvPr>
        </p:nvSpPr>
        <p:spPr/>
        <p:txBody>
          <a:bodyPr/>
          <a:lstStyle/>
          <a:p>
            <a:fld id="{5B621ED0-B45F-441E-93E9-023E2B55C8A5}" type="slidenum">
              <a:rPr lang="en-CA" smtClean="0"/>
              <a:t>8</a:t>
            </a:fld>
            <a:endParaRPr lang="en-CA"/>
          </a:p>
        </p:txBody>
      </p:sp>
    </p:spTree>
    <p:extLst>
      <p:ext uri="{BB962C8B-B14F-4D97-AF65-F5344CB8AC3E}">
        <p14:creationId xmlns:p14="http://schemas.microsoft.com/office/powerpoint/2010/main" val="1659882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07BC6-8CA3-96E4-BEFF-4257550F716F}"/>
              </a:ext>
            </a:extLst>
          </p:cNvPr>
          <p:cNvSpPr>
            <a:spLocks noGrp="1"/>
          </p:cNvSpPr>
          <p:nvPr>
            <p:ph type="ctrTitle" idx="4294967295"/>
          </p:nvPr>
        </p:nvSpPr>
        <p:spPr>
          <a:xfrm>
            <a:off x="209471" y="-176606"/>
            <a:ext cx="11472862" cy="1738312"/>
          </a:xfrm>
        </p:spPr>
        <p:txBody>
          <a:bodyPr>
            <a:normAutofit/>
          </a:bodyPr>
          <a:lstStyle/>
          <a:p>
            <a:pPr algn="ctr"/>
            <a:r>
              <a:rPr lang="en-CA" dirty="0">
                <a:solidFill>
                  <a:schemeClr val="tx1"/>
                </a:solidFill>
              </a:rPr>
              <a:t>Welcome to the 2026-27 </a:t>
            </a:r>
            <a:br>
              <a:rPr lang="en-CA" dirty="0">
                <a:solidFill>
                  <a:schemeClr val="tx1"/>
                </a:solidFill>
              </a:rPr>
            </a:br>
            <a:r>
              <a:rPr lang="en-CA" dirty="0">
                <a:solidFill>
                  <a:schemeClr val="tx1"/>
                </a:solidFill>
              </a:rPr>
              <a:t>simple course </a:t>
            </a:r>
          </a:p>
        </p:txBody>
      </p:sp>
      <p:sp>
        <p:nvSpPr>
          <p:cNvPr id="3" name="Subtitle 2">
            <a:extLst>
              <a:ext uri="{FF2B5EF4-FFF2-40B4-BE49-F238E27FC236}">
                <a16:creationId xmlns:a16="http://schemas.microsoft.com/office/drawing/2014/main" id="{344CC789-4BCF-1DAD-F81D-DBE2E8DCBFE2}"/>
              </a:ext>
            </a:extLst>
          </p:cNvPr>
          <p:cNvSpPr>
            <a:spLocks noGrp="1"/>
          </p:cNvSpPr>
          <p:nvPr>
            <p:ph type="subTitle" idx="4294967295"/>
          </p:nvPr>
        </p:nvSpPr>
        <p:spPr>
          <a:xfrm>
            <a:off x="272483" y="906862"/>
            <a:ext cx="11472862" cy="1309687"/>
          </a:xfrm>
        </p:spPr>
        <p:txBody>
          <a:bodyPr>
            <a:normAutofit fontScale="25000" lnSpcReduction="20000"/>
          </a:bodyPr>
          <a:lstStyle/>
          <a:p>
            <a:endParaRPr lang="en-CA" sz="2800" dirty="0"/>
          </a:p>
          <a:p>
            <a:endParaRPr lang="en-CA" sz="12800" dirty="0">
              <a:solidFill>
                <a:schemeClr val="bg1"/>
              </a:solidFill>
            </a:endParaRPr>
          </a:p>
          <a:p>
            <a:r>
              <a:rPr lang="en-CA" sz="11200" dirty="0">
                <a:solidFill>
                  <a:schemeClr val="bg1"/>
                </a:solidFill>
                <a:latin typeface="Arial" panose="020B0604020202020204" pitchFamily="34" charset="0"/>
                <a:cs typeface="Arial" panose="020B0604020202020204" pitchFamily="34" charset="0"/>
              </a:rPr>
              <a:t>A few quotations that have inspired SIMPLE:</a:t>
            </a:r>
          </a:p>
          <a:p>
            <a:r>
              <a:rPr lang="en-CA" sz="11200" dirty="0">
                <a:solidFill>
                  <a:schemeClr val="bg1"/>
                </a:solidFill>
                <a:latin typeface="Arial" panose="020B0604020202020204" pitchFamily="34" charset="0"/>
                <a:cs typeface="Arial" panose="020B0604020202020204" pitchFamily="34" charset="0"/>
              </a:rPr>
              <a:t>“Conforming to the divine I live for mankind not only for myself, and whoever understands this message will also live for me” </a:t>
            </a:r>
            <a:r>
              <a:rPr lang="en-CA" sz="11200" dirty="0">
                <a:latin typeface="Arial" panose="020B0604020202020204" pitchFamily="34" charset="0"/>
                <a:cs typeface="Arial" panose="020B0604020202020204" pitchFamily="34" charset="0"/>
              </a:rPr>
              <a:t>Carl Jung</a:t>
            </a:r>
          </a:p>
          <a:p>
            <a:r>
              <a:rPr lang="en-CA" sz="11200" dirty="0">
                <a:solidFill>
                  <a:schemeClr val="bg1"/>
                </a:solidFill>
                <a:latin typeface="Arial" panose="020B0604020202020204" pitchFamily="34" charset="0"/>
                <a:cs typeface="Arial" panose="020B0604020202020204" pitchFamily="34" charset="0"/>
              </a:rPr>
              <a:t>“ Human beings are driven by forces of which they are not aware” </a:t>
            </a:r>
            <a:r>
              <a:rPr lang="en-CA" sz="11200" dirty="0">
                <a:latin typeface="Arial" panose="020B0604020202020204" pitchFamily="34" charset="0"/>
                <a:cs typeface="Arial" panose="020B0604020202020204" pitchFamily="34" charset="0"/>
              </a:rPr>
              <a:t>Jeffrey Kripal</a:t>
            </a:r>
          </a:p>
          <a:p>
            <a:r>
              <a:rPr lang="en-CA" sz="11200" dirty="0">
                <a:solidFill>
                  <a:schemeClr val="bg1"/>
                </a:solidFill>
                <a:latin typeface="Arial" panose="020B0604020202020204" pitchFamily="34" charset="0"/>
                <a:cs typeface="Arial" panose="020B0604020202020204" pitchFamily="34" charset="0"/>
              </a:rPr>
              <a:t>“Healing (and growth) is the touching with love of that which has been touched with fear, anger, and despair”  </a:t>
            </a:r>
            <a:r>
              <a:rPr lang="en-CA" sz="11200" dirty="0">
                <a:latin typeface="Arial" panose="020B0604020202020204" pitchFamily="34" charset="0"/>
                <a:cs typeface="Arial" panose="020B0604020202020204" pitchFamily="34" charset="0"/>
              </a:rPr>
              <a:t>Anonymous</a:t>
            </a:r>
            <a:r>
              <a:rPr lang="en-CA" sz="11200" dirty="0">
                <a:solidFill>
                  <a:schemeClr val="bg1"/>
                </a:solidFill>
                <a:latin typeface="Arial" panose="020B0604020202020204" pitchFamily="34" charset="0"/>
                <a:cs typeface="Arial" panose="020B0604020202020204" pitchFamily="34" charset="0"/>
              </a:rPr>
              <a:t>. </a:t>
            </a:r>
          </a:p>
          <a:p>
            <a:r>
              <a:rPr lang="en-US" sz="11200" dirty="0">
                <a:solidFill>
                  <a:schemeClr val="bg1"/>
                </a:solidFill>
                <a:latin typeface="Arial" panose="020B0604020202020204" pitchFamily="34" charset="0"/>
                <a:cs typeface="Arial" panose="020B0604020202020204" pitchFamily="34" charset="0"/>
              </a:rPr>
              <a:t>“H</a:t>
            </a:r>
            <a:r>
              <a:rPr lang="en-CA" sz="11200" dirty="0">
                <a:solidFill>
                  <a:schemeClr val="bg1"/>
                </a:solidFill>
                <a:latin typeface="Arial" panose="020B0604020202020204" pitchFamily="34" charset="0"/>
                <a:cs typeface="Arial" panose="020B0604020202020204" pitchFamily="34" charset="0"/>
              </a:rPr>
              <a:t>ealth is not the absence of disease, it is the state of physical, psychological, social, and spiritual wellbeing.”    </a:t>
            </a:r>
            <a:r>
              <a:rPr lang="en-CA" sz="11200" dirty="0">
                <a:latin typeface="Arial" panose="020B0604020202020204" pitchFamily="34" charset="0"/>
                <a:cs typeface="Arial" panose="020B0604020202020204" pitchFamily="34" charset="0"/>
              </a:rPr>
              <a:t>WHO</a:t>
            </a:r>
            <a:endParaRPr lang="en-CA" sz="11200" kern="0" dirty="0">
              <a:latin typeface="Arial" panose="020B0604020202020204" pitchFamily="34" charset="0"/>
              <a:ea typeface="Calibri" panose="020F0502020204030204" pitchFamily="34" charset="0"/>
              <a:cs typeface="Arial" panose="020B0604020202020204" pitchFamily="34" charset="0"/>
            </a:endParaRPr>
          </a:p>
          <a:p>
            <a:r>
              <a:rPr lang="en-US" sz="11200" dirty="0">
                <a:solidFill>
                  <a:schemeClr val="bg1"/>
                </a:solidFill>
                <a:latin typeface="Arial" panose="020B0604020202020204" pitchFamily="34" charset="0"/>
                <a:cs typeface="Arial" panose="020B0604020202020204" pitchFamily="34" charset="0"/>
              </a:rPr>
              <a:t>“Be kind for everyone you meet is fighting a great battle” </a:t>
            </a:r>
            <a:r>
              <a:rPr lang="en-US" sz="11200" dirty="0">
                <a:latin typeface="Arial" panose="020B0604020202020204" pitchFamily="34" charset="0"/>
                <a:cs typeface="Arial" panose="020B0604020202020204" pitchFamily="34" charset="0"/>
              </a:rPr>
              <a:t>Anonymous</a:t>
            </a:r>
          </a:p>
          <a:p>
            <a:r>
              <a:rPr lang="en-CA" sz="11200" dirty="0">
                <a:solidFill>
                  <a:schemeClr val="bg1"/>
                </a:solidFill>
                <a:latin typeface="Arial" panose="020B0604020202020204" pitchFamily="34" charset="0"/>
                <a:cs typeface="Arial" panose="020B0604020202020204" pitchFamily="34" charset="0"/>
              </a:rPr>
              <a:t>“It is a little embarrassing that, after forty-five years of research and study, the best advice I can give to people is to be a little kinder to each other.” </a:t>
            </a:r>
            <a:r>
              <a:rPr lang="en-CA" sz="11200" dirty="0">
                <a:latin typeface="Arial" panose="020B0604020202020204" pitchFamily="34" charset="0"/>
                <a:cs typeface="Arial" panose="020B0604020202020204" pitchFamily="34" charset="0"/>
              </a:rPr>
              <a:t>Aldous Huxley</a:t>
            </a:r>
          </a:p>
          <a:p>
            <a:endParaRPr lang="en-CA" sz="12800" dirty="0"/>
          </a:p>
          <a:p>
            <a:r>
              <a:rPr lang="en-CA" sz="2800" dirty="0"/>
              <a:t>                                        </a:t>
            </a:r>
          </a:p>
        </p:txBody>
      </p:sp>
      <p:sp>
        <p:nvSpPr>
          <p:cNvPr id="4" name="Slide Number Placeholder 3">
            <a:extLst>
              <a:ext uri="{FF2B5EF4-FFF2-40B4-BE49-F238E27FC236}">
                <a16:creationId xmlns:a16="http://schemas.microsoft.com/office/drawing/2014/main" id="{E3D4EF3E-4864-6AFF-9A80-F71E25378D7A}"/>
              </a:ext>
            </a:extLst>
          </p:cNvPr>
          <p:cNvSpPr>
            <a:spLocks noGrp="1"/>
          </p:cNvSpPr>
          <p:nvPr>
            <p:ph type="sldNum" sz="quarter" idx="12"/>
          </p:nvPr>
        </p:nvSpPr>
        <p:spPr/>
        <p:txBody>
          <a:bodyPr/>
          <a:lstStyle/>
          <a:p>
            <a:fld id="{5B621ED0-B45F-441E-93E9-023E2B55C8A5}" type="slidenum">
              <a:rPr lang="en-CA" smtClean="0"/>
              <a:t>9</a:t>
            </a:fld>
            <a:endParaRPr lang="en-CA"/>
          </a:p>
        </p:txBody>
      </p:sp>
    </p:spTree>
    <p:extLst>
      <p:ext uri="{BB962C8B-B14F-4D97-AF65-F5344CB8AC3E}">
        <p14:creationId xmlns:p14="http://schemas.microsoft.com/office/powerpoint/2010/main" val="3611450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DE3D6-91FC-4080-AA51-4546F5C65442}"/>
              </a:ext>
            </a:extLst>
          </p:cNvPr>
          <p:cNvSpPr>
            <a:spLocks noGrp="1"/>
          </p:cNvSpPr>
          <p:nvPr>
            <p:ph type="title" idx="4294967295"/>
          </p:nvPr>
        </p:nvSpPr>
        <p:spPr>
          <a:xfrm>
            <a:off x="376371" y="90028"/>
            <a:ext cx="11618913" cy="1066800"/>
          </a:xfrm>
        </p:spPr>
        <p:txBody>
          <a:bodyPr>
            <a:normAutofit/>
          </a:bodyPr>
          <a:lstStyle/>
          <a:p>
            <a:pPr algn="ctr"/>
            <a:r>
              <a:rPr lang="en-CA" sz="3200" dirty="0">
                <a:solidFill>
                  <a:schemeClr val="bg1"/>
                </a:solidFill>
              </a:rPr>
              <a:t> 2025-26 SIMPLE  COURSE CO-LEADERS </a:t>
            </a:r>
            <a:br>
              <a:rPr lang="en-CA" sz="3200" dirty="0"/>
            </a:br>
            <a:r>
              <a:rPr lang="en-CA" sz="3200" dirty="0"/>
              <a:t> </a:t>
            </a:r>
          </a:p>
        </p:txBody>
      </p:sp>
      <p:sp>
        <p:nvSpPr>
          <p:cNvPr id="3" name="Content Placeholder 2">
            <a:extLst>
              <a:ext uri="{FF2B5EF4-FFF2-40B4-BE49-F238E27FC236}">
                <a16:creationId xmlns:a16="http://schemas.microsoft.com/office/drawing/2014/main" id="{278DAA3E-6EAA-472E-B159-962381564935}"/>
              </a:ext>
            </a:extLst>
          </p:cNvPr>
          <p:cNvSpPr>
            <a:spLocks noGrp="1"/>
          </p:cNvSpPr>
          <p:nvPr>
            <p:ph idx="4294967295"/>
          </p:nvPr>
        </p:nvSpPr>
        <p:spPr>
          <a:xfrm>
            <a:off x="0" y="4378325"/>
            <a:ext cx="236538" cy="322263"/>
          </a:xfrm>
        </p:spPr>
        <p:txBody>
          <a:bodyPr>
            <a:normAutofit fontScale="77500" lnSpcReduction="20000"/>
          </a:bodyPr>
          <a:lstStyle/>
          <a:p>
            <a:pPr marL="45720" indent="0">
              <a:lnSpc>
                <a:spcPct val="90000"/>
              </a:lnSpc>
              <a:buNone/>
            </a:pPr>
            <a:r>
              <a:rPr lang="en-CA" sz="2400" dirty="0"/>
              <a:t>          </a:t>
            </a:r>
          </a:p>
          <a:p>
            <a:pPr>
              <a:lnSpc>
                <a:spcPct val="90000"/>
              </a:lnSpc>
            </a:pPr>
            <a:endParaRPr lang="en-CA" dirty="0"/>
          </a:p>
          <a:p>
            <a:pPr marL="0" indent="0">
              <a:lnSpc>
                <a:spcPct val="90000"/>
              </a:lnSpc>
              <a:buNone/>
            </a:pPr>
            <a:endParaRPr lang="en-CA" dirty="0"/>
          </a:p>
        </p:txBody>
      </p:sp>
      <p:pic>
        <p:nvPicPr>
          <p:cNvPr id="8" name="Picture 7" descr="A picture containing person, outdoor&#10;&#10;Description automatically generated">
            <a:extLst>
              <a:ext uri="{FF2B5EF4-FFF2-40B4-BE49-F238E27FC236}">
                <a16:creationId xmlns:a16="http://schemas.microsoft.com/office/drawing/2014/main" id="{47386D47-5102-63C8-6172-EB78021F8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3733" y="1033526"/>
            <a:ext cx="1845890" cy="2657621"/>
          </a:xfrm>
          <a:prstGeom prst="rect">
            <a:avLst/>
          </a:prstGeom>
        </p:spPr>
      </p:pic>
      <p:sp>
        <p:nvSpPr>
          <p:cNvPr id="10" name="TextBox 9">
            <a:extLst>
              <a:ext uri="{FF2B5EF4-FFF2-40B4-BE49-F238E27FC236}">
                <a16:creationId xmlns:a16="http://schemas.microsoft.com/office/drawing/2014/main" id="{9D4FDDDA-4B10-4C91-3D7C-62E880D1CFBF}"/>
              </a:ext>
            </a:extLst>
          </p:cNvPr>
          <p:cNvSpPr txBox="1"/>
          <p:nvPr/>
        </p:nvSpPr>
        <p:spPr>
          <a:xfrm>
            <a:off x="9530584" y="3121047"/>
            <a:ext cx="1845890" cy="563231"/>
          </a:xfrm>
          <a:prstGeom prst="rect">
            <a:avLst/>
          </a:prstGeom>
          <a:noFill/>
        </p:spPr>
        <p:txBody>
          <a:bodyPr wrap="square">
            <a:spAutoFit/>
          </a:bodyPr>
          <a:lstStyle/>
          <a:p>
            <a:pPr algn="ctr">
              <a:lnSpc>
                <a:spcPct val="90000"/>
              </a:lnSpc>
            </a:pPr>
            <a:r>
              <a:rPr lang="en-CA" sz="2000" dirty="0"/>
              <a:t>luis cleto</a:t>
            </a:r>
          </a:p>
          <a:p>
            <a:pPr>
              <a:lnSpc>
                <a:spcPct val="90000"/>
              </a:lnSpc>
            </a:pPr>
            <a:r>
              <a:rPr lang="en-CA" sz="1400" dirty="0"/>
              <a:t>     </a:t>
            </a:r>
          </a:p>
        </p:txBody>
      </p:sp>
      <p:sp>
        <p:nvSpPr>
          <p:cNvPr id="20" name="TextBox 19">
            <a:extLst>
              <a:ext uri="{FF2B5EF4-FFF2-40B4-BE49-F238E27FC236}">
                <a16:creationId xmlns:a16="http://schemas.microsoft.com/office/drawing/2014/main" id="{B2676621-75DC-32C6-12D4-BE6455FE9A18}"/>
              </a:ext>
            </a:extLst>
          </p:cNvPr>
          <p:cNvSpPr txBox="1"/>
          <p:nvPr/>
        </p:nvSpPr>
        <p:spPr>
          <a:xfrm>
            <a:off x="2484100" y="6152995"/>
            <a:ext cx="3658147" cy="286232"/>
          </a:xfrm>
          <a:prstGeom prst="rect">
            <a:avLst/>
          </a:prstGeom>
          <a:noFill/>
        </p:spPr>
        <p:txBody>
          <a:bodyPr wrap="square">
            <a:spAutoFit/>
          </a:bodyPr>
          <a:lstStyle/>
          <a:p>
            <a:pPr>
              <a:lnSpc>
                <a:spcPct val="90000"/>
              </a:lnSpc>
            </a:pPr>
            <a:r>
              <a:rPr lang="en-CA" sz="1400" dirty="0">
                <a:solidFill>
                  <a:schemeClr val="bg1"/>
                </a:solidFill>
              </a:rPr>
              <a:t>                          </a:t>
            </a:r>
          </a:p>
        </p:txBody>
      </p:sp>
      <p:sp>
        <p:nvSpPr>
          <p:cNvPr id="7" name="TextBox 6">
            <a:extLst>
              <a:ext uri="{FF2B5EF4-FFF2-40B4-BE49-F238E27FC236}">
                <a16:creationId xmlns:a16="http://schemas.microsoft.com/office/drawing/2014/main" id="{0FA75B73-C8A1-982E-D130-BC11430D0C51}"/>
              </a:ext>
            </a:extLst>
          </p:cNvPr>
          <p:cNvSpPr txBox="1"/>
          <p:nvPr/>
        </p:nvSpPr>
        <p:spPr>
          <a:xfrm>
            <a:off x="2565070" y="6058795"/>
            <a:ext cx="9810221" cy="1384995"/>
          </a:xfrm>
          <a:prstGeom prst="rect">
            <a:avLst/>
          </a:prstGeom>
          <a:noFill/>
        </p:spPr>
        <p:txBody>
          <a:bodyPr wrap="square">
            <a:spAutoFit/>
          </a:bodyPr>
          <a:lstStyle/>
          <a:p>
            <a:pPr algn="ctr"/>
            <a:r>
              <a:rPr lang="en-CA" sz="2400" dirty="0">
                <a:solidFill>
                  <a:schemeClr val="bg1"/>
                </a:solidFill>
                <a:latin typeface="Arial" panose="020B0604020202020204" pitchFamily="34" charset="0"/>
                <a:cs typeface="Arial" panose="020B0604020202020204" pitchFamily="34" charset="0"/>
              </a:rPr>
              <a:t>The 2026-27 Simple course is offered in collaboration with:</a:t>
            </a:r>
          </a:p>
          <a:p>
            <a:pPr algn="ctr"/>
            <a:r>
              <a:rPr lang="en-CA" sz="2400" dirty="0">
                <a:solidFill>
                  <a:schemeClr val="bg1"/>
                </a:solidFill>
                <a:latin typeface="Arial" panose="020B0604020202020204" pitchFamily="34" charset="0"/>
                <a:cs typeface="Arial" panose="020B0604020202020204" pitchFamily="34" charset="0"/>
              </a:rPr>
              <a:t>The Stratford family health team</a:t>
            </a:r>
          </a:p>
          <a:p>
            <a:endParaRPr lang="en-CA" dirty="0">
              <a:solidFill>
                <a:schemeClr val="accent2"/>
              </a:solidFill>
            </a:endParaRPr>
          </a:p>
          <a:p>
            <a:r>
              <a:rPr lang="en-CA" dirty="0">
                <a:solidFill>
                  <a:schemeClr val="accent2"/>
                </a:solidFill>
              </a:rPr>
              <a:t>  </a:t>
            </a:r>
          </a:p>
        </p:txBody>
      </p:sp>
      <p:sp>
        <p:nvSpPr>
          <p:cNvPr id="14" name="TextBox 13">
            <a:extLst>
              <a:ext uri="{FF2B5EF4-FFF2-40B4-BE49-F238E27FC236}">
                <a16:creationId xmlns:a16="http://schemas.microsoft.com/office/drawing/2014/main" id="{3E2F2113-E71E-B613-C48B-FD0E96DAC45A}"/>
              </a:ext>
            </a:extLst>
          </p:cNvPr>
          <p:cNvSpPr txBox="1"/>
          <p:nvPr/>
        </p:nvSpPr>
        <p:spPr>
          <a:xfrm>
            <a:off x="7125654" y="1166900"/>
            <a:ext cx="2241172" cy="369332"/>
          </a:xfrm>
          <a:prstGeom prst="rect">
            <a:avLst/>
          </a:prstGeom>
          <a:noFill/>
        </p:spPr>
        <p:txBody>
          <a:bodyPr wrap="square">
            <a:spAutoFit/>
          </a:bodyPr>
          <a:lstStyle/>
          <a:p>
            <a:pPr algn="ctr"/>
            <a:r>
              <a:rPr lang="en-CA" sz="1800" dirty="0">
                <a:solidFill>
                  <a:srgbClr val="FFFF00"/>
                </a:solidFill>
              </a:rPr>
              <a:t> </a:t>
            </a:r>
            <a:endParaRPr lang="en-CA" dirty="0">
              <a:solidFill>
                <a:srgbClr val="FFFF00"/>
              </a:solidFill>
            </a:endParaRPr>
          </a:p>
        </p:txBody>
      </p:sp>
      <p:pic>
        <p:nvPicPr>
          <p:cNvPr id="5" name="Picture 4" descr="A person smiling at the camera&#10;&#10;Description automatically generated">
            <a:extLst>
              <a:ext uri="{FF2B5EF4-FFF2-40B4-BE49-F238E27FC236}">
                <a16:creationId xmlns:a16="http://schemas.microsoft.com/office/drawing/2014/main" id="{18784A0C-10EA-7258-E5AB-EEFEB6918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002" y="3591495"/>
            <a:ext cx="2286000" cy="3048000"/>
          </a:xfrm>
          <a:prstGeom prst="rect">
            <a:avLst/>
          </a:prstGeom>
        </p:spPr>
      </p:pic>
      <p:pic>
        <p:nvPicPr>
          <p:cNvPr id="12" name="Picture 11" descr="A person smiling at the camera&#10;&#10;Description automatically generated">
            <a:extLst>
              <a:ext uri="{FF2B5EF4-FFF2-40B4-BE49-F238E27FC236}">
                <a16:creationId xmlns:a16="http://schemas.microsoft.com/office/drawing/2014/main" id="{4E1C5D98-D6EB-7CBB-FB51-B4D347C09F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586" y="2779446"/>
            <a:ext cx="1845890" cy="3048000"/>
          </a:xfrm>
          <a:prstGeom prst="rect">
            <a:avLst/>
          </a:prstGeom>
        </p:spPr>
      </p:pic>
      <p:sp>
        <p:nvSpPr>
          <p:cNvPr id="16" name="TextBox 15">
            <a:extLst>
              <a:ext uri="{FF2B5EF4-FFF2-40B4-BE49-F238E27FC236}">
                <a16:creationId xmlns:a16="http://schemas.microsoft.com/office/drawing/2014/main" id="{F2EA38F2-DF07-94B7-0D73-8123D7709D83}"/>
              </a:ext>
            </a:extLst>
          </p:cNvPr>
          <p:cNvSpPr txBox="1"/>
          <p:nvPr/>
        </p:nvSpPr>
        <p:spPr>
          <a:xfrm>
            <a:off x="3825863" y="5172571"/>
            <a:ext cx="1845890" cy="369332"/>
          </a:xfrm>
          <a:prstGeom prst="rect">
            <a:avLst/>
          </a:prstGeom>
          <a:noFill/>
        </p:spPr>
        <p:txBody>
          <a:bodyPr wrap="square">
            <a:spAutoFit/>
          </a:bodyPr>
          <a:lstStyle/>
          <a:p>
            <a:pPr algn="ctr"/>
            <a:r>
              <a:rPr lang="en-CA" dirty="0"/>
              <a:t>Nicole Rogerson</a:t>
            </a:r>
          </a:p>
        </p:txBody>
      </p:sp>
      <p:sp>
        <p:nvSpPr>
          <p:cNvPr id="18" name="TextBox 17">
            <a:extLst>
              <a:ext uri="{FF2B5EF4-FFF2-40B4-BE49-F238E27FC236}">
                <a16:creationId xmlns:a16="http://schemas.microsoft.com/office/drawing/2014/main" id="{9C0FF7B6-296C-E211-E48E-71BE4914F982}"/>
              </a:ext>
            </a:extLst>
          </p:cNvPr>
          <p:cNvSpPr txBox="1"/>
          <p:nvPr/>
        </p:nvSpPr>
        <p:spPr>
          <a:xfrm>
            <a:off x="581956" y="6046569"/>
            <a:ext cx="1983114" cy="369332"/>
          </a:xfrm>
          <a:prstGeom prst="rect">
            <a:avLst/>
          </a:prstGeom>
          <a:noFill/>
        </p:spPr>
        <p:txBody>
          <a:bodyPr wrap="square">
            <a:spAutoFit/>
          </a:bodyPr>
          <a:lstStyle/>
          <a:p>
            <a:pPr algn="ctr"/>
            <a:r>
              <a:rPr lang="en-CA" dirty="0"/>
              <a:t>Joan Flanagan</a:t>
            </a:r>
          </a:p>
        </p:txBody>
      </p:sp>
      <p:sp>
        <p:nvSpPr>
          <p:cNvPr id="17" name="TextBox 16">
            <a:extLst>
              <a:ext uri="{FF2B5EF4-FFF2-40B4-BE49-F238E27FC236}">
                <a16:creationId xmlns:a16="http://schemas.microsoft.com/office/drawing/2014/main" id="{E7F1D00B-6002-AA60-DB58-6D5F339E2195}"/>
              </a:ext>
            </a:extLst>
          </p:cNvPr>
          <p:cNvSpPr txBox="1"/>
          <p:nvPr/>
        </p:nvSpPr>
        <p:spPr>
          <a:xfrm>
            <a:off x="196665" y="3233351"/>
            <a:ext cx="2516486" cy="369332"/>
          </a:xfrm>
          <a:prstGeom prst="rect">
            <a:avLst/>
          </a:prstGeom>
          <a:noFill/>
        </p:spPr>
        <p:txBody>
          <a:bodyPr wrap="square">
            <a:spAutoFit/>
          </a:bodyPr>
          <a:lstStyle/>
          <a:p>
            <a:pPr algn="ctr"/>
            <a:endParaRPr lang="en-CA" dirty="0"/>
          </a:p>
        </p:txBody>
      </p:sp>
      <p:sp>
        <p:nvSpPr>
          <p:cNvPr id="6" name="TextBox 5">
            <a:extLst>
              <a:ext uri="{FF2B5EF4-FFF2-40B4-BE49-F238E27FC236}">
                <a16:creationId xmlns:a16="http://schemas.microsoft.com/office/drawing/2014/main" id="{AFFFDD35-1416-4549-4A89-9FA240843EAD}"/>
              </a:ext>
            </a:extLst>
          </p:cNvPr>
          <p:cNvSpPr txBox="1"/>
          <p:nvPr/>
        </p:nvSpPr>
        <p:spPr>
          <a:xfrm>
            <a:off x="3961167" y="1498397"/>
            <a:ext cx="1569242" cy="369332"/>
          </a:xfrm>
          <a:prstGeom prst="rect">
            <a:avLst/>
          </a:prstGeom>
          <a:noFill/>
        </p:spPr>
        <p:txBody>
          <a:bodyPr wrap="square">
            <a:spAutoFit/>
          </a:bodyPr>
          <a:lstStyle/>
          <a:p>
            <a:r>
              <a:rPr lang="en-CA" dirty="0"/>
              <a:t>Peg Huettlin</a:t>
            </a:r>
          </a:p>
        </p:txBody>
      </p:sp>
      <p:pic>
        <p:nvPicPr>
          <p:cNvPr id="11" name="Picture 10" descr="A person standing in front of a painting&#10;&#10;Description automatically generated">
            <a:extLst>
              <a:ext uri="{FF2B5EF4-FFF2-40B4-BE49-F238E27FC236}">
                <a16:creationId xmlns:a16="http://schemas.microsoft.com/office/drawing/2014/main" id="{DF7C59C1-9D46-AFF9-2651-DDC328220F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20174" y="861219"/>
            <a:ext cx="2286000" cy="1657497"/>
          </a:xfrm>
          <a:prstGeom prst="rect">
            <a:avLst/>
          </a:prstGeom>
        </p:spPr>
      </p:pic>
      <p:sp>
        <p:nvSpPr>
          <p:cNvPr id="19" name="TextBox 18">
            <a:extLst>
              <a:ext uri="{FF2B5EF4-FFF2-40B4-BE49-F238E27FC236}">
                <a16:creationId xmlns:a16="http://schemas.microsoft.com/office/drawing/2014/main" id="{7DD1CCE9-5133-CFD9-6742-BC74BF70CE5F}"/>
              </a:ext>
            </a:extLst>
          </p:cNvPr>
          <p:cNvSpPr txBox="1"/>
          <p:nvPr/>
        </p:nvSpPr>
        <p:spPr>
          <a:xfrm>
            <a:off x="3768284" y="1941634"/>
            <a:ext cx="1768442" cy="369332"/>
          </a:xfrm>
          <a:prstGeom prst="rect">
            <a:avLst/>
          </a:prstGeom>
          <a:noFill/>
        </p:spPr>
        <p:txBody>
          <a:bodyPr wrap="square">
            <a:spAutoFit/>
          </a:bodyPr>
          <a:lstStyle/>
          <a:p>
            <a:pPr algn="ctr"/>
            <a:r>
              <a:rPr lang="en-CA" dirty="0"/>
              <a:t>Peg Huettlin</a:t>
            </a:r>
          </a:p>
        </p:txBody>
      </p:sp>
      <p:sp>
        <p:nvSpPr>
          <p:cNvPr id="24" name="TextBox 23">
            <a:extLst>
              <a:ext uri="{FF2B5EF4-FFF2-40B4-BE49-F238E27FC236}">
                <a16:creationId xmlns:a16="http://schemas.microsoft.com/office/drawing/2014/main" id="{B9E9B76D-9DEC-CC82-0F7E-D8697C8A2D19}"/>
              </a:ext>
            </a:extLst>
          </p:cNvPr>
          <p:cNvSpPr txBox="1"/>
          <p:nvPr/>
        </p:nvSpPr>
        <p:spPr>
          <a:xfrm>
            <a:off x="6704437" y="5311071"/>
            <a:ext cx="2521349" cy="369332"/>
          </a:xfrm>
          <a:prstGeom prst="rect">
            <a:avLst/>
          </a:prstGeom>
          <a:noFill/>
        </p:spPr>
        <p:txBody>
          <a:bodyPr wrap="square">
            <a:spAutoFit/>
          </a:bodyPr>
          <a:lstStyle/>
          <a:p>
            <a:pPr algn="ctr"/>
            <a:r>
              <a:rPr lang="en-US" dirty="0"/>
              <a:t>K</a:t>
            </a:r>
            <a:endParaRPr lang="en-CA" dirty="0">
              <a:solidFill>
                <a:srgbClr val="FF0000"/>
              </a:solidFill>
            </a:endParaRPr>
          </a:p>
        </p:txBody>
      </p:sp>
      <p:pic>
        <p:nvPicPr>
          <p:cNvPr id="4" name="Picture 3">
            <a:extLst>
              <a:ext uri="{FF2B5EF4-FFF2-40B4-BE49-F238E27FC236}">
                <a16:creationId xmlns:a16="http://schemas.microsoft.com/office/drawing/2014/main" id="{E513C216-FBDB-F1E2-AEE9-F0C3FF00B4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6044" y="766032"/>
            <a:ext cx="2082120" cy="2657620"/>
          </a:xfrm>
          <a:prstGeom prst="rect">
            <a:avLst/>
          </a:prstGeom>
        </p:spPr>
      </p:pic>
      <p:sp>
        <p:nvSpPr>
          <p:cNvPr id="22" name="TextBox 21">
            <a:extLst>
              <a:ext uri="{FF2B5EF4-FFF2-40B4-BE49-F238E27FC236}">
                <a16:creationId xmlns:a16="http://schemas.microsoft.com/office/drawing/2014/main" id="{D62C53C7-03D0-7781-344E-FC52C074ED98}"/>
              </a:ext>
            </a:extLst>
          </p:cNvPr>
          <p:cNvSpPr txBox="1"/>
          <p:nvPr/>
        </p:nvSpPr>
        <p:spPr>
          <a:xfrm>
            <a:off x="6596044" y="2751715"/>
            <a:ext cx="2082120" cy="369332"/>
          </a:xfrm>
          <a:prstGeom prst="rect">
            <a:avLst/>
          </a:prstGeom>
          <a:noFill/>
        </p:spPr>
        <p:txBody>
          <a:bodyPr wrap="square">
            <a:spAutoFit/>
          </a:bodyPr>
          <a:lstStyle/>
          <a:p>
            <a:pPr algn="ctr"/>
            <a:r>
              <a:rPr lang="en-CA" dirty="0"/>
              <a:t>Betsy Austin Olsen</a:t>
            </a:r>
          </a:p>
        </p:txBody>
      </p:sp>
      <p:sp>
        <p:nvSpPr>
          <p:cNvPr id="13" name="Slide Number Placeholder 12">
            <a:extLst>
              <a:ext uri="{FF2B5EF4-FFF2-40B4-BE49-F238E27FC236}">
                <a16:creationId xmlns:a16="http://schemas.microsoft.com/office/drawing/2014/main" id="{55E827ED-07A7-0D9D-B743-F7B07E5EAA56}"/>
              </a:ext>
            </a:extLst>
          </p:cNvPr>
          <p:cNvSpPr>
            <a:spLocks noGrp="1"/>
          </p:cNvSpPr>
          <p:nvPr>
            <p:ph type="sldNum" sz="quarter" idx="12"/>
          </p:nvPr>
        </p:nvSpPr>
        <p:spPr/>
        <p:txBody>
          <a:bodyPr/>
          <a:lstStyle/>
          <a:p>
            <a:fld id="{5B621ED0-B45F-441E-93E9-023E2B55C8A5}" type="slidenum">
              <a:rPr lang="en-CA" smtClean="0"/>
              <a:t>10</a:t>
            </a:fld>
            <a:endParaRPr lang="en-CA"/>
          </a:p>
        </p:txBody>
      </p:sp>
      <p:pic>
        <p:nvPicPr>
          <p:cNvPr id="23" name="Picture 22">
            <a:extLst>
              <a:ext uri="{FF2B5EF4-FFF2-40B4-BE49-F238E27FC236}">
                <a16:creationId xmlns:a16="http://schemas.microsoft.com/office/drawing/2014/main" id="{A9B4E3B6-AE6F-D81B-37F4-39D59A7D04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8337" y="3503632"/>
            <a:ext cx="1898347" cy="2602191"/>
          </a:xfrm>
          <a:prstGeom prst="rect">
            <a:avLst/>
          </a:prstGeom>
        </p:spPr>
      </p:pic>
      <p:sp>
        <p:nvSpPr>
          <p:cNvPr id="28" name="TextBox 27">
            <a:extLst>
              <a:ext uri="{FF2B5EF4-FFF2-40B4-BE49-F238E27FC236}">
                <a16:creationId xmlns:a16="http://schemas.microsoft.com/office/drawing/2014/main" id="{B18735C1-9896-3800-10F2-93098EE8317D}"/>
              </a:ext>
            </a:extLst>
          </p:cNvPr>
          <p:cNvSpPr txBox="1"/>
          <p:nvPr/>
        </p:nvSpPr>
        <p:spPr>
          <a:xfrm>
            <a:off x="6817614" y="5448213"/>
            <a:ext cx="2521349" cy="646331"/>
          </a:xfrm>
          <a:prstGeom prst="rect">
            <a:avLst/>
          </a:prstGeom>
          <a:noFill/>
        </p:spPr>
        <p:txBody>
          <a:bodyPr wrap="square">
            <a:spAutoFit/>
          </a:bodyPr>
          <a:lstStyle/>
          <a:p>
            <a:pPr algn="ctr"/>
            <a:r>
              <a:rPr lang="en-US" dirty="0"/>
              <a:t>Stu Dow</a:t>
            </a:r>
          </a:p>
          <a:p>
            <a:pPr algn="ctr"/>
            <a:r>
              <a:rPr lang="en-US" dirty="0"/>
              <a:t>IFS</a:t>
            </a:r>
            <a:endParaRPr lang="en-CA" dirty="0"/>
          </a:p>
        </p:txBody>
      </p:sp>
      <p:pic>
        <p:nvPicPr>
          <p:cNvPr id="15" name="Picture 14">
            <a:extLst>
              <a:ext uri="{FF2B5EF4-FFF2-40B4-BE49-F238E27FC236}">
                <a16:creationId xmlns:a16="http://schemas.microsoft.com/office/drawing/2014/main" id="{2DA2BBDC-DCA8-045E-D787-E6157C4AB2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173873" y="647753"/>
            <a:ext cx="3048001" cy="2246557"/>
          </a:xfrm>
          <a:prstGeom prst="rect">
            <a:avLst/>
          </a:prstGeom>
        </p:spPr>
      </p:pic>
      <p:sp>
        <p:nvSpPr>
          <p:cNvPr id="25" name="TextBox 24">
            <a:extLst>
              <a:ext uri="{FF2B5EF4-FFF2-40B4-BE49-F238E27FC236}">
                <a16:creationId xmlns:a16="http://schemas.microsoft.com/office/drawing/2014/main" id="{38C8D5C1-CA26-5F19-C5E8-6A3D914D78E9}"/>
              </a:ext>
            </a:extLst>
          </p:cNvPr>
          <p:cNvSpPr txBox="1"/>
          <p:nvPr/>
        </p:nvSpPr>
        <p:spPr>
          <a:xfrm>
            <a:off x="-1744576" y="2907132"/>
            <a:ext cx="6189406" cy="369332"/>
          </a:xfrm>
          <a:prstGeom prst="rect">
            <a:avLst/>
          </a:prstGeom>
          <a:noFill/>
        </p:spPr>
        <p:txBody>
          <a:bodyPr wrap="square">
            <a:spAutoFit/>
          </a:bodyPr>
          <a:lstStyle/>
          <a:p>
            <a:pPr algn="ctr"/>
            <a:r>
              <a:rPr lang="en-CA" sz="1800" dirty="0">
                <a:solidFill>
                  <a:schemeClr val="bg1"/>
                </a:solidFill>
              </a:rPr>
              <a:t>Carolynn Bart-</a:t>
            </a:r>
            <a:r>
              <a:rPr lang="en-CA" sz="1800" dirty="0" err="1">
                <a:solidFill>
                  <a:schemeClr val="bg1"/>
                </a:solidFill>
              </a:rPr>
              <a:t>Riedstra</a:t>
            </a:r>
            <a:endParaRPr lang="en-CA" sz="1800" dirty="0"/>
          </a:p>
        </p:txBody>
      </p:sp>
    </p:spTree>
    <p:extLst>
      <p:ext uri="{BB962C8B-B14F-4D97-AF65-F5344CB8AC3E}">
        <p14:creationId xmlns:p14="http://schemas.microsoft.com/office/powerpoint/2010/main" val="2375384769"/>
      </p:ext>
    </p:extLst>
  </p:cSld>
  <p:clrMapOvr>
    <a:masterClrMapping/>
  </p:clrMapOvr>
  <mc:AlternateContent xmlns:mc="http://schemas.openxmlformats.org/markup-compatibility/2006" xmlns:p14="http://schemas.microsoft.com/office/powerpoint/2010/main">
    <mc:Choice Requires="p14">
      <p:transition p14:dur="0" advTm="131388"/>
    </mc:Choice>
    <mc:Fallback xmlns="">
      <p:transition advTm="1313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2A3B61D-5739-40E4-929E-ED4E773D4683}"/>
              </a:ext>
            </a:extLst>
          </p:cNvPr>
          <p:cNvSpPr>
            <a:spLocks noGrp="1"/>
          </p:cNvSpPr>
          <p:nvPr>
            <p:ph type="body" idx="4294967295"/>
          </p:nvPr>
        </p:nvSpPr>
        <p:spPr>
          <a:xfrm>
            <a:off x="58616" y="1469561"/>
            <a:ext cx="5654919" cy="1693102"/>
          </a:xfrm>
        </p:spPr>
        <p:txBody>
          <a:bodyPr>
            <a:normAutofit/>
          </a:bodyPr>
          <a:lstStyle/>
          <a:p>
            <a:pPr marL="45720" indent="0" algn="ctr">
              <a:buNone/>
            </a:pPr>
            <a:r>
              <a:rPr lang="en-CA" sz="2000" dirty="0">
                <a:solidFill>
                  <a:schemeClr val="bg1"/>
                </a:solidFill>
                <a:latin typeface="Arial" panose="020B0604020202020204" pitchFamily="34" charset="0"/>
                <a:cs typeface="Arial" panose="020B0604020202020204" pitchFamily="34" charset="0"/>
              </a:rPr>
              <a:t>1. ORIENTATION: THE WHO, HOW, WHY WHERE, AND WHEN OR NUTS AND BOLTS OF THE SIMPLE COURSE </a:t>
            </a:r>
          </a:p>
          <a:p>
            <a:pPr marL="45720" indent="0" algn="ctr">
              <a:buNone/>
            </a:pPr>
            <a:r>
              <a:rPr lang="en-CA" sz="2000" dirty="0">
                <a:latin typeface="Arial" panose="020B0604020202020204" pitchFamily="34" charset="0"/>
                <a:cs typeface="Arial" panose="020B0604020202020204" pitchFamily="34" charset="0"/>
              </a:rPr>
              <a:t>An introduction to the Simple “bus”</a:t>
            </a:r>
          </a:p>
        </p:txBody>
      </p:sp>
      <p:sp>
        <p:nvSpPr>
          <p:cNvPr id="7" name="Text Placeholder 6">
            <a:extLst>
              <a:ext uri="{FF2B5EF4-FFF2-40B4-BE49-F238E27FC236}">
                <a16:creationId xmlns:a16="http://schemas.microsoft.com/office/drawing/2014/main" id="{08A32458-81BD-4E3F-AB47-193472813E27}"/>
              </a:ext>
            </a:extLst>
          </p:cNvPr>
          <p:cNvSpPr>
            <a:spLocks noGrp="1"/>
          </p:cNvSpPr>
          <p:nvPr>
            <p:ph type="body" sz="quarter" idx="4294967295"/>
          </p:nvPr>
        </p:nvSpPr>
        <p:spPr>
          <a:xfrm>
            <a:off x="5438586" y="722720"/>
            <a:ext cx="6616033" cy="1497182"/>
          </a:xfrm>
        </p:spPr>
        <p:txBody>
          <a:bodyPr>
            <a:normAutofit/>
          </a:bodyPr>
          <a:lstStyle/>
          <a:p>
            <a:pPr marL="45720" indent="0" algn="ctr">
              <a:buNone/>
            </a:pPr>
            <a:r>
              <a:rPr lang="en-CA" sz="2000" dirty="0">
                <a:solidFill>
                  <a:schemeClr val="bg1"/>
                </a:solidFill>
                <a:latin typeface="Arial" panose="020B0604020202020204" pitchFamily="34" charset="0"/>
                <a:cs typeface="Arial" panose="020B0604020202020204" pitchFamily="34" charset="0"/>
              </a:rPr>
              <a:t>2. OVERVIEW: THE WHAT OF THE SIMPLE COURSE</a:t>
            </a:r>
          </a:p>
          <a:p>
            <a:pPr marL="45720" indent="0" algn="ctr">
              <a:buNone/>
            </a:pPr>
            <a:r>
              <a:rPr lang="en-CA" sz="2000" dirty="0">
                <a:latin typeface="Arial" panose="020B0604020202020204" pitchFamily="34" charset="0"/>
                <a:cs typeface="Arial" panose="020B0604020202020204" pitchFamily="34" charset="0"/>
              </a:rPr>
              <a:t>An overview of the Simple “trip” or material we will cover over the next 8 months.</a:t>
            </a:r>
          </a:p>
        </p:txBody>
      </p:sp>
      <p:pic>
        <p:nvPicPr>
          <p:cNvPr id="2050" name="Picture 2" descr="Delhi To London In 70 days: World&amp;#39;s Longest Bus Trip Starts In 2021 | The  Dope">
            <a:extLst>
              <a:ext uri="{FF2B5EF4-FFF2-40B4-BE49-F238E27FC236}">
                <a16:creationId xmlns:a16="http://schemas.microsoft.com/office/drawing/2014/main" id="{AE573943-4722-4E5B-93CD-5AFDA809918C}"/>
              </a:ext>
            </a:extLst>
          </p:cNvPr>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5961888" y="1968987"/>
            <a:ext cx="5917223" cy="38295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Does It Mean to Dream of a Bus? - Dream Glossary and Dictionary">
            <a:extLst>
              <a:ext uri="{FF2B5EF4-FFF2-40B4-BE49-F238E27FC236}">
                <a16:creationId xmlns:a16="http://schemas.microsoft.com/office/drawing/2014/main" id="{4447EB3A-A637-463C-B0EC-21CC1D4B9E5E}"/>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0" y="2998014"/>
            <a:ext cx="6037384" cy="3987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58F445C-F274-6E73-B234-86948EF0C5E6}"/>
              </a:ext>
            </a:extLst>
          </p:cNvPr>
          <p:cNvSpPr txBox="1"/>
          <p:nvPr/>
        </p:nvSpPr>
        <p:spPr>
          <a:xfrm>
            <a:off x="58616" y="184111"/>
            <a:ext cx="5292683" cy="1077218"/>
          </a:xfrm>
          <a:prstGeom prst="rect">
            <a:avLst/>
          </a:prstGeom>
          <a:noFill/>
        </p:spPr>
        <p:txBody>
          <a:bodyPr wrap="square">
            <a:spAutoFit/>
          </a:bodyPr>
          <a:lstStyle/>
          <a:p>
            <a:pPr algn="ctr"/>
            <a:r>
              <a:rPr lang="en-CA" sz="3200" dirty="0">
                <a:latin typeface="Arial" panose="020B0604020202020204" pitchFamily="34" charset="0"/>
                <a:cs typeface="Arial" panose="020B0604020202020204" pitchFamily="34" charset="0"/>
              </a:rPr>
              <a:t>TODAY’S SESSION IS DIVIDED INTO 2 PARTS </a:t>
            </a:r>
          </a:p>
        </p:txBody>
      </p:sp>
      <p:sp>
        <p:nvSpPr>
          <p:cNvPr id="2" name="Slide Number Placeholder 1">
            <a:extLst>
              <a:ext uri="{FF2B5EF4-FFF2-40B4-BE49-F238E27FC236}">
                <a16:creationId xmlns:a16="http://schemas.microsoft.com/office/drawing/2014/main" id="{314F7618-5326-BF22-22D2-E2647B1B8AB6}"/>
              </a:ext>
            </a:extLst>
          </p:cNvPr>
          <p:cNvSpPr>
            <a:spLocks noGrp="1"/>
          </p:cNvSpPr>
          <p:nvPr>
            <p:ph type="sldNum" sz="quarter" idx="12"/>
          </p:nvPr>
        </p:nvSpPr>
        <p:spPr/>
        <p:txBody>
          <a:bodyPr/>
          <a:lstStyle/>
          <a:p>
            <a:fld id="{5B621ED0-B45F-441E-93E9-023E2B55C8A5}" type="slidenum">
              <a:rPr lang="en-CA" smtClean="0"/>
              <a:t>11</a:t>
            </a:fld>
            <a:endParaRPr lang="en-CA"/>
          </a:p>
        </p:txBody>
      </p:sp>
    </p:spTree>
    <p:extLst>
      <p:ext uri="{BB962C8B-B14F-4D97-AF65-F5344CB8AC3E}">
        <p14:creationId xmlns:p14="http://schemas.microsoft.com/office/powerpoint/2010/main" val="112912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61265-A7F3-38A8-3548-566565E24C0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A02C2A-941B-A4E2-6A0D-8AAEBF33B13B}"/>
              </a:ext>
            </a:extLst>
          </p:cNvPr>
          <p:cNvSpPr txBox="1"/>
          <p:nvPr/>
        </p:nvSpPr>
        <p:spPr>
          <a:xfrm>
            <a:off x="1145040" y="1131054"/>
            <a:ext cx="2845925" cy="954107"/>
          </a:xfrm>
          <a:prstGeom prst="rect">
            <a:avLst/>
          </a:prstGeom>
          <a:noFill/>
        </p:spPr>
        <p:txBody>
          <a:bodyPr wrap="square">
            <a:spAutoFit/>
          </a:bodyPr>
          <a:lstStyle/>
          <a:p>
            <a:pPr algn="ctr"/>
            <a:r>
              <a:rPr lang="en-CA" sz="2800" dirty="0">
                <a:solidFill>
                  <a:srgbClr val="FF0000"/>
                </a:solidFill>
              </a:rPr>
              <a:t> </a:t>
            </a:r>
          </a:p>
          <a:p>
            <a:r>
              <a:rPr lang="en-CA" sz="2800" dirty="0">
                <a:solidFill>
                  <a:schemeClr val="bg1"/>
                </a:solidFill>
              </a:rPr>
              <a:t> </a:t>
            </a:r>
          </a:p>
        </p:txBody>
      </p:sp>
      <p:sp>
        <p:nvSpPr>
          <p:cNvPr id="5" name="TextBox 4">
            <a:extLst>
              <a:ext uri="{FF2B5EF4-FFF2-40B4-BE49-F238E27FC236}">
                <a16:creationId xmlns:a16="http://schemas.microsoft.com/office/drawing/2014/main" id="{A1C70852-C2BA-7CDF-1CB1-CC6A3D8F85CC}"/>
              </a:ext>
            </a:extLst>
          </p:cNvPr>
          <p:cNvSpPr txBox="1"/>
          <p:nvPr/>
        </p:nvSpPr>
        <p:spPr>
          <a:xfrm>
            <a:off x="5126479" y="2644170"/>
            <a:ext cx="6094070" cy="1569660"/>
          </a:xfrm>
          <a:prstGeom prst="rect">
            <a:avLst/>
          </a:prstGeom>
          <a:noFill/>
        </p:spPr>
        <p:txBody>
          <a:bodyPr wrap="square">
            <a:spAutoFit/>
          </a:bodyPr>
          <a:lstStyle/>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name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role as a co leader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hope for the course is…</a:t>
            </a:r>
          </a:p>
        </p:txBody>
      </p:sp>
      <p:sp>
        <p:nvSpPr>
          <p:cNvPr id="3" name="Slide Number Placeholder 2">
            <a:extLst>
              <a:ext uri="{FF2B5EF4-FFF2-40B4-BE49-F238E27FC236}">
                <a16:creationId xmlns:a16="http://schemas.microsoft.com/office/drawing/2014/main" id="{15E02426-76C3-4CAB-4D9C-E840C690D847}"/>
              </a:ext>
            </a:extLst>
          </p:cNvPr>
          <p:cNvSpPr>
            <a:spLocks noGrp="1"/>
          </p:cNvSpPr>
          <p:nvPr>
            <p:ph type="sldNum" sz="quarter" idx="12"/>
          </p:nvPr>
        </p:nvSpPr>
        <p:spPr/>
        <p:txBody>
          <a:bodyPr/>
          <a:lstStyle/>
          <a:p>
            <a:fld id="{5B621ED0-B45F-441E-93E9-023E2B55C8A5}" type="slidenum">
              <a:rPr lang="en-CA" smtClean="0"/>
              <a:t>12</a:t>
            </a:fld>
            <a:endParaRPr lang="en-CA"/>
          </a:p>
        </p:txBody>
      </p:sp>
      <p:pic>
        <p:nvPicPr>
          <p:cNvPr id="7" name="Picture 6">
            <a:extLst>
              <a:ext uri="{FF2B5EF4-FFF2-40B4-BE49-F238E27FC236}">
                <a16:creationId xmlns:a16="http://schemas.microsoft.com/office/drawing/2014/main" id="{24E73E5A-AE49-EED7-BDED-2FE909220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25904" y="1447257"/>
            <a:ext cx="4807978" cy="3388302"/>
          </a:xfrm>
          <a:prstGeom prst="rect">
            <a:avLst/>
          </a:prstGeom>
        </p:spPr>
      </p:pic>
      <p:sp>
        <p:nvSpPr>
          <p:cNvPr id="9" name="TextBox 8">
            <a:extLst>
              <a:ext uri="{FF2B5EF4-FFF2-40B4-BE49-F238E27FC236}">
                <a16:creationId xmlns:a16="http://schemas.microsoft.com/office/drawing/2014/main" id="{9FA92AF1-5B01-84FD-0A2A-A920E1D72654}"/>
              </a:ext>
            </a:extLst>
          </p:cNvPr>
          <p:cNvSpPr txBox="1"/>
          <p:nvPr/>
        </p:nvSpPr>
        <p:spPr>
          <a:xfrm>
            <a:off x="-478860" y="4907004"/>
            <a:ext cx="6093724" cy="461665"/>
          </a:xfrm>
          <a:prstGeom prst="rect">
            <a:avLst/>
          </a:prstGeom>
          <a:noFill/>
        </p:spPr>
        <p:txBody>
          <a:bodyPr wrap="square">
            <a:spAutoFit/>
          </a:bodyPr>
          <a:lstStyle/>
          <a:p>
            <a:pPr algn="ctr"/>
            <a:r>
              <a:rPr lang="en-CA" sz="2400" dirty="0">
                <a:solidFill>
                  <a:schemeClr val="bg1"/>
                </a:solidFill>
              </a:rPr>
              <a:t>Carolynn Bart-</a:t>
            </a:r>
            <a:r>
              <a:rPr lang="en-CA" sz="2400" dirty="0" err="1">
                <a:solidFill>
                  <a:schemeClr val="bg1"/>
                </a:solidFill>
              </a:rPr>
              <a:t>Riedstra</a:t>
            </a:r>
            <a:endParaRPr lang="en-CA" sz="2400" dirty="0"/>
          </a:p>
        </p:txBody>
      </p:sp>
    </p:spTree>
    <p:extLst>
      <p:ext uri="{BB962C8B-B14F-4D97-AF65-F5344CB8AC3E}">
        <p14:creationId xmlns:p14="http://schemas.microsoft.com/office/powerpoint/2010/main" val="2212347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D83DD4-21D7-5539-20EE-23830E11CD88}"/>
              </a:ext>
            </a:extLst>
          </p:cNvPr>
          <p:cNvSpPr>
            <a:spLocks noGrp="1"/>
          </p:cNvSpPr>
          <p:nvPr>
            <p:ph type="sldNum" sz="quarter" idx="12"/>
          </p:nvPr>
        </p:nvSpPr>
        <p:spPr/>
        <p:txBody>
          <a:bodyPr/>
          <a:lstStyle/>
          <a:p>
            <a:fld id="{5B621ED0-B45F-441E-93E9-023E2B55C8A5}" type="slidenum">
              <a:rPr lang="en-CA" smtClean="0"/>
              <a:t>13</a:t>
            </a:fld>
            <a:endParaRPr lang="en-CA"/>
          </a:p>
        </p:txBody>
      </p:sp>
      <p:sp>
        <p:nvSpPr>
          <p:cNvPr id="4" name="TextBox 3">
            <a:extLst>
              <a:ext uri="{FF2B5EF4-FFF2-40B4-BE49-F238E27FC236}">
                <a16:creationId xmlns:a16="http://schemas.microsoft.com/office/drawing/2014/main" id="{286F5A66-1017-1389-AFE1-D9E970B3BF8E}"/>
              </a:ext>
            </a:extLst>
          </p:cNvPr>
          <p:cNvSpPr txBox="1"/>
          <p:nvPr/>
        </p:nvSpPr>
        <p:spPr>
          <a:xfrm>
            <a:off x="4480813" y="662439"/>
            <a:ext cx="7486334" cy="5847755"/>
          </a:xfrm>
          <a:prstGeom prst="rect">
            <a:avLst/>
          </a:prstGeom>
          <a:noFill/>
        </p:spPr>
        <p:txBody>
          <a:bodyPr wrap="square">
            <a:spAutoFit/>
          </a:bodyPr>
          <a:lstStyle/>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We truly appreciate your participation in the course and welcome your questions and comments. They are important in making the content of the course clearer and helping us to do a better job.</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Over the years we’ve experimented with different question and comment formats.</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This year we are once again going to have two designated periods of 15-20 minutes each for questions and comments. </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These will be before or right after the half-way break and before the end of the session. Outside these times we will </a:t>
            </a:r>
            <a:r>
              <a:rPr lang="en-CA" sz="2200" u="sng" dirty="0">
                <a:solidFill>
                  <a:schemeClr val="bg1"/>
                </a:solidFill>
                <a:latin typeface="Arial" panose="020B0604020202020204" pitchFamily="34" charset="0"/>
                <a:cs typeface="Arial" panose="020B0604020202020204" pitchFamily="34" charset="0"/>
              </a:rPr>
              <a:t>not</a:t>
            </a:r>
            <a:r>
              <a:rPr lang="en-CA" sz="2200" dirty="0">
                <a:solidFill>
                  <a:schemeClr val="bg1"/>
                </a:solidFill>
                <a:latin typeface="Arial" panose="020B0604020202020204" pitchFamily="34" charset="0"/>
                <a:cs typeface="Arial" panose="020B0604020202020204" pitchFamily="34" charset="0"/>
              </a:rPr>
              <a:t> be able to address your questions or comments. </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During the question and comment period, we will give priority to in person participants written questions. (please write your questions or comments in the index cards provided) and those sent by zoom participants via the chat function. </a:t>
            </a:r>
          </a:p>
        </p:txBody>
      </p:sp>
      <p:sp>
        <p:nvSpPr>
          <p:cNvPr id="8" name="TextBox 7">
            <a:extLst>
              <a:ext uri="{FF2B5EF4-FFF2-40B4-BE49-F238E27FC236}">
                <a16:creationId xmlns:a16="http://schemas.microsoft.com/office/drawing/2014/main" id="{20103CA2-E8CD-B116-4040-4AD5EE64AF3D}"/>
              </a:ext>
            </a:extLst>
          </p:cNvPr>
          <p:cNvSpPr txBox="1"/>
          <p:nvPr/>
        </p:nvSpPr>
        <p:spPr>
          <a:xfrm>
            <a:off x="-76202" y="764775"/>
            <a:ext cx="4805083" cy="1200329"/>
          </a:xfrm>
          <a:prstGeom prst="rect">
            <a:avLst/>
          </a:prstGeom>
          <a:noFill/>
        </p:spPr>
        <p:txBody>
          <a:bodyPr wrap="square">
            <a:spAutoFit/>
          </a:bodyPr>
          <a:lstStyle/>
          <a:p>
            <a:pPr algn="ctr"/>
            <a:r>
              <a:rPr lang="en-CA" sz="3600" dirty="0"/>
              <a:t>YOUR QUESTIONS AND COMMENTS</a:t>
            </a:r>
          </a:p>
        </p:txBody>
      </p:sp>
      <p:pic>
        <p:nvPicPr>
          <p:cNvPr id="3" name="Picture 2" descr="Person raises hand in office meeting with colleagues discussing business">
            <a:extLst>
              <a:ext uri="{FF2B5EF4-FFF2-40B4-BE49-F238E27FC236}">
                <a16:creationId xmlns:a16="http://schemas.microsoft.com/office/drawing/2014/main" id="{77C9C9B3-5CC7-B33C-E71C-18C83DAE1B9C}"/>
              </a:ext>
            </a:extLst>
          </p:cNvPr>
          <p:cNvPicPr>
            <a:picLocks noChangeAspect="1"/>
          </p:cNvPicPr>
          <p:nvPr/>
        </p:nvPicPr>
        <p:blipFill>
          <a:blip r:embed="rId2"/>
          <a:stretch>
            <a:fillRect/>
          </a:stretch>
        </p:blipFill>
        <p:spPr>
          <a:xfrm>
            <a:off x="224853" y="2360951"/>
            <a:ext cx="4099810" cy="2975547"/>
          </a:xfrm>
          <a:prstGeom prst="rect">
            <a:avLst/>
          </a:prstGeom>
        </p:spPr>
      </p:pic>
    </p:spTree>
    <p:extLst>
      <p:ext uri="{BB962C8B-B14F-4D97-AF65-F5344CB8AC3E}">
        <p14:creationId xmlns:p14="http://schemas.microsoft.com/office/powerpoint/2010/main" val="683725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6D221-5951-B6E5-9E0C-C9D689E5BD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856458-1624-6864-8067-6D02D8687891}"/>
              </a:ext>
            </a:extLst>
          </p:cNvPr>
          <p:cNvSpPr>
            <a:spLocks noGrp="1"/>
          </p:cNvSpPr>
          <p:nvPr>
            <p:ph type="sldNum" sz="quarter" idx="12"/>
          </p:nvPr>
        </p:nvSpPr>
        <p:spPr/>
        <p:txBody>
          <a:bodyPr/>
          <a:lstStyle/>
          <a:p>
            <a:fld id="{5B621ED0-B45F-441E-93E9-023E2B55C8A5}" type="slidenum">
              <a:rPr lang="en-CA" smtClean="0"/>
              <a:t>14</a:t>
            </a:fld>
            <a:endParaRPr lang="en-CA"/>
          </a:p>
        </p:txBody>
      </p:sp>
      <p:sp>
        <p:nvSpPr>
          <p:cNvPr id="4" name="TextBox 3">
            <a:extLst>
              <a:ext uri="{FF2B5EF4-FFF2-40B4-BE49-F238E27FC236}">
                <a16:creationId xmlns:a16="http://schemas.microsoft.com/office/drawing/2014/main" id="{AA3367AA-E3DD-F4FD-2318-9ACB235AF4B7}"/>
              </a:ext>
            </a:extLst>
          </p:cNvPr>
          <p:cNvSpPr txBox="1"/>
          <p:nvPr/>
        </p:nvSpPr>
        <p:spPr>
          <a:xfrm>
            <a:off x="4501644" y="1201699"/>
            <a:ext cx="7337684" cy="5170646"/>
          </a:xfrm>
          <a:prstGeom prst="rect">
            <a:avLst/>
          </a:prstGeom>
          <a:noFill/>
        </p:spPr>
        <p:txBody>
          <a:bodyPr wrap="square">
            <a:spAutoFit/>
          </a:bodyPr>
          <a:lstStyle/>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The co-leaders will review these questions and comments and introduce them at the appropriate times. You can also let us know if you want to be identified as the author of the question/comment or prefer to remain anonymous.</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If there’s time left over, we can take questions/comments that were not submitted in writing.</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If you have questions between sessions, you can email us, and we will try to address them in the sessions. If they are lengthier or more personal questions or comments, we encourage you to bring them to the Monday boing group.</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If there are more questions/comments than can be addressed in our time we can address them in the boing group on Mondays.  </a:t>
            </a:r>
          </a:p>
        </p:txBody>
      </p:sp>
      <p:sp>
        <p:nvSpPr>
          <p:cNvPr id="8" name="TextBox 7">
            <a:extLst>
              <a:ext uri="{FF2B5EF4-FFF2-40B4-BE49-F238E27FC236}">
                <a16:creationId xmlns:a16="http://schemas.microsoft.com/office/drawing/2014/main" id="{DA239267-7517-1D75-BE21-876DA57FA52C}"/>
              </a:ext>
            </a:extLst>
          </p:cNvPr>
          <p:cNvSpPr txBox="1"/>
          <p:nvPr/>
        </p:nvSpPr>
        <p:spPr>
          <a:xfrm>
            <a:off x="-76202" y="764775"/>
            <a:ext cx="4805083" cy="1200329"/>
          </a:xfrm>
          <a:prstGeom prst="rect">
            <a:avLst/>
          </a:prstGeom>
          <a:noFill/>
        </p:spPr>
        <p:txBody>
          <a:bodyPr wrap="square">
            <a:spAutoFit/>
          </a:bodyPr>
          <a:lstStyle/>
          <a:p>
            <a:pPr algn="ctr"/>
            <a:r>
              <a:rPr lang="en-CA" sz="3600" dirty="0"/>
              <a:t>YOUR QUESTIONS AND COMMENTS</a:t>
            </a:r>
          </a:p>
        </p:txBody>
      </p:sp>
      <p:pic>
        <p:nvPicPr>
          <p:cNvPr id="3" name="Picture 2" descr="Person raises hand in office meeting with colleagues discussing business">
            <a:extLst>
              <a:ext uri="{FF2B5EF4-FFF2-40B4-BE49-F238E27FC236}">
                <a16:creationId xmlns:a16="http://schemas.microsoft.com/office/drawing/2014/main" id="{288824D4-8AF8-CAC2-D945-1108AB8A1AA9}"/>
              </a:ext>
            </a:extLst>
          </p:cNvPr>
          <p:cNvPicPr>
            <a:picLocks noChangeAspect="1"/>
          </p:cNvPicPr>
          <p:nvPr/>
        </p:nvPicPr>
        <p:blipFill>
          <a:blip r:embed="rId2"/>
          <a:stretch>
            <a:fillRect/>
          </a:stretch>
        </p:blipFill>
        <p:spPr>
          <a:xfrm>
            <a:off x="224853" y="2360951"/>
            <a:ext cx="4099810" cy="2975547"/>
          </a:xfrm>
          <a:prstGeom prst="rect">
            <a:avLst/>
          </a:prstGeom>
        </p:spPr>
      </p:pic>
    </p:spTree>
    <p:extLst>
      <p:ext uri="{BB962C8B-B14F-4D97-AF65-F5344CB8AC3E}">
        <p14:creationId xmlns:p14="http://schemas.microsoft.com/office/powerpoint/2010/main" val="148192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516222" y="0"/>
            <a:ext cx="7292741" cy="6977063"/>
          </a:xfrm>
          <a:scene3d>
            <a:camera prst="orthographicFront">
              <a:rot lat="0" lon="60000" rev="0"/>
            </a:camera>
            <a:lightRig rig="threePt" dir="t"/>
          </a:scene3d>
        </p:spPr>
        <p:txBody>
          <a:bodyPr>
            <a:normAutofit/>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Poll</a:t>
            </a:r>
            <a:r>
              <a:rPr lang="en-CA" sz="2400" dirty="0">
                <a:solidFill>
                  <a:schemeClr val="bg1"/>
                </a:solidFill>
                <a:latin typeface="Arial" panose="020B0604020202020204" pitchFamily="34" charset="0"/>
                <a:cs typeface="Arial" panose="020B0604020202020204" pitchFamily="34" charset="0"/>
              </a:rPr>
              <a:t>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9DAA3309-7BB9-1F5B-0787-5837D98B47A3}"/>
              </a:ext>
            </a:extLst>
          </p:cNvPr>
          <p:cNvSpPr>
            <a:spLocks noGrp="1"/>
          </p:cNvSpPr>
          <p:nvPr>
            <p:ph type="sldNum" sz="quarter" idx="12"/>
          </p:nvPr>
        </p:nvSpPr>
        <p:spPr/>
        <p:txBody>
          <a:bodyPr/>
          <a:lstStyle/>
          <a:p>
            <a:fld id="{5B621ED0-B45F-441E-93E9-023E2B55C8A5}" type="slidenum">
              <a:rPr lang="en-CA" smtClean="0"/>
              <a:t>15</a:t>
            </a:fld>
            <a:endParaRPr lang="en-CA"/>
          </a:p>
        </p:txBody>
      </p:sp>
    </p:spTree>
    <p:extLst>
      <p:ext uri="{BB962C8B-B14F-4D97-AF65-F5344CB8AC3E}">
        <p14:creationId xmlns:p14="http://schemas.microsoft.com/office/powerpoint/2010/main" val="269412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miling at the camera&#10;&#10;Description automatically generated">
            <a:extLst>
              <a:ext uri="{FF2B5EF4-FFF2-40B4-BE49-F238E27FC236}">
                <a16:creationId xmlns:a16="http://schemas.microsoft.com/office/drawing/2014/main" id="{7BD60386-4885-8A56-8B9C-0708AF29F3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951" y="1015341"/>
            <a:ext cx="3293403" cy="5061927"/>
          </a:xfrm>
          <a:prstGeom prst="rect">
            <a:avLst/>
          </a:prstGeom>
        </p:spPr>
      </p:pic>
      <p:sp>
        <p:nvSpPr>
          <p:cNvPr id="4" name="TextBox 3">
            <a:extLst>
              <a:ext uri="{FF2B5EF4-FFF2-40B4-BE49-F238E27FC236}">
                <a16:creationId xmlns:a16="http://schemas.microsoft.com/office/drawing/2014/main" id="{6620DABC-94EB-2D5C-1DC1-B5CD3942405C}"/>
              </a:ext>
            </a:extLst>
          </p:cNvPr>
          <p:cNvSpPr txBox="1"/>
          <p:nvPr/>
        </p:nvSpPr>
        <p:spPr>
          <a:xfrm>
            <a:off x="1145040" y="1131054"/>
            <a:ext cx="2845925" cy="1384995"/>
          </a:xfrm>
          <a:prstGeom prst="rect">
            <a:avLst/>
          </a:prstGeom>
          <a:noFill/>
        </p:spPr>
        <p:txBody>
          <a:bodyPr wrap="square">
            <a:spAutoFit/>
          </a:bodyPr>
          <a:lstStyle/>
          <a:p>
            <a:pPr algn="ctr"/>
            <a:r>
              <a:rPr lang="en-CA" sz="2800" dirty="0">
                <a:solidFill>
                  <a:schemeClr val="bg1"/>
                </a:solidFill>
              </a:rPr>
              <a:t>Nicole Rogerson</a:t>
            </a:r>
          </a:p>
          <a:p>
            <a:pPr algn="ctr"/>
            <a:r>
              <a:rPr lang="en-CA" sz="2800" dirty="0">
                <a:solidFill>
                  <a:srgbClr val="FF0000"/>
                </a:solidFill>
              </a:rPr>
              <a:t> </a:t>
            </a:r>
          </a:p>
          <a:p>
            <a:r>
              <a:rPr lang="en-CA" sz="2800" dirty="0">
                <a:solidFill>
                  <a:schemeClr val="bg1"/>
                </a:solidFill>
              </a:rPr>
              <a:t> </a:t>
            </a:r>
          </a:p>
        </p:txBody>
      </p:sp>
      <p:sp>
        <p:nvSpPr>
          <p:cNvPr id="5" name="TextBox 4">
            <a:extLst>
              <a:ext uri="{FF2B5EF4-FFF2-40B4-BE49-F238E27FC236}">
                <a16:creationId xmlns:a16="http://schemas.microsoft.com/office/drawing/2014/main" id="{7A17C3D8-55B0-B25E-A189-E9FDB7C53EFB}"/>
              </a:ext>
            </a:extLst>
          </p:cNvPr>
          <p:cNvSpPr txBox="1"/>
          <p:nvPr/>
        </p:nvSpPr>
        <p:spPr>
          <a:xfrm>
            <a:off x="4952890" y="2181432"/>
            <a:ext cx="6094070" cy="1569660"/>
          </a:xfrm>
          <a:prstGeom prst="rect">
            <a:avLst/>
          </a:prstGeom>
          <a:noFill/>
        </p:spPr>
        <p:txBody>
          <a:bodyPr wrap="square">
            <a:spAutoFit/>
          </a:bodyPr>
          <a:lstStyle/>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name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role as a co leader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hope for the course is…</a:t>
            </a:r>
          </a:p>
        </p:txBody>
      </p:sp>
      <p:sp>
        <p:nvSpPr>
          <p:cNvPr id="3" name="Slide Number Placeholder 2">
            <a:extLst>
              <a:ext uri="{FF2B5EF4-FFF2-40B4-BE49-F238E27FC236}">
                <a16:creationId xmlns:a16="http://schemas.microsoft.com/office/drawing/2014/main" id="{DBEE4463-9C10-9111-8E0A-414AE4B9A4F1}"/>
              </a:ext>
            </a:extLst>
          </p:cNvPr>
          <p:cNvSpPr>
            <a:spLocks noGrp="1"/>
          </p:cNvSpPr>
          <p:nvPr>
            <p:ph type="sldNum" sz="quarter" idx="12"/>
          </p:nvPr>
        </p:nvSpPr>
        <p:spPr/>
        <p:txBody>
          <a:bodyPr/>
          <a:lstStyle/>
          <a:p>
            <a:fld id="{5B621ED0-B45F-441E-93E9-023E2B55C8A5}" type="slidenum">
              <a:rPr lang="en-CA" smtClean="0"/>
              <a:t>16</a:t>
            </a:fld>
            <a:endParaRPr lang="en-CA"/>
          </a:p>
        </p:txBody>
      </p:sp>
    </p:spTree>
    <p:extLst>
      <p:ext uri="{BB962C8B-B14F-4D97-AF65-F5344CB8AC3E}">
        <p14:creationId xmlns:p14="http://schemas.microsoft.com/office/powerpoint/2010/main" val="120404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516A-3366-2E62-66CC-B3AECE483D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EA323F-C13F-4C6A-3F4F-61BB4168DC2A}"/>
              </a:ext>
            </a:extLst>
          </p:cNvPr>
          <p:cNvSpPr txBox="1"/>
          <p:nvPr/>
        </p:nvSpPr>
        <p:spPr>
          <a:xfrm>
            <a:off x="6734765" y="83172"/>
            <a:ext cx="3767784" cy="707886"/>
          </a:xfrm>
          <a:prstGeom prst="rect">
            <a:avLst/>
          </a:prstGeom>
          <a:noFill/>
        </p:spPr>
        <p:txBody>
          <a:bodyPr wrap="square">
            <a:spAutoFit/>
          </a:bodyPr>
          <a:lstStyle/>
          <a:p>
            <a:r>
              <a:rPr lang="en-CA" sz="4000" dirty="0"/>
              <a:t>ZOOM POLLS </a:t>
            </a:r>
          </a:p>
        </p:txBody>
      </p:sp>
      <p:pic>
        <p:nvPicPr>
          <p:cNvPr id="4" name="Picture 3" descr="A screenshot of a computer&#10;&#10;Description automatically generated">
            <a:extLst>
              <a:ext uri="{FF2B5EF4-FFF2-40B4-BE49-F238E27FC236}">
                <a16:creationId xmlns:a16="http://schemas.microsoft.com/office/drawing/2014/main" id="{DFDF034B-CA74-A8DC-BA9F-F1F20B848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10" y="382250"/>
            <a:ext cx="4770656" cy="6273870"/>
          </a:xfrm>
          <a:prstGeom prst="rect">
            <a:avLst/>
          </a:prstGeom>
        </p:spPr>
      </p:pic>
      <p:sp>
        <p:nvSpPr>
          <p:cNvPr id="6" name="TextBox 5">
            <a:extLst>
              <a:ext uri="{FF2B5EF4-FFF2-40B4-BE49-F238E27FC236}">
                <a16:creationId xmlns:a16="http://schemas.microsoft.com/office/drawing/2014/main" id="{2FD52EF9-01C3-1D02-28C4-768D2716BC1B}"/>
              </a:ext>
            </a:extLst>
          </p:cNvPr>
          <p:cNvSpPr txBox="1"/>
          <p:nvPr/>
        </p:nvSpPr>
        <p:spPr>
          <a:xfrm>
            <a:off x="5263914" y="856895"/>
            <a:ext cx="6744776" cy="6124754"/>
          </a:xfrm>
          <a:prstGeom prst="rect">
            <a:avLst/>
          </a:prstGeom>
          <a:noFill/>
        </p:spPr>
        <p:txBody>
          <a:bodyPr wrap="square">
            <a:spAutoFit/>
          </a:bodyPr>
          <a:lstStyle/>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Throughout the year we will be doing polls to better understand some of your thoughts, feelings and needs from the course.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We’ll look at the answers of zoom participants immediately after we do the polls.</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We’ll share the answers of in person participants at the beginning of the session the week after the poll.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Answers are anonymous</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The session 1 poll asks about you</a:t>
            </a:r>
          </a:p>
          <a:p>
            <a:endParaRPr lang="en-CA" sz="2800" dirty="0"/>
          </a:p>
          <a:p>
            <a:pPr marL="285750" indent="-285750">
              <a:buFont typeface="Arial" panose="020B0604020202020204" pitchFamily="34" charset="0"/>
              <a:buChar char="•"/>
            </a:pPr>
            <a:endParaRPr lang="en-CA" sz="2800" dirty="0"/>
          </a:p>
        </p:txBody>
      </p:sp>
      <p:sp>
        <p:nvSpPr>
          <p:cNvPr id="2" name="Slide Number Placeholder 1">
            <a:extLst>
              <a:ext uri="{FF2B5EF4-FFF2-40B4-BE49-F238E27FC236}">
                <a16:creationId xmlns:a16="http://schemas.microsoft.com/office/drawing/2014/main" id="{EA94EE31-176E-946B-0CB3-355454BDFC28}"/>
              </a:ext>
            </a:extLst>
          </p:cNvPr>
          <p:cNvSpPr>
            <a:spLocks noGrp="1"/>
          </p:cNvSpPr>
          <p:nvPr>
            <p:ph type="sldNum" sz="quarter" idx="12"/>
          </p:nvPr>
        </p:nvSpPr>
        <p:spPr/>
        <p:txBody>
          <a:bodyPr/>
          <a:lstStyle/>
          <a:p>
            <a:fld id="{5B621ED0-B45F-441E-93E9-023E2B55C8A5}" type="slidenum">
              <a:rPr lang="en-CA" smtClean="0"/>
              <a:t>17</a:t>
            </a:fld>
            <a:endParaRPr lang="en-CA"/>
          </a:p>
        </p:txBody>
      </p:sp>
    </p:spTree>
    <p:extLst>
      <p:ext uri="{BB962C8B-B14F-4D97-AF65-F5344CB8AC3E}">
        <p14:creationId xmlns:p14="http://schemas.microsoft.com/office/powerpoint/2010/main" val="2919409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B3A802-A849-62AD-FC9F-464C0D242AC8}"/>
              </a:ext>
            </a:extLst>
          </p:cNvPr>
          <p:cNvSpPr>
            <a:spLocks noGrp="1"/>
          </p:cNvSpPr>
          <p:nvPr>
            <p:ph type="sldNum" sz="quarter" idx="12"/>
          </p:nvPr>
        </p:nvSpPr>
        <p:spPr/>
        <p:txBody>
          <a:bodyPr/>
          <a:lstStyle/>
          <a:p>
            <a:fld id="{5B621ED0-B45F-441E-93E9-023E2B55C8A5}" type="slidenum">
              <a:rPr lang="en-CA" smtClean="0"/>
              <a:t>18</a:t>
            </a:fld>
            <a:endParaRPr lang="en-CA"/>
          </a:p>
        </p:txBody>
      </p:sp>
      <p:sp>
        <p:nvSpPr>
          <p:cNvPr id="4" name="TextBox 3">
            <a:extLst>
              <a:ext uri="{FF2B5EF4-FFF2-40B4-BE49-F238E27FC236}">
                <a16:creationId xmlns:a16="http://schemas.microsoft.com/office/drawing/2014/main" id="{BA94EE5D-D65B-8969-9C32-87AC809E99A5}"/>
              </a:ext>
            </a:extLst>
          </p:cNvPr>
          <p:cNvSpPr txBox="1"/>
          <p:nvPr/>
        </p:nvSpPr>
        <p:spPr>
          <a:xfrm>
            <a:off x="1759974" y="1616351"/>
            <a:ext cx="9547122" cy="707886"/>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 </a:t>
            </a:r>
            <a:r>
              <a:rPr lang="en-CA" sz="4000" dirty="0">
                <a:solidFill>
                  <a:schemeClr val="bg1"/>
                </a:solidFill>
                <a:latin typeface="Arial" panose="020B0604020202020204" pitchFamily="34" charset="0"/>
                <a:cs typeface="Arial" panose="020B0604020202020204" pitchFamily="34" charset="0"/>
              </a:rPr>
              <a:t>PLEASE LAUCH SESSION 1 POLL</a:t>
            </a:r>
            <a:endParaRPr lang="en-CA" sz="4000" dirty="0"/>
          </a:p>
        </p:txBody>
      </p:sp>
    </p:spTree>
    <p:extLst>
      <p:ext uri="{BB962C8B-B14F-4D97-AF65-F5344CB8AC3E}">
        <p14:creationId xmlns:p14="http://schemas.microsoft.com/office/powerpoint/2010/main" val="3829514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miling at the camera&#10;&#10;Description automatically generated">
            <a:extLst>
              <a:ext uri="{FF2B5EF4-FFF2-40B4-BE49-F238E27FC236}">
                <a16:creationId xmlns:a16="http://schemas.microsoft.com/office/drawing/2014/main" id="{BC1A16F4-1D09-F726-802E-D8AFF6AE8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8" y="878303"/>
            <a:ext cx="3616686" cy="4896091"/>
          </a:xfrm>
          <a:prstGeom prst="rect">
            <a:avLst/>
          </a:prstGeom>
        </p:spPr>
      </p:pic>
      <p:sp>
        <p:nvSpPr>
          <p:cNvPr id="4" name="TextBox 3">
            <a:extLst>
              <a:ext uri="{FF2B5EF4-FFF2-40B4-BE49-F238E27FC236}">
                <a16:creationId xmlns:a16="http://schemas.microsoft.com/office/drawing/2014/main" id="{2D9AFAE8-EBF8-1FE5-4354-F2B88AFECCD9}"/>
              </a:ext>
            </a:extLst>
          </p:cNvPr>
          <p:cNvSpPr txBox="1"/>
          <p:nvPr/>
        </p:nvSpPr>
        <p:spPr>
          <a:xfrm>
            <a:off x="-514134" y="4890601"/>
            <a:ext cx="6094070" cy="1077218"/>
          </a:xfrm>
          <a:prstGeom prst="rect">
            <a:avLst/>
          </a:prstGeom>
          <a:noFill/>
        </p:spPr>
        <p:txBody>
          <a:bodyPr wrap="square">
            <a:spAutoFit/>
          </a:bodyPr>
          <a:lstStyle/>
          <a:p>
            <a:pPr algn="ctr"/>
            <a:r>
              <a:rPr lang="en-CA" sz="3200" dirty="0"/>
              <a:t>Joan Flanagan</a:t>
            </a:r>
          </a:p>
          <a:p>
            <a:r>
              <a:rPr lang="en-CA" sz="3200" dirty="0"/>
              <a:t> </a:t>
            </a:r>
          </a:p>
        </p:txBody>
      </p:sp>
      <p:sp>
        <p:nvSpPr>
          <p:cNvPr id="6" name="TextBox 5">
            <a:extLst>
              <a:ext uri="{FF2B5EF4-FFF2-40B4-BE49-F238E27FC236}">
                <a16:creationId xmlns:a16="http://schemas.microsoft.com/office/drawing/2014/main" id="{4B4A8715-4F4C-B50F-61FF-6F86ED61DDEC}"/>
              </a:ext>
            </a:extLst>
          </p:cNvPr>
          <p:cNvSpPr txBox="1"/>
          <p:nvPr/>
        </p:nvSpPr>
        <p:spPr>
          <a:xfrm>
            <a:off x="5240277" y="1124464"/>
            <a:ext cx="6097604" cy="1569660"/>
          </a:xfrm>
          <a:prstGeom prst="rect">
            <a:avLst/>
          </a:prstGeom>
          <a:noFill/>
        </p:spPr>
        <p:txBody>
          <a:bodyPr wrap="square">
            <a:spAutoFit/>
          </a:bodyPr>
          <a:lstStyle/>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name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role as a co leader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hope for the course is…</a:t>
            </a:r>
          </a:p>
        </p:txBody>
      </p:sp>
      <p:sp>
        <p:nvSpPr>
          <p:cNvPr id="3" name="Slide Number Placeholder 2">
            <a:extLst>
              <a:ext uri="{FF2B5EF4-FFF2-40B4-BE49-F238E27FC236}">
                <a16:creationId xmlns:a16="http://schemas.microsoft.com/office/drawing/2014/main" id="{6BF75E21-5124-C61C-306E-5A914B37EB4C}"/>
              </a:ext>
            </a:extLst>
          </p:cNvPr>
          <p:cNvSpPr>
            <a:spLocks noGrp="1"/>
          </p:cNvSpPr>
          <p:nvPr>
            <p:ph type="sldNum" sz="quarter" idx="12"/>
          </p:nvPr>
        </p:nvSpPr>
        <p:spPr/>
        <p:txBody>
          <a:bodyPr/>
          <a:lstStyle/>
          <a:p>
            <a:fld id="{5B621ED0-B45F-441E-93E9-023E2B55C8A5}" type="slidenum">
              <a:rPr lang="en-CA" smtClean="0"/>
              <a:t>19</a:t>
            </a:fld>
            <a:endParaRPr lang="en-CA"/>
          </a:p>
        </p:txBody>
      </p:sp>
    </p:spTree>
    <p:extLst>
      <p:ext uri="{BB962C8B-B14F-4D97-AF65-F5344CB8AC3E}">
        <p14:creationId xmlns:p14="http://schemas.microsoft.com/office/powerpoint/2010/main" val="1218451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B03C3-B637-791E-F21F-C9B38485C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D5033-DB1F-5074-A937-E352FFA497C7}"/>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C2F081F4-7847-CE47-A04F-8CE223F1F7B9}"/>
              </a:ext>
            </a:extLst>
          </p:cNvPr>
          <p:cNvSpPr>
            <a:spLocks noGrp="1"/>
          </p:cNvSpPr>
          <p:nvPr>
            <p:ph idx="4294967295"/>
          </p:nvPr>
        </p:nvSpPr>
        <p:spPr>
          <a:xfrm>
            <a:off x="4312450" y="0"/>
            <a:ext cx="7292741" cy="6977063"/>
          </a:xfrm>
          <a:scene3d>
            <a:camera prst="orthographicFront">
              <a:rot lat="0" lon="60000" rev="0"/>
            </a:camera>
            <a:lightRig rig="threePt" dir="t"/>
          </a:scene3d>
        </p:spPr>
        <p:txBody>
          <a:bodyPr>
            <a:normAutofit/>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86A0A2AE-CBA1-A720-D1E3-728A3133B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CFF771F-81C4-139F-52E2-E236297609EB}"/>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C5C2B500-DC0E-3070-D40B-9FF8E4F26105}"/>
              </a:ext>
            </a:extLst>
          </p:cNvPr>
          <p:cNvSpPr>
            <a:spLocks noGrp="1"/>
          </p:cNvSpPr>
          <p:nvPr>
            <p:ph type="sldNum" sz="quarter" idx="12"/>
          </p:nvPr>
        </p:nvSpPr>
        <p:spPr/>
        <p:txBody>
          <a:bodyPr/>
          <a:lstStyle/>
          <a:p>
            <a:fld id="{5B621ED0-B45F-441E-93E9-023E2B55C8A5}" type="slidenum">
              <a:rPr lang="en-CA" smtClean="0"/>
              <a:t>20</a:t>
            </a:fld>
            <a:endParaRPr lang="en-CA"/>
          </a:p>
        </p:txBody>
      </p:sp>
    </p:spTree>
    <p:extLst>
      <p:ext uri="{BB962C8B-B14F-4D97-AF65-F5344CB8AC3E}">
        <p14:creationId xmlns:p14="http://schemas.microsoft.com/office/powerpoint/2010/main" val="245950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909FB4-4F46-3E5F-6A16-CB8F9F13D9C4}"/>
              </a:ext>
            </a:extLst>
          </p:cNvPr>
          <p:cNvSpPr>
            <a:spLocks noGrp="1"/>
          </p:cNvSpPr>
          <p:nvPr>
            <p:ph type="sldNum" sz="quarter" idx="12"/>
          </p:nvPr>
        </p:nvSpPr>
        <p:spPr/>
        <p:txBody>
          <a:bodyPr/>
          <a:lstStyle/>
          <a:p>
            <a:fld id="{5B621ED0-B45F-441E-93E9-023E2B55C8A5}" type="slidenum">
              <a:rPr lang="en-CA" smtClean="0"/>
              <a:t>21</a:t>
            </a:fld>
            <a:endParaRPr lang="en-CA"/>
          </a:p>
        </p:txBody>
      </p:sp>
      <p:sp>
        <p:nvSpPr>
          <p:cNvPr id="4" name="TextBox 3">
            <a:extLst>
              <a:ext uri="{FF2B5EF4-FFF2-40B4-BE49-F238E27FC236}">
                <a16:creationId xmlns:a16="http://schemas.microsoft.com/office/drawing/2014/main" id="{5DADB05C-CCE2-D063-B9D5-A5B8D168F87E}"/>
              </a:ext>
            </a:extLst>
          </p:cNvPr>
          <p:cNvSpPr txBox="1"/>
          <p:nvPr/>
        </p:nvSpPr>
        <p:spPr>
          <a:xfrm>
            <a:off x="137651" y="370252"/>
            <a:ext cx="11572568" cy="3170099"/>
          </a:xfrm>
          <a:prstGeom prst="rect">
            <a:avLst/>
          </a:prstGeom>
          <a:noFill/>
        </p:spPr>
        <p:txBody>
          <a:bodyPr wrap="square">
            <a:spAutoFit/>
          </a:bodyPr>
          <a:lstStyle/>
          <a:p>
            <a:pPr algn="ctr"/>
            <a:r>
              <a:rPr lang="en-US" sz="4000" b="0" i="0" dirty="0">
                <a:solidFill>
                  <a:srgbClr val="222222"/>
                </a:solidFill>
                <a:effectLst/>
                <a:latin typeface="Arial" panose="020B0604020202020204" pitchFamily="34" charset="0"/>
              </a:rPr>
              <a:t>MINDFULNESS IS PAYING ATTENTION TO THE PRESENT MOMENT WITHOUT JUDGEMENT.</a:t>
            </a:r>
          </a:p>
          <a:p>
            <a:pPr algn="ctr"/>
            <a:endParaRPr lang="en-US" sz="4000" dirty="0">
              <a:solidFill>
                <a:srgbClr val="222222"/>
              </a:solidFill>
              <a:latin typeface="Arial" panose="020B0604020202020204" pitchFamily="34" charset="0"/>
            </a:endParaRPr>
          </a:p>
          <a:p>
            <a:pPr algn="ctr"/>
            <a:r>
              <a:rPr lang="en-US" sz="4000" dirty="0">
                <a:solidFill>
                  <a:srgbClr val="222222"/>
                </a:solidFill>
                <a:latin typeface="Arial" panose="020B0604020202020204" pitchFamily="34" charset="0"/>
              </a:rPr>
              <a:t>MINDFULNESS IS A CORE CONCEPT IN THE SIMPLE COURSE</a:t>
            </a:r>
            <a:endParaRPr lang="en-CA" sz="4000" dirty="0"/>
          </a:p>
        </p:txBody>
      </p:sp>
    </p:spTree>
    <p:extLst>
      <p:ext uri="{BB962C8B-B14F-4D97-AF65-F5344CB8AC3E}">
        <p14:creationId xmlns:p14="http://schemas.microsoft.com/office/powerpoint/2010/main" val="949912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Mindfulness for Skeptics: One Cynic&amp;#39;s Unexpected Journey Through  Mindfulness | Real Simple">
            <a:extLst>
              <a:ext uri="{FF2B5EF4-FFF2-40B4-BE49-F238E27FC236}">
                <a16:creationId xmlns:a16="http://schemas.microsoft.com/office/drawing/2014/main" id="{94E85278-3039-48E2-8606-6F248AEA6746}"/>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bwMode="auto">
          <a:xfrm>
            <a:off x="6645009" y="4354569"/>
            <a:ext cx="4839862" cy="221297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89D169AD-F652-423A-A5DA-AE0547083BCD}"/>
              </a:ext>
            </a:extLst>
          </p:cNvPr>
          <p:cNvSpPr>
            <a:spLocks noGrp="1"/>
          </p:cNvSpPr>
          <p:nvPr>
            <p:ph type="body" idx="4294967295"/>
          </p:nvPr>
        </p:nvSpPr>
        <p:spPr>
          <a:xfrm>
            <a:off x="500729" y="3773269"/>
            <a:ext cx="4995863" cy="565150"/>
          </a:xfrm>
        </p:spPr>
        <p:txBody>
          <a:bodyPr/>
          <a:lstStyle/>
          <a:p>
            <a:pPr marL="0" indent="0">
              <a:buNone/>
            </a:pPr>
            <a:r>
              <a:rPr lang="en-CA" sz="2400" dirty="0">
                <a:solidFill>
                  <a:schemeClr val="bg1"/>
                </a:solidFill>
              </a:rPr>
              <a:t>Distressing thoughts and feelings</a:t>
            </a:r>
          </a:p>
        </p:txBody>
      </p:sp>
      <p:pic>
        <p:nvPicPr>
          <p:cNvPr id="2050" name="Picture 2" descr="How to Use Poetry to Develop Mindfulness | by Jason McBride | Weirdo Poetry  | Medium">
            <a:extLst>
              <a:ext uri="{FF2B5EF4-FFF2-40B4-BE49-F238E27FC236}">
                <a16:creationId xmlns:a16="http://schemas.microsoft.com/office/drawing/2014/main" id="{85BEC3C9-89DF-49FB-9A50-D424818C1A31}"/>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tretch>
            <a:fillRect/>
          </a:stretch>
        </p:blipFill>
        <p:spPr bwMode="auto">
          <a:xfrm>
            <a:off x="500729" y="4354569"/>
            <a:ext cx="4725977" cy="2366962"/>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355289F2-7FF7-4AB3-9B47-9774B6A1A834}"/>
              </a:ext>
            </a:extLst>
          </p:cNvPr>
          <p:cNvSpPr>
            <a:spLocks noGrp="1"/>
          </p:cNvSpPr>
          <p:nvPr>
            <p:ph type="body" sz="quarter" idx="4294967295"/>
          </p:nvPr>
        </p:nvSpPr>
        <p:spPr>
          <a:xfrm>
            <a:off x="6823302" y="3773269"/>
            <a:ext cx="5141912" cy="663575"/>
          </a:xfrm>
        </p:spPr>
        <p:txBody>
          <a:bodyPr>
            <a:normAutofit/>
          </a:bodyPr>
          <a:lstStyle/>
          <a:p>
            <a:pPr marL="0" indent="0">
              <a:buNone/>
            </a:pPr>
            <a:r>
              <a:rPr lang="en-CA" sz="2400" dirty="0">
                <a:solidFill>
                  <a:schemeClr val="bg1"/>
                </a:solidFill>
              </a:rPr>
              <a:t>Mindfulness and meditation</a:t>
            </a:r>
          </a:p>
        </p:txBody>
      </p:sp>
      <p:sp>
        <p:nvSpPr>
          <p:cNvPr id="6" name="Arrow: Right 5">
            <a:extLst>
              <a:ext uri="{FF2B5EF4-FFF2-40B4-BE49-F238E27FC236}">
                <a16:creationId xmlns:a16="http://schemas.microsoft.com/office/drawing/2014/main" id="{FA04056B-3327-F2E8-4D03-78557579418D}"/>
              </a:ext>
            </a:extLst>
          </p:cNvPr>
          <p:cNvSpPr/>
          <p:nvPr/>
        </p:nvSpPr>
        <p:spPr>
          <a:xfrm>
            <a:off x="5490079" y="3832938"/>
            <a:ext cx="1016199" cy="342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spc="50" dirty="0">
              <a:ln w="0"/>
              <a:solidFill>
                <a:schemeClr val="bg2"/>
              </a:solidFill>
              <a:effectLst>
                <a:innerShdw blurRad="63500" dist="50800" dir="13500000">
                  <a:srgbClr val="000000">
                    <a:alpha val="50000"/>
                  </a:srgbClr>
                </a:innerShdw>
              </a:effectLst>
            </a:endParaRPr>
          </a:p>
        </p:txBody>
      </p:sp>
      <p:sp>
        <p:nvSpPr>
          <p:cNvPr id="9" name="TextBox 8">
            <a:extLst>
              <a:ext uri="{FF2B5EF4-FFF2-40B4-BE49-F238E27FC236}">
                <a16:creationId xmlns:a16="http://schemas.microsoft.com/office/drawing/2014/main" id="{AA97B97B-9E8E-45D5-661A-C05A4687EB82}"/>
              </a:ext>
            </a:extLst>
          </p:cNvPr>
          <p:cNvSpPr txBox="1"/>
          <p:nvPr/>
        </p:nvSpPr>
        <p:spPr>
          <a:xfrm>
            <a:off x="3255470" y="-48605"/>
            <a:ext cx="6327474" cy="646331"/>
          </a:xfrm>
          <a:prstGeom prst="rect">
            <a:avLst/>
          </a:prstGeom>
          <a:noFill/>
        </p:spPr>
        <p:txBody>
          <a:bodyPr wrap="square">
            <a:spAutoFit/>
          </a:bodyPr>
          <a:lstStyle/>
          <a:p>
            <a:r>
              <a:rPr lang="en-CA" sz="3600" dirty="0"/>
              <a:t>WHAT IS MINDFULNESS ?</a:t>
            </a:r>
          </a:p>
        </p:txBody>
      </p:sp>
      <p:sp>
        <p:nvSpPr>
          <p:cNvPr id="10" name="TextBox 9">
            <a:extLst>
              <a:ext uri="{FF2B5EF4-FFF2-40B4-BE49-F238E27FC236}">
                <a16:creationId xmlns:a16="http://schemas.microsoft.com/office/drawing/2014/main" id="{4007ADFE-C1B1-3548-C2C6-D00635B58AC4}"/>
              </a:ext>
            </a:extLst>
          </p:cNvPr>
          <p:cNvSpPr txBox="1"/>
          <p:nvPr/>
        </p:nvSpPr>
        <p:spPr>
          <a:xfrm>
            <a:off x="153603" y="514538"/>
            <a:ext cx="12038397" cy="3139321"/>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 our day-to-day life, when we are not focused on a concrete task, our thoughts tend to roam, flitting from one subject to another in what is called a stream of associations. Sometimes our thoughts go to happy or neutral places, but many people experience a disproportionate amount of negative painful thoughts and feelings.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Mindfulness</a:t>
            </a:r>
            <a:r>
              <a:rPr lang="en-US" dirty="0">
                <a:solidFill>
                  <a:schemeClr val="bg1"/>
                </a:solidFill>
                <a:latin typeface="Arial" panose="020B0604020202020204" pitchFamily="34" charset="0"/>
                <a:cs typeface="Arial" panose="020B0604020202020204" pitchFamily="34" charset="0"/>
              </a:rPr>
              <a:t> is learning the difficult skill of influencing where our thoughts and feelings go.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 mindfulness, we fill our mind with something that we choose to fill it with, for example being present with a friend, the forest around us, or a sunset. In mindfulness our mind stays present and focused on that one thing and avoids roaming to other subjects.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Mindfulness, is also about learning to live in the present moment rather than “time travelling” and ruminating about the past or catastrophizing about the future.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Meditation</a:t>
            </a:r>
            <a:r>
              <a:rPr lang="en-US" dirty="0">
                <a:solidFill>
                  <a:schemeClr val="bg1"/>
                </a:solidFill>
                <a:latin typeface="Arial" panose="020B0604020202020204" pitchFamily="34" charset="0"/>
                <a:cs typeface="Arial" panose="020B0604020202020204" pitchFamily="34" charset="0"/>
              </a:rPr>
              <a:t> is a mindfulness practice that helps us learn to focus our attention by keeping it focused on one single object of perception such as the breath, a mantra, or our bodily sensations. If you put into pictures…</a:t>
            </a:r>
            <a:endParaRPr lang="en-CA"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7C6B644-AA3F-2426-0E86-9C1664DAE2FD}"/>
              </a:ext>
            </a:extLst>
          </p:cNvPr>
          <p:cNvSpPr txBox="1"/>
          <p:nvPr/>
        </p:nvSpPr>
        <p:spPr>
          <a:xfrm>
            <a:off x="583501" y="5809894"/>
            <a:ext cx="2846018" cy="369332"/>
          </a:xfrm>
          <a:prstGeom prst="rect">
            <a:avLst/>
          </a:prstGeom>
          <a:noFill/>
        </p:spPr>
        <p:txBody>
          <a:bodyPr wrap="square">
            <a:spAutoFit/>
          </a:bodyPr>
          <a:lstStyle/>
          <a:p>
            <a:r>
              <a:rPr lang="en-US" dirty="0"/>
              <a:t>Negative thoughts </a:t>
            </a:r>
            <a:endParaRPr lang="en-CA" dirty="0"/>
          </a:p>
        </p:txBody>
      </p:sp>
      <p:sp>
        <p:nvSpPr>
          <p:cNvPr id="8" name="TextBox 7">
            <a:extLst>
              <a:ext uri="{FF2B5EF4-FFF2-40B4-BE49-F238E27FC236}">
                <a16:creationId xmlns:a16="http://schemas.microsoft.com/office/drawing/2014/main" id="{56798A1A-964E-C42B-01D6-F079A20182F0}"/>
              </a:ext>
            </a:extLst>
          </p:cNvPr>
          <p:cNvSpPr txBox="1"/>
          <p:nvPr/>
        </p:nvSpPr>
        <p:spPr>
          <a:xfrm>
            <a:off x="3255470" y="5793744"/>
            <a:ext cx="2234609" cy="369332"/>
          </a:xfrm>
          <a:prstGeom prst="rect">
            <a:avLst/>
          </a:prstGeom>
          <a:noFill/>
        </p:spPr>
        <p:txBody>
          <a:bodyPr wrap="square">
            <a:spAutoFit/>
          </a:bodyPr>
          <a:lstStyle/>
          <a:p>
            <a:r>
              <a:rPr lang="en-US" dirty="0"/>
              <a:t>Racing  thoughts </a:t>
            </a:r>
            <a:endParaRPr lang="en-CA" dirty="0"/>
          </a:p>
        </p:txBody>
      </p:sp>
      <p:sp>
        <p:nvSpPr>
          <p:cNvPr id="2" name="Slide Number Placeholder 1">
            <a:extLst>
              <a:ext uri="{FF2B5EF4-FFF2-40B4-BE49-F238E27FC236}">
                <a16:creationId xmlns:a16="http://schemas.microsoft.com/office/drawing/2014/main" id="{15D9A494-E882-F08D-2EA7-13476191C3E3}"/>
              </a:ext>
            </a:extLst>
          </p:cNvPr>
          <p:cNvSpPr>
            <a:spLocks noGrp="1"/>
          </p:cNvSpPr>
          <p:nvPr>
            <p:ph type="sldNum" sz="quarter" idx="12"/>
          </p:nvPr>
        </p:nvSpPr>
        <p:spPr/>
        <p:txBody>
          <a:bodyPr/>
          <a:lstStyle/>
          <a:p>
            <a:fld id="{5B621ED0-B45F-441E-93E9-023E2B55C8A5}" type="slidenum">
              <a:rPr lang="en-CA" smtClean="0"/>
              <a:t>22</a:t>
            </a:fld>
            <a:endParaRPr lang="en-CA"/>
          </a:p>
        </p:txBody>
      </p:sp>
    </p:spTree>
    <p:extLst>
      <p:ext uri="{BB962C8B-B14F-4D97-AF65-F5344CB8AC3E}">
        <p14:creationId xmlns:p14="http://schemas.microsoft.com/office/powerpoint/2010/main" val="1756556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9B2061-7BE6-D927-2B1F-C5B16EB83832}"/>
              </a:ext>
            </a:extLst>
          </p:cNvPr>
          <p:cNvSpPr txBox="1"/>
          <p:nvPr/>
        </p:nvSpPr>
        <p:spPr>
          <a:xfrm>
            <a:off x="262337" y="312865"/>
            <a:ext cx="4288157" cy="1077218"/>
          </a:xfrm>
          <a:prstGeom prst="rect">
            <a:avLst/>
          </a:prstGeom>
          <a:noFill/>
        </p:spPr>
        <p:txBody>
          <a:bodyPr wrap="square">
            <a:spAutoFit/>
          </a:bodyPr>
          <a:lstStyle/>
          <a:p>
            <a:pPr algn="ctr"/>
            <a:r>
              <a:rPr lang="en-CA" sz="3200" dirty="0"/>
              <a:t>BENEFITS AND RISKS OF MEDITATION</a:t>
            </a:r>
          </a:p>
        </p:txBody>
      </p:sp>
      <p:pic>
        <p:nvPicPr>
          <p:cNvPr id="6" name="Picture 5" descr="A picture containing diagram&#10;&#10;Description automatically generated">
            <a:extLst>
              <a:ext uri="{FF2B5EF4-FFF2-40B4-BE49-F238E27FC236}">
                <a16:creationId xmlns:a16="http://schemas.microsoft.com/office/drawing/2014/main" id="{BAED491D-45CD-6034-7B92-FF8824AE8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516" y="1462834"/>
            <a:ext cx="4504421" cy="5021034"/>
          </a:xfrm>
          <a:prstGeom prst="rect">
            <a:avLst/>
          </a:prstGeom>
        </p:spPr>
      </p:pic>
      <p:sp>
        <p:nvSpPr>
          <p:cNvPr id="8" name="TextBox 7">
            <a:extLst>
              <a:ext uri="{FF2B5EF4-FFF2-40B4-BE49-F238E27FC236}">
                <a16:creationId xmlns:a16="http://schemas.microsoft.com/office/drawing/2014/main" id="{B8D03949-3B51-9D57-82AC-EDDD8E290074}"/>
              </a:ext>
            </a:extLst>
          </p:cNvPr>
          <p:cNvSpPr txBox="1"/>
          <p:nvPr/>
        </p:nvSpPr>
        <p:spPr>
          <a:xfrm>
            <a:off x="4759380" y="70021"/>
            <a:ext cx="7379167" cy="6740307"/>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Thousands of studies have concluded that meditation benefits mental, physical, emotional, and spiritual health.</a:t>
            </a:r>
            <a:endParaRPr lang="en-US" sz="2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For some meditation can have negative effects.</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The most common negative effects of meditation are increased anxiety, panic, confusion and disorientation, depression, and feeling spaced out. </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People with significant past trauma and those who frequently have ruminative negative thoughts are the most likely to experience these negative effects. </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A busy life can serve to distract us from painful thoughts and feelings. Sometimes when we slow our minds down the negative thoughts and feelings fill the empty space we created.</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This is also why some people are more distressed at nighttime or in the morning when life is quieter.</a:t>
            </a:r>
          </a:p>
          <a:p>
            <a:pPr marL="285750" indent="-285750">
              <a:buFont typeface="Arial" panose="020B0604020202020204" pitchFamily="34" charset="0"/>
              <a:buChar char="•"/>
            </a:pPr>
            <a:endParaRPr lang="en-CA" sz="2400" dirty="0"/>
          </a:p>
        </p:txBody>
      </p:sp>
      <p:sp>
        <p:nvSpPr>
          <p:cNvPr id="2" name="Slide Number Placeholder 1">
            <a:extLst>
              <a:ext uri="{FF2B5EF4-FFF2-40B4-BE49-F238E27FC236}">
                <a16:creationId xmlns:a16="http://schemas.microsoft.com/office/drawing/2014/main" id="{8BABD31B-3F1F-EEF4-E77F-A9596EE8BDD8}"/>
              </a:ext>
            </a:extLst>
          </p:cNvPr>
          <p:cNvSpPr>
            <a:spLocks noGrp="1"/>
          </p:cNvSpPr>
          <p:nvPr>
            <p:ph type="sldNum" sz="quarter" idx="12"/>
          </p:nvPr>
        </p:nvSpPr>
        <p:spPr/>
        <p:txBody>
          <a:bodyPr/>
          <a:lstStyle/>
          <a:p>
            <a:fld id="{5B621ED0-B45F-441E-93E9-023E2B55C8A5}" type="slidenum">
              <a:rPr lang="en-CA" smtClean="0"/>
              <a:t>23</a:t>
            </a:fld>
            <a:endParaRPr lang="en-CA"/>
          </a:p>
        </p:txBody>
      </p:sp>
    </p:spTree>
    <p:extLst>
      <p:ext uri="{BB962C8B-B14F-4D97-AF65-F5344CB8AC3E}">
        <p14:creationId xmlns:p14="http://schemas.microsoft.com/office/powerpoint/2010/main" val="2130886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522AEEE-C0A6-D612-37A5-AF40F1C0D82D}"/>
              </a:ext>
            </a:extLst>
          </p:cNvPr>
          <p:cNvSpPr txBox="1"/>
          <p:nvPr/>
        </p:nvSpPr>
        <p:spPr>
          <a:xfrm>
            <a:off x="3615070" y="446628"/>
            <a:ext cx="8576930" cy="7355860"/>
          </a:xfrm>
          <a:prstGeom prst="rect">
            <a:avLst/>
          </a:prstGeom>
          <a:noFill/>
        </p:spPr>
        <p:txBody>
          <a:bodyPr wrap="square">
            <a:spAutoFit/>
          </a:bodyPr>
          <a:lstStyle/>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Grounding techniques, exercises and skills, can distract from or soothe distressing feelings by shifting our focus from past or future thinking into the present moment. </a:t>
            </a:r>
            <a:r>
              <a:rPr lang="en-US" sz="2200" dirty="0">
                <a:solidFill>
                  <a:schemeClr val="bg1"/>
                </a:solidFill>
                <a:latin typeface="Arial" panose="020B0604020202020204" pitchFamily="34" charset="0"/>
                <a:cs typeface="Arial" panose="020B0604020202020204" pitchFamily="34" charset="0"/>
              </a:rPr>
              <a:t>Grounding exercises help us focus on the here and now. This can help us to distract from what is preoccupying our mind. </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Without realizing it many of us already engage in some of these techniques.</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Grounding exercises are especially helpful for people experiencing  anxiety, substance use or eating disorders, self-harm urges, PTSD or complex PTSD symptoms and chronic pain.</a:t>
            </a:r>
            <a:r>
              <a:rPr lang="en-US" sz="22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Grounding exercises are mindfulness but not meditation exercises.</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The self soothing toolkit  and the mindful eating exercise which we will do together in future sessions are both grounding exercises. They should both be safe for most people</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If  the mindfulness exercises, we do at the beginning of each session cause you distress, feel free to skip them, you may want to use that time to do a grounding practice.</a:t>
            </a:r>
            <a:endParaRPr lang="en-CA" sz="22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CA" dirty="0"/>
          </a:p>
        </p:txBody>
      </p:sp>
      <p:pic>
        <p:nvPicPr>
          <p:cNvPr id="7" name="Content Placeholder 6" descr="A picture containing application&#10;&#10;Description automatically generated">
            <a:extLst>
              <a:ext uri="{FF2B5EF4-FFF2-40B4-BE49-F238E27FC236}">
                <a16:creationId xmlns:a16="http://schemas.microsoft.com/office/drawing/2014/main" id="{572C21AB-911F-8308-E29C-0881E1145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53" y="174675"/>
            <a:ext cx="3463517" cy="6322812"/>
          </a:xfrm>
          <a:prstGeom prst="rect">
            <a:avLst/>
          </a:prstGeom>
        </p:spPr>
      </p:pic>
      <p:sp>
        <p:nvSpPr>
          <p:cNvPr id="10" name="TextBox 9">
            <a:extLst>
              <a:ext uri="{FF2B5EF4-FFF2-40B4-BE49-F238E27FC236}">
                <a16:creationId xmlns:a16="http://schemas.microsoft.com/office/drawing/2014/main" id="{1D22E833-3387-B40F-2C9E-CB0653EFC5AB}"/>
              </a:ext>
            </a:extLst>
          </p:cNvPr>
          <p:cNvSpPr txBox="1"/>
          <p:nvPr/>
        </p:nvSpPr>
        <p:spPr>
          <a:xfrm>
            <a:off x="5006199" y="-100941"/>
            <a:ext cx="6244855" cy="707886"/>
          </a:xfrm>
          <a:prstGeom prst="rect">
            <a:avLst/>
          </a:prstGeom>
          <a:noFill/>
        </p:spPr>
        <p:txBody>
          <a:bodyPr wrap="square">
            <a:spAutoFit/>
          </a:bodyPr>
          <a:lstStyle/>
          <a:p>
            <a:r>
              <a:rPr lang="en-CA" sz="4000" dirty="0"/>
              <a:t>WHAT IS GROUNDING?</a:t>
            </a:r>
          </a:p>
        </p:txBody>
      </p:sp>
      <p:sp>
        <p:nvSpPr>
          <p:cNvPr id="2" name="Slide Number Placeholder 1">
            <a:extLst>
              <a:ext uri="{FF2B5EF4-FFF2-40B4-BE49-F238E27FC236}">
                <a16:creationId xmlns:a16="http://schemas.microsoft.com/office/drawing/2014/main" id="{086DADCE-BEB4-BA6C-CD6C-75639EEB1681}"/>
              </a:ext>
            </a:extLst>
          </p:cNvPr>
          <p:cNvSpPr>
            <a:spLocks noGrp="1"/>
          </p:cNvSpPr>
          <p:nvPr>
            <p:ph type="sldNum" sz="quarter" idx="12"/>
          </p:nvPr>
        </p:nvSpPr>
        <p:spPr/>
        <p:txBody>
          <a:bodyPr/>
          <a:lstStyle/>
          <a:p>
            <a:fld id="{5B621ED0-B45F-441E-93E9-023E2B55C8A5}" type="slidenum">
              <a:rPr lang="en-CA" smtClean="0"/>
              <a:t>24</a:t>
            </a:fld>
            <a:endParaRPr lang="en-CA"/>
          </a:p>
        </p:txBody>
      </p:sp>
    </p:spTree>
    <p:extLst>
      <p:ext uri="{BB962C8B-B14F-4D97-AF65-F5344CB8AC3E}">
        <p14:creationId xmlns:p14="http://schemas.microsoft.com/office/powerpoint/2010/main" val="703536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4BED64-088C-AB70-C977-EEA5DF839916}"/>
              </a:ext>
            </a:extLst>
          </p:cNvPr>
          <p:cNvSpPr txBox="1"/>
          <p:nvPr/>
        </p:nvSpPr>
        <p:spPr>
          <a:xfrm>
            <a:off x="733502" y="197700"/>
            <a:ext cx="12060454" cy="707886"/>
          </a:xfrm>
          <a:prstGeom prst="rect">
            <a:avLst/>
          </a:prstGeom>
          <a:noFill/>
        </p:spPr>
        <p:txBody>
          <a:bodyPr wrap="square">
            <a:spAutoFit/>
          </a:bodyPr>
          <a:lstStyle/>
          <a:p>
            <a:r>
              <a:rPr lang="en-US" sz="4000" dirty="0"/>
              <a:t>O</a:t>
            </a:r>
            <a:r>
              <a:rPr lang="en-CA" sz="4000" dirty="0"/>
              <a:t>UR FIRST 5 MINUTE MINDFULNESS EXERCISE</a:t>
            </a:r>
          </a:p>
        </p:txBody>
      </p:sp>
      <p:pic>
        <p:nvPicPr>
          <p:cNvPr id="5" name="Picture 4" descr="A person and dog looking at a tree&#10;&#10;Description automatically generated">
            <a:extLst>
              <a:ext uri="{FF2B5EF4-FFF2-40B4-BE49-F238E27FC236}">
                <a16:creationId xmlns:a16="http://schemas.microsoft.com/office/drawing/2014/main" id="{263CC3C1-96FF-449B-CD82-AAE058131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058" y="1163558"/>
            <a:ext cx="9875520" cy="4919607"/>
          </a:xfrm>
          <a:prstGeom prst="rect">
            <a:avLst/>
          </a:prstGeom>
        </p:spPr>
      </p:pic>
      <p:sp>
        <p:nvSpPr>
          <p:cNvPr id="2" name="Slide Number Placeholder 1">
            <a:extLst>
              <a:ext uri="{FF2B5EF4-FFF2-40B4-BE49-F238E27FC236}">
                <a16:creationId xmlns:a16="http://schemas.microsoft.com/office/drawing/2014/main" id="{3439191C-AAFA-E684-0D20-8D7ABFBB7AC5}"/>
              </a:ext>
            </a:extLst>
          </p:cNvPr>
          <p:cNvSpPr>
            <a:spLocks noGrp="1"/>
          </p:cNvSpPr>
          <p:nvPr>
            <p:ph type="sldNum" sz="quarter" idx="12"/>
          </p:nvPr>
        </p:nvSpPr>
        <p:spPr/>
        <p:txBody>
          <a:bodyPr/>
          <a:lstStyle/>
          <a:p>
            <a:fld id="{5B621ED0-B45F-441E-93E9-023E2B55C8A5}" type="slidenum">
              <a:rPr lang="en-CA" smtClean="0"/>
              <a:t>25</a:t>
            </a:fld>
            <a:endParaRPr lang="en-CA"/>
          </a:p>
        </p:txBody>
      </p:sp>
    </p:spTree>
    <p:extLst>
      <p:ext uri="{BB962C8B-B14F-4D97-AF65-F5344CB8AC3E}">
        <p14:creationId xmlns:p14="http://schemas.microsoft.com/office/powerpoint/2010/main" val="947833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6875A510-99DD-46D8-AE1A-CB86DEDF7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7" name="Picture 6" descr="Person meditating">
            <a:extLst>
              <a:ext uri="{FF2B5EF4-FFF2-40B4-BE49-F238E27FC236}">
                <a16:creationId xmlns:a16="http://schemas.microsoft.com/office/drawing/2014/main" id="{ED13931F-9FFA-4E0E-BE19-CA4A649E7E99}"/>
              </a:ext>
            </a:extLst>
          </p:cNvPr>
          <p:cNvPicPr>
            <a:picLocks noChangeAspect="1"/>
          </p:cNvPicPr>
          <p:nvPr/>
        </p:nvPicPr>
        <p:blipFill rotWithShape="1">
          <a:blip r:embed="rId3">
            <a:alphaModFix/>
          </a:blip>
          <a:srcRect l="29928" r="10976"/>
          <a:stretch/>
        </p:blipFill>
        <p:spPr>
          <a:xfrm>
            <a:off x="20" y="10"/>
            <a:ext cx="6094390" cy="6857990"/>
          </a:xfrm>
          <a:prstGeom prst="rect">
            <a:avLst/>
          </a:prstGeom>
        </p:spPr>
      </p:pic>
      <p:pic>
        <p:nvPicPr>
          <p:cNvPr id="8" name="Picture 7" descr="Person meditating">
            <a:extLst>
              <a:ext uri="{FF2B5EF4-FFF2-40B4-BE49-F238E27FC236}">
                <a16:creationId xmlns:a16="http://schemas.microsoft.com/office/drawing/2014/main" id="{6F2BF8F6-00E3-45E6-8D9A-D50D8CA38F6F}"/>
              </a:ext>
            </a:extLst>
          </p:cNvPr>
          <p:cNvPicPr>
            <a:picLocks noChangeAspect="1"/>
          </p:cNvPicPr>
          <p:nvPr/>
        </p:nvPicPr>
        <p:blipFill rotWithShape="1">
          <a:blip r:embed="rId3">
            <a:alphaModFix/>
          </a:blip>
          <a:srcRect l="10540" r="10540"/>
          <a:stretch/>
        </p:blipFill>
        <p:spPr>
          <a:xfrm>
            <a:off x="4053080" y="10"/>
            <a:ext cx="8138918" cy="6857990"/>
          </a:xfrm>
          <a:custGeom>
            <a:avLst/>
            <a:gdLst/>
            <a:ahLst/>
            <a:cxnLst/>
            <a:rect l="l" t="t" r="r" b="b"/>
            <a:pathLst>
              <a:path w="8138918" h="6858000">
                <a:moveTo>
                  <a:pt x="2038180" y="0"/>
                </a:moveTo>
                <a:lnTo>
                  <a:pt x="8138918" y="0"/>
                </a:lnTo>
                <a:lnTo>
                  <a:pt x="8138918" y="6858000"/>
                </a:lnTo>
                <a:lnTo>
                  <a:pt x="2038180" y="6858000"/>
                </a:lnTo>
                <a:close/>
                <a:moveTo>
                  <a:pt x="1501126" y="0"/>
                </a:moveTo>
                <a:lnTo>
                  <a:pt x="1727373" y="0"/>
                </a:lnTo>
                <a:lnTo>
                  <a:pt x="1727373" y="6858000"/>
                </a:lnTo>
                <a:lnTo>
                  <a:pt x="1501126" y="6858000"/>
                </a:lnTo>
                <a:close/>
                <a:moveTo>
                  <a:pt x="1074563" y="0"/>
                </a:moveTo>
                <a:lnTo>
                  <a:pt x="1151640" y="0"/>
                </a:lnTo>
                <a:lnTo>
                  <a:pt x="1151640" y="6858000"/>
                </a:lnTo>
                <a:lnTo>
                  <a:pt x="1074563" y="6858000"/>
                </a:lnTo>
                <a:close/>
                <a:moveTo>
                  <a:pt x="756244" y="0"/>
                </a:moveTo>
                <a:lnTo>
                  <a:pt x="940901" y="0"/>
                </a:lnTo>
                <a:lnTo>
                  <a:pt x="940901" y="6858000"/>
                </a:lnTo>
                <a:lnTo>
                  <a:pt x="756244" y="6858000"/>
                </a:lnTo>
                <a:close/>
                <a:moveTo>
                  <a:pt x="0" y="0"/>
                </a:moveTo>
                <a:lnTo>
                  <a:pt x="575732" y="0"/>
                </a:lnTo>
                <a:lnTo>
                  <a:pt x="575732" y="6858000"/>
                </a:lnTo>
                <a:lnTo>
                  <a:pt x="0" y="6858000"/>
                </a:lnTo>
                <a:close/>
              </a:path>
            </a:pathLst>
          </a:custGeom>
        </p:spPr>
      </p:pic>
      <p:sp>
        <p:nvSpPr>
          <p:cNvPr id="35" name="Rectangle 34">
            <a:extLst>
              <a:ext uri="{FF2B5EF4-FFF2-40B4-BE49-F238E27FC236}">
                <a16:creationId xmlns:a16="http://schemas.microsoft.com/office/drawing/2014/main" id="{735957B2-02E5-4BA7-9CB7-7E4AE1B525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365759" y="2166364"/>
            <a:ext cx="11471565" cy="1739347"/>
          </a:xfrm>
        </p:spPr>
        <p:txBody>
          <a:bodyPr vert="horz" lIns="91440" tIns="45720" rIns="91440" bIns="45720" rtlCol="0" anchor="ctr">
            <a:normAutofit/>
          </a:bodyPr>
          <a:lstStyle/>
          <a:p>
            <a:pPr algn="ctr">
              <a:lnSpc>
                <a:spcPct val="80000"/>
              </a:lnSpc>
            </a:pPr>
            <a:r>
              <a:rPr lang="en-US" sz="6000" spc="150" dirty="0">
                <a:solidFill>
                  <a:schemeClr val="bg1"/>
                </a:solidFill>
              </a:rPr>
              <a:t> mindfulness practice</a:t>
            </a:r>
          </a:p>
        </p:txBody>
      </p:sp>
      <p:sp>
        <p:nvSpPr>
          <p:cNvPr id="37" name="Rectangle 36">
            <a:extLst>
              <a:ext uri="{FF2B5EF4-FFF2-40B4-BE49-F238E27FC236}">
                <a16:creationId xmlns:a16="http://schemas.microsoft.com/office/drawing/2014/main" id="{F0FDA11F-06E8-40FD-9959-635A476E8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887812"/>
            <a:ext cx="12188952" cy="4572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347472" y="3913632"/>
            <a:ext cx="11503152" cy="457200"/>
          </a:xfrm>
        </p:spPr>
        <p:txBody>
          <a:bodyPr vert="horz" lIns="91440" tIns="45720" rIns="91440" bIns="45720" rtlCol="0">
            <a:noAutofit/>
          </a:bodyPr>
          <a:lstStyle/>
          <a:p>
            <a:pPr marL="0" indent="0" algn="ctr">
              <a:buNone/>
            </a:pPr>
            <a:r>
              <a:rPr lang="en-US" sz="2800" dirty="0">
                <a:solidFill>
                  <a:schemeClr val="bg1"/>
                </a:solidFill>
                <a:latin typeface="Arial" panose="020B0604020202020204" pitchFamily="34" charset="0"/>
                <a:cs typeface="Arial" panose="020B0604020202020204" pitchFamily="34" charset="0"/>
              </a:rPr>
              <a:t>feel free to skip the practice if it causes you distress </a:t>
            </a:r>
          </a:p>
        </p:txBody>
      </p:sp>
      <p:sp>
        <p:nvSpPr>
          <p:cNvPr id="4" name="Slide Number Placeholder 3">
            <a:extLst>
              <a:ext uri="{FF2B5EF4-FFF2-40B4-BE49-F238E27FC236}">
                <a16:creationId xmlns:a16="http://schemas.microsoft.com/office/drawing/2014/main" id="{D4AE2749-F665-B817-1246-860152C14BB5}"/>
              </a:ext>
            </a:extLst>
          </p:cNvPr>
          <p:cNvSpPr>
            <a:spLocks noGrp="1"/>
          </p:cNvSpPr>
          <p:nvPr>
            <p:ph type="sldNum" sz="quarter" idx="12"/>
          </p:nvPr>
        </p:nvSpPr>
        <p:spPr/>
        <p:txBody>
          <a:bodyPr/>
          <a:lstStyle/>
          <a:p>
            <a:fld id="{5B621ED0-B45F-441E-93E9-023E2B55C8A5}" type="slidenum">
              <a:rPr lang="en-CA" smtClean="0"/>
              <a:t>26</a:t>
            </a:fld>
            <a:endParaRPr lang="en-CA"/>
          </a:p>
        </p:txBody>
      </p:sp>
    </p:spTree>
    <p:extLst>
      <p:ext uri="{BB962C8B-B14F-4D97-AF65-F5344CB8AC3E}">
        <p14:creationId xmlns:p14="http://schemas.microsoft.com/office/powerpoint/2010/main" val="1306697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535E0D-E30E-97F8-9068-B8A712C78B11}"/>
              </a:ext>
            </a:extLst>
          </p:cNvPr>
          <p:cNvSpPr txBox="1"/>
          <p:nvPr/>
        </p:nvSpPr>
        <p:spPr>
          <a:xfrm>
            <a:off x="-1604" y="525045"/>
            <a:ext cx="11975890" cy="7848302"/>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rPr>
              <a:t>Let’s begin by finding a comfortable position—seated or lying down—whatever feels safe and grounded to you.</a:t>
            </a:r>
          </a:p>
          <a:p>
            <a:r>
              <a:rPr lang="en-US" dirty="0">
                <a:solidFill>
                  <a:schemeClr val="bg1"/>
                </a:solidFill>
                <a:latin typeface="Arial" panose="020B0604020202020204" pitchFamily="34" charset="0"/>
                <a:cs typeface="Arial" panose="020B0604020202020204" pitchFamily="34" charset="0"/>
              </a:rPr>
              <a:t>If you feel comfortable, you can gently close your eyes. If not, simply lower your gaze or soften your focus.</a:t>
            </a:r>
          </a:p>
          <a:p>
            <a:r>
              <a:rPr lang="en-US" dirty="0">
                <a:solidFill>
                  <a:schemeClr val="bg1"/>
                </a:solidFill>
                <a:latin typeface="Arial" panose="020B0604020202020204" pitchFamily="34" charset="0"/>
                <a:cs typeface="Arial" panose="020B0604020202020204" pitchFamily="34" charset="0"/>
              </a:rPr>
              <a:t>Take a moment to arrive.</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Notice that you are here, in this space, with this group.</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You don’t need to do anything right now. There’s nothing to fix or figure out. Just be.</a:t>
            </a:r>
          </a:p>
          <a:p>
            <a:r>
              <a:rPr lang="en-US" dirty="0">
                <a:solidFill>
                  <a:schemeClr val="bg1"/>
                </a:solidFill>
                <a:latin typeface="Arial" panose="020B0604020202020204" pitchFamily="34" charset="0"/>
                <a:cs typeface="Arial" panose="020B0604020202020204" pitchFamily="34" charset="0"/>
              </a:rPr>
              <a:t>Let your attention rest on your breath—noticing the in-breath… and the out-breath.</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You don’t have to breathe in any special way.</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Just notice the natural rhythm.</a:t>
            </a:r>
          </a:p>
          <a:p>
            <a:r>
              <a:rPr lang="en-US" dirty="0">
                <a:solidFill>
                  <a:schemeClr val="bg1"/>
                </a:solidFill>
                <a:latin typeface="Arial" panose="020B0604020202020204" pitchFamily="34" charset="0"/>
                <a:cs typeface="Arial" panose="020B0604020202020204" pitchFamily="34" charset="0"/>
              </a:rPr>
              <a:t>Feel the breath as it enters through your nose or mouth…</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and gently leaves your body.</a:t>
            </a:r>
          </a:p>
          <a:p>
            <a:r>
              <a:rPr lang="en-US" dirty="0">
                <a:solidFill>
                  <a:schemeClr val="bg1"/>
                </a:solidFill>
                <a:latin typeface="Arial" panose="020B0604020202020204" pitchFamily="34" charset="0"/>
                <a:cs typeface="Arial" panose="020B0604020202020204" pitchFamily="34" charset="0"/>
              </a:rPr>
              <a:t>Now bring awareness to your body.</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Can you feel the support beneath you—your chair, the floor?</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Allow yourself to settle into that support, trusting that you are held.</a:t>
            </a:r>
          </a:p>
          <a:p>
            <a:endParaRPr lang="en-US" dirty="0">
              <a:solidFill>
                <a:schemeClr val="bg1"/>
              </a:solidFill>
              <a:latin typeface="Arial" panose="020B0604020202020204" pitchFamily="34" charset="0"/>
              <a:cs typeface="Arial" panose="020B0604020202020204" pitchFamily="34" charset="0"/>
            </a:endParaRPr>
          </a:p>
          <a:p>
            <a:r>
              <a:rPr lang="en-CA" dirty="0">
                <a:solidFill>
                  <a:schemeClr val="bg1"/>
                </a:solidFill>
                <a:latin typeface="Arial" panose="020B0604020202020204" pitchFamily="34" charset="0"/>
                <a:cs typeface="Arial" panose="020B0604020202020204" pitchFamily="34" charset="0"/>
              </a:rPr>
              <a:t>Now imagine you're standing outside during a storm.</a:t>
            </a:r>
          </a:p>
          <a:p>
            <a:r>
              <a:rPr lang="en-CA" dirty="0">
                <a:solidFill>
                  <a:schemeClr val="bg1"/>
                </a:solidFill>
                <a:latin typeface="Arial" panose="020B0604020202020204" pitchFamily="34" charset="0"/>
                <a:cs typeface="Arial" panose="020B0604020202020204" pitchFamily="34" charset="0"/>
              </a:rPr>
              <a:t>The wind is blowing. It's cold. The rain is relentless. Every gust knocks you off balance.</a:t>
            </a:r>
          </a:p>
          <a:p>
            <a:r>
              <a:rPr lang="en-CA" dirty="0">
                <a:solidFill>
                  <a:schemeClr val="bg1"/>
                </a:solidFill>
                <a:latin typeface="Arial" panose="020B0604020202020204" pitchFamily="34" charset="0"/>
                <a:cs typeface="Arial" panose="020B0604020202020204" pitchFamily="34" charset="0"/>
              </a:rPr>
              <a:t>For many people, that's what life feels like. Anxiety. Depression. Trauma. Loss. Loneliness. Illness. Conflict. Grief. They don't have enough shelter from the storms of life.</a:t>
            </a:r>
          </a:p>
          <a:p>
            <a:r>
              <a:rPr lang="en-CA" dirty="0">
                <a:solidFill>
                  <a:schemeClr val="bg1"/>
                </a:solidFill>
                <a:latin typeface="Arial" panose="020B0604020202020204" pitchFamily="34" charset="0"/>
                <a:cs typeface="Arial" panose="020B0604020202020204" pitchFamily="34" charset="0"/>
              </a:rPr>
              <a:t>This course isn't about making the storms disappear.</a:t>
            </a:r>
          </a:p>
          <a:p>
            <a:r>
              <a:rPr lang="en-CA" dirty="0">
                <a:solidFill>
                  <a:schemeClr val="bg1"/>
                </a:solidFill>
                <a:latin typeface="Arial" panose="020B0604020202020204" pitchFamily="34" charset="0"/>
                <a:cs typeface="Arial" panose="020B0604020202020204" pitchFamily="34" charset="0"/>
              </a:rPr>
              <a:t>Storms are part of being human.</a:t>
            </a:r>
          </a:p>
          <a:p>
            <a:r>
              <a:rPr lang="en-CA" dirty="0">
                <a:solidFill>
                  <a:schemeClr val="bg1"/>
                </a:solidFill>
                <a:latin typeface="Arial" panose="020B0604020202020204" pitchFamily="34" charset="0"/>
                <a:cs typeface="Arial" panose="020B0604020202020204" pitchFamily="34" charset="0"/>
              </a:rPr>
              <a:t>What this course hopes to do is help you build a shelter.</a:t>
            </a:r>
          </a:p>
          <a:p>
            <a:r>
              <a:rPr lang="en-CA" dirty="0">
                <a:solidFill>
                  <a:schemeClr val="bg1"/>
                </a:solidFill>
                <a:latin typeface="Arial" panose="020B0604020202020204" pitchFamily="34" charset="0"/>
                <a:cs typeface="Arial" panose="020B0604020202020204" pitchFamily="34" charset="0"/>
              </a:rPr>
              <a:t>Not </a:t>
            </a:r>
            <a:r>
              <a:rPr lang="en-CA" i="1" dirty="0">
                <a:solidFill>
                  <a:schemeClr val="bg1"/>
                </a:solidFill>
                <a:latin typeface="Arial" panose="020B0604020202020204" pitchFamily="34" charset="0"/>
                <a:cs typeface="Arial" panose="020B0604020202020204" pitchFamily="34" charset="0"/>
              </a:rPr>
              <a:t>the</a:t>
            </a:r>
            <a:r>
              <a:rPr lang="en-CA" dirty="0">
                <a:solidFill>
                  <a:schemeClr val="bg1"/>
                </a:solidFill>
                <a:latin typeface="Arial" panose="020B0604020202020204" pitchFamily="34" charset="0"/>
                <a:cs typeface="Arial" panose="020B0604020202020204" pitchFamily="34" charset="0"/>
              </a:rPr>
              <a:t> shelter.</a:t>
            </a:r>
          </a:p>
          <a:p>
            <a:r>
              <a:rPr lang="en-CA" b="1" dirty="0">
                <a:solidFill>
                  <a:schemeClr val="bg1"/>
                </a:solidFill>
                <a:latin typeface="Arial" panose="020B0604020202020204" pitchFamily="34" charset="0"/>
                <a:cs typeface="Arial" panose="020B0604020202020204" pitchFamily="34" charset="0"/>
              </a:rPr>
              <a:t>Your</a:t>
            </a:r>
            <a:r>
              <a:rPr lang="en-CA" dirty="0">
                <a:solidFill>
                  <a:schemeClr val="bg1"/>
                </a:solidFill>
                <a:latin typeface="Arial" panose="020B0604020202020204" pitchFamily="34" charset="0"/>
                <a:cs typeface="Arial" panose="020B0604020202020204" pitchFamily="34" charset="0"/>
              </a:rPr>
              <a:t> shelter.</a:t>
            </a:r>
          </a:p>
          <a:p>
            <a:endParaRPr lang="en-US" dirty="0">
              <a:solidFill>
                <a:schemeClr val="bg1"/>
              </a:solidFill>
              <a:latin typeface="Arial" panose="020B0604020202020204" pitchFamily="34" charset="0"/>
              <a:cs typeface="Arial" panose="020B0604020202020204" pitchFamily="34" charset="0"/>
            </a:endParaRPr>
          </a:p>
          <a:p>
            <a:br>
              <a:rPr lang="en-US" dirty="0"/>
            </a:br>
            <a:br>
              <a:rPr lang="en-US" dirty="0"/>
            </a:br>
            <a:endParaRPr lang="en-CA" dirty="0"/>
          </a:p>
        </p:txBody>
      </p:sp>
      <p:sp>
        <p:nvSpPr>
          <p:cNvPr id="5" name="TextBox 4">
            <a:extLst>
              <a:ext uri="{FF2B5EF4-FFF2-40B4-BE49-F238E27FC236}">
                <a16:creationId xmlns:a16="http://schemas.microsoft.com/office/drawing/2014/main" id="{76768C16-7A12-A66E-BE04-3D228FA83864}"/>
              </a:ext>
            </a:extLst>
          </p:cNvPr>
          <p:cNvSpPr txBox="1"/>
          <p:nvPr/>
        </p:nvSpPr>
        <p:spPr>
          <a:xfrm>
            <a:off x="6143949" y="525045"/>
            <a:ext cx="6097604" cy="646331"/>
          </a:xfrm>
          <a:prstGeom prst="rect">
            <a:avLst/>
          </a:prstGeom>
          <a:noFill/>
        </p:spPr>
        <p:txBody>
          <a:bodyPr wrap="square">
            <a:spAutoFit/>
          </a:bodyPr>
          <a:lstStyle/>
          <a:p>
            <a:pPr>
              <a:buNone/>
            </a:pPr>
            <a:br>
              <a:rPr lang="en-US" dirty="0"/>
            </a:br>
            <a:endParaRPr lang="en-CA" dirty="0"/>
          </a:p>
        </p:txBody>
      </p:sp>
      <p:sp>
        <p:nvSpPr>
          <p:cNvPr id="7" name="TextBox 6">
            <a:extLst>
              <a:ext uri="{FF2B5EF4-FFF2-40B4-BE49-F238E27FC236}">
                <a16:creationId xmlns:a16="http://schemas.microsoft.com/office/drawing/2014/main" id="{76B546EE-418C-8202-A2D7-F944C55D0046}"/>
              </a:ext>
            </a:extLst>
          </p:cNvPr>
          <p:cNvSpPr txBox="1"/>
          <p:nvPr/>
        </p:nvSpPr>
        <p:spPr>
          <a:xfrm>
            <a:off x="4851133" y="-121286"/>
            <a:ext cx="6237170" cy="646331"/>
          </a:xfrm>
          <a:prstGeom prst="rect">
            <a:avLst/>
          </a:prstGeom>
          <a:noFill/>
        </p:spPr>
        <p:txBody>
          <a:bodyPr wrap="square">
            <a:spAutoFit/>
          </a:bodyPr>
          <a:lstStyle/>
          <a:p>
            <a:r>
              <a:rPr lang="en-US" sz="3600" dirty="0"/>
              <a:t>WELCOME</a:t>
            </a:r>
          </a:p>
        </p:txBody>
      </p:sp>
      <p:sp>
        <p:nvSpPr>
          <p:cNvPr id="2" name="Slide Number Placeholder 1">
            <a:extLst>
              <a:ext uri="{FF2B5EF4-FFF2-40B4-BE49-F238E27FC236}">
                <a16:creationId xmlns:a16="http://schemas.microsoft.com/office/drawing/2014/main" id="{027F2DFE-0A75-1EBB-B80A-DBE5FC7EBB0D}"/>
              </a:ext>
            </a:extLst>
          </p:cNvPr>
          <p:cNvSpPr>
            <a:spLocks noGrp="1"/>
          </p:cNvSpPr>
          <p:nvPr>
            <p:ph type="sldNum" sz="quarter" idx="12"/>
          </p:nvPr>
        </p:nvSpPr>
        <p:spPr/>
        <p:txBody>
          <a:bodyPr/>
          <a:lstStyle/>
          <a:p>
            <a:fld id="{5B621ED0-B45F-441E-93E9-023E2B55C8A5}" type="slidenum">
              <a:rPr lang="en-CA" smtClean="0"/>
              <a:t>27</a:t>
            </a:fld>
            <a:endParaRPr lang="en-CA"/>
          </a:p>
        </p:txBody>
      </p:sp>
    </p:spTree>
    <p:extLst>
      <p:ext uri="{BB962C8B-B14F-4D97-AF65-F5344CB8AC3E}">
        <p14:creationId xmlns:p14="http://schemas.microsoft.com/office/powerpoint/2010/main" val="2939551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414F92-D079-FF3B-D37D-859B4A3C0242}"/>
              </a:ext>
            </a:extLst>
          </p:cNvPr>
          <p:cNvSpPr>
            <a:spLocks noGrp="1"/>
          </p:cNvSpPr>
          <p:nvPr>
            <p:ph type="sldNum" sz="quarter" idx="12"/>
          </p:nvPr>
        </p:nvSpPr>
        <p:spPr/>
        <p:txBody>
          <a:bodyPr/>
          <a:lstStyle/>
          <a:p>
            <a:fld id="{5B621ED0-B45F-441E-93E9-023E2B55C8A5}" type="slidenum">
              <a:rPr lang="en-CA" smtClean="0"/>
              <a:t>28</a:t>
            </a:fld>
            <a:endParaRPr lang="en-CA"/>
          </a:p>
        </p:txBody>
      </p:sp>
      <p:sp>
        <p:nvSpPr>
          <p:cNvPr id="4" name="TextBox 3">
            <a:extLst>
              <a:ext uri="{FF2B5EF4-FFF2-40B4-BE49-F238E27FC236}">
                <a16:creationId xmlns:a16="http://schemas.microsoft.com/office/drawing/2014/main" id="{8900C949-76F4-5C17-D28C-78D789EF8AFE}"/>
              </a:ext>
            </a:extLst>
          </p:cNvPr>
          <p:cNvSpPr txBox="1"/>
          <p:nvPr/>
        </p:nvSpPr>
        <p:spPr>
          <a:xfrm>
            <a:off x="261258" y="146654"/>
            <a:ext cx="11662228" cy="6740307"/>
          </a:xfrm>
          <a:prstGeom prst="rect">
            <a:avLst/>
          </a:prstGeom>
          <a:noFill/>
        </p:spPr>
        <p:txBody>
          <a:bodyPr wrap="square">
            <a:spAutoFit/>
          </a:bodyPr>
          <a:lstStyle/>
          <a:p>
            <a:r>
              <a:rPr lang="en-CA" dirty="0">
                <a:solidFill>
                  <a:schemeClr val="bg1"/>
                </a:solidFill>
                <a:latin typeface="Arial" panose="020B0604020202020204" pitchFamily="34" charset="0"/>
                <a:cs typeface="Arial" panose="020B0604020202020204" pitchFamily="34" charset="0"/>
              </a:rPr>
              <a:t>We'll introduce many different building materials.</a:t>
            </a:r>
          </a:p>
          <a:p>
            <a:r>
              <a:rPr lang="en-CA" dirty="0">
                <a:solidFill>
                  <a:schemeClr val="bg1"/>
                </a:solidFill>
                <a:latin typeface="Arial" panose="020B0604020202020204" pitchFamily="34" charset="0"/>
                <a:cs typeface="Arial" panose="020B0604020202020204" pitchFamily="34" charset="0"/>
              </a:rPr>
              <a:t>Some will come from psychology.</a:t>
            </a:r>
            <a:br>
              <a:rPr lang="en-CA" dirty="0">
                <a:solidFill>
                  <a:schemeClr val="bg1"/>
                </a:solidFill>
                <a:latin typeface="Arial" panose="020B0604020202020204" pitchFamily="34" charset="0"/>
                <a:cs typeface="Arial" panose="020B0604020202020204" pitchFamily="34" charset="0"/>
              </a:rPr>
            </a:br>
            <a:r>
              <a:rPr lang="en-CA" dirty="0">
                <a:solidFill>
                  <a:schemeClr val="bg1"/>
                </a:solidFill>
                <a:latin typeface="Arial" panose="020B0604020202020204" pitchFamily="34" charset="0"/>
                <a:cs typeface="Arial" panose="020B0604020202020204" pitchFamily="34" charset="0"/>
              </a:rPr>
              <a:t>Some from neuroscience.</a:t>
            </a:r>
            <a:br>
              <a:rPr lang="en-CA" dirty="0">
                <a:solidFill>
                  <a:schemeClr val="bg1"/>
                </a:solidFill>
                <a:latin typeface="Arial" panose="020B0604020202020204" pitchFamily="34" charset="0"/>
                <a:cs typeface="Arial" panose="020B0604020202020204" pitchFamily="34" charset="0"/>
              </a:rPr>
            </a:br>
            <a:r>
              <a:rPr lang="en-CA" dirty="0">
                <a:solidFill>
                  <a:schemeClr val="bg1"/>
                </a:solidFill>
                <a:latin typeface="Arial" panose="020B0604020202020204" pitchFamily="34" charset="0"/>
                <a:cs typeface="Arial" panose="020B0604020202020204" pitchFamily="34" charset="0"/>
              </a:rPr>
              <a:t>Some from philosophy.</a:t>
            </a:r>
            <a:br>
              <a:rPr lang="en-CA" dirty="0">
                <a:solidFill>
                  <a:schemeClr val="bg1"/>
                </a:solidFill>
                <a:latin typeface="Arial" panose="020B0604020202020204" pitchFamily="34" charset="0"/>
                <a:cs typeface="Arial" panose="020B0604020202020204" pitchFamily="34" charset="0"/>
              </a:rPr>
            </a:br>
            <a:r>
              <a:rPr lang="en-CA" dirty="0">
                <a:solidFill>
                  <a:schemeClr val="bg1"/>
                </a:solidFill>
                <a:latin typeface="Arial" panose="020B0604020202020204" pitchFamily="34" charset="0"/>
                <a:cs typeface="Arial" panose="020B0604020202020204" pitchFamily="34" charset="0"/>
              </a:rPr>
              <a:t>Some from spirituality.</a:t>
            </a:r>
            <a:br>
              <a:rPr lang="en-CA" dirty="0">
                <a:solidFill>
                  <a:schemeClr val="bg1"/>
                </a:solidFill>
                <a:latin typeface="Arial" panose="020B0604020202020204" pitchFamily="34" charset="0"/>
                <a:cs typeface="Arial" panose="020B0604020202020204" pitchFamily="34" charset="0"/>
              </a:rPr>
            </a:br>
            <a:r>
              <a:rPr lang="en-CA" dirty="0">
                <a:solidFill>
                  <a:schemeClr val="bg1"/>
                </a:solidFill>
                <a:latin typeface="Arial" panose="020B0604020202020204" pitchFamily="34" charset="0"/>
                <a:cs typeface="Arial" panose="020B0604020202020204" pitchFamily="34" charset="0"/>
              </a:rPr>
              <a:t>Some from the lived experience of the people in this room.</a:t>
            </a:r>
          </a:p>
          <a:p>
            <a:r>
              <a:rPr lang="en-CA" dirty="0">
                <a:solidFill>
                  <a:schemeClr val="bg1"/>
                </a:solidFill>
                <a:latin typeface="Arial" panose="020B0604020202020204" pitchFamily="34" charset="0"/>
                <a:cs typeface="Arial" panose="020B0604020202020204" pitchFamily="34" charset="0"/>
              </a:rPr>
              <a:t>Some materials you'll find incredibly useful.</a:t>
            </a:r>
            <a:br>
              <a:rPr lang="en-CA" dirty="0">
                <a:solidFill>
                  <a:schemeClr val="bg1"/>
                </a:solidFill>
                <a:latin typeface="Arial" panose="020B0604020202020204" pitchFamily="34" charset="0"/>
                <a:cs typeface="Arial" panose="020B0604020202020204" pitchFamily="34" charset="0"/>
              </a:rPr>
            </a:br>
            <a:r>
              <a:rPr lang="en-CA" dirty="0">
                <a:solidFill>
                  <a:schemeClr val="bg1"/>
                </a:solidFill>
                <a:latin typeface="Arial" panose="020B0604020202020204" pitchFamily="34" charset="0"/>
                <a:cs typeface="Arial" panose="020B0604020202020204" pitchFamily="34" charset="0"/>
              </a:rPr>
              <a:t>Others won't fit the shelter you're building.</a:t>
            </a:r>
          </a:p>
          <a:p>
            <a:r>
              <a:rPr lang="en-CA" dirty="0">
                <a:solidFill>
                  <a:schemeClr val="bg1"/>
                </a:solidFill>
                <a:latin typeface="Arial" panose="020B0604020202020204" pitchFamily="34" charset="0"/>
                <a:cs typeface="Arial" panose="020B0604020202020204" pitchFamily="34" charset="0"/>
              </a:rPr>
              <a:t>That's okay.</a:t>
            </a:r>
          </a:p>
          <a:p>
            <a:r>
              <a:rPr lang="en-CA" dirty="0">
                <a:solidFill>
                  <a:schemeClr val="bg1"/>
                </a:solidFill>
                <a:latin typeface="Arial" panose="020B0604020202020204" pitchFamily="34" charset="0"/>
                <a:cs typeface="Arial" panose="020B0604020202020204" pitchFamily="34" charset="0"/>
              </a:rPr>
              <a:t>You're the architect.</a:t>
            </a:r>
          </a:p>
          <a:p>
            <a:endParaRPr lang="en-CA" dirty="0">
              <a:solidFill>
                <a:schemeClr val="bg1"/>
              </a:solidFill>
              <a:latin typeface="Arial" panose="020B0604020202020204" pitchFamily="34" charset="0"/>
              <a:cs typeface="Arial" panose="020B0604020202020204" pitchFamily="34" charset="0"/>
            </a:endParaRPr>
          </a:p>
          <a:p>
            <a:pPr>
              <a:buNone/>
            </a:pPr>
            <a:r>
              <a:rPr lang="en-CA" dirty="0">
                <a:solidFill>
                  <a:schemeClr val="bg1"/>
                </a:solidFill>
                <a:latin typeface="Arial" panose="020B0604020202020204" pitchFamily="34" charset="0"/>
                <a:cs typeface="Arial" panose="020B0604020202020204" pitchFamily="34" charset="0"/>
              </a:rPr>
              <a:t>The DBT skills become part of the foundation.</a:t>
            </a:r>
          </a:p>
          <a:p>
            <a:pPr>
              <a:buNone/>
            </a:pPr>
            <a:r>
              <a:rPr lang="en-CA" dirty="0">
                <a:solidFill>
                  <a:schemeClr val="bg1"/>
                </a:solidFill>
                <a:latin typeface="Arial" panose="020B0604020202020204" pitchFamily="34" charset="0"/>
                <a:cs typeface="Arial" panose="020B0604020202020204" pitchFamily="34" charset="0"/>
              </a:rPr>
              <a:t>Mindfulness becomes the windows.</a:t>
            </a:r>
          </a:p>
          <a:p>
            <a:pPr>
              <a:buNone/>
            </a:pPr>
            <a:r>
              <a:rPr lang="en-CA" dirty="0">
                <a:solidFill>
                  <a:schemeClr val="bg1"/>
                </a:solidFill>
                <a:latin typeface="Arial" panose="020B0604020202020204" pitchFamily="34" charset="0"/>
                <a:cs typeface="Arial" panose="020B0604020202020204" pitchFamily="34" charset="0"/>
              </a:rPr>
              <a:t>Emotion regulation strengthens the walls.</a:t>
            </a:r>
          </a:p>
          <a:p>
            <a:pPr>
              <a:buNone/>
            </a:pPr>
            <a:r>
              <a:rPr lang="en-CA" dirty="0">
                <a:solidFill>
                  <a:schemeClr val="bg1"/>
                </a:solidFill>
                <a:latin typeface="Arial" panose="020B0604020202020204" pitchFamily="34" charset="0"/>
                <a:cs typeface="Arial" panose="020B0604020202020204" pitchFamily="34" charset="0"/>
              </a:rPr>
              <a:t>Attachment and relationships become the beams that hold the structure together.</a:t>
            </a:r>
          </a:p>
          <a:p>
            <a:pPr>
              <a:buNone/>
            </a:pPr>
            <a:r>
              <a:rPr lang="en-CA" dirty="0">
                <a:solidFill>
                  <a:schemeClr val="bg1"/>
                </a:solidFill>
                <a:latin typeface="Arial" panose="020B0604020202020204" pitchFamily="34" charset="0"/>
                <a:cs typeface="Arial" panose="020B0604020202020204" pitchFamily="34" charset="0"/>
              </a:rPr>
              <a:t>IFS helps you understand the people already living inside the house.</a:t>
            </a:r>
          </a:p>
          <a:p>
            <a:pPr>
              <a:buNone/>
            </a:pPr>
            <a:r>
              <a:rPr lang="en-CA" dirty="0">
                <a:solidFill>
                  <a:schemeClr val="bg1"/>
                </a:solidFill>
                <a:latin typeface="Arial" panose="020B0604020202020204" pitchFamily="34" charset="0"/>
                <a:cs typeface="Arial" panose="020B0604020202020204" pitchFamily="34" charset="0"/>
              </a:rPr>
              <a:t>Meaning and spirituality help you decide where to build it and why.</a:t>
            </a:r>
          </a:p>
          <a:p>
            <a:pPr>
              <a:buNone/>
            </a:pPr>
            <a:br>
              <a:rPr lang="en-CA" dirty="0">
                <a:solidFill>
                  <a:schemeClr val="bg1"/>
                </a:solidFill>
                <a:latin typeface="Arial" panose="020B0604020202020204" pitchFamily="34" charset="0"/>
                <a:cs typeface="Arial" panose="020B0604020202020204" pitchFamily="34" charset="0"/>
              </a:rPr>
            </a:br>
            <a:r>
              <a:rPr lang="en-CA" dirty="0">
                <a:solidFill>
                  <a:schemeClr val="bg1"/>
                </a:solidFill>
                <a:latin typeface="Arial" panose="020B0604020202020204" pitchFamily="34" charset="0"/>
                <a:cs typeface="Arial" panose="020B0604020202020204" pitchFamily="34" charset="0"/>
              </a:rPr>
              <a:t>The first part of the course asks:</a:t>
            </a:r>
          </a:p>
          <a:p>
            <a:pPr>
              <a:buNone/>
            </a:pPr>
            <a:r>
              <a:rPr lang="en-CA" dirty="0">
                <a:solidFill>
                  <a:schemeClr val="bg1"/>
                </a:solidFill>
                <a:latin typeface="Arial" panose="020B0604020202020204" pitchFamily="34" charset="0"/>
                <a:cs typeface="Arial" panose="020B0604020202020204" pitchFamily="34" charset="0"/>
              </a:rPr>
              <a:t>How do I build a shelter?</a:t>
            </a:r>
          </a:p>
          <a:p>
            <a:pPr>
              <a:buNone/>
            </a:pPr>
            <a:r>
              <a:rPr lang="en-CA" dirty="0">
                <a:solidFill>
                  <a:schemeClr val="bg1"/>
                </a:solidFill>
                <a:latin typeface="Arial" panose="020B0604020202020204" pitchFamily="34" charset="0"/>
                <a:cs typeface="Arial" panose="020B0604020202020204" pitchFamily="34" charset="0"/>
              </a:rPr>
              <a:t>By session 33 we’ll be asking:</a:t>
            </a:r>
          </a:p>
          <a:p>
            <a:pPr>
              <a:buNone/>
            </a:pPr>
            <a:r>
              <a:rPr lang="en-CA" dirty="0">
                <a:solidFill>
                  <a:schemeClr val="bg1"/>
                </a:solidFill>
                <a:latin typeface="Arial" panose="020B0604020202020204" pitchFamily="34" charset="0"/>
                <a:cs typeface="Arial" panose="020B0604020202020204" pitchFamily="34" charset="0"/>
              </a:rPr>
              <a:t>I've built the shelter now how do I makes it home?</a:t>
            </a:r>
          </a:p>
          <a:p>
            <a:endParaRPr lang="en-CA"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4673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96838-BE96-A531-F1B5-851301A735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73F02A-84DB-3535-359F-7CAA5CD06208}"/>
              </a:ext>
            </a:extLst>
          </p:cNvPr>
          <p:cNvSpPr>
            <a:spLocks noGrp="1"/>
          </p:cNvSpPr>
          <p:nvPr>
            <p:ph type="sldNum" sz="quarter" idx="12"/>
          </p:nvPr>
        </p:nvSpPr>
        <p:spPr/>
        <p:txBody>
          <a:bodyPr/>
          <a:lstStyle/>
          <a:p>
            <a:fld id="{5B621ED0-B45F-441E-93E9-023E2B55C8A5}" type="slidenum">
              <a:rPr lang="en-CA" smtClean="0"/>
              <a:t>29</a:t>
            </a:fld>
            <a:endParaRPr lang="en-CA"/>
          </a:p>
        </p:txBody>
      </p:sp>
      <p:sp>
        <p:nvSpPr>
          <p:cNvPr id="4" name="TextBox 3">
            <a:extLst>
              <a:ext uri="{FF2B5EF4-FFF2-40B4-BE49-F238E27FC236}">
                <a16:creationId xmlns:a16="http://schemas.microsoft.com/office/drawing/2014/main" id="{870FB044-13B6-C6EC-4594-17BB0922924C}"/>
              </a:ext>
            </a:extLst>
          </p:cNvPr>
          <p:cNvSpPr txBox="1"/>
          <p:nvPr/>
        </p:nvSpPr>
        <p:spPr>
          <a:xfrm>
            <a:off x="1" y="70021"/>
            <a:ext cx="12191999" cy="4524315"/>
          </a:xfrm>
          <a:prstGeom prst="rect">
            <a:avLst/>
          </a:prstGeom>
          <a:noFill/>
        </p:spPr>
        <p:txBody>
          <a:bodyPr wrap="square">
            <a:spAutoFit/>
          </a:bodyPr>
          <a:lstStyle/>
          <a:p>
            <a:r>
              <a:rPr lang="en-CA" dirty="0">
                <a:solidFill>
                  <a:schemeClr val="bg1"/>
                </a:solidFill>
                <a:latin typeface="Arial" panose="020B0604020202020204" pitchFamily="34" charset="0"/>
                <a:cs typeface="Arial" panose="020B0604020202020204" pitchFamily="34" charset="0"/>
              </a:rPr>
              <a:t>We begin the course by learning how to build a shelter from the storms of life.</a:t>
            </a:r>
          </a:p>
          <a:p>
            <a:r>
              <a:rPr lang="en-CA" dirty="0">
                <a:solidFill>
                  <a:schemeClr val="bg1"/>
                </a:solidFill>
                <a:latin typeface="Arial" panose="020B0604020202020204" pitchFamily="34" charset="0"/>
                <a:cs typeface="Arial" panose="020B0604020202020204" pitchFamily="34" charset="0"/>
              </a:rPr>
              <a:t>We finish by discovering that the strongest shelter is built from love, connection, wisdom, and meaning.</a:t>
            </a:r>
          </a:p>
          <a:p>
            <a:r>
              <a:rPr lang="en-CA" dirty="0">
                <a:solidFill>
                  <a:schemeClr val="bg1"/>
                </a:solidFill>
                <a:latin typeface="Arial" panose="020B0604020202020204" pitchFamily="34" charset="0"/>
                <a:cs typeface="Arial" panose="020B0604020202020204" pitchFamily="34" charset="0"/>
              </a:rPr>
              <a:t>Storms will still come.</a:t>
            </a:r>
          </a:p>
          <a:p>
            <a:r>
              <a:rPr lang="en-CA" dirty="0">
                <a:solidFill>
                  <a:schemeClr val="bg1"/>
                </a:solidFill>
                <a:latin typeface="Arial" panose="020B0604020202020204" pitchFamily="34" charset="0"/>
                <a:cs typeface="Arial" panose="020B0604020202020204" pitchFamily="34" charset="0"/>
              </a:rPr>
              <a:t>But now, perhaps, you have a home from which to meet them.</a:t>
            </a:r>
            <a:r>
              <a:rPr lang="en-US" dirty="0">
                <a:solidFill>
                  <a:schemeClr val="bg1"/>
                </a:solidFill>
                <a:latin typeface="Arial" panose="020B0604020202020204" pitchFamily="34" charset="0"/>
                <a:cs typeface="Arial" panose="020B0604020202020204" pitchFamily="34" charset="0"/>
              </a:rPr>
              <a:t> </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[10–15 seconds of silence]</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When you’re ready, gently wiggle your fingers and toes.</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You can open your eyes if they were closed and come back to the room.</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Welcome to the group. You belong here. We’re glad you’re here.</a:t>
            </a:r>
          </a:p>
          <a:p>
            <a:pPr>
              <a:buNone/>
            </a:pPr>
            <a:endParaRPr lang="en-CA" dirty="0">
              <a:solidFill>
                <a:schemeClr val="bg1"/>
              </a:solidFill>
              <a:latin typeface="Arial" panose="020B0604020202020204" pitchFamily="34" charset="0"/>
              <a:cs typeface="Arial" panose="020B0604020202020204" pitchFamily="34" charset="0"/>
            </a:endParaRPr>
          </a:p>
          <a:p>
            <a:pPr>
              <a:buNone/>
            </a:pPr>
            <a:endParaRPr lang="en-CA" dirty="0">
              <a:solidFill>
                <a:schemeClr val="bg1"/>
              </a:solidFill>
              <a:latin typeface="Arial" panose="020B0604020202020204" pitchFamily="34" charset="0"/>
              <a:cs typeface="Arial" panose="020B0604020202020204" pitchFamily="34" charset="0"/>
            </a:endParaRPr>
          </a:p>
          <a:p>
            <a:pPr>
              <a:buNone/>
            </a:pPr>
            <a:br>
              <a:rPr lang="en-CA" dirty="0"/>
            </a:br>
            <a:endParaRPr lang="en-CA" dirty="0"/>
          </a:p>
          <a:p>
            <a:pPr>
              <a:buNone/>
            </a:pPr>
            <a:endParaRPr lang="en-CA" dirty="0"/>
          </a:p>
        </p:txBody>
      </p:sp>
    </p:spTree>
    <p:extLst>
      <p:ext uri="{BB962C8B-B14F-4D97-AF65-F5344CB8AC3E}">
        <p14:creationId xmlns:p14="http://schemas.microsoft.com/office/powerpoint/2010/main" val="3866960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D14A1-E55C-1161-C5C5-172C2D9C1C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9CD7E-D754-C8FD-1DED-34EB524A98F3}"/>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4522D6AD-A7B1-B25D-F0CE-F51ADEE57083}"/>
              </a:ext>
            </a:extLst>
          </p:cNvPr>
          <p:cNvSpPr>
            <a:spLocks noGrp="1"/>
          </p:cNvSpPr>
          <p:nvPr>
            <p:ph idx="4294967295"/>
          </p:nvPr>
        </p:nvSpPr>
        <p:spPr>
          <a:xfrm>
            <a:off x="4384849" y="0"/>
            <a:ext cx="7292741" cy="6977063"/>
          </a:xfrm>
          <a:scene3d>
            <a:camera prst="orthographicFront">
              <a:rot lat="0" lon="60000" rev="0"/>
            </a:camera>
            <a:lightRig rig="threePt" dir="t"/>
          </a:scene3d>
        </p:spPr>
        <p:txBody>
          <a:bodyPr>
            <a:normAutofit/>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CF348154-B3E6-AC69-543A-2EA517D81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9BD6517-3ED0-B268-285B-081700CFBD4E}"/>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50889746-0902-9912-7C67-E5C6DAB7F9A7}"/>
              </a:ext>
            </a:extLst>
          </p:cNvPr>
          <p:cNvSpPr>
            <a:spLocks noGrp="1"/>
          </p:cNvSpPr>
          <p:nvPr>
            <p:ph type="sldNum" sz="quarter" idx="12"/>
          </p:nvPr>
        </p:nvSpPr>
        <p:spPr/>
        <p:txBody>
          <a:bodyPr/>
          <a:lstStyle/>
          <a:p>
            <a:fld id="{5B621ED0-B45F-441E-93E9-023E2B55C8A5}" type="slidenum">
              <a:rPr lang="en-CA" smtClean="0"/>
              <a:t>30</a:t>
            </a:fld>
            <a:endParaRPr lang="en-CA"/>
          </a:p>
        </p:txBody>
      </p:sp>
    </p:spTree>
    <p:extLst>
      <p:ext uri="{BB962C8B-B14F-4D97-AF65-F5344CB8AC3E}">
        <p14:creationId xmlns:p14="http://schemas.microsoft.com/office/powerpoint/2010/main" val="162201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34CAA0-2D2F-C89E-1515-746EDFCF720D}"/>
              </a:ext>
            </a:extLst>
          </p:cNvPr>
          <p:cNvSpPr txBox="1"/>
          <p:nvPr/>
        </p:nvSpPr>
        <p:spPr>
          <a:xfrm>
            <a:off x="4950100" y="1446074"/>
            <a:ext cx="6391174" cy="1754326"/>
          </a:xfrm>
          <a:prstGeom prst="rect">
            <a:avLst/>
          </a:prstGeom>
          <a:noFill/>
        </p:spPr>
        <p:txBody>
          <a:bodyPr wrap="square">
            <a:spAutoFit/>
          </a:bodyPr>
          <a:lstStyle/>
          <a:p>
            <a:pPr marL="285750" indent="-28575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My name is…</a:t>
            </a:r>
          </a:p>
          <a:p>
            <a:pPr marL="285750" indent="-28575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My role as a co leader is…</a:t>
            </a:r>
          </a:p>
          <a:p>
            <a:pPr marL="285750" indent="-28575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My hope for the course is…</a:t>
            </a:r>
          </a:p>
        </p:txBody>
      </p:sp>
      <p:pic>
        <p:nvPicPr>
          <p:cNvPr id="3" name="Picture 2">
            <a:extLst>
              <a:ext uri="{FF2B5EF4-FFF2-40B4-BE49-F238E27FC236}">
                <a16:creationId xmlns:a16="http://schemas.microsoft.com/office/drawing/2014/main" id="{B0FAD4E8-549F-2D28-5E98-36F013EE1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26" y="466165"/>
            <a:ext cx="3416474" cy="5468470"/>
          </a:xfrm>
          <a:prstGeom prst="rect">
            <a:avLst/>
          </a:prstGeom>
        </p:spPr>
      </p:pic>
      <p:sp>
        <p:nvSpPr>
          <p:cNvPr id="7" name="TextBox 6">
            <a:extLst>
              <a:ext uri="{FF2B5EF4-FFF2-40B4-BE49-F238E27FC236}">
                <a16:creationId xmlns:a16="http://schemas.microsoft.com/office/drawing/2014/main" id="{7EE27680-A907-0325-E2F9-B348919EFD19}"/>
              </a:ext>
            </a:extLst>
          </p:cNvPr>
          <p:cNvSpPr txBox="1"/>
          <p:nvPr/>
        </p:nvSpPr>
        <p:spPr>
          <a:xfrm>
            <a:off x="-730895" y="5162222"/>
            <a:ext cx="6360458" cy="830997"/>
          </a:xfrm>
          <a:prstGeom prst="rect">
            <a:avLst/>
          </a:prstGeom>
          <a:noFill/>
        </p:spPr>
        <p:txBody>
          <a:bodyPr wrap="square">
            <a:spAutoFit/>
          </a:bodyPr>
          <a:lstStyle/>
          <a:p>
            <a:pPr algn="ctr"/>
            <a:r>
              <a:rPr lang="en-CA" sz="2400" dirty="0"/>
              <a:t>Betsy Austin Olsen</a:t>
            </a:r>
          </a:p>
          <a:p>
            <a:pPr algn="ctr"/>
            <a:r>
              <a:rPr lang="en-CA" sz="2400" dirty="0"/>
              <a:t> </a:t>
            </a:r>
          </a:p>
        </p:txBody>
      </p:sp>
      <p:sp>
        <p:nvSpPr>
          <p:cNvPr id="2" name="Slide Number Placeholder 1">
            <a:extLst>
              <a:ext uri="{FF2B5EF4-FFF2-40B4-BE49-F238E27FC236}">
                <a16:creationId xmlns:a16="http://schemas.microsoft.com/office/drawing/2014/main" id="{5FC7E937-DAA6-8C70-2797-F29176AF5E3C}"/>
              </a:ext>
            </a:extLst>
          </p:cNvPr>
          <p:cNvSpPr>
            <a:spLocks noGrp="1"/>
          </p:cNvSpPr>
          <p:nvPr>
            <p:ph type="sldNum" sz="quarter" idx="12"/>
          </p:nvPr>
        </p:nvSpPr>
        <p:spPr/>
        <p:txBody>
          <a:bodyPr/>
          <a:lstStyle/>
          <a:p>
            <a:fld id="{5B621ED0-B45F-441E-93E9-023E2B55C8A5}" type="slidenum">
              <a:rPr lang="en-CA" smtClean="0"/>
              <a:t>31</a:t>
            </a:fld>
            <a:endParaRPr lang="en-CA"/>
          </a:p>
        </p:txBody>
      </p:sp>
    </p:spTree>
    <p:extLst>
      <p:ext uri="{BB962C8B-B14F-4D97-AF65-F5344CB8AC3E}">
        <p14:creationId xmlns:p14="http://schemas.microsoft.com/office/powerpoint/2010/main" val="2775406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80FECE-A38F-4AEA-EC40-402C59508C80}"/>
              </a:ext>
            </a:extLst>
          </p:cNvPr>
          <p:cNvSpPr txBox="1"/>
          <p:nvPr/>
        </p:nvSpPr>
        <p:spPr>
          <a:xfrm>
            <a:off x="4245429" y="409698"/>
            <a:ext cx="7994073" cy="6740307"/>
          </a:xfrm>
          <a:prstGeom prst="rect">
            <a:avLst/>
          </a:prstGeom>
          <a:noFill/>
        </p:spPr>
        <p:txBody>
          <a:bodyPr wrap="square">
            <a:spAutoFit/>
          </a:bodyPr>
          <a:lstStyle/>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Setting an intention means consciously deciding what you want to focus on or achieve in a particular area of your life. It’s about clarifying your goals, desires, or feelings and aligning your actions and mindset with those aspirations.</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There are many ways of setting intentions: through meditation, journaling, or simply taking a moment to reflect.</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When we set an intention, we’re not just wishing for something to happen; we’re actively committing to a mindset or a course of action that can help us get to our goals.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An intention can be as specific as wanting to improve our health or as broad as wanting to experience more joy in our daily life. The key is to be clear and positive about what we want to invite into our life!</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Take a moment now to think about and set your intention for the next few months and the time we’ll spend together.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Write it down. Remind yourself of your intentions every time you do a session. If you would like, you can share your intentions with us using the index cards or the chat.</a:t>
            </a:r>
          </a:p>
          <a:p>
            <a:br>
              <a:rPr lang="en-US" dirty="0"/>
            </a:br>
            <a:endParaRPr lang="en-CA" dirty="0"/>
          </a:p>
        </p:txBody>
      </p:sp>
      <p:sp>
        <p:nvSpPr>
          <p:cNvPr id="4" name="TextBox 3">
            <a:extLst>
              <a:ext uri="{FF2B5EF4-FFF2-40B4-BE49-F238E27FC236}">
                <a16:creationId xmlns:a16="http://schemas.microsoft.com/office/drawing/2014/main" id="{93E3236E-C685-E486-BE86-A3A3327D8A8A}"/>
              </a:ext>
            </a:extLst>
          </p:cNvPr>
          <p:cNvSpPr txBox="1"/>
          <p:nvPr/>
        </p:nvSpPr>
        <p:spPr>
          <a:xfrm>
            <a:off x="69142" y="180043"/>
            <a:ext cx="4035268"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YOUR INTENTIONS FOR THE COURSE</a:t>
            </a:r>
          </a:p>
        </p:txBody>
      </p:sp>
      <p:pic>
        <p:nvPicPr>
          <p:cNvPr id="6" name="Picture 5" descr="A list of steps to a self-improvement&#10;&#10;Description automatically generated with medium confidence">
            <a:extLst>
              <a:ext uri="{FF2B5EF4-FFF2-40B4-BE49-F238E27FC236}">
                <a16:creationId xmlns:a16="http://schemas.microsoft.com/office/drawing/2014/main" id="{F12911F0-6FF4-898D-2CDF-FE8478D1B2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300" y="1483817"/>
            <a:ext cx="3915110" cy="4953712"/>
          </a:xfrm>
          <a:prstGeom prst="rect">
            <a:avLst/>
          </a:prstGeom>
        </p:spPr>
      </p:pic>
      <p:sp>
        <p:nvSpPr>
          <p:cNvPr id="2" name="Slide Number Placeholder 1">
            <a:extLst>
              <a:ext uri="{FF2B5EF4-FFF2-40B4-BE49-F238E27FC236}">
                <a16:creationId xmlns:a16="http://schemas.microsoft.com/office/drawing/2014/main" id="{66E30EA8-4D2A-00A1-4BB8-97F29F138251}"/>
              </a:ext>
            </a:extLst>
          </p:cNvPr>
          <p:cNvSpPr>
            <a:spLocks noGrp="1"/>
          </p:cNvSpPr>
          <p:nvPr>
            <p:ph type="sldNum" sz="quarter" idx="12"/>
          </p:nvPr>
        </p:nvSpPr>
        <p:spPr/>
        <p:txBody>
          <a:bodyPr/>
          <a:lstStyle/>
          <a:p>
            <a:fld id="{5B621ED0-B45F-441E-93E9-023E2B55C8A5}" type="slidenum">
              <a:rPr lang="en-CA" smtClean="0"/>
              <a:t>32</a:t>
            </a:fld>
            <a:endParaRPr lang="en-CA"/>
          </a:p>
        </p:txBody>
      </p:sp>
    </p:spTree>
    <p:extLst>
      <p:ext uri="{BB962C8B-B14F-4D97-AF65-F5344CB8AC3E}">
        <p14:creationId xmlns:p14="http://schemas.microsoft.com/office/powerpoint/2010/main" val="86347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91243-584D-55B3-550A-4166BA273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0AA9EF-AFA3-6970-058E-656962B2150B}"/>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3600" dirty="0">
                <a:solidFill>
                  <a:schemeClr val="bg1"/>
                </a:solidFill>
                <a:latin typeface="Arial" panose="020B0604020202020204" pitchFamily="34" charset="0"/>
                <a:cs typeface="Arial" panose="020B0604020202020204" pitchFamily="34" charset="0"/>
              </a:rPr>
              <a:t> </a:t>
            </a:r>
            <a:br>
              <a:rPr lang="en-CA" sz="3600" dirty="0">
                <a:solidFill>
                  <a:schemeClr val="bg1"/>
                </a:solidFill>
                <a:latin typeface="Arial" panose="020B0604020202020204" pitchFamily="34" charset="0"/>
                <a:cs typeface="Arial" panose="020B0604020202020204" pitchFamily="34" charset="0"/>
              </a:rPr>
            </a:br>
            <a:r>
              <a:rPr lang="en-CA" sz="3600" dirty="0">
                <a:solidFill>
                  <a:schemeClr val="tx1"/>
                </a:solidFill>
                <a:latin typeface="Arial" panose="020B0604020202020204" pitchFamily="34" charset="0"/>
                <a:cs typeface="Arial" panose="020B0604020202020204" pitchFamily="34" charset="0"/>
              </a:rPr>
              <a:t>WHAT WE WILL COVER TODAY</a:t>
            </a:r>
          </a:p>
        </p:txBody>
      </p:sp>
      <p:sp>
        <p:nvSpPr>
          <p:cNvPr id="3" name="Content Placeholder 2">
            <a:extLst>
              <a:ext uri="{FF2B5EF4-FFF2-40B4-BE49-F238E27FC236}">
                <a16:creationId xmlns:a16="http://schemas.microsoft.com/office/drawing/2014/main" id="{EB2CEEB2-4D3A-25E4-0929-1DFD1475091E}"/>
              </a:ext>
            </a:extLst>
          </p:cNvPr>
          <p:cNvSpPr>
            <a:spLocks noGrp="1"/>
          </p:cNvSpPr>
          <p:nvPr>
            <p:ph idx="4294967295"/>
          </p:nvPr>
        </p:nvSpPr>
        <p:spPr>
          <a:xfrm>
            <a:off x="4516222" y="-59532"/>
            <a:ext cx="7292741"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ED7AF9C9-2119-A23C-CE19-EEF885F7B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1D7E7B7-7839-A576-3F34-FA64CA8C1025}"/>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79F6EB3A-5A8F-6697-D3C2-5C9D8D489CAD}"/>
              </a:ext>
            </a:extLst>
          </p:cNvPr>
          <p:cNvSpPr>
            <a:spLocks noGrp="1"/>
          </p:cNvSpPr>
          <p:nvPr>
            <p:ph type="sldNum" sz="quarter" idx="12"/>
          </p:nvPr>
        </p:nvSpPr>
        <p:spPr/>
        <p:txBody>
          <a:bodyPr/>
          <a:lstStyle/>
          <a:p>
            <a:fld id="{5B621ED0-B45F-441E-93E9-023E2B55C8A5}" type="slidenum">
              <a:rPr lang="en-CA" smtClean="0"/>
              <a:t>33</a:t>
            </a:fld>
            <a:endParaRPr lang="en-CA"/>
          </a:p>
        </p:txBody>
      </p:sp>
      <p:sp>
        <p:nvSpPr>
          <p:cNvPr id="6" name="Oval 5">
            <a:extLst>
              <a:ext uri="{FF2B5EF4-FFF2-40B4-BE49-F238E27FC236}">
                <a16:creationId xmlns:a16="http://schemas.microsoft.com/office/drawing/2014/main" id="{7B5F910C-0A6A-11D2-B863-00C9A70A5A1B}"/>
              </a:ext>
            </a:extLst>
          </p:cNvPr>
          <p:cNvSpPr/>
          <p:nvPr/>
        </p:nvSpPr>
        <p:spPr>
          <a:xfrm>
            <a:off x="88232" y="70021"/>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1980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952288" y="271451"/>
            <a:ext cx="9967913" cy="1240298"/>
          </a:xfrm>
        </p:spPr>
        <p:txBody>
          <a:bodyPr vert="horz" lIns="91440" tIns="45720" rIns="91440" bIns="45720" rtlCol="0" anchor="b">
            <a:normAutofit fontScale="90000"/>
          </a:bodyPr>
          <a:lstStyle/>
          <a:p>
            <a:pPr algn="ctr">
              <a:lnSpc>
                <a:spcPct val="85000"/>
              </a:lnSpc>
            </a:pPr>
            <a:br>
              <a:rPr lang="en-US" sz="4600" b="1" cap="all" dirty="0"/>
            </a:br>
            <a:r>
              <a:rPr lang="en-US" sz="6000" b="1" cap="all" dirty="0">
                <a:solidFill>
                  <a:schemeClr val="tx1"/>
                </a:solidFill>
                <a:latin typeface="Arial" panose="020B0604020202020204" pitchFamily="34" charset="0"/>
                <a:cs typeface="Arial" panose="020B0604020202020204" pitchFamily="34" charset="0"/>
              </a:rPr>
              <a:t>it's </a:t>
            </a:r>
            <a:r>
              <a:rPr lang="en-US" sz="6000" b="1" dirty="0">
                <a:solidFill>
                  <a:schemeClr val="tx1"/>
                </a:solidFill>
                <a:latin typeface="Arial" panose="020B0604020202020204" pitchFamily="34" charset="0"/>
                <a:cs typeface="Arial" panose="020B0604020202020204" pitchFamily="34" charset="0"/>
              </a:rPr>
              <a:t>simple</a:t>
            </a:r>
            <a:br>
              <a:rPr lang="en-US" sz="4600" b="1" cap="all" dirty="0"/>
            </a:br>
            <a:endParaRPr lang="en-US" sz="4600" b="1" cap="all" dirty="0"/>
          </a:p>
        </p:txBody>
      </p:sp>
      <p:sp>
        <p:nvSpPr>
          <p:cNvPr id="6" name="TextBox 5">
            <a:extLst>
              <a:ext uri="{FF2B5EF4-FFF2-40B4-BE49-F238E27FC236}">
                <a16:creationId xmlns:a16="http://schemas.microsoft.com/office/drawing/2014/main" id="{7EFC5E5A-A483-27C1-8BC1-FDFEB74D846D}"/>
              </a:ext>
            </a:extLst>
          </p:cNvPr>
          <p:cNvSpPr txBox="1"/>
          <p:nvPr/>
        </p:nvSpPr>
        <p:spPr>
          <a:xfrm>
            <a:off x="88232" y="5587650"/>
            <a:ext cx="12103768" cy="1200329"/>
          </a:xfrm>
          <a:prstGeom prst="rect">
            <a:avLst/>
          </a:prstGeom>
          <a:noFill/>
        </p:spPr>
        <p:txBody>
          <a:bodyPr wrap="square">
            <a:spAutoFit/>
          </a:bodyPr>
          <a:lstStyle/>
          <a:p>
            <a:pPr marL="38862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Simple is a bio psycho socio spiritual  course/group that is geared towards anyone who experiences emotional dysregulation.</a:t>
            </a:r>
          </a:p>
          <a:p>
            <a:pPr marL="38862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It strives to synthesize knowledge from a variety of disciplines into a single framework</a:t>
            </a:r>
          </a:p>
        </p:txBody>
      </p:sp>
      <p:sp>
        <p:nvSpPr>
          <p:cNvPr id="8" name="TextBox 7">
            <a:extLst>
              <a:ext uri="{FF2B5EF4-FFF2-40B4-BE49-F238E27FC236}">
                <a16:creationId xmlns:a16="http://schemas.microsoft.com/office/drawing/2014/main" id="{39B85D51-915A-73A6-5395-570775523E91}"/>
              </a:ext>
            </a:extLst>
          </p:cNvPr>
          <p:cNvSpPr txBox="1"/>
          <p:nvPr/>
        </p:nvSpPr>
        <p:spPr>
          <a:xfrm>
            <a:off x="168326" y="1482882"/>
            <a:ext cx="5029316" cy="3539430"/>
          </a:xfrm>
          <a:prstGeom prst="rect">
            <a:avLst/>
          </a:prstGeom>
          <a:noFill/>
        </p:spPr>
        <p:txBody>
          <a:bodyPr wrap="square">
            <a:spAutoFit/>
          </a:bodyPr>
          <a:lstStyle/>
          <a:p>
            <a:r>
              <a:rPr lang="en-CA" sz="3200" dirty="0">
                <a:latin typeface="Arial" panose="020B0604020202020204" pitchFamily="34" charset="0"/>
                <a:cs typeface="Arial" panose="020B0604020202020204" pitchFamily="34" charset="0"/>
              </a:rPr>
              <a:t>S</a:t>
            </a:r>
            <a:r>
              <a:rPr lang="en-CA" sz="3200" dirty="0">
                <a:solidFill>
                  <a:schemeClr val="bg1"/>
                </a:solidFill>
                <a:latin typeface="Arial" panose="020B0604020202020204" pitchFamily="34" charset="0"/>
                <a:cs typeface="Arial" panose="020B0604020202020204" pitchFamily="34" charset="0"/>
              </a:rPr>
              <a:t>tructured </a:t>
            </a:r>
            <a:br>
              <a:rPr lang="en-CA" sz="3200" dirty="0">
                <a:solidFill>
                  <a:schemeClr val="bg1"/>
                </a:solidFill>
                <a:latin typeface="Arial" panose="020B0604020202020204" pitchFamily="34" charset="0"/>
                <a:cs typeface="Arial" panose="020B0604020202020204" pitchFamily="34" charset="0"/>
              </a:rPr>
            </a:br>
            <a:r>
              <a:rPr lang="en-CA" sz="3200" dirty="0">
                <a:latin typeface="Arial" panose="020B0604020202020204" pitchFamily="34" charset="0"/>
                <a:cs typeface="Arial" panose="020B0604020202020204" pitchFamily="34" charset="0"/>
              </a:rPr>
              <a:t>I</a:t>
            </a:r>
            <a:r>
              <a:rPr lang="en-CA" sz="3200" dirty="0">
                <a:solidFill>
                  <a:schemeClr val="bg1"/>
                </a:solidFill>
                <a:latin typeface="Arial" panose="020B0604020202020204" pitchFamily="34" charset="0"/>
                <a:cs typeface="Arial" panose="020B0604020202020204" pitchFamily="34" charset="0"/>
              </a:rPr>
              <a:t>ntegrative, integral, idealist, IFS inspired  </a:t>
            </a:r>
            <a:br>
              <a:rPr lang="en-CA" sz="3200" dirty="0">
                <a:solidFill>
                  <a:schemeClr val="bg1"/>
                </a:solidFill>
                <a:latin typeface="Arial" panose="020B0604020202020204" pitchFamily="34" charset="0"/>
                <a:cs typeface="Arial" panose="020B0604020202020204" pitchFamily="34" charset="0"/>
              </a:rPr>
            </a:br>
            <a:r>
              <a:rPr lang="en-CA" sz="3200" dirty="0">
                <a:latin typeface="Arial" panose="020B0604020202020204" pitchFamily="34" charset="0"/>
                <a:cs typeface="Arial" panose="020B0604020202020204" pitchFamily="34" charset="0"/>
              </a:rPr>
              <a:t>M</a:t>
            </a:r>
            <a:r>
              <a:rPr lang="en-CA" sz="3200" dirty="0">
                <a:solidFill>
                  <a:schemeClr val="bg1"/>
                </a:solidFill>
                <a:latin typeface="Arial" panose="020B0604020202020204" pitchFamily="34" charset="0"/>
                <a:cs typeface="Arial" panose="020B0604020202020204" pitchFamily="34" charset="0"/>
              </a:rPr>
              <a:t>indful</a:t>
            </a:r>
            <a:br>
              <a:rPr lang="en-CA" sz="3200" dirty="0">
                <a:solidFill>
                  <a:schemeClr val="bg1"/>
                </a:solidFill>
                <a:latin typeface="Arial" panose="020B0604020202020204" pitchFamily="34" charset="0"/>
                <a:cs typeface="Arial" panose="020B0604020202020204" pitchFamily="34" charset="0"/>
              </a:rPr>
            </a:br>
            <a:r>
              <a:rPr lang="en-CA" sz="3200" dirty="0">
                <a:latin typeface="Arial" panose="020B0604020202020204" pitchFamily="34" charset="0"/>
                <a:cs typeface="Arial" panose="020B0604020202020204" pitchFamily="34" charset="0"/>
              </a:rPr>
              <a:t>P</a:t>
            </a:r>
            <a:r>
              <a:rPr lang="en-CA" sz="3200" dirty="0">
                <a:solidFill>
                  <a:schemeClr val="bg1"/>
                </a:solidFill>
                <a:latin typeface="Arial" panose="020B0604020202020204" pitchFamily="34" charset="0"/>
                <a:cs typeface="Arial" panose="020B0604020202020204" pitchFamily="34" charset="0"/>
              </a:rPr>
              <a:t>sychotherapy that is </a:t>
            </a:r>
            <a:r>
              <a:rPr lang="en-CA" sz="3200" dirty="0">
                <a:latin typeface="Arial" panose="020B0604020202020204" pitchFamily="34" charset="0"/>
                <a:cs typeface="Arial" panose="020B0604020202020204" pitchFamily="34" charset="0"/>
              </a:rPr>
              <a:t>L</a:t>
            </a:r>
            <a:r>
              <a:rPr lang="en-CA" sz="3200" dirty="0">
                <a:solidFill>
                  <a:schemeClr val="bg1"/>
                </a:solidFill>
                <a:latin typeface="Arial" panose="020B0604020202020204" pitchFamily="34" charset="0"/>
                <a:cs typeface="Arial" panose="020B0604020202020204" pitchFamily="34" charset="0"/>
              </a:rPr>
              <a:t>earned </a:t>
            </a:r>
            <a:br>
              <a:rPr lang="en-CA" sz="3200" dirty="0">
                <a:solidFill>
                  <a:schemeClr val="bg1"/>
                </a:solidFill>
                <a:latin typeface="Arial" panose="020B0604020202020204" pitchFamily="34" charset="0"/>
                <a:cs typeface="Arial" panose="020B0604020202020204" pitchFamily="34" charset="0"/>
              </a:rPr>
            </a:br>
            <a:r>
              <a:rPr lang="en-CA" sz="3200" dirty="0">
                <a:latin typeface="Arial" panose="020B0604020202020204" pitchFamily="34" charset="0"/>
                <a:cs typeface="Arial" panose="020B0604020202020204" pitchFamily="34" charset="0"/>
              </a:rPr>
              <a:t>E</a:t>
            </a:r>
            <a:r>
              <a:rPr lang="en-CA" sz="3200" dirty="0">
                <a:solidFill>
                  <a:schemeClr val="bg1"/>
                </a:solidFill>
                <a:latin typeface="Arial" panose="020B0604020202020204" pitchFamily="34" charset="0"/>
                <a:cs typeface="Arial" panose="020B0604020202020204" pitchFamily="34" charset="0"/>
              </a:rPr>
              <a:t>asily</a:t>
            </a:r>
          </a:p>
        </p:txBody>
      </p:sp>
      <p:pic>
        <p:nvPicPr>
          <p:cNvPr id="9" name="Graphic 8" descr="Greek Pillar with solid fill">
            <a:extLst>
              <a:ext uri="{FF2B5EF4-FFF2-40B4-BE49-F238E27FC236}">
                <a16:creationId xmlns:a16="http://schemas.microsoft.com/office/drawing/2014/main" id="{EC38F117-84FB-CE7B-5045-1C13BCDDB0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26079" y="2070560"/>
            <a:ext cx="1153905" cy="2394284"/>
          </a:xfrm>
          <a:prstGeom prst="rect">
            <a:avLst/>
          </a:prstGeom>
        </p:spPr>
      </p:pic>
      <p:pic>
        <p:nvPicPr>
          <p:cNvPr id="11" name="Graphic 10" descr="Greek Pillar with solid fill">
            <a:extLst>
              <a:ext uri="{FF2B5EF4-FFF2-40B4-BE49-F238E27FC236}">
                <a16:creationId xmlns:a16="http://schemas.microsoft.com/office/drawing/2014/main" id="{35C5124D-9CF0-4ABE-096B-78A6C3271A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0885" y="2046077"/>
            <a:ext cx="1153905" cy="2394284"/>
          </a:xfrm>
          <a:prstGeom prst="rect">
            <a:avLst/>
          </a:prstGeom>
        </p:spPr>
      </p:pic>
      <p:pic>
        <p:nvPicPr>
          <p:cNvPr id="12" name="Graphic 11" descr="Greek Pillar with solid fill">
            <a:extLst>
              <a:ext uri="{FF2B5EF4-FFF2-40B4-BE49-F238E27FC236}">
                <a16:creationId xmlns:a16="http://schemas.microsoft.com/office/drawing/2014/main" id="{9B2B3472-CC76-D4D7-7498-D309680123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61197" y="2046077"/>
            <a:ext cx="1153905" cy="2394284"/>
          </a:xfrm>
          <a:prstGeom prst="rect">
            <a:avLst/>
          </a:prstGeom>
        </p:spPr>
      </p:pic>
      <p:pic>
        <p:nvPicPr>
          <p:cNvPr id="13" name="Graphic 12" descr="Greek Pillar with solid fill">
            <a:extLst>
              <a:ext uri="{FF2B5EF4-FFF2-40B4-BE49-F238E27FC236}">
                <a16:creationId xmlns:a16="http://schemas.microsoft.com/office/drawing/2014/main" id="{ACA92C80-F93D-3890-47C5-6FAAAD8E0B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87259" y="2059044"/>
            <a:ext cx="1153905" cy="2394284"/>
          </a:xfrm>
          <a:prstGeom prst="rect">
            <a:avLst/>
          </a:prstGeom>
        </p:spPr>
      </p:pic>
      <p:sp>
        <p:nvSpPr>
          <p:cNvPr id="16" name="Isosceles Triangle 15">
            <a:extLst>
              <a:ext uri="{FF2B5EF4-FFF2-40B4-BE49-F238E27FC236}">
                <a16:creationId xmlns:a16="http://schemas.microsoft.com/office/drawing/2014/main" id="{1972E6F5-B930-5BA8-83E5-FC0FD28732D7}"/>
              </a:ext>
            </a:extLst>
          </p:cNvPr>
          <p:cNvSpPr/>
          <p:nvPr/>
        </p:nvSpPr>
        <p:spPr>
          <a:xfrm>
            <a:off x="5197642" y="1530159"/>
            <a:ext cx="6994358" cy="735480"/>
          </a:xfrm>
          <a:prstGeom prst="triangle">
            <a:avLst>
              <a:gd name="adj" fmla="val 4874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174FA6B0-A888-CDAB-E45F-C50C808F090E}"/>
              </a:ext>
            </a:extLst>
          </p:cNvPr>
          <p:cNvSpPr txBox="1"/>
          <p:nvPr/>
        </p:nvSpPr>
        <p:spPr>
          <a:xfrm>
            <a:off x="4852110" y="4569798"/>
            <a:ext cx="1644095" cy="369332"/>
          </a:xfrm>
          <a:prstGeom prst="rect">
            <a:avLst/>
          </a:prstGeom>
          <a:noFill/>
        </p:spPr>
        <p:txBody>
          <a:bodyPr wrap="square">
            <a:spAutoFit/>
          </a:bodyPr>
          <a:lstStyle/>
          <a:p>
            <a:r>
              <a:rPr lang="en-CA" dirty="0">
                <a:latin typeface="Arial" panose="020B0604020202020204" pitchFamily="34" charset="0"/>
                <a:cs typeface="Arial" panose="020B0604020202020204" pitchFamily="34" charset="0"/>
              </a:rPr>
              <a:t>Neurobiology</a:t>
            </a:r>
          </a:p>
        </p:txBody>
      </p:sp>
      <p:sp>
        <p:nvSpPr>
          <p:cNvPr id="20" name="TextBox 19">
            <a:extLst>
              <a:ext uri="{FF2B5EF4-FFF2-40B4-BE49-F238E27FC236}">
                <a16:creationId xmlns:a16="http://schemas.microsoft.com/office/drawing/2014/main" id="{97DAB65D-E350-25B7-73F9-A6F0FEDD1E91}"/>
              </a:ext>
            </a:extLst>
          </p:cNvPr>
          <p:cNvSpPr txBox="1"/>
          <p:nvPr/>
        </p:nvSpPr>
        <p:spPr>
          <a:xfrm>
            <a:off x="7515967" y="4529870"/>
            <a:ext cx="748534" cy="369332"/>
          </a:xfrm>
          <a:prstGeom prst="rect">
            <a:avLst/>
          </a:prstGeom>
          <a:noFill/>
        </p:spPr>
        <p:txBody>
          <a:bodyPr wrap="square">
            <a:spAutoFit/>
          </a:bodyPr>
          <a:lstStyle/>
          <a:p>
            <a:r>
              <a:rPr lang="en-CA" dirty="0">
                <a:solidFill>
                  <a:srgbClr val="FFFF00"/>
                </a:solidFill>
                <a:latin typeface="Arial" panose="020B0604020202020204" pitchFamily="34" charset="0"/>
                <a:cs typeface="Arial" panose="020B0604020202020204" pitchFamily="34" charset="0"/>
              </a:rPr>
              <a:t>DBT</a:t>
            </a:r>
          </a:p>
        </p:txBody>
      </p:sp>
      <p:sp>
        <p:nvSpPr>
          <p:cNvPr id="22" name="TextBox 21">
            <a:extLst>
              <a:ext uri="{FF2B5EF4-FFF2-40B4-BE49-F238E27FC236}">
                <a16:creationId xmlns:a16="http://schemas.microsoft.com/office/drawing/2014/main" id="{9B8D1321-8350-9459-18E6-F38D9D3F309E}"/>
              </a:ext>
            </a:extLst>
          </p:cNvPr>
          <p:cNvSpPr txBox="1"/>
          <p:nvPr/>
        </p:nvSpPr>
        <p:spPr>
          <a:xfrm>
            <a:off x="8935504" y="4472715"/>
            <a:ext cx="2005290" cy="923330"/>
          </a:xfrm>
          <a:prstGeom prst="rect">
            <a:avLst/>
          </a:prstGeom>
          <a:noFill/>
        </p:spPr>
        <p:txBody>
          <a:bodyPr wrap="square">
            <a:spAutoFit/>
          </a:bodyPr>
          <a:lstStyle/>
          <a:p>
            <a:pPr algn="ctr"/>
            <a:r>
              <a:rPr lang="en-CA" dirty="0">
                <a:solidFill>
                  <a:schemeClr val="accent3">
                    <a:lumMod val="40000"/>
                    <a:lumOff val="60000"/>
                  </a:schemeClr>
                </a:solidFill>
                <a:latin typeface="Arial" panose="020B0604020202020204" pitchFamily="34" charset="0"/>
                <a:cs typeface="Arial" panose="020B0604020202020204" pitchFamily="34" charset="0"/>
              </a:rPr>
              <a:t>Psychodynamic, attachment and trauma theory</a:t>
            </a:r>
          </a:p>
        </p:txBody>
      </p:sp>
      <p:sp>
        <p:nvSpPr>
          <p:cNvPr id="24" name="TextBox 23">
            <a:extLst>
              <a:ext uri="{FF2B5EF4-FFF2-40B4-BE49-F238E27FC236}">
                <a16:creationId xmlns:a16="http://schemas.microsoft.com/office/drawing/2014/main" id="{B1ADA44F-EE1B-BEA3-92DC-320B6030C189}"/>
              </a:ext>
            </a:extLst>
          </p:cNvPr>
          <p:cNvSpPr txBox="1"/>
          <p:nvPr/>
        </p:nvSpPr>
        <p:spPr>
          <a:xfrm>
            <a:off x="11103978" y="4472715"/>
            <a:ext cx="1320466" cy="369332"/>
          </a:xfrm>
          <a:prstGeom prst="rect">
            <a:avLst/>
          </a:prstGeom>
          <a:noFill/>
        </p:spPr>
        <p:txBody>
          <a:bodyPr wrap="square">
            <a:spAutoFit/>
          </a:bodyPr>
          <a:lstStyle/>
          <a:p>
            <a:pPr algn="ctr"/>
            <a:r>
              <a:rPr lang="en-US" dirty="0">
                <a:solidFill>
                  <a:schemeClr val="accent4">
                    <a:lumMod val="20000"/>
                    <a:lumOff val="80000"/>
                  </a:schemeClr>
                </a:solidFill>
              </a:rPr>
              <a:t>IFS</a:t>
            </a:r>
            <a:endParaRPr lang="en-CA" dirty="0">
              <a:solidFill>
                <a:schemeClr val="accent4">
                  <a:lumMod val="20000"/>
                  <a:lumOff val="80000"/>
                </a:schemeClr>
              </a:solidFill>
            </a:endParaRPr>
          </a:p>
        </p:txBody>
      </p:sp>
      <p:sp>
        <p:nvSpPr>
          <p:cNvPr id="7" name="TextBox 6">
            <a:extLst>
              <a:ext uri="{FF2B5EF4-FFF2-40B4-BE49-F238E27FC236}">
                <a16:creationId xmlns:a16="http://schemas.microsoft.com/office/drawing/2014/main" id="{0B93C052-9F87-DB00-7E68-A90CAF59F8B0}"/>
              </a:ext>
            </a:extLst>
          </p:cNvPr>
          <p:cNvSpPr txBox="1"/>
          <p:nvPr/>
        </p:nvSpPr>
        <p:spPr>
          <a:xfrm>
            <a:off x="7832101" y="1662615"/>
            <a:ext cx="1918924" cy="646331"/>
          </a:xfrm>
          <a:prstGeom prst="rect">
            <a:avLst/>
          </a:prstGeom>
          <a:noFill/>
        </p:spPr>
        <p:txBody>
          <a:bodyPr wrap="square">
            <a:spAutoFit/>
          </a:bodyPr>
          <a:lstStyle/>
          <a:p>
            <a:r>
              <a:rPr lang="en-CA" sz="3600" dirty="0"/>
              <a:t> SIMPLE </a:t>
            </a:r>
          </a:p>
        </p:txBody>
      </p:sp>
      <p:sp>
        <p:nvSpPr>
          <p:cNvPr id="3" name="Slide Number Placeholder 2">
            <a:extLst>
              <a:ext uri="{FF2B5EF4-FFF2-40B4-BE49-F238E27FC236}">
                <a16:creationId xmlns:a16="http://schemas.microsoft.com/office/drawing/2014/main" id="{A05BFE55-FB7A-FA60-E962-B1CB2F6FD2DE}"/>
              </a:ext>
            </a:extLst>
          </p:cNvPr>
          <p:cNvSpPr>
            <a:spLocks noGrp="1"/>
          </p:cNvSpPr>
          <p:nvPr>
            <p:ph type="sldNum" sz="quarter" idx="12"/>
          </p:nvPr>
        </p:nvSpPr>
        <p:spPr/>
        <p:txBody>
          <a:bodyPr/>
          <a:lstStyle/>
          <a:p>
            <a:fld id="{5B621ED0-B45F-441E-93E9-023E2B55C8A5}" type="slidenum">
              <a:rPr lang="en-CA" smtClean="0"/>
              <a:t>34</a:t>
            </a:fld>
            <a:endParaRPr lang="en-CA"/>
          </a:p>
        </p:txBody>
      </p:sp>
      <p:sp>
        <p:nvSpPr>
          <p:cNvPr id="5" name="Oval 4">
            <a:extLst>
              <a:ext uri="{FF2B5EF4-FFF2-40B4-BE49-F238E27FC236}">
                <a16:creationId xmlns:a16="http://schemas.microsoft.com/office/drawing/2014/main" id="{3642146B-479B-2D40-4139-969BB5A04BBF}"/>
              </a:ext>
            </a:extLst>
          </p:cNvPr>
          <p:cNvSpPr/>
          <p:nvPr/>
        </p:nvSpPr>
        <p:spPr>
          <a:xfrm>
            <a:off x="88232" y="70021"/>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35216336"/>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88D0-E6EE-4CA7-8FD6-410C2300762D}"/>
              </a:ext>
            </a:extLst>
          </p:cNvPr>
          <p:cNvSpPr>
            <a:spLocks noGrp="1"/>
          </p:cNvSpPr>
          <p:nvPr>
            <p:ph type="title" idx="4294967295"/>
          </p:nvPr>
        </p:nvSpPr>
        <p:spPr>
          <a:xfrm>
            <a:off x="-722323" y="199599"/>
            <a:ext cx="5667375" cy="1355725"/>
          </a:xfrm>
        </p:spPr>
        <p:txBody>
          <a:bodyPr vert="horz" lIns="91440" tIns="45720" rIns="91440" bIns="45720" rtlCol="0" anchor="ctr">
            <a:normAutofit/>
          </a:bodyPr>
          <a:lstStyle/>
          <a:p>
            <a:pPr algn="ctr"/>
            <a:r>
              <a:rPr lang="en-US" sz="2800" dirty="0">
                <a:solidFill>
                  <a:schemeClr val="tx1"/>
                </a:solidFill>
                <a:latin typeface="Arial" panose="020B0604020202020204" pitchFamily="34" charset="0"/>
                <a:cs typeface="Arial" panose="020B0604020202020204" pitchFamily="34" charset="0"/>
              </a:rPr>
              <a:t>WHO SIMPLE IS FOR</a:t>
            </a:r>
            <a:br>
              <a:rPr lang="en-US" sz="3200" dirty="0"/>
            </a:br>
            <a:endParaRPr lang="en-US" sz="3200" dirty="0"/>
          </a:p>
        </p:txBody>
      </p:sp>
      <p:sp>
        <p:nvSpPr>
          <p:cNvPr id="7" name="Content Placeholder 6">
            <a:extLst>
              <a:ext uri="{FF2B5EF4-FFF2-40B4-BE49-F238E27FC236}">
                <a16:creationId xmlns:a16="http://schemas.microsoft.com/office/drawing/2014/main" id="{12D802AB-E326-4CF8-9323-80EC46397AAF}"/>
              </a:ext>
            </a:extLst>
          </p:cNvPr>
          <p:cNvSpPr>
            <a:spLocks noGrp="1"/>
          </p:cNvSpPr>
          <p:nvPr>
            <p:ph sz="half" idx="4294967295"/>
          </p:nvPr>
        </p:nvSpPr>
        <p:spPr>
          <a:xfrm>
            <a:off x="4074289" y="199599"/>
            <a:ext cx="8117711" cy="6708808"/>
          </a:xfrm>
        </p:spPr>
        <p:txBody>
          <a:bodyPr>
            <a:normAutofit lnSpcReduction="10000"/>
          </a:bodyPr>
          <a:lstStyle/>
          <a:p>
            <a:pPr marL="252000">
              <a:spcBef>
                <a:spcPts val="0"/>
              </a:spcBef>
              <a:spcAft>
                <a:spcPts val="0"/>
              </a:spcAft>
            </a:pPr>
            <a:r>
              <a:rPr lang="en-US" sz="2400" dirty="0">
                <a:solidFill>
                  <a:schemeClr val="bg1"/>
                </a:solidFill>
                <a:latin typeface="Arial" panose="020B0604020202020204" pitchFamily="34" charset="0"/>
                <a:cs typeface="Arial" panose="020B0604020202020204" pitchFamily="34" charset="0"/>
              </a:rPr>
              <a:t>Anyone who experiences </a:t>
            </a:r>
            <a:r>
              <a:rPr lang="en-US" sz="2400" dirty="0">
                <a:latin typeface="Arial" panose="020B0604020202020204" pitchFamily="34" charset="0"/>
                <a:cs typeface="Arial" panose="020B0604020202020204" pitchFamily="34" charset="0"/>
              </a:rPr>
              <a:t>emotional dysregulation</a:t>
            </a:r>
            <a:r>
              <a:rPr lang="en-US" sz="2400" dirty="0">
                <a:solidFill>
                  <a:schemeClr val="bg1"/>
                </a:solidFill>
                <a:latin typeface="Arial" panose="020B0604020202020204" pitchFamily="34" charset="0"/>
                <a:cs typeface="Arial" panose="020B0604020202020204" pitchFamily="34" charset="0"/>
              </a:rPr>
              <a:t>.</a:t>
            </a:r>
          </a:p>
          <a:p>
            <a:pPr marL="69120" indent="0">
              <a:spcBef>
                <a:spcPts val="0"/>
              </a:spcBef>
              <a:spcAft>
                <a:spcPts val="0"/>
              </a:spcAft>
              <a:buNone/>
            </a:pPr>
            <a:endParaRPr lang="en-CA" sz="2400" dirty="0">
              <a:solidFill>
                <a:schemeClr val="bg1"/>
              </a:solidFill>
              <a:latin typeface="Arial" panose="020B0604020202020204" pitchFamily="34" charset="0"/>
              <a:cs typeface="Arial" panose="020B0604020202020204" pitchFamily="34" charset="0"/>
            </a:endParaRPr>
          </a:p>
          <a:p>
            <a:pPr marL="252000">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When we’re calm or alert, we’re in a state of physiological activation referred to as the ‘window of emotional tolerance’.</a:t>
            </a:r>
          </a:p>
          <a:p>
            <a:pPr marL="252000">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When we’re outside that window of tolerance we are either in the hyperarousal of fight/flight or the hypoarousal of freeze/dissociation.</a:t>
            </a:r>
          </a:p>
          <a:p>
            <a:pPr marL="69120" indent="0">
              <a:spcBef>
                <a:spcPts val="0"/>
              </a:spcBef>
              <a:spcAft>
                <a:spcPts val="0"/>
              </a:spcAft>
              <a:buNone/>
            </a:pPr>
            <a:r>
              <a:rPr lang="en-CA" sz="2400" dirty="0">
                <a:solidFill>
                  <a:schemeClr val="bg1"/>
                </a:solidFill>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p>
            <a:pPr marL="252000">
              <a:spcBef>
                <a:spcPts val="0"/>
              </a:spcBef>
              <a:spcAft>
                <a:spcPts val="0"/>
              </a:spcAft>
            </a:pPr>
            <a:r>
              <a:rPr lang="en-CA" sz="2400" dirty="0">
                <a:latin typeface="Arial" panose="020B0604020202020204" pitchFamily="34" charset="0"/>
                <a:cs typeface="Arial" panose="020B0604020202020204" pitchFamily="34" charset="0"/>
              </a:rPr>
              <a:t>What is emotional dysregulation?</a:t>
            </a:r>
          </a:p>
          <a:p>
            <a:pPr marL="252000">
              <a:spcBef>
                <a:spcPts val="0"/>
              </a:spcBef>
              <a:spcAft>
                <a:spcPts val="0"/>
              </a:spcAft>
            </a:pPr>
            <a:r>
              <a:rPr lang="en-US" sz="2400" dirty="0">
                <a:solidFill>
                  <a:schemeClr val="bg1"/>
                </a:solidFill>
                <a:latin typeface="Arial" panose="020B0604020202020204" pitchFamily="34" charset="0"/>
                <a:cs typeface="Arial" panose="020B0604020202020204" pitchFamily="34" charset="0"/>
              </a:rPr>
              <a:t>It is a disproportionate emotional reaction to present day events or intense emotions arising apparently from nowhere.</a:t>
            </a:r>
          </a:p>
          <a:p>
            <a:pPr marL="252000">
              <a:spcBef>
                <a:spcPts val="0"/>
              </a:spcBef>
              <a:spcAft>
                <a:spcPts val="0"/>
              </a:spcAft>
            </a:pPr>
            <a:r>
              <a:rPr lang="en-US" sz="2400" dirty="0">
                <a:solidFill>
                  <a:schemeClr val="bg1"/>
                </a:solidFill>
                <a:latin typeface="Arial" panose="020B0604020202020204" pitchFamily="34" charset="0"/>
                <a:cs typeface="Arial" panose="020B0604020202020204" pitchFamily="34" charset="0"/>
              </a:rPr>
              <a:t> Dysregulated emotions are seen in DBT as the core problem which then give rise to dysregulated thoughts and behaviors.</a:t>
            </a:r>
          </a:p>
          <a:p>
            <a:pPr marL="252000">
              <a:spcBef>
                <a:spcPts val="0"/>
              </a:spcBef>
              <a:spcAft>
                <a:spcPts val="0"/>
              </a:spcAft>
            </a:pPr>
            <a:r>
              <a:rPr lang="en-US" sz="2400" dirty="0">
                <a:solidFill>
                  <a:schemeClr val="bg1"/>
                </a:solidFill>
                <a:latin typeface="Arial" panose="020B0604020202020204" pitchFamily="34" charset="0"/>
                <a:cs typeface="Arial" panose="020B0604020202020204" pitchFamily="34" charset="0"/>
              </a:rPr>
              <a:t>Many people who experience depression, anxiety, high levels of shame and anger, self-harm, excessive substance use, high risk behaviors, perfectionism, conflictual interpersonal relationships, issues with eating, suicidal thoughts, etc.. do so because of emotional dysregulation</a:t>
            </a:r>
          </a:p>
          <a:p>
            <a:endParaRPr lang="en-CA" sz="1800" dirty="0">
              <a:solidFill>
                <a:schemeClr val="tx1"/>
              </a:solidFill>
            </a:endParaRPr>
          </a:p>
        </p:txBody>
      </p:sp>
      <p:pic>
        <p:nvPicPr>
          <p:cNvPr id="3" name="Picture 2" descr="How to Recognize Your Window of Tolerance — Mind My Peelings">
            <a:extLst>
              <a:ext uri="{FF2B5EF4-FFF2-40B4-BE49-F238E27FC236}">
                <a16:creationId xmlns:a16="http://schemas.microsoft.com/office/drawing/2014/main" id="{CAE5474F-C59E-B476-830D-7AF88C0286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2" y="1060779"/>
            <a:ext cx="3925847" cy="543296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99ECCBF-FDDD-715E-87E5-7F989AD0B724}"/>
              </a:ext>
            </a:extLst>
          </p:cNvPr>
          <p:cNvSpPr>
            <a:spLocks noGrp="1"/>
          </p:cNvSpPr>
          <p:nvPr>
            <p:ph type="sldNum" sz="quarter" idx="12"/>
          </p:nvPr>
        </p:nvSpPr>
        <p:spPr/>
        <p:txBody>
          <a:bodyPr/>
          <a:lstStyle/>
          <a:p>
            <a:fld id="{5B621ED0-B45F-441E-93E9-023E2B55C8A5}" type="slidenum">
              <a:rPr lang="en-CA" smtClean="0"/>
              <a:t>35</a:t>
            </a:fld>
            <a:endParaRPr lang="en-CA"/>
          </a:p>
        </p:txBody>
      </p:sp>
    </p:spTree>
    <p:extLst>
      <p:ext uri="{BB962C8B-B14F-4D97-AF65-F5344CB8AC3E}">
        <p14:creationId xmlns:p14="http://schemas.microsoft.com/office/powerpoint/2010/main" val="653957449"/>
      </p:ext>
    </p:extLst>
  </p:cSld>
  <p:clrMapOvr>
    <a:masterClrMapping/>
  </p:clrMapOvr>
  <mc:AlternateContent xmlns:mc="http://schemas.openxmlformats.org/markup-compatibility/2006" xmlns:p14="http://schemas.microsoft.com/office/powerpoint/2010/main">
    <mc:Choice Requires="p14">
      <p:transition spd="med" p14:dur="700" advTm="49352">
        <p:fade/>
      </p:transition>
    </mc:Choice>
    <mc:Fallback xmlns="">
      <p:transition spd="med" advTm="49352">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CC4F6-FDB6-4ED8-8DC4-9A14977A0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7ABD05-6AA4-E389-8EC8-9EEBE5C1F39E}"/>
              </a:ext>
            </a:extLst>
          </p:cNvPr>
          <p:cNvSpPr>
            <a:spLocks noGrp="1"/>
          </p:cNvSpPr>
          <p:nvPr>
            <p:ph type="title" idx="4294967295"/>
          </p:nvPr>
        </p:nvSpPr>
        <p:spPr>
          <a:xfrm>
            <a:off x="-626070" y="199599"/>
            <a:ext cx="5667375" cy="1355725"/>
          </a:xfrm>
        </p:spPr>
        <p:txBody>
          <a:bodyPr vert="horz" lIns="91440" tIns="45720" rIns="91440" bIns="45720" rtlCol="0" anchor="ctr">
            <a:normAutofit/>
          </a:bodyPr>
          <a:lstStyle/>
          <a:p>
            <a:pPr algn="ctr"/>
            <a:r>
              <a:rPr lang="en-US" sz="2800" dirty="0">
                <a:solidFill>
                  <a:schemeClr val="tx1"/>
                </a:solidFill>
                <a:latin typeface="Arial" panose="020B0604020202020204" pitchFamily="34" charset="0"/>
                <a:cs typeface="Arial" panose="020B0604020202020204" pitchFamily="34" charset="0"/>
              </a:rPr>
              <a:t>WHO SIMPLE IS FOR</a:t>
            </a:r>
            <a:br>
              <a:rPr lang="en-US" sz="3200" dirty="0"/>
            </a:br>
            <a:endParaRPr lang="en-US" sz="3200" dirty="0"/>
          </a:p>
        </p:txBody>
      </p:sp>
      <p:sp>
        <p:nvSpPr>
          <p:cNvPr id="7" name="Content Placeholder 6">
            <a:extLst>
              <a:ext uri="{FF2B5EF4-FFF2-40B4-BE49-F238E27FC236}">
                <a16:creationId xmlns:a16="http://schemas.microsoft.com/office/drawing/2014/main" id="{3947BE49-4F0B-DB70-8E9C-4C34DDCB8CE9}"/>
              </a:ext>
            </a:extLst>
          </p:cNvPr>
          <p:cNvSpPr>
            <a:spLocks noGrp="1"/>
          </p:cNvSpPr>
          <p:nvPr>
            <p:ph sz="half" idx="4294967295"/>
          </p:nvPr>
        </p:nvSpPr>
        <p:spPr>
          <a:xfrm>
            <a:off x="4229343" y="752414"/>
            <a:ext cx="7814216" cy="6708808"/>
          </a:xfrm>
        </p:spPr>
        <p:txBody>
          <a:bodyPr>
            <a:normAutofit/>
          </a:bodyPr>
          <a:lstStyle/>
          <a:p>
            <a:pPr marL="252000">
              <a:spcBef>
                <a:spcPts val="0"/>
              </a:spcBef>
              <a:spcAft>
                <a:spcPts val="0"/>
              </a:spcAft>
            </a:pPr>
            <a:r>
              <a:rPr lang="en-US" sz="2400" dirty="0">
                <a:solidFill>
                  <a:schemeClr val="bg1"/>
                </a:solidFill>
                <a:latin typeface="Arial" panose="020B0604020202020204" pitchFamily="34" charset="0"/>
                <a:cs typeface="Arial" panose="020B0604020202020204" pitchFamily="34" charset="0"/>
              </a:rPr>
              <a:t>Dysregulated emotions are not just average responses to present day events.</a:t>
            </a:r>
          </a:p>
          <a:p>
            <a:pPr marL="252000">
              <a:spcBef>
                <a:spcPts val="0"/>
              </a:spcBef>
              <a:spcAft>
                <a:spcPts val="0"/>
              </a:spcAft>
            </a:pPr>
            <a:r>
              <a:rPr lang="en-US" sz="2400" dirty="0">
                <a:solidFill>
                  <a:schemeClr val="bg1"/>
                </a:solidFill>
                <a:latin typeface="Arial" panose="020B0604020202020204" pitchFamily="34" charset="0"/>
                <a:cs typeface="Arial" panose="020B0604020202020204" pitchFamily="34" charset="0"/>
              </a:rPr>
              <a:t>Dysregulated emotions are often triggered by present-day events but also depend on unconscious factors such our temperamental predispositions, and our past experiences, including the type of parenting we received and/or the previous traumatic circumstances we may have encountered during our lives.</a:t>
            </a:r>
            <a:endParaRPr lang="en-CA" sz="2400" dirty="0">
              <a:solidFill>
                <a:schemeClr val="bg1"/>
              </a:solidFill>
              <a:latin typeface="Arial" panose="020B0604020202020204" pitchFamily="34" charset="0"/>
              <a:cs typeface="Arial" panose="020B0604020202020204" pitchFamily="34" charset="0"/>
            </a:endParaRPr>
          </a:p>
          <a:p>
            <a:pPr marL="252000">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The main goals of this course are </a:t>
            </a:r>
          </a:p>
          <a:p>
            <a:pPr marL="252000">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1. to help people who experience emotional dysregulation become aware of, understand, and better regulate their dysregulated emotions , thoughts, and behaviors and </a:t>
            </a:r>
          </a:p>
          <a:p>
            <a:pPr marL="252000">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2. to heal the traumas that underlie emotional dysregulation </a:t>
            </a:r>
          </a:p>
          <a:p>
            <a:endParaRPr lang="en-CA" sz="1800" dirty="0">
              <a:solidFill>
                <a:schemeClr val="tx1"/>
              </a:solidFill>
            </a:endParaRPr>
          </a:p>
        </p:txBody>
      </p:sp>
      <p:pic>
        <p:nvPicPr>
          <p:cNvPr id="3" name="Picture 2" descr="How to Recognize Your Window of Tolerance — Mind My Peelings">
            <a:extLst>
              <a:ext uri="{FF2B5EF4-FFF2-40B4-BE49-F238E27FC236}">
                <a16:creationId xmlns:a16="http://schemas.microsoft.com/office/drawing/2014/main" id="{F00AC5BD-7FCA-7A40-2CF9-CF26A2C3B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2" y="989893"/>
            <a:ext cx="3925847" cy="543296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F01D9CB8-10D3-6D4C-8960-CA8E576C4506}"/>
              </a:ext>
            </a:extLst>
          </p:cNvPr>
          <p:cNvSpPr>
            <a:spLocks noGrp="1"/>
          </p:cNvSpPr>
          <p:nvPr>
            <p:ph type="sldNum" sz="quarter" idx="12"/>
          </p:nvPr>
        </p:nvSpPr>
        <p:spPr/>
        <p:txBody>
          <a:bodyPr/>
          <a:lstStyle/>
          <a:p>
            <a:fld id="{5B621ED0-B45F-441E-93E9-023E2B55C8A5}" type="slidenum">
              <a:rPr lang="en-CA" smtClean="0"/>
              <a:t>36</a:t>
            </a:fld>
            <a:endParaRPr lang="en-CA"/>
          </a:p>
        </p:txBody>
      </p:sp>
    </p:spTree>
    <p:extLst>
      <p:ext uri="{BB962C8B-B14F-4D97-AF65-F5344CB8AC3E}">
        <p14:creationId xmlns:p14="http://schemas.microsoft.com/office/powerpoint/2010/main" val="19254917"/>
      </p:ext>
    </p:extLst>
  </p:cSld>
  <p:clrMapOvr>
    <a:masterClrMapping/>
  </p:clrMapOvr>
  <mc:AlternateContent xmlns:mc="http://schemas.openxmlformats.org/markup-compatibility/2006" xmlns:p14="http://schemas.microsoft.com/office/powerpoint/2010/main">
    <mc:Choice Requires="p14">
      <p:transition spd="med" p14:dur="700" advTm="49352">
        <p:fade/>
      </p:transition>
    </mc:Choice>
    <mc:Fallback xmlns="">
      <p:transition spd="med" advTm="49352">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C00F7-2867-25E3-9A62-579169775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F32B9-7BB0-364B-9916-8BCF91391CAA}"/>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02E1C209-093D-3E90-55E9-2D9100A8367C}"/>
              </a:ext>
            </a:extLst>
          </p:cNvPr>
          <p:cNvSpPr>
            <a:spLocks noGrp="1"/>
          </p:cNvSpPr>
          <p:nvPr>
            <p:ph idx="4294967295"/>
          </p:nvPr>
        </p:nvSpPr>
        <p:spPr>
          <a:xfrm>
            <a:off x="4384849" y="0"/>
            <a:ext cx="7292741" cy="6977063"/>
          </a:xfrm>
          <a:scene3d>
            <a:camera prst="orthographicFront">
              <a:rot lat="0" lon="60000" rev="0"/>
            </a:camera>
            <a:lightRig rig="threePt" dir="t"/>
          </a:scene3d>
        </p:spPr>
        <p:txBody>
          <a:bodyPr>
            <a:normAutofit/>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B7D96D26-D07C-285E-6299-63CEED5E99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2CB389D-F35F-6CBB-0714-7DBB9549AADE}"/>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F0038565-3C40-339C-A9D5-D8561420AA6A}"/>
              </a:ext>
            </a:extLst>
          </p:cNvPr>
          <p:cNvSpPr>
            <a:spLocks noGrp="1"/>
          </p:cNvSpPr>
          <p:nvPr>
            <p:ph type="sldNum" sz="quarter" idx="12"/>
          </p:nvPr>
        </p:nvSpPr>
        <p:spPr/>
        <p:txBody>
          <a:bodyPr/>
          <a:lstStyle/>
          <a:p>
            <a:fld id="{5B621ED0-B45F-441E-93E9-023E2B55C8A5}" type="slidenum">
              <a:rPr lang="en-CA" smtClean="0"/>
              <a:t>37</a:t>
            </a:fld>
            <a:endParaRPr lang="en-CA"/>
          </a:p>
        </p:txBody>
      </p:sp>
    </p:spTree>
    <p:extLst>
      <p:ext uri="{BB962C8B-B14F-4D97-AF65-F5344CB8AC3E}">
        <p14:creationId xmlns:p14="http://schemas.microsoft.com/office/powerpoint/2010/main" val="369445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3B05A6-20E5-05FB-038C-E1A3FFBD7A01}"/>
              </a:ext>
            </a:extLst>
          </p:cNvPr>
          <p:cNvSpPr txBox="1"/>
          <p:nvPr/>
        </p:nvSpPr>
        <p:spPr>
          <a:xfrm>
            <a:off x="4824735" y="4544995"/>
            <a:ext cx="7107382" cy="1200329"/>
          </a:xfrm>
          <a:prstGeom prst="rect">
            <a:avLst/>
          </a:prstGeom>
          <a:noFill/>
        </p:spPr>
        <p:txBody>
          <a:bodyPr wrap="square">
            <a:spAutoFit/>
          </a:bodyPr>
          <a:lstStyle/>
          <a:p>
            <a:r>
              <a:rPr lang="en-CA" sz="3600" dirty="0">
                <a:solidFill>
                  <a:schemeClr val="bg1"/>
                </a:solidFill>
                <a:latin typeface="Arial" panose="020B0604020202020204" pitchFamily="34" charset="0"/>
                <a:cs typeface="Arial" panose="020B0604020202020204" pitchFamily="34" charset="0"/>
              </a:rPr>
              <a:t>What do you need to do the Simple course?</a:t>
            </a:r>
          </a:p>
        </p:txBody>
      </p:sp>
      <p:pic>
        <p:nvPicPr>
          <p:cNvPr id="2" name="Picture 1" descr="A person smiling at the camera&#10;&#10;Description automatically generated">
            <a:extLst>
              <a:ext uri="{FF2B5EF4-FFF2-40B4-BE49-F238E27FC236}">
                <a16:creationId xmlns:a16="http://schemas.microsoft.com/office/drawing/2014/main" id="{BB4716E8-8317-5CCF-B2A1-BEA031AB1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639" y="952017"/>
            <a:ext cx="3031228" cy="4953965"/>
          </a:xfrm>
          <a:prstGeom prst="rect">
            <a:avLst/>
          </a:prstGeom>
        </p:spPr>
      </p:pic>
      <p:sp>
        <p:nvSpPr>
          <p:cNvPr id="3" name="Slide Number Placeholder 2">
            <a:extLst>
              <a:ext uri="{FF2B5EF4-FFF2-40B4-BE49-F238E27FC236}">
                <a16:creationId xmlns:a16="http://schemas.microsoft.com/office/drawing/2014/main" id="{A0D80019-E70F-C395-A26F-510DCFF48223}"/>
              </a:ext>
            </a:extLst>
          </p:cNvPr>
          <p:cNvSpPr>
            <a:spLocks noGrp="1"/>
          </p:cNvSpPr>
          <p:nvPr>
            <p:ph type="sldNum" sz="quarter" idx="12"/>
          </p:nvPr>
        </p:nvSpPr>
        <p:spPr/>
        <p:txBody>
          <a:bodyPr/>
          <a:lstStyle/>
          <a:p>
            <a:fld id="{5B621ED0-B45F-441E-93E9-023E2B55C8A5}" type="slidenum">
              <a:rPr lang="en-CA" smtClean="0"/>
              <a:t>38</a:t>
            </a:fld>
            <a:endParaRPr lang="en-CA"/>
          </a:p>
        </p:txBody>
      </p:sp>
    </p:spTree>
    <p:extLst>
      <p:ext uri="{BB962C8B-B14F-4D97-AF65-F5344CB8AC3E}">
        <p14:creationId xmlns:p14="http://schemas.microsoft.com/office/powerpoint/2010/main" val="2282475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F43F-C6A0-4DF4-BEBC-721EF1DA5500}"/>
              </a:ext>
            </a:extLst>
          </p:cNvPr>
          <p:cNvSpPr>
            <a:spLocks noGrp="1"/>
          </p:cNvSpPr>
          <p:nvPr>
            <p:ph type="title" idx="4294967295"/>
          </p:nvPr>
        </p:nvSpPr>
        <p:spPr>
          <a:xfrm>
            <a:off x="593848" y="-309397"/>
            <a:ext cx="10325678" cy="1508125"/>
          </a:xfrm>
        </p:spPr>
        <p:txBody>
          <a:bodyPr>
            <a:normAutofit/>
          </a:bodyPr>
          <a:lstStyle/>
          <a:p>
            <a:pPr algn="ctr"/>
            <a:r>
              <a:rPr lang="en-CA" dirty="0">
                <a:solidFill>
                  <a:schemeClr val="bg1"/>
                </a:solidFill>
              </a:rPr>
              <a:t>WHAT YOU NEED TO DO THE SIMPLE COURSE </a:t>
            </a:r>
          </a:p>
        </p:txBody>
      </p:sp>
      <p:graphicFrame>
        <p:nvGraphicFramePr>
          <p:cNvPr id="7" name="Content Placeholder 2">
            <a:extLst>
              <a:ext uri="{FF2B5EF4-FFF2-40B4-BE49-F238E27FC236}">
                <a16:creationId xmlns:a16="http://schemas.microsoft.com/office/drawing/2014/main" id="{4FE9CAA8-24BD-4F83-B973-ACC39ECFF199}"/>
              </a:ext>
            </a:extLst>
          </p:cNvPr>
          <p:cNvGraphicFramePr>
            <a:graphicFrameLocks noGrp="1"/>
          </p:cNvGraphicFramePr>
          <p:nvPr>
            <p:ph idx="4294967295"/>
            <p:extLst>
              <p:ext uri="{D42A27DB-BD31-4B8C-83A1-F6EECF244321}">
                <p14:modId xmlns:p14="http://schemas.microsoft.com/office/powerpoint/2010/main" val="3376918398"/>
              </p:ext>
            </p:extLst>
          </p:nvPr>
        </p:nvGraphicFramePr>
        <p:xfrm>
          <a:off x="665059" y="812780"/>
          <a:ext cx="10636250" cy="6097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B375A662-3AB9-16E2-C73E-16A6E61F75F3}"/>
              </a:ext>
            </a:extLst>
          </p:cNvPr>
          <p:cNvSpPr>
            <a:spLocks noGrp="1"/>
          </p:cNvSpPr>
          <p:nvPr>
            <p:ph type="sldNum" sz="quarter" idx="12"/>
          </p:nvPr>
        </p:nvSpPr>
        <p:spPr/>
        <p:txBody>
          <a:bodyPr/>
          <a:lstStyle/>
          <a:p>
            <a:fld id="{5B621ED0-B45F-441E-93E9-023E2B55C8A5}" type="slidenum">
              <a:rPr lang="en-CA" smtClean="0"/>
              <a:t>39</a:t>
            </a:fld>
            <a:endParaRPr lang="en-CA"/>
          </a:p>
        </p:txBody>
      </p:sp>
    </p:spTree>
    <p:extLst>
      <p:ext uri="{BB962C8B-B14F-4D97-AF65-F5344CB8AC3E}">
        <p14:creationId xmlns:p14="http://schemas.microsoft.com/office/powerpoint/2010/main" val="1366467337"/>
      </p:ext>
    </p:extLst>
  </p:cSld>
  <p:clrMapOvr>
    <a:masterClrMapping/>
  </p:clrMapOvr>
  <mc:AlternateContent xmlns:mc="http://schemas.openxmlformats.org/markup-compatibility/2006" xmlns:p14="http://schemas.microsoft.com/office/powerpoint/2010/main">
    <mc:Choice Requires="p14">
      <p:transition spd="slow" p14:dur="2000" advTm="5350"/>
    </mc:Choice>
    <mc:Fallback xmlns="">
      <p:transition spd="slow" advTm="535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engine, device, step, fan&#10;&#10;Description automatically generated">
            <a:extLst>
              <a:ext uri="{FF2B5EF4-FFF2-40B4-BE49-F238E27FC236}">
                <a16:creationId xmlns:a16="http://schemas.microsoft.com/office/drawing/2014/main" id="{4F3E5600-84AC-A9BB-BB3F-583114814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656" y="1191884"/>
            <a:ext cx="2241789" cy="2689517"/>
          </a:xfrm>
          <a:prstGeom prst="rect">
            <a:avLst/>
          </a:prstGeom>
        </p:spPr>
      </p:pic>
      <p:pic>
        <p:nvPicPr>
          <p:cNvPr id="3" name="Picture 2" descr="A picture containing text, businesscard, plant&#10;&#10;Description automatically generated">
            <a:extLst>
              <a:ext uri="{FF2B5EF4-FFF2-40B4-BE49-F238E27FC236}">
                <a16:creationId xmlns:a16="http://schemas.microsoft.com/office/drawing/2014/main" id="{AD88D8C7-A4FC-D375-6485-05AC2EFD93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9969" y="1486696"/>
            <a:ext cx="3608329" cy="4789409"/>
          </a:xfrm>
          <a:prstGeom prst="rect">
            <a:avLst/>
          </a:prstGeom>
        </p:spPr>
      </p:pic>
      <p:sp>
        <p:nvSpPr>
          <p:cNvPr id="5" name="TextBox 4">
            <a:extLst>
              <a:ext uri="{FF2B5EF4-FFF2-40B4-BE49-F238E27FC236}">
                <a16:creationId xmlns:a16="http://schemas.microsoft.com/office/drawing/2014/main" id="{68F10639-5A1A-0D74-9289-80E838059719}"/>
              </a:ext>
            </a:extLst>
          </p:cNvPr>
          <p:cNvSpPr txBox="1"/>
          <p:nvPr/>
        </p:nvSpPr>
        <p:spPr>
          <a:xfrm>
            <a:off x="1009650" y="438788"/>
            <a:ext cx="10172700" cy="707886"/>
          </a:xfrm>
          <a:prstGeom prst="rect">
            <a:avLst/>
          </a:prstGeom>
          <a:noFill/>
        </p:spPr>
        <p:txBody>
          <a:bodyPr wrap="square">
            <a:spAutoFit/>
          </a:bodyPr>
          <a:lstStyle/>
          <a:p>
            <a:r>
              <a:rPr lang="en-US" sz="4000" dirty="0">
                <a:solidFill>
                  <a:schemeClr val="bg1"/>
                </a:solidFill>
              </a:rPr>
              <a:t>THE BOOKS WE USE IN THE SIMPLE COURSE</a:t>
            </a:r>
            <a:endParaRPr lang="en-CA" sz="4000" dirty="0">
              <a:solidFill>
                <a:schemeClr val="bg1"/>
              </a:solidFill>
            </a:endParaRPr>
          </a:p>
        </p:txBody>
      </p:sp>
      <p:pic>
        <p:nvPicPr>
          <p:cNvPr id="4" name="Picture 3" descr="A book cover with a face drawn on it&#10;&#10;AI-generated content may be incorrect.">
            <a:extLst>
              <a:ext uri="{FF2B5EF4-FFF2-40B4-BE49-F238E27FC236}">
                <a16:creationId xmlns:a16="http://schemas.microsoft.com/office/drawing/2014/main" id="{B3AAD3A1-E8D6-1616-44CA-BFA6EAD9EB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015" y="1486698"/>
            <a:ext cx="3608329" cy="4789409"/>
          </a:xfrm>
          <a:prstGeom prst="rect">
            <a:avLst/>
          </a:prstGeom>
        </p:spPr>
      </p:pic>
      <p:sp>
        <p:nvSpPr>
          <p:cNvPr id="6" name="TextBox 5">
            <a:extLst>
              <a:ext uri="{FF2B5EF4-FFF2-40B4-BE49-F238E27FC236}">
                <a16:creationId xmlns:a16="http://schemas.microsoft.com/office/drawing/2014/main" id="{BE6B7989-6B29-2315-48C4-754A6AE7F1AE}"/>
              </a:ext>
            </a:extLst>
          </p:cNvPr>
          <p:cNvSpPr txBox="1"/>
          <p:nvPr/>
        </p:nvSpPr>
        <p:spPr>
          <a:xfrm>
            <a:off x="8802254" y="1486697"/>
            <a:ext cx="6096000" cy="369332"/>
          </a:xfrm>
          <a:prstGeom prst="rect">
            <a:avLst/>
          </a:prstGeom>
          <a:noFill/>
        </p:spPr>
        <p:txBody>
          <a:bodyPr wrap="square">
            <a:spAutoFit/>
          </a:bodyPr>
          <a:lstStyle/>
          <a:p>
            <a:pPr>
              <a:spcBef>
                <a:spcPts val="0"/>
              </a:spcBef>
              <a:spcAft>
                <a:spcPts val="0"/>
              </a:spcAft>
            </a:pPr>
            <a:r>
              <a:rPr lang="en-CA" dirty="0">
                <a:latin typeface="+mj-lt"/>
              </a:rPr>
              <a:t>only need it in February 2026</a:t>
            </a:r>
            <a:endParaRPr lang="en-CA" sz="1800" dirty="0">
              <a:latin typeface="+mj-lt"/>
            </a:endParaRPr>
          </a:p>
        </p:txBody>
      </p:sp>
      <p:sp>
        <p:nvSpPr>
          <p:cNvPr id="2" name="Slide Number Placeholder 1">
            <a:extLst>
              <a:ext uri="{FF2B5EF4-FFF2-40B4-BE49-F238E27FC236}">
                <a16:creationId xmlns:a16="http://schemas.microsoft.com/office/drawing/2014/main" id="{CDF4E1EC-6EF7-9B44-CD46-7F4529DCB5A3}"/>
              </a:ext>
            </a:extLst>
          </p:cNvPr>
          <p:cNvSpPr>
            <a:spLocks noGrp="1"/>
          </p:cNvSpPr>
          <p:nvPr>
            <p:ph type="sldNum" sz="quarter" idx="12"/>
          </p:nvPr>
        </p:nvSpPr>
        <p:spPr/>
        <p:txBody>
          <a:bodyPr/>
          <a:lstStyle/>
          <a:p>
            <a:fld id="{5B621ED0-B45F-441E-93E9-023E2B55C8A5}" type="slidenum">
              <a:rPr lang="en-CA" smtClean="0"/>
              <a:t>40</a:t>
            </a:fld>
            <a:endParaRPr lang="en-CA"/>
          </a:p>
        </p:txBody>
      </p:sp>
      <p:pic>
        <p:nvPicPr>
          <p:cNvPr id="9" name="Picture 8">
            <a:extLst>
              <a:ext uri="{FF2B5EF4-FFF2-40B4-BE49-F238E27FC236}">
                <a16:creationId xmlns:a16="http://schemas.microsoft.com/office/drawing/2014/main" id="{BF14784F-0393-FF4E-36BA-3E4CB3793F4D}"/>
              </a:ext>
            </a:extLst>
          </p:cNvPr>
          <p:cNvPicPr>
            <a:picLocks noChangeAspect="1"/>
          </p:cNvPicPr>
          <p:nvPr/>
        </p:nvPicPr>
        <p:blipFill>
          <a:blip r:embed="rId6"/>
          <a:stretch>
            <a:fillRect/>
          </a:stretch>
        </p:blipFill>
        <p:spPr>
          <a:xfrm>
            <a:off x="1327990" y="3586589"/>
            <a:ext cx="2241789" cy="2689517"/>
          </a:xfrm>
          <a:prstGeom prst="rect">
            <a:avLst/>
          </a:prstGeom>
        </p:spPr>
      </p:pic>
      <p:sp>
        <p:nvSpPr>
          <p:cNvPr id="13" name="TextBox 12">
            <a:extLst>
              <a:ext uri="{FF2B5EF4-FFF2-40B4-BE49-F238E27FC236}">
                <a16:creationId xmlns:a16="http://schemas.microsoft.com/office/drawing/2014/main" id="{52745CE8-63B8-C960-6748-3144F9BEA504}"/>
              </a:ext>
            </a:extLst>
          </p:cNvPr>
          <p:cNvSpPr txBox="1"/>
          <p:nvPr/>
        </p:nvSpPr>
        <p:spPr>
          <a:xfrm>
            <a:off x="1462548" y="2227802"/>
            <a:ext cx="798871" cy="1015663"/>
          </a:xfrm>
          <a:prstGeom prst="rect">
            <a:avLst/>
          </a:prstGeom>
          <a:noFill/>
        </p:spPr>
        <p:txBody>
          <a:bodyPr wrap="square">
            <a:spAutoFit/>
          </a:bodyPr>
          <a:lstStyle/>
          <a:p>
            <a:r>
              <a:rPr lang="en-US" sz="6000" dirty="0">
                <a:solidFill>
                  <a:srgbClr val="FF0000"/>
                </a:solidFill>
              </a:rPr>
              <a:t>X</a:t>
            </a:r>
            <a:endParaRPr lang="en-CA" sz="6000" dirty="0">
              <a:solidFill>
                <a:srgbClr val="FF0000"/>
              </a:solidFill>
            </a:endParaRPr>
          </a:p>
        </p:txBody>
      </p:sp>
      <p:pic>
        <p:nvPicPr>
          <p:cNvPr id="17" name="Picture 16" descr="Check Mark Symbol Safety Label LADM422">
            <a:extLst>
              <a:ext uri="{FF2B5EF4-FFF2-40B4-BE49-F238E27FC236}">
                <a16:creationId xmlns:a16="http://schemas.microsoft.com/office/drawing/2014/main" id="{17B97F58-034F-89C1-645B-0E44C864CD92}"/>
              </a:ext>
            </a:extLst>
          </p:cNvPr>
          <p:cNvPicPr>
            <a:picLocks noChangeAspect="1"/>
          </p:cNvPicPr>
          <p:nvPr/>
        </p:nvPicPr>
        <p:blipFill>
          <a:blip r:embed="rId7"/>
          <a:stretch>
            <a:fillRect/>
          </a:stretch>
        </p:blipFill>
        <p:spPr>
          <a:xfrm>
            <a:off x="2776092" y="5289755"/>
            <a:ext cx="712697" cy="602659"/>
          </a:xfrm>
          <a:prstGeom prst="rect">
            <a:avLst/>
          </a:prstGeom>
        </p:spPr>
      </p:pic>
    </p:spTree>
    <p:extLst>
      <p:ext uri="{BB962C8B-B14F-4D97-AF65-F5344CB8AC3E}">
        <p14:creationId xmlns:p14="http://schemas.microsoft.com/office/powerpoint/2010/main" val="2827034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DC16-BCD3-4410-AFA2-34D50775B78B}"/>
              </a:ext>
            </a:extLst>
          </p:cNvPr>
          <p:cNvSpPr>
            <a:spLocks noGrp="1"/>
          </p:cNvSpPr>
          <p:nvPr>
            <p:ph type="title" idx="4294967295"/>
          </p:nvPr>
        </p:nvSpPr>
        <p:spPr>
          <a:xfrm>
            <a:off x="735807" y="194513"/>
            <a:ext cx="10306050" cy="906463"/>
          </a:xfrm>
        </p:spPr>
        <p:txBody>
          <a:bodyPr>
            <a:normAutofit/>
          </a:bodyPr>
          <a:lstStyle/>
          <a:p>
            <a:pPr algn="ctr">
              <a:lnSpc>
                <a:spcPct val="90000"/>
              </a:lnSpc>
            </a:pPr>
            <a:r>
              <a:rPr lang="en-CA" sz="4000" dirty="0">
                <a:solidFill>
                  <a:schemeClr val="tx1"/>
                </a:solidFill>
              </a:rPr>
              <a:t> </a:t>
            </a:r>
            <a:r>
              <a:rPr lang="en-CA" sz="4000" dirty="0">
                <a:solidFill>
                  <a:schemeClr val="tx1"/>
                </a:solidFill>
                <a:latin typeface="Arial" panose="020B0604020202020204" pitchFamily="34" charset="0"/>
                <a:cs typeface="Arial" panose="020B0604020202020204" pitchFamily="34" charset="0"/>
              </a:rPr>
              <a:t>THREE RING BINDER </a:t>
            </a:r>
          </a:p>
        </p:txBody>
      </p:sp>
      <p:sp>
        <p:nvSpPr>
          <p:cNvPr id="3" name="Content Placeholder 2">
            <a:extLst>
              <a:ext uri="{FF2B5EF4-FFF2-40B4-BE49-F238E27FC236}">
                <a16:creationId xmlns:a16="http://schemas.microsoft.com/office/drawing/2014/main" id="{83B3A645-9BE0-49CD-85D3-156C038BC697}"/>
              </a:ext>
            </a:extLst>
          </p:cNvPr>
          <p:cNvSpPr>
            <a:spLocks noGrp="1"/>
          </p:cNvSpPr>
          <p:nvPr>
            <p:ph idx="4294967295"/>
          </p:nvPr>
        </p:nvSpPr>
        <p:spPr>
          <a:xfrm>
            <a:off x="5617701" y="1757362"/>
            <a:ext cx="6405562" cy="5100638"/>
          </a:xfrm>
        </p:spPr>
        <p:txBody>
          <a:bodyPr>
            <a:normAutofit/>
          </a:bodyPr>
          <a:lstStyle/>
          <a:p>
            <a:r>
              <a:rPr lang="en-CA" sz="3600" dirty="0">
                <a:solidFill>
                  <a:schemeClr val="bg1"/>
                </a:solidFill>
                <a:latin typeface="Arial" panose="020B0604020202020204" pitchFamily="34" charset="0"/>
                <a:cs typeface="Arial" panose="020B0604020202020204" pitchFamily="34" charset="0"/>
              </a:rPr>
              <a:t>Preferably with 33 separation tabs- one for each session</a:t>
            </a:r>
          </a:p>
          <a:p>
            <a:r>
              <a:rPr lang="en-CA" sz="3600" dirty="0">
                <a:solidFill>
                  <a:schemeClr val="bg1"/>
                </a:solidFill>
                <a:latin typeface="Arial" panose="020B0604020202020204" pitchFamily="34" charset="0"/>
                <a:cs typeface="Arial" panose="020B0604020202020204" pitchFamily="34" charset="0"/>
              </a:rPr>
              <a:t>Have it with you at each session</a:t>
            </a:r>
          </a:p>
          <a:p>
            <a:r>
              <a:rPr lang="en-CA" sz="3600" dirty="0">
                <a:solidFill>
                  <a:schemeClr val="bg1"/>
                </a:solidFill>
                <a:latin typeface="Arial" panose="020B0604020202020204" pitchFamily="34" charset="0"/>
                <a:cs typeface="Arial" panose="020B0604020202020204" pitchFamily="34" charset="0"/>
              </a:rPr>
              <a:t>You can use it to keep your weekly homework: crisis plans, diary cards, chain analysis, jot down notes, etc.</a:t>
            </a:r>
          </a:p>
          <a:p>
            <a:pPr marL="0" indent="0">
              <a:buNone/>
            </a:pPr>
            <a:endParaRPr lang="en-CA" sz="2400" dirty="0"/>
          </a:p>
        </p:txBody>
      </p:sp>
      <p:pic>
        <p:nvPicPr>
          <p:cNvPr id="8" name="Picture 7">
            <a:extLst>
              <a:ext uri="{FF2B5EF4-FFF2-40B4-BE49-F238E27FC236}">
                <a16:creationId xmlns:a16="http://schemas.microsoft.com/office/drawing/2014/main" id="{19F45BA8-BD23-4487-94AE-81B446EFEB49}"/>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350406" y="1338240"/>
            <a:ext cx="5143138" cy="487201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FECDE3B4-03AC-603F-737B-07A5240DC58B}"/>
              </a:ext>
            </a:extLst>
          </p:cNvPr>
          <p:cNvSpPr>
            <a:spLocks noGrp="1"/>
          </p:cNvSpPr>
          <p:nvPr>
            <p:ph type="sldNum" sz="quarter" idx="12"/>
          </p:nvPr>
        </p:nvSpPr>
        <p:spPr/>
        <p:txBody>
          <a:bodyPr/>
          <a:lstStyle/>
          <a:p>
            <a:fld id="{5B621ED0-B45F-441E-93E9-023E2B55C8A5}" type="slidenum">
              <a:rPr lang="en-CA" smtClean="0"/>
              <a:t>41</a:t>
            </a:fld>
            <a:endParaRPr lang="en-CA"/>
          </a:p>
        </p:txBody>
      </p:sp>
    </p:spTree>
    <p:extLst>
      <p:ext uri="{BB962C8B-B14F-4D97-AF65-F5344CB8AC3E}">
        <p14:creationId xmlns:p14="http://schemas.microsoft.com/office/powerpoint/2010/main" val="1427948433"/>
      </p:ext>
    </p:extLst>
  </p:cSld>
  <p:clrMapOvr>
    <a:masterClrMapping/>
  </p:clrMapOvr>
  <mc:AlternateContent xmlns:mc="http://schemas.openxmlformats.org/markup-compatibility/2006" xmlns:p14="http://schemas.microsoft.com/office/powerpoint/2010/main">
    <mc:Choice Requires="p14">
      <p:transition spd="med" p14:dur="700" advTm="22301">
        <p:fade/>
      </p:transition>
    </mc:Choice>
    <mc:Fallback xmlns="">
      <p:transition spd="med" advTm="22301">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41C3-6F1B-495D-9EB0-D028EE83C206}"/>
              </a:ext>
            </a:extLst>
          </p:cNvPr>
          <p:cNvSpPr>
            <a:spLocks noGrp="1"/>
          </p:cNvSpPr>
          <p:nvPr>
            <p:ph type="title" idx="4294967295"/>
          </p:nvPr>
        </p:nvSpPr>
        <p:spPr>
          <a:xfrm>
            <a:off x="1" y="0"/>
            <a:ext cx="4294208" cy="1914526"/>
          </a:xfrm>
        </p:spPr>
        <p:txBody>
          <a:bodyPr>
            <a:normAutofit/>
          </a:bodyPr>
          <a:lstStyle/>
          <a:p>
            <a:pPr algn="ctr"/>
            <a:r>
              <a:rPr lang="en-CA" sz="4000" dirty="0">
                <a:solidFill>
                  <a:schemeClr val="tx1"/>
                </a:solidFill>
              </a:rPr>
              <a:t>MOST IMPORTANTLY</a:t>
            </a:r>
          </a:p>
        </p:txBody>
      </p:sp>
      <p:sp>
        <p:nvSpPr>
          <p:cNvPr id="3" name="Content Placeholder 2">
            <a:extLst>
              <a:ext uri="{FF2B5EF4-FFF2-40B4-BE49-F238E27FC236}">
                <a16:creationId xmlns:a16="http://schemas.microsoft.com/office/drawing/2014/main" id="{C6AD6394-B73C-40B2-871A-81A66D6D99C9}"/>
              </a:ext>
            </a:extLst>
          </p:cNvPr>
          <p:cNvSpPr>
            <a:spLocks noGrp="1"/>
          </p:cNvSpPr>
          <p:nvPr>
            <p:ph idx="4294967295"/>
          </p:nvPr>
        </p:nvSpPr>
        <p:spPr>
          <a:xfrm>
            <a:off x="4680031" y="173620"/>
            <a:ext cx="7263139" cy="6776977"/>
          </a:xfrm>
        </p:spPr>
        <p:txBody>
          <a:bodyPr>
            <a:normAutofit lnSpcReduction="10000"/>
          </a:bodyPr>
          <a:lstStyle/>
          <a:p>
            <a:pPr>
              <a:lnSpc>
                <a:spcPct val="90000"/>
              </a:lnSpc>
            </a:pPr>
            <a:r>
              <a:rPr lang="en-CA" sz="2600" dirty="0">
                <a:solidFill>
                  <a:schemeClr val="bg1"/>
                </a:solidFill>
                <a:latin typeface="Arial" panose="020B0604020202020204" pitchFamily="34" charset="0"/>
                <a:cs typeface="Arial" panose="020B0604020202020204" pitchFamily="34" charset="0"/>
              </a:rPr>
              <a:t>Across all different therapy models, the most important predictor of positive change is the client’s emotional engagement with the work</a:t>
            </a:r>
          </a:p>
          <a:p>
            <a:pPr>
              <a:lnSpc>
                <a:spcPct val="90000"/>
              </a:lnSpc>
            </a:pPr>
            <a:r>
              <a:rPr lang="en-CA" sz="2600" dirty="0">
                <a:solidFill>
                  <a:schemeClr val="bg1"/>
                </a:solidFill>
                <a:latin typeface="Arial" panose="020B0604020202020204" pitchFamily="34" charset="0"/>
                <a:cs typeface="Arial" panose="020B0604020202020204" pitchFamily="34" charset="0"/>
              </a:rPr>
              <a:t>Meaning you’ll get the most out the course if you actively emotionally engage in it. This includes:</a:t>
            </a:r>
          </a:p>
          <a:p>
            <a:r>
              <a:rPr lang="en-CA" sz="2600" dirty="0">
                <a:latin typeface="Arial" panose="020B0604020202020204" pitchFamily="34" charset="0"/>
                <a:cs typeface="Arial" panose="020B0604020202020204" pitchFamily="34" charset="0"/>
              </a:rPr>
              <a:t>Doing the homework</a:t>
            </a:r>
            <a:r>
              <a:rPr lang="en-CA" sz="2600" dirty="0">
                <a:solidFill>
                  <a:schemeClr val="bg1"/>
                </a:solidFill>
                <a:latin typeface="Arial" panose="020B0604020202020204" pitchFamily="34" charset="0"/>
                <a:cs typeface="Arial" panose="020B0604020202020204" pitchFamily="34" charset="0"/>
              </a:rPr>
              <a:t>: reading about the skills, tools, strategies, theory, and optionally reviewing the PowerPoint presentations and YouTube videos ahead of the sessions </a:t>
            </a:r>
          </a:p>
          <a:p>
            <a:pPr>
              <a:lnSpc>
                <a:spcPct val="90000"/>
              </a:lnSpc>
            </a:pPr>
            <a:r>
              <a:rPr lang="en-CA" sz="2600" dirty="0">
                <a:solidFill>
                  <a:schemeClr val="bg1"/>
                </a:solidFill>
                <a:latin typeface="Arial" panose="020B0604020202020204" pitchFamily="34" charset="0"/>
                <a:cs typeface="Arial" panose="020B0604020202020204" pitchFamily="34" charset="0"/>
              </a:rPr>
              <a:t>Intentionally and mindfully applying the tools and skills you are learning in the course in your day-to-day life.</a:t>
            </a:r>
          </a:p>
          <a:p>
            <a:pPr>
              <a:lnSpc>
                <a:spcPct val="90000"/>
              </a:lnSpc>
            </a:pPr>
            <a:r>
              <a:rPr lang="en-CA" sz="2600" dirty="0">
                <a:solidFill>
                  <a:schemeClr val="bg1"/>
                </a:solidFill>
                <a:latin typeface="Arial" panose="020B0604020202020204" pitchFamily="34" charset="0"/>
                <a:cs typeface="Arial" panose="020B0604020202020204" pitchFamily="34" charset="0"/>
              </a:rPr>
              <a:t>The benefits you’ll get from the course are proportional to the effort you put in.</a:t>
            </a:r>
          </a:p>
          <a:p>
            <a:pPr>
              <a:lnSpc>
                <a:spcPct val="90000"/>
              </a:lnSpc>
            </a:pPr>
            <a:r>
              <a:rPr lang="en-CA" sz="2600" dirty="0">
                <a:solidFill>
                  <a:schemeClr val="bg1"/>
                </a:solidFill>
                <a:latin typeface="Arial" panose="020B0604020202020204" pitchFamily="34" charset="0"/>
                <a:cs typeface="Arial" panose="020B0604020202020204" pitchFamily="34" charset="0"/>
              </a:rPr>
              <a:t>Do the homework, stay organized and…</a:t>
            </a:r>
          </a:p>
          <a:p>
            <a:pPr>
              <a:lnSpc>
                <a:spcPct val="90000"/>
              </a:lnSpc>
            </a:pPr>
            <a:r>
              <a:rPr lang="en-CA" sz="2600" dirty="0">
                <a:solidFill>
                  <a:schemeClr val="bg1"/>
                </a:solidFill>
                <a:latin typeface="Arial" panose="020B0604020202020204" pitchFamily="34" charset="0"/>
                <a:cs typeface="Arial" panose="020B0604020202020204" pitchFamily="34" charset="0"/>
              </a:rPr>
              <a:t>Practice, practice, practice</a:t>
            </a:r>
          </a:p>
          <a:p>
            <a:pPr>
              <a:lnSpc>
                <a:spcPct val="90000"/>
              </a:lnSpc>
            </a:pPr>
            <a:endParaRPr lang="en-CA" dirty="0"/>
          </a:p>
        </p:txBody>
      </p:sp>
      <p:pic>
        <p:nvPicPr>
          <p:cNvPr id="8" name="Picture 7">
            <a:extLst>
              <a:ext uri="{FF2B5EF4-FFF2-40B4-BE49-F238E27FC236}">
                <a16:creationId xmlns:a16="http://schemas.microsoft.com/office/drawing/2014/main" id="{BB1DC964-CEA6-470E-84AB-100CC710F144}"/>
              </a:ext>
            </a:extLst>
          </p:cNvPr>
          <p:cNvPicPr/>
          <p:nvPr/>
        </p:nvPicPr>
        <p:blipFill rotWithShape="1">
          <a:blip r:embed="rId2">
            <a:extLst>
              <a:ext uri="{28A0092B-C50C-407E-A947-70E740481C1C}">
                <a14:useLocalDpi xmlns:a14="http://schemas.microsoft.com/office/drawing/2010/main" val="0"/>
              </a:ext>
            </a:extLst>
          </a:blip>
          <a:srcRect l="19641" r="11111" b="2"/>
          <a:stretch/>
        </p:blipFill>
        <p:spPr bwMode="auto">
          <a:xfrm>
            <a:off x="380011" y="1580099"/>
            <a:ext cx="4053094" cy="4737188"/>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7B400479-BE5D-C958-A058-E79288CBFC22}"/>
              </a:ext>
            </a:extLst>
          </p:cNvPr>
          <p:cNvSpPr>
            <a:spLocks noGrp="1"/>
          </p:cNvSpPr>
          <p:nvPr>
            <p:ph type="sldNum" sz="quarter" idx="12"/>
          </p:nvPr>
        </p:nvSpPr>
        <p:spPr/>
        <p:txBody>
          <a:bodyPr/>
          <a:lstStyle/>
          <a:p>
            <a:fld id="{5B621ED0-B45F-441E-93E9-023E2B55C8A5}" type="slidenum">
              <a:rPr lang="en-CA" smtClean="0"/>
              <a:t>42</a:t>
            </a:fld>
            <a:endParaRPr lang="en-CA"/>
          </a:p>
        </p:txBody>
      </p:sp>
    </p:spTree>
    <p:extLst>
      <p:ext uri="{BB962C8B-B14F-4D97-AF65-F5344CB8AC3E}">
        <p14:creationId xmlns:p14="http://schemas.microsoft.com/office/powerpoint/2010/main" val="1285895895"/>
      </p:ext>
    </p:extLst>
  </p:cSld>
  <p:clrMapOvr>
    <a:masterClrMapping/>
  </p:clrMapOvr>
  <mc:AlternateContent xmlns:mc="http://schemas.openxmlformats.org/markup-compatibility/2006" xmlns:p14="http://schemas.microsoft.com/office/powerpoint/2010/main">
    <mc:Choice Requires="p14">
      <p:transition spd="med" p14:dur="700" advTm="39213">
        <p:fade/>
      </p:transition>
    </mc:Choice>
    <mc:Fallback xmlns="">
      <p:transition spd="med" advTm="39213">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20040"/>
            <a:ext cx="9692397" cy="707886"/>
          </a:xfrm>
          <a:prstGeom prst="rect">
            <a:avLst/>
          </a:prstGeom>
          <a:noFill/>
        </p:spPr>
        <p:txBody>
          <a:bodyPr wrap="none">
            <a:spAutoFit/>
          </a:bodyPr>
          <a:lstStyle/>
          <a:p>
            <a:pPr>
              <a:defRPr sz="2800" b="1">
                <a:solidFill>
                  <a:srgbClr val="000000"/>
                </a:solidFill>
                <a:latin typeface="Arial"/>
              </a:defRPr>
            </a:pPr>
            <a:r>
              <a:rPr lang="en-US" sz="4000" dirty="0"/>
              <a:t>           WHY HOMEWORK IS CRITICAL</a:t>
            </a:r>
          </a:p>
        </p:txBody>
      </p:sp>
      <p:sp>
        <p:nvSpPr>
          <p:cNvPr id="3" name="Rectangle 2"/>
          <p:cNvSpPr/>
          <p:nvPr/>
        </p:nvSpPr>
        <p:spPr>
          <a:xfrm>
            <a:off x="640080" y="914400"/>
            <a:ext cx="10972800" cy="18288"/>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777240" y="1088136"/>
            <a:ext cx="10652760" cy="1181862"/>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3200" b="1" dirty="0">
                <a:solidFill>
                  <a:srgbClr val="000000"/>
                </a:solidFill>
                <a:latin typeface="Arial"/>
              </a:rPr>
              <a:t>PRACTICE   </a:t>
            </a:r>
            <a:r>
              <a:rPr sz="3200" dirty="0">
                <a:solidFill>
                  <a:srgbClr val="000000"/>
                </a:solidFill>
                <a:latin typeface="Arial"/>
              </a:rPr>
              <a:t>We learn skills by using them.</a:t>
            </a:r>
          </a:p>
        </p:txBody>
      </p:sp>
      <p:sp>
        <p:nvSpPr>
          <p:cNvPr id="5" name="Rectangle 4"/>
          <p:cNvSpPr/>
          <p:nvPr/>
        </p:nvSpPr>
        <p:spPr>
          <a:xfrm>
            <a:off x="777240" y="2416302"/>
            <a:ext cx="10652760" cy="1181862"/>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3200" b="1" dirty="0">
                <a:solidFill>
                  <a:srgbClr val="000000"/>
                </a:solidFill>
                <a:latin typeface="Arial"/>
              </a:rPr>
              <a:t>AWARENESS   </a:t>
            </a:r>
            <a:r>
              <a:rPr sz="3200" dirty="0">
                <a:solidFill>
                  <a:srgbClr val="000000"/>
                </a:solidFill>
                <a:latin typeface="Arial"/>
              </a:rPr>
              <a:t>Homework helps us notice our patterns</a:t>
            </a:r>
            <a:r>
              <a:rPr sz="1700" dirty="0">
                <a:solidFill>
                  <a:srgbClr val="000000"/>
                </a:solidFill>
                <a:latin typeface="Arial"/>
              </a:rPr>
              <a:t>.</a:t>
            </a:r>
          </a:p>
        </p:txBody>
      </p:sp>
      <p:sp>
        <p:nvSpPr>
          <p:cNvPr id="6" name="Rectangle 5"/>
          <p:cNvSpPr/>
          <p:nvPr/>
        </p:nvSpPr>
        <p:spPr>
          <a:xfrm>
            <a:off x="777240" y="3689604"/>
            <a:ext cx="10652760" cy="1181862"/>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3200" b="1" dirty="0">
                <a:solidFill>
                  <a:srgbClr val="000000"/>
                </a:solidFill>
                <a:latin typeface="Arial"/>
              </a:rPr>
              <a:t>MOMENTUM   </a:t>
            </a:r>
            <a:r>
              <a:rPr sz="3200" dirty="0">
                <a:solidFill>
                  <a:srgbClr val="000000"/>
                </a:solidFill>
                <a:latin typeface="Arial"/>
              </a:rPr>
              <a:t>Small steps keep change moving</a:t>
            </a:r>
            <a:r>
              <a:rPr sz="1700" dirty="0">
                <a:solidFill>
                  <a:srgbClr val="000000"/>
                </a:solidFill>
                <a:latin typeface="Arial"/>
              </a:rPr>
              <a:t>.</a:t>
            </a:r>
          </a:p>
        </p:txBody>
      </p:sp>
      <p:sp>
        <p:nvSpPr>
          <p:cNvPr id="7" name="Rectangle 6"/>
          <p:cNvSpPr/>
          <p:nvPr/>
        </p:nvSpPr>
        <p:spPr>
          <a:xfrm>
            <a:off x="777240" y="4962906"/>
            <a:ext cx="10652760" cy="1181862"/>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3200" b="1" dirty="0">
                <a:solidFill>
                  <a:srgbClr val="000000"/>
                </a:solidFill>
                <a:latin typeface="Arial"/>
              </a:rPr>
              <a:t>OWNERSHIP   </a:t>
            </a:r>
            <a:r>
              <a:rPr sz="3200" dirty="0">
                <a:solidFill>
                  <a:srgbClr val="000000"/>
                </a:solidFill>
                <a:latin typeface="Arial"/>
              </a:rPr>
              <a:t>You discover what works for you.</a:t>
            </a:r>
          </a:p>
        </p:txBody>
      </p:sp>
      <p:sp>
        <p:nvSpPr>
          <p:cNvPr id="8" name="TextBox 7"/>
          <p:cNvSpPr txBox="1"/>
          <p:nvPr/>
        </p:nvSpPr>
        <p:spPr>
          <a:xfrm>
            <a:off x="4222753" y="6291072"/>
            <a:ext cx="3807453" cy="338554"/>
          </a:xfrm>
          <a:prstGeom prst="rect">
            <a:avLst/>
          </a:prstGeom>
          <a:noFill/>
        </p:spPr>
        <p:txBody>
          <a:bodyPr wrap="none">
            <a:spAutoFit/>
          </a:bodyPr>
          <a:lstStyle/>
          <a:p>
            <a:pPr algn="ctr">
              <a:defRPr sz="1600" b="1" i="1">
                <a:solidFill>
                  <a:srgbClr val="000000"/>
                </a:solidFill>
                <a:latin typeface="Arial"/>
              </a:defRPr>
            </a:pPr>
            <a:r>
              <a:rPr dirty="0"/>
              <a:t>Homework is not a test. It is practice.</a:t>
            </a:r>
          </a:p>
        </p:txBody>
      </p:sp>
      <p:sp>
        <p:nvSpPr>
          <p:cNvPr id="10" name="Star: 5 Points 9">
            <a:extLst>
              <a:ext uri="{FF2B5EF4-FFF2-40B4-BE49-F238E27FC236}">
                <a16:creationId xmlns:a16="http://schemas.microsoft.com/office/drawing/2014/main" id="{FBF331D2-976C-7B29-78CB-0186C0D6157E}"/>
              </a:ext>
            </a:extLst>
          </p:cNvPr>
          <p:cNvSpPr/>
          <p:nvPr/>
        </p:nvSpPr>
        <p:spPr>
          <a:xfrm flipH="1">
            <a:off x="0" y="23610"/>
            <a:ext cx="43672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20040"/>
            <a:ext cx="10162334" cy="584775"/>
          </a:xfrm>
          <a:prstGeom prst="rect">
            <a:avLst/>
          </a:prstGeom>
          <a:noFill/>
        </p:spPr>
        <p:txBody>
          <a:bodyPr wrap="none">
            <a:spAutoFit/>
          </a:bodyPr>
          <a:lstStyle/>
          <a:p>
            <a:pPr>
              <a:defRPr sz="2800" b="1">
                <a:solidFill>
                  <a:srgbClr val="000000"/>
                </a:solidFill>
                <a:latin typeface="Arial"/>
              </a:defRPr>
            </a:pPr>
            <a:r>
              <a:rPr lang="en-US" sz="3200" dirty="0"/>
              <a:t>      WHY HOMEWORK OFTEN DOESN’T GET DONE</a:t>
            </a:r>
          </a:p>
        </p:txBody>
      </p:sp>
      <p:sp>
        <p:nvSpPr>
          <p:cNvPr id="3" name="Rectangle 2"/>
          <p:cNvSpPr/>
          <p:nvPr/>
        </p:nvSpPr>
        <p:spPr>
          <a:xfrm>
            <a:off x="640080" y="914400"/>
            <a:ext cx="10972800" cy="18288"/>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777240" y="1143000"/>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LIFE GETS BUSY   </a:t>
            </a:r>
            <a:r>
              <a:rPr sz="2800" dirty="0">
                <a:solidFill>
                  <a:srgbClr val="000000"/>
                </a:solidFill>
                <a:latin typeface="Arial"/>
              </a:rPr>
              <a:t>Other demands take over.</a:t>
            </a:r>
          </a:p>
        </p:txBody>
      </p:sp>
      <p:sp>
        <p:nvSpPr>
          <p:cNvPr id="5" name="Rectangle 4"/>
          <p:cNvSpPr/>
          <p:nvPr/>
        </p:nvSpPr>
        <p:spPr>
          <a:xfrm>
            <a:off x="777240" y="2161641"/>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WE FORGET   </a:t>
            </a:r>
            <a:r>
              <a:rPr sz="2800" dirty="0">
                <a:solidFill>
                  <a:srgbClr val="000000"/>
                </a:solidFill>
                <a:latin typeface="Arial"/>
              </a:rPr>
              <a:t>Good intentions disappear during the week.</a:t>
            </a:r>
          </a:p>
        </p:txBody>
      </p:sp>
      <p:sp>
        <p:nvSpPr>
          <p:cNvPr id="6" name="Rectangle 5"/>
          <p:cNvSpPr/>
          <p:nvPr/>
        </p:nvSpPr>
        <p:spPr>
          <a:xfrm>
            <a:off x="777240" y="3180283"/>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IT FEELS UNCOMFORTABLE   </a:t>
            </a:r>
            <a:r>
              <a:rPr sz="2800" dirty="0">
                <a:solidFill>
                  <a:srgbClr val="000000"/>
                </a:solidFill>
                <a:latin typeface="Arial"/>
              </a:rPr>
              <a:t>We naturally avoid difficult feelings.</a:t>
            </a:r>
          </a:p>
        </p:txBody>
      </p:sp>
      <p:sp>
        <p:nvSpPr>
          <p:cNvPr id="7" name="Rectangle 6"/>
          <p:cNvSpPr/>
          <p:nvPr/>
        </p:nvSpPr>
        <p:spPr>
          <a:xfrm>
            <a:off x="777240" y="4198924"/>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IT FEELS TOO BIG   </a:t>
            </a:r>
            <a:r>
              <a:rPr sz="2800" dirty="0">
                <a:solidFill>
                  <a:srgbClr val="000000"/>
                </a:solidFill>
                <a:latin typeface="Arial"/>
              </a:rPr>
              <a:t>Perfectionism can make starting difficult.</a:t>
            </a:r>
          </a:p>
        </p:txBody>
      </p:sp>
      <p:sp>
        <p:nvSpPr>
          <p:cNvPr id="8" name="Rectangle 7"/>
          <p:cNvSpPr/>
          <p:nvPr/>
        </p:nvSpPr>
        <p:spPr>
          <a:xfrm>
            <a:off x="777240" y="5217566"/>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WE DON’T SEE THE POINT   </a:t>
            </a:r>
            <a:r>
              <a:rPr sz="2800" dirty="0">
                <a:solidFill>
                  <a:srgbClr val="000000"/>
                </a:solidFill>
                <a:latin typeface="Arial"/>
              </a:rPr>
              <a:t>The task may not yet feel relevant</a:t>
            </a:r>
            <a:r>
              <a:rPr sz="1700" dirty="0">
                <a:solidFill>
                  <a:srgbClr val="000000"/>
                </a:solidFill>
                <a:latin typeface="Arial"/>
              </a:rPr>
              <a:t>.</a:t>
            </a:r>
          </a:p>
        </p:txBody>
      </p:sp>
      <p:sp>
        <p:nvSpPr>
          <p:cNvPr id="9" name="TextBox 8"/>
          <p:cNvSpPr txBox="1"/>
          <p:nvPr/>
        </p:nvSpPr>
        <p:spPr>
          <a:xfrm>
            <a:off x="3619223" y="6291072"/>
            <a:ext cx="5014514" cy="338554"/>
          </a:xfrm>
          <a:prstGeom prst="rect">
            <a:avLst/>
          </a:prstGeom>
          <a:noFill/>
        </p:spPr>
        <p:txBody>
          <a:bodyPr wrap="none">
            <a:spAutoFit/>
          </a:bodyPr>
          <a:lstStyle/>
          <a:p>
            <a:pPr algn="ctr">
              <a:defRPr sz="1600" b="1" i="1">
                <a:solidFill>
                  <a:srgbClr val="000000"/>
                </a:solidFill>
                <a:latin typeface="Arial"/>
              </a:defRPr>
            </a:pPr>
            <a:r>
              <a:rPr dirty="0"/>
              <a:t>Not doing homework is information — not failure.</a:t>
            </a:r>
          </a:p>
        </p:txBody>
      </p:sp>
      <p:sp>
        <p:nvSpPr>
          <p:cNvPr id="11" name="Star: 5 Points 10">
            <a:extLst>
              <a:ext uri="{FF2B5EF4-FFF2-40B4-BE49-F238E27FC236}">
                <a16:creationId xmlns:a16="http://schemas.microsoft.com/office/drawing/2014/main" id="{B19B56DD-5994-6136-DB0F-1D4FA9D38196}"/>
              </a:ext>
            </a:extLst>
          </p:cNvPr>
          <p:cNvSpPr/>
          <p:nvPr/>
        </p:nvSpPr>
        <p:spPr>
          <a:xfrm flipH="1">
            <a:off x="0" y="23610"/>
            <a:ext cx="43672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329625"/>
            <a:ext cx="9050876" cy="584775"/>
          </a:xfrm>
          <a:prstGeom prst="rect">
            <a:avLst/>
          </a:prstGeom>
          <a:noFill/>
        </p:spPr>
        <p:txBody>
          <a:bodyPr wrap="none">
            <a:spAutoFit/>
          </a:bodyPr>
          <a:lstStyle/>
          <a:p>
            <a:pPr>
              <a:defRPr sz="2800" b="1">
                <a:solidFill>
                  <a:srgbClr val="000000"/>
                </a:solidFill>
                <a:latin typeface="Arial"/>
              </a:defRPr>
            </a:pPr>
            <a:r>
              <a:rPr lang="en-CA" sz="3200" dirty="0"/>
              <a:t>            MAKING HOMEWORK MORE DOABLE</a:t>
            </a:r>
          </a:p>
        </p:txBody>
      </p:sp>
      <p:sp>
        <p:nvSpPr>
          <p:cNvPr id="3" name="Rectangle 2"/>
          <p:cNvSpPr/>
          <p:nvPr/>
        </p:nvSpPr>
        <p:spPr>
          <a:xfrm>
            <a:off x="640080" y="914400"/>
            <a:ext cx="10972800" cy="18288"/>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777240" y="1143000"/>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MAKE IT SMALL   </a:t>
            </a:r>
            <a:r>
              <a:rPr sz="2800" dirty="0">
                <a:solidFill>
                  <a:srgbClr val="000000"/>
                </a:solidFill>
                <a:latin typeface="Arial"/>
              </a:rPr>
              <a:t>Start with five minutes.</a:t>
            </a:r>
          </a:p>
        </p:txBody>
      </p:sp>
      <p:sp>
        <p:nvSpPr>
          <p:cNvPr id="5" name="Rectangle 4"/>
          <p:cNvSpPr/>
          <p:nvPr/>
        </p:nvSpPr>
        <p:spPr>
          <a:xfrm>
            <a:off x="777240" y="2161641"/>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MAKE A PLAN   </a:t>
            </a:r>
            <a:r>
              <a:rPr sz="2800" dirty="0">
                <a:solidFill>
                  <a:srgbClr val="000000"/>
                </a:solidFill>
                <a:latin typeface="Arial"/>
              </a:rPr>
              <a:t>Pick a time and place.</a:t>
            </a:r>
          </a:p>
        </p:txBody>
      </p:sp>
      <p:sp>
        <p:nvSpPr>
          <p:cNvPr id="6" name="Rectangle 5"/>
          <p:cNvSpPr/>
          <p:nvPr/>
        </p:nvSpPr>
        <p:spPr>
          <a:xfrm>
            <a:off x="777240" y="3180283"/>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USE REMINDERS   </a:t>
            </a:r>
            <a:r>
              <a:rPr sz="2800" dirty="0">
                <a:solidFill>
                  <a:srgbClr val="000000"/>
                </a:solidFill>
                <a:latin typeface="Arial"/>
              </a:rPr>
              <a:t>Use your phone or calendar.</a:t>
            </a:r>
          </a:p>
        </p:txBody>
      </p:sp>
      <p:sp>
        <p:nvSpPr>
          <p:cNvPr id="7" name="Rectangle 6"/>
          <p:cNvSpPr/>
          <p:nvPr/>
        </p:nvSpPr>
        <p:spPr>
          <a:xfrm>
            <a:off x="777240" y="4198924"/>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EXPECT RESISTANCE   </a:t>
            </a:r>
            <a:r>
              <a:rPr sz="2800" dirty="0">
                <a:solidFill>
                  <a:srgbClr val="000000"/>
                </a:solidFill>
                <a:latin typeface="Arial"/>
              </a:rPr>
              <a:t>Be curious, not critical.</a:t>
            </a:r>
          </a:p>
        </p:txBody>
      </p:sp>
      <p:sp>
        <p:nvSpPr>
          <p:cNvPr id="8" name="Rectangle 7"/>
          <p:cNvSpPr/>
          <p:nvPr/>
        </p:nvSpPr>
        <p:spPr>
          <a:xfrm>
            <a:off x="777240" y="5217566"/>
            <a:ext cx="10652760" cy="927201"/>
          </a:xfrm>
          <a:prstGeom prst="rect">
            <a:avLst/>
          </a:prstGeom>
          <a:solidFill>
            <a:srgbClr val="FFFFFF"/>
          </a:solidFill>
          <a:ln w="15875">
            <a:solidFill>
              <a:srgbClr val="000000"/>
            </a:solidFill>
          </a:ln>
        </p:spPr>
        <p:style>
          <a:lnRef idx="1">
            <a:schemeClr val="accent1"/>
          </a:lnRef>
          <a:fillRef idx="3">
            <a:schemeClr val="accent1"/>
          </a:fillRef>
          <a:effectRef idx="2">
            <a:schemeClr val="accent1"/>
          </a:effectRef>
          <a:fontRef idx="minor">
            <a:schemeClr val="lt1"/>
          </a:fontRef>
        </p:style>
        <p:txBody>
          <a:bodyPr wrap="square" lIns="164592" tIns="54864" rIns="164592" rtlCol="0" anchor="ctr"/>
          <a:lstStyle/>
          <a:p>
            <a:pPr algn="l"/>
            <a:r>
              <a:rPr sz="2800" b="1" dirty="0">
                <a:solidFill>
                  <a:srgbClr val="000000"/>
                </a:solidFill>
                <a:latin typeface="Arial"/>
              </a:rPr>
              <a:t>BRING IT BACK   </a:t>
            </a:r>
            <a:r>
              <a:rPr sz="2800" dirty="0">
                <a:solidFill>
                  <a:srgbClr val="000000"/>
                </a:solidFill>
                <a:latin typeface="Arial"/>
              </a:rPr>
              <a:t>Done or not done — we can learn from it.</a:t>
            </a:r>
          </a:p>
        </p:txBody>
      </p:sp>
      <p:sp>
        <p:nvSpPr>
          <p:cNvPr id="9" name="TextBox 8"/>
          <p:cNvSpPr txBox="1"/>
          <p:nvPr/>
        </p:nvSpPr>
        <p:spPr>
          <a:xfrm>
            <a:off x="731520" y="6291072"/>
            <a:ext cx="10789920" cy="320040"/>
          </a:xfrm>
          <a:prstGeom prst="rect">
            <a:avLst/>
          </a:prstGeom>
          <a:noFill/>
        </p:spPr>
        <p:txBody>
          <a:bodyPr wrap="none">
            <a:spAutoFit/>
          </a:bodyPr>
          <a:lstStyle/>
          <a:p>
            <a:pPr algn="ctr">
              <a:defRPr sz="1600" b="1" i="1">
                <a:solidFill>
                  <a:srgbClr val="000000"/>
                </a:solidFill>
                <a:latin typeface="Arial"/>
              </a:defRPr>
            </a:pPr>
            <a:r>
              <a:t>The goal is not perfect homework. The goal is learning.</a:t>
            </a:r>
          </a:p>
        </p:txBody>
      </p:sp>
      <p:sp>
        <p:nvSpPr>
          <p:cNvPr id="11" name="Star: 5 Points 10">
            <a:extLst>
              <a:ext uri="{FF2B5EF4-FFF2-40B4-BE49-F238E27FC236}">
                <a16:creationId xmlns:a16="http://schemas.microsoft.com/office/drawing/2014/main" id="{64E3001E-193B-4393-CDC6-F95FD47360C8}"/>
              </a:ext>
            </a:extLst>
          </p:cNvPr>
          <p:cNvSpPr/>
          <p:nvPr/>
        </p:nvSpPr>
        <p:spPr>
          <a:xfrm flipH="1">
            <a:off x="0" y="23610"/>
            <a:ext cx="43672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58AEDE-6B6B-232E-5E53-AC969A00F298}"/>
              </a:ext>
            </a:extLst>
          </p:cNvPr>
          <p:cNvSpPr>
            <a:spLocks noGrp="1"/>
          </p:cNvSpPr>
          <p:nvPr>
            <p:ph type="sldNum" sz="quarter" idx="12"/>
          </p:nvPr>
        </p:nvSpPr>
        <p:spPr/>
        <p:txBody>
          <a:bodyPr/>
          <a:lstStyle/>
          <a:p>
            <a:fld id="{5B621ED0-B45F-441E-93E9-023E2B55C8A5}" type="slidenum">
              <a:rPr lang="en-CA" smtClean="0"/>
              <a:t>46</a:t>
            </a:fld>
            <a:endParaRPr lang="en-CA"/>
          </a:p>
        </p:txBody>
      </p:sp>
      <p:sp>
        <p:nvSpPr>
          <p:cNvPr id="4" name="TextBox 3">
            <a:extLst>
              <a:ext uri="{FF2B5EF4-FFF2-40B4-BE49-F238E27FC236}">
                <a16:creationId xmlns:a16="http://schemas.microsoft.com/office/drawing/2014/main" id="{B8FFD124-13AC-FF05-3152-70F1416C1F16}"/>
              </a:ext>
            </a:extLst>
          </p:cNvPr>
          <p:cNvSpPr txBox="1"/>
          <p:nvPr/>
        </p:nvSpPr>
        <p:spPr>
          <a:xfrm>
            <a:off x="-72572" y="253279"/>
            <a:ext cx="11916229" cy="3571555"/>
          </a:xfrm>
          <a:prstGeom prst="rect">
            <a:avLst/>
          </a:prstGeom>
          <a:noFill/>
        </p:spPr>
        <p:txBody>
          <a:bodyPr wrap="square">
            <a:spAutoFit/>
          </a:bodyPr>
          <a:lstStyle/>
          <a:p>
            <a:pPr algn="ctr">
              <a:lnSpc>
                <a:spcPct val="115000"/>
              </a:lnSpc>
              <a:spcAft>
                <a:spcPts val="800"/>
              </a:spcAft>
              <a:buNone/>
            </a:pPr>
            <a:r>
              <a:rPr lang="en-CA" sz="4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HELP YOU DO THE HOMEWORK PICK A TIME AND PLACE AND DEVOTE 15 to 30 MINUTES </a:t>
            </a:r>
            <a:r>
              <a:rPr lang="en-CA" sz="4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TO IT. DO THIS AT LEAST ONCE A WEEK. CONSULT</a:t>
            </a:r>
            <a:r>
              <a:rPr lang="en-CA" sz="4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THE HOMEWORK HABITS CHECKLIST AT THE START.</a:t>
            </a:r>
            <a:endParaRPr lang="en-CA" sz="4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84065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F45-297A-E111-465F-9151C70266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88BBC-D6EA-D392-803E-20B80FC4AB7F}"/>
              </a:ext>
            </a:extLst>
          </p:cNvPr>
          <p:cNvSpPr>
            <a:spLocks noGrp="1"/>
          </p:cNvSpPr>
          <p:nvPr>
            <p:ph type="sldNum" sz="quarter" idx="12"/>
          </p:nvPr>
        </p:nvSpPr>
        <p:spPr/>
        <p:txBody>
          <a:bodyPr/>
          <a:lstStyle/>
          <a:p>
            <a:fld id="{1CD6768F-DFF3-4201-B2DD-5C0ADDD0A949}" type="slidenum">
              <a:rPr lang="en-CA" smtClean="0"/>
              <a:t>47</a:t>
            </a:fld>
            <a:endParaRPr lang="en-CA"/>
          </a:p>
        </p:txBody>
      </p:sp>
      <p:sp>
        <p:nvSpPr>
          <p:cNvPr id="4" name="TextBox 3">
            <a:extLst>
              <a:ext uri="{FF2B5EF4-FFF2-40B4-BE49-F238E27FC236}">
                <a16:creationId xmlns:a16="http://schemas.microsoft.com/office/drawing/2014/main" id="{A4934CD7-0A88-EB8D-3488-791D255AADBB}"/>
              </a:ext>
            </a:extLst>
          </p:cNvPr>
          <p:cNvSpPr txBox="1"/>
          <p:nvPr/>
        </p:nvSpPr>
        <p:spPr>
          <a:xfrm>
            <a:off x="94268" y="0"/>
            <a:ext cx="12191999" cy="5299336"/>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Arial" panose="020B0604020202020204" pitchFamily="34" charset="0"/>
              </a:rPr>
              <a:t> </a:t>
            </a:r>
            <a:r>
              <a:rPr lang="en-CA" kern="100" dirty="0">
                <a:latin typeface="Arial" panose="020B0604020202020204" pitchFamily="34" charset="0"/>
                <a:ea typeface="Calibri" panose="020F0502020204030204" pitchFamily="34" charset="0"/>
                <a:cs typeface="Arial" panose="020B0604020202020204" pitchFamily="34" charset="0"/>
              </a:rPr>
              <a:t>                                         </a:t>
            </a:r>
            <a:r>
              <a:rPr lang="en-CA" sz="2800" kern="0" dirty="0">
                <a:effectLst/>
                <a:latin typeface="Arial" panose="020B0604020202020204" pitchFamily="34" charset="0"/>
                <a:ea typeface="Times New Roman" panose="02020603050405020304" pitchFamily="18" charset="0"/>
                <a:cs typeface="Arial" panose="020B0604020202020204" pitchFamily="34" charset="0"/>
              </a:rPr>
              <a:t>HOMEWORK HABITS CHECKLIST</a:t>
            </a:r>
            <a:endParaRPr lang="en-CA" sz="2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Circle or check what you will try this week.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Preparation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schedule a specific time for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choose a consistent location with minimal distractions.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gather what I need ahead of time (notebook, worksheet, pen).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Focus &amp; pacing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start with a tiny step (2–5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use a timer (10–15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remove distractions (phone away / Do Not Disturb).</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7907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B0B26-7FE1-63C2-303A-2B1633A87E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1BFA8-DC21-9E61-4853-94573656A6B1}"/>
              </a:ext>
            </a:extLst>
          </p:cNvPr>
          <p:cNvSpPr>
            <a:spLocks noGrp="1"/>
          </p:cNvSpPr>
          <p:nvPr>
            <p:ph type="sldNum" sz="quarter" idx="12"/>
          </p:nvPr>
        </p:nvSpPr>
        <p:spPr/>
        <p:txBody>
          <a:bodyPr/>
          <a:lstStyle/>
          <a:p>
            <a:fld id="{1CD6768F-DFF3-4201-B2DD-5C0ADDD0A949}" type="slidenum">
              <a:rPr lang="en-CA" smtClean="0"/>
              <a:t>48</a:t>
            </a:fld>
            <a:endParaRPr lang="en-CA"/>
          </a:p>
        </p:txBody>
      </p:sp>
      <p:sp>
        <p:nvSpPr>
          <p:cNvPr id="4" name="TextBox 3">
            <a:extLst>
              <a:ext uri="{FF2B5EF4-FFF2-40B4-BE49-F238E27FC236}">
                <a16:creationId xmlns:a16="http://schemas.microsoft.com/office/drawing/2014/main" id="{381EB90C-AC61-4D4A-3565-71E75106D546}"/>
              </a:ext>
            </a:extLst>
          </p:cNvPr>
          <p:cNvSpPr txBox="1"/>
          <p:nvPr/>
        </p:nvSpPr>
        <p:spPr>
          <a:xfrm>
            <a:off x="94268" y="0"/>
            <a:ext cx="12191999" cy="6881307"/>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HOMEWORK HABITS CHECKLIST</a:t>
            </a:r>
            <a:endParaRPr lang="en-CA"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Tracking &amp; organization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keep materials in one place (binder / folder / notebook).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write down insights right after doing the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Self-compassion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aim for progress, not perfection.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notice resistance without judgment.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Accountability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review my week: What worked? What didn’t?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share honestly with my buddy — even when I didn’t do it.</a:t>
            </a:r>
          </a:p>
          <a:p>
            <a:pPr>
              <a:lnSpc>
                <a:spcPct val="115000"/>
              </a:lnSpc>
              <a:spcAft>
                <a:spcPts val="800"/>
              </a:spcAft>
              <a:buNone/>
            </a:pP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Micro commitment: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week I will focus on: ■ Time ■ Place ■ Tiny step ■ Timer ■ Other please specify:</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38706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1B4DE-45FA-3384-19F2-94D98EAAA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3C00E-C326-0296-3D88-29AD243758AB}"/>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7A4141C9-E464-C09D-FE59-DD23440098B1}"/>
              </a:ext>
            </a:extLst>
          </p:cNvPr>
          <p:cNvSpPr>
            <a:spLocks noGrp="1"/>
          </p:cNvSpPr>
          <p:nvPr>
            <p:ph idx="4294967295"/>
          </p:nvPr>
        </p:nvSpPr>
        <p:spPr>
          <a:xfrm>
            <a:off x="4530225" y="267081"/>
            <a:ext cx="7292741"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2674C7B-DAFA-5A90-CD8D-C655077E5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A205E26-2374-9329-B3DA-A19ADE2DDD98}"/>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92CFEC40-1F66-6ED5-FCF9-A6EBAC0B9AAB}"/>
              </a:ext>
            </a:extLst>
          </p:cNvPr>
          <p:cNvSpPr>
            <a:spLocks noGrp="1"/>
          </p:cNvSpPr>
          <p:nvPr>
            <p:ph type="sldNum" sz="quarter" idx="12"/>
          </p:nvPr>
        </p:nvSpPr>
        <p:spPr/>
        <p:txBody>
          <a:bodyPr/>
          <a:lstStyle/>
          <a:p>
            <a:fld id="{5B621ED0-B45F-441E-93E9-023E2B55C8A5}" type="slidenum">
              <a:rPr lang="en-CA" smtClean="0"/>
              <a:t>49</a:t>
            </a:fld>
            <a:endParaRPr lang="en-CA"/>
          </a:p>
        </p:txBody>
      </p:sp>
    </p:spTree>
    <p:extLst>
      <p:ext uri="{BB962C8B-B14F-4D97-AF65-F5344CB8AC3E}">
        <p14:creationId xmlns:p14="http://schemas.microsoft.com/office/powerpoint/2010/main" val="7500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3B05A6-20E5-05FB-038C-E1A3FFBD7A01}"/>
              </a:ext>
            </a:extLst>
          </p:cNvPr>
          <p:cNvSpPr txBox="1"/>
          <p:nvPr/>
        </p:nvSpPr>
        <p:spPr>
          <a:xfrm>
            <a:off x="4952735" y="1874728"/>
            <a:ext cx="5949387" cy="3108543"/>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What learning resources does the course offer ? </a:t>
            </a:r>
          </a:p>
          <a:p>
            <a:r>
              <a:rPr lang="en-CA" sz="2800" dirty="0">
                <a:solidFill>
                  <a:schemeClr val="bg1"/>
                </a:solidFill>
                <a:latin typeface="Arial" panose="020B0604020202020204" pitchFamily="34" charset="0"/>
                <a:cs typeface="Arial" panose="020B0604020202020204" pitchFamily="34" charset="0"/>
              </a:rPr>
              <a:t>What does our schedule for the year look like? </a:t>
            </a:r>
          </a:p>
          <a:p>
            <a:r>
              <a:rPr lang="en-CA" sz="2800" dirty="0">
                <a:solidFill>
                  <a:schemeClr val="bg1"/>
                </a:solidFill>
                <a:latin typeface="Arial" panose="020B0604020202020204" pitchFamily="34" charset="0"/>
                <a:cs typeface="Arial" panose="020B0604020202020204" pitchFamily="34" charset="0"/>
              </a:rPr>
              <a:t>And what do we do in case of unexpected events such as the internet being down?</a:t>
            </a:r>
          </a:p>
        </p:txBody>
      </p:sp>
      <p:pic>
        <p:nvPicPr>
          <p:cNvPr id="3" name="Picture 2" descr="A person smiling at the camera&#10;&#10;Description automatically generated">
            <a:extLst>
              <a:ext uri="{FF2B5EF4-FFF2-40B4-BE49-F238E27FC236}">
                <a16:creationId xmlns:a16="http://schemas.microsoft.com/office/drawing/2014/main" id="{3732F26E-5533-64A2-ACA9-221A4C00B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561" y="1169043"/>
            <a:ext cx="3621012" cy="4896091"/>
          </a:xfrm>
          <a:prstGeom prst="rect">
            <a:avLst/>
          </a:prstGeom>
        </p:spPr>
      </p:pic>
      <p:sp>
        <p:nvSpPr>
          <p:cNvPr id="2" name="Slide Number Placeholder 1">
            <a:extLst>
              <a:ext uri="{FF2B5EF4-FFF2-40B4-BE49-F238E27FC236}">
                <a16:creationId xmlns:a16="http://schemas.microsoft.com/office/drawing/2014/main" id="{6E70566B-9E38-23AC-CC49-7D396AB53A9B}"/>
              </a:ext>
            </a:extLst>
          </p:cNvPr>
          <p:cNvSpPr>
            <a:spLocks noGrp="1"/>
          </p:cNvSpPr>
          <p:nvPr>
            <p:ph type="sldNum" sz="quarter" idx="12"/>
          </p:nvPr>
        </p:nvSpPr>
        <p:spPr/>
        <p:txBody>
          <a:bodyPr/>
          <a:lstStyle/>
          <a:p>
            <a:fld id="{5B621ED0-B45F-441E-93E9-023E2B55C8A5}" type="slidenum">
              <a:rPr lang="en-CA" smtClean="0"/>
              <a:t>50</a:t>
            </a:fld>
            <a:endParaRPr lang="en-CA"/>
          </a:p>
        </p:txBody>
      </p:sp>
    </p:spTree>
    <p:extLst>
      <p:ext uri="{BB962C8B-B14F-4D97-AF65-F5344CB8AC3E}">
        <p14:creationId xmlns:p14="http://schemas.microsoft.com/office/powerpoint/2010/main" val="156127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EDD9-8717-43E5-9F11-2B7C645E9444}"/>
              </a:ext>
            </a:extLst>
          </p:cNvPr>
          <p:cNvSpPr>
            <a:spLocks noGrp="1"/>
          </p:cNvSpPr>
          <p:nvPr>
            <p:ph type="title" idx="4294967295"/>
          </p:nvPr>
        </p:nvSpPr>
        <p:spPr>
          <a:xfrm>
            <a:off x="0" y="144215"/>
            <a:ext cx="4945616" cy="1582738"/>
          </a:xfrm>
        </p:spPr>
        <p:txBody>
          <a:bodyPr>
            <a:normAutofit/>
          </a:bodyPr>
          <a:lstStyle/>
          <a:p>
            <a:pPr algn="ctr"/>
            <a:r>
              <a:rPr lang="en-CA" sz="3200" dirty="0">
                <a:solidFill>
                  <a:schemeClr val="tx1"/>
                </a:solidFill>
                <a:latin typeface="Arial" panose="020B0604020202020204" pitchFamily="34" charset="0"/>
                <a:cs typeface="Arial" panose="020B0604020202020204" pitchFamily="34" charset="0"/>
              </a:rPr>
              <a:t>SIMPLE COURSE RESOURCES: email</a:t>
            </a:r>
          </a:p>
        </p:txBody>
      </p:sp>
      <p:sp>
        <p:nvSpPr>
          <p:cNvPr id="3" name="Content Placeholder 2">
            <a:extLst>
              <a:ext uri="{FF2B5EF4-FFF2-40B4-BE49-F238E27FC236}">
                <a16:creationId xmlns:a16="http://schemas.microsoft.com/office/drawing/2014/main" id="{53196F52-DE2E-4F12-B1AC-2C381CC8F48C}"/>
              </a:ext>
            </a:extLst>
          </p:cNvPr>
          <p:cNvSpPr>
            <a:spLocks noGrp="1"/>
          </p:cNvSpPr>
          <p:nvPr>
            <p:ph idx="4294967295"/>
          </p:nvPr>
        </p:nvSpPr>
        <p:spPr>
          <a:xfrm>
            <a:off x="5193891" y="428649"/>
            <a:ext cx="6862762" cy="6244542"/>
          </a:xfrm>
        </p:spPr>
        <p:txBody>
          <a:bodyPr>
            <a:noAutofit/>
          </a:bodyPr>
          <a:lstStyle/>
          <a:p>
            <a:r>
              <a:rPr lang="en-CA" sz="2400" dirty="0">
                <a:latin typeface="Arial" panose="020B0604020202020204" pitchFamily="34" charset="0"/>
                <a:cs typeface="Arial" panose="020B0604020202020204" pitchFamily="34" charset="0"/>
              </a:rPr>
              <a:t> E-mail: </a:t>
            </a:r>
            <a:r>
              <a:rPr lang="en-CA" sz="2400" dirty="0">
                <a:solidFill>
                  <a:schemeClr val="bg1"/>
                </a:solidFill>
                <a:latin typeface="Arial" panose="020B0604020202020204" pitchFamily="34" charset="0"/>
                <a:cs typeface="Arial" panose="020B0604020202020204" pitchFamily="34" charset="0"/>
              </a:rPr>
              <a:t>Our email is </a:t>
            </a:r>
            <a:r>
              <a:rPr lang="en-CA" sz="24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itssimple2023@gmail.com</a:t>
            </a:r>
            <a:r>
              <a:rPr lang="en-CA" sz="2400" dirty="0">
                <a:solidFill>
                  <a:schemeClr val="bg1"/>
                </a:solidFill>
                <a:latin typeface="Arial" panose="020B0604020202020204" pitchFamily="34" charset="0"/>
                <a:cs typeface="Arial" panose="020B0604020202020204" pitchFamily="34" charset="0"/>
              </a:rPr>
              <a:t> </a:t>
            </a:r>
          </a:p>
          <a:p>
            <a:r>
              <a:rPr lang="en-CA" sz="2400" dirty="0">
                <a:solidFill>
                  <a:schemeClr val="bg1"/>
                </a:solidFill>
                <a:latin typeface="Arial" panose="020B0604020202020204" pitchFamily="34" charset="0"/>
                <a:cs typeface="Arial" panose="020B0604020202020204" pitchFamily="34" charset="0"/>
              </a:rPr>
              <a:t>On Wednesday mornings before the group, and occasionally through the week we review your questions, comments, and feedback. </a:t>
            </a:r>
          </a:p>
          <a:p>
            <a:r>
              <a:rPr lang="en-CA" sz="2400" dirty="0">
                <a:solidFill>
                  <a:schemeClr val="bg1"/>
                </a:solidFill>
                <a:latin typeface="Arial" panose="020B0604020202020204" pitchFamily="34" charset="0"/>
                <a:cs typeface="Arial" panose="020B0604020202020204" pitchFamily="34" charset="0"/>
              </a:rPr>
              <a:t>When appropriate we may address these questions, comments and feedback “live” at the beginning of a session.</a:t>
            </a:r>
          </a:p>
          <a:p>
            <a:r>
              <a:rPr lang="en-CA" sz="2400" dirty="0">
                <a:solidFill>
                  <a:schemeClr val="bg1"/>
                </a:solidFill>
                <a:latin typeface="Arial" panose="020B0604020202020204" pitchFamily="34" charset="0"/>
                <a:cs typeface="Arial" panose="020B0604020202020204" pitchFamily="34" charset="0"/>
              </a:rPr>
              <a:t>Unfortunately, at other times In-between sessions, we cannot guarantee that we will always answer your e-mails</a:t>
            </a:r>
          </a:p>
          <a:p>
            <a:r>
              <a:rPr lang="en-CA" sz="2400" dirty="0">
                <a:solidFill>
                  <a:schemeClr val="bg1"/>
                </a:solidFill>
                <a:latin typeface="Arial" panose="020B0604020202020204" pitchFamily="34" charset="0"/>
                <a:cs typeface="Arial" panose="020B0604020202020204" pitchFamily="34" charset="0"/>
              </a:rPr>
              <a:t>You can also email us if you want to volunteer for a in-class practice. We will work with you individually to prepare for the session in which we will use the tools and skills in front of the group.( more on this later) </a:t>
            </a:r>
          </a:p>
        </p:txBody>
      </p:sp>
      <p:pic>
        <p:nvPicPr>
          <p:cNvPr id="7" name="Picture 6" descr="Filling out forms on a table">
            <a:extLst>
              <a:ext uri="{FF2B5EF4-FFF2-40B4-BE49-F238E27FC236}">
                <a16:creationId xmlns:a16="http://schemas.microsoft.com/office/drawing/2014/main" id="{71ABB929-64C3-4C70-8884-494EA48DCDEB}"/>
              </a:ext>
            </a:extLst>
          </p:cNvPr>
          <p:cNvPicPr>
            <a:picLocks noChangeAspect="1"/>
          </p:cNvPicPr>
          <p:nvPr/>
        </p:nvPicPr>
        <p:blipFill rotWithShape="1">
          <a:blip r:embed="rId4"/>
          <a:srcRect l="51883" r="2993" b="-2"/>
          <a:stretch/>
        </p:blipFill>
        <p:spPr>
          <a:xfrm>
            <a:off x="354591" y="1574157"/>
            <a:ext cx="4591025" cy="4784489"/>
          </a:xfrm>
          <a:prstGeom prst="rect">
            <a:avLst/>
          </a:prstGeom>
        </p:spPr>
      </p:pic>
      <p:sp>
        <p:nvSpPr>
          <p:cNvPr id="4" name="Slide Number Placeholder 3">
            <a:extLst>
              <a:ext uri="{FF2B5EF4-FFF2-40B4-BE49-F238E27FC236}">
                <a16:creationId xmlns:a16="http://schemas.microsoft.com/office/drawing/2014/main" id="{63329678-B128-4B58-BF9A-3D5B64453C6E}"/>
              </a:ext>
            </a:extLst>
          </p:cNvPr>
          <p:cNvSpPr>
            <a:spLocks noGrp="1"/>
          </p:cNvSpPr>
          <p:nvPr>
            <p:ph type="sldNum" sz="quarter" idx="12"/>
          </p:nvPr>
        </p:nvSpPr>
        <p:spPr/>
        <p:txBody>
          <a:bodyPr/>
          <a:lstStyle/>
          <a:p>
            <a:fld id="{5B621ED0-B45F-441E-93E9-023E2B55C8A5}" type="slidenum">
              <a:rPr lang="en-CA" smtClean="0"/>
              <a:t>51</a:t>
            </a:fld>
            <a:endParaRPr lang="en-CA"/>
          </a:p>
        </p:txBody>
      </p:sp>
    </p:spTree>
    <p:extLst>
      <p:ext uri="{BB962C8B-B14F-4D97-AF65-F5344CB8AC3E}">
        <p14:creationId xmlns:p14="http://schemas.microsoft.com/office/powerpoint/2010/main" val="88772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AA7520-80A0-5F73-CFD1-F879F6BDE35E}"/>
              </a:ext>
            </a:extLst>
          </p:cNvPr>
          <p:cNvSpPr txBox="1"/>
          <p:nvPr/>
        </p:nvSpPr>
        <p:spPr>
          <a:xfrm>
            <a:off x="123851" y="658769"/>
            <a:ext cx="6020789" cy="1200329"/>
          </a:xfrm>
          <a:prstGeom prst="rect">
            <a:avLst/>
          </a:prstGeom>
          <a:noFill/>
        </p:spPr>
        <p:txBody>
          <a:bodyPr wrap="square">
            <a:spAutoFit/>
          </a:bodyPr>
          <a:lstStyle/>
          <a:p>
            <a:pPr algn="ctr"/>
            <a:r>
              <a:rPr lang="en-CA" sz="3600" dirty="0">
                <a:latin typeface="Arial" panose="020B0604020202020204" pitchFamily="34" charset="0"/>
                <a:cs typeface="Arial" panose="020B0604020202020204" pitchFamily="34" charset="0"/>
              </a:rPr>
              <a:t>SIMPLE COURSE </a:t>
            </a:r>
          </a:p>
          <a:p>
            <a:pPr algn="ctr"/>
            <a:r>
              <a:rPr lang="en-CA" sz="3600" dirty="0">
                <a:latin typeface="Arial" panose="020B0604020202020204" pitchFamily="34" charset="0"/>
                <a:cs typeface="Arial" panose="020B0604020202020204" pitchFamily="34" charset="0"/>
              </a:rPr>
              <a:t>RESOURCES: YouTube</a:t>
            </a:r>
          </a:p>
        </p:txBody>
      </p:sp>
      <p:sp>
        <p:nvSpPr>
          <p:cNvPr id="6" name="TextBox 5">
            <a:extLst>
              <a:ext uri="{FF2B5EF4-FFF2-40B4-BE49-F238E27FC236}">
                <a16:creationId xmlns:a16="http://schemas.microsoft.com/office/drawing/2014/main" id="{44EFF0D6-383A-399E-A84F-C4B22A8FE554}"/>
              </a:ext>
            </a:extLst>
          </p:cNvPr>
          <p:cNvSpPr txBox="1"/>
          <p:nvPr/>
        </p:nvSpPr>
        <p:spPr>
          <a:xfrm>
            <a:off x="6465964" y="858851"/>
            <a:ext cx="5602185" cy="4832092"/>
          </a:xfrm>
          <a:prstGeom prst="rect">
            <a:avLst/>
          </a:prstGeom>
          <a:noFill/>
        </p:spPr>
        <p:txBody>
          <a:bodyPr wrap="square">
            <a:spAutoFit/>
          </a:bodyPr>
          <a:lstStyle/>
          <a:p>
            <a:pPr marL="342900" indent="-342900">
              <a:buFont typeface="Arial" panose="020B0604020202020204" pitchFamily="34" charset="0"/>
              <a:buChar char="•"/>
            </a:pPr>
            <a:r>
              <a:rPr lang="en-CA" sz="2800" dirty="0">
                <a:latin typeface="Arial" panose="020B0604020202020204" pitchFamily="34" charset="0"/>
                <a:cs typeface="Arial" panose="020B0604020202020204" pitchFamily="34" charset="0"/>
              </a:rPr>
              <a:t>Simple YouTube channel</a:t>
            </a:r>
          </a:p>
          <a:p>
            <a:pPr marL="342900" indent="-34290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Search YouTube for: @itssimpleonyoutube1123.</a:t>
            </a:r>
          </a:p>
          <a:p>
            <a:pPr marL="342900" indent="-34290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May help you understand the material better if you missed some things in the Wednesday session.</a:t>
            </a:r>
          </a:p>
          <a:p>
            <a:pPr marL="342900" indent="-34290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May be useful to you if you miss one or more sessions.</a:t>
            </a:r>
          </a:p>
          <a:p>
            <a:pPr marL="342900" indent="-34290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Allows people to do the course on their own. </a:t>
            </a:r>
          </a:p>
        </p:txBody>
      </p:sp>
      <p:pic>
        <p:nvPicPr>
          <p:cNvPr id="5" name="Picture 4" descr="A person speaking into a microphone&#10;&#10;Description automatically generated">
            <a:extLst>
              <a:ext uri="{FF2B5EF4-FFF2-40B4-BE49-F238E27FC236}">
                <a16:creationId xmlns:a16="http://schemas.microsoft.com/office/drawing/2014/main" id="{9E8CF26E-9BDA-AF9E-C236-448F916A6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158" y="1947210"/>
            <a:ext cx="5757842" cy="3864899"/>
          </a:xfrm>
          <a:prstGeom prst="rect">
            <a:avLst/>
          </a:prstGeom>
        </p:spPr>
      </p:pic>
      <p:sp>
        <p:nvSpPr>
          <p:cNvPr id="2" name="Slide Number Placeholder 1">
            <a:extLst>
              <a:ext uri="{FF2B5EF4-FFF2-40B4-BE49-F238E27FC236}">
                <a16:creationId xmlns:a16="http://schemas.microsoft.com/office/drawing/2014/main" id="{64E5EEBE-5428-83E7-61DD-66C136E87E71}"/>
              </a:ext>
            </a:extLst>
          </p:cNvPr>
          <p:cNvSpPr>
            <a:spLocks noGrp="1"/>
          </p:cNvSpPr>
          <p:nvPr>
            <p:ph type="sldNum" sz="quarter" idx="12"/>
          </p:nvPr>
        </p:nvSpPr>
        <p:spPr/>
        <p:txBody>
          <a:bodyPr/>
          <a:lstStyle/>
          <a:p>
            <a:fld id="{5B621ED0-B45F-441E-93E9-023E2B55C8A5}" type="slidenum">
              <a:rPr lang="en-CA" smtClean="0"/>
              <a:t>52</a:t>
            </a:fld>
            <a:endParaRPr lang="en-CA"/>
          </a:p>
        </p:txBody>
      </p:sp>
    </p:spTree>
    <p:extLst>
      <p:ext uri="{BB962C8B-B14F-4D97-AF65-F5344CB8AC3E}">
        <p14:creationId xmlns:p14="http://schemas.microsoft.com/office/powerpoint/2010/main" val="33779921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0F6838-5955-9E54-EA4E-B00772D5F85B}"/>
              </a:ext>
            </a:extLst>
          </p:cNvPr>
          <p:cNvSpPr>
            <a:spLocks noGrp="1"/>
          </p:cNvSpPr>
          <p:nvPr>
            <p:ph type="sldNum" sz="quarter" idx="12"/>
          </p:nvPr>
        </p:nvSpPr>
        <p:spPr/>
        <p:txBody>
          <a:bodyPr/>
          <a:lstStyle/>
          <a:p>
            <a:fld id="{5B621ED0-B45F-441E-93E9-023E2B55C8A5}" type="slidenum">
              <a:rPr lang="en-CA" smtClean="0"/>
              <a:t>53</a:t>
            </a:fld>
            <a:endParaRPr lang="en-CA"/>
          </a:p>
        </p:txBody>
      </p:sp>
      <p:sp>
        <p:nvSpPr>
          <p:cNvPr id="4" name="TextBox 3">
            <a:extLst>
              <a:ext uri="{FF2B5EF4-FFF2-40B4-BE49-F238E27FC236}">
                <a16:creationId xmlns:a16="http://schemas.microsoft.com/office/drawing/2014/main" id="{789C877A-137F-D7CF-60F7-437155DD90FE}"/>
              </a:ext>
            </a:extLst>
          </p:cNvPr>
          <p:cNvSpPr txBox="1"/>
          <p:nvPr/>
        </p:nvSpPr>
        <p:spPr>
          <a:xfrm>
            <a:off x="253669" y="0"/>
            <a:ext cx="10405258" cy="584775"/>
          </a:xfrm>
          <a:prstGeom prst="rect">
            <a:avLst/>
          </a:prstGeom>
          <a:noFill/>
        </p:spPr>
        <p:txBody>
          <a:bodyPr wrap="square">
            <a:spAutoFit/>
          </a:bodyPr>
          <a:lstStyle/>
          <a:p>
            <a:pPr algn="ctr"/>
            <a:r>
              <a:rPr lang="en-CA" sz="3200" dirty="0">
                <a:latin typeface="Arial" panose="020B0604020202020204" pitchFamily="34" charset="0"/>
                <a:cs typeface="Arial" panose="020B0604020202020204" pitchFamily="34" charset="0"/>
              </a:rPr>
              <a:t>SIMPLE COURSE RESOURCES: Website </a:t>
            </a:r>
          </a:p>
        </p:txBody>
      </p:sp>
      <p:sp>
        <p:nvSpPr>
          <p:cNvPr id="8" name="TextBox 7">
            <a:extLst>
              <a:ext uri="{FF2B5EF4-FFF2-40B4-BE49-F238E27FC236}">
                <a16:creationId xmlns:a16="http://schemas.microsoft.com/office/drawing/2014/main" id="{015E70CB-24D9-72ED-FEFD-2CCA83E51A0B}"/>
              </a:ext>
            </a:extLst>
          </p:cNvPr>
          <p:cNvSpPr txBox="1"/>
          <p:nvPr/>
        </p:nvSpPr>
        <p:spPr>
          <a:xfrm>
            <a:off x="7110386" y="872325"/>
            <a:ext cx="4686349" cy="5262979"/>
          </a:xfrm>
          <a:prstGeom prst="rect">
            <a:avLst/>
          </a:prstGeom>
          <a:noFill/>
        </p:spPr>
        <p:txBody>
          <a:bodyPr wrap="square">
            <a:spAutoFit/>
          </a:bodyPr>
          <a:lstStyle/>
          <a:p>
            <a:pPr marL="285750" indent="-285750" algn="l">
              <a:buFont typeface="Arial" panose="020B0604020202020204" pitchFamily="34" charset="0"/>
              <a:buChar char="•"/>
            </a:pPr>
            <a:r>
              <a:rPr lang="en-CA" sz="2800" dirty="0">
                <a:solidFill>
                  <a:srgbClr val="393939"/>
                </a:solidFill>
                <a:latin typeface="Arial" panose="020B0604020202020204" pitchFamily="34" charset="0"/>
                <a:cs typeface="Arial" panose="020B0604020202020204" pitchFamily="34" charset="0"/>
              </a:rPr>
              <a:t>On the </a:t>
            </a:r>
            <a:r>
              <a:rPr lang="en-CA" sz="2800" dirty="0">
                <a:solidFill>
                  <a:srgbClr val="393939"/>
                </a:solidFill>
                <a:latin typeface="Arial" panose="020B0604020202020204" pitchFamily="34" charset="0"/>
                <a:cs typeface="Arial" panose="020B0604020202020204" pitchFamily="34" charset="0"/>
                <a:hlinkClick r:id="rId2"/>
              </a:rPr>
              <a:t>itssimple2021.com </a:t>
            </a:r>
            <a:r>
              <a:rPr lang="en-CA" sz="2800" dirty="0">
                <a:solidFill>
                  <a:srgbClr val="393939"/>
                </a:solidFill>
                <a:latin typeface="Arial" panose="020B0604020202020204" pitchFamily="34" charset="0"/>
                <a:cs typeface="Arial" panose="020B0604020202020204" pitchFamily="34" charset="0"/>
              </a:rPr>
              <a:t>homepage website click on </a:t>
            </a:r>
            <a:r>
              <a:rPr lang="en-CA" sz="2800" dirty="0">
                <a:latin typeface="Arial" panose="020B0604020202020204" pitchFamily="34" charset="0"/>
                <a:cs typeface="Arial" panose="020B0604020202020204" pitchFamily="34" charset="0"/>
              </a:rPr>
              <a:t>course materials </a:t>
            </a:r>
            <a:r>
              <a:rPr lang="en-CA" sz="2800" dirty="0">
                <a:solidFill>
                  <a:srgbClr val="393939"/>
                </a:solidFill>
                <a:latin typeface="Arial" panose="020B0604020202020204" pitchFamily="34" charset="0"/>
                <a:cs typeface="Arial" panose="020B0604020202020204" pitchFamily="34" charset="0"/>
              </a:rPr>
              <a:t>then s</a:t>
            </a:r>
            <a:r>
              <a:rPr lang="en-CA" sz="2800" i="0" dirty="0">
                <a:solidFill>
                  <a:srgbClr val="393939"/>
                </a:solidFill>
                <a:effectLst/>
                <a:latin typeface="Arial" panose="020B0604020202020204" pitchFamily="34" charset="0"/>
                <a:cs typeface="Arial" panose="020B0604020202020204" pitchFamily="34" charset="0"/>
              </a:rPr>
              <a:t>croll down and you will find PDF and PowerPoint files for the registration form, assessment tools, announcements, PowerPoint slides for the 2026-27 simple sessions, mental health resources, key slides, a schedule etc.</a:t>
            </a:r>
          </a:p>
        </p:txBody>
      </p:sp>
      <p:pic>
        <p:nvPicPr>
          <p:cNvPr id="5" name="Picture 4">
            <a:extLst>
              <a:ext uri="{FF2B5EF4-FFF2-40B4-BE49-F238E27FC236}">
                <a16:creationId xmlns:a16="http://schemas.microsoft.com/office/drawing/2014/main" id="{694374ED-D8A3-2694-138D-9A1DB40FC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65" y="621792"/>
            <a:ext cx="2500013" cy="3200400"/>
          </a:xfrm>
          <a:prstGeom prst="rect">
            <a:avLst/>
          </a:prstGeom>
        </p:spPr>
      </p:pic>
      <p:pic>
        <p:nvPicPr>
          <p:cNvPr id="9" name="Picture 8">
            <a:extLst>
              <a:ext uri="{FF2B5EF4-FFF2-40B4-BE49-F238E27FC236}">
                <a16:creationId xmlns:a16="http://schemas.microsoft.com/office/drawing/2014/main" id="{30CD9441-E6A3-6122-8E73-893672F503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1977" y="621792"/>
            <a:ext cx="2500013" cy="3200400"/>
          </a:xfrm>
          <a:prstGeom prst="rect">
            <a:avLst/>
          </a:prstGeom>
        </p:spPr>
      </p:pic>
      <p:pic>
        <p:nvPicPr>
          <p:cNvPr id="11" name="Picture 10">
            <a:extLst>
              <a:ext uri="{FF2B5EF4-FFF2-40B4-BE49-F238E27FC236}">
                <a16:creationId xmlns:a16="http://schemas.microsoft.com/office/drawing/2014/main" id="{FA5541A0-E54E-4C9C-C15E-AD81A3B005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8621" y="3657600"/>
            <a:ext cx="2500013" cy="3200400"/>
          </a:xfrm>
          <a:prstGeom prst="rect">
            <a:avLst/>
          </a:prstGeom>
        </p:spPr>
      </p:pic>
    </p:spTree>
    <p:extLst>
      <p:ext uri="{BB962C8B-B14F-4D97-AF65-F5344CB8AC3E}">
        <p14:creationId xmlns:p14="http://schemas.microsoft.com/office/powerpoint/2010/main" val="822172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2E1E5-289E-D243-C9E9-1E235FD8D99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357A89-8893-B585-8DBC-F32A2E074F29}"/>
              </a:ext>
            </a:extLst>
          </p:cNvPr>
          <p:cNvSpPr>
            <a:spLocks noGrp="1"/>
          </p:cNvSpPr>
          <p:nvPr>
            <p:ph type="sldNum" sz="quarter" idx="12"/>
          </p:nvPr>
        </p:nvSpPr>
        <p:spPr/>
        <p:txBody>
          <a:bodyPr/>
          <a:lstStyle/>
          <a:p>
            <a:fld id="{5B621ED0-B45F-441E-93E9-023E2B55C8A5}" type="slidenum">
              <a:rPr lang="en-CA" smtClean="0"/>
              <a:t>54</a:t>
            </a:fld>
            <a:endParaRPr lang="en-CA"/>
          </a:p>
        </p:txBody>
      </p:sp>
      <p:sp>
        <p:nvSpPr>
          <p:cNvPr id="4" name="TextBox 3">
            <a:extLst>
              <a:ext uri="{FF2B5EF4-FFF2-40B4-BE49-F238E27FC236}">
                <a16:creationId xmlns:a16="http://schemas.microsoft.com/office/drawing/2014/main" id="{A8DFDAC7-45CE-C990-528E-4C876D5B5424}"/>
              </a:ext>
            </a:extLst>
          </p:cNvPr>
          <p:cNvSpPr txBox="1"/>
          <p:nvPr/>
        </p:nvSpPr>
        <p:spPr>
          <a:xfrm>
            <a:off x="-929898" y="335845"/>
            <a:ext cx="6095010" cy="1077218"/>
          </a:xfrm>
          <a:prstGeom prst="rect">
            <a:avLst/>
          </a:prstGeom>
          <a:noFill/>
        </p:spPr>
        <p:txBody>
          <a:bodyPr wrap="square">
            <a:spAutoFit/>
          </a:bodyPr>
          <a:lstStyle/>
          <a:p>
            <a:pPr algn="ctr"/>
            <a:r>
              <a:rPr lang="en-CA" sz="3200" dirty="0"/>
              <a:t>SIMPLE COURSE </a:t>
            </a:r>
          </a:p>
          <a:p>
            <a:pPr algn="ctr"/>
            <a:r>
              <a:rPr lang="en-CA" sz="3200" dirty="0"/>
              <a:t>RESOURCES: Groups.IO</a:t>
            </a:r>
          </a:p>
        </p:txBody>
      </p:sp>
      <p:sp>
        <p:nvSpPr>
          <p:cNvPr id="8" name="TextBox 7">
            <a:extLst>
              <a:ext uri="{FF2B5EF4-FFF2-40B4-BE49-F238E27FC236}">
                <a16:creationId xmlns:a16="http://schemas.microsoft.com/office/drawing/2014/main" id="{2AFECD70-D4B0-5B3B-D2B5-9D9FCAFB82C3}"/>
              </a:ext>
            </a:extLst>
          </p:cNvPr>
          <p:cNvSpPr txBox="1"/>
          <p:nvPr/>
        </p:nvSpPr>
        <p:spPr>
          <a:xfrm>
            <a:off x="5579332" y="335845"/>
            <a:ext cx="6290952" cy="646331"/>
          </a:xfrm>
          <a:prstGeom prst="rect">
            <a:avLst/>
          </a:prstGeom>
          <a:noFill/>
        </p:spPr>
        <p:txBody>
          <a:bodyPr wrap="square">
            <a:spAutoFit/>
          </a:bodyPr>
          <a:lstStyle/>
          <a:p>
            <a:br>
              <a:rPr lang="en-CA" dirty="0">
                <a:solidFill>
                  <a:schemeClr val="bg1"/>
                </a:solidFill>
                <a:latin typeface="Arial" panose="020B0604020202020204" pitchFamily="34" charset="0"/>
                <a:cs typeface="Arial" panose="020B0604020202020204" pitchFamily="34" charset="0"/>
              </a:rPr>
            </a:br>
            <a:endParaRPr lang="en-CA" b="0" i="0" dirty="0">
              <a:solidFill>
                <a:srgbClr val="222222"/>
              </a:solidFill>
              <a:effectLst/>
              <a:latin typeface="Arial" panose="020B0604020202020204" pitchFamily="34" charset="0"/>
            </a:endParaRPr>
          </a:p>
        </p:txBody>
      </p:sp>
      <p:pic>
        <p:nvPicPr>
          <p:cNvPr id="3" name="Picture 2" descr="Groups.io Web App - Apps on Google Play">
            <a:extLst>
              <a:ext uri="{FF2B5EF4-FFF2-40B4-BE49-F238E27FC236}">
                <a16:creationId xmlns:a16="http://schemas.microsoft.com/office/drawing/2014/main" id="{7E40AE57-E3EC-FD1F-30F3-585ACDEF9092}"/>
              </a:ext>
            </a:extLst>
          </p:cNvPr>
          <p:cNvPicPr>
            <a:picLocks noChangeAspect="1"/>
          </p:cNvPicPr>
          <p:nvPr/>
        </p:nvPicPr>
        <p:blipFill>
          <a:blip r:embed="rId2"/>
          <a:stretch>
            <a:fillRect/>
          </a:stretch>
        </p:blipFill>
        <p:spPr>
          <a:xfrm>
            <a:off x="156065" y="1680399"/>
            <a:ext cx="4361071" cy="4876800"/>
          </a:xfrm>
          <a:prstGeom prst="rect">
            <a:avLst/>
          </a:prstGeom>
        </p:spPr>
      </p:pic>
      <p:sp>
        <p:nvSpPr>
          <p:cNvPr id="7" name="TextBox 6">
            <a:extLst>
              <a:ext uri="{FF2B5EF4-FFF2-40B4-BE49-F238E27FC236}">
                <a16:creationId xmlns:a16="http://schemas.microsoft.com/office/drawing/2014/main" id="{57DAACFC-D2C9-CF7E-74AA-7206C44969C5}"/>
              </a:ext>
            </a:extLst>
          </p:cNvPr>
          <p:cNvSpPr txBox="1"/>
          <p:nvPr/>
        </p:nvSpPr>
        <p:spPr>
          <a:xfrm>
            <a:off x="5183787" y="0"/>
            <a:ext cx="6862664" cy="7417415"/>
          </a:xfrm>
          <a:prstGeom prst="rect">
            <a:avLst/>
          </a:prstGeom>
          <a:noFill/>
        </p:spPr>
        <p:txBody>
          <a:bodyPr wrap="square">
            <a:spAutoFit/>
          </a:bodyPr>
          <a:lstStyle/>
          <a:p>
            <a:pPr marL="0" marR="0" indent="0" algn="l" rtl="0">
              <a:spcBef>
                <a:spcPts val="600"/>
              </a:spcBef>
              <a:buNone/>
            </a:pPr>
            <a:r>
              <a:rPr lang="en-CA" sz="2000" i="0" dirty="0">
                <a:solidFill>
                  <a:schemeClr val="bg1"/>
                </a:solidFill>
                <a:effectLst/>
                <a:latin typeface="Arial" panose="020B0604020202020204" pitchFamily="34" charset="0"/>
                <a:cs typeface="Arial" panose="020B0604020202020204" pitchFamily="34" charset="0"/>
              </a:rPr>
              <a:t>What is </a:t>
            </a:r>
            <a:r>
              <a:rPr lang="en-CA" sz="2000" i="0" dirty="0">
                <a:solidFill>
                  <a:schemeClr val="bg2">
                    <a:lumMod val="50000"/>
                  </a:schemeClr>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Groups.io</a:t>
            </a:r>
            <a:r>
              <a:rPr lang="en-CA" sz="2000" i="0" dirty="0">
                <a:solidFill>
                  <a:schemeClr val="bg1"/>
                </a:solidFill>
                <a:effectLst/>
                <a:latin typeface="Arial" panose="020B0604020202020204" pitchFamily="34" charset="0"/>
                <a:cs typeface="Arial" panose="020B0604020202020204" pitchFamily="34" charset="0"/>
              </a:rPr>
              <a:t>?</a:t>
            </a:r>
          </a:p>
          <a:p>
            <a:pPr marL="0" marR="0" indent="0" algn="l" rtl="0">
              <a:spcBef>
                <a:spcPts val="600"/>
              </a:spcBef>
              <a:buNone/>
            </a:pPr>
            <a:r>
              <a:rPr lang="en-CA" sz="2000" i="0" dirty="0">
                <a:solidFill>
                  <a:schemeClr val="bg2">
                    <a:lumMod val="50000"/>
                  </a:schemeClr>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Groups.io</a:t>
            </a:r>
            <a:r>
              <a:rPr lang="en-CA" sz="2000" i="0" dirty="0">
                <a:solidFill>
                  <a:schemeClr val="bg2">
                    <a:lumMod val="50000"/>
                  </a:schemeClr>
                </a:solidFill>
                <a:effectLst/>
                <a:latin typeface="Arial" panose="020B0604020202020204" pitchFamily="34" charset="0"/>
                <a:cs typeface="Arial" panose="020B0604020202020204" pitchFamily="34" charset="0"/>
              </a:rPr>
              <a:t> </a:t>
            </a:r>
            <a:r>
              <a:rPr lang="en-CA" sz="2000" i="0" dirty="0">
                <a:solidFill>
                  <a:schemeClr val="bg1"/>
                </a:solidFill>
                <a:effectLst/>
                <a:latin typeface="Arial" panose="020B0604020202020204" pitchFamily="34" charset="0"/>
                <a:cs typeface="Arial" panose="020B0604020202020204" pitchFamily="34" charset="0"/>
              </a:rPr>
              <a:t>is a private online discussion forum that allows members of our group to communicate with one another between sessions.</a:t>
            </a:r>
          </a:p>
          <a:p>
            <a:pPr marL="0" marR="0" indent="0" algn="l" rtl="0">
              <a:spcBef>
                <a:spcPts val="600"/>
              </a:spcBef>
              <a:buNone/>
            </a:pPr>
            <a:r>
              <a:rPr lang="en-CA" sz="2000" i="0" dirty="0">
                <a:solidFill>
                  <a:schemeClr val="bg1"/>
                </a:solidFill>
                <a:effectLst/>
                <a:latin typeface="Arial" panose="020B0604020202020204" pitchFamily="34" charset="0"/>
                <a:cs typeface="Arial" panose="020B0604020202020204" pitchFamily="34" charset="0"/>
              </a:rPr>
              <a:t>You can use it to:</a:t>
            </a:r>
          </a:p>
          <a:p>
            <a:pPr marL="342900" marR="0" lvl="0" indent="-342900" algn="l" rtl="0">
              <a:spcBef>
                <a:spcPts val="600"/>
              </a:spcBef>
              <a:buFont typeface="Arial" panose="020B0604020202020204" pitchFamily="34" charset="0"/>
              <a:buChar char="•"/>
            </a:pPr>
            <a:r>
              <a:rPr lang="en-CA" sz="2000" i="0" dirty="0">
                <a:solidFill>
                  <a:schemeClr val="bg1"/>
                </a:solidFill>
                <a:effectLst/>
                <a:latin typeface="Arial" panose="020B0604020202020204" pitchFamily="34" charset="0"/>
                <a:cs typeface="Arial" panose="020B0604020202020204" pitchFamily="34" charset="0"/>
              </a:rPr>
              <a:t>Ask questions and get ideas from other participants.</a:t>
            </a:r>
          </a:p>
          <a:p>
            <a:pPr marL="342900" marR="0" lvl="0" indent="-342900" algn="l" rtl="0">
              <a:spcBef>
                <a:spcPts val="600"/>
              </a:spcBef>
              <a:buFont typeface="Arial" panose="020B0604020202020204" pitchFamily="34" charset="0"/>
              <a:buChar char="•"/>
            </a:pPr>
            <a:r>
              <a:rPr lang="en-CA" sz="2000" i="0" dirty="0">
                <a:solidFill>
                  <a:schemeClr val="bg1"/>
                </a:solidFill>
                <a:effectLst/>
                <a:latin typeface="Arial" panose="020B0604020202020204" pitchFamily="34" charset="0"/>
                <a:cs typeface="Arial" panose="020B0604020202020204" pitchFamily="34" charset="0"/>
              </a:rPr>
              <a:t>Share experiences, resources, suggestions, and helpful information.</a:t>
            </a:r>
          </a:p>
          <a:p>
            <a:pPr marL="342900" marR="0" lvl="0" indent="-342900" algn="l" rtl="0">
              <a:spcBef>
                <a:spcPts val="600"/>
              </a:spcBef>
              <a:buFont typeface="Arial" panose="020B0604020202020204" pitchFamily="34" charset="0"/>
              <a:buChar char="•"/>
            </a:pPr>
            <a:r>
              <a:rPr lang="en-CA" sz="2000" i="0" dirty="0">
                <a:solidFill>
                  <a:schemeClr val="bg1"/>
                </a:solidFill>
                <a:effectLst/>
                <a:latin typeface="Arial" panose="020B0604020202020204" pitchFamily="34" charset="0"/>
                <a:cs typeface="Arial" panose="020B0604020202020204" pitchFamily="34" charset="0"/>
              </a:rPr>
              <a:t>Start a new discussion or reply to an existing one.</a:t>
            </a:r>
          </a:p>
          <a:p>
            <a:pPr marL="342900" marR="0" lvl="0" indent="-342900" algn="l" rtl="0">
              <a:spcBef>
                <a:spcPts val="600"/>
              </a:spcBef>
              <a:buFont typeface="Arial" panose="020B0604020202020204" pitchFamily="34" charset="0"/>
              <a:buChar char="•"/>
            </a:pPr>
            <a:r>
              <a:rPr lang="en-CA" sz="2000" i="0" dirty="0">
                <a:solidFill>
                  <a:schemeClr val="bg1"/>
                </a:solidFill>
                <a:effectLst/>
                <a:latin typeface="Arial" panose="020B0604020202020204" pitchFamily="34" charset="0"/>
                <a:cs typeface="Arial" panose="020B0604020202020204" pitchFamily="34" charset="0"/>
              </a:rPr>
              <a:t>Stay connected with the SIMPLE community throughout the course.</a:t>
            </a:r>
          </a:p>
          <a:p>
            <a:pPr marL="0" marR="0" indent="0" algn="l" rtl="0">
              <a:spcBef>
                <a:spcPts val="600"/>
              </a:spcBef>
              <a:buNone/>
            </a:pPr>
            <a:r>
              <a:rPr lang="en-CA" sz="2000" i="0" dirty="0">
                <a:solidFill>
                  <a:schemeClr val="bg1"/>
                </a:solidFill>
                <a:effectLst/>
                <a:latin typeface="Arial" panose="020B0604020202020204" pitchFamily="34" charset="0"/>
                <a:cs typeface="Arial" panose="020B0604020202020204" pitchFamily="34" charset="0"/>
              </a:rPr>
              <a:t>You can participate either through the </a:t>
            </a:r>
            <a:r>
              <a:rPr lang="en-CA" sz="2000" i="0" dirty="0">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Groups.io</a:t>
            </a:r>
            <a:r>
              <a:rPr lang="en-CA" sz="2000" i="0" dirty="0">
                <a:solidFill>
                  <a:schemeClr val="bg1"/>
                </a:solidFill>
                <a:effectLst/>
                <a:latin typeface="Arial" panose="020B0604020202020204" pitchFamily="34" charset="0"/>
                <a:cs typeface="Arial" panose="020B0604020202020204" pitchFamily="34" charset="0"/>
              </a:rPr>
              <a:t> website or simply by email. When someone posts a message, you can receive it in your email and reply directly from there.</a:t>
            </a:r>
          </a:p>
          <a:p>
            <a:pPr marL="0" marR="0" indent="0" algn="l" rtl="0">
              <a:spcBef>
                <a:spcPts val="600"/>
              </a:spcBef>
              <a:buNone/>
            </a:pPr>
            <a:r>
              <a:rPr lang="en-CA" sz="2000" i="0" dirty="0">
                <a:solidFill>
                  <a:schemeClr val="bg1"/>
                </a:solidFill>
                <a:effectLst/>
                <a:latin typeface="Arial" panose="020B0604020202020204" pitchFamily="34" charset="0"/>
                <a:cs typeface="Arial" panose="020B0604020202020204" pitchFamily="34" charset="0"/>
              </a:rPr>
              <a:t>The purpose is to create a supportive, respectful community where participants can learn from and help one another. It is not intended to replace professional or emergency support, and you should avoid sharing information that you would not want other members of the group to see.</a:t>
            </a:r>
          </a:p>
          <a:p>
            <a:pPr>
              <a:buNone/>
            </a:pPr>
            <a:br>
              <a:rPr lang="en-CA" dirty="0"/>
            </a:br>
            <a:endParaRPr lang="en-CA" dirty="0"/>
          </a:p>
        </p:txBody>
      </p:sp>
      <p:sp>
        <p:nvSpPr>
          <p:cNvPr id="6" name="Star: 5 Points 5">
            <a:extLst>
              <a:ext uri="{FF2B5EF4-FFF2-40B4-BE49-F238E27FC236}">
                <a16:creationId xmlns:a16="http://schemas.microsoft.com/office/drawing/2014/main" id="{AA36F33A-1AD2-AD87-7D97-A5797DEEECB0}"/>
              </a:ext>
            </a:extLst>
          </p:cNvPr>
          <p:cNvSpPr/>
          <p:nvPr/>
        </p:nvSpPr>
        <p:spPr>
          <a:xfrm>
            <a:off x="75063" y="35594"/>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60236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304066-B47B-F956-CCD3-78F32A66CA08}"/>
              </a:ext>
            </a:extLst>
          </p:cNvPr>
          <p:cNvSpPr>
            <a:spLocks noGrp="1"/>
          </p:cNvSpPr>
          <p:nvPr>
            <p:ph type="sldNum" sz="quarter" idx="12"/>
          </p:nvPr>
        </p:nvSpPr>
        <p:spPr/>
        <p:txBody>
          <a:bodyPr/>
          <a:lstStyle/>
          <a:p>
            <a:fld id="{5B621ED0-B45F-441E-93E9-023E2B55C8A5}" type="slidenum">
              <a:rPr lang="en-CA" smtClean="0"/>
              <a:t>55</a:t>
            </a:fld>
            <a:endParaRPr lang="en-CA"/>
          </a:p>
        </p:txBody>
      </p:sp>
      <p:sp>
        <p:nvSpPr>
          <p:cNvPr id="4" name="TextBox 3">
            <a:extLst>
              <a:ext uri="{FF2B5EF4-FFF2-40B4-BE49-F238E27FC236}">
                <a16:creationId xmlns:a16="http://schemas.microsoft.com/office/drawing/2014/main" id="{3049A819-1EAA-18CD-E460-3A126CC33490}"/>
              </a:ext>
            </a:extLst>
          </p:cNvPr>
          <p:cNvSpPr txBox="1"/>
          <p:nvPr/>
        </p:nvSpPr>
        <p:spPr>
          <a:xfrm>
            <a:off x="22791" y="0"/>
            <a:ext cx="11582400" cy="6186309"/>
          </a:xfrm>
          <a:prstGeom prst="rect">
            <a:avLst/>
          </a:prstGeom>
          <a:noFill/>
        </p:spPr>
        <p:txBody>
          <a:bodyPr wrap="square">
            <a:spAutoFit/>
          </a:bodyPr>
          <a:lstStyle/>
          <a:p>
            <a:pPr>
              <a:buNone/>
            </a:pPr>
            <a:r>
              <a:rPr lang="en-CA" b="1" dirty="0">
                <a:latin typeface="Arial" panose="020B0604020202020204" pitchFamily="34" charset="0"/>
                <a:cs typeface="Arial" panose="020B0604020202020204" pitchFamily="34" charset="0"/>
              </a:rPr>
              <a:t>                                       SIMPLE Participants Forum(groups.io) — Code of Conduct</a:t>
            </a:r>
          </a:p>
          <a:p>
            <a:pPr>
              <a:buNone/>
            </a:pPr>
            <a:r>
              <a:rPr lang="en-CA" dirty="0">
                <a:solidFill>
                  <a:schemeClr val="bg1"/>
                </a:solidFill>
                <a:latin typeface="Arial" panose="020B0604020202020204" pitchFamily="34" charset="0"/>
                <a:cs typeface="Arial" panose="020B0604020202020204" pitchFamily="34" charset="0"/>
              </a:rPr>
              <a:t>The SIMPLE Participants Forum is intended to provide a welcoming space where course participants can continue conversations outside our formal sessions, ask one another questions, share reflections and resources, and learn from each other's experiences.</a:t>
            </a:r>
          </a:p>
          <a:p>
            <a:pPr>
              <a:buNone/>
            </a:pPr>
            <a:r>
              <a:rPr lang="en-CA" dirty="0">
                <a:solidFill>
                  <a:schemeClr val="bg1"/>
                </a:solidFill>
                <a:latin typeface="Arial" panose="020B0604020202020204" pitchFamily="34" charset="0"/>
                <a:cs typeface="Arial" panose="020B0604020202020204" pitchFamily="34" charset="0"/>
              </a:rPr>
              <a:t>The forum belongs to the community. It is not intended to be a therapy group, and it will not necessarily be regularly monitored or moderated by SIMPLE course leaders. We ask everyone who participates to help make it a safe, respectful and useful space.</a:t>
            </a:r>
          </a:p>
          <a:p>
            <a:pPr>
              <a:buNone/>
            </a:pPr>
            <a:r>
              <a:rPr lang="en-CA" b="1" dirty="0">
                <a:latin typeface="Arial" panose="020B0604020202020204" pitchFamily="34" charset="0"/>
                <a:cs typeface="Arial" panose="020B0604020202020204" pitchFamily="34" charset="0"/>
              </a:rPr>
              <a:t>1. Treat one another with respect</a:t>
            </a:r>
          </a:p>
          <a:p>
            <a:pPr>
              <a:buNone/>
            </a:pPr>
            <a:r>
              <a:rPr lang="en-CA" dirty="0">
                <a:solidFill>
                  <a:schemeClr val="bg1"/>
                </a:solidFill>
                <a:latin typeface="Arial" panose="020B0604020202020204" pitchFamily="34" charset="0"/>
                <a:cs typeface="Arial" panose="020B0604020202020204" pitchFamily="34" charset="0"/>
              </a:rPr>
              <a:t>We will sometimes see things differently. Curiosity and respectful disagreement are welcome; personal attacks, ridicule, harassment, discriminatory comments, or deliberately hurtful language are not.</a:t>
            </a:r>
          </a:p>
          <a:p>
            <a:pPr>
              <a:buNone/>
            </a:pPr>
            <a:r>
              <a:rPr lang="en-CA" dirty="0">
                <a:solidFill>
                  <a:schemeClr val="bg1"/>
                </a:solidFill>
                <a:latin typeface="Arial" panose="020B0604020202020204" pitchFamily="34" charset="0"/>
                <a:cs typeface="Arial" panose="020B0604020202020204" pitchFamily="34" charset="0"/>
              </a:rPr>
              <a:t>Try to approach another person's perspective with the same spirit we encourage throughout SIMPLE: </a:t>
            </a:r>
            <a:r>
              <a:rPr lang="en-CA" b="1" dirty="0">
                <a:solidFill>
                  <a:schemeClr val="bg1"/>
                </a:solidFill>
                <a:latin typeface="Arial" panose="020B0604020202020204" pitchFamily="34" charset="0"/>
                <a:cs typeface="Arial" panose="020B0604020202020204" pitchFamily="34" charset="0"/>
              </a:rPr>
              <a:t>curiosity before judgment</a:t>
            </a:r>
            <a:r>
              <a:rPr lang="en-CA" dirty="0">
                <a:solidFill>
                  <a:schemeClr val="bg1"/>
                </a:solidFill>
                <a:latin typeface="Arial" panose="020B0604020202020204" pitchFamily="34" charset="0"/>
                <a:cs typeface="Arial" panose="020B0604020202020204" pitchFamily="34" charset="0"/>
              </a:rPr>
              <a:t>.</a:t>
            </a:r>
          </a:p>
          <a:p>
            <a:pPr>
              <a:buNone/>
            </a:pPr>
            <a:r>
              <a:rPr lang="en-CA" b="1" dirty="0">
                <a:latin typeface="Arial" panose="020B0604020202020204" pitchFamily="34" charset="0"/>
                <a:cs typeface="Arial" panose="020B0604020202020204" pitchFamily="34" charset="0"/>
              </a:rPr>
              <a:t>2. Protect confidentiality</a:t>
            </a:r>
          </a:p>
          <a:p>
            <a:pPr>
              <a:buNone/>
            </a:pPr>
            <a:r>
              <a:rPr lang="en-CA" dirty="0">
                <a:solidFill>
                  <a:schemeClr val="bg1"/>
                </a:solidFill>
                <a:latin typeface="Arial" panose="020B0604020202020204" pitchFamily="34" charset="0"/>
                <a:cs typeface="Arial" panose="020B0604020202020204" pitchFamily="34" charset="0"/>
              </a:rPr>
              <a:t>Please treat what other participants share as private.</a:t>
            </a:r>
          </a:p>
          <a:p>
            <a:pPr>
              <a:buNone/>
            </a:pPr>
            <a:r>
              <a:rPr lang="en-CA" dirty="0">
                <a:solidFill>
                  <a:schemeClr val="bg1"/>
                </a:solidFill>
                <a:latin typeface="Arial" panose="020B0604020202020204" pitchFamily="34" charset="0"/>
                <a:cs typeface="Arial" panose="020B0604020202020204" pitchFamily="34" charset="0"/>
              </a:rPr>
              <a:t>Do not copy, forward, screenshot, post on social media, or otherwise share another participant's comments outside the group without that person's permission.</a:t>
            </a:r>
          </a:p>
          <a:p>
            <a:pPr>
              <a:buNone/>
            </a:pPr>
            <a:r>
              <a:rPr lang="en-CA" dirty="0">
                <a:solidFill>
                  <a:schemeClr val="bg1"/>
                </a:solidFill>
                <a:latin typeface="Arial" panose="020B0604020202020204" pitchFamily="34" charset="0"/>
                <a:cs typeface="Arial" panose="020B0604020202020204" pitchFamily="34" charset="0"/>
              </a:rPr>
              <a:t>At the same time, remember that this is an online forum with many participants. </a:t>
            </a:r>
            <a:r>
              <a:rPr lang="en-CA" b="1" dirty="0">
                <a:solidFill>
                  <a:schemeClr val="bg1"/>
                </a:solidFill>
                <a:latin typeface="Arial" panose="020B0604020202020204" pitchFamily="34" charset="0"/>
                <a:cs typeface="Arial" panose="020B0604020202020204" pitchFamily="34" charset="0"/>
              </a:rPr>
              <a:t>Absolute confidentiality cannot be guaranteed.</a:t>
            </a:r>
            <a:r>
              <a:rPr lang="en-CA" dirty="0">
                <a:solidFill>
                  <a:schemeClr val="bg1"/>
                </a:solidFill>
                <a:latin typeface="Arial" panose="020B0604020202020204" pitchFamily="34" charset="0"/>
                <a:cs typeface="Arial" panose="020B0604020202020204" pitchFamily="34" charset="0"/>
              </a:rPr>
              <a:t> Share only what you are comfortable having other members of the group know.</a:t>
            </a:r>
          </a:p>
          <a:p>
            <a:pPr>
              <a:buNone/>
            </a:pPr>
            <a:r>
              <a:rPr lang="en-CA" b="1" dirty="0">
                <a:latin typeface="Arial" panose="020B0604020202020204" pitchFamily="34" charset="0"/>
                <a:cs typeface="Arial" panose="020B0604020202020204" pitchFamily="34" charset="0"/>
              </a:rPr>
              <a:t>3. Protect the privacy of people who are not in the group</a:t>
            </a:r>
          </a:p>
          <a:p>
            <a:pPr>
              <a:buNone/>
            </a:pPr>
            <a:r>
              <a:rPr lang="en-CA" dirty="0">
                <a:solidFill>
                  <a:schemeClr val="bg1"/>
                </a:solidFill>
                <a:latin typeface="Arial" panose="020B0604020202020204" pitchFamily="34" charset="0"/>
                <a:cs typeface="Arial" panose="020B0604020202020204" pitchFamily="34" charset="0"/>
              </a:rPr>
              <a:t>You are welcome to discuss situations from your own life, but please avoid providing information that could identify patients, clients, family members, colleagues, or other people.</a:t>
            </a:r>
          </a:p>
          <a:p>
            <a:pPr>
              <a:buNone/>
            </a:pPr>
            <a:r>
              <a:rPr lang="en-CA" dirty="0">
                <a:solidFill>
                  <a:schemeClr val="bg1"/>
                </a:solidFill>
                <a:latin typeface="Arial" panose="020B0604020202020204" pitchFamily="34" charset="0"/>
                <a:cs typeface="Arial" panose="020B0604020202020204" pitchFamily="34" charset="0"/>
              </a:rPr>
              <a:t>Health professionals should be particularly careful not to disclose identifiable patient information.</a:t>
            </a:r>
          </a:p>
        </p:txBody>
      </p:sp>
      <p:sp>
        <p:nvSpPr>
          <p:cNvPr id="5" name="Oval 4">
            <a:extLst>
              <a:ext uri="{FF2B5EF4-FFF2-40B4-BE49-F238E27FC236}">
                <a16:creationId xmlns:a16="http://schemas.microsoft.com/office/drawing/2014/main" id="{07210112-BBD3-0AE1-7460-DD606D37A938}"/>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3115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36DFD-6142-34AF-1848-F0ED96DDF3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F3EC41-3E01-D213-6503-51EF7F82D01B}"/>
              </a:ext>
            </a:extLst>
          </p:cNvPr>
          <p:cNvSpPr>
            <a:spLocks noGrp="1"/>
          </p:cNvSpPr>
          <p:nvPr>
            <p:ph type="sldNum" sz="quarter" idx="12"/>
          </p:nvPr>
        </p:nvSpPr>
        <p:spPr/>
        <p:txBody>
          <a:bodyPr/>
          <a:lstStyle/>
          <a:p>
            <a:fld id="{5B621ED0-B45F-441E-93E9-023E2B55C8A5}" type="slidenum">
              <a:rPr lang="en-CA" smtClean="0"/>
              <a:t>56</a:t>
            </a:fld>
            <a:endParaRPr lang="en-CA"/>
          </a:p>
        </p:txBody>
      </p:sp>
      <p:sp>
        <p:nvSpPr>
          <p:cNvPr id="4" name="TextBox 3">
            <a:extLst>
              <a:ext uri="{FF2B5EF4-FFF2-40B4-BE49-F238E27FC236}">
                <a16:creationId xmlns:a16="http://schemas.microsoft.com/office/drawing/2014/main" id="{644AA15D-52DE-5C4C-D074-3FFF8E0CD623}"/>
              </a:ext>
            </a:extLst>
          </p:cNvPr>
          <p:cNvSpPr txBox="1"/>
          <p:nvPr/>
        </p:nvSpPr>
        <p:spPr>
          <a:xfrm>
            <a:off x="22791" y="0"/>
            <a:ext cx="11582400" cy="6186309"/>
          </a:xfrm>
          <a:prstGeom prst="rect">
            <a:avLst/>
          </a:prstGeom>
          <a:noFill/>
        </p:spPr>
        <p:txBody>
          <a:bodyPr wrap="square">
            <a:spAutoFit/>
          </a:bodyPr>
          <a:lstStyle/>
          <a:p>
            <a:pPr>
              <a:buNone/>
            </a:pPr>
            <a:r>
              <a:rPr lang="en-CA" b="1" dirty="0">
                <a:latin typeface="Arial" panose="020B0604020202020204" pitchFamily="34" charset="0"/>
                <a:cs typeface="Arial" panose="020B0604020202020204" pitchFamily="34" charset="0"/>
              </a:rPr>
              <a:t>4. Speak from your own experience</a:t>
            </a:r>
          </a:p>
          <a:p>
            <a:pPr>
              <a:buNone/>
            </a:pPr>
            <a:r>
              <a:rPr lang="en-CA" dirty="0">
                <a:solidFill>
                  <a:schemeClr val="bg1"/>
                </a:solidFill>
                <a:latin typeface="Arial" panose="020B0604020202020204" pitchFamily="34" charset="0"/>
                <a:cs typeface="Arial" panose="020B0604020202020204" pitchFamily="34" charset="0"/>
              </a:rPr>
              <a:t>Whenever possible, use language such as </a:t>
            </a:r>
            <a:r>
              <a:rPr lang="en-CA" i="1" dirty="0">
                <a:solidFill>
                  <a:schemeClr val="bg1"/>
                </a:solidFill>
                <a:latin typeface="Arial" panose="020B0604020202020204" pitchFamily="34" charset="0"/>
                <a:cs typeface="Arial" panose="020B0604020202020204" pitchFamily="34" charset="0"/>
              </a:rPr>
              <a:t>“What I have found helpful is…”</a:t>
            </a:r>
            <a:r>
              <a:rPr lang="en-CA" dirty="0">
                <a:solidFill>
                  <a:schemeClr val="bg1"/>
                </a:solidFill>
                <a:latin typeface="Arial" panose="020B0604020202020204" pitchFamily="34" charset="0"/>
                <a:cs typeface="Arial" panose="020B0604020202020204" pitchFamily="34" charset="0"/>
              </a:rPr>
              <a:t> or </a:t>
            </a:r>
            <a:r>
              <a:rPr lang="en-CA" i="1" dirty="0">
                <a:solidFill>
                  <a:schemeClr val="bg1"/>
                </a:solidFill>
                <a:latin typeface="Arial" panose="020B0604020202020204" pitchFamily="34" charset="0"/>
                <a:cs typeface="Arial" panose="020B0604020202020204" pitchFamily="34" charset="0"/>
              </a:rPr>
              <a:t>“My experience has been…”</a:t>
            </a:r>
            <a:r>
              <a:rPr lang="en-CA" dirty="0">
                <a:solidFill>
                  <a:schemeClr val="bg1"/>
                </a:solidFill>
                <a:latin typeface="Arial" panose="020B0604020202020204" pitchFamily="34" charset="0"/>
                <a:cs typeface="Arial" panose="020B0604020202020204" pitchFamily="34" charset="0"/>
              </a:rPr>
              <a:t> rather than telling another participant what they should do.</a:t>
            </a:r>
          </a:p>
          <a:p>
            <a:pPr>
              <a:buNone/>
            </a:pPr>
            <a:r>
              <a:rPr lang="en-CA" dirty="0">
                <a:solidFill>
                  <a:schemeClr val="bg1"/>
                </a:solidFill>
                <a:latin typeface="Arial" panose="020B0604020202020204" pitchFamily="34" charset="0"/>
                <a:cs typeface="Arial" panose="020B0604020202020204" pitchFamily="34" charset="0"/>
              </a:rPr>
              <a:t>Different people may respond very differently to the same situation.</a:t>
            </a:r>
          </a:p>
          <a:p>
            <a:pPr>
              <a:buNone/>
            </a:pPr>
            <a:r>
              <a:rPr lang="en-CA" b="1" dirty="0">
                <a:latin typeface="Arial" panose="020B0604020202020204" pitchFamily="34" charset="0"/>
                <a:cs typeface="Arial" panose="020B0604020202020204" pitchFamily="34" charset="0"/>
              </a:rPr>
              <a:t>5. The forum is not a substitute for professional care</a:t>
            </a:r>
          </a:p>
          <a:p>
            <a:pPr>
              <a:buNone/>
            </a:pPr>
            <a:r>
              <a:rPr lang="en-CA" dirty="0">
                <a:solidFill>
                  <a:schemeClr val="bg1"/>
                </a:solidFill>
                <a:latin typeface="Arial" panose="020B0604020202020204" pitchFamily="34" charset="0"/>
                <a:cs typeface="Arial" panose="020B0604020202020204" pitchFamily="34" charset="0"/>
              </a:rPr>
              <a:t>Participants may support one another and share experiences, but the forum is </a:t>
            </a:r>
            <a:r>
              <a:rPr lang="en-CA" b="1" dirty="0">
                <a:solidFill>
                  <a:schemeClr val="bg1"/>
                </a:solidFill>
                <a:latin typeface="Arial" panose="020B0604020202020204" pitchFamily="34" charset="0"/>
                <a:cs typeface="Arial" panose="020B0604020202020204" pitchFamily="34" charset="0"/>
              </a:rPr>
              <a:t>not a place for diagnosis or individualized medical, psychiatric, or psychological treatment advice</a:t>
            </a:r>
            <a:r>
              <a:rPr lang="en-CA" dirty="0">
                <a:solidFill>
                  <a:schemeClr val="bg1"/>
                </a:solidFill>
                <a:latin typeface="Arial" panose="020B0604020202020204" pitchFamily="34" charset="0"/>
                <a:cs typeface="Arial" panose="020B0604020202020204" pitchFamily="34" charset="0"/>
              </a:rPr>
              <a:t>.</a:t>
            </a:r>
          </a:p>
          <a:p>
            <a:pPr>
              <a:buNone/>
            </a:pPr>
            <a:r>
              <a:rPr lang="en-CA" dirty="0">
                <a:solidFill>
                  <a:schemeClr val="bg1"/>
                </a:solidFill>
                <a:latin typeface="Arial" panose="020B0604020202020204" pitchFamily="34" charset="0"/>
                <a:cs typeface="Arial" panose="020B0604020202020204" pitchFamily="34" charset="0"/>
              </a:rPr>
              <a:t>Questions about medications, diagnoses, treatment decisions, or significant health concerns should be discussed with an appropriate healthcare professional.</a:t>
            </a:r>
          </a:p>
          <a:p>
            <a:pPr>
              <a:buNone/>
            </a:pPr>
            <a:r>
              <a:rPr lang="en-CA" b="1" dirty="0">
                <a:latin typeface="Arial" panose="020B0604020202020204" pitchFamily="34" charset="0"/>
                <a:cs typeface="Arial" panose="020B0604020202020204" pitchFamily="34" charset="0"/>
              </a:rPr>
              <a:t>6. Be thoughtful about emotionally difficult material</a:t>
            </a:r>
          </a:p>
          <a:p>
            <a:pPr>
              <a:buNone/>
            </a:pPr>
            <a:r>
              <a:rPr lang="en-CA" dirty="0">
                <a:solidFill>
                  <a:schemeClr val="bg1"/>
                </a:solidFill>
                <a:latin typeface="Arial" panose="020B0604020202020204" pitchFamily="34" charset="0"/>
                <a:cs typeface="Arial" panose="020B0604020202020204" pitchFamily="34" charset="0"/>
              </a:rPr>
              <a:t>SIMPLE sometimes deals with trauma, suicide, abuse, sexuality, loss and other deeply personal subjects.</a:t>
            </a:r>
          </a:p>
          <a:p>
            <a:pPr>
              <a:buNone/>
            </a:pPr>
            <a:r>
              <a:rPr lang="en-CA" dirty="0">
                <a:solidFill>
                  <a:schemeClr val="bg1"/>
                </a:solidFill>
                <a:latin typeface="Arial" panose="020B0604020202020204" pitchFamily="34" charset="0"/>
                <a:cs typeface="Arial" panose="020B0604020202020204" pitchFamily="34" charset="0"/>
              </a:rPr>
              <a:t>These topics can certainly be discussed, but please consider how much detail is necessary. When a post contains material that others might find particularly distressing, a brief warning at the beginning—for example, </a:t>
            </a:r>
            <a:r>
              <a:rPr lang="en-CA" b="1" dirty="0">
                <a:solidFill>
                  <a:schemeClr val="bg1"/>
                </a:solidFill>
                <a:latin typeface="Arial" panose="020B0604020202020204" pitchFamily="34" charset="0"/>
                <a:cs typeface="Arial" panose="020B0604020202020204" pitchFamily="34" charset="0"/>
              </a:rPr>
              <a:t>“Content note: discussion of suicide”</a:t>
            </a:r>
            <a:r>
              <a:rPr lang="en-CA" dirty="0">
                <a:solidFill>
                  <a:schemeClr val="bg1"/>
                </a:solidFill>
                <a:latin typeface="Arial" panose="020B0604020202020204" pitchFamily="34" charset="0"/>
                <a:cs typeface="Arial" panose="020B0604020202020204" pitchFamily="34" charset="0"/>
              </a:rPr>
              <a:t>—can allow people to decide whether they wish to continue reading.</a:t>
            </a:r>
          </a:p>
          <a:p>
            <a:pPr>
              <a:buNone/>
            </a:pPr>
            <a:r>
              <a:rPr lang="en-CA" b="1" dirty="0">
                <a:latin typeface="Arial" panose="020B0604020202020204" pitchFamily="34" charset="0"/>
                <a:cs typeface="Arial" panose="020B0604020202020204" pitchFamily="34" charset="0"/>
              </a:rPr>
              <a:t>7. The forum is not a crisis service</a:t>
            </a:r>
          </a:p>
          <a:p>
            <a:pPr>
              <a:buNone/>
            </a:pPr>
            <a:r>
              <a:rPr lang="en-CA" dirty="0">
                <a:solidFill>
                  <a:schemeClr val="bg1"/>
                </a:solidFill>
                <a:latin typeface="Arial" panose="020B0604020202020204" pitchFamily="34" charset="0"/>
                <a:cs typeface="Arial" panose="020B0604020202020204" pitchFamily="34" charset="0"/>
              </a:rPr>
              <a:t>The Groups.io forum is </a:t>
            </a:r>
            <a:r>
              <a:rPr lang="en-CA" b="1" dirty="0">
                <a:solidFill>
                  <a:schemeClr val="bg1"/>
                </a:solidFill>
                <a:latin typeface="Arial" panose="020B0604020202020204" pitchFamily="34" charset="0"/>
                <a:cs typeface="Arial" panose="020B0604020202020204" pitchFamily="34" charset="0"/>
              </a:rPr>
              <a:t>not continuously monitored by SIMPLE leaders</a:t>
            </a:r>
            <a:r>
              <a:rPr lang="en-CA" dirty="0">
                <a:solidFill>
                  <a:schemeClr val="bg1"/>
                </a:solidFill>
                <a:latin typeface="Arial" panose="020B0604020202020204" pitchFamily="34" charset="0"/>
                <a:cs typeface="Arial" panose="020B0604020202020204" pitchFamily="34" charset="0"/>
              </a:rPr>
              <a:t>, and participants should not use it to seek urgent help.</a:t>
            </a:r>
          </a:p>
          <a:p>
            <a:pPr>
              <a:buNone/>
            </a:pPr>
            <a:r>
              <a:rPr lang="en-CA" dirty="0">
                <a:solidFill>
                  <a:schemeClr val="bg1"/>
                </a:solidFill>
                <a:latin typeface="Arial" panose="020B0604020202020204" pitchFamily="34" charset="0"/>
                <a:cs typeface="Arial" panose="020B0604020202020204" pitchFamily="34" charset="0"/>
              </a:rPr>
              <a:t>If you or someone else is in immediate danger or experiencing a mental-health emergency, please contact appropriate emergency or crisis services rather than waiting for someone in the forum to respond.</a:t>
            </a:r>
          </a:p>
          <a:p>
            <a:pPr>
              <a:buNone/>
            </a:pPr>
            <a:r>
              <a:rPr lang="en-CA" b="1" dirty="0">
                <a:latin typeface="Arial" panose="020B0604020202020204" pitchFamily="34" charset="0"/>
                <a:cs typeface="Arial" panose="020B0604020202020204" pitchFamily="34" charset="0"/>
              </a:rPr>
              <a:t>8. Participation is voluntary</a:t>
            </a:r>
          </a:p>
          <a:p>
            <a:pPr>
              <a:buNone/>
            </a:pPr>
            <a:r>
              <a:rPr lang="en-CA" dirty="0">
                <a:solidFill>
                  <a:schemeClr val="bg1"/>
                </a:solidFill>
                <a:latin typeface="Arial" panose="020B0604020202020204" pitchFamily="34" charset="0"/>
                <a:cs typeface="Arial" panose="020B0604020202020204" pitchFamily="34" charset="0"/>
              </a:rPr>
              <a:t>You are never required to post, disclose personal information, or respond to another participant.</a:t>
            </a:r>
          </a:p>
          <a:p>
            <a:pPr>
              <a:buNone/>
            </a:pPr>
            <a:r>
              <a:rPr lang="en-CA" dirty="0">
                <a:solidFill>
                  <a:schemeClr val="bg1"/>
                </a:solidFill>
                <a:latin typeface="Arial" panose="020B0604020202020204" pitchFamily="34" charset="0"/>
                <a:cs typeface="Arial" panose="020B0604020202020204" pitchFamily="34" charset="0"/>
              </a:rPr>
              <a:t>Reading quietly is also a perfectly legitimate way of participating.</a:t>
            </a:r>
            <a:endParaRPr lang="en-CA" dirty="0">
              <a:solidFill>
                <a:srgbClr val="FF0000"/>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C3212174-603D-18EC-9CB3-8B60702D14E1}"/>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456951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0C80B-C294-9A25-344E-075B5AE2AE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E38883-223E-DEE6-E400-A42A3CE0F8EB}"/>
              </a:ext>
            </a:extLst>
          </p:cNvPr>
          <p:cNvSpPr>
            <a:spLocks noGrp="1"/>
          </p:cNvSpPr>
          <p:nvPr>
            <p:ph type="sldNum" sz="quarter" idx="12"/>
          </p:nvPr>
        </p:nvSpPr>
        <p:spPr/>
        <p:txBody>
          <a:bodyPr/>
          <a:lstStyle/>
          <a:p>
            <a:fld id="{5B621ED0-B45F-441E-93E9-023E2B55C8A5}" type="slidenum">
              <a:rPr lang="en-CA" smtClean="0"/>
              <a:t>57</a:t>
            </a:fld>
            <a:endParaRPr lang="en-CA"/>
          </a:p>
        </p:txBody>
      </p:sp>
      <p:sp>
        <p:nvSpPr>
          <p:cNvPr id="4" name="TextBox 3">
            <a:extLst>
              <a:ext uri="{FF2B5EF4-FFF2-40B4-BE49-F238E27FC236}">
                <a16:creationId xmlns:a16="http://schemas.microsoft.com/office/drawing/2014/main" id="{F7B86315-CD02-4B5A-6870-66691E00DA1F}"/>
              </a:ext>
            </a:extLst>
          </p:cNvPr>
          <p:cNvSpPr txBox="1"/>
          <p:nvPr/>
        </p:nvSpPr>
        <p:spPr>
          <a:xfrm>
            <a:off x="22791" y="0"/>
            <a:ext cx="11582400" cy="6370975"/>
          </a:xfrm>
          <a:prstGeom prst="rect">
            <a:avLst/>
          </a:prstGeom>
          <a:noFill/>
        </p:spPr>
        <p:txBody>
          <a:bodyPr wrap="square">
            <a:spAutoFit/>
          </a:bodyPr>
          <a:lstStyle/>
          <a:p>
            <a:pPr>
              <a:buNone/>
            </a:pPr>
            <a:r>
              <a:rPr lang="en-CA" b="1" dirty="0">
                <a:latin typeface="Arial" panose="020B0604020202020204" pitchFamily="34" charset="0"/>
                <a:cs typeface="Arial" panose="020B0604020202020204" pitchFamily="34" charset="0"/>
              </a:rPr>
              <a:t>9. Give others room to participate</a:t>
            </a:r>
          </a:p>
          <a:p>
            <a:pPr>
              <a:buNone/>
            </a:pPr>
            <a:r>
              <a:rPr lang="en-CA" dirty="0">
                <a:solidFill>
                  <a:schemeClr val="bg1"/>
                </a:solidFill>
                <a:latin typeface="Arial" panose="020B0604020202020204" pitchFamily="34" charset="0"/>
                <a:cs typeface="Arial" panose="020B0604020202020204" pitchFamily="34" charset="0"/>
              </a:rPr>
              <a:t>We hope the forum will contain many different voices. Before posting repeatedly or responding to every discussion, consider leaving room for others to contribute.</a:t>
            </a:r>
          </a:p>
          <a:p>
            <a:pPr>
              <a:buNone/>
            </a:pPr>
            <a:r>
              <a:rPr lang="en-CA" dirty="0">
                <a:solidFill>
                  <a:schemeClr val="bg1"/>
                </a:solidFill>
                <a:latin typeface="Arial" panose="020B0604020202020204" pitchFamily="34" charset="0"/>
                <a:cs typeface="Arial" panose="020B0604020202020204" pitchFamily="34" charset="0"/>
              </a:rPr>
              <a:t>Questions are welcome. Thoughtful disagreement is welcome. Changing your mind is welcome.</a:t>
            </a:r>
          </a:p>
          <a:p>
            <a:pPr>
              <a:buNone/>
            </a:pPr>
            <a:r>
              <a:rPr lang="en-CA" b="1" dirty="0">
                <a:latin typeface="Arial" panose="020B0604020202020204" pitchFamily="34" charset="0"/>
                <a:cs typeface="Arial" panose="020B0604020202020204" pitchFamily="34" charset="0"/>
              </a:rPr>
              <a:t>10. Help us look after the community</a:t>
            </a:r>
          </a:p>
          <a:p>
            <a:pPr>
              <a:buNone/>
            </a:pPr>
            <a:r>
              <a:rPr lang="en-CA" dirty="0">
                <a:solidFill>
                  <a:schemeClr val="bg1"/>
                </a:solidFill>
                <a:latin typeface="Arial" panose="020B0604020202020204" pitchFamily="34" charset="0"/>
                <a:cs typeface="Arial" panose="020B0604020202020204" pitchFamily="34" charset="0"/>
              </a:rPr>
              <a:t>Most difficulties can probably be handled by participants themselves through kindness, clarification and good judgment.</a:t>
            </a:r>
          </a:p>
          <a:p>
            <a:pPr>
              <a:buNone/>
            </a:pPr>
            <a:r>
              <a:rPr lang="en-CA" dirty="0">
                <a:solidFill>
                  <a:schemeClr val="bg1"/>
                </a:solidFill>
                <a:latin typeface="Arial" panose="020B0604020202020204" pitchFamily="34" charset="0"/>
                <a:cs typeface="Arial" panose="020B0604020202020204" pitchFamily="34" charset="0"/>
              </a:rPr>
              <a:t>If something posted in the forum is seriously concerning, violates these guidelines, or appears to put someone at risk, please bring it privately to the attention of a SIMPLE course leader rather than attempting to resolve a serious situation publicly.</a:t>
            </a:r>
          </a:p>
          <a:p>
            <a:pPr>
              <a:buNone/>
            </a:pPr>
            <a:br>
              <a:rPr lang="en-CA" dirty="0">
                <a:solidFill>
                  <a:schemeClr val="bg1"/>
                </a:solidFill>
                <a:latin typeface="Arial" panose="020B0604020202020204" pitchFamily="34" charset="0"/>
                <a:cs typeface="Arial" panose="020B0604020202020204" pitchFamily="34" charset="0"/>
              </a:rPr>
            </a:br>
            <a:endParaRPr lang="en-CA" dirty="0">
              <a:solidFill>
                <a:schemeClr val="bg1"/>
              </a:solidFill>
              <a:latin typeface="Arial" panose="020B0604020202020204" pitchFamily="34" charset="0"/>
              <a:cs typeface="Arial" panose="020B0604020202020204" pitchFamily="34" charset="0"/>
            </a:endParaRPr>
          </a:p>
          <a:p>
            <a:pPr>
              <a:buNone/>
            </a:pPr>
            <a:r>
              <a:rPr lang="en-CA" sz="2400" b="1" dirty="0">
                <a:solidFill>
                  <a:schemeClr val="bg1"/>
                </a:solidFill>
                <a:latin typeface="Arial" panose="020B0604020202020204" pitchFamily="34" charset="0"/>
                <a:cs typeface="Arial" panose="020B0604020202020204" pitchFamily="34" charset="0"/>
              </a:rPr>
              <a:t>One simple principle</a:t>
            </a:r>
          </a:p>
          <a:p>
            <a:pPr>
              <a:buNone/>
            </a:pPr>
            <a:r>
              <a:rPr lang="en-CA" sz="2400" dirty="0">
                <a:solidFill>
                  <a:schemeClr val="bg1"/>
                </a:solidFill>
                <a:latin typeface="Arial" panose="020B0604020202020204" pitchFamily="34" charset="0"/>
                <a:cs typeface="Arial" panose="020B0604020202020204" pitchFamily="34" charset="0"/>
              </a:rPr>
              <a:t>When you are uncertain whether to post something, you might ask yourself:</a:t>
            </a:r>
          </a:p>
          <a:p>
            <a:pPr>
              <a:buNone/>
            </a:pPr>
            <a:r>
              <a:rPr lang="en-CA" sz="2400" b="1" dirty="0">
                <a:solidFill>
                  <a:schemeClr val="bg1"/>
                </a:solidFill>
                <a:latin typeface="Arial" panose="020B0604020202020204" pitchFamily="34" charset="0"/>
                <a:cs typeface="Arial" panose="020B0604020202020204" pitchFamily="34" charset="0"/>
              </a:rPr>
              <a:t>Is it respectful? Is it necessary? Is it mine to share? And does it contribute to the kind of community we are trying to create?</a:t>
            </a:r>
            <a:endParaRPr lang="en-CA" sz="2400" dirty="0">
              <a:solidFill>
                <a:schemeClr val="bg1"/>
              </a:solidFill>
              <a:latin typeface="Arial" panose="020B0604020202020204" pitchFamily="34" charset="0"/>
              <a:cs typeface="Arial" panose="020B0604020202020204" pitchFamily="34" charset="0"/>
            </a:endParaRPr>
          </a:p>
          <a:p>
            <a:pPr>
              <a:buNone/>
            </a:pPr>
            <a:r>
              <a:rPr lang="en-CA" sz="2400" dirty="0">
                <a:solidFill>
                  <a:schemeClr val="bg1"/>
                </a:solidFill>
                <a:latin typeface="Arial" panose="020B0604020202020204" pitchFamily="34" charset="0"/>
                <a:cs typeface="Arial" panose="020B0604020202020204" pitchFamily="34" charset="0"/>
              </a:rPr>
              <a:t>The purpose of this forum is not for us always to agree. It is to provide another place where we can </a:t>
            </a:r>
            <a:r>
              <a:rPr lang="en-CA" sz="2400" b="1" dirty="0">
                <a:solidFill>
                  <a:schemeClr val="bg1"/>
                </a:solidFill>
                <a:latin typeface="Arial" panose="020B0604020202020204" pitchFamily="34" charset="0"/>
                <a:cs typeface="Arial" panose="020B0604020202020204" pitchFamily="34" charset="0"/>
              </a:rPr>
              <a:t>learn from one another with curiosity, compassion and respect.</a:t>
            </a:r>
            <a:endParaRPr lang="en-CA" sz="2400" dirty="0">
              <a:solidFill>
                <a:schemeClr val="bg1"/>
              </a:solidFill>
              <a:latin typeface="Arial" panose="020B0604020202020204" pitchFamily="34" charset="0"/>
              <a:cs typeface="Arial" panose="020B0604020202020204" pitchFamily="34" charset="0"/>
            </a:endParaRPr>
          </a:p>
          <a:p>
            <a:pPr>
              <a:buNone/>
            </a:pPr>
            <a:r>
              <a:rPr lang="en-CA" sz="2400" b="1" dirty="0">
                <a:solidFill>
                  <a:schemeClr val="bg1"/>
                </a:solidFill>
                <a:latin typeface="Arial" panose="020B0604020202020204" pitchFamily="34" charset="0"/>
                <a:cs typeface="Arial" panose="020B0604020202020204" pitchFamily="34" charset="0"/>
              </a:rPr>
              <a:t>By participating in the SIMPLE Participants Forum, members agree to follow these guidelines</a:t>
            </a:r>
            <a:r>
              <a:rPr lang="en-CA" sz="2400" b="1" dirty="0">
                <a:solidFill>
                  <a:schemeClr val="bg1"/>
                </a:solidFill>
              </a:rPr>
              <a:t>.</a:t>
            </a:r>
            <a:endParaRPr lang="en-CA" sz="2400" dirty="0">
              <a:solidFill>
                <a:schemeClr val="bg1"/>
              </a:solidFill>
            </a:endParaRPr>
          </a:p>
        </p:txBody>
      </p:sp>
      <p:sp>
        <p:nvSpPr>
          <p:cNvPr id="5" name="Oval 4">
            <a:extLst>
              <a:ext uri="{FF2B5EF4-FFF2-40B4-BE49-F238E27FC236}">
                <a16:creationId xmlns:a16="http://schemas.microsoft.com/office/drawing/2014/main" id="{717D8123-C493-E016-FE34-7A73A5E2CC79}"/>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13392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741D4E-AEAB-57B3-867D-A28171AD08F4}"/>
              </a:ext>
            </a:extLst>
          </p:cNvPr>
          <p:cNvSpPr>
            <a:spLocks noGrp="1"/>
          </p:cNvSpPr>
          <p:nvPr>
            <p:ph type="sldNum" sz="quarter" idx="12"/>
          </p:nvPr>
        </p:nvSpPr>
        <p:spPr/>
        <p:txBody>
          <a:bodyPr/>
          <a:lstStyle/>
          <a:p>
            <a:fld id="{5B621ED0-B45F-441E-93E9-023E2B55C8A5}" type="slidenum">
              <a:rPr lang="en-CA" smtClean="0"/>
              <a:t>58</a:t>
            </a:fld>
            <a:endParaRPr lang="en-CA"/>
          </a:p>
        </p:txBody>
      </p:sp>
      <p:sp>
        <p:nvSpPr>
          <p:cNvPr id="4" name="TextBox 3">
            <a:extLst>
              <a:ext uri="{FF2B5EF4-FFF2-40B4-BE49-F238E27FC236}">
                <a16:creationId xmlns:a16="http://schemas.microsoft.com/office/drawing/2014/main" id="{F449CBF5-6776-7C2E-FD33-4CBD71420FBC}"/>
              </a:ext>
            </a:extLst>
          </p:cNvPr>
          <p:cNvSpPr txBox="1"/>
          <p:nvPr/>
        </p:nvSpPr>
        <p:spPr>
          <a:xfrm>
            <a:off x="0" y="0"/>
            <a:ext cx="12192000" cy="7294305"/>
          </a:xfrm>
          <a:prstGeom prst="rect">
            <a:avLst/>
          </a:prstGeom>
          <a:noFill/>
        </p:spPr>
        <p:txBody>
          <a:bodyPr wrap="square">
            <a:spAutoFit/>
          </a:bodyPr>
          <a:lstStyle/>
          <a:p>
            <a:pPr>
              <a:buNone/>
            </a:pPr>
            <a:r>
              <a:rPr lang="en-CA" b="1" dirty="0">
                <a:latin typeface="Arial" panose="020B0604020202020204" pitchFamily="34" charset="0"/>
                <a:cs typeface="Arial" panose="020B0604020202020204" pitchFamily="34" charset="0"/>
              </a:rPr>
              <a:t>                                   How to Post a Message on the SIMPLE Groups.io Forum</a:t>
            </a:r>
          </a:p>
          <a:p>
            <a:pPr>
              <a:buNone/>
            </a:pPr>
            <a:r>
              <a:rPr lang="en-CA" dirty="0">
                <a:solidFill>
                  <a:schemeClr val="bg1"/>
                </a:solidFill>
                <a:latin typeface="Arial" panose="020B0604020202020204" pitchFamily="34" charset="0"/>
                <a:cs typeface="Arial" panose="020B0604020202020204" pitchFamily="34" charset="0"/>
              </a:rPr>
              <a:t>There are </a:t>
            </a:r>
            <a:r>
              <a:rPr lang="en-CA" b="1" dirty="0">
                <a:solidFill>
                  <a:schemeClr val="bg1"/>
                </a:solidFill>
                <a:latin typeface="Arial" panose="020B0604020202020204" pitchFamily="34" charset="0"/>
                <a:cs typeface="Arial" panose="020B0604020202020204" pitchFamily="34" charset="0"/>
              </a:rPr>
              <a:t>two easy ways</a:t>
            </a:r>
            <a:r>
              <a:rPr lang="en-CA" dirty="0">
                <a:solidFill>
                  <a:schemeClr val="bg1"/>
                </a:solidFill>
                <a:latin typeface="Arial" panose="020B0604020202020204" pitchFamily="34" charset="0"/>
                <a:cs typeface="Arial" panose="020B0604020202020204" pitchFamily="34" charset="0"/>
              </a:rPr>
              <a:t> to participate in the SIMPLE discussion forum.</a:t>
            </a:r>
          </a:p>
          <a:p>
            <a:pPr>
              <a:buNone/>
            </a:pPr>
            <a:r>
              <a:rPr lang="en-CA" b="1" dirty="0">
                <a:solidFill>
                  <a:schemeClr val="bg1"/>
                </a:solidFill>
                <a:latin typeface="Arial" panose="020B0604020202020204" pitchFamily="34" charset="0"/>
                <a:cs typeface="Arial" panose="020B0604020202020204" pitchFamily="34" charset="0"/>
              </a:rPr>
              <a:t>Option 1 — Post on the Groups.io website</a:t>
            </a:r>
          </a:p>
          <a:p>
            <a:pPr marL="342900" lvl="0" indent="-342900">
              <a:buFont typeface="+mj-lt"/>
              <a:buAutoNum type="arabicPeriod"/>
            </a:pPr>
            <a:r>
              <a:rPr lang="en-CA" dirty="0">
                <a:solidFill>
                  <a:schemeClr val="bg1"/>
                </a:solidFill>
                <a:latin typeface="Arial" panose="020B0604020202020204" pitchFamily="34" charset="0"/>
                <a:cs typeface="Arial" panose="020B0604020202020204" pitchFamily="34" charset="0"/>
              </a:rPr>
              <a:t>Go to </a:t>
            </a:r>
            <a:r>
              <a:rPr lang="en-CA"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Groups.io</a:t>
            </a:r>
            <a:r>
              <a:rPr lang="en-CA" dirty="0">
                <a:solidFill>
                  <a:schemeClr val="bg1"/>
                </a:solidFill>
                <a:latin typeface="Arial" panose="020B0604020202020204" pitchFamily="34" charset="0"/>
                <a:cs typeface="Arial" panose="020B0604020202020204" pitchFamily="34" charset="0"/>
              </a:rPr>
              <a:t> and sign in with the email address you used to join the SIMPLE group. </a:t>
            </a:r>
          </a:p>
          <a:p>
            <a:pPr marL="342900" lvl="0" indent="-342900">
              <a:buFont typeface="+mj-lt"/>
              <a:buAutoNum type="arabicPeriod"/>
            </a:pPr>
            <a:r>
              <a:rPr lang="en-CA" dirty="0">
                <a:solidFill>
                  <a:schemeClr val="bg1"/>
                </a:solidFill>
                <a:latin typeface="Arial" panose="020B0604020202020204" pitchFamily="34" charset="0"/>
                <a:cs typeface="Arial" panose="020B0604020202020204" pitchFamily="34" charset="0"/>
              </a:rPr>
              <a:t>Select </a:t>
            </a:r>
            <a:r>
              <a:rPr lang="en-CA" b="1" dirty="0">
                <a:solidFill>
                  <a:schemeClr val="bg1"/>
                </a:solidFill>
                <a:latin typeface="Arial" panose="020B0604020202020204" pitchFamily="34" charset="0"/>
                <a:cs typeface="Arial" panose="020B0604020202020204" pitchFamily="34" charset="0"/>
              </a:rPr>
              <a:t>Your Groups</a:t>
            </a:r>
            <a:r>
              <a:rPr lang="en-CA" dirty="0">
                <a:solidFill>
                  <a:schemeClr val="bg1"/>
                </a:solidFill>
                <a:latin typeface="Arial" panose="020B0604020202020204" pitchFamily="34" charset="0"/>
                <a:cs typeface="Arial" panose="020B0604020202020204" pitchFamily="34" charset="0"/>
              </a:rPr>
              <a:t> and then select the </a:t>
            </a:r>
            <a:r>
              <a:rPr lang="en-CA" b="1" dirty="0">
                <a:solidFill>
                  <a:schemeClr val="bg1"/>
                </a:solidFill>
                <a:latin typeface="Arial" panose="020B0604020202020204" pitchFamily="34" charset="0"/>
                <a:cs typeface="Arial" panose="020B0604020202020204" pitchFamily="34" charset="0"/>
              </a:rPr>
              <a:t>SIMPLE Participants</a:t>
            </a:r>
            <a:r>
              <a:rPr lang="en-CA" dirty="0">
                <a:solidFill>
                  <a:schemeClr val="bg1"/>
                </a:solidFill>
                <a:latin typeface="Arial" panose="020B0604020202020204" pitchFamily="34" charset="0"/>
                <a:cs typeface="Arial" panose="020B0604020202020204" pitchFamily="34" charset="0"/>
              </a:rPr>
              <a:t> group. </a:t>
            </a:r>
          </a:p>
          <a:p>
            <a:pPr marL="342900" lvl="0" indent="-342900">
              <a:buFont typeface="+mj-lt"/>
              <a:buAutoNum type="arabicPeriod"/>
            </a:pPr>
            <a:r>
              <a:rPr lang="en-CA" dirty="0">
                <a:solidFill>
                  <a:schemeClr val="bg1"/>
                </a:solidFill>
                <a:latin typeface="Arial" panose="020B0604020202020204" pitchFamily="34" charset="0"/>
                <a:cs typeface="Arial" panose="020B0604020202020204" pitchFamily="34" charset="0"/>
              </a:rPr>
              <a:t>Select </a:t>
            </a:r>
            <a:r>
              <a:rPr lang="en-CA" b="1" dirty="0">
                <a:solidFill>
                  <a:schemeClr val="bg1"/>
                </a:solidFill>
                <a:latin typeface="Arial" panose="020B0604020202020204" pitchFamily="34" charset="0"/>
                <a:cs typeface="Arial" panose="020B0604020202020204" pitchFamily="34" charset="0"/>
              </a:rPr>
              <a:t>New Topic</a:t>
            </a:r>
            <a:r>
              <a:rPr lang="en-CA" dirty="0">
                <a:solidFill>
                  <a:schemeClr val="bg1"/>
                </a:solidFill>
                <a:latin typeface="Arial" panose="020B0604020202020204" pitchFamily="34" charset="0"/>
                <a:cs typeface="Arial" panose="020B0604020202020204" pitchFamily="34" charset="0"/>
              </a:rPr>
              <a:t>. </a:t>
            </a:r>
          </a:p>
          <a:p>
            <a:pPr marL="342900" lvl="0" indent="-342900">
              <a:buFont typeface="+mj-lt"/>
              <a:buAutoNum type="arabicPeriod"/>
            </a:pPr>
            <a:r>
              <a:rPr lang="en-CA" dirty="0">
                <a:solidFill>
                  <a:schemeClr val="bg1"/>
                </a:solidFill>
                <a:latin typeface="Arial" panose="020B0604020202020204" pitchFamily="34" charset="0"/>
                <a:cs typeface="Arial" panose="020B0604020202020204" pitchFamily="34" charset="0"/>
              </a:rPr>
              <a:t>Enter a short </a:t>
            </a:r>
            <a:r>
              <a:rPr lang="en-CA" b="1" dirty="0">
                <a:solidFill>
                  <a:schemeClr val="bg1"/>
                </a:solidFill>
                <a:latin typeface="Arial" panose="020B0604020202020204" pitchFamily="34" charset="0"/>
                <a:cs typeface="Arial" panose="020B0604020202020204" pitchFamily="34" charset="0"/>
              </a:rPr>
              <a:t>subject</a:t>
            </a:r>
            <a:r>
              <a:rPr lang="en-CA" dirty="0">
                <a:solidFill>
                  <a:schemeClr val="bg1"/>
                </a:solidFill>
                <a:latin typeface="Arial" panose="020B0604020202020204" pitchFamily="34" charset="0"/>
                <a:cs typeface="Arial" panose="020B0604020202020204" pitchFamily="34" charset="0"/>
              </a:rPr>
              <a:t> describing what you want to discuss. </a:t>
            </a:r>
          </a:p>
          <a:p>
            <a:pPr marL="342900" lvl="0" indent="-342900">
              <a:buFont typeface="+mj-lt"/>
              <a:buAutoNum type="arabicPeriod"/>
            </a:pPr>
            <a:r>
              <a:rPr lang="en-CA" dirty="0">
                <a:solidFill>
                  <a:schemeClr val="bg1"/>
                </a:solidFill>
                <a:latin typeface="Arial" panose="020B0604020202020204" pitchFamily="34" charset="0"/>
                <a:cs typeface="Arial" panose="020B0604020202020204" pitchFamily="34" charset="0"/>
              </a:rPr>
              <a:t>Write your message. </a:t>
            </a:r>
          </a:p>
          <a:p>
            <a:pPr marL="342900" lvl="0" indent="-342900">
              <a:buFont typeface="+mj-lt"/>
              <a:buAutoNum type="arabicPeriod"/>
            </a:pPr>
            <a:r>
              <a:rPr lang="en-CA" dirty="0">
                <a:solidFill>
                  <a:schemeClr val="bg1"/>
                </a:solidFill>
                <a:latin typeface="Arial" panose="020B0604020202020204" pitchFamily="34" charset="0"/>
                <a:cs typeface="Arial" panose="020B0604020202020204" pitchFamily="34" charset="0"/>
              </a:rPr>
              <a:t>Select </a:t>
            </a:r>
            <a:r>
              <a:rPr lang="en-CA" b="1" dirty="0">
                <a:solidFill>
                  <a:schemeClr val="bg1"/>
                </a:solidFill>
                <a:latin typeface="Arial" panose="020B0604020202020204" pitchFamily="34" charset="0"/>
                <a:cs typeface="Arial" panose="020B0604020202020204" pitchFamily="34" charset="0"/>
              </a:rPr>
              <a:t>Send</a:t>
            </a:r>
            <a:r>
              <a:rPr lang="en-CA" dirty="0">
                <a:solidFill>
                  <a:schemeClr val="bg1"/>
                </a:solidFill>
                <a:latin typeface="Arial" panose="020B0604020202020204" pitchFamily="34" charset="0"/>
                <a:cs typeface="Arial" panose="020B0604020202020204" pitchFamily="34" charset="0"/>
              </a:rPr>
              <a:t>. </a:t>
            </a:r>
          </a:p>
          <a:p>
            <a:pPr>
              <a:buNone/>
            </a:pPr>
            <a:r>
              <a:rPr lang="en-CA" dirty="0">
                <a:solidFill>
                  <a:schemeClr val="bg1"/>
                </a:solidFill>
                <a:latin typeface="Arial" panose="020B0604020202020204" pitchFamily="34" charset="0"/>
                <a:cs typeface="Arial" panose="020B0604020202020204" pitchFamily="34" charset="0"/>
              </a:rPr>
              <a:t>Your message will then appear in the forum and will be available to the other SIMPLE participants.</a:t>
            </a:r>
          </a:p>
          <a:p>
            <a:pPr>
              <a:buNone/>
            </a:pPr>
            <a:r>
              <a:rPr lang="en-CA" dirty="0">
                <a:solidFill>
                  <a:schemeClr val="bg1"/>
                </a:solidFill>
                <a:latin typeface="Arial" panose="020B0604020202020204" pitchFamily="34" charset="0"/>
                <a:cs typeface="Arial" panose="020B0604020202020204" pitchFamily="34" charset="0"/>
              </a:rPr>
              <a:t>To </a:t>
            </a:r>
            <a:r>
              <a:rPr lang="en-CA" b="1" dirty="0">
                <a:solidFill>
                  <a:schemeClr val="bg1"/>
                </a:solidFill>
                <a:latin typeface="Arial" panose="020B0604020202020204" pitchFamily="34" charset="0"/>
                <a:cs typeface="Arial" panose="020B0604020202020204" pitchFamily="34" charset="0"/>
              </a:rPr>
              <a:t>reply to someone else's message</a:t>
            </a:r>
            <a:r>
              <a:rPr lang="en-CA" dirty="0">
                <a:solidFill>
                  <a:schemeClr val="bg1"/>
                </a:solidFill>
                <a:latin typeface="Arial" panose="020B0604020202020204" pitchFamily="34" charset="0"/>
                <a:cs typeface="Arial" panose="020B0604020202020204" pitchFamily="34" charset="0"/>
              </a:rPr>
              <a:t>, open their message and select </a:t>
            </a:r>
            <a:r>
              <a:rPr lang="en-CA" b="1" dirty="0">
                <a:solidFill>
                  <a:schemeClr val="bg1"/>
                </a:solidFill>
                <a:latin typeface="Arial" panose="020B0604020202020204" pitchFamily="34" charset="0"/>
                <a:cs typeface="Arial" panose="020B0604020202020204" pitchFamily="34" charset="0"/>
              </a:rPr>
              <a:t>Reply</a:t>
            </a:r>
            <a:r>
              <a:rPr lang="en-CA" dirty="0">
                <a:solidFill>
                  <a:schemeClr val="bg1"/>
                </a:solidFill>
                <a:latin typeface="Arial" panose="020B0604020202020204" pitchFamily="34" charset="0"/>
                <a:cs typeface="Arial" panose="020B0604020202020204" pitchFamily="34" charset="0"/>
              </a:rPr>
              <a:t>. Write your response and select </a:t>
            </a:r>
            <a:r>
              <a:rPr lang="en-CA" b="1" dirty="0">
                <a:solidFill>
                  <a:schemeClr val="bg1"/>
                </a:solidFill>
                <a:latin typeface="Arial" panose="020B0604020202020204" pitchFamily="34" charset="0"/>
                <a:cs typeface="Arial" panose="020B0604020202020204" pitchFamily="34" charset="0"/>
              </a:rPr>
              <a:t>Send</a:t>
            </a:r>
            <a:r>
              <a:rPr lang="en-CA" dirty="0">
                <a:solidFill>
                  <a:schemeClr val="bg1"/>
                </a:solidFill>
                <a:latin typeface="Arial" panose="020B0604020202020204" pitchFamily="34" charset="0"/>
                <a:cs typeface="Arial" panose="020B0604020202020204" pitchFamily="34" charset="0"/>
              </a:rPr>
              <a:t>.</a:t>
            </a:r>
          </a:p>
          <a:p>
            <a:pPr>
              <a:buNone/>
            </a:pPr>
            <a:r>
              <a:rPr lang="en-CA" b="1" dirty="0">
                <a:solidFill>
                  <a:schemeClr val="bg1"/>
                </a:solidFill>
                <a:latin typeface="Arial" panose="020B0604020202020204" pitchFamily="34" charset="0"/>
                <a:cs typeface="Arial" panose="020B0604020202020204" pitchFamily="34" charset="0"/>
              </a:rPr>
              <a:t>Option 2 — Use ordinary email</a:t>
            </a:r>
          </a:p>
          <a:p>
            <a:pPr>
              <a:buNone/>
            </a:pPr>
            <a:r>
              <a:rPr lang="en-CA" dirty="0">
                <a:solidFill>
                  <a:schemeClr val="bg1"/>
                </a:solidFill>
                <a:latin typeface="Arial" panose="020B0604020202020204" pitchFamily="34" charset="0"/>
                <a:cs typeface="Arial" panose="020B0604020202020204" pitchFamily="34" charset="0"/>
              </a:rPr>
              <a:t>You don't actually have to visit the Groups.io website.</a:t>
            </a:r>
          </a:p>
          <a:p>
            <a:pPr>
              <a:buNone/>
            </a:pPr>
            <a:r>
              <a:rPr lang="en-CA" dirty="0">
                <a:solidFill>
                  <a:schemeClr val="bg1"/>
                </a:solidFill>
                <a:latin typeface="Arial" panose="020B0604020202020204" pitchFamily="34" charset="0"/>
                <a:cs typeface="Arial" panose="020B0604020202020204" pitchFamily="34" charset="0"/>
              </a:rPr>
              <a:t>You can send an ordinary email from the email account you used to join the group to:</a:t>
            </a:r>
          </a:p>
          <a:p>
            <a:pPr>
              <a:buNone/>
            </a:pPr>
            <a:r>
              <a:rPr lang="en-CA" b="1" dirty="0">
                <a:solidFill>
                  <a:schemeClr val="bg1"/>
                </a:solidFill>
                <a:latin typeface="Arial" panose="020B0604020202020204" pitchFamily="34" charset="0"/>
                <a:cs typeface="Arial" panose="020B0604020202020204" pitchFamily="34" charset="0"/>
              </a:rPr>
              <a:t>simpleparticipants@groups.io</a:t>
            </a:r>
            <a:endParaRPr lang="en-CA" dirty="0">
              <a:solidFill>
                <a:schemeClr val="bg1"/>
              </a:solidFill>
              <a:latin typeface="Arial" panose="020B0604020202020204" pitchFamily="34" charset="0"/>
              <a:cs typeface="Arial" panose="020B0604020202020204" pitchFamily="34" charset="0"/>
            </a:endParaRPr>
          </a:p>
          <a:p>
            <a:pPr>
              <a:buNone/>
            </a:pPr>
            <a:r>
              <a:rPr lang="en-CA" dirty="0">
                <a:solidFill>
                  <a:schemeClr val="bg1"/>
                </a:solidFill>
                <a:latin typeface="Arial" panose="020B0604020202020204" pitchFamily="34" charset="0"/>
                <a:cs typeface="Arial" panose="020B0604020202020204" pitchFamily="34" charset="0"/>
              </a:rPr>
              <a:t>The </a:t>
            </a:r>
            <a:r>
              <a:rPr lang="en-CA" b="1" dirty="0">
                <a:solidFill>
                  <a:schemeClr val="bg1"/>
                </a:solidFill>
                <a:latin typeface="Arial" panose="020B0604020202020204" pitchFamily="34" charset="0"/>
                <a:cs typeface="Arial" panose="020B0604020202020204" pitchFamily="34" charset="0"/>
              </a:rPr>
              <a:t>subject line</a:t>
            </a:r>
            <a:r>
              <a:rPr lang="en-CA" dirty="0">
                <a:solidFill>
                  <a:schemeClr val="bg1"/>
                </a:solidFill>
                <a:latin typeface="Arial" panose="020B0604020202020204" pitchFamily="34" charset="0"/>
                <a:cs typeface="Arial" panose="020B0604020202020204" pitchFamily="34" charset="0"/>
              </a:rPr>
              <a:t> of your email becomes the topic title, and the </a:t>
            </a:r>
            <a:r>
              <a:rPr lang="en-CA" b="1" dirty="0">
                <a:solidFill>
                  <a:schemeClr val="bg1"/>
                </a:solidFill>
                <a:latin typeface="Arial" panose="020B0604020202020204" pitchFamily="34" charset="0"/>
                <a:cs typeface="Arial" panose="020B0604020202020204" pitchFamily="34" charset="0"/>
              </a:rPr>
              <a:t>body of the email</a:t>
            </a:r>
            <a:r>
              <a:rPr lang="en-CA" dirty="0">
                <a:solidFill>
                  <a:schemeClr val="bg1"/>
                </a:solidFill>
                <a:latin typeface="Arial" panose="020B0604020202020204" pitchFamily="34" charset="0"/>
                <a:cs typeface="Arial" panose="020B0604020202020204" pitchFamily="34" charset="0"/>
              </a:rPr>
              <a:t> becomes your post.</a:t>
            </a:r>
          </a:p>
          <a:p>
            <a:pPr>
              <a:buNone/>
            </a:pPr>
            <a:r>
              <a:rPr lang="en-CA" dirty="0">
                <a:solidFill>
                  <a:schemeClr val="bg1"/>
                </a:solidFill>
                <a:latin typeface="Arial" panose="020B0604020202020204" pitchFamily="34" charset="0"/>
                <a:cs typeface="Arial" panose="020B0604020202020204" pitchFamily="34" charset="0"/>
              </a:rPr>
              <a:t>When you receive a SIMPLE Groups.io message by email, you can also </a:t>
            </a:r>
            <a:r>
              <a:rPr lang="en-CA" b="1" dirty="0">
                <a:solidFill>
                  <a:schemeClr val="bg1"/>
                </a:solidFill>
                <a:latin typeface="Arial" panose="020B0604020202020204" pitchFamily="34" charset="0"/>
                <a:cs typeface="Arial" panose="020B0604020202020204" pitchFamily="34" charset="0"/>
              </a:rPr>
              <a:t>reply to the email</a:t>
            </a:r>
            <a:r>
              <a:rPr lang="en-CA" dirty="0">
                <a:solidFill>
                  <a:schemeClr val="bg1"/>
                </a:solidFill>
                <a:latin typeface="Arial" panose="020B0604020202020204" pitchFamily="34" charset="0"/>
                <a:cs typeface="Arial" panose="020B0604020202020204" pitchFamily="34" charset="0"/>
              </a:rPr>
              <a:t> to participate in the conversation.</a:t>
            </a:r>
          </a:p>
          <a:p>
            <a:pPr>
              <a:buNone/>
            </a:pPr>
            <a:r>
              <a:rPr lang="en-CA" b="1" dirty="0">
                <a:solidFill>
                  <a:schemeClr val="bg1"/>
                </a:solidFill>
                <a:latin typeface="Arial" panose="020B0604020202020204" pitchFamily="34" charset="0"/>
                <a:cs typeface="Arial" panose="020B0604020202020204" pitchFamily="34" charset="0"/>
              </a:rPr>
              <a:t>A couple of important reminders</a:t>
            </a:r>
          </a:p>
          <a:p>
            <a:pPr>
              <a:buNone/>
            </a:pPr>
            <a:r>
              <a:rPr lang="en-CA" dirty="0">
                <a:solidFill>
                  <a:schemeClr val="bg1"/>
                </a:solidFill>
                <a:latin typeface="Arial" panose="020B0604020202020204" pitchFamily="34" charset="0"/>
                <a:cs typeface="Arial" panose="020B0604020202020204" pitchFamily="34" charset="0"/>
              </a:rPr>
              <a:t>Before posting, please remember our SIMPLE Participants Forum Code of Conduct. In particular, protect your own and other people's privacy, don't include identifiable information about patients or other third parties, and remember that the forum is </a:t>
            </a:r>
            <a:r>
              <a:rPr lang="en-CA" b="1" dirty="0">
                <a:solidFill>
                  <a:schemeClr val="bg1"/>
                </a:solidFill>
                <a:latin typeface="Arial" panose="020B0604020202020204" pitchFamily="34" charset="0"/>
                <a:cs typeface="Arial" panose="020B0604020202020204" pitchFamily="34" charset="0"/>
              </a:rPr>
              <a:t>not continuously monitored by SIMPLE course leaders and should not be used for urgent or crisis concerns</a:t>
            </a:r>
            <a:r>
              <a:rPr lang="en-CA" dirty="0">
                <a:solidFill>
                  <a:schemeClr val="bg1"/>
                </a:solidFill>
                <a:latin typeface="Arial" panose="020B0604020202020204" pitchFamily="34" charset="0"/>
                <a:cs typeface="Arial" panose="020B0604020202020204" pitchFamily="34" charset="0"/>
              </a:rPr>
              <a:t>.</a:t>
            </a:r>
          </a:p>
          <a:p>
            <a:pPr>
              <a:buNone/>
            </a:pPr>
            <a:r>
              <a:rPr lang="en-CA" b="1" dirty="0">
                <a:solidFill>
                  <a:schemeClr val="bg1"/>
                </a:solidFill>
                <a:latin typeface="Arial" panose="020B0604020202020204" pitchFamily="34" charset="0"/>
                <a:cs typeface="Arial" panose="020B0604020202020204" pitchFamily="34" charset="0"/>
              </a:rPr>
              <a:t>You are never required to post.</a:t>
            </a:r>
            <a:r>
              <a:rPr lang="en-CA" dirty="0">
                <a:solidFill>
                  <a:schemeClr val="bg1"/>
                </a:solidFill>
                <a:latin typeface="Arial" panose="020B0604020202020204" pitchFamily="34" charset="0"/>
                <a:cs typeface="Arial" panose="020B0604020202020204" pitchFamily="34" charset="0"/>
              </a:rPr>
              <a:t> You're equally welcome simply to read the discussions and participate when you feel comfortable.</a:t>
            </a:r>
          </a:p>
        </p:txBody>
      </p:sp>
      <p:sp>
        <p:nvSpPr>
          <p:cNvPr id="5" name="Oval 4">
            <a:extLst>
              <a:ext uri="{FF2B5EF4-FFF2-40B4-BE49-F238E27FC236}">
                <a16:creationId xmlns:a16="http://schemas.microsoft.com/office/drawing/2014/main" id="{9B08741A-3911-F706-266D-94B754181599}"/>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368873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3F0FFA-3C89-9796-2222-4A207C7CC271}"/>
              </a:ext>
            </a:extLst>
          </p:cNvPr>
          <p:cNvSpPr>
            <a:spLocks noGrp="1"/>
          </p:cNvSpPr>
          <p:nvPr>
            <p:ph type="sldNum" sz="quarter" idx="12"/>
          </p:nvPr>
        </p:nvSpPr>
        <p:spPr/>
        <p:txBody>
          <a:bodyPr/>
          <a:lstStyle/>
          <a:p>
            <a:fld id="{5B621ED0-B45F-441E-93E9-023E2B55C8A5}" type="slidenum">
              <a:rPr lang="en-CA" smtClean="0"/>
              <a:t>59</a:t>
            </a:fld>
            <a:endParaRPr lang="en-CA"/>
          </a:p>
        </p:txBody>
      </p:sp>
      <p:sp>
        <p:nvSpPr>
          <p:cNvPr id="4" name="TextBox 3">
            <a:extLst>
              <a:ext uri="{FF2B5EF4-FFF2-40B4-BE49-F238E27FC236}">
                <a16:creationId xmlns:a16="http://schemas.microsoft.com/office/drawing/2014/main" id="{46912BA0-3025-4786-282E-0A5D8D3F6D95}"/>
              </a:ext>
            </a:extLst>
          </p:cNvPr>
          <p:cNvSpPr txBox="1"/>
          <p:nvPr/>
        </p:nvSpPr>
        <p:spPr>
          <a:xfrm>
            <a:off x="830036" y="70021"/>
            <a:ext cx="10531928" cy="646331"/>
          </a:xfrm>
          <a:prstGeom prst="rect">
            <a:avLst/>
          </a:prstGeom>
          <a:noFill/>
        </p:spPr>
        <p:txBody>
          <a:bodyPr wrap="square">
            <a:spAutoFit/>
          </a:bodyPr>
          <a:lstStyle/>
          <a:p>
            <a:r>
              <a:rPr lang="en-US" sz="3600" b="1" dirty="0">
                <a:latin typeface="Arial" panose="020B0604020202020204" pitchFamily="34" charset="0"/>
                <a:cs typeface="Arial" panose="020B0604020202020204" pitchFamily="34" charset="0"/>
              </a:rPr>
              <a:t>SUMMARY OF SIMPLE COURSE RESOURCES</a:t>
            </a:r>
            <a:r>
              <a:rPr lang="en-CA" sz="3600" b="1" dirty="0">
                <a:latin typeface="Arial" panose="020B0604020202020204" pitchFamily="34" charset="0"/>
                <a:cs typeface="Arial" panose="020B0604020202020204" pitchFamily="34" charset="0"/>
              </a:rPr>
              <a:t> </a:t>
            </a:r>
            <a:endParaRPr lang="en-CA" sz="3600" dirty="0"/>
          </a:p>
        </p:txBody>
      </p:sp>
      <p:sp>
        <p:nvSpPr>
          <p:cNvPr id="6" name="TextBox 5">
            <a:extLst>
              <a:ext uri="{FF2B5EF4-FFF2-40B4-BE49-F238E27FC236}">
                <a16:creationId xmlns:a16="http://schemas.microsoft.com/office/drawing/2014/main" id="{9A36796C-9E3D-928B-ED22-C0E4E15BF45E}"/>
              </a:ext>
            </a:extLst>
          </p:cNvPr>
          <p:cNvSpPr txBox="1"/>
          <p:nvPr/>
        </p:nvSpPr>
        <p:spPr>
          <a:xfrm>
            <a:off x="221178" y="889775"/>
            <a:ext cx="11523518" cy="5940088"/>
          </a:xfrm>
          <a:prstGeom prst="rect">
            <a:avLst/>
          </a:prstGeom>
          <a:noFill/>
        </p:spPr>
        <p:txBody>
          <a:bodyPr wrap="square">
            <a:spAutoFit/>
          </a:bodyPr>
          <a:lstStyle/>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Website: itssimple2021.com then click “news” and scroll down</a:t>
            </a:r>
          </a:p>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Email: </a:t>
            </a:r>
            <a:r>
              <a:rPr lang="en-CA" sz="36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CA" sz="3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YouTube: itssimpleonyoutube1123</a:t>
            </a:r>
          </a:p>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Google group: 2026-27 simple course</a:t>
            </a:r>
          </a:p>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Manual: It’s simple by Luis Cleto 2</a:t>
            </a:r>
            <a:r>
              <a:rPr lang="en-CA" sz="3600" baseline="30000" dirty="0">
                <a:solidFill>
                  <a:schemeClr val="bg1"/>
                </a:solidFill>
                <a:latin typeface="Arial" panose="020B0604020202020204" pitchFamily="34" charset="0"/>
                <a:cs typeface="Arial" panose="020B0604020202020204" pitchFamily="34" charset="0"/>
              </a:rPr>
              <a:t>nd</a:t>
            </a:r>
            <a:r>
              <a:rPr lang="en-CA" sz="3600" dirty="0">
                <a:solidFill>
                  <a:schemeClr val="bg1"/>
                </a:solidFill>
                <a:latin typeface="Arial" panose="020B0604020202020204" pitchFamily="34" charset="0"/>
                <a:cs typeface="Arial" panose="020B0604020202020204" pitchFamily="34" charset="0"/>
              </a:rPr>
              <a:t> edition available on amazon</a:t>
            </a:r>
          </a:p>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The DBT skills training workbook by Matthew McKay</a:t>
            </a:r>
          </a:p>
          <a:p>
            <a:pPr marL="457200" indent="-457200">
              <a:buFont typeface="Arial" panose="020B0604020202020204" pitchFamily="34" charset="0"/>
              <a:buChar char="•"/>
            </a:pPr>
            <a:r>
              <a:rPr lang="en-CA" sz="3600" dirty="0">
                <a:solidFill>
                  <a:schemeClr val="bg1"/>
                </a:solidFill>
                <a:latin typeface="Arial" panose="020B0604020202020204" pitchFamily="34" charset="0"/>
                <a:cs typeface="Arial" panose="020B0604020202020204" pitchFamily="34" charset="0"/>
              </a:rPr>
              <a:t>The IFS workbook by Richard Schwartz</a:t>
            </a:r>
          </a:p>
          <a:p>
            <a:r>
              <a:rPr lang="en-CA" sz="2800" dirty="0">
                <a:solidFill>
                  <a:schemeClr val="bg1"/>
                </a:solidFill>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endParaRPr lang="en-CA" sz="2800" dirty="0"/>
          </a:p>
        </p:txBody>
      </p:sp>
    </p:spTree>
    <p:extLst>
      <p:ext uri="{BB962C8B-B14F-4D97-AF65-F5344CB8AC3E}">
        <p14:creationId xmlns:p14="http://schemas.microsoft.com/office/powerpoint/2010/main" val="26486266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E8EE07-CDFF-AA46-836A-EF24D887828F}"/>
              </a:ext>
            </a:extLst>
          </p:cNvPr>
          <p:cNvSpPr txBox="1"/>
          <p:nvPr/>
        </p:nvSpPr>
        <p:spPr>
          <a:xfrm>
            <a:off x="262687" y="579358"/>
            <a:ext cx="3563830" cy="7017306"/>
          </a:xfrm>
          <a:prstGeom prst="rect">
            <a:avLst/>
          </a:prstGeom>
          <a:noFill/>
        </p:spPr>
        <p:txBody>
          <a:bodyPr wrap="square">
            <a:spAutoFit/>
          </a:bodyPr>
          <a:lstStyle/>
          <a:p>
            <a:r>
              <a:rPr lang="en-US" sz="2400" dirty="0">
                <a:solidFill>
                  <a:schemeClr val="bg1"/>
                </a:solidFill>
                <a:latin typeface="Corbel" panose="020B0503020204020204" pitchFamily="34" charset="0"/>
              </a:rPr>
              <a:t>Week 1- October 7</a:t>
            </a:r>
          </a:p>
          <a:p>
            <a:r>
              <a:rPr lang="en-US" sz="2400" dirty="0">
                <a:solidFill>
                  <a:schemeClr val="bg1"/>
                </a:solidFill>
                <a:latin typeface="Corbel" panose="020B0503020204020204" pitchFamily="34" charset="0"/>
              </a:rPr>
              <a:t>Week 2- October 14</a:t>
            </a:r>
          </a:p>
          <a:p>
            <a:r>
              <a:rPr lang="en-US" sz="2400" dirty="0">
                <a:solidFill>
                  <a:schemeClr val="bg1"/>
                </a:solidFill>
                <a:latin typeface="Corbel" panose="020B0503020204020204" pitchFamily="34" charset="0"/>
              </a:rPr>
              <a:t>Week 3- October 21</a:t>
            </a:r>
          </a:p>
          <a:p>
            <a:r>
              <a:rPr lang="en-US" sz="2400" dirty="0">
                <a:solidFill>
                  <a:schemeClr val="bg1"/>
                </a:solidFill>
                <a:latin typeface="Corbel" panose="020B0503020204020204" pitchFamily="34" charset="0"/>
              </a:rPr>
              <a:t>Week 4- October 28</a:t>
            </a:r>
          </a:p>
          <a:p>
            <a:r>
              <a:rPr lang="en-US" sz="2400" dirty="0">
                <a:solidFill>
                  <a:schemeClr val="bg1"/>
                </a:solidFill>
                <a:latin typeface="Corbel" panose="020B0503020204020204" pitchFamily="34" charset="0"/>
              </a:rPr>
              <a:t>Week 5- November 4</a:t>
            </a:r>
          </a:p>
          <a:p>
            <a:r>
              <a:rPr lang="en-US" sz="2400" dirty="0">
                <a:solidFill>
                  <a:schemeClr val="bg1"/>
                </a:solidFill>
                <a:latin typeface="Corbel" panose="020B0503020204020204" pitchFamily="34" charset="0"/>
              </a:rPr>
              <a:t>Week 6- November 11</a:t>
            </a:r>
          </a:p>
          <a:p>
            <a:r>
              <a:rPr lang="en-US" sz="2400" dirty="0">
                <a:solidFill>
                  <a:schemeClr val="bg1"/>
                </a:solidFill>
                <a:latin typeface="Corbel" panose="020B0503020204020204" pitchFamily="34" charset="0"/>
              </a:rPr>
              <a:t>Week 7- November 18</a:t>
            </a:r>
          </a:p>
          <a:p>
            <a:r>
              <a:rPr lang="en-US" sz="2400" dirty="0">
                <a:solidFill>
                  <a:schemeClr val="bg1"/>
                </a:solidFill>
                <a:latin typeface="Corbel" panose="020B0503020204020204" pitchFamily="34" charset="0"/>
              </a:rPr>
              <a:t>Week 8- November 25</a:t>
            </a:r>
          </a:p>
          <a:p>
            <a:r>
              <a:rPr lang="en-US" sz="2400" dirty="0">
                <a:solidFill>
                  <a:schemeClr val="bg1"/>
                </a:solidFill>
                <a:latin typeface="Corbel" panose="020B0503020204020204" pitchFamily="34" charset="0"/>
              </a:rPr>
              <a:t>Week 9- December 2</a:t>
            </a:r>
          </a:p>
          <a:p>
            <a:r>
              <a:rPr lang="en-US" sz="2400" dirty="0">
                <a:solidFill>
                  <a:schemeClr val="bg1"/>
                </a:solidFill>
                <a:latin typeface="Corbel" panose="020B0503020204020204" pitchFamily="34" charset="0"/>
              </a:rPr>
              <a:t>Week 10- December 9</a:t>
            </a:r>
          </a:p>
          <a:p>
            <a:r>
              <a:rPr lang="en-US" sz="2400" dirty="0">
                <a:solidFill>
                  <a:schemeClr val="bg1"/>
                </a:solidFill>
                <a:latin typeface="Corbel" panose="020B0503020204020204" pitchFamily="34" charset="0"/>
              </a:rPr>
              <a:t>Week 11- December 16</a:t>
            </a:r>
          </a:p>
          <a:p>
            <a:r>
              <a:rPr lang="en-US" sz="2400" dirty="0">
                <a:solidFill>
                  <a:schemeClr val="bg1"/>
                </a:solidFill>
                <a:latin typeface="Corbel" panose="020B0503020204020204" pitchFamily="34" charset="0"/>
              </a:rPr>
              <a:t>Week 12-December  23</a:t>
            </a:r>
          </a:p>
          <a:p>
            <a:r>
              <a:rPr lang="en-US" sz="2400" dirty="0">
                <a:latin typeface="Corbel" panose="020B0503020204020204" pitchFamily="34" charset="0"/>
              </a:rPr>
              <a:t>December 30 no course</a:t>
            </a:r>
          </a:p>
          <a:p>
            <a:r>
              <a:rPr lang="en-US" sz="2400" dirty="0">
                <a:solidFill>
                  <a:schemeClr val="bg1"/>
                </a:solidFill>
                <a:latin typeface="Corbel" panose="020B0503020204020204" pitchFamily="34" charset="0"/>
              </a:rPr>
              <a:t>Week 13- January 6</a:t>
            </a:r>
          </a:p>
          <a:p>
            <a:r>
              <a:rPr lang="en-US" sz="2400" dirty="0">
                <a:solidFill>
                  <a:schemeClr val="bg1"/>
                </a:solidFill>
                <a:latin typeface="Corbel" panose="020B0503020204020204" pitchFamily="34" charset="0"/>
              </a:rPr>
              <a:t>Week 14- January 13</a:t>
            </a:r>
          </a:p>
          <a:p>
            <a:r>
              <a:rPr lang="en-US" sz="2400" dirty="0">
                <a:solidFill>
                  <a:schemeClr val="bg1"/>
                </a:solidFill>
                <a:latin typeface="Corbel" panose="020B0503020204020204" pitchFamily="34" charset="0"/>
              </a:rPr>
              <a:t>Week 15- January 20</a:t>
            </a:r>
          </a:p>
          <a:p>
            <a:r>
              <a:rPr lang="en-US" sz="2400" dirty="0">
                <a:solidFill>
                  <a:schemeClr val="bg1"/>
                </a:solidFill>
                <a:latin typeface="Corbel" panose="020B0503020204020204" pitchFamily="34" charset="0"/>
              </a:rPr>
              <a:t>Week 16- January 27</a:t>
            </a:r>
          </a:p>
          <a:p>
            <a:endParaRPr lang="en-US" sz="2400" dirty="0">
              <a:solidFill>
                <a:schemeClr val="bg1"/>
              </a:solidFill>
              <a:latin typeface="Corbel" panose="020B0503020204020204" pitchFamily="34" charset="0"/>
            </a:endParaRPr>
          </a:p>
          <a:p>
            <a:endParaRPr lang="en-CA" dirty="0"/>
          </a:p>
        </p:txBody>
      </p:sp>
      <p:sp>
        <p:nvSpPr>
          <p:cNvPr id="5" name="TextBox 4">
            <a:extLst>
              <a:ext uri="{FF2B5EF4-FFF2-40B4-BE49-F238E27FC236}">
                <a16:creationId xmlns:a16="http://schemas.microsoft.com/office/drawing/2014/main" id="{82315694-444F-3E43-CB40-866A67FB4965}"/>
              </a:ext>
            </a:extLst>
          </p:cNvPr>
          <p:cNvSpPr txBox="1"/>
          <p:nvPr/>
        </p:nvSpPr>
        <p:spPr>
          <a:xfrm>
            <a:off x="4006491" y="579358"/>
            <a:ext cx="3984660" cy="6924973"/>
          </a:xfrm>
          <a:prstGeom prst="rect">
            <a:avLst/>
          </a:prstGeom>
          <a:noFill/>
        </p:spPr>
        <p:txBody>
          <a:bodyPr wrap="square">
            <a:spAutoFit/>
          </a:bodyPr>
          <a:lstStyle/>
          <a:p>
            <a:r>
              <a:rPr lang="en-US" sz="2400" dirty="0">
                <a:solidFill>
                  <a:schemeClr val="bg1"/>
                </a:solidFill>
                <a:latin typeface="Corbel" panose="020B0503020204020204" pitchFamily="34" charset="0"/>
              </a:rPr>
              <a:t>Week 17- February 3</a:t>
            </a:r>
          </a:p>
          <a:p>
            <a:r>
              <a:rPr lang="en-US" sz="2400" dirty="0">
                <a:solidFill>
                  <a:schemeClr val="bg1"/>
                </a:solidFill>
                <a:latin typeface="Corbel" panose="020B0503020204020204" pitchFamily="34" charset="0"/>
              </a:rPr>
              <a:t>Week 18- February 10</a:t>
            </a:r>
          </a:p>
          <a:p>
            <a:r>
              <a:rPr lang="en-US" sz="2400" dirty="0">
                <a:solidFill>
                  <a:schemeClr val="bg1"/>
                </a:solidFill>
                <a:latin typeface="Corbel" panose="020B0503020204020204" pitchFamily="34" charset="0"/>
              </a:rPr>
              <a:t>Week 19- February 17</a:t>
            </a:r>
          </a:p>
          <a:p>
            <a:r>
              <a:rPr lang="en-US" sz="2400" dirty="0">
                <a:solidFill>
                  <a:schemeClr val="bg1"/>
                </a:solidFill>
                <a:latin typeface="Corbel" panose="020B0503020204020204" pitchFamily="34" charset="0"/>
              </a:rPr>
              <a:t>Week 20- February 24</a:t>
            </a:r>
          </a:p>
          <a:p>
            <a:r>
              <a:rPr lang="en-US" sz="2400" dirty="0">
                <a:solidFill>
                  <a:schemeClr val="bg1"/>
                </a:solidFill>
                <a:latin typeface="Corbel" panose="020B0503020204020204" pitchFamily="34" charset="0"/>
              </a:rPr>
              <a:t>Week 21- March 3</a:t>
            </a:r>
          </a:p>
          <a:p>
            <a:r>
              <a:rPr lang="en-US" sz="2400" dirty="0">
                <a:solidFill>
                  <a:schemeClr val="bg1"/>
                </a:solidFill>
                <a:latin typeface="Corbel" panose="020B0503020204020204" pitchFamily="34" charset="0"/>
              </a:rPr>
              <a:t>Week 22- March 10</a:t>
            </a:r>
          </a:p>
          <a:p>
            <a:r>
              <a:rPr lang="en-US" sz="2400" dirty="0">
                <a:latin typeface="Corbel" panose="020B0503020204020204" pitchFamily="34" charset="0"/>
              </a:rPr>
              <a:t>March 17 and 24 no course</a:t>
            </a:r>
          </a:p>
          <a:p>
            <a:r>
              <a:rPr lang="en-US" sz="2400" dirty="0">
                <a:solidFill>
                  <a:schemeClr val="bg1"/>
                </a:solidFill>
                <a:latin typeface="Corbel" panose="020B0503020204020204" pitchFamily="34" charset="0"/>
              </a:rPr>
              <a:t>Week 23- March 31</a:t>
            </a:r>
          </a:p>
          <a:p>
            <a:r>
              <a:rPr lang="en-US" sz="2400" dirty="0">
                <a:solidFill>
                  <a:schemeClr val="bg1"/>
                </a:solidFill>
                <a:latin typeface="Corbel" panose="020B0503020204020204" pitchFamily="34" charset="0"/>
              </a:rPr>
              <a:t>Week 24- April 7</a:t>
            </a:r>
          </a:p>
          <a:p>
            <a:r>
              <a:rPr lang="en-US" sz="2400" dirty="0">
                <a:solidFill>
                  <a:schemeClr val="bg1"/>
                </a:solidFill>
                <a:latin typeface="Corbel" panose="020B0503020204020204" pitchFamily="34" charset="0"/>
              </a:rPr>
              <a:t>Week 25- April 14</a:t>
            </a:r>
          </a:p>
          <a:p>
            <a:r>
              <a:rPr lang="en-US" sz="2400" dirty="0">
                <a:solidFill>
                  <a:schemeClr val="bg1"/>
                </a:solidFill>
                <a:latin typeface="Corbel" panose="020B0503020204020204" pitchFamily="34" charset="0"/>
              </a:rPr>
              <a:t>Week 26- April 21</a:t>
            </a:r>
          </a:p>
          <a:p>
            <a:r>
              <a:rPr lang="en-US" sz="2400" dirty="0">
                <a:solidFill>
                  <a:schemeClr val="bg1"/>
                </a:solidFill>
                <a:latin typeface="Corbel" panose="020B0503020204020204" pitchFamily="34" charset="0"/>
              </a:rPr>
              <a:t>Week 27- April 28</a:t>
            </a:r>
          </a:p>
          <a:p>
            <a:r>
              <a:rPr lang="en-US" sz="2400" dirty="0">
                <a:solidFill>
                  <a:schemeClr val="bg1"/>
                </a:solidFill>
                <a:latin typeface="Corbel" panose="020B0503020204020204" pitchFamily="34" charset="0"/>
              </a:rPr>
              <a:t>Week 28- May 5</a:t>
            </a:r>
          </a:p>
          <a:p>
            <a:r>
              <a:rPr lang="en-US" sz="2400" dirty="0">
                <a:solidFill>
                  <a:schemeClr val="bg1"/>
                </a:solidFill>
                <a:latin typeface="Corbel" panose="020B0503020204020204" pitchFamily="34" charset="0"/>
              </a:rPr>
              <a:t>Week 29- May 12</a:t>
            </a:r>
          </a:p>
          <a:p>
            <a:r>
              <a:rPr lang="en-US" sz="2400" dirty="0">
                <a:solidFill>
                  <a:schemeClr val="bg1"/>
                </a:solidFill>
                <a:latin typeface="Corbel" panose="020B0503020204020204" pitchFamily="34" charset="0"/>
              </a:rPr>
              <a:t>Week 30- May 19</a:t>
            </a:r>
          </a:p>
          <a:p>
            <a:r>
              <a:rPr lang="en-US" sz="2400" dirty="0">
                <a:solidFill>
                  <a:schemeClr val="bg1"/>
                </a:solidFill>
                <a:latin typeface="Corbel" panose="020B0503020204020204" pitchFamily="34" charset="0"/>
              </a:rPr>
              <a:t>Week 31- May 26</a:t>
            </a:r>
          </a:p>
          <a:p>
            <a:r>
              <a:rPr lang="en-US" sz="2400" dirty="0">
                <a:solidFill>
                  <a:schemeClr val="bg1"/>
                </a:solidFill>
                <a:latin typeface="Corbel" panose="020B0503020204020204" pitchFamily="34" charset="0"/>
              </a:rPr>
              <a:t>Week 32- June 2</a:t>
            </a:r>
          </a:p>
          <a:p>
            <a:endParaRPr lang="en-US" dirty="0">
              <a:solidFill>
                <a:schemeClr val="bg1"/>
              </a:solidFill>
              <a:latin typeface="Corbel" panose="020B0503020204020204" pitchFamily="34" charset="0"/>
            </a:endParaRPr>
          </a:p>
          <a:p>
            <a:endParaRPr lang="en-CA" dirty="0"/>
          </a:p>
        </p:txBody>
      </p:sp>
      <p:sp>
        <p:nvSpPr>
          <p:cNvPr id="7" name="TextBox 6">
            <a:extLst>
              <a:ext uri="{FF2B5EF4-FFF2-40B4-BE49-F238E27FC236}">
                <a16:creationId xmlns:a16="http://schemas.microsoft.com/office/drawing/2014/main" id="{B9F8637D-A4EF-B784-6961-6124587A95E6}"/>
              </a:ext>
            </a:extLst>
          </p:cNvPr>
          <p:cNvSpPr txBox="1"/>
          <p:nvPr/>
        </p:nvSpPr>
        <p:spPr>
          <a:xfrm>
            <a:off x="1254157" y="0"/>
            <a:ext cx="9683686" cy="707886"/>
          </a:xfrm>
          <a:prstGeom prst="rect">
            <a:avLst/>
          </a:prstGeom>
          <a:noFill/>
        </p:spPr>
        <p:txBody>
          <a:bodyPr wrap="square">
            <a:spAutoFit/>
          </a:bodyPr>
          <a:lstStyle/>
          <a:p>
            <a:r>
              <a:rPr lang="en-US" sz="4000" dirty="0">
                <a:latin typeface="Arial" panose="020B0604020202020204" pitchFamily="34" charset="0"/>
                <a:cs typeface="Arial" panose="020B0604020202020204" pitchFamily="34" charset="0"/>
              </a:rPr>
              <a:t>SIMPLE COURSE SCHEDULE 2026-27</a:t>
            </a:r>
          </a:p>
        </p:txBody>
      </p:sp>
      <p:sp>
        <p:nvSpPr>
          <p:cNvPr id="2" name="Slide Number Placeholder 1">
            <a:extLst>
              <a:ext uri="{FF2B5EF4-FFF2-40B4-BE49-F238E27FC236}">
                <a16:creationId xmlns:a16="http://schemas.microsoft.com/office/drawing/2014/main" id="{0EF1CD96-A57B-6C6B-E0D8-1D607FBF5CD9}"/>
              </a:ext>
            </a:extLst>
          </p:cNvPr>
          <p:cNvSpPr>
            <a:spLocks noGrp="1"/>
          </p:cNvSpPr>
          <p:nvPr>
            <p:ph type="sldNum" sz="quarter" idx="12"/>
          </p:nvPr>
        </p:nvSpPr>
        <p:spPr/>
        <p:txBody>
          <a:bodyPr/>
          <a:lstStyle/>
          <a:p>
            <a:fld id="{5B621ED0-B45F-441E-93E9-023E2B55C8A5}" type="slidenum">
              <a:rPr lang="en-CA" smtClean="0"/>
              <a:t>60</a:t>
            </a:fld>
            <a:endParaRPr lang="en-CA"/>
          </a:p>
        </p:txBody>
      </p:sp>
      <p:sp>
        <p:nvSpPr>
          <p:cNvPr id="6" name="TextBox 5">
            <a:extLst>
              <a:ext uri="{FF2B5EF4-FFF2-40B4-BE49-F238E27FC236}">
                <a16:creationId xmlns:a16="http://schemas.microsoft.com/office/drawing/2014/main" id="{8E4804AD-EA66-182B-C5F2-6DE250174B94}"/>
              </a:ext>
            </a:extLst>
          </p:cNvPr>
          <p:cNvSpPr txBox="1"/>
          <p:nvPr/>
        </p:nvSpPr>
        <p:spPr>
          <a:xfrm>
            <a:off x="8365483" y="579358"/>
            <a:ext cx="3417081" cy="6370975"/>
          </a:xfrm>
          <a:prstGeom prst="rect">
            <a:avLst/>
          </a:prstGeom>
          <a:noFill/>
        </p:spPr>
        <p:txBody>
          <a:bodyPr wrap="square">
            <a:spAutoFit/>
          </a:bodyPr>
          <a:lstStyle/>
          <a:p>
            <a:r>
              <a:rPr lang="en-US" sz="2400" dirty="0">
                <a:solidFill>
                  <a:schemeClr val="bg1"/>
                </a:solidFill>
                <a:latin typeface="Corbel" panose="020B0503020204020204" pitchFamily="34" charset="0"/>
              </a:rPr>
              <a:t>Week 33- June 9</a:t>
            </a:r>
          </a:p>
          <a:p>
            <a:pPr marL="342900" indent="-342900">
              <a:buFont typeface="Arial" panose="020B0604020202020204" pitchFamily="34" charset="0"/>
              <a:buChar char="•"/>
            </a:pPr>
            <a:r>
              <a:rPr lang="en-US" sz="2400" dirty="0">
                <a:solidFill>
                  <a:schemeClr val="bg1"/>
                </a:solidFill>
                <a:latin typeface="Corbel" panose="020B0503020204020204" pitchFamily="34" charset="0"/>
              </a:rPr>
              <a:t>Homework and Boing group start Monday October 19.h</a:t>
            </a:r>
          </a:p>
          <a:p>
            <a:pPr marL="342900" indent="-342900">
              <a:buFont typeface="Arial" panose="020B0604020202020204" pitchFamily="34" charset="0"/>
              <a:buChar char="•"/>
            </a:pPr>
            <a:r>
              <a:rPr lang="en-US" sz="2400" dirty="0">
                <a:solidFill>
                  <a:schemeClr val="bg1"/>
                </a:solidFill>
                <a:latin typeface="Corbel" panose="020B0503020204020204" pitchFamily="34" charset="0"/>
              </a:rPr>
              <a:t>Homework group will run for 3 weeks on a trial basis from 12:30 to 1 pm. It will be done by Joan and Nicole. We need at least 5 participants to consider extending it.</a:t>
            </a:r>
          </a:p>
          <a:p>
            <a:pPr marL="342900" indent="-342900">
              <a:buFont typeface="Arial" panose="020B0604020202020204" pitchFamily="34" charset="0"/>
              <a:buChar char="•"/>
            </a:pPr>
            <a:r>
              <a:rPr lang="en-US" sz="2400" dirty="0">
                <a:solidFill>
                  <a:schemeClr val="bg1"/>
                </a:solidFill>
                <a:latin typeface="Corbel" panose="020B0503020204020204" pitchFamily="34" charset="0"/>
              </a:rPr>
              <a:t>Boing will run Monday 12:30- 2:00 pm. Both will be held in person (444 Douro st. 2</a:t>
            </a:r>
            <a:r>
              <a:rPr lang="en-US" sz="2400" baseline="30000" dirty="0">
                <a:solidFill>
                  <a:schemeClr val="bg1"/>
                </a:solidFill>
                <a:latin typeface="Corbel" panose="020B0503020204020204" pitchFamily="34" charset="0"/>
              </a:rPr>
              <a:t>nd</a:t>
            </a:r>
            <a:r>
              <a:rPr lang="en-US" sz="2400" dirty="0">
                <a:solidFill>
                  <a:schemeClr val="bg1"/>
                </a:solidFill>
                <a:latin typeface="Corbel" panose="020B0503020204020204" pitchFamily="34" charset="0"/>
              </a:rPr>
              <a:t> floor and on zoom.)</a:t>
            </a:r>
          </a:p>
        </p:txBody>
      </p:sp>
    </p:spTree>
    <p:extLst>
      <p:ext uri="{BB962C8B-B14F-4D97-AF65-F5344CB8AC3E}">
        <p14:creationId xmlns:p14="http://schemas.microsoft.com/office/powerpoint/2010/main" val="2750434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3525E0-1ED9-FFD7-40BA-4FCF34A11B1B}"/>
              </a:ext>
            </a:extLst>
          </p:cNvPr>
          <p:cNvSpPr>
            <a:spLocks noGrp="1"/>
          </p:cNvSpPr>
          <p:nvPr>
            <p:ph type="ctrTitle" idx="4294967295"/>
          </p:nvPr>
        </p:nvSpPr>
        <p:spPr>
          <a:xfrm>
            <a:off x="29110" y="1019321"/>
            <a:ext cx="12133780" cy="7222733"/>
          </a:xfrm>
        </p:spPr>
        <p:txBody>
          <a:bodyPr>
            <a:noAutofit/>
          </a:bodyPr>
          <a:lstStyle/>
          <a:p>
            <a:r>
              <a:rPr lang="en-CA" sz="2200" cap="none" dirty="0">
                <a:solidFill>
                  <a:schemeClr val="bg1"/>
                </a:solidFill>
                <a:latin typeface="Corbel" panose="020B0503020204020204" pitchFamily="34" charset="0"/>
              </a:rPr>
              <a:t>week 1- orientation and overview- session 1 of simple manual.</a:t>
            </a:r>
            <a:br>
              <a:rPr lang="en-CA" sz="2200" cap="none" dirty="0">
                <a:solidFill>
                  <a:schemeClr val="bg1"/>
                </a:solidFill>
                <a:latin typeface="Corbel" panose="020B0503020204020204" pitchFamily="34" charset="0"/>
              </a:rPr>
            </a:br>
            <a:r>
              <a:rPr lang="en-CA" sz="2200" cap="none" dirty="0">
                <a:solidFill>
                  <a:schemeClr val="bg1"/>
                </a:solidFill>
                <a:latin typeface="Corbel" panose="020B0503020204020204" pitchFamily="34" charset="0"/>
              </a:rPr>
              <a:t>week 2- introducing distress tolerance-p. 1-13 of dbt workbook and crisis plans-session 2 of the manual.</a:t>
            </a:r>
            <a:br>
              <a:rPr lang="en-CA" sz="2200" cap="none" dirty="0">
                <a:solidFill>
                  <a:schemeClr val="bg1"/>
                </a:solidFill>
                <a:latin typeface="Corbel" panose="020B0503020204020204" pitchFamily="34" charset="0"/>
              </a:rPr>
            </a:br>
            <a:r>
              <a:rPr lang="en-CA" sz="2200" cap="none" dirty="0">
                <a:solidFill>
                  <a:schemeClr val="bg1"/>
                </a:solidFill>
                <a:latin typeface="Corbel" panose="020B0503020204020204" pitchFamily="34" charset="0"/>
              </a:rPr>
              <a:t>week 3- the theoretical foundations of the simple course. session 3 of the manual.</a:t>
            </a:r>
            <a:br>
              <a:rPr lang="en-CA" sz="2200" cap="none" dirty="0">
                <a:solidFill>
                  <a:schemeClr val="bg1"/>
                </a:solidFill>
                <a:latin typeface="Corbel" panose="020B0503020204020204" pitchFamily="34" charset="0"/>
              </a:rPr>
            </a:br>
            <a:r>
              <a:rPr lang="en-CA" sz="2200" cap="none" dirty="0">
                <a:solidFill>
                  <a:schemeClr val="bg1"/>
                </a:solidFill>
                <a:latin typeface="Corbel" panose="020B0503020204020204" pitchFamily="34" charset="0"/>
              </a:rPr>
              <a:t>week 4- </a:t>
            </a:r>
            <a:r>
              <a:rPr lang="en-US" sz="2200" cap="none" dirty="0">
                <a:solidFill>
                  <a:schemeClr val="bg1"/>
                </a:solidFill>
                <a:latin typeface="Corbel" panose="020B0503020204020204" pitchFamily="34" charset="0"/>
              </a:rPr>
              <a:t>distress tolerance p. 14-32 of dbt workbook. suicide prevention session 4 of the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5- distress tolerance p. 33-46 of dbt workbook. Introducing holes diary cards- session 5 of manual. Our first practice- crisis plans.</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6- distress tolerance p. 47-68 of dbt workbook. finding your diary card targets- session 6 of manual. Our second practice- holes diary cards.</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7- introducing personality- session 7 of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8- distress tolerance p. 69-90 of dbt workbook. introducing Holes or chain analysis-session 8 of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9- what shapes personality-session 9 of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10-introducing mindfulness skills p.90-109 of dbt workbook. advanced chain analysis- session 1o of manual. our third practice-chain analysis.</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11- attachment theory- session 11 of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12- mindfulness skills p. 110-131 of dbt workbook. introducing rational mind remediation-session 12 of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13- the dynamic-maturational model of attachment and adaptation- session 13 of manual.</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14-mindfulness skills p. 131-147 of dbt workbook. practicing all the tools-session 14 of manual. Our fourth practice-rational mind remediation.</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15-stress-session 15 of manual. </a:t>
            </a:r>
            <a:br>
              <a:rPr lang="en-US" sz="2200" cap="none" dirty="0">
                <a:solidFill>
                  <a:schemeClr val="bg1"/>
                </a:solidFill>
                <a:latin typeface="Corbel" panose="020B0503020204020204" pitchFamily="34" charset="0"/>
              </a:rPr>
            </a:br>
            <a:r>
              <a:rPr lang="en-US" sz="2200" cap="none" dirty="0">
                <a:solidFill>
                  <a:schemeClr val="bg1"/>
                </a:solidFill>
                <a:latin typeface="Corbel" panose="020B0503020204020204" pitchFamily="34" charset="0"/>
              </a:rPr>
              <a:t>week 16-introducing emotion regulation skills p.148-182 of dbt workbook. introducing the goals diary card procedure-session 16 of manual.</a:t>
            </a:r>
            <a:br>
              <a:rPr lang="en-US" sz="2000" dirty="0">
                <a:solidFill>
                  <a:schemeClr val="tx1"/>
                </a:solidFill>
                <a:latin typeface="Corbel" panose="020B0503020204020204" pitchFamily="34" charset="0"/>
              </a:rPr>
            </a:br>
            <a:br>
              <a:rPr lang="en-US" sz="2000" dirty="0">
                <a:solidFill>
                  <a:schemeClr val="tx1"/>
                </a:solidFill>
              </a:rPr>
            </a:br>
            <a:r>
              <a:rPr lang="en-US" sz="2000" dirty="0">
                <a:solidFill>
                  <a:schemeClr val="tx1"/>
                </a:solidFill>
              </a:rPr>
              <a:t> </a:t>
            </a:r>
            <a:br>
              <a:rPr lang="en-CA" sz="2000" dirty="0">
                <a:solidFill>
                  <a:schemeClr val="tx1"/>
                </a:solidFill>
              </a:rPr>
            </a:br>
            <a:br>
              <a:rPr lang="en-CA" sz="2000" dirty="0">
                <a:solidFill>
                  <a:schemeClr val="tx1"/>
                </a:solidFill>
              </a:rPr>
            </a:br>
            <a:r>
              <a:rPr lang="en-US" sz="2000" dirty="0">
                <a:solidFill>
                  <a:schemeClr val="tx1"/>
                </a:solidFill>
              </a:rPr>
              <a:t>  </a:t>
            </a:r>
            <a:br>
              <a:rPr lang="en-CA" sz="2000" dirty="0">
                <a:solidFill>
                  <a:schemeClr val="tx1"/>
                </a:solidFill>
              </a:rPr>
            </a:br>
            <a:r>
              <a:rPr lang="en-US" sz="2000" dirty="0">
                <a:solidFill>
                  <a:schemeClr val="tx1"/>
                </a:solidFill>
                <a:latin typeface="Corbel" panose="020B0503020204020204" pitchFamily="34" charset="0"/>
              </a:rPr>
              <a:t> </a:t>
            </a:r>
            <a:r>
              <a:rPr lang="en-CA" sz="2000" dirty="0">
                <a:solidFill>
                  <a:schemeClr val="tx1"/>
                </a:solidFill>
                <a:latin typeface="Corbel" panose="020B0503020204020204" pitchFamily="34" charset="0"/>
              </a:rPr>
              <a:t> </a:t>
            </a:r>
            <a:br>
              <a:rPr lang="en-CA" sz="2000" dirty="0">
                <a:solidFill>
                  <a:schemeClr val="tx1"/>
                </a:solidFill>
              </a:rPr>
            </a:br>
            <a:r>
              <a:rPr lang="en-CA" sz="2000" dirty="0">
                <a:solidFill>
                  <a:schemeClr val="tx1"/>
                </a:solidFill>
              </a:rPr>
              <a:t>22</a:t>
            </a:r>
            <a:br>
              <a:rPr lang="en-CA" sz="2000" dirty="0">
                <a:solidFill>
                  <a:schemeClr val="tx1"/>
                </a:solidFill>
              </a:rPr>
            </a:br>
            <a:endParaRPr lang="en-CA" sz="2000" dirty="0">
              <a:solidFill>
                <a:schemeClr val="tx1"/>
              </a:solidFill>
            </a:endParaRPr>
          </a:p>
        </p:txBody>
      </p:sp>
      <p:sp>
        <p:nvSpPr>
          <p:cNvPr id="2" name="Slide Number Placeholder 1">
            <a:extLst>
              <a:ext uri="{FF2B5EF4-FFF2-40B4-BE49-F238E27FC236}">
                <a16:creationId xmlns:a16="http://schemas.microsoft.com/office/drawing/2014/main" id="{26632E57-ACED-8DF4-4FB3-8F87DA6D704A}"/>
              </a:ext>
            </a:extLst>
          </p:cNvPr>
          <p:cNvSpPr>
            <a:spLocks noGrp="1"/>
          </p:cNvSpPr>
          <p:nvPr>
            <p:ph type="sldNum" sz="quarter" idx="12"/>
          </p:nvPr>
        </p:nvSpPr>
        <p:spPr/>
        <p:txBody>
          <a:bodyPr/>
          <a:lstStyle/>
          <a:p>
            <a:fld id="{5B621ED0-B45F-441E-93E9-023E2B55C8A5}" type="slidenum">
              <a:rPr lang="en-CA" smtClean="0"/>
              <a:t>61</a:t>
            </a:fld>
            <a:endParaRPr lang="en-CA"/>
          </a:p>
        </p:txBody>
      </p:sp>
      <p:sp>
        <p:nvSpPr>
          <p:cNvPr id="5" name="TextBox 4">
            <a:extLst>
              <a:ext uri="{FF2B5EF4-FFF2-40B4-BE49-F238E27FC236}">
                <a16:creationId xmlns:a16="http://schemas.microsoft.com/office/drawing/2014/main" id="{455B775F-3172-E109-7130-B63D33B7FEC5}"/>
              </a:ext>
            </a:extLst>
          </p:cNvPr>
          <p:cNvSpPr txBox="1"/>
          <p:nvPr/>
        </p:nvSpPr>
        <p:spPr>
          <a:xfrm>
            <a:off x="1725561" y="-88490"/>
            <a:ext cx="9584662" cy="707886"/>
          </a:xfrm>
          <a:prstGeom prst="rect">
            <a:avLst/>
          </a:prstGeom>
          <a:noFill/>
        </p:spPr>
        <p:txBody>
          <a:bodyPr wrap="square">
            <a:spAutoFit/>
          </a:bodyPr>
          <a:lstStyle/>
          <a:p>
            <a:r>
              <a:rPr lang="en-US" sz="4000" dirty="0">
                <a:latin typeface="Arial" panose="020B0604020202020204" pitchFamily="34" charset="0"/>
                <a:cs typeface="Arial" panose="020B0604020202020204" pitchFamily="34" charset="0"/>
              </a:rPr>
              <a:t>SIMPLE COURSE SESSION TITLE</a:t>
            </a:r>
          </a:p>
        </p:txBody>
      </p:sp>
      <p:sp>
        <p:nvSpPr>
          <p:cNvPr id="6" name="Oval 5">
            <a:extLst>
              <a:ext uri="{FF2B5EF4-FFF2-40B4-BE49-F238E27FC236}">
                <a16:creationId xmlns:a16="http://schemas.microsoft.com/office/drawing/2014/main" id="{560D8089-7762-5E4B-73B1-01BC8127B692}"/>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76090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F5453-332B-9D1E-0601-F23CDDE99C9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CD349F7-AD1F-30F8-2F70-CA73F9CC3D99}"/>
              </a:ext>
            </a:extLst>
          </p:cNvPr>
          <p:cNvSpPr txBox="1"/>
          <p:nvPr/>
        </p:nvSpPr>
        <p:spPr>
          <a:xfrm>
            <a:off x="0" y="-71919"/>
            <a:ext cx="12192000" cy="5693866"/>
          </a:xfrm>
          <a:prstGeom prst="rect">
            <a:avLst/>
          </a:prstGeom>
          <a:noFill/>
        </p:spPr>
        <p:txBody>
          <a:bodyPr wrap="square">
            <a:spAutoFit/>
          </a:bodyPr>
          <a:lstStyle/>
          <a:p>
            <a:r>
              <a:rPr lang="en-US" sz="2800" dirty="0">
                <a:solidFill>
                  <a:schemeClr val="bg1"/>
                </a:solidFill>
                <a:latin typeface="Corbel" panose="020B0503020204020204" pitchFamily="34" charset="0"/>
              </a:rPr>
              <a:t>week 17- the stress and trauma related disorders-session 17 of manual.</a:t>
            </a:r>
          </a:p>
          <a:p>
            <a:r>
              <a:rPr lang="en-US" sz="2800" dirty="0">
                <a:solidFill>
                  <a:schemeClr val="bg1"/>
                </a:solidFill>
                <a:latin typeface="Corbel" panose="020B0503020204020204" pitchFamily="34" charset="0"/>
              </a:rPr>
              <a:t>week 18- emotional regulation skills p.183-206 of dbt workbook. Our fifth practice session-the goals diary card procedure- session 18 of manual</a:t>
            </a:r>
          </a:p>
          <a:p>
            <a:r>
              <a:rPr lang="en-US" sz="2800" dirty="0">
                <a:solidFill>
                  <a:schemeClr val="bg1"/>
                </a:solidFill>
                <a:latin typeface="Corbel" panose="020B0503020204020204" pitchFamily="34" charset="0"/>
              </a:rPr>
              <a:t>week 19- structural dissociation theory and the treatment of the traumatic spectrum disorders- session 19 of manual.</a:t>
            </a:r>
          </a:p>
          <a:p>
            <a:r>
              <a:rPr lang="en-US" sz="2800" dirty="0">
                <a:solidFill>
                  <a:schemeClr val="bg1"/>
                </a:solidFill>
                <a:latin typeface="Corbel" panose="020B0503020204020204" pitchFamily="34" charset="0"/>
              </a:rPr>
              <a:t>week 20- introducing interpersonal skills p.207-241 of dbt workbook. Review of all the skills</a:t>
            </a:r>
          </a:p>
          <a:p>
            <a:r>
              <a:rPr lang="en-US" sz="2800" dirty="0">
                <a:solidFill>
                  <a:schemeClr val="bg1"/>
                </a:solidFill>
                <a:latin typeface="Corbel" panose="020B0503020204020204" pitchFamily="34" charset="0"/>
              </a:rPr>
              <a:t>week 21- Spirituality, religion, and  health- session 21 of manual.</a:t>
            </a:r>
          </a:p>
          <a:p>
            <a:r>
              <a:rPr lang="en-US" sz="2800" dirty="0">
                <a:solidFill>
                  <a:schemeClr val="bg1"/>
                </a:solidFill>
                <a:latin typeface="Corbel" panose="020B0503020204020204" pitchFamily="34" charset="0"/>
              </a:rPr>
              <a:t> </a:t>
            </a:r>
          </a:p>
          <a:p>
            <a:r>
              <a:rPr lang="en-US" sz="2800" dirty="0">
                <a:solidFill>
                  <a:schemeClr val="bg1"/>
                </a:solidFill>
                <a:latin typeface="Corbel" panose="020B0503020204020204" pitchFamily="34" charset="0"/>
              </a:rPr>
              <a:t>March break</a:t>
            </a:r>
          </a:p>
          <a:p>
            <a:endParaRPr lang="en-US" sz="2800" dirty="0">
              <a:solidFill>
                <a:schemeClr val="bg1"/>
              </a:solidFill>
              <a:latin typeface="Corbel" panose="020B0503020204020204" pitchFamily="34" charset="0"/>
            </a:endParaRPr>
          </a:p>
          <a:p>
            <a:r>
              <a:rPr lang="en-US" sz="2800" dirty="0">
                <a:solidFill>
                  <a:schemeClr val="bg1"/>
                </a:solidFill>
                <a:latin typeface="Corbel" panose="020B0503020204020204" pitchFamily="34" charset="0"/>
              </a:rPr>
              <a:t>week 22-Wrapping up DBT and the four pillars of trauma recovery</a:t>
            </a:r>
            <a:endParaRPr lang="en-CA" sz="2800" dirty="0">
              <a:solidFill>
                <a:schemeClr val="bg1"/>
              </a:solidFill>
              <a:latin typeface="Corbel" panose="020B0503020204020204" pitchFamily="34" charset="0"/>
            </a:endParaRPr>
          </a:p>
          <a:p>
            <a:r>
              <a:rPr lang="en-US" sz="2800" dirty="0">
                <a:solidFill>
                  <a:schemeClr val="bg1"/>
                </a:solidFill>
                <a:latin typeface="Corbel" panose="020B0503020204020204" pitchFamily="34" charset="0"/>
              </a:rPr>
              <a:t>week 23-An overview of internal family systems</a:t>
            </a:r>
          </a:p>
        </p:txBody>
      </p:sp>
      <p:sp>
        <p:nvSpPr>
          <p:cNvPr id="2" name="Slide Number Placeholder 1">
            <a:extLst>
              <a:ext uri="{FF2B5EF4-FFF2-40B4-BE49-F238E27FC236}">
                <a16:creationId xmlns:a16="http://schemas.microsoft.com/office/drawing/2014/main" id="{5DB5D2C9-3515-D0E5-331B-6302F3BF9E3B}"/>
              </a:ext>
            </a:extLst>
          </p:cNvPr>
          <p:cNvSpPr>
            <a:spLocks noGrp="1"/>
          </p:cNvSpPr>
          <p:nvPr>
            <p:ph type="sldNum" sz="quarter" idx="12"/>
          </p:nvPr>
        </p:nvSpPr>
        <p:spPr/>
        <p:txBody>
          <a:bodyPr/>
          <a:lstStyle/>
          <a:p>
            <a:fld id="{5B621ED0-B45F-441E-93E9-023E2B55C8A5}" type="slidenum">
              <a:rPr lang="en-CA" smtClean="0"/>
              <a:t>62</a:t>
            </a:fld>
            <a:endParaRPr lang="en-CA"/>
          </a:p>
        </p:txBody>
      </p:sp>
      <p:sp>
        <p:nvSpPr>
          <p:cNvPr id="5" name="Oval 4">
            <a:extLst>
              <a:ext uri="{FF2B5EF4-FFF2-40B4-BE49-F238E27FC236}">
                <a16:creationId xmlns:a16="http://schemas.microsoft.com/office/drawing/2014/main" id="{3460DFF3-47BA-D19B-E4BC-AC407B5F206B}"/>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12064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0A583-3093-D9BD-F9E1-A542319714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B8B531-48FA-F432-EA56-53D3C90F8C2D}"/>
              </a:ext>
            </a:extLst>
          </p:cNvPr>
          <p:cNvSpPr txBox="1"/>
          <p:nvPr/>
        </p:nvSpPr>
        <p:spPr>
          <a:xfrm>
            <a:off x="314425" y="70021"/>
            <a:ext cx="11877575" cy="6063198"/>
          </a:xfrm>
          <a:prstGeom prst="rect">
            <a:avLst/>
          </a:prstGeom>
          <a:noFill/>
        </p:spPr>
        <p:txBody>
          <a:bodyPr wrap="square">
            <a:spAutoFit/>
          </a:bodyPr>
          <a:lstStyle/>
          <a:p>
            <a:pPr marL="285750" indent="-285750">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Week 24- IFS workbook Part One: Getting to Know Your Self &amp; Parts  P.17 </a:t>
            </a:r>
          </a:p>
          <a:p>
            <a:pPr marL="285750" indent="-285750">
              <a:buFont typeface="Arial" panose="020B0604020202020204" pitchFamily="34" charset="0"/>
              <a:buChar char="•"/>
            </a:pPr>
            <a:endParaRPr lang="en-US" sz="2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Week 25- IFS Workbook Part Two: Appreciating Your Overworked Managers P. 63</a:t>
            </a:r>
          </a:p>
          <a:p>
            <a:pPr marL="285750" indent="-285750">
              <a:buFont typeface="Arial" panose="020B0604020202020204" pitchFamily="34" charset="0"/>
              <a:buChar char="•"/>
            </a:pPr>
            <a:endParaRPr lang="en-US" sz="2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Week 26- IFS Workbook Part Three: Befriending Your Activated Firefighters  P. 101</a:t>
            </a:r>
          </a:p>
          <a:p>
            <a:pPr marL="285750" indent="-285750">
              <a:buFont typeface="Arial" panose="020B0604020202020204" pitchFamily="34" charset="0"/>
              <a:buChar char="•"/>
            </a:pPr>
            <a:endParaRPr lang="en-US" sz="2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Week 27- IFS Workbook Part Four: Embracing Your Burdened Exiles  P.139</a:t>
            </a:r>
          </a:p>
          <a:p>
            <a:r>
              <a:rPr lang="en-US" sz="26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Week 28- IFS Workbook Part Five: Accessing Your Unlimited Self-Leadership P. 177</a:t>
            </a:r>
          </a:p>
          <a:p>
            <a:pPr marL="285750" indent="-285750">
              <a:buFont typeface="Arial" panose="020B0604020202020204" pitchFamily="34" charset="0"/>
              <a:buChar char="•"/>
            </a:pPr>
            <a:endParaRPr lang="en-US" sz="2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600" dirty="0">
                <a:solidFill>
                  <a:schemeClr val="bg1"/>
                </a:solidFill>
                <a:latin typeface="Arial" panose="020B0604020202020204" pitchFamily="34" charset="0"/>
                <a:cs typeface="Arial" panose="020B0604020202020204" pitchFamily="34" charset="0"/>
              </a:rPr>
              <a:t>Week 29- Session 29 Self-led remediation  </a:t>
            </a:r>
          </a:p>
          <a:p>
            <a:r>
              <a:rPr lang="en-US" sz="2400" b="0" i="0" dirty="0">
                <a:solidFill>
                  <a:srgbClr val="222222"/>
                </a:solidFill>
                <a:effectLst/>
                <a:latin typeface="Arial" panose="020B0604020202020204" pitchFamily="34" charset="0"/>
                <a:cs typeface="Arial" panose="020B0604020202020204" pitchFamily="34" charset="0"/>
              </a:rPr>
              <a:t> </a:t>
            </a:r>
            <a:endParaRPr lang="en-US" sz="2400" dirty="0">
              <a:solidFill>
                <a:srgbClr val="222222"/>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ED3E42A-D3C6-5C9C-9702-03E3F8682BED}"/>
              </a:ext>
            </a:extLst>
          </p:cNvPr>
          <p:cNvSpPr>
            <a:spLocks noGrp="1"/>
          </p:cNvSpPr>
          <p:nvPr>
            <p:ph type="sldNum" sz="quarter" idx="12"/>
          </p:nvPr>
        </p:nvSpPr>
        <p:spPr/>
        <p:txBody>
          <a:bodyPr/>
          <a:lstStyle/>
          <a:p>
            <a:fld id="{2AD020D2-200F-4F62-BA0E-6801AFACC176}" type="slidenum">
              <a:rPr lang="en-CA" smtClean="0"/>
              <a:t>63</a:t>
            </a:fld>
            <a:endParaRPr lang="en-CA"/>
          </a:p>
        </p:txBody>
      </p:sp>
      <p:sp>
        <p:nvSpPr>
          <p:cNvPr id="5" name="Oval 4">
            <a:extLst>
              <a:ext uri="{FF2B5EF4-FFF2-40B4-BE49-F238E27FC236}">
                <a16:creationId xmlns:a16="http://schemas.microsoft.com/office/drawing/2014/main" id="{AFB8D776-0635-060F-A798-A780ADF9467E}"/>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146869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20F73-C73D-6CC2-ADAF-8CAA61FDDE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3527D7B-BA30-EF98-C1DA-F61779037DCE}"/>
              </a:ext>
            </a:extLst>
          </p:cNvPr>
          <p:cNvSpPr txBox="1"/>
          <p:nvPr/>
        </p:nvSpPr>
        <p:spPr>
          <a:xfrm>
            <a:off x="0" y="0"/>
            <a:ext cx="12192000" cy="2554545"/>
          </a:xfrm>
          <a:prstGeom prst="rect">
            <a:avLst/>
          </a:prstGeom>
          <a:noFill/>
        </p:spPr>
        <p:txBody>
          <a:bodyPr wrap="square">
            <a:spAutoFit/>
          </a:bodyPr>
          <a:lstStyle/>
          <a:p>
            <a:r>
              <a:rPr lang="en-US" sz="2800" dirty="0">
                <a:solidFill>
                  <a:schemeClr val="bg1"/>
                </a:solidFill>
                <a:latin typeface="Corbel" panose="020B0503020204020204" pitchFamily="34" charset="0"/>
              </a:rPr>
              <a:t>Week 30 –Self-led relationship repair-session 30 of manual.</a:t>
            </a:r>
          </a:p>
          <a:p>
            <a:r>
              <a:rPr lang="en-US" sz="2800" dirty="0">
                <a:solidFill>
                  <a:schemeClr val="bg1"/>
                </a:solidFill>
                <a:latin typeface="Corbel" panose="020B0503020204020204" pitchFamily="34" charset="0"/>
              </a:rPr>
              <a:t>Week 31- Sexuality and bonding</a:t>
            </a:r>
          </a:p>
          <a:p>
            <a:r>
              <a:rPr lang="en-US" sz="2800" b="0" i="0" dirty="0">
                <a:solidFill>
                  <a:schemeClr val="bg1"/>
                </a:solidFill>
                <a:effectLst/>
                <a:latin typeface="Corbel" panose="020B0503020204020204" pitchFamily="34" charset="0"/>
              </a:rPr>
              <a:t>week </a:t>
            </a:r>
            <a:r>
              <a:rPr lang="en-US" sz="2800" dirty="0">
                <a:solidFill>
                  <a:schemeClr val="bg1"/>
                </a:solidFill>
                <a:latin typeface="Corbel" panose="020B0503020204020204" pitchFamily="34" charset="0"/>
              </a:rPr>
              <a:t>32 </a:t>
            </a:r>
            <a:r>
              <a:rPr lang="en-US" sz="2800" b="0" i="0" dirty="0">
                <a:solidFill>
                  <a:schemeClr val="bg1"/>
                </a:solidFill>
                <a:effectLst/>
                <a:latin typeface="Corbel" panose="020B0503020204020204" pitchFamily="34" charset="0"/>
              </a:rPr>
              <a:t>– Aging and mortality</a:t>
            </a:r>
          </a:p>
          <a:p>
            <a:r>
              <a:rPr lang="en-US" sz="2800" dirty="0">
                <a:solidFill>
                  <a:schemeClr val="bg1"/>
                </a:solidFill>
                <a:latin typeface="Corbel" panose="020B0503020204020204" pitchFamily="34" charset="0"/>
              </a:rPr>
              <a:t>week 33- Wrap up, evaluation, brunch</a:t>
            </a:r>
            <a:r>
              <a:rPr lang="en-US" sz="2800" b="0" i="0" dirty="0">
                <a:solidFill>
                  <a:schemeClr val="bg1"/>
                </a:solidFill>
                <a:effectLst/>
                <a:latin typeface="Corbel" panose="020B0503020204020204" pitchFamily="34" charset="0"/>
              </a:rPr>
              <a:t> </a:t>
            </a:r>
            <a:endParaRPr lang="en-CA" sz="2800" dirty="0">
              <a:solidFill>
                <a:schemeClr val="bg1"/>
              </a:solidFill>
              <a:latin typeface="Corbel" panose="020B0503020204020204" pitchFamily="34" charset="0"/>
            </a:endParaRPr>
          </a:p>
          <a:p>
            <a:r>
              <a:rPr lang="en-US" sz="1600" b="0" i="0" dirty="0">
                <a:effectLst/>
                <a:latin typeface="Arial" panose="020B0604020202020204" pitchFamily="34" charset="0"/>
              </a:rPr>
              <a:t> </a:t>
            </a:r>
            <a:endParaRPr lang="en-CA" sz="1600" dirty="0"/>
          </a:p>
          <a:p>
            <a:r>
              <a:rPr lang="en-US" sz="1600" spc="150" dirty="0">
                <a:solidFill>
                  <a:schemeClr val="tx1"/>
                </a:solidFill>
              </a:rPr>
              <a:t> </a:t>
            </a:r>
            <a:endParaRPr lang="en-US" sz="1600" spc="150" dirty="0"/>
          </a:p>
          <a:p>
            <a:r>
              <a:rPr lang="en-US" sz="1600" spc="150" dirty="0"/>
              <a:t> </a:t>
            </a:r>
            <a:endParaRPr lang="en-CA" sz="1600" dirty="0">
              <a:latin typeface="Corbel" panose="020B0503020204020204" pitchFamily="34" charset="0"/>
            </a:endParaRPr>
          </a:p>
        </p:txBody>
      </p:sp>
      <p:sp>
        <p:nvSpPr>
          <p:cNvPr id="2" name="Slide Number Placeholder 1">
            <a:extLst>
              <a:ext uri="{FF2B5EF4-FFF2-40B4-BE49-F238E27FC236}">
                <a16:creationId xmlns:a16="http://schemas.microsoft.com/office/drawing/2014/main" id="{271C0444-6C4A-824F-7B3A-C711C2C70DF1}"/>
              </a:ext>
            </a:extLst>
          </p:cNvPr>
          <p:cNvSpPr>
            <a:spLocks noGrp="1"/>
          </p:cNvSpPr>
          <p:nvPr>
            <p:ph type="sldNum" sz="quarter" idx="12"/>
          </p:nvPr>
        </p:nvSpPr>
        <p:spPr/>
        <p:txBody>
          <a:bodyPr/>
          <a:lstStyle/>
          <a:p>
            <a:fld id="{5B621ED0-B45F-441E-93E9-023E2B55C8A5}" type="slidenum">
              <a:rPr lang="en-CA" smtClean="0"/>
              <a:t>64</a:t>
            </a:fld>
            <a:endParaRPr lang="en-CA"/>
          </a:p>
        </p:txBody>
      </p:sp>
      <p:sp>
        <p:nvSpPr>
          <p:cNvPr id="5" name="Oval 4">
            <a:extLst>
              <a:ext uri="{FF2B5EF4-FFF2-40B4-BE49-F238E27FC236}">
                <a16:creationId xmlns:a16="http://schemas.microsoft.com/office/drawing/2014/main" id="{098D475A-CF00-5A3A-5801-6A16F4C62B99}"/>
              </a:ext>
            </a:extLst>
          </p:cNvPr>
          <p:cNvSpPr/>
          <p:nvPr/>
        </p:nvSpPr>
        <p:spPr>
          <a:xfrm>
            <a:off x="109184" y="68239"/>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608092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red springs on a white background&#10;&#10;AI-generated content may be incorrect.">
            <a:extLst>
              <a:ext uri="{FF2B5EF4-FFF2-40B4-BE49-F238E27FC236}">
                <a16:creationId xmlns:a16="http://schemas.microsoft.com/office/drawing/2014/main" id="{90BCEE22-7781-54C6-531B-DCB7D60BB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902" y="1355073"/>
            <a:ext cx="4181267" cy="4808863"/>
          </a:xfrm>
          <a:prstGeom prst="rect">
            <a:avLst/>
          </a:prstGeom>
        </p:spPr>
      </p:pic>
      <p:sp>
        <p:nvSpPr>
          <p:cNvPr id="5" name="TextBox 4">
            <a:extLst>
              <a:ext uri="{FF2B5EF4-FFF2-40B4-BE49-F238E27FC236}">
                <a16:creationId xmlns:a16="http://schemas.microsoft.com/office/drawing/2014/main" id="{7656E6E2-2E38-34AA-465A-47289C027EE3}"/>
              </a:ext>
            </a:extLst>
          </p:cNvPr>
          <p:cNvSpPr txBox="1"/>
          <p:nvPr/>
        </p:nvSpPr>
        <p:spPr>
          <a:xfrm>
            <a:off x="913278" y="400966"/>
            <a:ext cx="3838016" cy="954107"/>
          </a:xfrm>
          <a:prstGeom prst="rect">
            <a:avLst/>
          </a:prstGeom>
          <a:noFill/>
        </p:spPr>
        <p:txBody>
          <a:bodyPr wrap="square">
            <a:spAutoFit/>
          </a:bodyPr>
          <a:lstStyle/>
          <a:p>
            <a:r>
              <a:rPr lang="en-US" sz="4000" b="0" i="0" dirty="0">
                <a:effectLst/>
                <a:latin typeface="Corbel" panose="020B0503020204020204" pitchFamily="34" charset="0"/>
              </a:rPr>
              <a:t>BOING GROUP</a:t>
            </a:r>
            <a:r>
              <a:rPr lang="en-US" sz="1800" b="0" i="0" dirty="0">
                <a:effectLst/>
                <a:latin typeface="Corbel" panose="020B0503020204020204" pitchFamily="34" charset="0"/>
              </a:rPr>
              <a:t> </a:t>
            </a:r>
            <a:endParaRPr lang="en-CA" sz="1800" dirty="0">
              <a:latin typeface="Corbel" panose="020B0503020204020204" pitchFamily="34" charset="0"/>
            </a:endParaRPr>
          </a:p>
          <a:p>
            <a:r>
              <a:rPr lang="en-US" sz="1600" b="0" i="0" dirty="0">
                <a:effectLst/>
                <a:latin typeface="Arial" panose="020B0604020202020204" pitchFamily="34" charset="0"/>
              </a:rPr>
              <a:t> </a:t>
            </a:r>
            <a:endParaRPr lang="en-CA" sz="1600" dirty="0"/>
          </a:p>
        </p:txBody>
      </p:sp>
      <p:sp>
        <p:nvSpPr>
          <p:cNvPr id="7" name="TextBox 6">
            <a:extLst>
              <a:ext uri="{FF2B5EF4-FFF2-40B4-BE49-F238E27FC236}">
                <a16:creationId xmlns:a16="http://schemas.microsoft.com/office/drawing/2014/main" id="{899DE05E-4B72-EEFD-F6E3-F3757BA0BDA8}"/>
              </a:ext>
            </a:extLst>
          </p:cNvPr>
          <p:cNvSpPr txBox="1"/>
          <p:nvPr/>
        </p:nvSpPr>
        <p:spPr>
          <a:xfrm>
            <a:off x="5507587" y="544322"/>
            <a:ext cx="6097604" cy="5878532"/>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Boing stands for </a:t>
            </a:r>
            <a:r>
              <a:rPr lang="en-US" sz="2400" b="0" i="0" dirty="0">
                <a:effectLst/>
                <a:latin typeface="Arial" panose="020B0604020202020204" pitchFamily="34" charset="0"/>
                <a:cs typeface="Arial" panose="020B0604020202020204" pitchFamily="34" charset="0"/>
              </a:rPr>
              <a:t>b</a:t>
            </a:r>
            <a:r>
              <a:rPr lang="en-US" sz="2400" b="0" i="0" dirty="0">
                <a:solidFill>
                  <a:schemeClr val="bg1"/>
                </a:solidFill>
                <a:effectLst/>
                <a:latin typeface="Arial" panose="020B0604020202020204" pitchFamily="34" charset="0"/>
                <a:cs typeface="Arial" panose="020B0604020202020204" pitchFamily="34" charset="0"/>
              </a:rPr>
              <a:t>reak </a:t>
            </a:r>
            <a:r>
              <a:rPr lang="en-US" sz="2400" b="0" i="0" dirty="0">
                <a:effectLst/>
                <a:latin typeface="Arial" panose="020B0604020202020204" pitchFamily="34" charset="0"/>
                <a:cs typeface="Arial" panose="020B0604020202020204" pitchFamily="34" charset="0"/>
              </a:rPr>
              <a:t>o</a:t>
            </a:r>
            <a:r>
              <a:rPr lang="en-US" sz="2400" b="0" i="0" dirty="0">
                <a:solidFill>
                  <a:schemeClr val="bg1"/>
                </a:solidFill>
                <a:effectLst/>
                <a:latin typeface="Arial" panose="020B0604020202020204" pitchFamily="34" charset="0"/>
                <a:cs typeface="Arial" panose="020B0604020202020204" pitchFamily="34" charset="0"/>
              </a:rPr>
              <a:t>ut </a:t>
            </a:r>
            <a:r>
              <a:rPr lang="en-US" sz="2400" dirty="0">
                <a:latin typeface="Arial" panose="020B0604020202020204" pitchFamily="34" charset="0"/>
                <a:cs typeface="Arial" panose="020B0604020202020204" pitchFamily="34" charset="0"/>
              </a:rPr>
              <a:t>in</a:t>
            </a:r>
            <a:r>
              <a:rPr lang="en-US" sz="2400" dirty="0">
                <a:solidFill>
                  <a:schemeClr val="bg1"/>
                </a:solidFill>
                <a:latin typeface="Arial" panose="020B0604020202020204" pitchFamily="34" charset="0"/>
                <a:cs typeface="Arial" panose="020B0604020202020204" pitchFamily="34" charset="0"/>
              </a:rPr>
              <a:t>formal</a:t>
            </a:r>
            <a:r>
              <a:rPr lang="en-US" sz="2400" b="0" i="0" dirty="0">
                <a:solidFill>
                  <a:schemeClr val="bg1"/>
                </a:solidFill>
                <a:effectLst/>
                <a:latin typeface="Arial" panose="020B0604020202020204" pitchFamily="34" charset="0"/>
                <a:cs typeface="Arial" panose="020B0604020202020204" pitchFamily="34" charset="0"/>
              </a:rPr>
              <a:t> and </a:t>
            </a:r>
            <a:r>
              <a:rPr lang="en-US" sz="2400" b="0" i="0" dirty="0">
                <a:effectLst/>
                <a:latin typeface="Arial" panose="020B0604020202020204" pitchFamily="34" charset="0"/>
                <a:cs typeface="Arial" panose="020B0604020202020204" pitchFamily="34" charset="0"/>
              </a:rPr>
              <a:t>g</a:t>
            </a:r>
            <a:r>
              <a:rPr lang="en-US" sz="2400" b="0" i="0" dirty="0">
                <a:solidFill>
                  <a:schemeClr val="bg1"/>
                </a:solidFill>
                <a:effectLst/>
                <a:latin typeface="Arial" panose="020B0604020202020204" pitchFamily="34" charset="0"/>
                <a:cs typeface="Arial" panose="020B0604020202020204" pitchFamily="34" charset="0"/>
              </a:rPr>
              <a:t>raduate g</a:t>
            </a:r>
            <a:r>
              <a:rPr lang="en-US" sz="2400" dirty="0">
                <a:solidFill>
                  <a:schemeClr val="bg1"/>
                </a:solidFill>
                <a:latin typeface="Arial" panose="020B0604020202020204" pitchFamily="34" charset="0"/>
                <a:cs typeface="Arial" panose="020B0604020202020204" pitchFamily="34" charset="0"/>
              </a:rPr>
              <a:t>roup.</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It’s open </a:t>
            </a:r>
            <a:r>
              <a:rPr lang="en-US" sz="2400" dirty="0">
                <a:solidFill>
                  <a:schemeClr val="bg1"/>
                </a:solidFill>
                <a:latin typeface="Arial" panose="020B0604020202020204" pitchFamily="34" charset="0"/>
                <a:cs typeface="Arial" panose="020B0604020202020204" pitchFamily="34" charset="0"/>
              </a:rPr>
              <a:t>to all simple course participants present and past (graduates)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I</a:t>
            </a:r>
            <a:r>
              <a:rPr lang="en-US" sz="2400" dirty="0">
                <a:solidFill>
                  <a:schemeClr val="bg1"/>
                </a:solidFill>
                <a:latin typeface="Arial" panose="020B0604020202020204" pitchFamily="34" charset="0"/>
                <a:cs typeface="Arial" panose="020B0604020202020204" pitchFamily="34" charset="0"/>
              </a:rPr>
              <a:t>t will run Monday’s 12:30 to 2:00 PM starting October 19</a:t>
            </a:r>
            <a:r>
              <a:rPr lang="en-US" sz="2400" baseline="30000" dirty="0">
                <a:solidFill>
                  <a:schemeClr val="bg1"/>
                </a:solidFill>
                <a:latin typeface="Arial" panose="020B0604020202020204" pitchFamily="34" charset="0"/>
                <a:cs typeface="Arial" panose="020B0604020202020204" pitchFamily="34" charset="0"/>
              </a:rPr>
              <a:t>th</a:t>
            </a:r>
            <a:r>
              <a:rPr lang="en-US" sz="2400" dirty="0">
                <a:solidFill>
                  <a:schemeClr val="bg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It’s held on zoom (same link as the Wednesday group) and in person (in the board room of the Stratford family health team 444 Douro St.</a:t>
            </a:r>
            <a:r>
              <a:rPr lang="en-US" sz="2400" dirty="0">
                <a:solidFill>
                  <a:schemeClr val="bg1"/>
                </a:solidFill>
                <a:latin typeface="Arial" panose="020B0604020202020204" pitchFamily="34" charset="0"/>
                <a:cs typeface="Arial" panose="020B0604020202020204" pitchFamily="34" charset="0"/>
              </a:rPr>
              <a:t> 2</a:t>
            </a:r>
            <a:r>
              <a:rPr lang="en-US" sz="2400" baseline="30000" dirty="0">
                <a:solidFill>
                  <a:schemeClr val="bg1"/>
                </a:solidFill>
                <a:latin typeface="Arial" panose="020B0604020202020204" pitchFamily="34" charset="0"/>
                <a:cs typeface="Arial" panose="020B0604020202020204" pitchFamily="34" charset="0"/>
              </a:rPr>
              <a:t>nd</a:t>
            </a:r>
            <a:r>
              <a:rPr lang="en-US" sz="2400" dirty="0">
                <a:solidFill>
                  <a:schemeClr val="bg1"/>
                </a:solidFill>
                <a:latin typeface="Arial" panose="020B0604020202020204" pitchFamily="34" charset="0"/>
                <a:cs typeface="Arial" panose="020B0604020202020204" pitchFamily="34" charset="0"/>
              </a:rPr>
              <a:t> floor.)</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We don’t introduce any new material but h</a:t>
            </a:r>
            <a:r>
              <a:rPr lang="en-US" sz="2400" dirty="0">
                <a:solidFill>
                  <a:schemeClr val="bg1"/>
                </a:solidFill>
                <a:latin typeface="Arial" panose="020B0604020202020204" pitchFamily="34" charset="0"/>
                <a:cs typeface="Arial" panose="020B0604020202020204" pitchFamily="34" charset="0"/>
              </a:rPr>
              <a:t>elp participants understand and practice what we talk about on Wednesdays.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It’s drop-in so you can come sometimes and stay only part of the time.  </a:t>
            </a:r>
            <a:endParaRPr lang="en-CA" sz="2400" dirty="0">
              <a:solidFill>
                <a:schemeClr val="bg1"/>
              </a:solidFill>
              <a:latin typeface="Arial" panose="020B0604020202020204" pitchFamily="34" charset="0"/>
              <a:cs typeface="Arial" panose="020B0604020202020204" pitchFamily="34" charset="0"/>
            </a:endParaRPr>
          </a:p>
          <a:p>
            <a:r>
              <a:rPr lang="en-US" sz="1600" b="0" i="0" dirty="0">
                <a:effectLst/>
                <a:latin typeface="Arial" panose="020B0604020202020204" pitchFamily="34" charset="0"/>
              </a:rPr>
              <a:t> </a:t>
            </a:r>
            <a:endParaRPr lang="en-CA" sz="1600" dirty="0"/>
          </a:p>
        </p:txBody>
      </p:sp>
      <p:sp>
        <p:nvSpPr>
          <p:cNvPr id="2" name="Slide Number Placeholder 1">
            <a:extLst>
              <a:ext uri="{FF2B5EF4-FFF2-40B4-BE49-F238E27FC236}">
                <a16:creationId xmlns:a16="http://schemas.microsoft.com/office/drawing/2014/main" id="{9AE9F362-8D78-E4A4-5E8F-B9AF2EE777DC}"/>
              </a:ext>
            </a:extLst>
          </p:cNvPr>
          <p:cNvSpPr>
            <a:spLocks noGrp="1"/>
          </p:cNvSpPr>
          <p:nvPr>
            <p:ph type="sldNum" sz="quarter" idx="12"/>
          </p:nvPr>
        </p:nvSpPr>
        <p:spPr/>
        <p:txBody>
          <a:bodyPr/>
          <a:lstStyle/>
          <a:p>
            <a:fld id="{5B621ED0-B45F-441E-93E9-023E2B55C8A5}" type="slidenum">
              <a:rPr lang="en-CA" smtClean="0"/>
              <a:t>65</a:t>
            </a:fld>
            <a:endParaRPr lang="en-CA"/>
          </a:p>
        </p:txBody>
      </p:sp>
    </p:spTree>
    <p:extLst>
      <p:ext uri="{BB962C8B-B14F-4D97-AF65-F5344CB8AC3E}">
        <p14:creationId xmlns:p14="http://schemas.microsoft.com/office/powerpoint/2010/main" val="2815100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9647AA-7BEA-5483-C7B7-3A893EB9FC28}"/>
              </a:ext>
            </a:extLst>
          </p:cNvPr>
          <p:cNvSpPr>
            <a:spLocks noGrp="1"/>
          </p:cNvSpPr>
          <p:nvPr>
            <p:ph type="sldNum" sz="quarter" idx="12"/>
          </p:nvPr>
        </p:nvSpPr>
        <p:spPr/>
        <p:txBody>
          <a:bodyPr/>
          <a:lstStyle/>
          <a:p>
            <a:fld id="{5B621ED0-B45F-441E-93E9-023E2B55C8A5}" type="slidenum">
              <a:rPr lang="en-CA" smtClean="0"/>
              <a:t>66</a:t>
            </a:fld>
            <a:endParaRPr lang="en-CA"/>
          </a:p>
        </p:txBody>
      </p:sp>
      <p:sp>
        <p:nvSpPr>
          <p:cNvPr id="4" name="TextBox 3">
            <a:extLst>
              <a:ext uri="{FF2B5EF4-FFF2-40B4-BE49-F238E27FC236}">
                <a16:creationId xmlns:a16="http://schemas.microsoft.com/office/drawing/2014/main" id="{626093DA-BA5D-AF1C-6D44-1177C39CC0BD}"/>
              </a:ext>
            </a:extLst>
          </p:cNvPr>
          <p:cNvSpPr txBox="1"/>
          <p:nvPr/>
        </p:nvSpPr>
        <p:spPr>
          <a:xfrm>
            <a:off x="615527" y="653161"/>
            <a:ext cx="3472049" cy="1200329"/>
          </a:xfrm>
          <a:prstGeom prst="rect">
            <a:avLst/>
          </a:prstGeom>
          <a:noFill/>
        </p:spPr>
        <p:txBody>
          <a:bodyPr wrap="square">
            <a:spAutoFit/>
          </a:bodyPr>
          <a:lstStyle/>
          <a:p>
            <a:pPr algn="ctr"/>
            <a:r>
              <a:rPr lang="en-US" sz="3600" dirty="0">
                <a:latin typeface="Corbel" panose="020B0503020204020204" pitchFamily="34" charset="0"/>
              </a:rPr>
              <a:t>HOMEWORK</a:t>
            </a:r>
            <a:r>
              <a:rPr lang="en-US" sz="3600" b="0" i="0" dirty="0">
                <a:effectLst/>
                <a:latin typeface="Corbel" panose="020B0503020204020204" pitchFamily="34" charset="0"/>
              </a:rPr>
              <a:t> GROUP </a:t>
            </a:r>
            <a:endParaRPr lang="en-CA" sz="3600" dirty="0">
              <a:latin typeface="Corbel" panose="020B0503020204020204" pitchFamily="34" charset="0"/>
            </a:endParaRPr>
          </a:p>
        </p:txBody>
      </p:sp>
      <p:sp>
        <p:nvSpPr>
          <p:cNvPr id="6" name="TextBox 5">
            <a:extLst>
              <a:ext uri="{FF2B5EF4-FFF2-40B4-BE49-F238E27FC236}">
                <a16:creationId xmlns:a16="http://schemas.microsoft.com/office/drawing/2014/main" id="{0F383F7F-341F-DE55-2EC3-0D484FBAAD39}"/>
              </a:ext>
            </a:extLst>
          </p:cNvPr>
          <p:cNvSpPr txBox="1"/>
          <p:nvPr/>
        </p:nvSpPr>
        <p:spPr>
          <a:xfrm>
            <a:off x="5513805" y="653161"/>
            <a:ext cx="5852285" cy="5262979"/>
          </a:xfrm>
          <a:prstGeom prst="rect">
            <a:avLst/>
          </a:prstGeom>
          <a:noFill/>
        </p:spPr>
        <p:txBody>
          <a:bodyPr wrap="square">
            <a:spAutoFit/>
          </a:bodyPr>
          <a:lstStyle/>
          <a:p>
            <a:pPr marL="285750" indent="-285750">
              <a:buFont typeface="Arial" panose="020B0604020202020204" pitchFamily="34" charset="0"/>
              <a:buChar char="•"/>
            </a:pPr>
            <a:r>
              <a:rPr lang="en-US" sz="2800" b="0" i="0" dirty="0">
                <a:solidFill>
                  <a:schemeClr val="bg1"/>
                </a:solidFill>
                <a:effectLst/>
                <a:latin typeface="Arial" panose="020B0604020202020204" pitchFamily="34" charset="0"/>
                <a:cs typeface="Arial" panose="020B0604020202020204" pitchFamily="34" charset="0"/>
              </a:rPr>
              <a:t>Joan and Nicole will trial a homework group.</a:t>
            </a:r>
          </a:p>
          <a:p>
            <a:pPr marL="285750" indent="-285750">
              <a:buFont typeface="Arial" panose="020B0604020202020204" pitchFamily="34" charset="0"/>
              <a:buChar char="•"/>
            </a:pPr>
            <a:r>
              <a:rPr lang="en-US" sz="2800" b="0" i="0" dirty="0">
                <a:solidFill>
                  <a:schemeClr val="bg1"/>
                </a:solidFill>
                <a:effectLst/>
                <a:latin typeface="Arial" panose="020B0604020202020204" pitchFamily="34" charset="0"/>
                <a:cs typeface="Arial" panose="020B0604020202020204" pitchFamily="34" charset="0"/>
              </a:rPr>
              <a:t>I</a:t>
            </a:r>
            <a:r>
              <a:rPr lang="en-US" sz="2800" dirty="0">
                <a:solidFill>
                  <a:schemeClr val="bg1"/>
                </a:solidFill>
                <a:latin typeface="Arial" panose="020B0604020202020204" pitchFamily="34" charset="0"/>
                <a:cs typeface="Arial" panose="020B0604020202020204" pitchFamily="34" charset="0"/>
              </a:rPr>
              <a:t>t will also run on Monday’s 12:00 to 12:30 PM starting October 19 just before boing.</a:t>
            </a:r>
          </a:p>
          <a:p>
            <a:pPr marL="285750" indent="-285750">
              <a:buFont typeface="Arial" panose="020B0604020202020204" pitchFamily="34" charset="0"/>
              <a:buChar char="•"/>
            </a:pPr>
            <a:r>
              <a:rPr lang="en-US" sz="2800" b="0" i="0" dirty="0">
                <a:solidFill>
                  <a:schemeClr val="bg1"/>
                </a:solidFill>
                <a:effectLst/>
                <a:latin typeface="Arial" panose="020B0604020202020204" pitchFamily="34" charset="0"/>
                <a:cs typeface="Arial" panose="020B0604020202020204" pitchFamily="34" charset="0"/>
              </a:rPr>
              <a:t>It’s also held on zoom (same link as the Wednesday group) and in person (in the board room of the Stratford family health team 444 Douro St.</a:t>
            </a:r>
            <a:r>
              <a:rPr lang="en-US" sz="2800" dirty="0">
                <a:solidFill>
                  <a:schemeClr val="bg1"/>
                </a:solidFill>
                <a:latin typeface="Arial" panose="020B0604020202020204" pitchFamily="34" charset="0"/>
                <a:cs typeface="Arial" panose="020B0604020202020204" pitchFamily="34" charset="0"/>
              </a:rPr>
              <a:t> 2</a:t>
            </a:r>
            <a:r>
              <a:rPr lang="en-US" sz="2800" baseline="30000" dirty="0">
                <a:solidFill>
                  <a:schemeClr val="bg1"/>
                </a:solidFill>
                <a:latin typeface="Arial" panose="020B0604020202020204" pitchFamily="34" charset="0"/>
                <a:cs typeface="Arial" panose="020B0604020202020204" pitchFamily="34" charset="0"/>
              </a:rPr>
              <a:t>nd</a:t>
            </a:r>
            <a:r>
              <a:rPr lang="en-US" sz="2800" dirty="0">
                <a:solidFill>
                  <a:schemeClr val="bg1"/>
                </a:solidFill>
                <a:latin typeface="Arial" panose="020B0604020202020204" pitchFamily="34" charset="0"/>
                <a:cs typeface="Arial" panose="020B0604020202020204" pitchFamily="34" charset="0"/>
              </a:rPr>
              <a:t> floor.)</a:t>
            </a: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They will assess if they continue depending on the response to it.</a:t>
            </a:r>
          </a:p>
        </p:txBody>
      </p:sp>
      <p:pic>
        <p:nvPicPr>
          <p:cNvPr id="3" name="Picture 2" descr="tutorextra.co.uk">
            <a:extLst>
              <a:ext uri="{FF2B5EF4-FFF2-40B4-BE49-F238E27FC236}">
                <a16:creationId xmlns:a16="http://schemas.microsoft.com/office/drawing/2014/main" id="{D4FB9BF9-1172-4256-3927-46C9B56A7FAD}"/>
              </a:ext>
            </a:extLst>
          </p:cNvPr>
          <p:cNvPicPr>
            <a:picLocks noChangeAspect="1"/>
          </p:cNvPicPr>
          <p:nvPr/>
        </p:nvPicPr>
        <p:blipFill>
          <a:blip r:embed="rId2"/>
          <a:stretch>
            <a:fillRect/>
          </a:stretch>
        </p:blipFill>
        <p:spPr>
          <a:xfrm>
            <a:off x="426199" y="1975450"/>
            <a:ext cx="4378715" cy="3808900"/>
          </a:xfrm>
          <a:prstGeom prst="rect">
            <a:avLst/>
          </a:prstGeom>
        </p:spPr>
      </p:pic>
    </p:spTree>
    <p:extLst>
      <p:ext uri="{BB962C8B-B14F-4D97-AF65-F5344CB8AC3E}">
        <p14:creationId xmlns:p14="http://schemas.microsoft.com/office/powerpoint/2010/main" val="1983184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9835DC-61BD-03CB-6478-9BD5D88ACDCB}"/>
              </a:ext>
            </a:extLst>
          </p:cNvPr>
          <p:cNvSpPr>
            <a:spLocks noGrp="1"/>
          </p:cNvSpPr>
          <p:nvPr>
            <p:ph type="sldNum" sz="quarter" idx="12"/>
          </p:nvPr>
        </p:nvSpPr>
        <p:spPr/>
        <p:txBody>
          <a:bodyPr/>
          <a:lstStyle/>
          <a:p>
            <a:fld id="{5B621ED0-B45F-441E-93E9-023E2B55C8A5}" type="slidenum">
              <a:rPr lang="en-CA" smtClean="0"/>
              <a:t>67</a:t>
            </a:fld>
            <a:endParaRPr lang="en-CA"/>
          </a:p>
        </p:txBody>
      </p:sp>
      <p:pic>
        <p:nvPicPr>
          <p:cNvPr id="4" name="Picture 3">
            <a:extLst>
              <a:ext uri="{FF2B5EF4-FFF2-40B4-BE49-F238E27FC236}">
                <a16:creationId xmlns:a16="http://schemas.microsoft.com/office/drawing/2014/main" id="{A6E7EE60-461B-23EE-4A6B-B49F1FF6A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07470" y="2808193"/>
            <a:ext cx="3807543" cy="2660093"/>
          </a:xfrm>
          <a:prstGeom prst="rect">
            <a:avLst/>
          </a:prstGeom>
        </p:spPr>
      </p:pic>
      <p:sp>
        <p:nvSpPr>
          <p:cNvPr id="6" name="TextBox 5">
            <a:extLst>
              <a:ext uri="{FF2B5EF4-FFF2-40B4-BE49-F238E27FC236}">
                <a16:creationId xmlns:a16="http://schemas.microsoft.com/office/drawing/2014/main" id="{6C199F64-B897-88F7-87F8-CA68AB871522}"/>
              </a:ext>
            </a:extLst>
          </p:cNvPr>
          <p:cNvSpPr txBox="1"/>
          <p:nvPr/>
        </p:nvSpPr>
        <p:spPr>
          <a:xfrm>
            <a:off x="-127844" y="815989"/>
            <a:ext cx="4478171" cy="1200329"/>
          </a:xfrm>
          <a:prstGeom prst="rect">
            <a:avLst/>
          </a:prstGeom>
          <a:noFill/>
        </p:spPr>
        <p:txBody>
          <a:bodyPr wrap="square">
            <a:spAutoFit/>
          </a:bodyPr>
          <a:lstStyle/>
          <a:p>
            <a:pPr algn="ctr"/>
            <a:r>
              <a:rPr lang="en-US" sz="3600" dirty="0">
                <a:latin typeface="Corbel" panose="020B0503020204020204" pitchFamily="34" charset="0"/>
              </a:rPr>
              <a:t>POST WEDNESDAY SESSION DEBRIEF</a:t>
            </a:r>
            <a:r>
              <a:rPr lang="en-US" sz="3600" b="0" i="0" dirty="0">
                <a:effectLst/>
                <a:latin typeface="Corbel" panose="020B0503020204020204" pitchFamily="34" charset="0"/>
              </a:rPr>
              <a:t> </a:t>
            </a:r>
            <a:endParaRPr lang="en-CA" sz="3600" dirty="0">
              <a:latin typeface="Corbel" panose="020B0503020204020204" pitchFamily="34" charset="0"/>
            </a:endParaRPr>
          </a:p>
        </p:txBody>
      </p:sp>
      <p:sp>
        <p:nvSpPr>
          <p:cNvPr id="8" name="TextBox 7">
            <a:extLst>
              <a:ext uri="{FF2B5EF4-FFF2-40B4-BE49-F238E27FC236}">
                <a16:creationId xmlns:a16="http://schemas.microsoft.com/office/drawing/2014/main" id="{F7EF3C58-05FE-983E-DA0F-E27A3ED96974}"/>
              </a:ext>
            </a:extLst>
          </p:cNvPr>
          <p:cNvSpPr txBox="1"/>
          <p:nvPr/>
        </p:nvSpPr>
        <p:spPr>
          <a:xfrm>
            <a:off x="4496147" y="480662"/>
            <a:ext cx="7109044" cy="6124754"/>
          </a:xfrm>
          <a:prstGeom prst="rect">
            <a:avLst/>
          </a:prstGeom>
          <a:noFill/>
        </p:spPr>
        <p:txBody>
          <a:bodyPr wrap="square">
            <a:sp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For up to 30 minutes after each Wednesday session, you can remain on zoom to have an informal chat with other course participants.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Lauren </a:t>
            </a:r>
            <a:r>
              <a:rPr lang="en-US" sz="2800" dirty="0" err="1">
                <a:solidFill>
                  <a:schemeClr val="bg1"/>
                </a:solidFill>
                <a:latin typeface="Arial" panose="020B0604020202020204" pitchFamily="34" charset="0"/>
                <a:cs typeface="Arial" panose="020B0604020202020204" pitchFamily="34" charset="0"/>
              </a:rPr>
              <a:t>Gienow</a:t>
            </a:r>
            <a:r>
              <a:rPr lang="en-US" sz="2800" dirty="0">
                <a:solidFill>
                  <a:schemeClr val="bg1"/>
                </a:solidFill>
                <a:latin typeface="Arial" panose="020B0604020202020204" pitchFamily="34" charset="0"/>
                <a:cs typeface="Arial" panose="020B0604020202020204" pitchFamily="34" charset="0"/>
              </a:rPr>
              <a:t> one of the co-leaders was present for these debriefs last year.</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Carolynn has kindly agreed to do that this year.</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This is not group therapy or a place to disclose deep personal issues.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It’s a time to debrief what was just covered in the course and share your insights, questions and understanding with others.</a:t>
            </a:r>
            <a:endParaRPr lang="en-CA" dirty="0"/>
          </a:p>
        </p:txBody>
      </p:sp>
    </p:spTree>
    <p:extLst>
      <p:ext uri="{BB962C8B-B14F-4D97-AF65-F5344CB8AC3E}">
        <p14:creationId xmlns:p14="http://schemas.microsoft.com/office/powerpoint/2010/main" val="19715922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7FF01-1555-3C0C-1442-3635F643790B}"/>
              </a:ext>
            </a:extLst>
          </p:cNvPr>
          <p:cNvSpPr txBox="1"/>
          <p:nvPr/>
        </p:nvSpPr>
        <p:spPr>
          <a:xfrm>
            <a:off x="46759" y="1348800"/>
            <a:ext cx="12098482" cy="5509200"/>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chemeClr val="bg1"/>
                </a:solidFill>
                <a:effectLst/>
                <a:latin typeface="Arial" panose="020B0604020202020204" pitchFamily="34" charset="0"/>
              </a:rPr>
              <a:t>Every year we ask for volunteers to </a:t>
            </a:r>
            <a:r>
              <a:rPr lang="en-US" sz="2200" dirty="0">
                <a:solidFill>
                  <a:schemeClr val="bg1"/>
                </a:solidFill>
                <a:latin typeface="Arial" panose="020B0604020202020204" pitchFamily="34" charset="0"/>
              </a:rPr>
              <a:t>help us demonstrate how the tools and skills are used. These “practices” are done live in front of the group and have been very appreciated both by the volunteers and course participants. </a:t>
            </a:r>
          </a:p>
          <a:p>
            <a:pPr marL="342900" indent="-342900">
              <a:buFont typeface="Arial" panose="020B0604020202020204" pitchFamily="34" charset="0"/>
              <a:buChar char="•"/>
            </a:pPr>
            <a:r>
              <a:rPr lang="en-US" sz="2200" b="0" i="0" dirty="0">
                <a:solidFill>
                  <a:schemeClr val="bg1"/>
                </a:solidFill>
                <a:effectLst/>
                <a:latin typeface="Arial" panose="020B0604020202020204" pitchFamily="34" charset="0"/>
              </a:rPr>
              <a:t>To prepare for these practices, volunteers meet with dr. Cleto for about 90 minutes the Wednesday prior to the practice (at 1:30 PM)</a:t>
            </a:r>
            <a:r>
              <a:rPr lang="en-US" sz="2200" dirty="0">
                <a:solidFill>
                  <a:schemeClr val="bg1"/>
                </a:solidFill>
                <a:latin typeface="Arial" panose="020B0604020202020204" pitchFamily="34" charset="0"/>
              </a:rPr>
              <a:t>. </a:t>
            </a:r>
          </a:p>
          <a:p>
            <a:pPr marL="342900" indent="-342900">
              <a:buFont typeface="Arial" panose="020B0604020202020204" pitchFamily="34" charset="0"/>
              <a:buChar char="•"/>
            </a:pPr>
            <a:r>
              <a:rPr lang="en-US" sz="2200" dirty="0">
                <a:solidFill>
                  <a:schemeClr val="bg1"/>
                </a:solidFill>
                <a:latin typeface="Arial" panose="020B0604020202020204" pitchFamily="34" charset="0"/>
              </a:rPr>
              <a:t>There will be 11 practices throughout the year, one for each of the 6 tools we discuss in Simple and 5 devoted to internal family systems. </a:t>
            </a:r>
          </a:p>
          <a:p>
            <a:pPr marL="342900" indent="-342900">
              <a:buFont typeface="Arial" panose="020B0604020202020204" pitchFamily="34" charset="0"/>
              <a:buChar char="•"/>
            </a:pPr>
            <a:r>
              <a:rPr lang="en-US" sz="2200" b="0" i="0" dirty="0">
                <a:solidFill>
                  <a:schemeClr val="bg1"/>
                </a:solidFill>
                <a:effectLst/>
                <a:latin typeface="Arial" panose="020B0604020202020204" pitchFamily="34" charset="0"/>
              </a:rPr>
              <a:t>The last five practice sessions will </a:t>
            </a:r>
            <a:r>
              <a:rPr lang="en-US" sz="2200" dirty="0">
                <a:solidFill>
                  <a:schemeClr val="bg1"/>
                </a:solidFill>
                <a:latin typeface="Arial" panose="020B0604020202020204" pitchFamily="34" charset="0"/>
              </a:rPr>
              <a:t>work on</a:t>
            </a:r>
            <a:r>
              <a:rPr lang="en-US" sz="2200" b="0" i="0" dirty="0">
                <a:solidFill>
                  <a:schemeClr val="bg1"/>
                </a:solidFill>
                <a:effectLst/>
                <a:latin typeface="Arial" panose="020B0604020202020204" pitchFamily="34" charset="0"/>
              </a:rPr>
              <a:t> internal family systems and the </a:t>
            </a:r>
            <a:r>
              <a:rPr lang="en-US" sz="2200" dirty="0">
                <a:solidFill>
                  <a:schemeClr val="bg1"/>
                </a:solidFill>
                <a:latin typeface="Arial" panose="020B0604020202020204" pitchFamily="34" charset="0"/>
              </a:rPr>
              <a:t>Self-led</a:t>
            </a:r>
            <a:r>
              <a:rPr lang="en-US" sz="2200" b="0" i="0" dirty="0">
                <a:solidFill>
                  <a:schemeClr val="bg1"/>
                </a:solidFill>
                <a:effectLst/>
                <a:latin typeface="Arial" panose="020B0604020202020204" pitchFamily="34" charset="0"/>
              </a:rPr>
              <a:t> remediation procedure. </a:t>
            </a:r>
            <a:r>
              <a:rPr lang="en-US" sz="2200" dirty="0">
                <a:solidFill>
                  <a:schemeClr val="bg1"/>
                </a:solidFill>
                <a:latin typeface="Arial" panose="020B0604020202020204" pitchFamily="34" charset="0"/>
              </a:rPr>
              <a:t>T</a:t>
            </a:r>
            <a:r>
              <a:rPr lang="en-US" sz="2200" b="0" i="0" dirty="0">
                <a:solidFill>
                  <a:schemeClr val="bg1"/>
                </a:solidFill>
                <a:effectLst/>
                <a:latin typeface="Arial" panose="020B0604020202020204" pitchFamily="34" charset="0"/>
              </a:rPr>
              <a:t>o volunteer for these sessions, you </a:t>
            </a:r>
            <a:r>
              <a:rPr lang="en-US" sz="2200" dirty="0">
                <a:solidFill>
                  <a:schemeClr val="bg1"/>
                </a:solidFill>
                <a:latin typeface="Arial" panose="020B0604020202020204" pitchFamily="34" charset="0"/>
              </a:rPr>
              <a:t>should</a:t>
            </a:r>
            <a:r>
              <a:rPr lang="en-US" sz="2200" b="0" i="0" dirty="0">
                <a:solidFill>
                  <a:schemeClr val="bg1"/>
                </a:solidFill>
                <a:effectLst/>
                <a:latin typeface="Arial" panose="020B0604020202020204" pitchFamily="34" charset="0"/>
              </a:rPr>
              <a:t> be willing to work with us through the internal family systems workbook. These last 5 practices involve stage 2 trauma work. If you volunteer for these, </a:t>
            </a:r>
            <a:r>
              <a:rPr lang="en-US" sz="2200" dirty="0">
                <a:solidFill>
                  <a:schemeClr val="bg1"/>
                </a:solidFill>
                <a:latin typeface="Arial" panose="020B0604020202020204" pitchFamily="34" charset="0"/>
              </a:rPr>
              <a:t>i</a:t>
            </a:r>
            <a:r>
              <a:rPr lang="en-US" sz="2200" b="0" i="0" dirty="0">
                <a:solidFill>
                  <a:schemeClr val="bg1"/>
                </a:solidFill>
                <a:effectLst/>
                <a:latin typeface="Arial" panose="020B0604020202020204" pitchFamily="34" charset="0"/>
              </a:rPr>
              <a:t>t's important that you’ve learned and can </a:t>
            </a:r>
            <a:r>
              <a:rPr lang="en-US" sz="2200" dirty="0">
                <a:solidFill>
                  <a:schemeClr val="bg1"/>
                </a:solidFill>
                <a:latin typeface="Arial" panose="020B0604020202020204" pitchFamily="34" charset="0"/>
              </a:rPr>
              <a:t>use the</a:t>
            </a:r>
            <a:r>
              <a:rPr lang="en-US" sz="2200" b="0" i="0" dirty="0">
                <a:solidFill>
                  <a:schemeClr val="bg1"/>
                </a:solidFill>
                <a:effectLst/>
                <a:latin typeface="Arial" panose="020B0604020202020204" pitchFamily="34" charset="0"/>
              </a:rPr>
              <a:t> emotional regulation skills discussed in the remainder of the course and have some access to Wise mind. </a:t>
            </a:r>
          </a:p>
          <a:p>
            <a:pPr marL="342900" indent="-342900">
              <a:buFont typeface="Arial" panose="020B0604020202020204" pitchFamily="34" charset="0"/>
              <a:buChar char="•"/>
            </a:pPr>
            <a:r>
              <a:rPr lang="en-US" sz="2200" dirty="0">
                <a:solidFill>
                  <a:schemeClr val="bg1"/>
                </a:solidFill>
                <a:latin typeface="Arial" panose="020B0604020202020204" pitchFamily="34" charset="0"/>
              </a:rPr>
              <a:t>If you’d like to volunteer, let us know by Email (itssimple2023@gmail.com.) We take volunteers on a first email first volunteer basis. If we receive an email from you, about this we will get back to you to set a date.</a:t>
            </a:r>
            <a:endParaRPr lang="en-US" sz="2200" b="0" i="0" dirty="0">
              <a:solidFill>
                <a:schemeClr val="bg1"/>
              </a:solidFill>
              <a:effectLst/>
              <a:latin typeface="Arial" panose="020B0604020202020204" pitchFamily="34" charset="0"/>
            </a:endParaRPr>
          </a:p>
        </p:txBody>
      </p:sp>
      <p:pic>
        <p:nvPicPr>
          <p:cNvPr id="4" name="Picture 3" descr="A group of hands holding up colorful letters&#10;&#10;AI-generated content may be incorrect.">
            <a:extLst>
              <a:ext uri="{FF2B5EF4-FFF2-40B4-BE49-F238E27FC236}">
                <a16:creationId xmlns:a16="http://schemas.microsoft.com/office/drawing/2014/main" id="{F8D47B00-E01D-5772-5F89-2B0B4DC76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1349" y="114302"/>
            <a:ext cx="5517573" cy="1174173"/>
          </a:xfrm>
          <a:prstGeom prst="rect">
            <a:avLst/>
          </a:prstGeom>
        </p:spPr>
      </p:pic>
      <p:sp>
        <p:nvSpPr>
          <p:cNvPr id="2" name="Slide Number Placeholder 1">
            <a:extLst>
              <a:ext uri="{FF2B5EF4-FFF2-40B4-BE49-F238E27FC236}">
                <a16:creationId xmlns:a16="http://schemas.microsoft.com/office/drawing/2014/main" id="{77C11891-69CA-1062-6F15-37B093692D59}"/>
              </a:ext>
            </a:extLst>
          </p:cNvPr>
          <p:cNvSpPr>
            <a:spLocks noGrp="1"/>
          </p:cNvSpPr>
          <p:nvPr>
            <p:ph type="sldNum" sz="quarter" idx="12"/>
          </p:nvPr>
        </p:nvSpPr>
        <p:spPr/>
        <p:txBody>
          <a:bodyPr/>
          <a:lstStyle/>
          <a:p>
            <a:fld id="{5B621ED0-B45F-441E-93E9-023E2B55C8A5}" type="slidenum">
              <a:rPr lang="en-CA" smtClean="0"/>
              <a:t>68</a:t>
            </a:fld>
            <a:endParaRPr lang="en-CA"/>
          </a:p>
        </p:txBody>
      </p:sp>
    </p:spTree>
    <p:extLst>
      <p:ext uri="{BB962C8B-B14F-4D97-AF65-F5344CB8AC3E}">
        <p14:creationId xmlns:p14="http://schemas.microsoft.com/office/powerpoint/2010/main" val="32497305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9D19F6-47E2-A16F-A61C-55560BCB1EAD}"/>
              </a:ext>
            </a:extLst>
          </p:cNvPr>
          <p:cNvSpPr txBox="1"/>
          <p:nvPr/>
        </p:nvSpPr>
        <p:spPr>
          <a:xfrm>
            <a:off x="1076484" y="-121948"/>
            <a:ext cx="9433461" cy="646331"/>
          </a:xfrm>
          <a:prstGeom prst="rect">
            <a:avLst/>
          </a:prstGeom>
          <a:noFill/>
        </p:spPr>
        <p:txBody>
          <a:bodyPr wrap="square">
            <a:spAutoFit/>
          </a:bodyPr>
          <a:lstStyle/>
          <a:p>
            <a:pPr algn="ctr"/>
            <a:r>
              <a:rPr lang="en-US" sz="3600" dirty="0"/>
              <a:t>PRACTICE SESSIONS SCHEDULE</a:t>
            </a:r>
            <a:endParaRPr lang="en-CA" sz="3600" dirty="0"/>
          </a:p>
        </p:txBody>
      </p:sp>
      <p:sp>
        <p:nvSpPr>
          <p:cNvPr id="5" name="TextBox 4">
            <a:extLst>
              <a:ext uri="{FF2B5EF4-FFF2-40B4-BE49-F238E27FC236}">
                <a16:creationId xmlns:a16="http://schemas.microsoft.com/office/drawing/2014/main" id="{C81EEA12-DFC8-C782-474B-471E5985C675}"/>
              </a:ext>
            </a:extLst>
          </p:cNvPr>
          <p:cNvSpPr txBox="1"/>
          <p:nvPr/>
        </p:nvSpPr>
        <p:spPr>
          <a:xfrm>
            <a:off x="161306" y="783611"/>
            <a:ext cx="11869388" cy="6186309"/>
          </a:xfrm>
          <a:prstGeom prst="rect">
            <a:avLst/>
          </a:prstGeom>
          <a:noFill/>
        </p:spPr>
        <p:txBody>
          <a:bodyPr wrap="square">
            <a:spAutoFit/>
          </a:bodyPr>
          <a:lstStyle/>
          <a:p>
            <a:r>
              <a:rPr lang="en-US" dirty="0">
                <a:solidFill>
                  <a:schemeClr val="bg1"/>
                </a:solidFill>
              </a:rPr>
              <a:t>1. Week 5 November 4                                                                                                            Crisis Plans                                            Chris P.                                                 </a:t>
            </a:r>
          </a:p>
          <a:p>
            <a:endParaRPr lang="en-US" dirty="0"/>
          </a:p>
          <a:p>
            <a:r>
              <a:rPr lang="en-US" dirty="0">
                <a:solidFill>
                  <a:schemeClr val="bg1"/>
                </a:solidFill>
              </a:rPr>
              <a:t>2. Week 6 November 11                                             November 4 , 1:30                        Holes diary cards                                Rona G.                                                            </a:t>
            </a:r>
          </a:p>
          <a:p>
            <a:endParaRPr lang="en-US" dirty="0">
              <a:solidFill>
                <a:schemeClr val="bg1"/>
              </a:solidFill>
            </a:endParaRPr>
          </a:p>
          <a:p>
            <a:r>
              <a:rPr lang="en-US" dirty="0">
                <a:solidFill>
                  <a:schemeClr val="bg1"/>
                </a:solidFill>
              </a:rPr>
              <a:t>3. Week 10 December 9                                              December 2, 1:30                         Chain analysis                                      Janet L.                                          </a:t>
            </a:r>
          </a:p>
          <a:p>
            <a:endParaRPr lang="en-US" dirty="0">
              <a:solidFill>
                <a:schemeClr val="bg1"/>
              </a:solidFill>
            </a:endParaRPr>
          </a:p>
          <a:p>
            <a:r>
              <a:rPr lang="en-US" dirty="0">
                <a:solidFill>
                  <a:schemeClr val="bg1"/>
                </a:solidFill>
              </a:rPr>
              <a:t>4. Week 14 January 13                                                  January 6, 1:30                              Rational mind remediation            Elaine S.                        </a:t>
            </a:r>
          </a:p>
          <a:p>
            <a:endParaRPr lang="en-US" dirty="0">
              <a:solidFill>
                <a:schemeClr val="bg1"/>
              </a:solidFill>
            </a:endParaRPr>
          </a:p>
          <a:p>
            <a:r>
              <a:rPr lang="en-US" dirty="0">
                <a:solidFill>
                  <a:schemeClr val="bg1"/>
                </a:solidFill>
              </a:rPr>
              <a:t>5. Week 18 February 10                                               February 3, 1:30                            goals diary card                                    Jeremy B.</a:t>
            </a:r>
          </a:p>
          <a:p>
            <a:endParaRPr lang="en-US" dirty="0">
              <a:solidFill>
                <a:schemeClr val="bg1"/>
              </a:solidFill>
            </a:endParaRPr>
          </a:p>
          <a:p>
            <a:r>
              <a:rPr lang="en-US" dirty="0">
                <a:solidFill>
                  <a:schemeClr val="bg1"/>
                </a:solidFill>
              </a:rPr>
              <a:t>6. Week 24 April 7                                                             March 31, 1:30                            IFS workbook 1</a:t>
            </a:r>
          </a:p>
          <a:p>
            <a:endParaRPr lang="en-US" dirty="0">
              <a:solidFill>
                <a:schemeClr val="bg1"/>
              </a:solidFill>
            </a:endParaRPr>
          </a:p>
          <a:p>
            <a:r>
              <a:rPr lang="en-US" dirty="0">
                <a:solidFill>
                  <a:schemeClr val="bg1"/>
                </a:solidFill>
              </a:rPr>
              <a:t>7. Week 25 April 14                                                               April 7                                        IFS </a:t>
            </a:r>
            <a:r>
              <a:rPr lang="en-US">
                <a:solidFill>
                  <a:schemeClr val="bg1"/>
                </a:solidFill>
              </a:rPr>
              <a:t>workbook 2                                     Leah S.</a:t>
            </a:r>
            <a:endParaRPr lang="en-US" dirty="0">
              <a:solidFill>
                <a:schemeClr val="bg1"/>
              </a:solidFill>
            </a:endParaRPr>
          </a:p>
          <a:p>
            <a:endParaRPr lang="en-US" dirty="0">
              <a:solidFill>
                <a:schemeClr val="bg1"/>
              </a:solidFill>
            </a:endParaRPr>
          </a:p>
          <a:p>
            <a:r>
              <a:rPr lang="en-US" dirty="0">
                <a:solidFill>
                  <a:schemeClr val="bg1"/>
                </a:solidFill>
              </a:rPr>
              <a:t>8.Week 26 April 21                                                                April 14                                    IFS workbook 3</a:t>
            </a:r>
          </a:p>
          <a:p>
            <a:endParaRPr lang="en-US" dirty="0">
              <a:solidFill>
                <a:schemeClr val="bg1"/>
              </a:solidFill>
            </a:endParaRPr>
          </a:p>
          <a:p>
            <a:r>
              <a:rPr lang="en-US" dirty="0">
                <a:solidFill>
                  <a:schemeClr val="bg1"/>
                </a:solidFill>
              </a:rPr>
              <a:t>9. Week 27 April 28                                                                April 21                                     IFS workbook 4</a:t>
            </a:r>
          </a:p>
          <a:p>
            <a:endParaRPr lang="en-US" dirty="0">
              <a:solidFill>
                <a:schemeClr val="bg1"/>
              </a:solidFill>
            </a:endParaRPr>
          </a:p>
          <a:p>
            <a:r>
              <a:rPr lang="en-US" dirty="0">
                <a:solidFill>
                  <a:schemeClr val="bg1"/>
                </a:solidFill>
              </a:rPr>
              <a:t>10. Week 28 May 5                                                                  April 28                                   IFS workbook 5</a:t>
            </a:r>
          </a:p>
          <a:p>
            <a:endParaRPr lang="en-US" dirty="0">
              <a:solidFill>
                <a:schemeClr val="bg1"/>
              </a:solidFill>
            </a:endParaRPr>
          </a:p>
          <a:p>
            <a:r>
              <a:rPr lang="en-US" dirty="0">
                <a:solidFill>
                  <a:schemeClr val="bg1"/>
                </a:solidFill>
              </a:rPr>
              <a:t>11.Week 29  May 12                                                        May 5 1:30 PM                              Self-led remediation                                                                                </a:t>
            </a:r>
          </a:p>
          <a:p>
            <a:pPr algn="ctr"/>
            <a:endParaRPr lang="en-CA" sz="1800" dirty="0">
              <a:solidFill>
                <a:schemeClr val="bg1"/>
              </a:solidFill>
            </a:endParaRPr>
          </a:p>
        </p:txBody>
      </p:sp>
      <p:sp>
        <p:nvSpPr>
          <p:cNvPr id="4" name="TextBox 3">
            <a:extLst>
              <a:ext uri="{FF2B5EF4-FFF2-40B4-BE49-F238E27FC236}">
                <a16:creationId xmlns:a16="http://schemas.microsoft.com/office/drawing/2014/main" id="{B953BCA0-13B1-CC9B-86F4-35A372F03E3C}"/>
              </a:ext>
            </a:extLst>
          </p:cNvPr>
          <p:cNvSpPr txBox="1"/>
          <p:nvPr/>
        </p:nvSpPr>
        <p:spPr>
          <a:xfrm>
            <a:off x="707366" y="469331"/>
            <a:ext cx="11323328" cy="369332"/>
          </a:xfrm>
          <a:prstGeom prst="rect">
            <a:avLst/>
          </a:prstGeom>
          <a:noFill/>
        </p:spPr>
        <p:txBody>
          <a:bodyPr wrap="square">
            <a:spAutoFit/>
          </a:bodyPr>
          <a:lstStyle/>
          <a:p>
            <a:r>
              <a:rPr lang="en-US" dirty="0"/>
              <a:t>Date                                                                            Preparation                                   Subject                                            Volunteer</a:t>
            </a:r>
            <a:endParaRPr lang="en-CA" dirty="0"/>
          </a:p>
        </p:txBody>
      </p:sp>
      <p:sp>
        <p:nvSpPr>
          <p:cNvPr id="2" name="Slide Number Placeholder 1">
            <a:extLst>
              <a:ext uri="{FF2B5EF4-FFF2-40B4-BE49-F238E27FC236}">
                <a16:creationId xmlns:a16="http://schemas.microsoft.com/office/drawing/2014/main" id="{BA9B3623-5583-2ED1-D36A-1CD840D5D9A2}"/>
              </a:ext>
            </a:extLst>
          </p:cNvPr>
          <p:cNvSpPr>
            <a:spLocks noGrp="1"/>
          </p:cNvSpPr>
          <p:nvPr>
            <p:ph type="sldNum" sz="quarter" idx="12"/>
          </p:nvPr>
        </p:nvSpPr>
        <p:spPr/>
        <p:txBody>
          <a:bodyPr/>
          <a:lstStyle/>
          <a:p>
            <a:fld id="{5B621ED0-B45F-441E-93E9-023E2B55C8A5}" type="slidenum">
              <a:rPr lang="en-CA" smtClean="0"/>
              <a:t>69</a:t>
            </a:fld>
            <a:endParaRPr lang="en-CA"/>
          </a:p>
        </p:txBody>
      </p:sp>
    </p:spTree>
    <p:extLst>
      <p:ext uri="{BB962C8B-B14F-4D97-AF65-F5344CB8AC3E}">
        <p14:creationId xmlns:p14="http://schemas.microsoft.com/office/powerpoint/2010/main" val="12949397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22EE06-BE58-7DD0-039E-A0DFF162503A}"/>
              </a:ext>
            </a:extLst>
          </p:cNvPr>
          <p:cNvSpPr>
            <a:spLocks noGrp="1"/>
          </p:cNvSpPr>
          <p:nvPr>
            <p:ph type="sldNum" sz="quarter" idx="12"/>
          </p:nvPr>
        </p:nvSpPr>
        <p:spPr/>
        <p:txBody>
          <a:bodyPr/>
          <a:lstStyle/>
          <a:p>
            <a:fld id="{5B621ED0-B45F-441E-93E9-023E2B55C8A5}" type="slidenum">
              <a:rPr lang="en-CA" smtClean="0"/>
              <a:t>70</a:t>
            </a:fld>
            <a:endParaRPr lang="en-CA"/>
          </a:p>
        </p:txBody>
      </p:sp>
      <p:sp>
        <p:nvSpPr>
          <p:cNvPr id="4" name="TextBox 3">
            <a:extLst>
              <a:ext uri="{FF2B5EF4-FFF2-40B4-BE49-F238E27FC236}">
                <a16:creationId xmlns:a16="http://schemas.microsoft.com/office/drawing/2014/main" id="{19CBD8B9-9A76-CE35-697A-BE1EE2B890A8}"/>
              </a:ext>
            </a:extLst>
          </p:cNvPr>
          <p:cNvSpPr txBox="1"/>
          <p:nvPr/>
        </p:nvSpPr>
        <p:spPr>
          <a:xfrm>
            <a:off x="421342" y="1164522"/>
            <a:ext cx="11313458" cy="1384995"/>
          </a:xfrm>
          <a:prstGeom prst="rect">
            <a:avLst/>
          </a:prstGeom>
          <a:noFill/>
        </p:spPr>
        <p:txBody>
          <a:bodyPr wrap="square">
            <a:sp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rPr>
              <a:t>We will practice the first tool; developing your own crisis plan November 4</a:t>
            </a:r>
            <a:r>
              <a:rPr lang="en-US" sz="2800" baseline="30000" dirty="0">
                <a:solidFill>
                  <a:schemeClr val="bg1"/>
                </a:solidFill>
                <a:latin typeface="Arial" panose="020B0604020202020204" pitchFamily="34" charset="0"/>
              </a:rPr>
              <a:t>th</a:t>
            </a:r>
            <a:r>
              <a:rPr lang="en-US" sz="2800" dirty="0">
                <a:solidFill>
                  <a:schemeClr val="bg1"/>
                </a:solidFill>
                <a:latin typeface="Arial" panose="020B0604020202020204" pitchFamily="34" charset="0"/>
              </a:rPr>
              <a:t> . Chris already kindly volunteered to do that practice with the group.</a:t>
            </a:r>
            <a:endParaRPr lang="en-CA" sz="2800" dirty="0">
              <a:solidFill>
                <a:schemeClr val="bg1"/>
              </a:solidFill>
            </a:endParaRPr>
          </a:p>
        </p:txBody>
      </p:sp>
      <p:sp>
        <p:nvSpPr>
          <p:cNvPr id="6" name="TextBox 5">
            <a:extLst>
              <a:ext uri="{FF2B5EF4-FFF2-40B4-BE49-F238E27FC236}">
                <a16:creationId xmlns:a16="http://schemas.microsoft.com/office/drawing/2014/main" id="{85B9CDFD-02D0-B843-89FE-57807E53E722}"/>
              </a:ext>
            </a:extLst>
          </p:cNvPr>
          <p:cNvSpPr txBox="1"/>
          <p:nvPr/>
        </p:nvSpPr>
        <p:spPr>
          <a:xfrm>
            <a:off x="2181853" y="299629"/>
            <a:ext cx="7792435" cy="646331"/>
          </a:xfrm>
          <a:prstGeom prst="rect">
            <a:avLst/>
          </a:prstGeom>
          <a:noFill/>
        </p:spPr>
        <p:txBody>
          <a:bodyPr wrap="square">
            <a:spAutoFit/>
          </a:bodyPr>
          <a:lstStyle/>
          <a:p>
            <a:r>
              <a:rPr lang="en-US" sz="3600" dirty="0">
                <a:latin typeface="Arial" panose="020B0604020202020204" pitchFamily="34" charset="0"/>
              </a:rPr>
              <a:t>VOLUNTEER FOR OCTOBER 21</a:t>
            </a:r>
            <a:endParaRPr lang="en-CA" sz="3600" dirty="0"/>
          </a:p>
        </p:txBody>
      </p:sp>
    </p:spTree>
    <p:extLst>
      <p:ext uri="{BB962C8B-B14F-4D97-AF65-F5344CB8AC3E}">
        <p14:creationId xmlns:p14="http://schemas.microsoft.com/office/powerpoint/2010/main" val="812291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white t-shirt with a computer character&#10;&#10;Description automatically generated">
            <a:extLst>
              <a:ext uri="{FF2B5EF4-FFF2-40B4-BE49-F238E27FC236}">
                <a16:creationId xmlns:a16="http://schemas.microsoft.com/office/drawing/2014/main" id="{8F583463-AA79-1DA4-ACEB-C99CBE54F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974" y="4140683"/>
            <a:ext cx="4311486" cy="2523769"/>
          </a:xfrm>
          <a:prstGeom prst="rect">
            <a:avLst/>
          </a:prstGeom>
        </p:spPr>
      </p:pic>
      <p:pic>
        <p:nvPicPr>
          <p:cNvPr id="5" name="Picture 4" descr="A snow cannon spraying snow on a house&#10;&#10;Description automatically generated">
            <a:extLst>
              <a:ext uri="{FF2B5EF4-FFF2-40B4-BE49-F238E27FC236}">
                <a16:creationId xmlns:a16="http://schemas.microsoft.com/office/drawing/2014/main" id="{2C378C71-0A37-E7C8-B713-2E51F46BF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9468" y="130796"/>
            <a:ext cx="4907756" cy="3455367"/>
          </a:xfrm>
          <a:prstGeom prst="rect">
            <a:avLst/>
          </a:prstGeom>
        </p:spPr>
      </p:pic>
      <p:sp>
        <p:nvSpPr>
          <p:cNvPr id="7" name="TextBox 6">
            <a:extLst>
              <a:ext uri="{FF2B5EF4-FFF2-40B4-BE49-F238E27FC236}">
                <a16:creationId xmlns:a16="http://schemas.microsoft.com/office/drawing/2014/main" id="{5ABF07BF-326A-1997-87AD-6D870D4F2123}"/>
              </a:ext>
            </a:extLst>
          </p:cNvPr>
          <p:cNvSpPr txBox="1"/>
          <p:nvPr/>
        </p:nvSpPr>
        <p:spPr>
          <a:xfrm>
            <a:off x="43651" y="654554"/>
            <a:ext cx="6761328" cy="3477875"/>
          </a:xfrm>
          <a:prstGeom prst="rect">
            <a:avLst/>
          </a:prstGeom>
          <a:noFill/>
        </p:spPr>
        <p:txBody>
          <a:bodyPr wrap="square">
            <a:spAutoFit/>
          </a:bodyPr>
          <a:lstStyle/>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There may be unexpected events that interfere with the  normal running of the simple course. </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These may include internet issues, power outages, or bad weather.</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 suggestions:</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If the internet cuts out, check if the problem is at your end. If it’s at our end, we will keep trying to reconnect. Often, it’s short lived.</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If for some reason we can’t do the course virtually, (power outage, long internet disruption.) we will still do it in person.</a:t>
            </a:r>
          </a:p>
        </p:txBody>
      </p:sp>
      <p:sp>
        <p:nvSpPr>
          <p:cNvPr id="9" name="TextBox 8">
            <a:extLst>
              <a:ext uri="{FF2B5EF4-FFF2-40B4-BE49-F238E27FC236}">
                <a16:creationId xmlns:a16="http://schemas.microsoft.com/office/drawing/2014/main" id="{BE92B6F0-92F8-886C-92BD-47FF6F439421}"/>
              </a:ext>
            </a:extLst>
          </p:cNvPr>
          <p:cNvSpPr txBox="1"/>
          <p:nvPr/>
        </p:nvSpPr>
        <p:spPr>
          <a:xfrm>
            <a:off x="4932342" y="4092998"/>
            <a:ext cx="7083630" cy="2831544"/>
          </a:xfrm>
          <a:prstGeom prst="rect">
            <a:avLst/>
          </a:prstGeom>
          <a:noFill/>
        </p:spPr>
        <p:txBody>
          <a:bodyPr wrap="square">
            <a:spAutoFit/>
          </a:bodyPr>
          <a:lstStyle/>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If it’s bad weather:</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If the church is open, we will be here.</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If the church is closed, we will still do the course virtually. If you’re doing the course in person and need a zoom link, please email us. ( meeting 85101122900 password 322517 )</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How will we know if the church is closed?</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We will post updates on unexpected events on groups.io</a:t>
            </a:r>
          </a:p>
          <a:p>
            <a:r>
              <a:rPr lang="en-CA" sz="1800" dirty="0">
                <a:solidFill>
                  <a:schemeClr val="bg1"/>
                </a:solidFill>
              </a:rPr>
              <a:t> </a:t>
            </a:r>
            <a:endParaRPr lang="en-CA" dirty="0">
              <a:solidFill>
                <a:schemeClr val="bg1"/>
              </a:solidFill>
            </a:endParaRPr>
          </a:p>
        </p:txBody>
      </p:sp>
      <p:sp>
        <p:nvSpPr>
          <p:cNvPr id="11" name="TextBox 10">
            <a:extLst>
              <a:ext uri="{FF2B5EF4-FFF2-40B4-BE49-F238E27FC236}">
                <a16:creationId xmlns:a16="http://schemas.microsoft.com/office/drawing/2014/main" id="{983511F0-01FF-D202-27E3-1EE5EE40EFFA}"/>
              </a:ext>
            </a:extLst>
          </p:cNvPr>
          <p:cNvSpPr txBox="1"/>
          <p:nvPr/>
        </p:nvSpPr>
        <p:spPr>
          <a:xfrm>
            <a:off x="1022763" y="49818"/>
            <a:ext cx="5300848" cy="707886"/>
          </a:xfrm>
          <a:prstGeom prst="rect">
            <a:avLst/>
          </a:prstGeom>
          <a:noFill/>
        </p:spPr>
        <p:txBody>
          <a:bodyPr wrap="square">
            <a:spAutoFit/>
          </a:bodyPr>
          <a:lstStyle/>
          <a:p>
            <a:r>
              <a:rPr lang="en-CA" sz="4000" dirty="0"/>
              <a:t>UNEXPECTED EVENTS</a:t>
            </a:r>
          </a:p>
        </p:txBody>
      </p:sp>
      <p:sp>
        <p:nvSpPr>
          <p:cNvPr id="2" name="Slide Number Placeholder 1">
            <a:extLst>
              <a:ext uri="{FF2B5EF4-FFF2-40B4-BE49-F238E27FC236}">
                <a16:creationId xmlns:a16="http://schemas.microsoft.com/office/drawing/2014/main" id="{38654E03-950A-0C4D-6C2B-7BB19235898D}"/>
              </a:ext>
            </a:extLst>
          </p:cNvPr>
          <p:cNvSpPr>
            <a:spLocks noGrp="1"/>
          </p:cNvSpPr>
          <p:nvPr>
            <p:ph type="sldNum" sz="quarter" idx="12"/>
          </p:nvPr>
        </p:nvSpPr>
        <p:spPr/>
        <p:txBody>
          <a:bodyPr/>
          <a:lstStyle/>
          <a:p>
            <a:fld id="{5B621ED0-B45F-441E-93E9-023E2B55C8A5}" type="slidenum">
              <a:rPr lang="en-CA" smtClean="0"/>
              <a:t>71</a:t>
            </a:fld>
            <a:endParaRPr lang="en-CA"/>
          </a:p>
        </p:txBody>
      </p:sp>
    </p:spTree>
    <p:extLst>
      <p:ext uri="{BB962C8B-B14F-4D97-AF65-F5344CB8AC3E}">
        <p14:creationId xmlns:p14="http://schemas.microsoft.com/office/powerpoint/2010/main" val="1577071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E96A0-10B2-EDD5-752D-C966BC234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174CB-F6B2-3D5C-AB20-DA21F5F31FFB}"/>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F9F023D5-07C3-AC3B-7B0E-55BAFA5AD055}"/>
              </a:ext>
            </a:extLst>
          </p:cNvPr>
          <p:cNvSpPr>
            <a:spLocks noGrp="1"/>
          </p:cNvSpPr>
          <p:nvPr>
            <p:ph idx="4294967295"/>
          </p:nvPr>
        </p:nvSpPr>
        <p:spPr>
          <a:xfrm>
            <a:off x="4516222" y="0"/>
            <a:ext cx="7292741"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Participant agreements for the in person and zoom attendees.</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6ABD5498-6DB1-63FB-4553-5EB1B88B68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D42F695-C217-AF4E-2C52-D77152FCC57D}"/>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DAB6BCCA-D830-F507-DDF1-CC880CA7835C}"/>
              </a:ext>
            </a:extLst>
          </p:cNvPr>
          <p:cNvSpPr>
            <a:spLocks noGrp="1"/>
          </p:cNvSpPr>
          <p:nvPr>
            <p:ph type="sldNum" sz="quarter" idx="12"/>
          </p:nvPr>
        </p:nvSpPr>
        <p:spPr/>
        <p:txBody>
          <a:bodyPr/>
          <a:lstStyle/>
          <a:p>
            <a:fld id="{5B621ED0-B45F-441E-93E9-023E2B55C8A5}" type="slidenum">
              <a:rPr lang="en-CA" smtClean="0"/>
              <a:t>72</a:t>
            </a:fld>
            <a:endParaRPr lang="en-CA"/>
          </a:p>
        </p:txBody>
      </p:sp>
    </p:spTree>
    <p:extLst>
      <p:ext uri="{BB962C8B-B14F-4D97-AF65-F5344CB8AC3E}">
        <p14:creationId xmlns:p14="http://schemas.microsoft.com/office/powerpoint/2010/main" val="37894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s holding each other">
            <a:extLst>
              <a:ext uri="{FF2B5EF4-FFF2-40B4-BE49-F238E27FC236}">
                <a16:creationId xmlns:a16="http://schemas.microsoft.com/office/drawing/2014/main" id="{7292CA7B-5819-4963-948A-8A7C77FAC265}"/>
              </a:ext>
            </a:extLst>
          </p:cNvPr>
          <p:cNvPicPr>
            <a:picLocks noChangeAspect="1"/>
          </p:cNvPicPr>
          <p:nvPr/>
        </p:nvPicPr>
        <p:blipFill rotWithShape="1">
          <a:blip r:embed="rId2"/>
          <a:srcRect l="9091" t="11078" b="12313"/>
          <a:stretch/>
        </p:blipFill>
        <p:spPr>
          <a:xfrm>
            <a:off x="20" y="10"/>
            <a:ext cx="12191980" cy="6857990"/>
          </a:xfrm>
          <a:prstGeom prst="rect">
            <a:avLst/>
          </a:prstGeom>
        </p:spPr>
      </p:pic>
      <p:sp>
        <p:nvSpPr>
          <p:cNvPr id="2" name="Title 1">
            <a:extLst>
              <a:ext uri="{FF2B5EF4-FFF2-40B4-BE49-F238E27FC236}">
                <a16:creationId xmlns:a16="http://schemas.microsoft.com/office/drawing/2014/main" id="{7B1CFA4E-CF8B-4BA8-92E8-3C4668061B41}"/>
              </a:ext>
            </a:extLst>
          </p:cNvPr>
          <p:cNvSpPr>
            <a:spLocks noGrp="1"/>
          </p:cNvSpPr>
          <p:nvPr>
            <p:ph type="title" idx="4294967295"/>
          </p:nvPr>
        </p:nvSpPr>
        <p:spPr>
          <a:xfrm>
            <a:off x="7899180" y="1396670"/>
            <a:ext cx="4513792" cy="2819398"/>
          </a:xfrm>
        </p:spPr>
        <p:txBody>
          <a:bodyPr vert="horz" lIns="91440" tIns="45720" rIns="91440" bIns="45720" rtlCol="0" anchor="b">
            <a:normAutofit/>
          </a:bodyPr>
          <a:lstStyle/>
          <a:p>
            <a:pPr algn="ctr"/>
            <a:r>
              <a:rPr lang="en-US" sz="4800" dirty="0">
                <a:solidFill>
                  <a:schemeClr val="bg1"/>
                </a:solidFill>
              </a:rPr>
              <a:t>PARTICIPANT AGREEMENTS</a:t>
            </a:r>
          </a:p>
        </p:txBody>
      </p:sp>
      <p:sp>
        <p:nvSpPr>
          <p:cNvPr id="3" name="Slide Number Placeholder 2">
            <a:extLst>
              <a:ext uri="{FF2B5EF4-FFF2-40B4-BE49-F238E27FC236}">
                <a16:creationId xmlns:a16="http://schemas.microsoft.com/office/drawing/2014/main" id="{658653E0-63FF-F34F-60BD-BD7EF21D5FCF}"/>
              </a:ext>
            </a:extLst>
          </p:cNvPr>
          <p:cNvSpPr>
            <a:spLocks noGrp="1"/>
          </p:cNvSpPr>
          <p:nvPr>
            <p:ph type="sldNum" sz="quarter" idx="12"/>
          </p:nvPr>
        </p:nvSpPr>
        <p:spPr/>
        <p:txBody>
          <a:bodyPr/>
          <a:lstStyle/>
          <a:p>
            <a:fld id="{5B621ED0-B45F-441E-93E9-023E2B55C8A5}" type="slidenum">
              <a:rPr lang="en-CA" smtClean="0"/>
              <a:t>73</a:t>
            </a:fld>
            <a:endParaRPr lang="en-CA"/>
          </a:p>
        </p:txBody>
      </p:sp>
    </p:spTree>
    <p:extLst>
      <p:ext uri="{BB962C8B-B14F-4D97-AF65-F5344CB8AC3E}">
        <p14:creationId xmlns:p14="http://schemas.microsoft.com/office/powerpoint/2010/main" val="76457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569E8F-FFB5-3CD9-412C-32E5D6BB7755}"/>
              </a:ext>
            </a:extLst>
          </p:cNvPr>
          <p:cNvSpPr txBox="1"/>
          <p:nvPr/>
        </p:nvSpPr>
        <p:spPr>
          <a:xfrm>
            <a:off x="129391" y="89624"/>
            <a:ext cx="5796847" cy="6678751"/>
          </a:xfrm>
          <a:prstGeom prst="rect">
            <a:avLst/>
          </a:prstGeom>
          <a:noFill/>
        </p:spPr>
        <p:txBody>
          <a:bodyPr wrap="square">
            <a:spAutoFit/>
          </a:bodyPr>
          <a:lstStyle/>
          <a:p>
            <a:r>
              <a:rPr lang="en-US" sz="1600" dirty="0"/>
              <a:t>                               </a:t>
            </a:r>
          </a:p>
          <a:p>
            <a:endParaRPr lang="en-US" sz="1600" dirty="0"/>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Everyone in the course will strive to interact  with others in a kind and respectful manner. We will strive to validate, avoid judgments and assume the best about each other.</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Personal information, including names, should not be discussed with anyone outside of the course. What happens in simple stays in simple.</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Participants are encouraged to arrive on time and stay until the end of the session.</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Participants are encouraged to do the assigned homework between sessions.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If you are doing the course in person and become ill with a potentially transmissible condition, please do the course virtually until you are well. (If you need the zoom link, please email us)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Active participation  is encouraged but not necessary. (you don’t ever have to say anything)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If during discussions you share your experiences, please keep in mind that some subjects such as traumatic relationships, self-harm, suicide, substance abuse etc. may trigger others. (save this for boing)</a:t>
            </a:r>
          </a:p>
        </p:txBody>
      </p:sp>
      <p:sp>
        <p:nvSpPr>
          <p:cNvPr id="5" name="TextBox 4">
            <a:extLst>
              <a:ext uri="{FF2B5EF4-FFF2-40B4-BE49-F238E27FC236}">
                <a16:creationId xmlns:a16="http://schemas.microsoft.com/office/drawing/2014/main" id="{5938A4ED-D07D-BB55-AE82-F54172B7F19C}"/>
              </a:ext>
            </a:extLst>
          </p:cNvPr>
          <p:cNvSpPr txBox="1"/>
          <p:nvPr/>
        </p:nvSpPr>
        <p:spPr>
          <a:xfrm>
            <a:off x="6210796" y="615529"/>
            <a:ext cx="5713934" cy="7448193"/>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If in person course participants needs to leave the room to take a reregulation break, please let the facilitators know . (You can go into the sanctuary and try to re-regulate- we will suggest some skills you may use by providing you with a skills card.)</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 person course participants will strive to avoid side conversations when another individual is speaking.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Course participants are encouraged to not engage in dysregulated behaviors with other participants outside of the course.</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Course participants are encouraged to avoid forming new romantic relationships with other participants for the duration of the course.</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Course participants are strongly discouraged to attend sessions under the influence of drugs or alcohol.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If you are doing the course in-person, please legibly write your first and last name on the attendance sheet as you come into the room. If you are doing it virtually, please enter your first name and the initial of your last name on the screen.</a:t>
            </a:r>
          </a:p>
          <a:p>
            <a:endParaRPr lang="en-US" sz="1600" dirty="0"/>
          </a:p>
          <a:p>
            <a:pPr marL="285750" indent="-285750">
              <a:buFont typeface="Arial" panose="020B0604020202020204" pitchFamily="34" charset="0"/>
              <a:buChar char="•"/>
            </a:pPr>
            <a:endParaRPr lang="en-CA"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CA" sz="1600" dirty="0"/>
          </a:p>
        </p:txBody>
      </p:sp>
      <p:sp>
        <p:nvSpPr>
          <p:cNvPr id="7" name="TextBox 6">
            <a:extLst>
              <a:ext uri="{FF2B5EF4-FFF2-40B4-BE49-F238E27FC236}">
                <a16:creationId xmlns:a16="http://schemas.microsoft.com/office/drawing/2014/main" id="{6BD6F03D-7512-5626-E3C3-0AF28F240667}"/>
              </a:ext>
            </a:extLst>
          </p:cNvPr>
          <p:cNvSpPr txBox="1"/>
          <p:nvPr/>
        </p:nvSpPr>
        <p:spPr>
          <a:xfrm>
            <a:off x="275404" y="5929"/>
            <a:ext cx="11980719" cy="800219"/>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 SIMPLE COURSE CODE OF CONDUCT AGREEMENT (all participants)</a:t>
            </a:r>
          </a:p>
          <a:p>
            <a:r>
              <a:rPr lang="en-US" sz="1800" dirty="0"/>
              <a:t>                              </a:t>
            </a:r>
            <a:endParaRPr lang="en-CA" dirty="0"/>
          </a:p>
        </p:txBody>
      </p:sp>
      <p:sp>
        <p:nvSpPr>
          <p:cNvPr id="2" name="Slide Number Placeholder 1">
            <a:extLst>
              <a:ext uri="{FF2B5EF4-FFF2-40B4-BE49-F238E27FC236}">
                <a16:creationId xmlns:a16="http://schemas.microsoft.com/office/drawing/2014/main" id="{47AC0328-29AC-3582-8164-3D1DE294E7A4}"/>
              </a:ext>
            </a:extLst>
          </p:cNvPr>
          <p:cNvSpPr>
            <a:spLocks noGrp="1"/>
          </p:cNvSpPr>
          <p:nvPr>
            <p:ph type="sldNum" sz="quarter" idx="12"/>
          </p:nvPr>
        </p:nvSpPr>
        <p:spPr/>
        <p:txBody>
          <a:bodyPr/>
          <a:lstStyle/>
          <a:p>
            <a:fld id="{5B621ED0-B45F-441E-93E9-023E2B55C8A5}" type="slidenum">
              <a:rPr lang="en-CA" smtClean="0"/>
              <a:t>74</a:t>
            </a:fld>
            <a:endParaRPr lang="en-CA"/>
          </a:p>
        </p:txBody>
      </p:sp>
      <p:sp>
        <p:nvSpPr>
          <p:cNvPr id="6" name="Oval 5">
            <a:extLst>
              <a:ext uri="{FF2B5EF4-FFF2-40B4-BE49-F238E27FC236}">
                <a16:creationId xmlns:a16="http://schemas.microsoft.com/office/drawing/2014/main" id="{7971B870-5390-63BA-3338-C5C6F7B9A925}"/>
              </a:ext>
            </a:extLst>
          </p:cNvPr>
          <p:cNvSpPr/>
          <p:nvPr/>
        </p:nvSpPr>
        <p:spPr>
          <a:xfrm flipH="1">
            <a:off x="39688" y="89624"/>
            <a:ext cx="325420" cy="2761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975751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BCBA7A-9821-E0C9-ECFE-FE7CC068D17B}"/>
              </a:ext>
            </a:extLst>
          </p:cNvPr>
          <p:cNvSpPr txBox="1"/>
          <p:nvPr/>
        </p:nvSpPr>
        <p:spPr>
          <a:xfrm>
            <a:off x="1763486" y="9344"/>
            <a:ext cx="9071263" cy="954107"/>
          </a:xfrm>
          <a:prstGeom prst="rect">
            <a:avLst/>
          </a:prstGeom>
          <a:noFill/>
        </p:spPr>
        <p:txBody>
          <a:bodyPr wrap="square">
            <a:spAutoFit/>
          </a:bodyPr>
          <a:lstStyle/>
          <a:p>
            <a:r>
              <a:rPr lang="en-US" sz="3600" dirty="0">
                <a:solidFill>
                  <a:schemeClr val="bg1"/>
                </a:solidFill>
              </a:rPr>
              <a:t>ALTERNATIVE PARTICIPANT AGREEMENT</a:t>
            </a:r>
          </a:p>
          <a:p>
            <a:r>
              <a:rPr lang="en-US" sz="2000" dirty="0"/>
              <a:t>                                     </a:t>
            </a:r>
            <a:endParaRPr lang="en-CA" sz="2000" dirty="0"/>
          </a:p>
        </p:txBody>
      </p:sp>
      <p:pic>
        <p:nvPicPr>
          <p:cNvPr id="7" name="Picture 6">
            <a:extLst>
              <a:ext uri="{FF2B5EF4-FFF2-40B4-BE49-F238E27FC236}">
                <a16:creationId xmlns:a16="http://schemas.microsoft.com/office/drawing/2014/main" id="{8B1B11AA-7210-0834-54CC-4ADB95ADD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12" y="694480"/>
            <a:ext cx="11308465" cy="6033665"/>
          </a:xfrm>
          <a:prstGeom prst="rect">
            <a:avLst/>
          </a:prstGeom>
        </p:spPr>
      </p:pic>
      <p:sp>
        <p:nvSpPr>
          <p:cNvPr id="2" name="Slide Number Placeholder 1">
            <a:extLst>
              <a:ext uri="{FF2B5EF4-FFF2-40B4-BE49-F238E27FC236}">
                <a16:creationId xmlns:a16="http://schemas.microsoft.com/office/drawing/2014/main" id="{94F46B80-453F-3CB4-1B8D-E6528D5B32D6}"/>
              </a:ext>
            </a:extLst>
          </p:cNvPr>
          <p:cNvSpPr>
            <a:spLocks noGrp="1"/>
          </p:cNvSpPr>
          <p:nvPr>
            <p:ph type="sldNum" sz="quarter" idx="12"/>
          </p:nvPr>
        </p:nvSpPr>
        <p:spPr/>
        <p:txBody>
          <a:bodyPr/>
          <a:lstStyle/>
          <a:p>
            <a:fld id="{5B621ED0-B45F-441E-93E9-023E2B55C8A5}" type="slidenum">
              <a:rPr lang="en-CA" smtClean="0"/>
              <a:t>75</a:t>
            </a:fld>
            <a:endParaRPr lang="en-CA"/>
          </a:p>
        </p:txBody>
      </p:sp>
      <p:sp>
        <p:nvSpPr>
          <p:cNvPr id="5" name="Oval 4">
            <a:extLst>
              <a:ext uri="{FF2B5EF4-FFF2-40B4-BE49-F238E27FC236}">
                <a16:creationId xmlns:a16="http://schemas.microsoft.com/office/drawing/2014/main" id="{671A0D63-DA37-9121-4E84-83E08A29B6B7}"/>
              </a:ext>
            </a:extLst>
          </p:cNvPr>
          <p:cNvSpPr/>
          <p:nvPr/>
        </p:nvSpPr>
        <p:spPr>
          <a:xfrm flipH="1">
            <a:off x="39688" y="89624"/>
            <a:ext cx="325420" cy="2761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851920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B5A62A-9274-E98A-E346-7CB88CD86DF4}"/>
              </a:ext>
            </a:extLst>
          </p:cNvPr>
          <p:cNvSpPr>
            <a:spLocks noGrp="1"/>
          </p:cNvSpPr>
          <p:nvPr>
            <p:ph idx="4294967295"/>
          </p:nvPr>
        </p:nvSpPr>
        <p:spPr>
          <a:xfrm>
            <a:off x="4602507" y="353809"/>
            <a:ext cx="7589493" cy="4038600"/>
          </a:xfrm>
        </p:spPr>
        <p:txBody>
          <a:bodyPr>
            <a:noAutofit/>
          </a:bodyPr>
          <a:lstStyle/>
          <a:p>
            <a:pPr marL="45720" indent="0" algn="ctr">
              <a:buNone/>
            </a:pPr>
            <a:r>
              <a:rPr lang="en-US" sz="3200" dirty="0">
                <a:latin typeface="Arial" panose="020B0604020202020204" pitchFamily="34" charset="0"/>
                <a:cs typeface="Arial" panose="020B0604020202020204" pitchFamily="34" charset="0"/>
              </a:rPr>
              <a:t>ZOOM PARTICIPANT AGREEMENT</a:t>
            </a:r>
            <a:endParaRPr lang="en-US" sz="2400" dirty="0">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Please mute your microphone when not using it</a:t>
            </a:r>
          </a:p>
          <a:p>
            <a:r>
              <a:rPr lang="en-US" sz="2400" dirty="0">
                <a:solidFill>
                  <a:schemeClr val="bg1"/>
                </a:solidFill>
                <a:latin typeface="Arial" panose="020B0604020202020204" pitchFamily="34" charset="0"/>
                <a:cs typeface="Arial" panose="020B0604020202020204" pitchFamily="34" charset="0"/>
              </a:rPr>
              <a:t>Please have your camera on at the beginning of the session and during question period . You may turn it off during PowerPoint slide presentations or if you need to step out of the group. It’s important that we see each other so that we can establish trust and ensure confidentiality.</a:t>
            </a:r>
          </a:p>
          <a:p>
            <a:r>
              <a:rPr lang="en-US" sz="2400" dirty="0">
                <a:solidFill>
                  <a:schemeClr val="bg1"/>
                </a:solidFill>
                <a:latin typeface="Arial" panose="020B0604020202020204" pitchFamily="34" charset="0"/>
                <a:cs typeface="Arial" panose="020B0604020202020204" pitchFamily="34" charset="0"/>
              </a:rPr>
              <a:t>Please make sure no one at your end who is not taking part in the course can see or overhear other group participants .</a:t>
            </a:r>
          </a:p>
          <a:p>
            <a:r>
              <a:rPr lang="en-US" sz="2400" dirty="0">
                <a:solidFill>
                  <a:schemeClr val="bg1"/>
                </a:solidFill>
                <a:latin typeface="Arial" panose="020B0604020202020204" pitchFamily="34" charset="0"/>
                <a:cs typeface="Arial" panose="020B0604020202020204" pitchFamily="34" charset="0"/>
              </a:rPr>
              <a:t>When you have  questions, comments, feedback please chat them to the co-leaders or save them for the question periods when you can raise your hand icon and wait until one of the co leaders gets to you. </a:t>
            </a:r>
          </a:p>
        </p:txBody>
      </p:sp>
      <p:pic>
        <p:nvPicPr>
          <p:cNvPr id="2" name="Picture 1" descr="A poster of a video conference&#10;&#10;Description automatically generated">
            <a:extLst>
              <a:ext uri="{FF2B5EF4-FFF2-40B4-BE49-F238E27FC236}">
                <a16:creationId xmlns:a16="http://schemas.microsoft.com/office/drawing/2014/main" id="{B633B946-AD4D-024E-7850-B75757738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 y="353809"/>
            <a:ext cx="4300723" cy="6268448"/>
          </a:xfrm>
          <a:prstGeom prst="rect">
            <a:avLst/>
          </a:prstGeom>
        </p:spPr>
      </p:pic>
      <p:sp>
        <p:nvSpPr>
          <p:cNvPr id="4" name="Slide Number Placeholder 3">
            <a:extLst>
              <a:ext uri="{FF2B5EF4-FFF2-40B4-BE49-F238E27FC236}">
                <a16:creationId xmlns:a16="http://schemas.microsoft.com/office/drawing/2014/main" id="{528333D1-7710-A02F-8730-D4428B70F495}"/>
              </a:ext>
            </a:extLst>
          </p:cNvPr>
          <p:cNvSpPr>
            <a:spLocks noGrp="1"/>
          </p:cNvSpPr>
          <p:nvPr>
            <p:ph type="sldNum" sz="quarter" idx="12"/>
          </p:nvPr>
        </p:nvSpPr>
        <p:spPr/>
        <p:txBody>
          <a:bodyPr/>
          <a:lstStyle/>
          <a:p>
            <a:fld id="{5B621ED0-B45F-441E-93E9-023E2B55C8A5}" type="slidenum">
              <a:rPr lang="en-CA" smtClean="0"/>
              <a:t>76</a:t>
            </a:fld>
            <a:endParaRPr lang="en-CA"/>
          </a:p>
        </p:txBody>
      </p:sp>
      <p:sp>
        <p:nvSpPr>
          <p:cNvPr id="6" name="Oval 5">
            <a:extLst>
              <a:ext uri="{FF2B5EF4-FFF2-40B4-BE49-F238E27FC236}">
                <a16:creationId xmlns:a16="http://schemas.microsoft.com/office/drawing/2014/main" id="{BC36CF44-05CF-9C64-91E5-10F08BDF88ED}"/>
              </a:ext>
            </a:extLst>
          </p:cNvPr>
          <p:cNvSpPr/>
          <p:nvPr/>
        </p:nvSpPr>
        <p:spPr>
          <a:xfrm flipH="1">
            <a:off x="39688" y="89624"/>
            <a:ext cx="325420" cy="2761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571687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38B1-8670-485E-74D0-C900642C9840}"/>
              </a:ext>
            </a:extLst>
          </p:cNvPr>
          <p:cNvSpPr>
            <a:spLocks noGrp="1"/>
          </p:cNvSpPr>
          <p:nvPr>
            <p:ph type="title" idx="4294967295"/>
          </p:nvPr>
        </p:nvSpPr>
        <p:spPr>
          <a:xfrm>
            <a:off x="3975064" y="2938390"/>
            <a:ext cx="8062912" cy="1919287"/>
          </a:xfrm>
        </p:spPr>
        <p:txBody>
          <a:bodyPr>
            <a:normAutofit fontScale="90000"/>
          </a:bodyPr>
          <a:lstStyle/>
          <a:p>
            <a:pPr marL="571500" indent="-571500">
              <a:buFont typeface="Arial" panose="020B0604020202020204" pitchFamily="34" charset="0"/>
              <a:buChar char="•"/>
            </a:pPr>
            <a:br>
              <a:rPr lang="en-US" sz="2000" dirty="0"/>
            </a:br>
            <a:r>
              <a:rPr lang="en-US" sz="2000" dirty="0"/>
              <a:t>Please no scents. If it’s wet or snowy please bring indoor footwear.</a:t>
            </a:r>
            <a:br>
              <a:rPr lang="en-US" sz="2000" dirty="0"/>
            </a:br>
            <a:br>
              <a:rPr lang="en-US" sz="2000" dirty="0"/>
            </a:br>
            <a:r>
              <a:rPr lang="en-US" sz="2000" dirty="0"/>
              <a:t>Please legibly write down your first and last names on the attendance sheet when you come in</a:t>
            </a:r>
            <a:r>
              <a:rPr lang="en-US" sz="2200" dirty="0"/>
              <a:t>.</a:t>
            </a:r>
            <a:br>
              <a:rPr lang="en-US" sz="3100" dirty="0"/>
            </a:br>
            <a:br>
              <a:rPr lang="en-US" sz="3200" dirty="0"/>
            </a:br>
            <a:br>
              <a:rPr lang="en-US" sz="3200" dirty="0"/>
            </a:br>
            <a:endParaRPr lang="en-CA" sz="3200" dirty="0"/>
          </a:p>
        </p:txBody>
      </p:sp>
      <p:pic>
        <p:nvPicPr>
          <p:cNvPr id="1028" name="Picture 4" descr="Remove Shoes Stock Illustrations – 98 Remove Shoes Stock Illustrations,  Vectors &amp; Clipart - Dreamstime">
            <a:extLst>
              <a:ext uri="{FF2B5EF4-FFF2-40B4-BE49-F238E27FC236}">
                <a16:creationId xmlns:a16="http://schemas.microsoft.com/office/drawing/2014/main" id="{5FF18D12-BD30-FE60-DAE1-751146D29C56}"/>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4420217" y="221628"/>
            <a:ext cx="1646238" cy="12668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vondale United Church - 194 Avondale Ave, Stratford, ON N5A 6N4, Canada">
            <a:extLst>
              <a:ext uri="{FF2B5EF4-FFF2-40B4-BE49-F238E27FC236}">
                <a16:creationId xmlns:a16="http://schemas.microsoft.com/office/drawing/2014/main" id="{E98F0BC8-2476-29C4-D1E1-7E9C786B2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82" y="1111170"/>
            <a:ext cx="3479237" cy="42016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2495D71-FCC3-6487-CF56-4F0836BBC3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5777" y="221628"/>
            <a:ext cx="1260872" cy="11032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hould You Be Wearing a Face Mask? Scientists &amp; Health Workers Weigh In |  Shipton's Blog | Shipton's Heating and Cooling">
            <a:extLst>
              <a:ext uri="{FF2B5EF4-FFF2-40B4-BE49-F238E27FC236}">
                <a16:creationId xmlns:a16="http://schemas.microsoft.com/office/drawing/2014/main" id="{96274A77-7200-DC3F-372E-81AD821B79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8657" y="169717"/>
            <a:ext cx="1708548" cy="13187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cent-free Campuses - St. Joseph's Healthcare Hamilton">
            <a:extLst>
              <a:ext uri="{FF2B5EF4-FFF2-40B4-BE49-F238E27FC236}">
                <a16:creationId xmlns:a16="http://schemas.microsoft.com/office/drawing/2014/main" id="{F1240227-9591-4034-7B8F-CA09F7E66B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5971" y="169717"/>
            <a:ext cx="1871826" cy="1318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92797C9-0775-02CB-DB96-737503D91970}"/>
              </a:ext>
            </a:extLst>
          </p:cNvPr>
          <p:cNvSpPr txBox="1"/>
          <p:nvPr/>
        </p:nvSpPr>
        <p:spPr>
          <a:xfrm>
            <a:off x="262759" y="0"/>
            <a:ext cx="3555482"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 AVONDALE UNITED CHURCH</a:t>
            </a:r>
            <a:endParaRPr lang="en-CA" sz="28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A8156F5-4FB0-C30F-1C9F-84DD3A31F26F}"/>
              </a:ext>
            </a:extLst>
          </p:cNvPr>
          <p:cNvSpPr txBox="1"/>
          <p:nvPr/>
        </p:nvSpPr>
        <p:spPr>
          <a:xfrm>
            <a:off x="3896653" y="1488453"/>
            <a:ext cx="8219734" cy="5509200"/>
          </a:xfrm>
          <a:prstGeom prst="rect">
            <a:avLst/>
          </a:prstGeom>
          <a:noFill/>
        </p:spPr>
        <p:txBody>
          <a:bodyPr wrap="square">
            <a:spAutoFit/>
          </a:bodyPr>
          <a:lstStyle/>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Our hosts: Yvonne - front desk. Roger - custodian</a:t>
            </a:r>
          </a:p>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Rev. Keith Reynolds – minister</a:t>
            </a:r>
            <a:endParaRPr lang="en-US" sz="22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feel free to bring a drink and/or a snack but please clean up after yourself.</a:t>
            </a:r>
            <a:endParaRPr lang="en-US" sz="22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If you’re ill with a cold or have been in contact with someone who is, we strongly</a:t>
            </a:r>
            <a:r>
              <a:rPr lang="en-US" sz="2200" cap="none" dirty="0">
                <a:solidFill>
                  <a:schemeClr val="bg1"/>
                </a:solidFill>
                <a:latin typeface="Arial" panose="020B0604020202020204" pitchFamily="34" charset="0"/>
                <a:cs typeface="Arial" panose="020B0604020202020204" pitchFamily="34" charset="0"/>
              </a:rPr>
              <a:t> encourage you to attend the course on zoom or if you have to do it in person to use a mask and hand sanitizer.</a:t>
            </a:r>
          </a:p>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please write down the zoom meeting number and password </a:t>
            </a:r>
            <a:r>
              <a:rPr lang="en-US" sz="2200" dirty="0">
                <a:solidFill>
                  <a:schemeClr val="bg1"/>
                </a:solidFill>
                <a:latin typeface="Arial" panose="020B0604020202020204" pitchFamily="34" charset="0"/>
                <a:cs typeface="Arial" panose="020B0604020202020204" pitchFamily="34" charset="0"/>
              </a:rPr>
              <a:t>in case you lose the link</a:t>
            </a:r>
            <a:r>
              <a:rPr lang="en-US" sz="2200" cap="none" dirty="0">
                <a:solidFill>
                  <a:schemeClr val="bg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No smoking is allowed on church grounds.</a:t>
            </a:r>
            <a:r>
              <a:rPr lang="en-US" sz="2200" dirty="0">
                <a:solidFill>
                  <a:schemeClr val="bg1"/>
                </a:solidFill>
                <a:latin typeface="Arial" panose="020B0604020202020204" pitchFamily="34" charset="0"/>
                <a:cs typeface="Arial" panose="020B0604020202020204" pitchFamily="34" charset="0"/>
              </a:rPr>
              <a:t>(not just 12 feet)</a:t>
            </a:r>
          </a:p>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Please if it’s wet or snowy outside bring a pair of dry shoes to change into.</a:t>
            </a:r>
          </a:p>
          <a:p>
            <a:pPr marL="285750" indent="-285750">
              <a:buFont typeface="Arial" panose="020B0604020202020204" pitchFamily="34" charset="0"/>
              <a:buChar char="•"/>
            </a:pPr>
            <a:r>
              <a:rPr lang="en-US" sz="2200" cap="none" dirty="0">
                <a:solidFill>
                  <a:schemeClr val="bg1"/>
                </a:solidFill>
                <a:latin typeface="Arial" panose="020B0604020202020204" pitchFamily="34" charset="0"/>
                <a:cs typeface="Arial" panose="020B0604020202020204" pitchFamily="34" charset="0"/>
              </a:rPr>
              <a:t>The Avondale church is a scent free environment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You can bring something to eat or drink but please keep your area neat.</a:t>
            </a:r>
            <a:endParaRPr lang="en-CA" sz="22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D5350AE-D881-EB5D-6359-3773E5F044AA}"/>
              </a:ext>
            </a:extLst>
          </p:cNvPr>
          <p:cNvSpPr txBox="1"/>
          <p:nvPr/>
        </p:nvSpPr>
        <p:spPr>
          <a:xfrm>
            <a:off x="75613" y="5312780"/>
            <a:ext cx="4041216" cy="1200329"/>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          ZOOM meeting</a:t>
            </a:r>
          </a:p>
          <a:p>
            <a:r>
              <a:rPr lang="en-US" sz="2400" dirty="0">
                <a:solidFill>
                  <a:schemeClr val="bg1"/>
                </a:solidFill>
                <a:latin typeface="Arial" panose="020B0604020202020204" pitchFamily="34" charset="0"/>
                <a:cs typeface="Arial" panose="020B0604020202020204" pitchFamily="34" charset="0"/>
              </a:rPr>
              <a:t>Meeting id: 851 0112 2900</a:t>
            </a:r>
          </a:p>
          <a:p>
            <a:r>
              <a:rPr lang="en-US" sz="2400" dirty="0">
                <a:solidFill>
                  <a:schemeClr val="bg1"/>
                </a:solidFill>
                <a:latin typeface="Arial" panose="020B0604020202020204" pitchFamily="34" charset="0"/>
                <a:cs typeface="Arial" panose="020B0604020202020204" pitchFamily="34" charset="0"/>
              </a:rPr>
              <a:t>Passcode: 322517</a:t>
            </a:r>
            <a:endParaRPr lang="en-CA" sz="2400"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6D5A4FE-CAFE-DBEF-7DBB-E36DC8C40507}"/>
              </a:ext>
            </a:extLst>
          </p:cNvPr>
          <p:cNvSpPr>
            <a:spLocks noGrp="1"/>
          </p:cNvSpPr>
          <p:nvPr>
            <p:ph type="sldNum" sz="quarter" idx="12"/>
          </p:nvPr>
        </p:nvSpPr>
        <p:spPr/>
        <p:txBody>
          <a:bodyPr/>
          <a:lstStyle/>
          <a:p>
            <a:fld id="{5B621ED0-B45F-441E-93E9-023E2B55C8A5}" type="slidenum">
              <a:rPr lang="en-CA" smtClean="0"/>
              <a:t>77</a:t>
            </a:fld>
            <a:endParaRPr lang="en-CA"/>
          </a:p>
        </p:txBody>
      </p:sp>
    </p:spTree>
    <p:extLst>
      <p:ext uri="{BB962C8B-B14F-4D97-AF65-F5344CB8AC3E}">
        <p14:creationId xmlns:p14="http://schemas.microsoft.com/office/powerpoint/2010/main" val="21186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C29AE-2D8F-560B-D1FC-AB42C991BC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2F8D50-B923-BB40-EA15-5755C2E2D39F}"/>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ABFA6A07-E355-C590-D006-EAC0A288407B}"/>
              </a:ext>
            </a:extLst>
          </p:cNvPr>
          <p:cNvSpPr>
            <a:spLocks noGrp="1"/>
          </p:cNvSpPr>
          <p:nvPr>
            <p:ph idx="4294967295"/>
          </p:nvPr>
        </p:nvSpPr>
        <p:spPr>
          <a:xfrm>
            <a:off x="4384849" y="-119063"/>
            <a:ext cx="7292741"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Definitions: health, illness, disease, sickness, disorder, pain and suffering </a:t>
            </a:r>
            <a:endParaRPr lang="en-US" sz="4000" dirty="0">
              <a:solidFill>
                <a:schemeClr val="bg1"/>
              </a:solidFill>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07F40C42-2CBA-72D4-D8C1-7EC632A0AF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1D760D5-2542-9281-2B99-05B649A87CCE}"/>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B5AEF1D6-2DB7-79E4-7DC8-4060C762BC89}"/>
              </a:ext>
            </a:extLst>
          </p:cNvPr>
          <p:cNvSpPr>
            <a:spLocks noGrp="1"/>
          </p:cNvSpPr>
          <p:nvPr>
            <p:ph type="sldNum" sz="quarter" idx="12"/>
          </p:nvPr>
        </p:nvSpPr>
        <p:spPr/>
        <p:txBody>
          <a:bodyPr/>
          <a:lstStyle/>
          <a:p>
            <a:fld id="{5B621ED0-B45F-441E-93E9-023E2B55C8A5}" type="slidenum">
              <a:rPr lang="en-CA" smtClean="0"/>
              <a:t>78</a:t>
            </a:fld>
            <a:endParaRPr lang="en-CA"/>
          </a:p>
        </p:txBody>
      </p:sp>
    </p:spTree>
    <p:extLst>
      <p:ext uri="{BB962C8B-B14F-4D97-AF65-F5344CB8AC3E}">
        <p14:creationId xmlns:p14="http://schemas.microsoft.com/office/powerpoint/2010/main" val="40385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6CDA22-CC23-21A2-9174-CB6AB86A5ED6}"/>
              </a:ext>
            </a:extLst>
          </p:cNvPr>
          <p:cNvSpPr>
            <a:spLocks noGrp="1"/>
          </p:cNvSpPr>
          <p:nvPr>
            <p:ph type="sldNum" sz="quarter" idx="12"/>
          </p:nvPr>
        </p:nvSpPr>
        <p:spPr/>
        <p:txBody>
          <a:bodyPr/>
          <a:lstStyle/>
          <a:p>
            <a:fld id="{5B621ED0-B45F-441E-93E9-023E2B55C8A5}" type="slidenum">
              <a:rPr lang="en-CA" smtClean="0"/>
              <a:t>79</a:t>
            </a:fld>
            <a:endParaRPr lang="en-CA"/>
          </a:p>
        </p:txBody>
      </p:sp>
      <p:sp>
        <p:nvSpPr>
          <p:cNvPr id="4" name="Oval 3">
            <a:extLst>
              <a:ext uri="{FF2B5EF4-FFF2-40B4-BE49-F238E27FC236}">
                <a16:creationId xmlns:a16="http://schemas.microsoft.com/office/drawing/2014/main" id="{699F04F8-C46A-F22D-29F3-C915CB7E2774}"/>
              </a:ext>
            </a:extLst>
          </p:cNvPr>
          <p:cNvSpPr/>
          <p:nvPr/>
        </p:nvSpPr>
        <p:spPr>
          <a:xfrm>
            <a:off x="779152" y="2046085"/>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tar: 5 Points 5">
            <a:extLst>
              <a:ext uri="{FF2B5EF4-FFF2-40B4-BE49-F238E27FC236}">
                <a16:creationId xmlns:a16="http://schemas.microsoft.com/office/drawing/2014/main" id="{714EF412-D414-6E1A-04CD-595369EB78E6}"/>
              </a:ext>
            </a:extLst>
          </p:cNvPr>
          <p:cNvSpPr/>
          <p:nvPr/>
        </p:nvSpPr>
        <p:spPr>
          <a:xfrm>
            <a:off x="696778" y="3032197"/>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9ADCAB5D-2253-2DC1-39C6-7BFBC180423A}"/>
              </a:ext>
            </a:extLst>
          </p:cNvPr>
          <p:cNvSpPr txBox="1"/>
          <p:nvPr/>
        </p:nvSpPr>
        <p:spPr>
          <a:xfrm>
            <a:off x="3376523" y="69813"/>
            <a:ext cx="6094562" cy="646331"/>
          </a:xfrm>
          <a:prstGeom prst="rect">
            <a:avLst/>
          </a:prstGeom>
          <a:noFill/>
        </p:spPr>
        <p:txBody>
          <a:bodyPr wrap="square">
            <a:spAutoFit/>
          </a:bodyPr>
          <a:lstStyle/>
          <a:p>
            <a:r>
              <a:rPr lang="en-US" sz="3600" dirty="0"/>
              <a:t>C</a:t>
            </a:r>
            <a:r>
              <a:rPr lang="en-CA" sz="3600" dirty="0"/>
              <a:t>IRCLES AND STARS</a:t>
            </a:r>
          </a:p>
        </p:txBody>
      </p:sp>
      <p:sp>
        <p:nvSpPr>
          <p:cNvPr id="10" name="TextBox 9">
            <a:extLst>
              <a:ext uri="{FF2B5EF4-FFF2-40B4-BE49-F238E27FC236}">
                <a16:creationId xmlns:a16="http://schemas.microsoft.com/office/drawing/2014/main" id="{C5A02FD3-B6F0-96C5-26B7-E56C27C8131D}"/>
              </a:ext>
            </a:extLst>
          </p:cNvPr>
          <p:cNvSpPr txBox="1"/>
          <p:nvPr/>
        </p:nvSpPr>
        <p:spPr>
          <a:xfrm>
            <a:off x="307204" y="819161"/>
            <a:ext cx="11354816" cy="3046988"/>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You may have noticed </a:t>
            </a:r>
            <a:r>
              <a:rPr lang="en-CA" sz="2400" dirty="0">
                <a:solidFill>
                  <a:schemeClr val="bg1"/>
                </a:solidFill>
                <a:latin typeface="Arial" panose="020B0604020202020204" pitchFamily="34" charset="0"/>
                <a:cs typeface="Arial" panose="020B0604020202020204" pitchFamily="34" charset="0"/>
              </a:rPr>
              <a:t>that at the top left-hand corner of some of the slides there are circles    or stars</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These are meant to help you and us know what to pay most attention to.</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     Tells the co-leaders that, if pressed for time, these are slides that may be skipped in the session. We encourage participants to read them on their own after the session.</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     Tells participants that this is a particularly important slide describing a key concept or idea. </a:t>
            </a:r>
          </a:p>
        </p:txBody>
      </p:sp>
      <p:sp>
        <p:nvSpPr>
          <p:cNvPr id="12" name="Oval 11">
            <a:extLst>
              <a:ext uri="{FF2B5EF4-FFF2-40B4-BE49-F238E27FC236}">
                <a16:creationId xmlns:a16="http://schemas.microsoft.com/office/drawing/2014/main" id="{E0A3B51F-BDF2-5C03-679D-BC454BA478CA}"/>
              </a:ext>
            </a:extLst>
          </p:cNvPr>
          <p:cNvSpPr/>
          <p:nvPr/>
        </p:nvSpPr>
        <p:spPr>
          <a:xfrm>
            <a:off x="2143021" y="1305760"/>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tar: 5 Points 13">
            <a:extLst>
              <a:ext uri="{FF2B5EF4-FFF2-40B4-BE49-F238E27FC236}">
                <a16:creationId xmlns:a16="http://schemas.microsoft.com/office/drawing/2014/main" id="{25406E25-7786-BB89-2D1E-4C12D4B2FF20}"/>
              </a:ext>
            </a:extLst>
          </p:cNvPr>
          <p:cNvSpPr/>
          <p:nvPr/>
        </p:nvSpPr>
        <p:spPr>
          <a:xfrm>
            <a:off x="3472891" y="1193024"/>
            <a:ext cx="370936" cy="422694"/>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965453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9FC8-A5B5-43EA-2F6D-FB879C5442E7}"/>
              </a:ext>
            </a:extLst>
          </p:cNvPr>
          <p:cNvSpPr>
            <a:spLocks noGrp="1"/>
          </p:cNvSpPr>
          <p:nvPr>
            <p:ph type="title" idx="4294967295"/>
          </p:nvPr>
        </p:nvSpPr>
        <p:spPr>
          <a:xfrm>
            <a:off x="210667" y="983715"/>
            <a:ext cx="2419411" cy="991649"/>
          </a:xfrm>
        </p:spPr>
        <p:txBody>
          <a:bodyPr>
            <a:normAutofit/>
          </a:bodyPr>
          <a:lstStyle/>
          <a:p>
            <a:r>
              <a:rPr lang="en-CA" sz="2800" dirty="0">
                <a:solidFill>
                  <a:schemeClr val="tx1"/>
                </a:solidFill>
              </a:rPr>
              <a:t>DEFINITIONS</a:t>
            </a:r>
          </a:p>
        </p:txBody>
      </p:sp>
      <p:sp>
        <p:nvSpPr>
          <p:cNvPr id="3" name="Content Placeholder 2">
            <a:extLst>
              <a:ext uri="{FF2B5EF4-FFF2-40B4-BE49-F238E27FC236}">
                <a16:creationId xmlns:a16="http://schemas.microsoft.com/office/drawing/2014/main" id="{98AD1296-E589-8EB3-CA62-BFA2E5F76AE6}"/>
              </a:ext>
            </a:extLst>
          </p:cNvPr>
          <p:cNvSpPr>
            <a:spLocks noGrp="1"/>
          </p:cNvSpPr>
          <p:nvPr>
            <p:ph idx="4294967295"/>
          </p:nvPr>
        </p:nvSpPr>
        <p:spPr>
          <a:xfrm>
            <a:off x="2872595" y="46075"/>
            <a:ext cx="9319405" cy="7070650"/>
          </a:xfrm>
        </p:spPr>
        <p:txBody>
          <a:bodyPr>
            <a:normAutofit lnSpcReduction="10000"/>
          </a:bodyPr>
          <a:lstStyle/>
          <a:p>
            <a:pPr>
              <a:spcBef>
                <a:spcPts val="0"/>
              </a:spcBef>
              <a:spcAft>
                <a:spcPts val="0"/>
              </a:spcAft>
            </a:pPr>
            <a:r>
              <a:rPr lang="en-CA" sz="2600" dirty="0">
                <a:solidFill>
                  <a:schemeClr val="bg1"/>
                </a:solidFill>
                <a:latin typeface="Arial" panose="020B0604020202020204" pitchFamily="34" charset="0"/>
                <a:cs typeface="Arial" panose="020B0604020202020204" pitchFamily="34" charset="0"/>
              </a:rPr>
              <a:t>As we begin our journey of  healing and growing, it may be helpful to define a few terms we’ll be coming across repeatedly.</a:t>
            </a:r>
            <a:r>
              <a:rPr lang="en-US" sz="2600" dirty="0">
                <a:solidFill>
                  <a:schemeClr val="bg1"/>
                </a:solidFill>
                <a:latin typeface="Arial" panose="020B0604020202020204" pitchFamily="34" charset="0"/>
                <a:cs typeface="Arial" panose="020B0604020202020204" pitchFamily="34" charset="0"/>
              </a:rPr>
              <a:t> </a:t>
            </a:r>
          </a:p>
          <a:p>
            <a:pPr>
              <a:spcBef>
                <a:spcPts val="0"/>
              </a:spcBef>
              <a:spcAft>
                <a:spcPts val="0"/>
              </a:spcAft>
            </a:pPr>
            <a:r>
              <a:rPr lang="en-CA" sz="2600" dirty="0">
                <a:solidFill>
                  <a:schemeClr val="bg1"/>
                </a:solidFill>
                <a:latin typeface="Arial" panose="020B0604020202020204" pitchFamily="34" charset="0"/>
                <a:cs typeface="Arial" panose="020B0604020202020204" pitchFamily="34" charset="0"/>
              </a:rPr>
              <a:t>According to the world health organization,</a:t>
            </a:r>
            <a:r>
              <a:rPr lang="en-CA" sz="2600" dirty="0">
                <a:latin typeface="Arial" panose="020B0604020202020204" pitchFamily="34" charset="0"/>
                <a:cs typeface="Arial" panose="020B0604020202020204" pitchFamily="34" charset="0"/>
              </a:rPr>
              <a:t> health </a:t>
            </a:r>
            <a:r>
              <a:rPr lang="en-CA" sz="2600" dirty="0">
                <a:solidFill>
                  <a:schemeClr val="bg1"/>
                </a:solidFill>
                <a:latin typeface="Arial" panose="020B0604020202020204" pitchFamily="34" charset="0"/>
                <a:cs typeface="Arial" panose="020B0604020202020204" pitchFamily="34" charset="0"/>
              </a:rPr>
              <a:t>is “a state of complete physical, mental, social and spiritual wellbeing and not merely the absence of disease and infirmity.” </a:t>
            </a:r>
          </a:p>
          <a:p>
            <a:pPr>
              <a:spcBef>
                <a:spcPts val="0"/>
              </a:spcBef>
              <a:spcAft>
                <a:spcPts val="0"/>
              </a:spcAft>
            </a:pPr>
            <a:r>
              <a:rPr lang="en-US" sz="2600" dirty="0">
                <a:latin typeface="Arial" panose="020B0604020202020204" pitchFamily="34" charset="0"/>
                <a:cs typeface="Arial" panose="020B0604020202020204" pitchFamily="34" charset="0"/>
              </a:rPr>
              <a:t>Pain</a:t>
            </a:r>
            <a:r>
              <a:rPr lang="en-US" sz="2600" dirty="0">
                <a:solidFill>
                  <a:schemeClr val="bg1"/>
                </a:solidFill>
                <a:latin typeface="Arial" panose="020B0604020202020204" pitchFamily="34" charset="0"/>
                <a:cs typeface="Arial" panose="020B0604020202020204" pitchFamily="34" charset="0"/>
              </a:rPr>
              <a:t> is a physical sensation or emotional experience that signals harm or distress. It can be acute (short-term) or chronic (long-lasting) and is typically a direct response to injury, illness, or other physical conditions. Pain is a biological signal that something is wrong, prompting individuals to take action to protect themselves.</a:t>
            </a:r>
          </a:p>
          <a:p>
            <a:pPr>
              <a:spcBef>
                <a:spcPts val="0"/>
              </a:spcBef>
              <a:spcAft>
                <a:spcPts val="0"/>
              </a:spcAft>
            </a:pPr>
            <a:r>
              <a:rPr lang="en-US" sz="2600" dirty="0">
                <a:latin typeface="Arial" panose="020B0604020202020204" pitchFamily="34" charset="0"/>
                <a:cs typeface="Arial" panose="020B0604020202020204" pitchFamily="34" charset="0"/>
              </a:rPr>
              <a:t>Suffering</a:t>
            </a:r>
            <a:r>
              <a:rPr lang="en-US" sz="2600" dirty="0">
                <a:solidFill>
                  <a:schemeClr val="bg1"/>
                </a:solidFill>
                <a:latin typeface="Arial" panose="020B0604020202020204" pitchFamily="34" charset="0"/>
                <a:cs typeface="Arial" panose="020B0604020202020204" pitchFamily="34" charset="0"/>
              </a:rPr>
              <a:t>, on the other hand, is a broader emotional and psychological experience that encompasses the feelings of distress, anguish, or hardship that can arise from pain, but also from other sources such as loss, disappointment, or existential concerns. Suffering can occur even in the absence of physical pain, and it often involves a deeper, more complex response to life's challenges. Pain and suffering are often intertwined but represent different experiences.</a:t>
            </a:r>
          </a:p>
          <a:p>
            <a:endParaRPr lang="en-CA" dirty="0"/>
          </a:p>
        </p:txBody>
      </p:sp>
      <p:sp>
        <p:nvSpPr>
          <p:cNvPr id="4" name="AutoShape 2" descr="Relation between illness, disease, and sickness, modified from Wikman... |  Download Scientific Diagram">
            <a:extLst>
              <a:ext uri="{FF2B5EF4-FFF2-40B4-BE49-F238E27FC236}">
                <a16:creationId xmlns:a16="http://schemas.microsoft.com/office/drawing/2014/main" id="{536DA857-E570-531E-DFEC-962F0E8950C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4" descr="Relation between illness, disease, and sickness, modified from Wikman... |  Download Scientific Diagram">
            <a:extLst>
              <a:ext uri="{FF2B5EF4-FFF2-40B4-BE49-F238E27FC236}">
                <a16:creationId xmlns:a16="http://schemas.microsoft.com/office/drawing/2014/main" id="{305D803E-534A-0AA6-7DF3-F157F9EDBCC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Picture 6" descr="A stone sculpture of a mask&#10;&#10;Description automatically generated">
            <a:extLst>
              <a:ext uri="{FF2B5EF4-FFF2-40B4-BE49-F238E27FC236}">
                <a16:creationId xmlns:a16="http://schemas.microsoft.com/office/drawing/2014/main" id="{7439FD18-2ED4-EF02-4F53-E1AA55FB4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89" y="1785583"/>
            <a:ext cx="2504765" cy="2672069"/>
          </a:xfrm>
          <a:prstGeom prst="rect">
            <a:avLst/>
          </a:prstGeom>
        </p:spPr>
      </p:pic>
      <p:sp>
        <p:nvSpPr>
          <p:cNvPr id="6" name="Slide Number Placeholder 5">
            <a:extLst>
              <a:ext uri="{FF2B5EF4-FFF2-40B4-BE49-F238E27FC236}">
                <a16:creationId xmlns:a16="http://schemas.microsoft.com/office/drawing/2014/main" id="{835D05C5-A0C7-360D-D711-A052EC48A507}"/>
              </a:ext>
            </a:extLst>
          </p:cNvPr>
          <p:cNvSpPr>
            <a:spLocks noGrp="1"/>
          </p:cNvSpPr>
          <p:nvPr>
            <p:ph type="sldNum" sz="quarter" idx="12"/>
          </p:nvPr>
        </p:nvSpPr>
        <p:spPr/>
        <p:txBody>
          <a:bodyPr/>
          <a:lstStyle/>
          <a:p>
            <a:fld id="{5B621ED0-B45F-441E-93E9-023E2B55C8A5}" type="slidenum">
              <a:rPr lang="en-CA" smtClean="0"/>
              <a:t>80</a:t>
            </a:fld>
            <a:endParaRPr lang="en-CA"/>
          </a:p>
        </p:txBody>
      </p:sp>
      <p:sp>
        <p:nvSpPr>
          <p:cNvPr id="8" name="Oval 7">
            <a:extLst>
              <a:ext uri="{FF2B5EF4-FFF2-40B4-BE49-F238E27FC236}">
                <a16:creationId xmlns:a16="http://schemas.microsoft.com/office/drawing/2014/main" id="{710412A2-E0AD-B58E-30DA-505E98F8979A}"/>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543907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DABE8-C5F6-E5E4-5E2B-A7576D022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71E03-4348-8899-8653-3B9376675AA8}"/>
              </a:ext>
            </a:extLst>
          </p:cNvPr>
          <p:cNvSpPr>
            <a:spLocks noGrp="1"/>
          </p:cNvSpPr>
          <p:nvPr>
            <p:ph type="title" idx="4294967295"/>
          </p:nvPr>
        </p:nvSpPr>
        <p:spPr>
          <a:xfrm>
            <a:off x="659240" y="1277013"/>
            <a:ext cx="2419411" cy="991649"/>
          </a:xfrm>
        </p:spPr>
        <p:txBody>
          <a:bodyPr>
            <a:normAutofit/>
          </a:bodyPr>
          <a:lstStyle/>
          <a:p>
            <a:r>
              <a:rPr lang="en-CA" sz="2800" dirty="0">
                <a:solidFill>
                  <a:schemeClr val="tx1"/>
                </a:solidFill>
              </a:rPr>
              <a:t>DEFINITIONS</a:t>
            </a:r>
          </a:p>
        </p:txBody>
      </p:sp>
      <p:sp>
        <p:nvSpPr>
          <p:cNvPr id="3" name="Content Placeholder 2">
            <a:extLst>
              <a:ext uri="{FF2B5EF4-FFF2-40B4-BE49-F238E27FC236}">
                <a16:creationId xmlns:a16="http://schemas.microsoft.com/office/drawing/2014/main" id="{A9973801-0A51-684A-82EF-80B567D0A660}"/>
              </a:ext>
            </a:extLst>
          </p:cNvPr>
          <p:cNvSpPr>
            <a:spLocks noGrp="1"/>
          </p:cNvSpPr>
          <p:nvPr>
            <p:ph idx="4294967295"/>
          </p:nvPr>
        </p:nvSpPr>
        <p:spPr>
          <a:xfrm>
            <a:off x="3497316" y="198475"/>
            <a:ext cx="8411743" cy="7070650"/>
          </a:xfrm>
        </p:spPr>
        <p:txBody>
          <a:bodyPr>
            <a:normAutofit/>
          </a:bodyPr>
          <a:lstStyle/>
          <a:p>
            <a:pPr>
              <a:spcBef>
                <a:spcPts val="0"/>
              </a:spcBef>
              <a:spcAft>
                <a:spcPts val="0"/>
              </a:spcAft>
            </a:pPr>
            <a:r>
              <a:rPr lang="en-US" sz="2600" dirty="0">
                <a:latin typeface="Arial" panose="020B0604020202020204" pitchFamily="34" charset="0"/>
                <a:cs typeface="Arial" panose="020B0604020202020204" pitchFamily="34" charset="0"/>
              </a:rPr>
              <a:t>Illness</a:t>
            </a:r>
            <a:r>
              <a:rPr lang="en-US" sz="2600" dirty="0">
                <a:solidFill>
                  <a:schemeClr val="bg1"/>
                </a:solidFill>
                <a:latin typeface="Arial" panose="020B0604020202020204" pitchFamily="34" charset="0"/>
                <a:cs typeface="Arial" panose="020B0604020202020204" pitchFamily="34" charset="0"/>
              </a:rPr>
              <a:t> is a feeling or experience of unwellness which is entirely personal, and interior to the person. Often it accompanies disease, but the disease may be as yet undiagnosed, as in the early stages of cancer, tuberculosis, or diabetes. Sometimes illness exists where no disease can be found. </a:t>
            </a:r>
          </a:p>
          <a:p>
            <a:pPr>
              <a:spcBef>
                <a:spcPts val="0"/>
              </a:spcBef>
              <a:spcAft>
                <a:spcPts val="0"/>
              </a:spcAft>
            </a:pPr>
            <a:r>
              <a:rPr lang="en-US" sz="2600" dirty="0">
                <a:latin typeface="Arial" panose="020B0604020202020204" pitchFamily="34" charset="0"/>
                <a:cs typeface="Arial" panose="020B0604020202020204" pitchFamily="34" charset="0"/>
              </a:rPr>
              <a:t>Disease</a:t>
            </a:r>
            <a:r>
              <a:rPr lang="en-US" sz="2600" dirty="0">
                <a:solidFill>
                  <a:schemeClr val="bg1"/>
                </a:solidFill>
                <a:latin typeface="Arial" panose="020B0604020202020204" pitchFamily="34" charset="0"/>
                <a:cs typeface="Arial" panose="020B0604020202020204" pitchFamily="34" charset="0"/>
              </a:rPr>
              <a:t> is a physical pathological process or deviation from a biological norm. There is an objectivity about disease which physicians are able to see, touch, measure, or smell. </a:t>
            </a:r>
          </a:p>
          <a:p>
            <a:pPr>
              <a:spcBef>
                <a:spcPts val="0"/>
              </a:spcBef>
              <a:spcAft>
                <a:spcPts val="0"/>
              </a:spcAft>
            </a:pPr>
            <a:r>
              <a:rPr lang="en-US" sz="2600" dirty="0">
                <a:solidFill>
                  <a:schemeClr val="bg1"/>
                </a:solidFill>
                <a:latin typeface="Arial" panose="020B0604020202020204" pitchFamily="34" charset="0"/>
                <a:cs typeface="Arial" panose="020B0604020202020204" pitchFamily="34" charset="0"/>
              </a:rPr>
              <a:t>Diseases are valued as essential facts in the medical model. Traditional medicine is not very good at understanding or caring for  illness in the absence of disease.</a:t>
            </a:r>
          </a:p>
          <a:p>
            <a:endParaRPr lang="en-US" sz="2600" dirty="0">
              <a:solidFill>
                <a:schemeClr val="bg1"/>
              </a:solidFill>
              <a:latin typeface="Arial" panose="020B0604020202020204" pitchFamily="34" charset="0"/>
              <a:cs typeface="Arial" panose="020B0604020202020204" pitchFamily="34" charset="0"/>
            </a:endParaRPr>
          </a:p>
          <a:p>
            <a:endParaRPr lang="en-CA" dirty="0"/>
          </a:p>
        </p:txBody>
      </p:sp>
      <p:sp>
        <p:nvSpPr>
          <p:cNvPr id="4" name="AutoShape 2" descr="Relation between illness, disease, and sickness, modified from Wikman... |  Download Scientific Diagram">
            <a:extLst>
              <a:ext uri="{FF2B5EF4-FFF2-40B4-BE49-F238E27FC236}">
                <a16:creationId xmlns:a16="http://schemas.microsoft.com/office/drawing/2014/main" id="{4CF57FF3-B14B-A577-F5CA-9037333798F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4" descr="Relation between illness, disease, and sickness, modified from Wikman... |  Download Scientific Diagram">
            <a:extLst>
              <a:ext uri="{FF2B5EF4-FFF2-40B4-BE49-F238E27FC236}">
                <a16:creationId xmlns:a16="http://schemas.microsoft.com/office/drawing/2014/main" id="{1208D92A-2AE9-25C0-74A7-27E0A483684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Picture 6" descr="A stone sculpture of a mask&#10;&#10;Description automatically generated">
            <a:extLst>
              <a:ext uri="{FF2B5EF4-FFF2-40B4-BE49-F238E27FC236}">
                <a16:creationId xmlns:a16="http://schemas.microsoft.com/office/drawing/2014/main" id="{7766760D-C6BB-D2BB-D388-4B15B89FA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13" y="2208277"/>
            <a:ext cx="3190106" cy="2672069"/>
          </a:xfrm>
          <a:prstGeom prst="rect">
            <a:avLst/>
          </a:prstGeom>
        </p:spPr>
      </p:pic>
      <p:sp>
        <p:nvSpPr>
          <p:cNvPr id="6" name="Slide Number Placeholder 5">
            <a:extLst>
              <a:ext uri="{FF2B5EF4-FFF2-40B4-BE49-F238E27FC236}">
                <a16:creationId xmlns:a16="http://schemas.microsoft.com/office/drawing/2014/main" id="{FF995FD2-FE48-3EAB-B099-A549FADC457B}"/>
              </a:ext>
            </a:extLst>
          </p:cNvPr>
          <p:cNvSpPr>
            <a:spLocks noGrp="1"/>
          </p:cNvSpPr>
          <p:nvPr>
            <p:ph type="sldNum" sz="quarter" idx="12"/>
          </p:nvPr>
        </p:nvSpPr>
        <p:spPr/>
        <p:txBody>
          <a:bodyPr/>
          <a:lstStyle/>
          <a:p>
            <a:fld id="{5B621ED0-B45F-441E-93E9-023E2B55C8A5}" type="slidenum">
              <a:rPr lang="en-CA" smtClean="0"/>
              <a:t>81</a:t>
            </a:fld>
            <a:endParaRPr lang="en-CA"/>
          </a:p>
        </p:txBody>
      </p:sp>
      <p:sp>
        <p:nvSpPr>
          <p:cNvPr id="8" name="Oval 7">
            <a:extLst>
              <a:ext uri="{FF2B5EF4-FFF2-40B4-BE49-F238E27FC236}">
                <a16:creationId xmlns:a16="http://schemas.microsoft.com/office/drawing/2014/main" id="{694749AF-F8C9-5C87-7282-3A1FAF30BADE}"/>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768163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DCB753-EAFF-DB3D-655B-C776539BB71A}"/>
              </a:ext>
            </a:extLst>
          </p:cNvPr>
          <p:cNvSpPr txBox="1"/>
          <p:nvPr/>
        </p:nvSpPr>
        <p:spPr>
          <a:xfrm>
            <a:off x="642019" y="544516"/>
            <a:ext cx="3198460" cy="707886"/>
          </a:xfrm>
          <a:prstGeom prst="rect">
            <a:avLst/>
          </a:prstGeom>
          <a:noFill/>
        </p:spPr>
        <p:txBody>
          <a:bodyPr wrap="square">
            <a:spAutoFit/>
          </a:bodyPr>
          <a:lstStyle/>
          <a:p>
            <a:r>
              <a:rPr lang="en-CA" sz="4000" dirty="0"/>
              <a:t>DEFINITIONS</a:t>
            </a:r>
          </a:p>
        </p:txBody>
      </p:sp>
      <p:pic>
        <p:nvPicPr>
          <p:cNvPr id="3" name="Picture 2" descr="A person in a garment running through a field&#10;&#10;Description automatically generated">
            <a:extLst>
              <a:ext uri="{FF2B5EF4-FFF2-40B4-BE49-F238E27FC236}">
                <a16:creationId xmlns:a16="http://schemas.microsoft.com/office/drawing/2014/main" id="{DA009E73-2A01-1A23-C4CF-24854A5FFA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692" y="1440853"/>
            <a:ext cx="3784855" cy="3976294"/>
          </a:xfrm>
          <a:prstGeom prst="rect">
            <a:avLst/>
          </a:prstGeom>
        </p:spPr>
      </p:pic>
      <p:sp>
        <p:nvSpPr>
          <p:cNvPr id="7" name="TextBox 6">
            <a:extLst>
              <a:ext uri="{FF2B5EF4-FFF2-40B4-BE49-F238E27FC236}">
                <a16:creationId xmlns:a16="http://schemas.microsoft.com/office/drawing/2014/main" id="{F8AF3D8B-CB46-A024-53CF-DF7D8AF4B99D}"/>
              </a:ext>
            </a:extLst>
          </p:cNvPr>
          <p:cNvSpPr txBox="1"/>
          <p:nvPr/>
        </p:nvSpPr>
        <p:spPr>
          <a:xfrm>
            <a:off x="716551" y="5532400"/>
            <a:ext cx="2773136" cy="646331"/>
          </a:xfrm>
          <a:prstGeom prst="rect">
            <a:avLst/>
          </a:prstGeom>
          <a:noFill/>
        </p:spPr>
        <p:txBody>
          <a:bodyPr wrap="square">
            <a:spAutoFit/>
          </a:bodyPr>
          <a:lstStyle/>
          <a:p>
            <a:pPr algn="ctr"/>
            <a:r>
              <a:rPr lang="en-CA" dirty="0">
                <a:solidFill>
                  <a:schemeClr val="bg1"/>
                </a:solidFill>
                <a:latin typeface="Arial" panose="020B0604020202020204" pitchFamily="34" charset="0"/>
                <a:cs typeface="Arial" panose="020B0604020202020204" pitchFamily="34" charset="0"/>
              </a:rPr>
              <a:t>Rheumatic pain II by Remedios Varo</a:t>
            </a:r>
            <a:r>
              <a:rPr lang="en-CA" sz="1800" dirty="0">
                <a:solidFill>
                  <a:schemeClr val="bg1"/>
                </a:solidFill>
                <a:latin typeface="Arial" panose="020B0604020202020204" pitchFamily="34" charset="0"/>
                <a:cs typeface="Arial" panose="020B0604020202020204" pitchFamily="34" charset="0"/>
              </a:rPr>
              <a:t> </a:t>
            </a:r>
            <a:endParaRPr lang="en-CA"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AA0E075-FFBC-6FFA-C493-9D51D3FA889A}"/>
              </a:ext>
            </a:extLst>
          </p:cNvPr>
          <p:cNvSpPr txBox="1"/>
          <p:nvPr/>
        </p:nvSpPr>
        <p:spPr>
          <a:xfrm>
            <a:off x="4292867" y="375676"/>
            <a:ext cx="7899133" cy="4893647"/>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“Sickness</a:t>
            </a:r>
            <a:r>
              <a:rPr lang="en-US" sz="2400" dirty="0">
                <a:solidFill>
                  <a:schemeClr val="bg1"/>
                </a:solidFill>
                <a:latin typeface="Arial" panose="020B0604020202020204" pitchFamily="34" charset="0"/>
                <a:cs typeface="Arial" panose="020B0604020202020204" pitchFamily="34" charset="0"/>
              </a:rPr>
              <a:t> is a social role, a status, a negotiated position in the world, a bargain struck between the person henceforward called "sick", and a society which is prepared to recognize and sustain him. </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 Sickness based on illness alone is of the most uncertain status. But even the possession of disease does not guarantee equity in sickness. Those with chronic disease are much less secure than those with an acute one; those with a psychiatric disease than those with a surgical one… Best is an acute physical disease in a young man quickly determined by recovery or death, either will do, both are equally regarded.”</a:t>
            </a:r>
          </a:p>
        </p:txBody>
      </p:sp>
      <p:sp>
        <p:nvSpPr>
          <p:cNvPr id="2" name="Slide Number Placeholder 1">
            <a:extLst>
              <a:ext uri="{FF2B5EF4-FFF2-40B4-BE49-F238E27FC236}">
                <a16:creationId xmlns:a16="http://schemas.microsoft.com/office/drawing/2014/main" id="{E6A14585-D782-1FB1-70CA-E792F7DF578F}"/>
              </a:ext>
            </a:extLst>
          </p:cNvPr>
          <p:cNvSpPr>
            <a:spLocks noGrp="1"/>
          </p:cNvSpPr>
          <p:nvPr>
            <p:ph type="sldNum" sz="quarter" idx="12"/>
          </p:nvPr>
        </p:nvSpPr>
        <p:spPr/>
        <p:txBody>
          <a:bodyPr/>
          <a:lstStyle/>
          <a:p>
            <a:fld id="{5B621ED0-B45F-441E-93E9-023E2B55C8A5}" type="slidenum">
              <a:rPr lang="en-CA" smtClean="0"/>
              <a:t>82</a:t>
            </a:fld>
            <a:endParaRPr lang="en-CA"/>
          </a:p>
        </p:txBody>
      </p:sp>
      <p:sp>
        <p:nvSpPr>
          <p:cNvPr id="6" name="Oval 5">
            <a:extLst>
              <a:ext uri="{FF2B5EF4-FFF2-40B4-BE49-F238E27FC236}">
                <a16:creationId xmlns:a16="http://schemas.microsoft.com/office/drawing/2014/main" id="{39E0DCBB-370E-EF8E-9D99-FCD5FEA4F907}"/>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826661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F397A-A1D0-0DCC-0BB8-37180B526A9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D2B6FE1-5A88-8E99-AB1A-6D690204BCF8}"/>
              </a:ext>
            </a:extLst>
          </p:cNvPr>
          <p:cNvSpPr txBox="1"/>
          <p:nvPr/>
        </p:nvSpPr>
        <p:spPr>
          <a:xfrm>
            <a:off x="358587" y="554321"/>
            <a:ext cx="3198460" cy="707886"/>
          </a:xfrm>
          <a:prstGeom prst="rect">
            <a:avLst/>
          </a:prstGeom>
          <a:noFill/>
        </p:spPr>
        <p:txBody>
          <a:bodyPr wrap="square">
            <a:spAutoFit/>
          </a:bodyPr>
          <a:lstStyle/>
          <a:p>
            <a:r>
              <a:rPr lang="en-CA" sz="4000" dirty="0"/>
              <a:t>DEFINITIONS</a:t>
            </a:r>
          </a:p>
        </p:txBody>
      </p:sp>
      <p:pic>
        <p:nvPicPr>
          <p:cNvPr id="3" name="Picture 2" descr="A person in a garment running through a field&#10;&#10;Description automatically generated">
            <a:extLst>
              <a:ext uri="{FF2B5EF4-FFF2-40B4-BE49-F238E27FC236}">
                <a16:creationId xmlns:a16="http://schemas.microsoft.com/office/drawing/2014/main" id="{244A4A9E-5304-49F8-4792-5D443C827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692" y="1440853"/>
            <a:ext cx="3784855" cy="3976294"/>
          </a:xfrm>
          <a:prstGeom prst="rect">
            <a:avLst/>
          </a:prstGeom>
        </p:spPr>
      </p:pic>
      <p:sp>
        <p:nvSpPr>
          <p:cNvPr id="7" name="TextBox 6">
            <a:extLst>
              <a:ext uri="{FF2B5EF4-FFF2-40B4-BE49-F238E27FC236}">
                <a16:creationId xmlns:a16="http://schemas.microsoft.com/office/drawing/2014/main" id="{AC47345A-2442-ABC2-CD44-3CB8BA6D91CA}"/>
              </a:ext>
            </a:extLst>
          </p:cNvPr>
          <p:cNvSpPr txBox="1"/>
          <p:nvPr/>
        </p:nvSpPr>
        <p:spPr>
          <a:xfrm>
            <a:off x="716551" y="5532400"/>
            <a:ext cx="2773136" cy="646331"/>
          </a:xfrm>
          <a:prstGeom prst="rect">
            <a:avLst/>
          </a:prstGeom>
          <a:noFill/>
        </p:spPr>
        <p:txBody>
          <a:bodyPr wrap="square">
            <a:spAutoFit/>
          </a:bodyPr>
          <a:lstStyle/>
          <a:p>
            <a:pPr algn="ctr"/>
            <a:r>
              <a:rPr lang="en-CA" dirty="0">
                <a:solidFill>
                  <a:schemeClr val="bg1"/>
                </a:solidFill>
              </a:rPr>
              <a:t>Rheumatic pain II by Remedios Varo</a:t>
            </a:r>
            <a:r>
              <a:rPr lang="en-CA" sz="1800" dirty="0">
                <a:solidFill>
                  <a:schemeClr val="bg1"/>
                </a:solidFill>
              </a:rPr>
              <a:t> </a:t>
            </a:r>
            <a:endParaRPr lang="en-CA" dirty="0">
              <a:solidFill>
                <a:schemeClr val="bg1"/>
              </a:solidFill>
            </a:endParaRPr>
          </a:p>
        </p:txBody>
      </p:sp>
      <p:sp>
        <p:nvSpPr>
          <p:cNvPr id="4" name="TextBox 3">
            <a:extLst>
              <a:ext uri="{FF2B5EF4-FFF2-40B4-BE49-F238E27FC236}">
                <a16:creationId xmlns:a16="http://schemas.microsoft.com/office/drawing/2014/main" id="{B100DC92-DD05-7C53-B861-1788A947D8D8}"/>
              </a:ext>
            </a:extLst>
          </p:cNvPr>
          <p:cNvSpPr txBox="1"/>
          <p:nvPr/>
        </p:nvSpPr>
        <p:spPr>
          <a:xfrm>
            <a:off x="4292867" y="544516"/>
            <a:ext cx="7899133" cy="5632311"/>
          </a:xfrm>
          <a:prstGeom prst="rect">
            <a:avLst/>
          </a:prstGeom>
          <a:noFill/>
        </p:spPr>
        <p:txBody>
          <a:bodyPr wrap="square">
            <a:spAutoFit/>
          </a:bodyPr>
          <a:lstStyle/>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Psychiatric, psychological or mental </a:t>
            </a:r>
            <a:r>
              <a:rPr lang="en-CA" sz="2400" dirty="0">
                <a:latin typeface="Arial" panose="020B0604020202020204" pitchFamily="34" charset="0"/>
                <a:cs typeface="Arial" panose="020B0604020202020204" pitchFamily="34" charset="0"/>
              </a:rPr>
              <a:t>disorders/conditions </a:t>
            </a:r>
            <a:r>
              <a:rPr lang="en-CA" sz="2400" dirty="0">
                <a:solidFill>
                  <a:schemeClr val="bg1"/>
                </a:solidFill>
                <a:latin typeface="Arial" panose="020B0604020202020204" pitchFamily="34" charset="0"/>
                <a:cs typeface="Arial" panose="020B0604020202020204" pitchFamily="34" charset="0"/>
              </a:rPr>
              <a:t>are characterized by a clinically significant disturbance in an individual’s thinking, emotional regulation, or behavior. They are usually associated with distress or impairment in important areas of functioning.</a:t>
            </a:r>
          </a:p>
          <a:p>
            <a:pPr marL="342900" indent="-34290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Biological psychiatry follows a </a:t>
            </a:r>
            <a:r>
              <a:rPr lang="en-CA" sz="2400" dirty="0">
                <a:latin typeface="Arial" panose="020B0604020202020204" pitchFamily="34" charset="0"/>
                <a:cs typeface="Arial" panose="020B0604020202020204" pitchFamily="34" charset="0"/>
              </a:rPr>
              <a:t>disease model</a:t>
            </a:r>
            <a:r>
              <a:rPr lang="en-CA" sz="2400" dirty="0">
                <a:solidFill>
                  <a:schemeClr val="bg1"/>
                </a:solidFill>
                <a:latin typeface="Arial" panose="020B0604020202020204" pitchFamily="34" charset="0"/>
                <a:cs typeface="Arial" panose="020B0604020202020204" pitchFamily="34" charset="0"/>
              </a:rPr>
              <a:t>, in which mental disorders are seen as being “chemical”, physiological, or biological diseases. </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We will argue in this course that by embracing the disease model, psychiatry neglects the social, psychological, and spiritual aspects of illness without which we cannot  fully understand most people’s experiences.</a:t>
            </a:r>
          </a:p>
        </p:txBody>
      </p:sp>
      <p:sp>
        <p:nvSpPr>
          <p:cNvPr id="2" name="Slide Number Placeholder 1">
            <a:extLst>
              <a:ext uri="{FF2B5EF4-FFF2-40B4-BE49-F238E27FC236}">
                <a16:creationId xmlns:a16="http://schemas.microsoft.com/office/drawing/2014/main" id="{595DD5E7-F827-E46B-E9E7-20DBC8FD6507}"/>
              </a:ext>
            </a:extLst>
          </p:cNvPr>
          <p:cNvSpPr>
            <a:spLocks noGrp="1"/>
          </p:cNvSpPr>
          <p:nvPr>
            <p:ph type="sldNum" sz="quarter" idx="12"/>
          </p:nvPr>
        </p:nvSpPr>
        <p:spPr/>
        <p:txBody>
          <a:bodyPr/>
          <a:lstStyle/>
          <a:p>
            <a:fld id="{5B621ED0-B45F-441E-93E9-023E2B55C8A5}" type="slidenum">
              <a:rPr lang="en-CA" smtClean="0"/>
              <a:t>83</a:t>
            </a:fld>
            <a:endParaRPr lang="en-CA"/>
          </a:p>
        </p:txBody>
      </p:sp>
      <p:sp>
        <p:nvSpPr>
          <p:cNvPr id="6" name="Oval 5">
            <a:extLst>
              <a:ext uri="{FF2B5EF4-FFF2-40B4-BE49-F238E27FC236}">
                <a16:creationId xmlns:a16="http://schemas.microsoft.com/office/drawing/2014/main" id="{661ABC90-28D8-EFA0-BA29-A19144FF852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769507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285C7-2393-57BE-3096-4B39E724C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E5549-4488-39EB-9B54-585BE044B5FB}"/>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72FE2782-8709-5060-C004-AD8FB4E4543A}"/>
              </a:ext>
            </a:extLst>
          </p:cNvPr>
          <p:cNvSpPr>
            <a:spLocks noGrp="1"/>
          </p:cNvSpPr>
          <p:nvPr>
            <p:ph idx="4294967295"/>
          </p:nvPr>
        </p:nvSpPr>
        <p:spPr>
          <a:xfrm>
            <a:off x="4384849" y="0"/>
            <a:ext cx="7292741"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Definitions: 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"there is a hole in my sidewalk" by Portia Nelson</a:t>
            </a:r>
            <a:endPar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30486AEB-0FB2-2A7A-0FAA-649048EFF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D70CD08-42BC-5D27-F546-111A2E02F3B4}"/>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49C73A76-875F-A803-C1FB-D7F3711F61F7}"/>
              </a:ext>
            </a:extLst>
          </p:cNvPr>
          <p:cNvSpPr>
            <a:spLocks noGrp="1"/>
          </p:cNvSpPr>
          <p:nvPr>
            <p:ph type="sldNum" sz="quarter" idx="12"/>
          </p:nvPr>
        </p:nvSpPr>
        <p:spPr/>
        <p:txBody>
          <a:bodyPr/>
          <a:lstStyle/>
          <a:p>
            <a:fld id="{5B621ED0-B45F-441E-93E9-023E2B55C8A5}" type="slidenum">
              <a:rPr lang="en-CA" smtClean="0"/>
              <a:t>84</a:t>
            </a:fld>
            <a:endParaRPr lang="en-CA"/>
          </a:p>
        </p:txBody>
      </p:sp>
    </p:spTree>
    <p:extLst>
      <p:ext uri="{BB962C8B-B14F-4D97-AF65-F5344CB8AC3E}">
        <p14:creationId xmlns:p14="http://schemas.microsoft.com/office/powerpoint/2010/main" val="391069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tanding in front of a painting&#10;&#10;Description automatically generated">
            <a:extLst>
              <a:ext uri="{FF2B5EF4-FFF2-40B4-BE49-F238E27FC236}">
                <a16:creationId xmlns:a16="http://schemas.microsoft.com/office/drawing/2014/main" id="{F4C6377D-0490-591F-E5AF-FBA7B3487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83" y="938529"/>
            <a:ext cx="4779258" cy="3953849"/>
          </a:xfrm>
          <a:prstGeom prst="rect">
            <a:avLst/>
          </a:prstGeom>
        </p:spPr>
      </p:pic>
      <p:sp>
        <p:nvSpPr>
          <p:cNvPr id="4" name="TextBox 3">
            <a:extLst>
              <a:ext uri="{FF2B5EF4-FFF2-40B4-BE49-F238E27FC236}">
                <a16:creationId xmlns:a16="http://schemas.microsoft.com/office/drawing/2014/main" id="{601A8AEE-F0E0-D1B5-0B1A-098E5254EB62}"/>
              </a:ext>
            </a:extLst>
          </p:cNvPr>
          <p:cNvSpPr txBox="1"/>
          <p:nvPr/>
        </p:nvSpPr>
        <p:spPr>
          <a:xfrm>
            <a:off x="-712929" y="4206672"/>
            <a:ext cx="6094070" cy="954107"/>
          </a:xfrm>
          <a:prstGeom prst="rect">
            <a:avLst/>
          </a:prstGeom>
          <a:noFill/>
        </p:spPr>
        <p:txBody>
          <a:bodyPr wrap="square">
            <a:spAutoFit/>
          </a:bodyPr>
          <a:lstStyle/>
          <a:p>
            <a:pPr algn="ctr"/>
            <a:r>
              <a:rPr lang="en-CA" sz="2800" dirty="0"/>
              <a:t>Peg Huettlin</a:t>
            </a:r>
          </a:p>
          <a:p>
            <a:endParaRPr lang="en-CA" sz="2800" dirty="0"/>
          </a:p>
        </p:txBody>
      </p:sp>
      <p:sp>
        <p:nvSpPr>
          <p:cNvPr id="6" name="TextBox 5">
            <a:extLst>
              <a:ext uri="{FF2B5EF4-FFF2-40B4-BE49-F238E27FC236}">
                <a16:creationId xmlns:a16="http://schemas.microsoft.com/office/drawing/2014/main" id="{CBEC9497-6A3B-C7EC-3D47-030271C8ED5E}"/>
              </a:ext>
            </a:extLst>
          </p:cNvPr>
          <p:cNvSpPr txBox="1"/>
          <p:nvPr/>
        </p:nvSpPr>
        <p:spPr>
          <a:xfrm>
            <a:off x="5963856" y="1871031"/>
            <a:ext cx="6094070" cy="1569660"/>
          </a:xfrm>
          <a:prstGeom prst="rect">
            <a:avLst/>
          </a:prstGeom>
          <a:noFill/>
        </p:spPr>
        <p:txBody>
          <a:bodyPr wrap="square">
            <a:spAutoFit/>
          </a:bodyPr>
          <a:lstStyle/>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name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role as a co leader is…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My hope is…</a:t>
            </a:r>
          </a:p>
        </p:txBody>
      </p:sp>
      <p:sp>
        <p:nvSpPr>
          <p:cNvPr id="3" name="Slide Number Placeholder 2">
            <a:extLst>
              <a:ext uri="{FF2B5EF4-FFF2-40B4-BE49-F238E27FC236}">
                <a16:creationId xmlns:a16="http://schemas.microsoft.com/office/drawing/2014/main" id="{944BF723-63C4-6D50-8FFC-AD1028D972AF}"/>
              </a:ext>
            </a:extLst>
          </p:cNvPr>
          <p:cNvSpPr>
            <a:spLocks noGrp="1"/>
          </p:cNvSpPr>
          <p:nvPr>
            <p:ph type="sldNum" sz="quarter" idx="12"/>
          </p:nvPr>
        </p:nvSpPr>
        <p:spPr/>
        <p:txBody>
          <a:bodyPr/>
          <a:lstStyle/>
          <a:p>
            <a:fld id="{5B621ED0-B45F-441E-93E9-023E2B55C8A5}" type="slidenum">
              <a:rPr lang="en-CA" smtClean="0"/>
              <a:t>85</a:t>
            </a:fld>
            <a:endParaRPr lang="en-CA"/>
          </a:p>
        </p:txBody>
      </p:sp>
    </p:spTree>
    <p:extLst>
      <p:ext uri="{BB962C8B-B14F-4D97-AF65-F5344CB8AC3E}">
        <p14:creationId xmlns:p14="http://schemas.microsoft.com/office/powerpoint/2010/main" val="15683873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C7511E-6F6A-48A3-B8A0-16271D48153D}"/>
              </a:ext>
            </a:extLst>
          </p:cNvPr>
          <p:cNvSpPr/>
          <p:nvPr/>
        </p:nvSpPr>
        <p:spPr>
          <a:xfrm>
            <a:off x="1257300" y="690718"/>
            <a:ext cx="4838700" cy="5476564"/>
          </a:xfrm>
          <a:prstGeom prst="rect">
            <a:avLst/>
          </a:prstGeom>
        </p:spPr>
        <p:txBody>
          <a:bodyPr wrap="square">
            <a:spAutoFit/>
          </a:bodyPr>
          <a:lstStyle/>
          <a:p>
            <a:pPr>
              <a:lnSpc>
                <a:spcPct val="107000"/>
              </a:lnSpc>
            </a:pP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the street.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is a deep hole in the sidewalk.</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fall in.</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am lost… I am helpless.</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isn’t my fault.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takes forever to find a way out.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the same Street.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is a deep hole in the sidewalk.</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pretend I don’t see it.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fall in again.</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can’t believe I am in the same place.</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But it isn’t my fault.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still takes me a long time to get out</a:t>
            </a: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D686DD8-D8F3-46E7-94B2-517142C61993}"/>
              </a:ext>
            </a:extLst>
          </p:cNvPr>
          <p:cNvSpPr txBox="1"/>
          <p:nvPr/>
        </p:nvSpPr>
        <p:spPr>
          <a:xfrm>
            <a:off x="6829426" y="1466632"/>
            <a:ext cx="4543424" cy="5017527"/>
          </a:xfrm>
          <a:prstGeom prst="rect">
            <a:avLst/>
          </a:prstGeom>
          <a:noFill/>
        </p:spPr>
        <p:txBody>
          <a:bodyPr wrap="square">
            <a:spAutoFit/>
          </a:bodyPr>
          <a:lstStyle/>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the same Street.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is a deep hole in the sidewalk.</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see it is there.</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still fall in. It’s a habit.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My eyes are open.</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know where I am.</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is my fault. I get out immediately.</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the same Street.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is a deep hole in the sidewalk.</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around it.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another Street.”</a:t>
            </a:r>
          </a:p>
          <a:p>
            <a:pPr>
              <a:lnSpc>
                <a:spcPct val="107000"/>
              </a:lnSpc>
            </a:pP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Portia Nelson (2</a:t>
            </a: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57FD689-C912-7E59-EBEC-955332DF0409}"/>
              </a:ext>
            </a:extLst>
          </p:cNvPr>
          <p:cNvSpPr txBox="1"/>
          <p:nvPr/>
        </p:nvSpPr>
        <p:spPr>
          <a:xfrm>
            <a:off x="1920334" y="0"/>
            <a:ext cx="7973134" cy="1200329"/>
          </a:xfrm>
          <a:prstGeom prst="rect">
            <a:avLst/>
          </a:prstGeom>
          <a:noFill/>
        </p:spPr>
        <p:txBody>
          <a:bodyPr wrap="square">
            <a:spAutoFit/>
          </a:bodyPr>
          <a:lstStyle/>
          <a:p>
            <a:pPr algn="ctr"/>
            <a:r>
              <a:rPr lang="en-CA" sz="3600" dirty="0"/>
              <a:t>THERE’S A HOLE IN MY SIDEWALK</a:t>
            </a:r>
          </a:p>
          <a:p>
            <a:pPr algn="ctr"/>
            <a:r>
              <a:rPr lang="en-CA" sz="3600" dirty="0"/>
              <a:t>A central metaphor in the course</a:t>
            </a:r>
          </a:p>
        </p:txBody>
      </p:sp>
      <p:sp>
        <p:nvSpPr>
          <p:cNvPr id="3" name="Slide Number Placeholder 2">
            <a:extLst>
              <a:ext uri="{FF2B5EF4-FFF2-40B4-BE49-F238E27FC236}">
                <a16:creationId xmlns:a16="http://schemas.microsoft.com/office/drawing/2014/main" id="{F0C5CAFC-F495-3795-63AF-09FEDF3CA992}"/>
              </a:ext>
            </a:extLst>
          </p:cNvPr>
          <p:cNvSpPr>
            <a:spLocks noGrp="1"/>
          </p:cNvSpPr>
          <p:nvPr>
            <p:ph type="sldNum" sz="quarter" idx="12"/>
          </p:nvPr>
        </p:nvSpPr>
        <p:spPr/>
        <p:txBody>
          <a:bodyPr/>
          <a:lstStyle/>
          <a:p>
            <a:fld id="{5B621ED0-B45F-441E-93E9-023E2B55C8A5}" type="slidenum">
              <a:rPr lang="en-CA" smtClean="0"/>
              <a:t>86</a:t>
            </a:fld>
            <a:endParaRPr lang="en-CA"/>
          </a:p>
        </p:txBody>
      </p:sp>
      <p:sp>
        <p:nvSpPr>
          <p:cNvPr id="5" name="Star: 5 Points 4">
            <a:extLst>
              <a:ext uri="{FF2B5EF4-FFF2-40B4-BE49-F238E27FC236}">
                <a16:creationId xmlns:a16="http://schemas.microsoft.com/office/drawing/2014/main" id="{A25D2ED5-A8C7-324F-BC0F-CB7EA1B84A25}"/>
              </a:ext>
            </a:extLst>
          </p:cNvPr>
          <p:cNvSpPr/>
          <p:nvPr/>
        </p:nvSpPr>
        <p:spPr>
          <a:xfrm>
            <a:off x="191218" y="17747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35360925"/>
      </p:ext>
    </p:extLst>
  </p:cSld>
  <p:clrMapOvr>
    <a:masterClrMapping/>
  </p:clrMapOvr>
  <mc:AlternateContent xmlns:mc="http://schemas.openxmlformats.org/markup-compatibility/2006" xmlns:p14="http://schemas.microsoft.com/office/powerpoint/2010/main">
    <mc:Choice Requires="p14">
      <p:transition spd="med" p14:dur="700" advTm="46863">
        <p:fade/>
      </p:transition>
    </mc:Choice>
    <mc:Fallback xmlns="">
      <p:transition spd="med" advTm="46863">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FF7458-04A1-4216-8A8C-DCFA98409629}"/>
              </a:ext>
            </a:extLst>
          </p:cNvPr>
          <p:cNvSpPr>
            <a:spLocks noGrp="1"/>
          </p:cNvSpPr>
          <p:nvPr>
            <p:ph type="title" idx="4294967295"/>
          </p:nvPr>
        </p:nvSpPr>
        <p:spPr>
          <a:xfrm>
            <a:off x="-80356" y="185204"/>
            <a:ext cx="5988948" cy="1271588"/>
          </a:xfrm>
        </p:spPr>
        <p:txBody>
          <a:bodyPr vert="horz" lIns="91440" tIns="45720" rIns="91440" bIns="45720" rtlCol="0" anchor="ctr">
            <a:normAutofit/>
          </a:bodyPr>
          <a:lstStyle/>
          <a:p>
            <a:pPr algn="ctr"/>
            <a:r>
              <a:rPr lang="en-US" sz="3200" dirty="0">
                <a:solidFill>
                  <a:schemeClr val="tx1"/>
                </a:solidFill>
              </a:rPr>
              <a:t>There’s a hole in my SIDEWALK</a:t>
            </a:r>
          </a:p>
        </p:txBody>
      </p:sp>
      <p:sp>
        <p:nvSpPr>
          <p:cNvPr id="9" name="Content Placeholder 8">
            <a:extLst>
              <a:ext uri="{FF2B5EF4-FFF2-40B4-BE49-F238E27FC236}">
                <a16:creationId xmlns:a16="http://schemas.microsoft.com/office/drawing/2014/main" id="{3A3CE3F3-B86B-43B4-9C15-EA4C2EEF8EEC}"/>
              </a:ext>
            </a:extLst>
          </p:cNvPr>
          <p:cNvSpPr>
            <a:spLocks noGrp="1"/>
          </p:cNvSpPr>
          <p:nvPr>
            <p:ph sz="half" idx="4294967295"/>
          </p:nvPr>
        </p:nvSpPr>
        <p:spPr>
          <a:xfrm>
            <a:off x="5800437" y="185204"/>
            <a:ext cx="6285171" cy="6487592"/>
          </a:xfrm>
        </p:spPr>
        <p:txBody>
          <a:bodyPr vert="horz" lIns="91440" tIns="45720" rIns="91440" bIns="45720" rtlCol="0">
            <a:normAutofit fontScale="92500" lnSpcReduction="10000"/>
          </a:bodyPr>
          <a:lstStyle/>
          <a:p>
            <a:r>
              <a:rPr lang="en-US" sz="2000" dirty="0">
                <a:solidFill>
                  <a:schemeClr val="bg1"/>
                </a:solidFill>
                <a:latin typeface="Arial" panose="020B0604020202020204" pitchFamily="34" charset="0"/>
                <a:cs typeface="Arial" panose="020B0604020202020204" pitchFamily="34" charset="0"/>
              </a:rPr>
              <a:t>Portia Nelson’s poem </a:t>
            </a:r>
            <a:r>
              <a:rPr lang="en-US" sz="2000" dirty="0">
                <a:latin typeface="Arial" panose="020B0604020202020204" pitchFamily="34" charset="0"/>
                <a:cs typeface="Arial" panose="020B0604020202020204" pitchFamily="34" charset="0"/>
              </a:rPr>
              <a:t>There’s a hole in my sidewalk</a:t>
            </a:r>
            <a:r>
              <a:rPr lang="en-US" sz="2000" b="0" i="0" dirty="0">
                <a:solidFill>
                  <a:schemeClr val="bg1"/>
                </a:solidFill>
                <a:effectLst/>
                <a:latin typeface="Arial" panose="020B0604020202020204" pitchFamily="34" charset="0"/>
                <a:cs typeface="Arial" panose="020B0604020202020204" pitchFamily="34" charset="0"/>
              </a:rPr>
              <a:t> is a powerful reflection on self-awareness, personal growth, and the journey of life. </a:t>
            </a:r>
          </a:p>
          <a:p>
            <a:r>
              <a:rPr lang="en-US" sz="2000" b="0" i="0" dirty="0">
                <a:solidFill>
                  <a:schemeClr val="bg1"/>
                </a:solidFill>
                <a:effectLst/>
                <a:latin typeface="Arial" panose="020B0604020202020204" pitchFamily="34" charset="0"/>
                <a:cs typeface="Arial" panose="020B0604020202020204" pitchFamily="34" charset="0"/>
              </a:rPr>
              <a:t>The poem describes a process of encountering the same challenges repeatedly, illustrating how we often fall into familiar patterns of behavior</a:t>
            </a:r>
            <a:r>
              <a:rPr lang="en-US" sz="2000" dirty="0">
                <a:solidFill>
                  <a:schemeClr val="bg1"/>
                </a:solidFill>
                <a:latin typeface="Arial" panose="020B0604020202020204" pitchFamily="34" charset="0"/>
                <a:cs typeface="Arial" panose="020B0604020202020204" pitchFamily="34" charset="0"/>
              </a:rPr>
              <a:t>, thought or emotions</a:t>
            </a:r>
            <a:r>
              <a:rPr lang="en-US" sz="2000" b="0" i="0" dirty="0">
                <a:solidFill>
                  <a:schemeClr val="bg1"/>
                </a:solidFill>
                <a:effectLst/>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In simple we use the hole in the sidewalk metaphor to represent the maladaptive patterns of thinking, emotions and behaviors that people may repeatedly encounter in their lives and that can cause great distress. </a:t>
            </a:r>
          </a:p>
          <a:p>
            <a:r>
              <a:rPr lang="en-US" sz="2000" dirty="0">
                <a:solidFill>
                  <a:schemeClr val="bg1"/>
                </a:solidFill>
                <a:latin typeface="Arial" panose="020B0604020202020204" pitchFamily="34" charset="0"/>
                <a:cs typeface="Arial" panose="020B0604020202020204" pitchFamily="34" charset="0"/>
              </a:rPr>
              <a:t>In the course we will start by identifying some “holes in the sidewalk”(holes for short) we repeatedly fall into.</a:t>
            </a:r>
          </a:p>
          <a:p>
            <a:r>
              <a:rPr lang="en-US" sz="2000" dirty="0">
                <a:solidFill>
                  <a:schemeClr val="bg1"/>
                </a:solidFill>
                <a:latin typeface="Arial" panose="020B0604020202020204" pitchFamily="34" charset="0"/>
                <a:cs typeface="Arial" panose="020B0604020202020204" pitchFamily="34" charset="0"/>
              </a:rPr>
              <a:t>We will then work at understanding these holes, what might cause us to fall into them and how to get out.</a:t>
            </a:r>
          </a:p>
          <a:p>
            <a:r>
              <a:rPr lang="en-US" sz="2000" dirty="0">
                <a:solidFill>
                  <a:schemeClr val="bg1"/>
                </a:solidFill>
                <a:latin typeface="Arial" panose="020B0604020202020204" pitchFamily="34" charset="0"/>
                <a:cs typeface="Arial" panose="020B0604020202020204" pitchFamily="34" charset="0"/>
              </a:rPr>
              <a:t>When we are in these holes, we are in “emotional mind”. </a:t>
            </a:r>
          </a:p>
          <a:p>
            <a:r>
              <a:rPr lang="en-US" sz="2000" dirty="0">
                <a:solidFill>
                  <a:schemeClr val="bg1"/>
                </a:solidFill>
                <a:latin typeface="Arial" panose="020B0604020202020204" pitchFamily="34" charset="0"/>
                <a:cs typeface="Arial" panose="020B0604020202020204" pitchFamily="34" charset="0"/>
              </a:rPr>
              <a:t>We will learn how to use our rational and wise minds and internal family system’s Self to get out of and eventually to avoid them. </a:t>
            </a:r>
          </a:p>
          <a:p>
            <a:pPr marL="0" indent="0">
              <a:buNone/>
            </a:pPr>
            <a:endParaRPr lang="en-US" dirty="0"/>
          </a:p>
        </p:txBody>
      </p:sp>
      <p:pic>
        <p:nvPicPr>
          <p:cNvPr id="1026" name="Picture 2" descr="A person with Cancer fell into a hole and couldn't get out ...">
            <a:extLst>
              <a:ext uri="{FF2B5EF4-FFF2-40B4-BE49-F238E27FC236}">
                <a16:creationId xmlns:a16="http://schemas.microsoft.com/office/drawing/2014/main" id="{3EDBE5F8-1101-019B-3A64-20624AE1B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212" y="1456792"/>
            <a:ext cx="5280482" cy="4672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541480"/>
      </p:ext>
    </p:extLst>
  </p:cSld>
  <p:clrMapOvr>
    <a:masterClrMapping/>
  </p:clrMapOvr>
  <mc:AlternateContent xmlns:mc="http://schemas.openxmlformats.org/markup-compatibility/2006" xmlns:p14="http://schemas.microsoft.com/office/powerpoint/2010/main">
    <mc:Choice Requires="p14">
      <p:transition spd="med" p14:dur="700" advTm="90083">
        <p:fade/>
      </p:transition>
    </mc:Choice>
    <mc:Fallback xmlns="">
      <p:transition spd="med" advTm="90083">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D49FD-2B00-03E2-4E5C-9DE4086FAD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7CCA7C-9D59-B716-3E53-426F6DA14E3E}"/>
              </a:ext>
            </a:extLst>
          </p:cNvPr>
          <p:cNvSpPr>
            <a:spLocks noGrp="1"/>
          </p:cNvSpPr>
          <p:nvPr>
            <p:ph type="title" idx="4294967295"/>
          </p:nvPr>
        </p:nvSpPr>
        <p:spPr>
          <a:xfrm>
            <a:off x="369034" y="825221"/>
            <a:ext cx="3660375"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 </a:t>
            </a:r>
            <a:br>
              <a:rPr lang="en-CA" sz="2800" dirty="0">
                <a:solidFill>
                  <a:schemeClr val="bg1"/>
                </a:solidFill>
              </a:rPr>
            </a:br>
            <a:r>
              <a:rPr lang="en-CA" dirty="0">
                <a:solidFill>
                  <a:schemeClr val="tx1"/>
                </a:solidFill>
              </a:rPr>
              <a:t>WHAT WE WILL COVER TODAY</a:t>
            </a:r>
          </a:p>
        </p:txBody>
      </p:sp>
      <p:sp>
        <p:nvSpPr>
          <p:cNvPr id="3" name="Content Placeholder 2">
            <a:extLst>
              <a:ext uri="{FF2B5EF4-FFF2-40B4-BE49-F238E27FC236}">
                <a16:creationId xmlns:a16="http://schemas.microsoft.com/office/drawing/2014/main" id="{1DE7D483-E91D-D315-2305-5E4914DE2148}"/>
              </a:ext>
            </a:extLst>
          </p:cNvPr>
          <p:cNvSpPr>
            <a:spLocks noGrp="1"/>
          </p:cNvSpPr>
          <p:nvPr>
            <p:ph idx="4294967295"/>
          </p:nvPr>
        </p:nvSpPr>
        <p:spPr>
          <a:xfrm>
            <a:off x="4530225" y="267081"/>
            <a:ext cx="7292741"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Poll </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Stuff you need for the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Definitions: 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What we will be covering in the course</a:t>
            </a:r>
            <a:endParaRPr lang="en-CA" sz="4000" dirty="0">
              <a:solidFill>
                <a:schemeClr val="bg1"/>
              </a:solidFill>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 and how to address them</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F6BE1EC7-2C22-D81A-B722-397437CA5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81" y="2232167"/>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613A374-830F-470A-A566-78CC10E5AFAF}"/>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B13AF872-AB91-9BA5-B0BE-BF14C011EEEC}"/>
              </a:ext>
            </a:extLst>
          </p:cNvPr>
          <p:cNvSpPr>
            <a:spLocks noGrp="1"/>
          </p:cNvSpPr>
          <p:nvPr>
            <p:ph type="sldNum" sz="quarter" idx="12"/>
          </p:nvPr>
        </p:nvSpPr>
        <p:spPr/>
        <p:txBody>
          <a:bodyPr/>
          <a:lstStyle/>
          <a:p>
            <a:fld id="{5B621ED0-B45F-441E-93E9-023E2B55C8A5}" type="slidenum">
              <a:rPr lang="en-CA" smtClean="0"/>
              <a:t>88</a:t>
            </a:fld>
            <a:endParaRPr lang="en-CA"/>
          </a:p>
        </p:txBody>
      </p:sp>
    </p:spTree>
    <p:extLst>
      <p:ext uri="{BB962C8B-B14F-4D97-AF65-F5344CB8AC3E}">
        <p14:creationId xmlns:p14="http://schemas.microsoft.com/office/powerpoint/2010/main" val="314056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5F57AA-53DA-3C46-E926-BB0937CDC92A}"/>
              </a:ext>
            </a:extLst>
          </p:cNvPr>
          <p:cNvSpPr>
            <a:spLocks noGrp="1"/>
          </p:cNvSpPr>
          <p:nvPr>
            <p:ph type="sldNum" sz="quarter" idx="12"/>
          </p:nvPr>
        </p:nvSpPr>
        <p:spPr/>
        <p:txBody>
          <a:bodyPr/>
          <a:lstStyle/>
          <a:p>
            <a:fld id="{5B621ED0-B45F-441E-93E9-023E2B55C8A5}" type="slidenum">
              <a:rPr lang="en-CA" smtClean="0"/>
              <a:t>89</a:t>
            </a:fld>
            <a:endParaRPr lang="en-CA"/>
          </a:p>
        </p:txBody>
      </p:sp>
      <p:sp>
        <p:nvSpPr>
          <p:cNvPr id="4" name="TextBox 3">
            <a:extLst>
              <a:ext uri="{FF2B5EF4-FFF2-40B4-BE49-F238E27FC236}">
                <a16:creationId xmlns:a16="http://schemas.microsoft.com/office/drawing/2014/main" id="{B46EBD9C-DDC1-4096-92ED-D9C8F99F9CC8}"/>
              </a:ext>
            </a:extLst>
          </p:cNvPr>
          <p:cNvSpPr txBox="1"/>
          <p:nvPr/>
        </p:nvSpPr>
        <p:spPr>
          <a:xfrm>
            <a:off x="0" y="922230"/>
            <a:ext cx="12192000" cy="5262979"/>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Our lives unfold as they do through the interplay of innumerable factors: the circumstances we are born into, the random events that alter our course, and the influence of our relationships, social systems, cultural moment, biological makeup, and spiritual or existential orientation. All these combine in unique ways to shape each person’s personality and life path. Much of life happens to us and is out of our control.</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Personality which can be defined as the long-term patterns of how we react emotionally, and of how we think and behave develops in the interaction of who we are at birth, that is our temperament and neurodivergences and what happens to us.</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How we respond to what happens to us which is determined by our personality, also greatly affects the trajectories that our lives and can mean the difference between weather we flourish, survive or fail to thrive. </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Metaphorically personality can be thought of as an “armor” that protects us from the “slings and arrows” that life constantly throws at us. Each person’s armor varies in how effective it is at protecting them.</a:t>
            </a:r>
          </a:p>
        </p:txBody>
      </p:sp>
      <p:sp>
        <p:nvSpPr>
          <p:cNvPr id="6" name="TextBox 5">
            <a:extLst>
              <a:ext uri="{FF2B5EF4-FFF2-40B4-BE49-F238E27FC236}">
                <a16:creationId xmlns:a16="http://schemas.microsoft.com/office/drawing/2014/main" id="{E90C4D37-C56E-7812-A694-7BF41207C219}"/>
              </a:ext>
            </a:extLst>
          </p:cNvPr>
          <p:cNvSpPr txBox="1"/>
          <p:nvPr/>
        </p:nvSpPr>
        <p:spPr>
          <a:xfrm>
            <a:off x="1483659" y="280188"/>
            <a:ext cx="9224682" cy="523220"/>
          </a:xfrm>
          <a:prstGeom prst="rect">
            <a:avLst/>
          </a:prstGeom>
          <a:noFill/>
        </p:spPr>
        <p:txBody>
          <a:bodyPr wrap="square">
            <a:spAutoFit/>
          </a:bodyPr>
          <a:lstStyle/>
          <a:p>
            <a:r>
              <a:rPr lang="en-US" sz="2800" dirty="0">
                <a:latin typeface="Arial" panose="020B0604020202020204" pitchFamily="34" charset="0"/>
              </a:rPr>
              <a:t>WHY DO </a:t>
            </a:r>
            <a:r>
              <a:rPr lang="en-US" sz="2800" b="0" i="0" dirty="0">
                <a:effectLst/>
                <a:latin typeface="Arial" panose="020B0604020202020204" pitchFamily="34" charset="0"/>
              </a:rPr>
              <a:t>OUR LIVES UNFOLD THE WAY THEY DO? </a:t>
            </a:r>
          </a:p>
        </p:txBody>
      </p:sp>
    </p:spTree>
    <p:extLst>
      <p:ext uri="{BB962C8B-B14F-4D97-AF65-F5344CB8AC3E}">
        <p14:creationId xmlns:p14="http://schemas.microsoft.com/office/powerpoint/2010/main" val="38709962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33908-687F-8FFD-B5D8-D5B6C0ECBF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95BD90-BA38-6502-2BDA-7382174071A3}"/>
              </a:ext>
            </a:extLst>
          </p:cNvPr>
          <p:cNvSpPr>
            <a:spLocks noGrp="1"/>
          </p:cNvSpPr>
          <p:nvPr>
            <p:ph type="sldNum" sz="quarter" idx="12"/>
          </p:nvPr>
        </p:nvSpPr>
        <p:spPr/>
        <p:txBody>
          <a:bodyPr/>
          <a:lstStyle/>
          <a:p>
            <a:fld id="{5B621ED0-B45F-441E-93E9-023E2B55C8A5}" type="slidenum">
              <a:rPr lang="en-CA" smtClean="0"/>
              <a:t>90</a:t>
            </a:fld>
            <a:endParaRPr lang="en-CA"/>
          </a:p>
        </p:txBody>
      </p:sp>
      <p:sp>
        <p:nvSpPr>
          <p:cNvPr id="4" name="TextBox 3">
            <a:extLst>
              <a:ext uri="{FF2B5EF4-FFF2-40B4-BE49-F238E27FC236}">
                <a16:creationId xmlns:a16="http://schemas.microsoft.com/office/drawing/2014/main" id="{4680CF3C-56DE-B649-1477-43B42478FC5C}"/>
              </a:ext>
            </a:extLst>
          </p:cNvPr>
          <p:cNvSpPr txBox="1"/>
          <p:nvPr/>
        </p:nvSpPr>
        <p:spPr>
          <a:xfrm>
            <a:off x="71718" y="760431"/>
            <a:ext cx="12192000" cy="6186309"/>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Personality, what shapes it and how we can change certain aspects of it is a central theme in this course.</a:t>
            </a:r>
            <a:r>
              <a:rPr lang="en-US" sz="2400" b="0" i="0" dirty="0">
                <a:solidFill>
                  <a:schemeClr val="bg1"/>
                </a:solidFill>
                <a:effectLst/>
                <a:latin typeface="Arial" panose="020B0604020202020204" pitchFamily="34" charset="0"/>
                <a:cs typeface="Arial" panose="020B0604020202020204" pitchFamily="34" charset="0"/>
              </a:rPr>
              <a:t> Over the next 8 months we will explore how </a:t>
            </a:r>
            <a:r>
              <a:rPr lang="en-US" sz="2400" dirty="0">
                <a:solidFill>
                  <a:schemeClr val="bg1"/>
                </a:solidFill>
                <a:latin typeface="Arial" panose="020B0604020202020204" pitchFamily="34" charset="0"/>
                <a:cs typeface="Arial" panose="020B0604020202020204" pitchFamily="34" charset="0"/>
              </a:rPr>
              <a:t>personality</a:t>
            </a:r>
            <a:r>
              <a:rPr lang="en-US" sz="2400" b="0" i="0" dirty="0">
                <a:solidFill>
                  <a:schemeClr val="bg1"/>
                </a:solidFill>
                <a:effectLst/>
                <a:latin typeface="Arial" panose="020B0604020202020204" pitchFamily="34" charset="0"/>
                <a:cs typeface="Arial" panose="020B0604020202020204" pitchFamily="34" charset="0"/>
              </a:rPr>
              <a:t> develops and is affected by biological, psychological, social, and spiritual factors. We will </a:t>
            </a:r>
            <a:r>
              <a:rPr lang="en-US" sz="2400" dirty="0">
                <a:solidFill>
                  <a:schemeClr val="bg1"/>
                </a:solidFill>
                <a:latin typeface="Arial" panose="020B0604020202020204" pitchFamily="34" charset="0"/>
                <a:cs typeface="Arial" panose="020B0604020202020204" pitchFamily="34" charset="0"/>
              </a:rPr>
              <a:t>consider how t</a:t>
            </a:r>
            <a:r>
              <a:rPr lang="en-US" sz="2400" b="0" i="0" dirty="0">
                <a:solidFill>
                  <a:schemeClr val="bg1"/>
                </a:solidFill>
                <a:effectLst/>
                <a:latin typeface="Arial" panose="020B0604020202020204" pitchFamily="34" charset="0"/>
                <a:cs typeface="Arial" panose="020B0604020202020204" pitchFamily="34" charset="0"/>
              </a:rPr>
              <a:t>emperament and neurodivergences, attachment patterns and trauma,</a:t>
            </a:r>
            <a:r>
              <a:rPr lang="en-US" sz="2400" dirty="0">
                <a:solidFill>
                  <a:schemeClr val="bg1"/>
                </a:solidFill>
                <a:latin typeface="Arial" panose="020B0604020202020204" pitchFamily="34" charset="0"/>
                <a:cs typeface="Arial" panose="020B0604020202020204" pitchFamily="34" charset="0"/>
              </a:rPr>
              <a:t> s</a:t>
            </a:r>
            <a:r>
              <a:rPr lang="en-US" sz="2400" b="0" i="0" dirty="0">
                <a:solidFill>
                  <a:schemeClr val="bg1"/>
                </a:solidFill>
                <a:effectLst/>
                <a:latin typeface="Arial" panose="020B0604020202020204" pitchFamily="34" charset="0"/>
                <a:cs typeface="Arial" panose="020B0604020202020204" pitchFamily="34" charset="0"/>
              </a:rPr>
              <a:t>ocial forces such as inequities, economic pressures, and the impact of new technologies, from smartphones to social media</a:t>
            </a:r>
            <a:r>
              <a:rPr lang="en-US" sz="2400" dirty="0">
                <a:solidFill>
                  <a:schemeClr val="bg1"/>
                </a:solidFill>
                <a:latin typeface="Arial" panose="020B0604020202020204" pitchFamily="34" charset="0"/>
                <a:cs typeface="Arial" panose="020B0604020202020204" pitchFamily="34" charset="0"/>
              </a:rPr>
              <a:t> impact our lives and affect our personality.</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Understanding ourselves </a:t>
            </a:r>
            <a:r>
              <a:rPr lang="en-US" sz="2400" dirty="0">
                <a:solidFill>
                  <a:schemeClr val="bg1"/>
                </a:solidFill>
                <a:latin typeface="Arial" panose="020B0604020202020204" pitchFamily="34" charset="0"/>
                <a:cs typeface="Arial" panose="020B0604020202020204" pitchFamily="34" charset="0"/>
              </a:rPr>
              <a:t>and </a:t>
            </a:r>
            <a:r>
              <a:rPr lang="en-US" sz="2400" b="0" i="0" dirty="0">
                <a:solidFill>
                  <a:schemeClr val="bg1"/>
                </a:solidFill>
                <a:effectLst/>
                <a:latin typeface="Arial" panose="020B0604020202020204" pitchFamily="34" charset="0"/>
                <a:cs typeface="Arial" panose="020B0604020202020204" pitchFamily="34" charset="0"/>
              </a:rPr>
              <a:t>the </a:t>
            </a:r>
            <a:r>
              <a:rPr lang="en-US" sz="2400" dirty="0">
                <a:solidFill>
                  <a:schemeClr val="bg1"/>
                </a:solidFill>
                <a:latin typeface="Arial" panose="020B0604020202020204" pitchFamily="34" charset="0"/>
                <a:cs typeface="Arial" panose="020B0604020202020204" pitchFamily="34" charset="0"/>
              </a:rPr>
              <a:t>many</a:t>
            </a:r>
            <a:r>
              <a:rPr lang="en-US" sz="2400" b="0" i="0" dirty="0">
                <a:solidFill>
                  <a:schemeClr val="bg1"/>
                </a:solidFill>
                <a:effectLst/>
                <a:latin typeface="Arial" panose="020B0604020202020204" pitchFamily="34" charset="0"/>
                <a:cs typeface="Arial" panose="020B0604020202020204" pitchFamily="34" charset="0"/>
              </a:rPr>
              <a:t> forces </a:t>
            </a:r>
            <a:r>
              <a:rPr lang="en-US" sz="2400" dirty="0">
                <a:solidFill>
                  <a:schemeClr val="bg1"/>
                </a:solidFill>
                <a:latin typeface="Arial" panose="020B0604020202020204" pitchFamily="34" charset="0"/>
                <a:cs typeface="Arial" panose="020B0604020202020204" pitchFamily="34" charset="0"/>
              </a:rPr>
              <a:t>affecting the course of</a:t>
            </a:r>
            <a:r>
              <a:rPr lang="en-US" sz="2400" b="0" i="0" dirty="0">
                <a:solidFill>
                  <a:schemeClr val="bg1"/>
                </a:solidFill>
                <a:effectLst/>
                <a:latin typeface="Arial" panose="020B0604020202020204" pitchFamily="34" charset="0"/>
                <a:cs typeface="Arial" panose="020B0604020202020204" pitchFamily="34" charset="0"/>
              </a:rPr>
              <a:t> our lives, is a </a:t>
            </a:r>
            <a:r>
              <a:rPr lang="en-US" sz="2400" b="0" i="0" dirty="0">
                <a:effectLst/>
                <a:latin typeface="Arial" panose="020B0604020202020204" pitchFamily="34" charset="0"/>
                <a:cs typeface="Arial" panose="020B0604020202020204" pitchFamily="34" charset="0"/>
              </a:rPr>
              <a:t>patient centered model </a:t>
            </a:r>
            <a:r>
              <a:rPr lang="en-US" sz="2400" b="0" i="0" dirty="0">
                <a:solidFill>
                  <a:schemeClr val="bg1"/>
                </a:solidFill>
                <a:effectLst/>
                <a:latin typeface="Arial" panose="020B0604020202020204" pitchFamily="34" charset="0"/>
                <a:cs typeface="Arial" panose="020B0604020202020204" pitchFamily="34" charset="0"/>
              </a:rPr>
              <a:t>that contrasts with a deficit and symptom based </a:t>
            </a:r>
            <a:r>
              <a:rPr lang="en-US" sz="2400" b="0" i="0" dirty="0">
                <a:effectLst/>
                <a:latin typeface="Arial" panose="020B0604020202020204" pitchFamily="34" charset="0"/>
                <a:cs typeface="Arial" panose="020B0604020202020204" pitchFamily="34" charset="0"/>
              </a:rPr>
              <a:t>medical model. </a:t>
            </a:r>
            <a:r>
              <a:rPr lang="en-US" sz="2400" b="0" i="0" dirty="0">
                <a:solidFill>
                  <a:schemeClr val="bg1"/>
                </a:solidFill>
                <a:effectLst/>
                <a:latin typeface="Arial" panose="020B0604020202020204" pitchFamily="34" charset="0"/>
                <a:cs typeface="Arial" panose="020B0604020202020204" pitchFamily="34" charset="0"/>
              </a:rPr>
              <a:t>Taking</a:t>
            </a:r>
            <a:r>
              <a:rPr lang="en-US" sz="2400" dirty="0">
                <a:solidFill>
                  <a:schemeClr val="bg1"/>
                </a:solidFill>
                <a:latin typeface="Arial" panose="020B0604020202020204" pitchFamily="34" charset="0"/>
                <a:cs typeface="Arial" panose="020B0604020202020204" pitchFamily="34" charset="0"/>
              </a:rPr>
              <a:t> a</a:t>
            </a:r>
            <a:r>
              <a:rPr lang="en-US" sz="2400" b="0" i="0" dirty="0">
                <a:solidFill>
                  <a:schemeClr val="bg1"/>
                </a:solidFill>
                <a:effectLst/>
                <a:latin typeface="Arial" panose="020B0604020202020204" pitchFamily="34" charset="0"/>
                <a:cs typeface="Arial" panose="020B0604020202020204" pitchFamily="34" charset="0"/>
              </a:rPr>
              <a:t> patient centered perspective can help us shift from </a:t>
            </a:r>
            <a:r>
              <a:rPr lang="en-US" sz="2400" dirty="0">
                <a:solidFill>
                  <a:schemeClr val="bg1"/>
                </a:solidFill>
                <a:latin typeface="Arial" panose="020B0604020202020204" pitchFamily="34" charset="0"/>
                <a:cs typeface="Arial" panose="020B0604020202020204" pitchFamily="34" charset="0"/>
              </a:rPr>
              <a:t>automatically</a:t>
            </a:r>
            <a:r>
              <a:rPr lang="en-US" sz="2400" b="0" i="0" dirty="0">
                <a:solidFill>
                  <a:schemeClr val="bg1"/>
                </a:solidFill>
                <a:effectLst/>
                <a:latin typeface="Arial" panose="020B0604020202020204" pitchFamily="34" charset="0"/>
                <a:cs typeface="Arial" panose="020B0604020202020204" pitchFamily="34" charset="0"/>
              </a:rPr>
              <a:t> reacting to what happens to us to reflecting</a:t>
            </a:r>
            <a:r>
              <a:rPr lang="en-US" sz="2400" dirty="0">
                <a:solidFill>
                  <a:schemeClr val="bg1"/>
                </a:solidFill>
                <a:latin typeface="Arial" panose="020B0604020202020204" pitchFamily="34" charset="0"/>
                <a:cs typeface="Arial" panose="020B0604020202020204" pitchFamily="34" charset="0"/>
              </a:rPr>
              <a:t> on it</a:t>
            </a:r>
            <a:r>
              <a:rPr lang="en-US" sz="2400" b="0" i="0" dirty="0">
                <a:solidFill>
                  <a:schemeClr val="bg1"/>
                </a:solidFill>
                <a:effectLst/>
                <a:latin typeface="Arial" panose="020B0604020202020204" pitchFamily="34" charset="0"/>
                <a:cs typeface="Arial" panose="020B0604020202020204" pitchFamily="34" charset="0"/>
              </a:rPr>
              <a:t> and acting wisely</a:t>
            </a:r>
            <a:r>
              <a:rPr lang="en-US" sz="2400" dirty="0">
                <a:solidFill>
                  <a:schemeClr val="bg1"/>
                </a:solidFill>
                <a:latin typeface="Arial" panose="020B0604020202020204" pitchFamily="34" charset="0"/>
                <a:cs typeface="Arial" panose="020B0604020202020204" pitchFamily="34" charset="0"/>
              </a:rPr>
              <a:t> which can mean the difference between failing to thrive and flourishing.</a:t>
            </a:r>
            <a:endParaRPr lang="en-US" sz="2400" b="0" i="0" dirty="0">
              <a:solidFill>
                <a:schemeClr val="bg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We’re starting </a:t>
            </a:r>
            <a:r>
              <a:rPr lang="en-US" sz="2400" b="0" i="0" dirty="0">
                <a:solidFill>
                  <a:schemeClr val="bg1"/>
                </a:solidFill>
                <a:effectLst/>
                <a:latin typeface="Arial" panose="020B0604020202020204" pitchFamily="34" charset="0"/>
                <a:cs typeface="Arial" panose="020B0604020202020204" pitchFamily="34" charset="0"/>
              </a:rPr>
              <a:t>a 33-week, 147-hour journey together. </a:t>
            </a:r>
            <a:r>
              <a:rPr lang="en-US" sz="2400" dirty="0">
                <a:solidFill>
                  <a:schemeClr val="bg1"/>
                </a:solidFill>
                <a:latin typeface="Arial" panose="020B0604020202020204" pitchFamily="34" charset="0"/>
                <a:cs typeface="Arial" panose="020B0604020202020204" pitchFamily="34" charset="0"/>
              </a:rPr>
              <a:t>It is one that we hope</a:t>
            </a:r>
            <a:r>
              <a:rPr lang="en-US" sz="2400" b="0" i="0" dirty="0">
                <a:solidFill>
                  <a:schemeClr val="bg1"/>
                </a:solidFill>
                <a:effectLst/>
                <a:latin typeface="Arial" panose="020B0604020202020204" pitchFamily="34" charset="0"/>
                <a:cs typeface="Arial" panose="020B0604020202020204" pitchFamily="34" charset="0"/>
              </a:rPr>
              <a:t> will give us new perspectives, skills, tools, strategies, and possibilities </a:t>
            </a:r>
            <a:r>
              <a:rPr lang="en-US" sz="2400" dirty="0">
                <a:solidFill>
                  <a:schemeClr val="bg1"/>
                </a:solidFill>
                <a:latin typeface="Arial" panose="020B0604020202020204" pitchFamily="34" charset="0"/>
                <a:cs typeface="Arial" panose="020B0604020202020204" pitchFamily="34" charset="0"/>
              </a:rPr>
              <a:t>and</a:t>
            </a:r>
            <a:r>
              <a:rPr lang="en-US" sz="2400" b="0" i="0" dirty="0">
                <a:solidFill>
                  <a:schemeClr val="bg1"/>
                </a:solidFill>
                <a:effectLst/>
                <a:latin typeface="Arial" panose="020B0604020202020204" pitchFamily="34" charset="0"/>
                <a:cs typeface="Arial" panose="020B0604020202020204" pitchFamily="34" charset="0"/>
              </a:rPr>
              <a:t> will allow us to</a:t>
            </a:r>
            <a:r>
              <a:rPr lang="en-US" sz="2400" dirty="0">
                <a:solidFill>
                  <a:schemeClr val="bg1"/>
                </a:solidFill>
                <a:latin typeface="Arial" panose="020B0604020202020204" pitchFamily="34" charset="0"/>
                <a:cs typeface="Arial" panose="020B0604020202020204" pitchFamily="34" charset="0"/>
              </a:rPr>
              <a:t> live with greater awareness, intention and peace.</a:t>
            </a:r>
          </a:p>
          <a:p>
            <a:pPr algn="l">
              <a:buNone/>
            </a:pPr>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p:txBody>
      </p:sp>
      <p:sp>
        <p:nvSpPr>
          <p:cNvPr id="6" name="TextBox 5">
            <a:extLst>
              <a:ext uri="{FF2B5EF4-FFF2-40B4-BE49-F238E27FC236}">
                <a16:creationId xmlns:a16="http://schemas.microsoft.com/office/drawing/2014/main" id="{4DAF07EE-4D7A-3D6D-07D6-203024834C79}"/>
              </a:ext>
            </a:extLst>
          </p:cNvPr>
          <p:cNvSpPr txBox="1"/>
          <p:nvPr/>
        </p:nvSpPr>
        <p:spPr>
          <a:xfrm>
            <a:off x="1483659" y="161365"/>
            <a:ext cx="9224682" cy="523220"/>
          </a:xfrm>
          <a:prstGeom prst="rect">
            <a:avLst/>
          </a:prstGeom>
          <a:noFill/>
        </p:spPr>
        <p:txBody>
          <a:bodyPr wrap="square">
            <a:spAutoFit/>
          </a:bodyPr>
          <a:lstStyle/>
          <a:p>
            <a:r>
              <a:rPr lang="en-US" sz="2800" dirty="0">
                <a:latin typeface="Arial" panose="020B0604020202020204" pitchFamily="34" charset="0"/>
              </a:rPr>
              <a:t>WHY DO </a:t>
            </a:r>
            <a:r>
              <a:rPr lang="en-US" sz="2800" b="0" i="0" dirty="0">
                <a:effectLst/>
                <a:latin typeface="Arial" panose="020B0604020202020204" pitchFamily="34" charset="0"/>
              </a:rPr>
              <a:t>OUR LIVES UNFOLD THE WAY THEY DO? </a:t>
            </a:r>
          </a:p>
        </p:txBody>
      </p:sp>
    </p:spTree>
    <p:extLst>
      <p:ext uri="{BB962C8B-B14F-4D97-AF65-F5344CB8AC3E}">
        <p14:creationId xmlns:p14="http://schemas.microsoft.com/office/powerpoint/2010/main" val="6004567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2338E6-AE90-9F00-2B7F-2774FC07FC11}"/>
              </a:ext>
            </a:extLst>
          </p:cNvPr>
          <p:cNvSpPr>
            <a:spLocks noGrp="1"/>
          </p:cNvSpPr>
          <p:nvPr>
            <p:ph type="sldNum" sz="quarter" idx="12"/>
          </p:nvPr>
        </p:nvSpPr>
        <p:spPr/>
        <p:txBody>
          <a:bodyPr/>
          <a:lstStyle/>
          <a:p>
            <a:fld id="{5B621ED0-B45F-441E-93E9-023E2B55C8A5}" type="slidenum">
              <a:rPr lang="en-CA" smtClean="0"/>
              <a:t>91</a:t>
            </a:fld>
            <a:endParaRPr lang="en-CA"/>
          </a:p>
        </p:txBody>
      </p:sp>
      <p:sp>
        <p:nvSpPr>
          <p:cNvPr id="4" name="TextBox 3">
            <a:extLst>
              <a:ext uri="{FF2B5EF4-FFF2-40B4-BE49-F238E27FC236}">
                <a16:creationId xmlns:a16="http://schemas.microsoft.com/office/drawing/2014/main" id="{7F82BFF3-99F8-4829-9DCA-01D96F83F815}"/>
              </a:ext>
            </a:extLst>
          </p:cNvPr>
          <p:cNvSpPr txBox="1"/>
          <p:nvPr/>
        </p:nvSpPr>
        <p:spPr>
          <a:xfrm>
            <a:off x="4511615" y="797510"/>
            <a:ext cx="6835670" cy="5262979"/>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In the medical model, an issue such as substance </a:t>
            </a:r>
            <a:r>
              <a:rPr lang="en-US" sz="2400" dirty="0">
                <a:solidFill>
                  <a:schemeClr val="bg1"/>
                </a:solidFill>
                <a:latin typeface="Arial" panose="020B0604020202020204" pitchFamily="34" charset="0"/>
              </a:rPr>
              <a:t>abu</a:t>
            </a:r>
            <a:r>
              <a:rPr lang="en-US" sz="2400" b="0" i="0" dirty="0">
                <a:solidFill>
                  <a:schemeClr val="bg1"/>
                </a:solidFill>
                <a:effectLst/>
                <a:latin typeface="Arial" panose="020B0604020202020204" pitchFamily="34" charset="0"/>
              </a:rPr>
              <a:t>se if diagnosed </a:t>
            </a:r>
            <a:r>
              <a:rPr lang="en-US" sz="2400" dirty="0">
                <a:solidFill>
                  <a:schemeClr val="bg1"/>
                </a:solidFill>
                <a:latin typeface="Arial" panose="020B0604020202020204" pitchFamily="34" charset="0"/>
              </a:rPr>
              <a:t>can be </a:t>
            </a:r>
            <a:r>
              <a:rPr lang="en-US" sz="2400" b="0" i="0" dirty="0">
                <a:solidFill>
                  <a:schemeClr val="bg1"/>
                </a:solidFill>
                <a:effectLst/>
                <a:latin typeface="Arial" panose="020B0604020202020204" pitchFamily="34" charset="0"/>
              </a:rPr>
              <a:t>seen as one of the main causes of a person’s problems. For example, someone drinks heavily, then loses their job, damages relationships, and suffers health consequences. </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The focus is on the substance itself as the driver of the ills in their life. Treatment in this model usually aims at removing the substance, stopping the drinking or drug use, because the assumption is that this will solve most of the problems. The medical model asks, “what is wrong with the person?”</a:t>
            </a:r>
          </a:p>
        </p:txBody>
      </p:sp>
      <p:sp>
        <p:nvSpPr>
          <p:cNvPr id="6" name="TextBox 5">
            <a:extLst>
              <a:ext uri="{FF2B5EF4-FFF2-40B4-BE49-F238E27FC236}">
                <a16:creationId xmlns:a16="http://schemas.microsoft.com/office/drawing/2014/main" id="{A96EA5B1-B1B0-BB24-1CCE-BC61E9625EA9}"/>
              </a:ext>
            </a:extLst>
          </p:cNvPr>
          <p:cNvSpPr txBox="1"/>
          <p:nvPr/>
        </p:nvSpPr>
        <p:spPr>
          <a:xfrm>
            <a:off x="-17930" y="142108"/>
            <a:ext cx="4195482" cy="954107"/>
          </a:xfrm>
          <a:prstGeom prst="rect">
            <a:avLst/>
          </a:prstGeom>
          <a:noFill/>
        </p:spPr>
        <p:txBody>
          <a:bodyPr wrap="square">
            <a:spAutoFit/>
          </a:bodyPr>
          <a:lstStyle/>
          <a:p>
            <a:pPr algn="ctr"/>
            <a:r>
              <a:rPr lang="en-US" sz="2800" b="0" i="0" dirty="0">
                <a:solidFill>
                  <a:schemeClr val="bg1"/>
                </a:solidFill>
                <a:effectLst/>
                <a:latin typeface="Arial" panose="020B0604020202020204" pitchFamily="34" charset="0"/>
              </a:rPr>
              <a:t>MEDICAL</a:t>
            </a:r>
            <a:r>
              <a:rPr lang="en-US" sz="2800" b="0" i="0" dirty="0">
                <a:effectLst/>
                <a:latin typeface="Arial" panose="020B0604020202020204" pitchFamily="34" charset="0"/>
              </a:rPr>
              <a:t> VS. PATIENT-CENTERED MODEL </a:t>
            </a:r>
            <a:endParaRPr lang="en-CA" sz="2800" dirty="0"/>
          </a:p>
        </p:txBody>
      </p:sp>
      <p:pic>
        <p:nvPicPr>
          <p:cNvPr id="1026" name="Picture 2" descr="Disease-Centered Care vs. Patient-Centered Care - Alliance for ...">
            <a:extLst>
              <a:ext uri="{FF2B5EF4-FFF2-40B4-BE49-F238E27FC236}">
                <a16:creationId xmlns:a16="http://schemas.microsoft.com/office/drawing/2014/main" id="{DBFB5FFD-0E73-ED98-7319-D809B78C3F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09115"/>
            <a:ext cx="3854823" cy="535305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84B90F6-829D-379A-B41D-151E843DE151}"/>
              </a:ext>
            </a:extLst>
          </p:cNvPr>
          <p:cNvSpPr/>
          <p:nvPr/>
        </p:nvSpPr>
        <p:spPr>
          <a:xfrm>
            <a:off x="67102" y="53398"/>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9974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DBA70-E779-6950-22A1-3A2D04F7B70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BE7FB5-18E7-CDA9-890D-5C9C21F4DCC9}"/>
              </a:ext>
            </a:extLst>
          </p:cNvPr>
          <p:cNvSpPr>
            <a:spLocks noGrp="1"/>
          </p:cNvSpPr>
          <p:nvPr>
            <p:ph type="sldNum" sz="quarter" idx="12"/>
          </p:nvPr>
        </p:nvSpPr>
        <p:spPr/>
        <p:txBody>
          <a:bodyPr/>
          <a:lstStyle/>
          <a:p>
            <a:fld id="{5B621ED0-B45F-441E-93E9-023E2B55C8A5}" type="slidenum">
              <a:rPr lang="en-CA" smtClean="0"/>
              <a:t>92</a:t>
            </a:fld>
            <a:endParaRPr lang="en-CA"/>
          </a:p>
        </p:txBody>
      </p:sp>
      <p:sp>
        <p:nvSpPr>
          <p:cNvPr id="4" name="TextBox 3">
            <a:extLst>
              <a:ext uri="{FF2B5EF4-FFF2-40B4-BE49-F238E27FC236}">
                <a16:creationId xmlns:a16="http://schemas.microsoft.com/office/drawing/2014/main" id="{53A008E4-DDA1-0BAF-FFED-930C6E003265}"/>
              </a:ext>
            </a:extLst>
          </p:cNvPr>
          <p:cNvSpPr txBox="1"/>
          <p:nvPr/>
        </p:nvSpPr>
        <p:spPr>
          <a:xfrm>
            <a:off x="4146939" y="70021"/>
            <a:ext cx="8032375" cy="6863417"/>
          </a:xfrm>
          <a:prstGeom prst="rect">
            <a:avLst/>
          </a:prstGeom>
          <a:noFill/>
        </p:spPr>
        <p:txBody>
          <a:bodyPr wrap="square">
            <a:spAutoFit/>
          </a:bodyPr>
          <a:lstStyle/>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rPr>
              <a:t>The patient-centered model takes a wider lens. Instead of seeing substance use as the single cause, it sees it as one piece of a much bigger picture. Substance use is often a symptom or correlate of deeper struggles, not the original cause. </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rPr>
              <a:t>What leads someone to use substances may include their temperament (for example, being more sensitive or impulsive), the quality of their early attachments, their family culture, their social environment, the stresses and inequities they face, the availability of support programs, and many protective or aggravating forces during their formative years. </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rPr>
              <a:t>From a patient-centered perspective, the substance use is not the starting point, it’s one outcome of a complex web of influences. If we only focus on the substance, we risk missing the person. The patient-centered model asks,</a:t>
            </a:r>
            <a:r>
              <a:rPr lang="en-US" sz="2200" dirty="0">
                <a:solidFill>
                  <a:schemeClr val="bg1"/>
                </a:solidFill>
                <a:latin typeface="Arial" panose="020B0604020202020204" pitchFamily="34" charset="0"/>
              </a:rPr>
              <a:t> “w</a:t>
            </a:r>
            <a:r>
              <a:rPr lang="en-US" sz="2200" b="0" i="0" dirty="0">
                <a:solidFill>
                  <a:schemeClr val="bg1"/>
                </a:solidFill>
                <a:effectLst/>
                <a:latin typeface="Arial" panose="020B0604020202020204" pitchFamily="34" charset="0"/>
              </a:rPr>
              <a:t>hat happened in this person’s life that made substances serve a purpose for them?” This approach doesn’t ignore the harm of substance use, but it recognizes that healing requires us to understand and address the whole person and the whole context of their life.</a:t>
            </a:r>
            <a:endParaRPr lang="en-CA" sz="2200" dirty="0">
              <a:solidFill>
                <a:schemeClr val="bg1"/>
              </a:solidFill>
            </a:endParaRPr>
          </a:p>
        </p:txBody>
      </p:sp>
      <p:sp>
        <p:nvSpPr>
          <p:cNvPr id="6" name="TextBox 5">
            <a:extLst>
              <a:ext uri="{FF2B5EF4-FFF2-40B4-BE49-F238E27FC236}">
                <a16:creationId xmlns:a16="http://schemas.microsoft.com/office/drawing/2014/main" id="{F36B9A78-6672-1576-5B58-9EA755C484E0}"/>
              </a:ext>
            </a:extLst>
          </p:cNvPr>
          <p:cNvSpPr txBox="1"/>
          <p:nvPr/>
        </p:nvSpPr>
        <p:spPr>
          <a:xfrm>
            <a:off x="-17930" y="142108"/>
            <a:ext cx="4195482" cy="954107"/>
          </a:xfrm>
          <a:prstGeom prst="rect">
            <a:avLst/>
          </a:prstGeom>
          <a:noFill/>
        </p:spPr>
        <p:txBody>
          <a:bodyPr wrap="square">
            <a:spAutoFit/>
          </a:bodyPr>
          <a:lstStyle/>
          <a:p>
            <a:pPr algn="ctr"/>
            <a:r>
              <a:rPr lang="en-US" sz="2800" b="0" i="0" dirty="0">
                <a:effectLst/>
                <a:latin typeface="Arial" panose="020B0604020202020204" pitchFamily="34" charset="0"/>
              </a:rPr>
              <a:t>MEDICAL VS. </a:t>
            </a:r>
            <a:r>
              <a:rPr lang="en-US" sz="2800" b="0" i="0" dirty="0">
                <a:solidFill>
                  <a:schemeClr val="bg1"/>
                </a:solidFill>
                <a:effectLst/>
                <a:latin typeface="Arial" panose="020B0604020202020204" pitchFamily="34" charset="0"/>
              </a:rPr>
              <a:t>PATIENT-CENTERED</a:t>
            </a:r>
            <a:r>
              <a:rPr lang="en-US" sz="2800" b="0" i="0" dirty="0">
                <a:effectLst/>
                <a:latin typeface="Arial" panose="020B0604020202020204" pitchFamily="34" charset="0"/>
              </a:rPr>
              <a:t> MODEL </a:t>
            </a:r>
            <a:endParaRPr lang="en-CA" sz="2800" dirty="0"/>
          </a:p>
        </p:txBody>
      </p:sp>
      <p:pic>
        <p:nvPicPr>
          <p:cNvPr id="1026" name="Picture 2" descr="Disease-Centered Care vs. Patient-Centered Care - Alliance for ...">
            <a:extLst>
              <a:ext uri="{FF2B5EF4-FFF2-40B4-BE49-F238E27FC236}">
                <a16:creationId xmlns:a16="http://schemas.microsoft.com/office/drawing/2014/main" id="{67181B7A-5580-A1DE-5300-D77010CBD6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93" y="1168302"/>
            <a:ext cx="3854823" cy="535305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9C3FFE69-A3F0-22E3-43BE-23A7CBE0CA22}"/>
              </a:ext>
            </a:extLst>
          </p:cNvPr>
          <p:cNvSpPr/>
          <p:nvPr/>
        </p:nvSpPr>
        <p:spPr>
          <a:xfrm>
            <a:off x="67102" y="53398"/>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69626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3E5222-3347-4F53-63DC-6DF99DF80AC9}"/>
              </a:ext>
            </a:extLst>
          </p:cNvPr>
          <p:cNvSpPr txBox="1"/>
          <p:nvPr/>
        </p:nvSpPr>
        <p:spPr>
          <a:xfrm>
            <a:off x="134277" y="-299306"/>
            <a:ext cx="5174644" cy="1508760"/>
          </a:xfrm>
          <a:prstGeom prst="rect">
            <a:avLst/>
          </a:prstGeom>
        </p:spPr>
        <p:txBody>
          <a:bodyPr vert="horz" lIns="91440" tIns="45720" rIns="91440" bIns="45720" rtlCol="0" anchor="ctr">
            <a:noAutofit/>
          </a:bodyPr>
          <a:lstStyle/>
          <a:p>
            <a:pPr defTabSz="914400">
              <a:lnSpc>
                <a:spcPct val="85000"/>
              </a:lnSpc>
              <a:spcBef>
                <a:spcPct val="0"/>
              </a:spcBef>
              <a:spcAft>
                <a:spcPts val="600"/>
              </a:spcAft>
            </a:pPr>
            <a:endParaRPr lang="en-US" sz="2800" cap="all" dirty="0">
              <a:latin typeface="Arial" panose="020B0604020202020204" pitchFamily="34" charset="0"/>
              <a:ea typeface="+mj-ea"/>
              <a:cs typeface="Arial" panose="020B0604020202020204" pitchFamily="34" charset="0"/>
            </a:endParaRPr>
          </a:p>
          <a:p>
            <a:pPr algn="ctr" defTabSz="914400">
              <a:lnSpc>
                <a:spcPct val="85000"/>
              </a:lnSpc>
              <a:spcBef>
                <a:spcPct val="0"/>
              </a:spcBef>
              <a:spcAft>
                <a:spcPts val="600"/>
              </a:spcAft>
            </a:pPr>
            <a:r>
              <a:rPr lang="en-US" sz="2800" cap="all" dirty="0">
                <a:latin typeface="Arial" panose="020B0604020202020204" pitchFamily="34" charset="0"/>
                <a:ea typeface="+mj-ea"/>
                <a:cs typeface="Arial" panose="020B0604020202020204" pitchFamily="34" charset="0"/>
              </a:rPr>
              <a:t>A BRIEF OVERVIEW OF THE SIMPLE COURSE</a:t>
            </a:r>
          </a:p>
        </p:txBody>
      </p:sp>
      <p:sp>
        <p:nvSpPr>
          <p:cNvPr id="4" name="TextBox 3">
            <a:extLst>
              <a:ext uri="{FF2B5EF4-FFF2-40B4-BE49-F238E27FC236}">
                <a16:creationId xmlns:a16="http://schemas.microsoft.com/office/drawing/2014/main" id="{122435AA-2E6A-38B2-07D9-72C318CD0DE5}"/>
              </a:ext>
            </a:extLst>
          </p:cNvPr>
          <p:cNvSpPr txBox="1"/>
          <p:nvPr/>
        </p:nvSpPr>
        <p:spPr>
          <a:xfrm>
            <a:off x="5308921" y="693131"/>
            <a:ext cx="6457925" cy="5962739"/>
          </a:xfrm>
          <a:prstGeom prst="rect">
            <a:avLst/>
          </a:prstGeom>
        </p:spPr>
        <p:txBody>
          <a:bodyPr vert="horz" lIns="91440" tIns="45720" rIns="91440" bIns="45720" rtlCol="0">
            <a:normAutofit fontScale="77500" lnSpcReduction="20000"/>
          </a:bodyPr>
          <a:lstStyle/>
          <a:p>
            <a:pPr marL="285750" indent="-182880" defTabSz="914400">
              <a:lnSpc>
                <a:spcPct val="90000"/>
              </a:lnSpc>
              <a:spcAft>
                <a:spcPts val="600"/>
              </a:spcAft>
              <a:buClr>
                <a:schemeClr val="tx1"/>
              </a:buClr>
              <a:buFont typeface="Wingdings" pitchFamily="2" charset="2"/>
              <a:buChar char=""/>
            </a:pPr>
            <a:r>
              <a:rPr lang="en-US" sz="3500" dirty="0">
                <a:solidFill>
                  <a:schemeClr val="bg1"/>
                </a:solidFill>
                <a:latin typeface="Arial" panose="020B0604020202020204" pitchFamily="34" charset="0"/>
                <a:cs typeface="Arial" panose="020B0604020202020204" pitchFamily="34" charset="0"/>
              </a:rPr>
              <a:t>The Simple course aims to help us identify, become more aware of, get out of,  avoid, and repair some of the “holes in the sidewalk” we keep falling into.</a:t>
            </a:r>
          </a:p>
          <a:p>
            <a:pPr marL="285750" indent="-182880" defTabSz="914400">
              <a:lnSpc>
                <a:spcPct val="90000"/>
              </a:lnSpc>
              <a:spcAft>
                <a:spcPts val="600"/>
              </a:spcAft>
              <a:buClr>
                <a:schemeClr val="tx1"/>
              </a:buClr>
              <a:buFont typeface="Wingdings" pitchFamily="2" charset="2"/>
              <a:buChar char=""/>
            </a:pPr>
            <a:r>
              <a:rPr lang="en-US" sz="3500" dirty="0">
                <a:solidFill>
                  <a:schemeClr val="bg1"/>
                </a:solidFill>
                <a:latin typeface="Arial" panose="020B0604020202020204" pitchFamily="34" charset="0"/>
                <a:cs typeface="Arial" panose="020B0604020202020204" pitchFamily="34" charset="0"/>
              </a:rPr>
              <a:t>It aims to help us</a:t>
            </a:r>
          </a:p>
          <a:p>
            <a:pPr marL="102870" defTabSz="914400">
              <a:lnSpc>
                <a:spcPct val="90000"/>
              </a:lnSpc>
              <a:spcAft>
                <a:spcPts val="600"/>
              </a:spcAft>
              <a:buClr>
                <a:schemeClr val="tx1"/>
              </a:buClr>
            </a:pPr>
            <a:r>
              <a:rPr lang="en-US" sz="3500" dirty="0">
                <a:solidFill>
                  <a:schemeClr val="bg1"/>
                </a:solidFill>
                <a:latin typeface="Arial" panose="020B0604020202020204" pitchFamily="34" charset="0"/>
                <a:cs typeface="Arial" panose="020B0604020202020204" pitchFamily="34" charset="0"/>
              </a:rPr>
              <a:t> </a:t>
            </a:r>
          </a:p>
          <a:p>
            <a:pPr marL="285750" indent="-182880" defTabSz="914400">
              <a:lnSpc>
                <a:spcPct val="90000"/>
              </a:lnSpc>
              <a:spcAft>
                <a:spcPts val="600"/>
              </a:spcAft>
              <a:buClr>
                <a:schemeClr val="tx1"/>
              </a:buClr>
              <a:buFont typeface="Wingdings" pitchFamily="2" charset="2"/>
              <a:buChar char=""/>
            </a:pPr>
            <a:r>
              <a:rPr lang="en-US" sz="3500" dirty="0">
                <a:solidFill>
                  <a:schemeClr val="bg1"/>
                </a:solidFill>
                <a:latin typeface="Arial" panose="020B0604020202020204" pitchFamily="34" charset="0"/>
                <a:cs typeface="Arial" panose="020B0604020202020204" pitchFamily="34" charset="0"/>
              </a:rPr>
              <a:t>1) expand our window of emotional tolerance </a:t>
            </a:r>
          </a:p>
          <a:p>
            <a:pPr marL="285750" indent="-182880" defTabSz="914400">
              <a:lnSpc>
                <a:spcPct val="90000"/>
              </a:lnSpc>
              <a:spcAft>
                <a:spcPts val="600"/>
              </a:spcAft>
              <a:buClr>
                <a:schemeClr val="tx1"/>
              </a:buClr>
              <a:buFont typeface="Wingdings" pitchFamily="2" charset="2"/>
              <a:buChar char=""/>
            </a:pPr>
            <a:r>
              <a:rPr lang="en-US" sz="3500" dirty="0">
                <a:solidFill>
                  <a:schemeClr val="bg1"/>
                </a:solidFill>
                <a:latin typeface="Arial" panose="020B0604020202020204" pitchFamily="34" charset="0"/>
                <a:cs typeface="Arial" panose="020B0604020202020204" pitchFamily="34" charset="0"/>
              </a:rPr>
              <a:t>2) heal our trauma </a:t>
            </a:r>
          </a:p>
          <a:p>
            <a:pPr marL="285750" indent="-182880" defTabSz="914400">
              <a:lnSpc>
                <a:spcPct val="90000"/>
              </a:lnSpc>
              <a:spcAft>
                <a:spcPts val="600"/>
              </a:spcAft>
              <a:buClr>
                <a:schemeClr val="tx1"/>
              </a:buClr>
              <a:buFont typeface="Wingdings" pitchFamily="2" charset="2"/>
              <a:buChar char=""/>
            </a:pPr>
            <a:r>
              <a:rPr lang="en-US" sz="3500" dirty="0">
                <a:solidFill>
                  <a:schemeClr val="bg1"/>
                </a:solidFill>
                <a:latin typeface="Arial" panose="020B0604020202020204" pitchFamily="34" charset="0"/>
                <a:cs typeface="Arial" panose="020B0604020202020204" pitchFamily="34" charset="0"/>
              </a:rPr>
              <a:t>3) live a fuller life</a:t>
            </a:r>
          </a:p>
          <a:p>
            <a:pPr marL="285750" indent="-182880" defTabSz="914400">
              <a:lnSpc>
                <a:spcPct val="90000"/>
              </a:lnSpc>
              <a:spcAft>
                <a:spcPts val="600"/>
              </a:spcAft>
              <a:buClr>
                <a:schemeClr val="tx1"/>
              </a:buClr>
              <a:buFont typeface="Wingdings" pitchFamily="2" charset="2"/>
              <a:buChar char=""/>
            </a:pPr>
            <a:endParaRPr lang="en-US" sz="3500" dirty="0">
              <a:solidFill>
                <a:schemeClr val="bg1"/>
              </a:solidFill>
              <a:latin typeface="Arial" panose="020B0604020202020204" pitchFamily="34" charset="0"/>
              <a:cs typeface="Arial" panose="020B0604020202020204" pitchFamily="34" charset="0"/>
            </a:endParaRPr>
          </a:p>
          <a:p>
            <a:pPr marL="285750" indent="-182880" defTabSz="914400">
              <a:lnSpc>
                <a:spcPct val="90000"/>
              </a:lnSpc>
              <a:spcAft>
                <a:spcPts val="600"/>
              </a:spcAft>
              <a:buClr>
                <a:schemeClr val="tx1"/>
              </a:buClr>
              <a:buFont typeface="Wingdings" pitchFamily="2" charset="2"/>
              <a:buChar char=""/>
            </a:pPr>
            <a:r>
              <a:rPr lang="en-US" sz="3500" dirty="0">
                <a:solidFill>
                  <a:schemeClr val="bg1"/>
                </a:solidFill>
                <a:latin typeface="Arial" panose="020B0604020202020204" pitchFamily="34" charset="0"/>
                <a:cs typeface="Arial" panose="020B0604020202020204" pitchFamily="34" charset="0"/>
              </a:rPr>
              <a:t>Don’t be overwhelmed by the quantity of material we’re previewing today. We will spend a lot of time together exploring it in detail.</a:t>
            </a:r>
          </a:p>
          <a:p>
            <a:pPr marL="285750" indent="-182880" defTabSz="914400">
              <a:lnSpc>
                <a:spcPct val="90000"/>
              </a:lnSpc>
              <a:spcAft>
                <a:spcPts val="600"/>
              </a:spcAft>
              <a:buClr>
                <a:schemeClr val="tx1"/>
              </a:buClr>
              <a:buFont typeface="Wingdings" pitchFamily="2" charset="2"/>
              <a:buChar char=""/>
            </a:pPr>
            <a:endParaRPr lang="en-US" sz="1700" dirty="0"/>
          </a:p>
          <a:p>
            <a:pPr marL="285750" indent="-182880" defTabSz="914400">
              <a:lnSpc>
                <a:spcPct val="90000"/>
              </a:lnSpc>
              <a:spcAft>
                <a:spcPts val="600"/>
              </a:spcAft>
              <a:buClr>
                <a:schemeClr val="tx1"/>
              </a:buClr>
              <a:buFont typeface="Wingdings" pitchFamily="2" charset="2"/>
              <a:buChar char=""/>
            </a:pPr>
            <a:endParaRPr lang="en-US" sz="1700" dirty="0"/>
          </a:p>
        </p:txBody>
      </p:sp>
      <p:pic>
        <p:nvPicPr>
          <p:cNvPr id="6" name="Picture 2" descr="Pot Hole Repairs | Wheatfield NY">
            <a:extLst>
              <a:ext uri="{FF2B5EF4-FFF2-40B4-BE49-F238E27FC236}">
                <a16:creationId xmlns:a16="http://schemas.microsoft.com/office/drawing/2014/main" id="{5FBD9CBC-B778-81D9-386C-454BAA033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791" b="34905"/>
          <a:stretch/>
        </p:blipFill>
        <p:spPr bwMode="auto">
          <a:xfrm>
            <a:off x="339531" y="1533214"/>
            <a:ext cx="4764135" cy="46868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A3BD5C3D-F529-094B-B293-5D3C99A327DC}"/>
              </a:ext>
            </a:extLst>
          </p:cNvPr>
          <p:cNvSpPr>
            <a:spLocks noGrp="1"/>
          </p:cNvSpPr>
          <p:nvPr>
            <p:ph type="sldNum" sz="quarter" idx="12"/>
          </p:nvPr>
        </p:nvSpPr>
        <p:spPr/>
        <p:txBody>
          <a:bodyPr/>
          <a:lstStyle/>
          <a:p>
            <a:fld id="{5B621ED0-B45F-441E-93E9-023E2B55C8A5}" type="slidenum">
              <a:rPr lang="en-CA" smtClean="0"/>
              <a:t>93</a:t>
            </a:fld>
            <a:endParaRPr lang="en-CA"/>
          </a:p>
        </p:txBody>
      </p:sp>
    </p:spTree>
    <p:extLst>
      <p:ext uri="{BB962C8B-B14F-4D97-AF65-F5344CB8AC3E}">
        <p14:creationId xmlns:p14="http://schemas.microsoft.com/office/powerpoint/2010/main" val="40544221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255181"/>
            <a:ext cx="4198937" cy="1097277"/>
          </a:xfrm>
        </p:spPr>
        <p:txBody>
          <a:bodyPr>
            <a:normAutofit fontScale="90000"/>
          </a:bodyPr>
          <a:lstStyle/>
          <a:p>
            <a:pPr algn="ctr"/>
            <a:r>
              <a:rPr lang="en-CA" dirty="0">
                <a:solidFill>
                  <a:schemeClr val="tx1"/>
                </a:solidFill>
                <a:latin typeface="Arial" panose="020B0604020202020204" pitchFamily="34" charset="0"/>
                <a:cs typeface="Arial" panose="020B0604020202020204" pitchFamily="34" charset="0"/>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lnSpcReduction="10000"/>
          </a:bodyPr>
          <a:lstStyle/>
          <a:p>
            <a:pPr marL="0" indent="0">
              <a:buNone/>
            </a:pPr>
            <a:endParaRPr lang="en-CA" sz="2400" dirty="0"/>
          </a:p>
          <a:p>
            <a:r>
              <a:rPr lang="en-CA" sz="2800" dirty="0">
                <a:solidFill>
                  <a:schemeClr val="bg1"/>
                </a:solidFill>
                <a:latin typeface="Arial" panose="020B0604020202020204" pitchFamily="34" charset="0"/>
                <a:cs typeface="Arial" panose="020B0604020202020204" pitchFamily="34" charset="0"/>
              </a:rPr>
              <a:t>The Simple course is divided into 6 parts:</a:t>
            </a:r>
          </a:p>
          <a:p>
            <a:r>
              <a:rPr lang="en-CA" sz="2800" dirty="0">
                <a:latin typeface="Arial" panose="020B0604020202020204" pitchFamily="34" charset="0"/>
                <a:cs typeface="Arial" panose="020B0604020202020204" pitchFamily="34" charset="0"/>
              </a:rPr>
              <a:t>Part 1</a:t>
            </a:r>
            <a:r>
              <a:rPr lang="en-CA" sz="2800" dirty="0">
                <a:solidFill>
                  <a:schemeClr val="bg1"/>
                </a:solidFill>
                <a:latin typeface="Arial" panose="020B0604020202020204" pitchFamily="34" charset="0"/>
                <a:cs typeface="Arial" panose="020B0604020202020204" pitchFamily="34" charset="0"/>
              </a:rPr>
              <a:t>: Psychological theory- understanding our mind</a:t>
            </a:r>
          </a:p>
          <a:p>
            <a:r>
              <a:rPr lang="en-CA" sz="2800" dirty="0">
                <a:latin typeface="Arial" panose="020B0604020202020204" pitchFamily="34" charset="0"/>
                <a:cs typeface="Arial" panose="020B0604020202020204" pitchFamily="34" charset="0"/>
              </a:rPr>
              <a:t>Part 2</a:t>
            </a:r>
            <a:r>
              <a:rPr lang="en-CA" sz="2800" dirty="0">
                <a:solidFill>
                  <a:schemeClr val="bg1"/>
                </a:solidFill>
                <a:latin typeface="Arial" panose="020B0604020202020204" pitchFamily="34" charset="0"/>
                <a:cs typeface="Arial" panose="020B0604020202020204" pitchFamily="34" charset="0"/>
              </a:rPr>
              <a:t>: learning DBT skills </a:t>
            </a:r>
          </a:p>
          <a:p>
            <a:r>
              <a:rPr lang="en-CA" sz="2800" dirty="0">
                <a:latin typeface="Arial" panose="020B0604020202020204" pitchFamily="34" charset="0"/>
                <a:cs typeface="Arial" panose="020B0604020202020204" pitchFamily="34" charset="0"/>
              </a:rPr>
              <a:t>Part 3</a:t>
            </a:r>
            <a:r>
              <a:rPr lang="en-CA" sz="2800" dirty="0">
                <a:solidFill>
                  <a:schemeClr val="bg1"/>
                </a:solidFill>
                <a:latin typeface="Arial" panose="020B0604020202020204" pitchFamily="34" charset="0"/>
                <a:cs typeface="Arial" panose="020B0604020202020204" pitchFamily="34" charset="0"/>
              </a:rPr>
              <a:t>: learning the 6 tools</a:t>
            </a:r>
          </a:p>
          <a:p>
            <a:r>
              <a:rPr lang="en-CA" sz="2800" dirty="0">
                <a:latin typeface="Arial" panose="020B0604020202020204" pitchFamily="34" charset="0"/>
                <a:cs typeface="Arial" panose="020B0604020202020204" pitchFamily="34" charset="0"/>
              </a:rPr>
              <a:t>Part 4</a:t>
            </a:r>
            <a:r>
              <a:rPr lang="en-CA" sz="2800" dirty="0">
                <a:solidFill>
                  <a:schemeClr val="bg1"/>
                </a:solidFill>
                <a:latin typeface="Arial" panose="020B0604020202020204" pitchFamily="34" charset="0"/>
                <a:cs typeface="Arial" panose="020B0604020202020204" pitchFamily="34" charset="0"/>
              </a:rPr>
              <a:t>: learning the techniques and strategies needed for using the tools and skills</a:t>
            </a:r>
          </a:p>
          <a:p>
            <a:r>
              <a:rPr lang="en-CA" sz="2800" dirty="0">
                <a:latin typeface="Arial" panose="020B0604020202020204" pitchFamily="34" charset="0"/>
                <a:cs typeface="Arial" panose="020B0604020202020204" pitchFamily="34" charset="0"/>
              </a:rPr>
              <a:t>Part 5</a:t>
            </a:r>
            <a:r>
              <a:rPr lang="en-CA" sz="2800" dirty="0">
                <a:solidFill>
                  <a:schemeClr val="bg1"/>
                </a:solidFill>
                <a:latin typeface="Arial" panose="020B0604020202020204" pitchFamily="34" charset="0"/>
                <a:cs typeface="Arial" panose="020B0604020202020204" pitchFamily="34" charset="0"/>
              </a:rPr>
              <a:t>: Practicing applying skills, tools, and strategies in everyday life</a:t>
            </a:r>
          </a:p>
          <a:p>
            <a:r>
              <a:rPr lang="en-CA" sz="2800" dirty="0">
                <a:latin typeface="Arial" panose="020B0604020202020204" pitchFamily="34" charset="0"/>
                <a:cs typeface="Arial" panose="020B0604020202020204" pitchFamily="34" charset="0"/>
              </a:rPr>
              <a:t>Part 6</a:t>
            </a:r>
            <a:r>
              <a:rPr lang="en-CA" sz="2800" dirty="0">
                <a:solidFill>
                  <a:schemeClr val="bg1"/>
                </a:solidFill>
                <a:latin typeface="Arial" panose="020B0604020202020204" pitchFamily="34" charset="0"/>
                <a:cs typeface="Arial" panose="020B0604020202020204" pitchFamily="34" charset="0"/>
              </a:rPr>
              <a:t>: Using IFS to heal trauma</a:t>
            </a:r>
          </a:p>
          <a:p>
            <a:pPr marL="0" indent="0">
              <a:buNone/>
            </a:pPr>
            <a:endParaRPr lang="en-CA" sz="2800" dirty="0"/>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F975E82E-BC6B-6A54-2EE7-7376585B7A20}"/>
              </a:ext>
            </a:extLst>
          </p:cNvPr>
          <p:cNvSpPr>
            <a:spLocks noGrp="1"/>
          </p:cNvSpPr>
          <p:nvPr>
            <p:ph type="sldNum" sz="quarter" idx="12"/>
          </p:nvPr>
        </p:nvSpPr>
        <p:spPr/>
        <p:txBody>
          <a:bodyPr/>
          <a:lstStyle/>
          <a:p>
            <a:fld id="{5B621ED0-B45F-441E-93E9-023E2B55C8A5}" type="slidenum">
              <a:rPr lang="en-CA" smtClean="0"/>
              <a:t>94</a:t>
            </a:fld>
            <a:endParaRPr lang="en-CA"/>
          </a:p>
        </p:txBody>
      </p:sp>
    </p:spTree>
    <p:extLst>
      <p:ext uri="{BB962C8B-B14F-4D97-AF65-F5344CB8AC3E}">
        <p14:creationId xmlns:p14="http://schemas.microsoft.com/office/powerpoint/2010/main" val="2234978339"/>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0428C-14A8-E5A7-18EC-61C11E8264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B37CC-2B52-8B23-2B5C-26B63EB23C26}"/>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tx1"/>
                </a:solidFill>
                <a:latin typeface="Arial" panose="020B0604020202020204" pitchFamily="34" charset="0"/>
                <a:cs typeface="Arial" panose="020B0604020202020204" pitchFamily="34" charset="0"/>
              </a:rPr>
              <a:t>SIMPLE Course overview</a:t>
            </a:r>
          </a:p>
        </p:txBody>
      </p:sp>
      <p:sp>
        <p:nvSpPr>
          <p:cNvPr id="3" name="Content Placeholder 2">
            <a:extLst>
              <a:ext uri="{FF2B5EF4-FFF2-40B4-BE49-F238E27FC236}">
                <a16:creationId xmlns:a16="http://schemas.microsoft.com/office/drawing/2014/main" id="{00091482-8682-B061-05B5-ED3027C2548B}"/>
              </a:ext>
            </a:extLst>
          </p:cNvPr>
          <p:cNvSpPr>
            <a:spLocks noGrp="1"/>
          </p:cNvSpPr>
          <p:nvPr>
            <p:ph idx="4294967295"/>
          </p:nvPr>
        </p:nvSpPr>
        <p:spPr>
          <a:xfrm>
            <a:off x="5925637" y="255181"/>
            <a:ext cx="6069012" cy="6115457"/>
          </a:xfrm>
        </p:spPr>
        <p:txBody>
          <a:bodyPr>
            <a:normAutofit fontScale="92500"/>
          </a:bodyPr>
          <a:lstStyle/>
          <a:p>
            <a:pPr marL="0" indent="0">
              <a:buNone/>
            </a:pPr>
            <a:endParaRPr lang="en-CA" sz="2400" dirty="0"/>
          </a:p>
          <a:p>
            <a:r>
              <a:rPr lang="en-CA" sz="3200" dirty="0">
                <a:solidFill>
                  <a:schemeClr val="bg1"/>
                </a:solidFill>
                <a:latin typeface="Arial" panose="020B0604020202020204" pitchFamily="34" charset="0"/>
                <a:cs typeface="Arial" panose="020B0604020202020204" pitchFamily="34" charset="0"/>
              </a:rPr>
              <a:t>Part 1: Psychological theory- understanding our mind</a:t>
            </a:r>
          </a:p>
          <a:p>
            <a:r>
              <a:rPr lang="en-CA" sz="3200" dirty="0">
                <a:latin typeface="Arial" panose="020B0604020202020204" pitchFamily="34" charset="0"/>
                <a:cs typeface="Arial" panose="020B0604020202020204" pitchFamily="34" charset="0"/>
              </a:rPr>
              <a:t>Part 2: Learning DBT skills </a:t>
            </a:r>
          </a:p>
          <a:p>
            <a:r>
              <a:rPr lang="en-CA" sz="3200" dirty="0">
                <a:latin typeface="Arial" panose="020B0604020202020204" pitchFamily="34" charset="0"/>
                <a:cs typeface="Arial" panose="020B0604020202020204" pitchFamily="34" charset="0"/>
              </a:rPr>
              <a:t>Part 3: learning the 6 tools</a:t>
            </a:r>
          </a:p>
          <a:p>
            <a:r>
              <a:rPr lang="en-CA" sz="3200" dirty="0">
                <a:latin typeface="Arial" panose="020B0604020202020204" pitchFamily="34" charset="0"/>
                <a:cs typeface="Arial" panose="020B0604020202020204" pitchFamily="34" charset="0"/>
              </a:rPr>
              <a:t>Part 4: learning the techniques and strategies needed for using the tools and skills</a:t>
            </a:r>
          </a:p>
          <a:p>
            <a:r>
              <a:rPr lang="en-CA" sz="3200" dirty="0">
                <a:latin typeface="Arial" panose="020B0604020202020204" pitchFamily="34" charset="0"/>
                <a:cs typeface="Arial" panose="020B0604020202020204" pitchFamily="34" charset="0"/>
              </a:rPr>
              <a:t>Part 5: Practicing applying skills, tools, and strategies in everyday life</a:t>
            </a:r>
          </a:p>
          <a:p>
            <a:r>
              <a:rPr lang="en-CA" sz="3200" dirty="0">
                <a:latin typeface="Arial" panose="020B0604020202020204" pitchFamily="34" charset="0"/>
                <a:cs typeface="Arial" panose="020B0604020202020204" pitchFamily="34" charset="0"/>
              </a:rPr>
              <a:t>Part 6: Using IFS to heal trauma </a:t>
            </a:r>
          </a:p>
        </p:txBody>
      </p:sp>
      <p:pic>
        <p:nvPicPr>
          <p:cNvPr id="7" name="Picture 6" descr="A cloudy sky as seen from the airplane window">
            <a:extLst>
              <a:ext uri="{FF2B5EF4-FFF2-40B4-BE49-F238E27FC236}">
                <a16:creationId xmlns:a16="http://schemas.microsoft.com/office/drawing/2014/main" id="{25D5747C-7CB4-F567-93F3-EB3C41872361}"/>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1C5FF28B-E7C1-38C7-BB92-5CBDC7336545}"/>
              </a:ext>
            </a:extLst>
          </p:cNvPr>
          <p:cNvSpPr>
            <a:spLocks noGrp="1"/>
          </p:cNvSpPr>
          <p:nvPr>
            <p:ph type="sldNum" sz="quarter" idx="12"/>
          </p:nvPr>
        </p:nvSpPr>
        <p:spPr/>
        <p:txBody>
          <a:bodyPr/>
          <a:lstStyle/>
          <a:p>
            <a:fld id="{5B621ED0-B45F-441E-93E9-023E2B55C8A5}" type="slidenum">
              <a:rPr lang="en-CA" smtClean="0"/>
              <a:t>95</a:t>
            </a:fld>
            <a:endParaRPr lang="en-CA"/>
          </a:p>
        </p:txBody>
      </p:sp>
    </p:spTree>
    <p:extLst>
      <p:ext uri="{BB962C8B-B14F-4D97-AF65-F5344CB8AC3E}">
        <p14:creationId xmlns:p14="http://schemas.microsoft.com/office/powerpoint/2010/main" val="2607482918"/>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BDAD-0AB7-4003-8601-787B3C93BD68}"/>
              </a:ext>
            </a:extLst>
          </p:cNvPr>
          <p:cNvSpPr>
            <a:spLocks noGrp="1"/>
          </p:cNvSpPr>
          <p:nvPr>
            <p:ph type="title" idx="4294967295"/>
          </p:nvPr>
        </p:nvSpPr>
        <p:spPr>
          <a:xfrm>
            <a:off x="0" y="350838"/>
            <a:ext cx="4772025" cy="1309687"/>
          </a:xfrm>
        </p:spPr>
        <p:txBody>
          <a:bodyPr>
            <a:normAutofit/>
          </a:bodyPr>
          <a:lstStyle/>
          <a:p>
            <a:pPr algn="ctr"/>
            <a:r>
              <a:rPr lang="en-CA" sz="2400" dirty="0">
                <a:solidFill>
                  <a:schemeClr val="tx1"/>
                </a:solidFill>
                <a:latin typeface="Arial" panose="020B0604020202020204" pitchFamily="34" charset="0"/>
                <a:cs typeface="Arial" panose="020B0604020202020204" pitchFamily="34" charset="0"/>
              </a:rPr>
              <a:t>1. Psychological    Theory: What’s covered:</a:t>
            </a:r>
          </a:p>
        </p:txBody>
      </p:sp>
      <p:sp>
        <p:nvSpPr>
          <p:cNvPr id="3" name="Content Placeholder 2">
            <a:extLst>
              <a:ext uri="{FF2B5EF4-FFF2-40B4-BE49-F238E27FC236}">
                <a16:creationId xmlns:a16="http://schemas.microsoft.com/office/drawing/2014/main" id="{5DCAAEFA-258E-4C73-8B35-83D205C71008}"/>
              </a:ext>
            </a:extLst>
          </p:cNvPr>
          <p:cNvSpPr>
            <a:spLocks noGrp="1"/>
          </p:cNvSpPr>
          <p:nvPr>
            <p:ph idx="4294967295"/>
          </p:nvPr>
        </p:nvSpPr>
        <p:spPr>
          <a:xfrm>
            <a:off x="4869713" y="0"/>
            <a:ext cx="7322288" cy="6791325"/>
          </a:xfrm>
        </p:spPr>
        <p:txBody>
          <a:bodyPr>
            <a:normAutofit fontScale="92500" lnSpcReduction="10000"/>
          </a:bodyPr>
          <a:lstStyle/>
          <a:p>
            <a:pPr marL="0" indent="0">
              <a:buNone/>
            </a:pPr>
            <a:endParaRPr lang="en-CA" dirty="0"/>
          </a:p>
          <a:p>
            <a:r>
              <a:rPr lang="en-CA" dirty="0">
                <a:solidFill>
                  <a:schemeClr val="bg1"/>
                </a:solidFill>
                <a:latin typeface="Arial" panose="020B0604020202020204" pitchFamily="34" charset="0"/>
                <a:cs typeface="Arial" panose="020B0604020202020204" pitchFamily="34" charset="0"/>
              </a:rPr>
              <a:t>Foundations of the simple course: The evolution of  emotional, rational mind and wise minds</a:t>
            </a:r>
          </a:p>
          <a:p>
            <a:r>
              <a:rPr lang="en-CA" dirty="0">
                <a:solidFill>
                  <a:schemeClr val="bg1"/>
                </a:solidFill>
                <a:latin typeface="Arial" panose="020B0604020202020204" pitchFamily="34" charset="0"/>
                <a:cs typeface="Arial" panose="020B0604020202020204" pitchFamily="34" charset="0"/>
              </a:rPr>
              <a:t>Introduction to personality </a:t>
            </a:r>
          </a:p>
          <a:p>
            <a:r>
              <a:rPr lang="en-CA" dirty="0">
                <a:solidFill>
                  <a:schemeClr val="bg1"/>
                </a:solidFill>
                <a:latin typeface="Arial" panose="020B0604020202020204" pitchFamily="34" charset="0"/>
                <a:cs typeface="Arial" panose="020B0604020202020204" pitchFamily="34" charset="0"/>
              </a:rPr>
              <a:t>Temperament and character</a:t>
            </a:r>
          </a:p>
          <a:p>
            <a:r>
              <a:rPr lang="en-CA" dirty="0">
                <a:solidFill>
                  <a:schemeClr val="bg1"/>
                </a:solidFill>
                <a:latin typeface="Arial" panose="020B0604020202020204" pitchFamily="34" charset="0"/>
                <a:cs typeface="Arial" panose="020B0604020202020204" pitchFamily="34" charset="0"/>
              </a:rPr>
              <a:t>Introduction to attachment theory </a:t>
            </a:r>
          </a:p>
          <a:p>
            <a:r>
              <a:rPr lang="en-CA" dirty="0">
                <a:solidFill>
                  <a:schemeClr val="bg1"/>
                </a:solidFill>
                <a:latin typeface="Arial" panose="020B0604020202020204" pitchFamily="34" charset="0"/>
                <a:cs typeface="Arial" panose="020B0604020202020204" pitchFamily="34" charset="0"/>
              </a:rPr>
              <a:t>The dynamic maturational model of attachment</a:t>
            </a:r>
          </a:p>
          <a:p>
            <a:r>
              <a:rPr lang="en-CA" dirty="0">
                <a:solidFill>
                  <a:schemeClr val="bg1"/>
                </a:solidFill>
                <a:latin typeface="Arial" panose="020B0604020202020204" pitchFamily="34" charset="0"/>
                <a:cs typeface="Arial" panose="020B0604020202020204" pitchFamily="34" charset="0"/>
              </a:rPr>
              <a:t>Stress, distress, and the post-traumatic stress spectrum</a:t>
            </a:r>
          </a:p>
          <a:p>
            <a:r>
              <a:rPr lang="en-CA" dirty="0">
                <a:solidFill>
                  <a:schemeClr val="bg1"/>
                </a:solidFill>
                <a:latin typeface="Arial" panose="020B0604020202020204" pitchFamily="34" charset="0"/>
                <a:cs typeface="Arial" panose="020B0604020202020204" pitchFamily="34" charset="0"/>
              </a:rPr>
              <a:t>Traumatic stress  in children and adults</a:t>
            </a:r>
          </a:p>
          <a:p>
            <a:r>
              <a:rPr lang="en-CA" dirty="0">
                <a:solidFill>
                  <a:schemeClr val="bg1"/>
                </a:solidFill>
                <a:latin typeface="Arial" panose="020B0604020202020204" pitchFamily="34" charset="0"/>
                <a:cs typeface="Arial" panose="020B0604020202020204" pitchFamily="34" charset="0"/>
              </a:rPr>
              <a:t>Dissociation and the structural dissociation theory</a:t>
            </a:r>
          </a:p>
          <a:p>
            <a:r>
              <a:rPr lang="en-CA" dirty="0">
                <a:solidFill>
                  <a:schemeClr val="bg1"/>
                </a:solidFill>
                <a:latin typeface="Arial" panose="020B0604020202020204" pitchFamily="34" charset="0"/>
                <a:cs typeface="Arial" panose="020B0604020202020204" pitchFamily="34" charset="0"/>
              </a:rPr>
              <a:t>Internal family systems</a:t>
            </a:r>
          </a:p>
          <a:p>
            <a:r>
              <a:rPr lang="en-CA" dirty="0">
                <a:solidFill>
                  <a:schemeClr val="bg1"/>
                </a:solidFill>
                <a:latin typeface="Arial" panose="020B0604020202020204" pitchFamily="34" charset="0"/>
                <a:cs typeface="Arial" panose="020B0604020202020204" pitchFamily="34" charset="0"/>
              </a:rPr>
              <a:t>Dominant states of activation of part selves</a:t>
            </a:r>
          </a:p>
          <a:p>
            <a:r>
              <a:rPr lang="en-CA" dirty="0">
                <a:solidFill>
                  <a:schemeClr val="bg1"/>
                </a:solidFill>
                <a:latin typeface="Arial" panose="020B0604020202020204" pitchFamily="34" charset="0"/>
                <a:cs typeface="Arial" panose="020B0604020202020204" pitchFamily="34" charset="0"/>
              </a:rPr>
              <a:t>Interpersonal conflicts and their repair</a:t>
            </a:r>
          </a:p>
          <a:p>
            <a:r>
              <a:rPr lang="en-CA" dirty="0">
                <a:solidFill>
                  <a:schemeClr val="bg1"/>
                </a:solidFill>
                <a:latin typeface="Arial" panose="020B0604020202020204" pitchFamily="34" charset="0"/>
                <a:cs typeface="Arial" panose="020B0604020202020204" pitchFamily="34" charset="0"/>
              </a:rPr>
              <a:t>Spirituality and health</a:t>
            </a:r>
          </a:p>
          <a:p>
            <a:r>
              <a:rPr lang="en-US" dirty="0">
                <a:solidFill>
                  <a:schemeClr val="bg1"/>
                </a:solidFill>
                <a:latin typeface="Arial" panose="020B0604020202020204" pitchFamily="34" charset="0"/>
                <a:cs typeface="Arial" panose="020B0604020202020204" pitchFamily="34" charset="0"/>
              </a:rPr>
              <a:t>Sexuality and bonding </a:t>
            </a:r>
            <a:endParaRPr lang="en-CA" dirty="0">
              <a:solidFill>
                <a:schemeClr val="bg1"/>
              </a:solidFill>
              <a:latin typeface="Arial" panose="020B0604020202020204" pitchFamily="34" charset="0"/>
              <a:cs typeface="Arial" panose="020B0604020202020204" pitchFamily="34" charset="0"/>
            </a:endParaRPr>
          </a:p>
          <a:p>
            <a:r>
              <a:rPr lang="en-CA" dirty="0">
                <a:solidFill>
                  <a:schemeClr val="bg1"/>
                </a:solidFill>
                <a:latin typeface="Arial" panose="020B0604020202020204" pitchFamily="34" charset="0"/>
                <a:cs typeface="Arial" panose="020B0604020202020204" pitchFamily="34" charset="0"/>
              </a:rPr>
              <a:t>Searching for meaning</a:t>
            </a:r>
          </a:p>
        </p:txBody>
      </p:sp>
      <p:pic>
        <p:nvPicPr>
          <p:cNvPr id="8" name="Picture 7" descr="A picture containing engine, device, step&#10;&#10;Description automatically generated">
            <a:extLst>
              <a:ext uri="{FF2B5EF4-FFF2-40B4-BE49-F238E27FC236}">
                <a16:creationId xmlns:a16="http://schemas.microsoft.com/office/drawing/2014/main" id="{EFF3CF5A-697C-1D0B-8A1A-ABD0DB2DDA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516" y="1660525"/>
            <a:ext cx="3551721" cy="3774606"/>
          </a:xfrm>
          <a:prstGeom prst="rect">
            <a:avLst/>
          </a:prstGeom>
        </p:spPr>
      </p:pic>
      <p:sp>
        <p:nvSpPr>
          <p:cNvPr id="11" name="TextBox 10">
            <a:extLst>
              <a:ext uri="{FF2B5EF4-FFF2-40B4-BE49-F238E27FC236}">
                <a16:creationId xmlns:a16="http://schemas.microsoft.com/office/drawing/2014/main" id="{6856DBAB-EDD5-6ACB-A947-47DCDE166823}"/>
              </a:ext>
            </a:extLst>
          </p:cNvPr>
          <p:cNvSpPr txBox="1"/>
          <p:nvPr/>
        </p:nvSpPr>
        <p:spPr>
          <a:xfrm>
            <a:off x="-814388" y="5211847"/>
            <a:ext cx="6400800" cy="1200329"/>
          </a:xfrm>
          <a:prstGeom prst="rect">
            <a:avLst/>
          </a:prstGeom>
          <a:noFill/>
        </p:spPr>
        <p:txBody>
          <a:bodyPr wrap="square">
            <a:spAutoFit/>
          </a:bodyPr>
          <a:lstStyle/>
          <a:p>
            <a:pPr algn="ctr"/>
            <a:endParaRPr lang="en-CA" sz="2400" dirty="0"/>
          </a:p>
          <a:p>
            <a:pPr algn="ctr"/>
            <a:r>
              <a:rPr lang="en-CA" sz="2400" dirty="0">
                <a:latin typeface="Arial" panose="020B0604020202020204" pitchFamily="34" charset="0"/>
                <a:cs typeface="Arial" panose="020B0604020202020204" pitchFamily="34" charset="0"/>
              </a:rPr>
              <a:t>a  biopsychosociospiritual  </a:t>
            </a:r>
          </a:p>
          <a:p>
            <a:pPr algn="ctr"/>
            <a:r>
              <a:rPr lang="en-CA" sz="2400" dirty="0">
                <a:latin typeface="Arial" panose="020B0604020202020204" pitchFamily="34" charset="0"/>
                <a:cs typeface="Arial" panose="020B0604020202020204" pitchFamily="34" charset="0"/>
              </a:rPr>
              <a:t>model for understanding the mind</a:t>
            </a:r>
          </a:p>
        </p:txBody>
      </p:sp>
      <p:sp>
        <p:nvSpPr>
          <p:cNvPr id="4" name="Slide Number Placeholder 3">
            <a:extLst>
              <a:ext uri="{FF2B5EF4-FFF2-40B4-BE49-F238E27FC236}">
                <a16:creationId xmlns:a16="http://schemas.microsoft.com/office/drawing/2014/main" id="{663D14FA-B6FC-CC13-31E9-88F32D8B48FD}"/>
              </a:ext>
            </a:extLst>
          </p:cNvPr>
          <p:cNvSpPr>
            <a:spLocks noGrp="1"/>
          </p:cNvSpPr>
          <p:nvPr>
            <p:ph type="sldNum" sz="quarter" idx="12"/>
          </p:nvPr>
        </p:nvSpPr>
        <p:spPr/>
        <p:txBody>
          <a:bodyPr/>
          <a:lstStyle/>
          <a:p>
            <a:fld id="{5B621ED0-B45F-441E-93E9-023E2B55C8A5}" type="slidenum">
              <a:rPr lang="en-CA" smtClean="0"/>
              <a:t>96</a:t>
            </a:fld>
            <a:endParaRPr lang="en-CA"/>
          </a:p>
        </p:txBody>
      </p:sp>
      <p:sp>
        <p:nvSpPr>
          <p:cNvPr id="6" name="Oval 5">
            <a:extLst>
              <a:ext uri="{FF2B5EF4-FFF2-40B4-BE49-F238E27FC236}">
                <a16:creationId xmlns:a16="http://schemas.microsoft.com/office/drawing/2014/main" id="{B27CE5A3-2F21-9521-BAA7-1A6D0CBA2AA2}"/>
              </a:ext>
            </a:extLst>
          </p:cNvPr>
          <p:cNvSpPr/>
          <p:nvPr/>
        </p:nvSpPr>
        <p:spPr>
          <a:xfrm>
            <a:off x="67102" y="53398"/>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96895278"/>
      </p:ext>
    </p:extLst>
  </p:cSld>
  <p:clrMapOvr>
    <a:masterClrMapping/>
  </p:clrMapOvr>
  <mc:AlternateContent xmlns:mc="http://schemas.openxmlformats.org/markup-compatibility/2006" xmlns:p14="http://schemas.microsoft.com/office/powerpoint/2010/main">
    <mc:Choice Requires="p14">
      <p:transition spd="med" p14:dur="700" advTm="39547">
        <p:fade/>
      </p:transition>
    </mc:Choice>
    <mc:Fallback xmlns="">
      <p:transition spd="med" advTm="3954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E921D-09A8-C0C0-0749-FBB8ECDF3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81B0D-D824-E201-333D-6E11C9F93217}"/>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495A3F80-B1BB-95DF-968D-CF56BD8DAFC4}"/>
              </a:ext>
            </a:extLst>
          </p:cNvPr>
          <p:cNvSpPr>
            <a:spLocks noGrp="1"/>
          </p:cNvSpPr>
          <p:nvPr>
            <p:ph idx="4294967295"/>
          </p:nvPr>
        </p:nvSpPr>
        <p:spPr>
          <a:xfrm>
            <a:off x="5925637" y="255181"/>
            <a:ext cx="6069012" cy="6115457"/>
          </a:xfrm>
        </p:spPr>
        <p:txBody>
          <a:bodyPr>
            <a:normAutofit fontScale="92500"/>
          </a:bodyPr>
          <a:lstStyle/>
          <a:p>
            <a:pPr marL="0" indent="0">
              <a:buNone/>
            </a:pPr>
            <a:endParaRPr lang="en-CA" sz="2400" dirty="0">
              <a:latin typeface="Arial" panose="020B0604020202020204" pitchFamily="34" charset="0"/>
              <a:cs typeface="Arial" panose="020B0604020202020204" pitchFamily="34" charset="0"/>
            </a:endParaRPr>
          </a:p>
          <a:p>
            <a:r>
              <a:rPr lang="en-CA" sz="3200" dirty="0">
                <a:latin typeface="Arial" panose="020B0604020202020204" pitchFamily="34" charset="0"/>
                <a:cs typeface="Arial" panose="020B0604020202020204" pitchFamily="34" charset="0"/>
              </a:rPr>
              <a:t>Part 1: Psychological theory- understanding our mind</a:t>
            </a:r>
          </a:p>
          <a:p>
            <a:r>
              <a:rPr lang="en-CA" sz="3200" dirty="0">
                <a:solidFill>
                  <a:schemeClr val="bg1"/>
                </a:solidFill>
                <a:latin typeface="Arial" panose="020B0604020202020204" pitchFamily="34" charset="0"/>
                <a:cs typeface="Arial" panose="020B0604020202020204" pitchFamily="34" charset="0"/>
              </a:rPr>
              <a:t>Part 2: Learning DBT skills</a:t>
            </a:r>
            <a:r>
              <a:rPr lang="en-CA" sz="3200" dirty="0">
                <a:latin typeface="Arial" panose="020B0604020202020204" pitchFamily="34" charset="0"/>
                <a:cs typeface="Arial" panose="020B0604020202020204" pitchFamily="34" charset="0"/>
              </a:rPr>
              <a:t> </a:t>
            </a:r>
          </a:p>
          <a:p>
            <a:r>
              <a:rPr lang="en-CA" sz="3200" dirty="0">
                <a:latin typeface="Arial" panose="020B0604020202020204" pitchFamily="34" charset="0"/>
                <a:cs typeface="Arial" panose="020B0604020202020204" pitchFamily="34" charset="0"/>
              </a:rPr>
              <a:t>Part 3: learning the 6 tools</a:t>
            </a:r>
          </a:p>
          <a:p>
            <a:r>
              <a:rPr lang="en-CA" sz="3200" dirty="0">
                <a:latin typeface="Arial" panose="020B0604020202020204" pitchFamily="34" charset="0"/>
                <a:cs typeface="Arial" panose="020B0604020202020204" pitchFamily="34" charset="0"/>
              </a:rPr>
              <a:t>Part 4: learning the techniques and strategies needed for using the tools and skills</a:t>
            </a:r>
          </a:p>
          <a:p>
            <a:r>
              <a:rPr lang="en-CA" sz="3200" dirty="0">
                <a:latin typeface="Arial" panose="020B0604020202020204" pitchFamily="34" charset="0"/>
                <a:cs typeface="Arial" panose="020B0604020202020204" pitchFamily="34" charset="0"/>
              </a:rPr>
              <a:t>Part 5: Practicing applying skills, tools, and strategies in everyday life</a:t>
            </a:r>
          </a:p>
          <a:p>
            <a:r>
              <a:rPr lang="en-CA" sz="3200" dirty="0">
                <a:latin typeface="Arial" panose="020B0604020202020204" pitchFamily="34" charset="0"/>
                <a:cs typeface="Arial" panose="020B0604020202020204" pitchFamily="34" charset="0"/>
              </a:rPr>
              <a:t>Part 6: Using IFS to heal trauma </a:t>
            </a:r>
          </a:p>
        </p:txBody>
      </p:sp>
      <p:pic>
        <p:nvPicPr>
          <p:cNvPr id="7" name="Picture 6" descr="A cloudy sky as seen from the airplane window">
            <a:extLst>
              <a:ext uri="{FF2B5EF4-FFF2-40B4-BE49-F238E27FC236}">
                <a16:creationId xmlns:a16="http://schemas.microsoft.com/office/drawing/2014/main" id="{A06C9B04-AD74-7E73-DE86-798F5869B1E0}"/>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163E85B0-185F-AB28-971B-72F6459CF59B}"/>
              </a:ext>
            </a:extLst>
          </p:cNvPr>
          <p:cNvSpPr>
            <a:spLocks noGrp="1"/>
          </p:cNvSpPr>
          <p:nvPr>
            <p:ph type="sldNum" sz="quarter" idx="12"/>
          </p:nvPr>
        </p:nvSpPr>
        <p:spPr/>
        <p:txBody>
          <a:bodyPr/>
          <a:lstStyle/>
          <a:p>
            <a:fld id="{5B621ED0-B45F-441E-93E9-023E2B55C8A5}" type="slidenum">
              <a:rPr lang="en-CA" smtClean="0"/>
              <a:t>97</a:t>
            </a:fld>
            <a:endParaRPr lang="en-CA"/>
          </a:p>
        </p:txBody>
      </p:sp>
    </p:spTree>
    <p:extLst>
      <p:ext uri="{BB962C8B-B14F-4D97-AF65-F5344CB8AC3E}">
        <p14:creationId xmlns:p14="http://schemas.microsoft.com/office/powerpoint/2010/main" val="1844974304"/>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8100-C031-42C4-A9B0-1A15DEEE7E1D}"/>
              </a:ext>
            </a:extLst>
          </p:cNvPr>
          <p:cNvSpPr>
            <a:spLocks noGrp="1"/>
          </p:cNvSpPr>
          <p:nvPr>
            <p:ph type="title" idx="4294967295"/>
          </p:nvPr>
        </p:nvSpPr>
        <p:spPr>
          <a:xfrm>
            <a:off x="-229569" y="0"/>
            <a:ext cx="4870396" cy="1452562"/>
          </a:xfrm>
        </p:spPr>
        <p:txBody>
          <a:bodyPr>
            <a:noAutofit/>
          </a:bodyPr>
          <a:lstStyle/>
          <a:p>
            <a:pPr algn="ctr">
              <a:lnSpc>
                <a:spcPct val="90000"/>
              </a:lnSpc>
            </a:pPr>
            <a:r>
              <a:rPr lang="en-CA" sz="2800" dirty="0">
                <a:solidFill>
                  <a:schemeClr val="tx1"/>
                </a:solidFill>
                <a:latin typeface="Arial" panose="020B0604020202020204" pitchFamily="34" charset="0"/>
                <a:cs typeface="Arial" panose="020B0604020202020204" pitchFamily="34" charset="0"/>
              </a:rPr>
              <a:t> Skills- The DBT skills workbook</a:t>
            </a:r>
          </a:p>
        </p:txBody>
      </p:sp>
      <p:sp>
        <p:nvSpPr>
          <p:cNvPr id="3" name="Content Placeholder 2">
            <a:extLst>
              <a:ext uri="{FF2B5EF4-FFF2-40B4-BE49-F238E27FC236}">
                <a16:creationId xmlns:a16="http://schemas.microsoft.com/office/drawing/2014/main" id="{783F0105-9CCE-428F-9C1E-DC5CF576582B}"/>
              </a:ext>
            </a:extLst>
          </p:cNvPr>
          <p:cNvSpPr>
            <a:spLocks noGrp="1"/>
          </p:cNvSpPr>
          <p:nvPr>
            <p:ph idx="4294967295"/>
          </p:nvPr>
        </p:nvSpPr>
        <p:spPr>
          <a:xfrm>
            <a:off x="4779963" y="363319"/>
            <a:ext cx="7412037" cy="4676775"/>
          </a:xfrm>
        </p:spPr>
        <p:txBody>
          <a:bodyPr>
            <a:noAutofit/>
          </a:bodyPr>
          <a:lstStyle/>
          <a:p>
            <a:r>
              <a:rPr lang="en-CA" dirty="0">
                <a:solidFill>
                  <a:schemeClr val="bg1"/>
                </a:solidFill>
                <a:latin typeface="Arial" panose="020B0604020202020204" pitchFamily="34" charset="0"/>
                <a:cs typeface="Arial" panose="020B0604020202020204" pitchFamily="34" charset="0"/>
              </a:rPr>
              <a:t>The DBT workbook covers the four traditional DBT modules:</a:t>
            </a:r>
          </a:p>
          <a:p>
            <a:r>
              <a:rPr lang="en-CA" dirty="0">
                <a:latin typeface="Arial" panose="020B0604020202020204" pitchFamily="34" charset="0"/>
                <a:cs typeface="Arial" panose="020B0604020202020204" pitchFamily="34" charset="0"/>
              </a:rPr>
              <a:t>1 Distress tolerance </a:t>
            </a:r>
            <a:r>
              <a:rPr lang="en-CA" dirty="0">
                <a:solidFill>
                  <a:schemeClr val="bg1"/>
                </a:solidFill>
                <a:latin typeface="Arial" panose="020B0604020202020204" pitchFamily="34" charset="0"/>
                <a:cs typeface="Arial" panose="020B0604020202020204" pitchFamily="34" charset="0"/>
              </a:rPr>
              <a:t>– how to deal with crisis. </a:t>
            </a:r>
          </a:p>
          <a:p>
            <a:r>
              <a:rPr lang="en-CA" dirty="0">
                <a:latin typeface="Arial" panose="020B0604020202020204" pitchFamily="34" charset="0"/>
                <a:cs typeface="Arial" panose="020B0604020202020204" pitchFamily="34" charset="0"/>
              </a:rPr>
              <a:t>2 Mindfulness </a:t>
            </a:r>
            <a:r>
              <a:rPr lang="en-CA" dirty="0">
                <a:solidFill>
                  <a:schemeClr val="bg1"/>
                </a:solidFill>
                <a:latin typeface="Arial" panose="020B0604020202020204" pitchFamily="34" charset="0"/>
                <a:cs typeface="Arial" panose="020B0604020202020204" pitchFamily="34" charset="0"/>
              </a:rPr>
              <a:t>– how to become more aware of your thoughts, feelings, sensations, and behaviors.</a:t>
            </a:r>
          </a:p>
          <a:p>
            <a:r>
              <a:rPr lang="en-CA" dirty="0">
                <a:latin typeface="Arial" panose="020B0604020202020204" pitchFamily="34" charset="0"/>
                <a:cs typeface="Arial" panose="020B0604020202020204" pitchFamily="34" charset="0"/>
              </a:rPr>
              <a:t>3 Emotional regulation </a:t>
            </a:r>
            <a:r>
              <a:rPr lang="en-CA" dirty="0">
                <a:solidFill>
                  <a:schemeClr val="bg1"/>
                </a:solidFill>
                <a:latin typeface="Arial" panose="020B0604020202020204" pitchFamily="34" charset="0"/>
                <a:cs typeface="Arial" panose="020B0604020202020204" pitchFamily="34" charset="0"/>
              </a:rPr>
              <a:t>– how to widen and increasingly be able to stay in the window of emotional tolerance</a:t>
            </a:r>
          </a:p>
          <a:p>
            <a:r>
              <a:rPr lang="en-CA" dirty="0">
                <a:latin typeface="Arial" panose="020B0604020202020204" pitchFamily="34" charset="0"/>
                <a:cs typeface="Arial" panose="020B0604020202020204" pitchFamily="34" charset="0"/>
              </a:rPr>
              <a:t>4 Interpersonal effectiveness </a:t>
            </a:r>
            <a:r>
              <a:rPr lang="en-CA" dirty="0">
                <a:solidFill>
                  <a:schemeClr val="bg1"/>
                </a:solidFill>
                <a:latin typeface="Arial" panose="020B0604020202020204" pitchFamily="34" charset="0"/>
                <a:cs typeface="Arial" panose="020B0604020202020204" pitchFamily="34" charset="0"/>
              </a:rPr>
              <a:t>– how to have healthier relationships by being assertive rather than passive or aggressive.</a:t>
            </a:r>
          </a:p>
          <a:p>
            <a:r>
              <a:rPr lang="en-US" dirty="0">
                <a:solidFill>
                  <a:schemeClr val="bg1"/>
                </a:solidFill>
                <a:latin typeface="Arial" panose="020B0604020202020204" pitchFamily="34" charset="0"/>
                <a:cs typeface="Arial" panose="020B0604020202020204" pitchFamily="34" charset="0"/>
              </a:rPr>
              <a:t>We will, as part of the course’s suggested homework, assign readings from the DBT skills training workbook. We strongly encourage you to do these readings because when in the sessions we cover them you will already be familiar with what we are talking about. At the sessions we’ll also be happy to explore anything you might not have understood from your reading.</a:t>
            </a:r>
            <a:endParaRPr lang="en-CA"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53D43E0-4E25-415A-8B26-7815C95B92DB}"/>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285049" y="1452562"/>
            <a:ext cx="3980295" cy="5102943"/>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7B40CAC0-3827-4F9D-96B9-48514779717E}"/>
              </a:ext>
            </a:extLst>
          </p:cNvPr>
          <p:cNvSpPr>
            <a:spLocks noGrp="1"/>
          </p:cNvSpPr>
          <p:nvPr>
            <p:ph type="sldNum" sz="quarter" idx="12"/>
          </p:nvPr>
        </p:nvSpPr>
        <p:spPr/>
        <p:txBody>
          <a:bodyPr/>
          <a:lstStyle/>
          <a:p>
            <a:fld id="{5B621ED0-B45F-441E-93E9-023E2B55C8A5}" type="slidenum">
              <a:rPr lang="en-CA" smtClean="0"/>
              <a:t>98</a:t>
            </a:fld>
            <a:endParaRPr lang="en-CA"/>
          </a:p>
        </p:txBody>
      </p:sp>
      <p:sp>
        <p:nvSpPr>
          <p:cNvPr id="6" name="Oval 5">
            <a:extLst>
              <a:ext uri="{FF2B5EF4-FFF2-40B4-BE49-F238E27FC236}">
                <a16:creationId xmlns:a16="http://schemas.microsoft.com/office/drawing/2014/main" id="{016831C9-A250-ECE5-F365-DF44F396B7D3}"/>
              </a:ext>
            </a:extLst>
          </p:cNvPr>
          <p:cNvSpPr/>
          <p:nvPr/>
        </p:nvSpPr>
        <p:spPr>
          <a:xfrm>
            <a:off x="67102" y="53398"/>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0172645"/>
      </p:ext>
    </p:extLst>
  </p:cSld>
  <p:clrMapOvr>
    <a:masterClrMapping/>
  </p:clrMapOvr>
  <mc:AlternateContent xmlns:mc="http://schemas.openxmlformats.org/markup-compatibility/2006" xmlns:p14="http://schemas.microsoft.com/office/powerpoint/2010/main">
    <mc:Choice Requires="p14">
      <p:transition spd="med" p14:dur="700" advTm="17262">
        <p:fade/>
      </p:transition>
    </mc:Choice>
    <mc:Fallback xmlns="">
      <p:transition spd="med" advTm="17262">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lasses on top of a book">
            <a:extLst>
              <a:ext uri="{FF2B5EF4-FFF2-40B4-BE49-F238E27FC236}">
                <a16:creationId xmlns:a16="http://schemas.microsoft.com/office/drawing/2014/main" id="{9AD0B002-EEAC-4649-2D0F-3D346F31A83B}"/>
              </a:ext>
            </a:extLst>
          </p:cNvPr>
          <p:cNvPicPr>
            <a:picLocks noChangeAspect="1"/>
          </p:cNvPicPr>
          <p:nvPr/>
        </p:nvPicPr>
        <p:blipFill rotWithShape="1">
          <a:blip r:embed="rId3"/>
          <a:srcRect l="9091" t="22813"/>
          <a:stretch/>
        </p:blipFill>
        <p:spPr>
          <a:xfrm>
            <a:off x="204827" y="1558139"/>
            <a:ext cx="4760578" cy="3884370"/>
          </a:xfrm>
          <a:prstGeom prst="rect">
            <a:avLst/>
          </a:prstGeom>
        </p:spPr>
      </p:pic>
      <p:sp>
        <p:nvSpPr>
          <p:cNvPr id="6" name="TextBox 5">
            <a:extLst>
              <a:ext uri="{FF2B5EF4-FFF2-40B4-BE49-F238E27FC236}">
                <a16:creationId xmlns:a16="http://schemas.microsoft.com/office/drawing/2014/main" id="{705B023E-69E6-A151-ACBB-FACCD57467DE}"/>
              </a:ext>
            </a:extLst>
          </p:cNvPr>
          <p:cNvSpPr txBox="1"/>
          <p:nvPr/>
        </p:nvSpPr>
        <p:spPr>
          <a:xfrm>
            <a:off x="-148851" y="461384"/>
            <a:ext cx="5029195" cy="954107"/>
          </a:xfrm>
          <a:prstGeom prst="rect">
            <a:avLst/>
          </a:prstGeom>
          <a:noFill/>
        </p:spPr>
        <p:txBody>
          <a:bodyPr wrap="square">
            <a:spAutoFit/>
          </a:bodyPr>
          <a:lstStyle/>
          <a:p>
            <a:pPr algn="ctr"/>
            <a:r>
              <a:rPr lang="en-US" sz="2800" spc="150" dirty="0">
                <a:latin typeface="Arial" panose="020B0604020202020204" pitchFamily="34" charset="0"/>
                <a:cs typeface="Arial" panose="020B0604020202020204" pitchFamily="34" charset="0"/>
              </a:rPr>
              <a:t>TRACKING THE SKILLS AS WE LEARN THEM</a:t>
            </a:r>
            <a:endParaRPr lang="en-CA" sz="28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ED8DC65-0B85-FBA3-126C-D15CE025E3C0}"/>
              </a:ext>
            </a:extLst>
          </p:cNvPr>
          <p:cNvSpPr txBox="1"/>
          <p:nvPr/>
        </p:nvSpPr>
        <p:spPr>
          <a:xfrm>
            <a:off x="5235499" y="249628"/>
            <a:ext cx="6751674" cy="6555641"/>
          </a:xfrm>
          <a:prstGeom prst="rect">
            <a:avLst/>
          </a:prstGeom>
          <a:noFill/>
        </p:spPr>
        <p:txBody>
          <a:bodyPr wrap="square">
            <a:spAutoFit/>
          </a:bodyPr>
          <a:lstStyle/>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The DBT workbook suggests using the DBT diary card (found on p. 262-265 of  the 2</a:t>
            </a:r>
            <a:r>
              <a:rPr lang="en-CA" sz="2800" baseline="30000" dirty="0">
                <a:solidFill>
                  <a:schemeClr val="bg1"/>
                </a:solidFill>
                <a:latin typeface="Arial" panose="020B0604020202020204" pitchFamily="34" charset="0"/>
                <a:cs typeface="Arial" panose="020B0604020202020204" pitchFamily="34" charset="0"/>
              </a:rPr>
              <a:t>nd</a:t>
            </a:r>
            <a:r>
              <a:rPr lang="en-CA" sz="2800" dirty="0">
                <a:solidFill>
                  <a:schemeClr val="bg1"/>
                </a:solidFill>
                <a:latin typeface="Arial" panose="020B0604020202020204" pitchFamily="34" charset="0"/>
                <a:cs typeface="Arial" panose="020B0604020202020204" pitchFamily="34" charset="0"/>
              </a:rPr>
              <a:t> edition of the workbook) to keep track of all the skills you are learning.</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Simple recommends using the skill list that we’ll provide each time we discuss new skills. (see below)</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Review whichever way you choose to keep track of the skills regularly. Quiz yourself to see if you can remember and describe each of the skills.</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While its ideal to be familiar with all the skills presented in the workbook, everyone has their favourite ones which they use more often.</a:t>
            </a:r>
          </a:p>
        </p:txBody>
      </p:sp>
      <p:sp>
        <p:nvSpPr>
          <p:cNvPr id="2" name="Slide Number Placeholder 1">
            <a:extLst>
              <a:ext uri="{FF2B5EF4-FFF2-40B4-BE49-F238E27FC236}">
                <a16:creationId xmlns:a16="http://schemas.microsoft.com/office/drawing/2014/main" id="{5558C169-D229-13C2-5D4E-73B1CD604F22}"/>
              </a:ext>
            </a:extLst>
          </p:cNvPr>
          <p:cNvSpPr>
            <a:spLocks noGrp="1"/>
          </p:cNvSpPr>
          <p:nvPr>
            <p:ph type="sldNum" sz="quarter" idx="12"/>
          </p:nvPr>
        </p:nvSpPr>
        <p:spPr/>
        <p:txBody>
          <a:bodyPr/>
          <a:lstStyle/>
          <a:p>
            <a:fld id="{5B621ED0-B45F-441E-93E9-023E2B55C8A5}" type="slidenum">
              <a:rPr lang="en-CA" smtClean="0"/>
              <a:t>99</a:t>
            </a:fld>
            <a:endParaRPr lang="en-CA"/>
          </a:p>
        </p:txBody>
      </p:sp>
    </p:spTree>
    <p:extLst>
      <p:ext uri="{BB962C8B-B14F-4D97-AF65-F5344CB8AC3E}">
        <p14:creationId xmlns:p14="http://schemas.microsoft.com/office/powerpoint/2010/main" val="9719020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185F5B-6DE6-48DD-A3D3-5EB1FA212B83}"/>
              </a:ext>
            </a:extLst>
          </p:cNvPr>
          <p:cNvPicPr>
            <a:picLocks noGrp="1" noChangeAspect="1"/>
          </p:cNvPicPr>
          <p:nvPr>
            <p:ph idx="4294967295"/>
          </p:nvPr>
        </p:nvPicPr>
        <p:blipFill>
          <a:blip r:embed="rId2"/>
          <a:stretch>
            <a:fillRect/>
          </a:stretch>
        </p:blipFill>
        <p:spPr>
          <a:xfrm>
            <a:off x="0" y="0"/>
            <a:ext cx="12192000" cy="6858000"/>
          </a:xfrm>
        </p:spPr>
      </p:pic>
      <p:sp>
        <p:nvSpPr>
          <p:cNvPr id="2" name="Slide Number Placeholder 1">
            <a:extLst>
              <a:ext uri="{FF2B5EF4-FFF2-40B4-BE49-F238E27FC236}">
                <a16:creationId xmlns:a16="http://schemas.microsoft.com/office/drawing/2014/main" id="{311D878C-508D-465E-0416-859730C2A951}"/>
              </a:ext>
            </a:extLst>
          </p:cNvPr>
          <p:cNvSpPr>
            <a:spLocks noGrp="1"/>
          </p:cNvSpPr>
          <p:nvPr>
            <p:ph type="sldNum" sz="quarter" idx="12"/>
          </p:nvPr>
        </p:nvSpPr>
        <p:spPr/>
        <p:txBody>
          <a:bodyPr/>
          <a:lstStyle/>
          <a:p>
            <a:fld id="{5B621ED0-B45F-441E-93E9-023E2B55C8A5}" type="slidenum">
              <a:rPr lang="en-CA" smtClean="0"/>
              <a:t>100</a:t>
            </a:fld>
            <a:endParaRPr lang="en-CA"/>
          </a:p>
        </p:txBody>
      </p:sp>
    </p:spTree>
    <p:extLst>
      <p:ext uri="{BB962C8B-B14F-4D97-AF65-F5344CB8AC3E}">
        <p14:creationId xmlns:p14="http://schemas.microsoft.com/office/powerpoint/2010/main" val="95250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8E3D-60F0-4311-860E-3EE71EA76BFE}"/>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CC10135B-43B8-48F4-943F-609561835B57}"/>
              </a:ext>
            </a:extLst>
          </p:cNvPr>
          <p:cNvPicPr>
            <a:picLocks noGrp="1" noChangeAspect="1"/>
          </p:cNvPicPr>
          <p:nvPr>
            <p:ph idx="1"/>
          </p:nvPr>
        </p:nvPicPr>
        <p:blipFill>
          <a:blip r:embed="rId2"/>
          <a:stretch>
            <a:fillRect/>
          </a:stretch>
        </p:blipFill>
        <p:spPr>
          <a:xfrm>
            <a:off x="0" y="-1"/>
            <a:ext cx="12192000" cy="6858001"/>
          </a:xfrm>
        </p:spPr>
      </p:pic>
      <p:sp>
        <p:nvSpPr>
          <p:cNvPr id="3" name="Slide Number Placeholder 2">
            <a:extLst>
              <a:ext uri="{FF2B5EF4-FFF2-40B4-BE49-F238E27FC236}">
                <a16:creationId xmlns:a16="http://schemas.microsoft.com/office/drawing/2014/main" id="{11E6D1A4-72E9-2A62-0327-43717E7214E5}"/>
              </a:ext>
            </a:extLst>
          </p:cNvPr>
          <p:cNvSpPr>
            <a:spLocks noGrp="1"/>
          </p:cNvSpPr>
          <p:nvPr>
            <p:ph type="sldNum" sz="quarter" idx="12"/>
          </p:nvPr>
        </p:nvSpPr>
        <p:spPr/>
        <p:txBody>
          <a:bodyPr/>
          <a:lstStyle/>
          <a:p>
            <a:fld id="{5B621ED0-B45F-441E-93E9-023E2B55C8A5}" type="slidenum">
              <a:rPr lang="en-CA" smtClean="0"/>
              <a:t>101</a:t>
            </a:fld>
            <a:endParaRPr lang="en-CA"/>
          </a:p>
        </p:txBody>
      </p:sp>
    </p:spTree>
    <p:extLst>
      <p:ext uri="{BB962C8B-B14F-4D97-AF65-F5344CB8AC3E}">
        <p14:creationId xmlns:p14="http://schemas.microsoft.com/office/powerpoint/2010/main" val="187432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51F9B-8D90-8EAB-12A1-AF6906325E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67AA65-0D9C-3B74-9882-32DD18709230}"/>
              </a:ext>
            </a:extLst>
          </p:cNvPr>
          <p:cNvSpPr txBox="1"/>
          <p:nvPr/>
        </p:nvSpPr>
        <p:spPr>
          <a:xfrm>
            <a:off x="0" y="70021"/>
            <a:ext cx="11611310" cy="6270819"/>
          </a:xfrm>
          <a:prstGeom prst="rect">
            <a:avLst/>
          </a:prstGeom>
          <a:noFill/>
        </p:spPr>
        <p:txBody>
          <a:bodyPr wrap="square">
            <a:spAutoFit/>
          </a:bodyPr>
          <a:lstStyle/>
          <a:p>
            <a:pPr algn="ctr">
              <a:lnSpc>
                <a:spcPct val="107000"/>
              </a:lnSpc>
              <a:spcAft>
                <a:spcPts val="800"/>
              </a:spcAft>
            </a:pPr>
            <a:r>
              <a:rPr lang="en-US" sz="2000" kern="100" dirty="0">
                <a:latin typeface="Arial" panose="020B0604020202020204" pitchFamily="34" charset="0"/>
                <a:ea typeface="Aptos" panose="020B0004020202020204" pitchFamily="34" charset="0"/>
                <a:cs typeface="Arial" panose="020B0604020202020204" pitchFamily="34" charset="0"/>
              </a:rPr>
              <a:t>PERSONAL SKILLS LIST</a:t>
            </a:r>
          </a:p>
          <a:p>
            <a:pPr algn="ctr">
              <a:lnSpc>
                <a:spcPct val="107000"/>
              </a:lnSpc>
              <a:spcAft>
                <a:spcPts val="800"/>
              </a:spcAft>
            </a:pPr>
            <a:r>
              <a:rPr lang="en-US" sz="2000" kern="100" dirty="0">
                <a:latin typeface="Arial" panose="020B0604020202020204" pitchFamily="34" charset="0"/>
                <a:ea typeface="Aptos" panose="020B0004020202020204" pitchFamily="34" charset="0"/>
                <a:cs typeface="Arial" panose="020B0604020202020204" pitchFamily="34" charset="0"/>
              </a:rPr>
              <a:t> Distress tolerance skills</a:t>
            </a:r>
            <a:endParaRPr lang="en-CA" sz="2000" kern="100" dirty="0">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Grounding skills- Set a daily intention</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Sensory soothing toolkit</a:t>
            </a:r>
          </a:p>
          <a:p>
            <a:pPr marL="342900" lvl="0" indent="-342900">
              <a:lnSpc>
                <a:spcPct val="107000"/>
              </a:lnSpc>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-The 5,4,3,2,1 method</a:t>
            </a:r>
          </a:p>
          <a:p>
            <a:pPr marL="342900" lvl="0" indent="-342900">
              <a:lnSpc>
                <a:spcPct val="107000"/>
              </a:lnSpc>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-The emotional freedom technique</a:t>
            </a:r>
          </a:p>
          <a:p>
            <a:pPr marL="342900" lvl="0" indent="-342900">
              <a:lnSpc>
                <a:spcPct val="107000"/>
              </a:lnSpc>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REST (or PEST) Pause</a:t>
            </a:r>
          </a:p>
          <a:p>
            <a:pPr marL="342900" lvl="0" indent="-342900">
              <a:lnSpc>
                <a:spcPct val="107000"/>
              </a:lnSpc>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Radical acceptance statements (please specify)</a:t>
            </a:r>
          </a:p>
          <a:p>
            <a:pPr marL="342900" lvl="0" indent="-342900">
              <a:lnSpc>
                <a:spcPct val="107000"/>
              </a:lnSpc>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Distraction plan                                                  “</a:t>
            </a:r>
          </a:p>
          <a:p>
            <a:pPr marL="342900" lvl="0" indent="-342900">
              <a:lnSpc>
                <a:spcPct val="107000"/>
              </a:lnSpc>
              <a:spcAft>
                <a:spcPts val="800"/>
              </a:spcAft>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Self-soothing plan</a:t>
            </a:r>
            <a:endPar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Font typeface="+mj-lt"/>
              <a:buAutoNum type="arabicPeriod"/>
            </a:pPr>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Safe place visualization</a:t>
            </a:r>
          </a:p>
          <a:p>
            <a:pPr marL="342900" lvl="0" indent="-342900">
              <a:lnSpc>
                <a:spcPct val="107000"/>
              </a:lnSpc>
              <a:spcAft>
                <a:spcPts val="800"/>
              </a:spcAft>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Cue controlled relaxation</a:t>
            </a:r>
          </a:p>
          <a:p>
            <a:pPr marL="342900" lvl="0" indent="-342900">
              <a:lnSpc>
                <a:spcPct val="107000"/>
              </a:lnSpc>
              <a:spcAft>
                <a:spcPts val="800"/>
              </a:spcAft>
              <a:buFont typeface="+mj-lt"/>
              <a:buAutoNum type="arabicPeriod"/>
            </a:pPr>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Rediscovering your values (please specify)</a:t>
            </a:r>
          </a:p>
          <a:p>
            <a:pPr marL="342900" lvl="0" indent="-342900">
              <a:lnSpc>
                <a:spcPct val="107000"/>
              </a:lnSpc>
              <a:spcAft>
                <a:spcPts val="800"/>
              </a:spcAft>
              <a:buFont typeface="+mj-lt"/>
              <a:buAutoNum type="arabicPeriod"/>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Rehearse values-based behavior or edit/splice/paste</a:t>
            </a:r>
          </a:p>
          <a:p>
            <a:pPr marL="342900" lvl="0" indent="-342900">
              <a:lnSpc>
                <a:spcPct val="107000"/>
              </a:lnSpc>
              <a:spcAft>
                <a:spcPts val="800"/>
              </a:spcAft>
              <a:buFont typeface="+mj-lt"/>
              <a:buAutoNum type="arabicPeriod"/>
            </a:pPr>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 Connect with your higher power</a:t>
            </a: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57353C3-39AE-B969-0FF6-DFFA2F90A252}"/>
              </a:ext>
            </a:extLst>
          </p:cNvPr>
          <p:cNvSpPr txBox="1"/>
          <p:nvPr/>
        </p:nvSpPr>
        <p:spPr>
          <a:xfrm>
            <a:off x="7343192" y="1098319"/>
            <a:ext cx="5169159" cy="5324535"/>
          </a:xfrm>
          <a:prstGeom prst="rect">
            <a:avLst/>
          </a:prstGeom>
          <a:noFill/>
        </p:spPr>
        <p:txBody>
          <a:bodyPr wrap="square">
            <a:spAutoFit/>
          </a:bodyPr>
          <a:lstStyle/>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14. Live in the present moment</a:t>
            </a:r>
          </a:p>
          <a:p>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15. Use self-encouraging coping thoughts</a:t>
            </a: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16. Radical acceptance</a:t>
            </a:r>
          </a:p>
          <a:p>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17. Use self-affirming statements</a:t>
            </a: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18. Balance feelings and threat</a:t>
            </a:r>
          </a:p>
          <a:p>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19. Create new coping strategies</a:t>
            </a: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20. Create an emergency coping plan</a:t>
            </a:r>
          </a:p>
          <a:p>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21. </a:t>
            </a:r>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Box breathing</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22. Cold temperatures</a:t>
            </a:r>
          </a:p>
          <a:p>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23. High intensity exercise</a:t>
            </a: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24. Progressive muscular relaxation</a:t>
            </a: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25. Paced breathing </a:t>
            </a:r>
          </a:p>
          <a:p>
            <a:r>
              <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rPr>
              <a:t>26. Side to side eye movement.</a:t>
            </a:r>
          </a:p>
          <a:p>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r>
              <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CA" sz="2000" dirty="0"/>
          </a:p>
        </p:txBody>
      </p:sp>
      <p:sp>
        <p:nvSpPr>
          <p:cNvPr id="2" name="Slide Number Placeholder 1">
            <a:extLst>
              <a:ext uri="{FF2B5EF4-FFF2-40B4-BE49-F238E27FC236}">
                <a16:creationId xmlns:a16="http://schemas.microsoft.com/office/drawing/2014/main" id="{FDEE4042-D3CD-4336-F23A-E3006F915530}"/>
              </a:ext>
            </a:extLst>
          </p:cNvPr>
          <p:cNvSpPr>
            <a:spLocks noGrp="1"/>
          </p:cNvSpPr>
          <p:nvPr>
            <p:ph type="sldNum" sz="quarter" idx="12"/>
          </p:nvPr>
        </p:nvSpPr>
        <p:spPr/>
        <p:txBody>
          <a:bodyPr/>
          <a:lstStyle/>
          <a:p>
            <a:fld id="{5B621ED0-B45F-441E-93E9-023E2B55C8A5}" type="slidenum">
              <a:rPr lang="en-CA" smtClean="0"/>
              <a:t>102</a:t>
            </a:fld>
            <a:endParaRPr lang="en-CA"/>
          </a:p>
        </p:txBody>
      </p:sp>
      <p:sp>
        <p:nvSpPr>
          <p:cNvPr id="6" name="Oval 5">
            <a:extLst>
              <a:ext uri="{FF2B5EF4-FFF2-40B4-BE49-F238E27FC236}">
                <a16:creationId xmlns:a16="http://schemas.microsoft.com/office/drawing/2014/main" id="{447E0D43-4563-4780-A35D-B33C99B30E94}"/>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678551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51F9B-8D90-8EAB-12A1-AF6906325E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67AA65-0D9C-3B74-9882-32DD18709230}"/>
              </a:ext>
            </a:extLst>
          </p:cNvPr>
          <p:cNvSpPr txBox="1"/>
          <p:nvPr/>
        </p:nvSpPr>
        <p:spPr>
          <a:xfrm>
            <a:off x="991883" y="0"/>
            <a:ext cx="8257032" cy="1670457"/>
          </a:xfrm>
          <a:prstGeom prst="rect">
            <a:avLst/>
          </a:prstGeom>
          <a:noFill/>
        </p:spPr>
        <p:txBody>
          <a:bodyPr wrap="square">
            <a:spAutoFit/>
          </a:bodyPr>
          <a:lstStyle/>
          <a:p>
            <a:pPr>
              <a:lnSpc>
                <a:spcPct val="107000"/>
              </a:lnSpc>
              <a:spcAft>
                <a:spcPts val="800"/>
              </a:spcAft>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latin typeface="Arial" panose="020B0604020202020204" pitchFamily="34" charset="0"/>
                <a:ea typeface="Aptos" panose="020B0004020202020204" pitchFamily="34" charset="0"/>
                <a:cs typeface="Arial" panose="020B0604020202020204" pitchFamily="34" charset="0"/>
              </a:rPr>
              <a:t>PERSONAL</a:t>
            </a:r>
            <a:r>
              <a:rPr lang="en-US" sz="2400" kern="100" dirty="0">
                <a:effectLst/>
                <a:latin typeface="Arial" panose="020B0604020202020204" pitchFamily="34" charset="0"/>
                <a:ea typeface="Aptos" panose="020B0004020202020204" pitchFamily="34" charset="0"/>
                <a:cs typeface="Arial" panose="020B0604020202020204" pitchFamily="34" charset="0"/>
              </a:rPr>
              <a:t> SKILLS LIST</a:t>
            </a:r>
          </a:p>
          <a:p>
            <a:pPr>
              <a:lnSpc>
                <a:spcPct val="107000"/>
              </a:lnSpc>
              <a:spcAft>
                <a:spcPts val="800"/>
              </a:spcAft>
            </a:pPr>
            <a:r>
              <a:rPr lang="en-US" sz="2400" kern="100" dirty="0">
                <a:latin typeface="Arial" panose="020B0604020202020204" pitchFamily="34" charset="0"/>
                <a:ea typeface="Aptos" panose="020B0004020202020204" pitchFamily="34" charset="0"/>
                <a:cs typeface="Arial" panose="020B0604020202020204" pitchFamily="34" charset="0"/>
              </a:rPr>
              <a:t>                                    Mindfulness skills</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57353C3-39AE-B969-0FF6-DFFA2F90A252}"/>
              </a:ext>
            </a:extLst>
          </p:cNvPr>
          <p:cNvSpPr txBox="1"/>
          <p:nvPr/>
        </p:nvSpPr>
        <p:spPr>
          <a:xfrm>
            <a:off x="6470832" y="1345665"/>
            <a:ext cx="5169159" cy="3170099"/>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17. Being mindful in our daily life</a:t>
            </a:r>
          </a:p>
          <a:p>
            <a:r>
              <a:rPr lang="en-US" sz="2000" dirty="0">
                <a:solidFill>
                  <a:schemeClr val="bg1"/>
                </a:solidFill>
                <a:latin typeface="Arial" panose="020B0604020202020204" pitchFamily="34" charset="0"/>
                <a:cs typeface="Arial" panose="020B0604020202020204" pitchFamily="34" charset="0"/>
              </a:rPr>
              <a:t>18. How to do tasks mindfully</a:t>
            </a:r>
          </a:p>
          <a:p>
            <a:r>
              <a:rPr lang="en-US" sz="2000" dirty="0">
                <a:solidFill>
                  <a:schemeClr val="bg1"/>
                </a:solidFill>
                <a:latin typeface="Arial" panose="020B0604020202020204" pitchFamily="34" charset="0"/>
                <a:cs typeface="Arial" panose="020B0604020202020204" pitchFamily="34" charset="0"/>
              </a:rPr>
              <a:t>19. How to be mindful of our activities</a:t>
            </a:r>
          </a:p>
          <a:p>
            <a:r>
              <a:rPr lang="en-US" sz="2000" dirty="0">
                <a:solidFill>
                  <a:schemeClr val="bg1"/>
                </a:solidFill>
                <a:latin typeface="Arial" panose="020B0604020202020204" pitchFamily="34" charset="0"/>
                <a:cs typeface="Arial" panose="020B0604020202020204" pitchFamily="34" charset="0"/>
              </a:rPr>
              <a:t>20. Resistances and hindrances to mindfulness practice</a:t>
            </a:r>
          </a:p>
          <a:p>
            <a:r>
              <a:rPr lang="en-US" sz="2000" dirty="0">
                <a:solidFill>
                  <a:schemeClr val="bg1"/>
                </a:solidFill>
                <a:latin typeface="Arial" panose="020B0604020202020204" pitchFamily="34" charset="0"/>
                <a:cs typeface="Arial" panose="020B0604020202020204" pitchFamily="34" charset="0"/>
              </a:rPr>
              <a:t>21. Exploring mindfulness further</a:t>
            </a:r>
          </a:p>
          <a:p>
            <a:r>
              <a:rPr lang="en-US" sz="2000" dirty="0">
                <a:solidFill>
                  <a:schemeClr val="bg1"/>
                </a:solidFill>
                <a:latin typeface="Arial" panose="020B0604020202020204" pitchFamily="34" charset="0"/>
                <a:cs typeface="Arial" panose="020B0604020202020204" pitchFamily="34" charset="0"/>
              </a:rPr>
              <a:t>22. Mindfulness and meditation</a:t>
            </a:r>
          </a:p>
          <a:p>
            <a:r>
              <a:rPr lang="en-US" sz="2000" dirty="0">
                <a:solidFill>
                  <a:schemeClr val="bg1"/>
                </a:solidFill>
                <a:latin typeface="Arial" panose="020B0604020202020204" pitchFamily="34" charset="0"/>
                <a:cs typeface="Arial" panose="020B0604020202020204" pitchFamily="34" charset="0"/>
              </a:rPr>
              <a:t>23. Using kindness and compassion</a:t>
            </a:r>
          </a:p>
          <a:p>
            <a:r>
              <a:rPr lang="en-US" sz="2000" dirty="0">
                <a:solidFill>
                  <a:schemeClr val="bg1"/>
                </a:solidFill>
                <a:latin typeface="Arial" panose="020B0604020202020204" pitchFamily="34" charset="0"/>
                <a:cs typeface="Arial" panose="020B0604020202020204" pitchFamily="34" charset="0"/>
              </a:rPr>
              <a:t>24.  Paying attention to spaciousness and stillness</a:t>
            </a:r>
          </a:p>
        </p:txBody>
      </p:sp>
      <p:sp>
        <p:nvSpPr>
          <p:cNvPr id="5" name="TextBox 4">
            <a:extLst>
              <a:ext uri="{FF2B5EF4-FFF2-40B4-BE49-F238E27FC236}">
                <a16:creationId xmlns:a16="http://schemas.microsoft.com/office/drawing/2014/main" id="{7EFED857-9FE4-66E5-05CD-CF64C62CE84B}"/>
              </a:ext>
            </a:extLst>
          </p:cNvPr>
          <p:cNvSpPr txBox="1"/>
          <p:nvPr/>
        </p:nvSpPr>
        <p:spPr>
          <a:xfrm>
            <a:off x="457045" y="1249605"/>
            <a:ext cx="4108512" cy="5909310"/>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1. Focus on a single minute</a:t>
            </a:r>
          </a:p>
          <a:p>
            <a:r>
              <a:rPr lang="en-US" sz="2000" dirty="0">
                <a:solidFill>
                  <a:schemeClr val="bg1"/>
                </a:solidFill>
                <a:latin typeface="Arial" panose="020B0604020202020204" pitchFamily="34" charset="0"/>
                <a:cs typeface="Arial" panose="020B0604020202020204" pitchFamily="34" charset="0"/>
              </a:rPr>
              <a:t>2. Focus on a single object</a:t>
            </a:r>
          </a:p>
          <a:p>
            <a:r>
              <a:rPr lang="en-US" sz="2000" dirty="0">
                <a:solidFill>
                  <a:schemeClr val="bg1"/>
                </a:solidFill>
                <a:latin typeface="Arial" panose="020B0604020202020204" pitchFamily="34" charset="0"/>
                <a:cs typeface="Arial" panose="020B0604020202020204" pitchFamily="34" charset="0"/>
              </a:rPr>
              <a:t>3. Band of light</a:t>
            </a:r>
          </a:p>
          <a:p>
            <a:r>
              <a:rPr lang="en-US" sz="2000" dirty="0">
                <a:solidFill>
                  <a:schemeClr val="bg1"/>
                </a:solidFill>
                <a:latin typeface="Arial" panose="020B0604020202020204" pitchFamily="34" charset="0"/>
                <a:cs typeface="Arial" panose="020B0604020202020204" pitchFamily="34" charset="0"/>
              </a:rPr>
              <a:t>4. Inner-Outer Experience</a:t>
            </a:r>
          </a:p>
          <a:p>
            <a:r>
              <a:rPr lang="en-US" sz="2000" dirty="0">
                <a:solidFill>
                  <a:schemeClr val="bg1"/>
                </a:solidFill>
                <a:latin typeface="Arial" panose="020B0604020202020204" pitchFamily="34" charset="0"/>
                <a:cs typeface="Arial" panose="020B0604020202020204" pitchFamily="34" charset="0"/>
              </a:rPr>
              <a:t>5. Record Three Minutes of Thoughts</a:t>
            </a:r>
          </a:p>
          <a:p>
            <a:r>
              <a:rPr lang="en-US" sz="2000" dirty="0">
                <a:solidFill>
                  <a:schemeClr val="bg1"/>
                </a:solidFill>
                <a:latin typeface="Arial" panose="020B0604020202020204" pitchFamily="34" charset="0"/>
                <a:cs typeface="Arial" panose="020B0604020202020204" pitchFamily="34" charset="0"/>
              </a:rPr>
              <a:t>6. Thought Diffusion</a:t>
            </a:r>
          </a:p>
          <a:p>
            <a:r>
              <a:rPr lang="en-US" sz="2000" dirty="0">
                <a:solidFill>
                  <a:schemeClr val="bg1"/>
                </a:solidFill>
                <a:latin typeface="Arial" panose="020B0604020202020204" pitchFamily="34" charset="0"/>
                <a:cs typeface="Arial" panose="020B0604020202020204" pitchFamily="34" charset="0"/>
              </a:rPr>
              <a:t>7. Describe Your Emotion</a:t>
            </a:r>
          </a:p>
          <a:p>
            <a:r>
              <a:rPr lang="en-US" sz="2000" dirty="0">
                <a:solidFill>
                  <a:schemeClr val="bg1"/>
                </a:solidFill>
                <a:latin typeface="Arial" panose="020B0604020202020204" pitchFamily="34" charset="0"/>
                <a:cs typeface="Arial" panose="020B0604020202020204" pitchFamily="34" charset="0"/>
              </a:rPr>
              <a:t>8. Focus Shifting </a:t>
            </a:r>
          </a:p>
          <a:p>
            <a:r>
              <a:rPr lang="en-US" sz="2000" dirty="0">
                <a:solidFill>
                  <a:schemeClr val="bg1"/>
                </a:solidFill>
                <a:latin typeface="Arial" panose="020B0604020202020204" pitchFamily="34" charset="0"/>
                <a:cs typeface="Arial" panose="020B0604020202020204" pitchFamily="34" charset="0"/>
              </a:rPr>
              <a:t>9. Mindful Breathing</a:t>
            </a:r>
          </a:p>
          <a:p>
            <a:r>
              <a:rPr lang="en-US" sz="2000" dirty="0">
                <a:solidFill>
                  <a:schemeClr val="bg1"/>
                </a:solidFill>
                <a:latin typeface="Arial" panose="020B0604020202020204" pitchFamily="34" charset="0"/>
                <a:cs typeface="Arial" panose="020B0604020202020204" pitchFamily="34" charset="0"/>
              </a:rPr>
              <a:t>10. Mindful Awareness of Emotion</a:t>
            </a:r>
            <a:endParaRPr lang="en-CA" sz="2000" dirty="0">
              <a:latin typeface="Arial" panose="020B0604020202020204" pitchFamily="34" charset="0"/>
              <a:cs typeface="Arial" panose="020B0604020202020204" pitchFamily="34" charset="0"/>
            </a:endParaRPr>
          </a:p>
          <a:p>
            <a:r>
              <a:rPr lang="en-CA" sz="2000" dirty="0">
                <a:solidFill>
                  <a:schemeClr val="bg1"/>
                </a:solidFill>
                <a:latin typeface="Arial" panose="020B0604020202020204" pitchFamily="34" charset="0"/>
                <a:cs typeface="Arial" panose="020B0604020202020204" pitchFamily="34" charset="0"/>
              </a:rPr>
              <a:t>11. Wise mind</a:t>
            </a:r>
          </a:p>
          <a:p>
            <a:r>
              <a:rPr lang="en-CA" sz="2000" dirty="0">
                <a:solidFill>
                  <a:schemeClr val="bg1"/>
                </a:solidFill>
                <a:latin typeface="Arial" panose="020B0604020202020204" pitchFamily="34" charset="0"/>
                <a:cs typeface="Arial" panose="020B0604020202020204" pitchFamily="34" charset="0"/>
              </a:rPr>
              <a:t>12.how to make Wise mind decisions</a:t>
            </a:r>
          </a:p>
          <a:p>
            <a:r>
              <a:rPr lang="en-CA" sz="2000" dirty="0">
                <a:solidFill>
                  <a:schemeClr val="bg1"/>
                </a:solidFill>
                <a:latin typeface="Arial" panose="020B0604020202020204" pitchFamily="34" charset="0"/>
                <a:cs typeface="Arial" panose="020B0604020202020204" pitchFamily="34" charset="0"/>
              </a:rPr>
              <a:t>13. Radical acceptance</a:t>
            </a:r>
          </a:p>
          <a:p>
            <a:r>
              <a:rPr lang="en-CA" sz="2000" dirty="0">
                <a:solidFill>
                  <a:schemeClr val="bg1"/>
                </a:solidFill>
                <a:latin typeface="Arial" panose="020B0604020202020204" pitchFamily="34" charset="0"/>
                <a:cs typeface="Arial" panose="020B0604020202020204" pitchFamily="34" charset="0"/>
              </a:rPr>
              <a:t>14. Judgements and labels</a:t>
            </a:r>
          </a:p>
          <a:p>
            <a:r>
              <a:rPr lang="en-CA" sz="2000" dirty="0">
                <a:solidFill>
                  <a:schemeClr val="bg1"/>
                </a:solidFill>
                <a:latin typeface="Arial" panose="020B0604020202020204" pitchFamily="34" charset="0"/>
                <a:cs typeface="Arial" panose="020B0604020202020204" pitchFamily="34" charset="0"/>
              </a:rPr>
              <a:t>15. Self compassion</a:t>
            </a:r>
          </a:p>
          <a:p>
            <a:r>
              <a:rPr lang="en-CA" sz="2000" dirty="0">
                <a:solidFill>
                  <a:schemeClr val="bg1"/>
                </a:solidFill>
                <a:latin typeface="Arial" panose="020B0604020202020204" pitchFamily="34" charset="0"/>
                <a:cs typeface="Arial" panose="020B0604020202020204" pitchFamily="34" charset="0"/>
              </a:rPr>
              <a:t>16. Mindful communication</a:t>
            </a:r>
          </a:p>
          <a:p>
            <a:endParaRPr lang="en-US" sz="1800" dirty="0">
              <a:solidFill>
                <a:schemeClr val="bg1"/>
              </a:solidFill>
            </a:endParaRPr>
          </a:p>
        </p:txBody>
      </p:sp>
      <p:sp>
        <p:nvSpPr>
          <p:cNvPr id="2" name="Slide Number Placeholder 1">
            <a:extLst>
              <a:ext uri="{FF2B5EF4-FFF2-40B4-BE49-F238E27FC236}">
                <a16:creationId xmlns:a16="http://schemas.microsoft.com/office/drawing/2014/main" id="{DB0AAE41-C27A-21DD-6E5F-E4282720F71E}"/>
              </a:ext>
            </a:extLst>
          </p:cNvPr>
          <p:cNvSpPr>
            <a:spLocks noGrp="1"/>
          </p:cNvSpPr>
          <p:nvPr>
            <p:ph type="sldNum" sz="quarter" idx="12"/>
          </p:nvPr>
        </p:nvSpPr>
        <p:spPr/>
        <p:txBody>
          <a:bodyPr/>
          <a:lstStyle/>
          <a:p>
            <a:fld id="{5B621ED0-B45F-441E-93E9-023E2B55C8A5}" type="slidenum">
              <a:rPr lang="en-CA" smtClean="0"/>
              <a:t>103</a:t>
            </a:fld>
            <a:endParaRPr lang="en-CA"/>
          </a:p>
        </p:txBody>
      </p:sp>
      <p:sp>
        <p:nvSpPr>
          <p:cNvPr id="7" name="Oval 6">
            <a:extLst>
              <a:ext uri="{FF2B5EF4-FFF2-40B4-BE49-F238E27FC236}">
                <a16:creationId xmlns:a16="http://schemas.microsoft.com/office/drawing/2014/main" id="{C8699E3F-E50E-02E0-2C53-E1A45C4DFCA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276853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2A2E32-A998-8000-3B9D-BA3A297BA050}"/>
              </a:ext>
            </a:extLst>
          </p:cNvPr>
          <p:cNvSpPr txBox="1"/>
          <p:nvPr/>
        </p:nvSpPr>
        <p:spPr>
          <a:xfrm>
            <a:off x="2971940" y="204907"/>
            <a:ext cx="6094268" cy="970843"/>
          </a:xfrm>
          <a:prstGeom prst="rect">
            <a:avLst/>
          </a:prstGeom>
          <a:noFill/>
        </p:spPr>
        <p:txBody>
          <a:bodyPr wrap="square">
            <a:spAutoFit/>
          </a:bodyPr>
          <a:lstStyle/>
          <a:p>
            <a:pPr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latin typeface="Aptos" panose="020B0004020202020204" pitchFamily="34" charset="0"/>
                <a:ea typeface="Aptos" panose="020B0004020202020204" pitchFamily="34" charset="0"/>
                <a:cs typeface="Times New Roman" panose="02020603050405020304" pitchFamily="18" charset="0"/>
              </a:rPr>
              <a:t>PERSONAL</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SKILLS LIST</a:t>
            </a:r>
          </a:p>
          <a:p>
            <a:pPr algn="ctr">
              <a:lnSpc>
                <a:spcPct val="107000"/>
              </a:lnSpc>
              <a:spcAft>
                <a:spcPts val="800"/>
              </a:spcAft>
            </a:pPr>
            <a:r>
              <a:rPr lang="en-US" sz="2400" kern="100" dirty="0">
                <a:latin typeface="Aptos" panose="020B0004020202020204" pitchFamily="34" charset="0"/>
                <a:ea typeface="Aptos" panose="020B0004020202020204" pitchFamily="34" charset="0"/>
                <a:cs typeface="Times New Roman" panose="02020603050405020304" pitchFamily="18" charset="0"/>
              </a:rPr>
              <a:t>        Emotional regulation  skills</a:t>
            </a:r>
            <a:endParaRPr lang="en-CA" sz="2400" dirty="0"/>
          </a:p>
        </p:txBody>
      </p:sp>
      <p:sp>
        <p:nvSpPr>
          <p:cNvPr id="5" name="TextBox 4">
            <a:extLst>
              <a:ext uri="{FF2B5EF4-FFF2-40B4-BE49-F238E27FC236}">
                <a16:creationId xmlns:a16="http://schemas.microsoft.com/office/drawing/2014/main" id="{B8B11A3C-B34A-9888-02B2-D0760D91CDCB}"/>
              </a:ext>
            </a:extLst>
          </p:cNvPr>
          <p:cNvSpPr txBox="1"/>
          <p:nvPr/>
        </p:nvSpPr>
        <p:spPr>
          <a:xfrm>
            <a:off x="561107" y="1419545"/>
            <a:ext cx="9486407" cy="4262705"/>
          </a:xfrm>
          <a:prstGeom prst="rect">
            <a:avLst/>
          </a:prstGeom>
          <a:noFill/>
        </p:spPr>
        <p:txBody>
          <a:bodyPr wrap="square">
            <a:spAutoFit/>
          </a:bodyPr>
          <a:lstStyle/>
          <a:p>
            <a:r>
              <a:rPr lang="en-US" sz="2800" dirty="0">
                <a:solidFill>
                  <a:schemeClr val="bg1"/>
                </a:solidFill>
                <a:latin typeface="Arial" panose="020B0604020202020204" pitchFamily="34" charset="0"/>
                <a:cs typeface="Arial" panose="020B0604020202020204" pitchFamily="34" charset="0"/>
              </a:rPr>
              <a:t> How do emotions work?</a:t>
            </a:r>
          </a:p>
          <a:p>
            <a:pPr marL="514350" indent="-514350">
              <a:lnSpc>
                <a:spcPct val="90000"/>
              </a:lnSpc>
              <a:buFont typeface="+mj-lt"/>
              <a:buAutoNum type="arabicPeriod"/>
            </a:pPr>
            <a:r>
              <a:rPr lang="en-US" sz="2800" dirty="0">
                <a:solidFill>
                  <a:schemeClr val="bg1"/>
                </a:solidFill>
                <a:latin typeface="Arial" panose="020B0604020202020204" pitchFamily="34" charset="0"/>
                <a:cs typeface="Arial" panose="020B0604020202020204" pitchFamily="34" charset="0"/>
              </a:rPr>
              <a:t>Recognizing emotions</a:t>
            </a:r>
          </a:p>
          <a:p>
            <a:pPr marL="514350" indent="-514350">
              <a:lnSpc>
                <a:spcPct val="90000"/>
              </a:lnSpc>
              <a:buFont typeface="+mj-lt"/>
              <a:buAutoNum type="arabicPeriod"/>
            </a:pPr>
            <a:r>
              <a:rPr lang="en-US" sz="2800" dirty="0">
                <a:solidFill>
                  <a:schemeClr val="bg1"/>
                </a:solidFill>
                <a:latin typeface="Arial" panose="020B0604020202020204" pitchFamily="34" charset="0"/>
                <a:cs typeface="Arial" panose="020B0604020202020204" pitchFamily="34" charset="0"/>
              </a:rPr>
              <a:t>Overcoming barriers to healthy emotions</a:t>
            </a:r>
          </a:p>
          <a:p>
            <a:pPr marL="514350" indent="-514350">
              <a:lnSpc>
                <a:spcPct val="90000"/>
              </a:lnSpc>
              <a:buFont typeface="+mj-lt"/>
              <a:buAutoNum type="arabicPeriod"/>
            </a:pPr>
            <a:r>
              <a:rPr lang="en-US" sz="2800" dirty="0">
                <a:solidFill>
                  <a:schemeClr val="bg1"/>
                </a:solidFill>
                <a:latin typeface="Arial" panose="020B0604020202020204" pitchFamily="34" charset="0"/>
                <a:cs typeface="Arial" panose="020B0604020202020204" pitchFamily="34" charset="0"/>
              </a:rPr>
              <a:t>Reducing physical vulnerability</a:t>
            </a:r>
          </a:p>
          <a:p>
            <a:pPr marL="514350" indent="-514350">
              <a:lnSpc>
                <a:spcPct val="90000"/>
              </a:lnSpc>
              <a:buFont typeface="+mj-lt"/>
              <a:buAutoNum type="arabicPeriod"/>
            </a:pPr>
            <a:r>
              <a:rPr lang="en-US" sz="2800" dirty="0">
                <a:solidFill>
                  <a:schemeClr val="bg1"/>
                </a:solidFill>
                <a:latin typeface="Arial" panose="020B0604020202020204" pitchFamily="34" charset="0"/>
                <a:cs typeface="Arial" panose="020B0604020202020204" pitchFamily="34" charset="0"/>
              </a:rPr>
              <a:t>Reducing cognitive vulnerability</a:t>
            </a:r>
          </a:p>
          <a:p>
            <a:pPr marL="0" indent="0">
              <a:lnSpc>
                <a:spcPct val="90000"/>
              </a:lnSpc>
              <a:buNone/>
            </a:pPr>
            <a:r>
              <a:rPr lang="en-US" sz="2800" dirty="0">
                <a:solidFill>
                  <a:schemeClr val="bg1"/>
                </a:solidFill>
                <a:latin typeface="Arial" panose="020B0604020202020204" pitchFamily="34" charset="0"/>
                <a:cs typeface="Arial" panose="020B0604020202020204" pitchFamily="34" charset="0"/>
              </a:rPr>
              <a:t>5.    Increasing Positive Emotions</a:t>
            </a:r>
          </a:p>
          <a:p>
            <a:pPr marL="0" indent="0">
              <a:lnSpc>
                <a:spcPct val="90000"/>
              </a:lnSpc>
              <a:buNone/>
            </a:pPr>
            <a:r>
              <a:rPr lang="en-US" sz="2800" dirty="0">
                <a:solidFill>
                  <a:schemeClr val="bg1"/>
                </a:solidFill>
                <a:latin typeface="Arial" panose="020B0604020202020204" pitchFamily="34" charset="0"/>
                <a:cs typeface="Arial" panose="020B0604020202020204" pitchFamily="34" charset="0"/>
              </a:rPr>
              <a:t>6.    Being mindful of your emotions without judgement</a:t>
            </a:r>
          </a:p>
          <a:p>
            <a:pPr marL="342900" indent="-342900">
              <a:lnSpc>
                <a:spcPct val="90000"/>
              </a:lnSpc>
              <a:buAutoNum type="arabicPeriod" startAt="7"/>
            </a:pPr>
            <a:r>
              <a:rPr lang="en-US" sz="2800" dirty="0">
                <a:solidFill>
                  <a:schemeClr val="bg1"/>
                </a:solidFill>
                <a:latin typeface="Arial" panose="020B0604020202020204" pitchFamily="34" charset="0"/>
                <a:cs typeface="Arial" panose="020B0604020202020204" pitchFamily="34" charset="0"/>
              </a:rPr>
              <a:t>   Emotion exposure.</a:t>
            </a:r>
          </a:p>
          <a:p>
            <a:pPr marL="342900" indent="-342900">
              <a:lnSpc>
                <a:spcPct val="90000"/>
              </a:lnSpc>
              <a:buAutoNum type="arabicPeriod" startAt="7"/>
            </a:pPr>
            <a:r>
              <a:rPr lang="en-US" sz="2800" dirty="0">
                <a:solidFill>
                  <a:schemeClr val="bg1"/>
                </a:solidFill>
                <a:latin typeface="Arial" panose="020B0604020202020204" pitchFamily="34" charset="0"/>
                <a:cs typeface="Arial" panose="020B0604020202020204" pitchFamily="34" charset="0"/>
              </a:rPr>
              <a:t>   Doing the opposite of your emotions </a:t>
            </a:r>
          </a:p>
          <a:p>
            <a:pPr>
              <a:lnSpc>
                <a:spcPct val="90000"/>
              </a:lnSpc>
            </a:pPr>
            <a:r>
              <a:rPr lang="en-US" sz="2800" dirty="0">
                <a:solidFill>
                  <a:schemeClr val="bg1"/>
                </a:solidFill>
                <a:latin typeface="Arial" panose="020B0604020202020204" pitchFamily="34" charset="0"/>
                <a:cs typeface="Arial" panose="020B0604020202020204" pitchFamily="34" charset="0"/>
              </a:rPr>
              <a:t>9.    Problem Solving</a:t>
            </a:r>
          </a:p>
          <a:p>
            <a:pPr marL="514350" indent="-514350">
              <a:lnSpc>
                <a:spcPct val="90000"/>
              </a:lnSpc>
              <a:buFont typeface="+mj-lt"/>
              <a:buAutoNum type="arabicPeriod"/>
            </a:pPr>
            <a:endParaRPr lang="en-US" sz="1800" dirty="0"/>
          </a:p>
        </p:txBody>
      </p:sp>
      <p:sp>
        <p:nvSpPr>
          <p:cNvPr id="2" name="Slide Number Placeholder 1">
            <a:extLst>
              <a:ext uri="{FF2B5EF4-FFF2-40B4-BE49-F238E27FC236}">
                <a16:creationId xmlns:a16="http://schemas.microsoft.com/office/drawing/2014/main" id="{44E707B5-3C54-7285-C3C0-BFCC72A578A7}"/>
              </a:ext>
            </a:extLst>
          </p:cNvPr>
          <p:cNvSpPr>
            <a:spLocks noGrp="1"/>
          </p:cNvSpPr>
          <p:nvPr>
            <p:ph type="sldNum" sz="quarter" idx="12"/>
          </p:nvPr>
        </p:nvSpPr>
        <p:spPr/>
        <p:txBody>
          <a:bodyPr/>
          <a:lstStyle/>
          <a:p>
            <a:fld id="{5B621ED0-B45F-441E-93E9-023E2B55C8A5}" type="slidenum">
              <a:rPr lang="en-CA" smtClean="0"/>
              <a:t>104</a:t>
            </a:fld>
            <a:endParaRPr lang="en-CA"/>
          </a:p>
        </p:txBody>
      </p:sp>
      <p:sp>
        <p:nvSpPr>
          <p:cNvPr id="6" name="Oval 5">
            <a:extLst>
              <a:ext uri="{FF2B5EF4-FFF2-40B4-BE49-F238E27FC236}">
                <a16:creationId xmlns:a16="http://schemas.microsoft.com/office/drawing/2014/main" id="{8B907258-DAF6-5A29-8A8E-470E935EA5A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272032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C600D-B3BD-B5AC-4BAC-DA800CF6AE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3CA477-9C3E-EF36-AABE-0E164E96A2DF}"/>
              </a:ext>
            </a:extLst>
          </p:cNvPr>
          <p:cNvSpPr txBox="1"/>
          <p:nvPr/>
        </p:nvSpPr>
        <p:spPr>
          <a:xfrm>
            <a:off x="1698172" y="172701"/>
            <a:ext cx="8512628" cy="970843"/>
          </a:xfrm>
          <a:prstGeom prst="rect">
            <a:avLst/>
          </a:prstGeom>
          <a:noFill/>
        </p:spPr>
        <p:txBody>
          <a:bodyPr wrap="square">
            <a:spAutoFit/>
          </a:bodyPr>
          <a:lstStyle/>
          <a:p>
            <a:pPr algn="ctr">
              <a:lnSpc>
                <a:spcPct val="107000"/>
              </a:lnSpc>
              <a:spcAft>
                <a:spcPts val="800"/>
              </a:spcAft>
            </a:pPr>
            <a:r>
              <a:rPr lang="en-US" sz="2400" kern="100" dirty="0">
                <a:latin typeface="Aptos" panose="020B0004020202020204" pitchFamily="34" charset="0"/>
                <a:ea typeface="Aptos" panose="020B0004020202020204" pitchFamily="34" charset="0"/>
                <a:cs typeface="Times New Roman" panose="02020603050405020304" pitchFamily="18" charset="0"/>
              </a:rPr>
              <a:t>PERSONAL</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SKILLS LIST</a:t>
            </a:r>
          </a:p>
          <a:p>
            <a:pPr algn="ctr">
              <a:lnSpc>
                <a:spcPct val="107000"/>
              </a:lnSpc>
              <a:spcAft>
                <a:spcPts val="800"/>
              </a:spcAft>
            </a:pPr>
            <a:r>
              <a:rPr lang="en-US" sz="2400" kern="100" dirty="0">
                <a:latin typeface="Aptos" panose="020B0004020202020204" pitchFamily="34" charset="0"/>
                <a:ea typeface="Aptos" panose="020B0004020202020204" pitchFamily="34" charset="0"/>
                <a:cs typeface="Times New Roman" panose="02020603050405020304" pitchFamily="18" charset="0"/>
              </a:rPr>
              <a:t>Interpersonal effectiveness  skills</a:t>
            </a:r>
            <a:endParaRPr lang="en-CA" sz="2400" dirty="0"/>
          </a:p>
        </p:txBody>
      </p:sp>
      <p:sp>
        <p:nvSpPr>
          <p:cNvPr id="5" name="TextBox 4">
            <a:extLst>
              <a:ext uri="{FF2B5EF4-FFF2-40B4-BE49-F238E27FC236}">
                <a16:creationId xmlns:a16="http://schemas.microsoft.com/office/drawing/2014/main" id="{E16F11BF-C16B-E341-532A-F61582969F7F}"/>
              </a:ext>
            </a:extLst>
          </p:cNvPr>
          <p:cNvSpPr txBox="1"/>
          <p:nvPr/>
        </p:nvSpPr>
        <p:spPr>
          <a:xfrm>
            <a:off x="148936" y="2029014"/>
            <a:ext cx="6561587" cy="3634841"/>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1.Mindful attention</a:t>
            </a:r>
          </a:p>
          <a:p>
            <a:r>
              <a:rPr lang="en-CA" sz="2800" dirty="0">
                <a:solidFill>
                  <a:schemeClr val="bg1"/>
                </a:solidFill>
                <a:latin typeface="Arial" panose="020B0604020202020204" pitchFamily="34" charset="0"/>
                <a:cs typeface="Arial" panose="020B0604020202020204" pitchFamily="34" charset="0"/>
              </a:rPr>
              <a:t>2. Compassion for others</a:t>
            </a:r>
          </a:p>
          <a:p>
            <a:r>
              <a:rPr lang="en-CA" sz="2800" dirty="0">
                <a:solidFill>
                  <a:schemeClr val="bg1"/>
                </a:solidFill>
                <a:latin typeface="Arial" panose="020B0604020202020204" pitchFamily="34" charset="0"/>
                <a:cs typeface="Arial" panose="020B0604020202020204" pitchFamily="34" charset="0"/>
              </a:rPr>
              <a:t>3. Passive vs. aggressive behavior</a:t>
            </a:r>
          </a:p>
          <a:p>
            <a:r>
              <a:rPr lang="en-CA" sz="2800" dirty="0">
                <a:solidFill>
                  <a:schemeClr val="bg1"/>
                </a:solidFill>
                <a:latin typeface="Arial" panose="020B0604020202020204" pitchFamily="34" charset="0"/>
                <a:cs typeface="Arial" panose="020B0604020202020204" pitchFamily="34" charset="0"/>
              </a:rPr>
              <a:t>4. I want-they want ratio</a:t>
            </a:r>
          </a:p>
          <a:p>
            <a:r>
              <a:rPr lang="en-CA" sz="2800" dirty="0">
                <a:solidFill>
                  <a:schemeClr val="bg1"/>
                </a:solidFill>
                <a:latin typeface="Arial" panose="020B0604020202020204" pitchFamily="34" charset="0"/>
                <a:cs typeface="Arial" panose="020B0604020202020204" pitchFamily="34" charset="0"/>
              </a:rPr>
              <a:t>5. I want-I should ratio</a:t>
            </a:r>
          </a:p>
          <a:p>
            <a:r>
              <a:rPr lang="en-CA" sz="2800" dirty="0">
                <a:solidFill>
                  <a:schemeClr val="bg1"/>
                </a:solidFill>
                <a:latin typeface="Arial" panose="020B0604020202020204" pitchFamily="34" charset="0"/>
                <a:cs typeface="Arial" panose="020B0604020202020204" pitchFamily="34" charset="0"/>
              </a:rPr>
              <a:t>6. Key interpersonal skills</a:t>
            </a:r>
          </a:p>
          <a:p>
            <a:r>
              <a:rPr lang="en-CA" sz="2800" dirty="0">
                <a:solidFill>
                  <a:schemeClr val="bg1"/>
                </a:solidFill>
                <a:latin typeface="Arial" panose="020B0604020202020204" pitchFamily="34" charset="0"/>
                <a:cs typeface="Arial" panose="020B0604020202020204" pitchFamily="34" charset="0"/>
              </a:rPr>
              <a:t>7. Blocks to using interpersonal skills</a:t>
            </a:r>
          </a:p>
          <a:p>
            <a:endParaRPr lang="en-US" sz="1800" dirty="0">
              <a:solidFill>
                <a:schemeClr val="bg1"/>
              </a:solidFill>
            </a:endParaRPr>
          </a:p>
          <a:p>
            <a:pPr marL="514350" indent="-514350">
              <a:lnSpc>
                <a:spcPct val="90000"/>
              </a:lnSpc>
              <a:buFont typeface="+mj-lt"/>
              <a:buAutoNum type="arabicPeriod"/>
            </a:pPr>
            <a:endParaRPr lang="en-US" sz="1800" dirty="0"/>
          </a:p>
        </p:txBody>
      </p:sp>
      <p:sp>
        <p:nvSpPr>
          <p:cNvPr id="4" name="TextBox 3">
            <a:extLst>
              <a:ext uri="{FF2B5EF4-FFF2-40B4-BE49-F238E27FC236}">
                <a16:creationId xmlns:a16="http://schemas.microsoft.com/office/drawing/2014/main" id="{F10C7767-37D7-0F40-4EEC-D06D17B4E66B}"/>
              </a:ext>
            </a:extLst>
          </p:cNvPr>
          <p:cNvSpPr txBox="1"/>
          <p:nvPr/>
        </p:nvSpPr>
        <p:spPr>
          <a:xfrm>
            <a:off x="6479597" y="2029014"/>
            <a:ext cx="5712403" cy="3108543"/>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8. Knowing what you want</a:t>
            </a:r>
          </a:p>
          <a:p>
            <a:r>
              <a:rPr lang="en-CA" sz="2800" dirty="0">
                <a:solidFill>
                  <a:schemeClr val="bg1"/>
                </a:solidFill>
                <a:latin typeface="Arial" panose="020B0604020202020204" pitchFamily="34" charset="0"/>
                <a:cs typeface="Arial" panose="020B0604020202020204" pitchFamily="34" charset="0"/>
              </a:rPr>
              <a:t>9. Modulating the intensity of a request</a:t>
            </a:r>
          </a:p>
          <a:p>
            <a:r>
              <a:rPr lang="en-CA" sz="2800" dirty="0">
                <a:solidFill>
                  <a:schemeClr val="bg1"/>
                </a:solidFill>
                <a:latin typeface="Arial" panose="020B0604020202020204" pitchFamily="34" charset="0"/>
                <a:cs typeface="Arial" panose="020B0604020202020204" pitchFamily="34" charset="0"/>
              </a:rPr>
              <a:t>10. Making a simple request</a:t>
            </a:r>
          </a:p>
          <a:p>
            <a:r>
              <a:rPr lang="en-CA" sz="2800" dirty="0">
                <a:solidFill>
                  <a:schemeClr val="bg1"/>
                </a:solidFill>
                <a:latin typeface="Arial" panose="020B0604020202020204" pitchFamily="34" charset="0"/>
                <a:cs typeface="Arial" panose="020B0604020202020204" pitchFamily="34" charset="0"/>
              </a:rPr>
              <a:t>11. Designing basic assertiveness scripts and</a:t>
            </a:r>
          </a:p>
          <a:p>
            <a:r>
              <a:rPr lang="en-CA" sz="2800" dirty="0">
                <a:solidFill>
                  <a:schemeClr val="bg1"/>
                </a:solidFill>
                <a:latin typeface="Arial" panose="020B0604020202020204" pitchFamily="34" charset="0"/>
                <a:cs typeface="Arial" panose="020B0604020202020204" pitchFamily="34" charset="0"/>
              </a:rPr>
              <a:t>12. Assertive listening</a:t>
            </a:r>
          </a:p>
        </p:txBody>
      </p:sp>
      <p:sp>
        <p:nvSpPr>
          <p:cNvPr id="2" name="Slide Number Placeholder 1">
            <a:extLst>
              <a:ext uri="{FF2B5EF4-FFF2-40B4-BE49-F238E27FC236}">
                <a16:creationId xmlns:a16="http://schemas.microsoft.com/office/drawing/2014/main" id="{FC1F37F6-0FC3-001A-9108-8C8D1E57D291}"/>
              </a:ext>
            </a:extLst>
          </p:cNvPr>
          <p:cNvSpPr>
            <a:spLocks noGrp="1"/>
          </p:cNvSpPr>
          <p:nvPr>
            <p:ph type="sldNum" sz="quarter" idx="12"/>
          </p:nvPr>
        </p:nvSpPr>
        <p:spPr/>
        <p:txBody>
          <a:bodyPr/>
          <a:lstStyle/>
          <a:p>
            <a:fld id="{5B621ED0-B45F-441E-93E9-023E2B55C8A5}" type="slidenum">
              <a:rPr lang="en-CA" smtClean="0"/>
              <a:t>105</a:t>
            </a:fld>
            <a:endParaRPr lang="en-CA"/>
          </a:p>
        </p:txBody>
      </p:sp>
      <p:sp>
        <p:nvSpPr>
          <p:cNvPr id="7" name="Oval 6">
            <a:extLst>
              <a:ext uri="{FF2B5EF4-FFF2-40B4-BE49-F238E27FC236}">
                <a16:creationId xmlns:a16="http://schemas.microsoft.com/office/drawing/2014/main" id="{5BE0E1A7-D8EE-67E8-A7DC-E4E10161264D}"/>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532491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355127"/>
            <a:ext cx="4198937" cy="1097277"/>
          </a:xfrm>
        </p:spPr>
        <p:txBody>
          <a:bodyPr>
            <a:normAutofit/>
          </a:bodyPr>
          <a:lstStyle/>
          <a:p>
            <a:pPr algn="ctr"/>
            <a:r>
              <a:rPr lang="en-CA" sz="2800" dirty="0">
                <a:solidFill>
                  <a:schemeClr val="tx1"/>
                </a:solidFill>
                <a:latin typeface="Arial" panose="020B0604020202020204" pitchFamily="34" charset="0"/>
                <a:cs typeface="Arial" panose="020B0604020202020204" pitchFamily="34" charset="0"/>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fontScale="92500"/>
          </a:bodyPr>
          <a:lstStyle/>
          <a:p>
            <a:pPr marL="0" indent="0">
              <a:buNone/>
            </a:pPr>
            <a:endParaRPr lang="en-CA" sz="2400" dirty="0"/>
          </a:p>
          <a:p>
            <a:r>
              <a:rPr lang="en-CA" sz="3200" dirty="0">
                <a:latin typeface="Arial" panose="020B0604020202020204" pitchFamily="34" charset="0"/>
                <a:cs typeface="Arial" panose="020B0604020202020204" pitchFamily="34" charset="0"/>
              </a:rPr>
              <a:t>Part 1: Psychological theory- understanding your mind</a:t>
            </a:r>
          </a:p>
          <a:p>
            <a:r>
              <a:rPr lang="en-CA" sz="3200" dirty="0">
                <a:latin typeface="Arial" panose="020B0604020202020204" pitchFamily="34" charset="0"/>
                <a:cs typeface="Arial" panose="020B0604020202020204" pitchFamily="34" charset="0"/>
              </a:rPr>
              <a:t>Part 2: Learning DBT skills </a:t>
            </a:r>
          </a:p>
          <a:p>
            <a:r>
              <a:rPr lang="en-CA" sz="3200" dirty="0">
                <a:solidFill>
                  <a:schemeClr val="bg1"/>
                </a:solidFill>
                <a:latin typeface="Arial" panose="020B0604020202020204" pitchFamily="34" charset="0"/>
                <a:cs typeface="Arial" panose="020B0604020202020204" pitchFamily="34" charset="0"/>
              </a:rPr>
              <a:t>Part 3: learning the 6 tools</a:t>
            </a:r>
          </a:p>
          <a:p>
            <a:r>
              <a:rPr lang="en-CA" sz="3200" dirty="0">
                <a:latin typeface="Arial" panose="020B0604020202020204" pitchFamily="34" charset="0"/>
                <a:cs typeface="Arial" panose="020B0604020202020204" pitchFamily="34" charset="0"/>
              </a:rPr>
              <a:t>Part 4: learning the techniques and strategies needed for using the tools and skills</a:t>
            </a:r>
          </a:p>
          <a:p>
            <a:r>
              <a:rPr lang="en-CA" sz="3200" dirty="0">
                <a:latin typeface="Arial" panose="020B0604020202020204" pitchFamily="34" charset="0"/>
                <a:cs typeface="Arial" panose="020B0604020202020204" pitchFamily="34" charset="0"/>
              </a:rPr>
              <a:t>Part 5: Practicing applying skills, tools, and strategies in everyday life</a:t>
            </a:r>
          </a:p>
          <a:p>
            <a:r>
              <a:rPr lang="en-CA" sz="3200" dirty="0">
                <a:latin typeface="Arial" panose="020B0604020202020204" pitchFamily="34" charset="0"/>
                <a:cs typeface="Arial" panose="020B0604020202020204" pitchFamily="34" charset="0"/>
              </a:rPr>
              <a:t>Part 6: Using IFS to heal trauma </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5D1DAD09-A457-E1EB-1FFE-DE7D7D23BFB8}"/>
              </a:ext>
            </a:extLst>
          </p:cNvPr>
          <p:cNvSpPr>
            <a:spLocks noGrp="1"/>
          </p:cNvSpPr>
          <p:nvPr>
            <p:ph type="sldNum" sz="quarter" idx="12"/>
          </p:nvPr>
        </p:nvSpPr>
        <p:spPr/>
        <p:txBody>
          <a:bodyPr/>
          <a:lstStyle/>
          <a:p>
            <a:fld id="{5B621ED0-B45F-441E-93E9-023E2B55C8A5}" type="slidenum">
              <a:rPr lang="en-CA" smtClean="0"/>
              <a:t>106</a:t>
            </a:fld>
            <a:endParaRPr lang="en-CA"/>
          </a:p>
        </p:txBody>
      </p:sp>
    </p:spTree>
    <p:extLst>
      <p:ext uri="{BB962C8B-B14F-4D97-AF65-F5344CB8AC3E}">
        <p14:creationId xmlns:p14="http://schemas.microsoft.com/office/powerpoint/2010/main" val="2893246918"/>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F7D9-1346-4B6B-BB92-0A24DB1139AE}"/>
              </a:ext>
            </a:extLst>
          </p:cNvPr>
          <p:cNvSpPr>
            <a:spLocks noGrp="1"/>
          </p:cNvSpPr>
          <p:nvPr>
            <p:ph type="title" idx="4294967295"/>
          </p:nvPr>
        </p:nvSpPr>
        <p:spPr>
          <a:xfrm>
            <a:off x="982561" y="11076"/>
            <a:ext cx="3634190" cy="1562100"/>
          </a:xfrm>
        </p:spPr>
        <p:txBody>
          <a:bodyPr>
            <a:normAutofit/>
          </a:bodyPr>
          <a:lstStyle/>
          <a:p>
            <a:pPr algn="ctr">
              <a:lnSpc>
                <a:spcPct val="90000"/>
              </a:lnSpc>
            </a:pPr>
            <a:r>
              <a:rPr lang="en-CA" sz="2800" dirty="0">
                <a:solidFill>
                  <a:schemeClr val="tx1"/>
                </a:solidFill>
                <a:latin typeface="Arial" panose="020B0604020202020204" pitchFamily="34" charset="0"/>
                <a:cs typeface="Arial" panose="020B0604020202020204" pitchFamily="34" charset="0"/>
              </a:rPr>
              <a:t>3. THE Six TOOLS-Simple manual    </a:t>
            </a:r>
          </a:p>
        </p:txBody>
      </p:sp>
      <p:sp>
        <p:nvSpPr>
          <p:cNvPr id="3" name="Content Placeholder 2">
            <a:extLst>
              <a:ext uri="{FF2B5EF4-FFF2-40B4-BE49-F238E27FC236}">
                <a16:creationId xmlns:a16="http://schemas.microsoft.com/office/drawing/2014/main" id="{EF580BA9-A647-481C-BC3C-BA5E36974342}"/>
              </a:ext>
            </a:extLst>
          </p:cNvPr>
          <p:cNvSpPr>
            <a:spLocks noGrp="1"/>
          </p:cNvSpPr>
          <p:nvPr>
            <p:ph idx="4294967295"/>
          </p:nvPr>
        </p:nvSpPr>
        <p:spPr>
          <a:xfrm>
            <a:off x="5747352" y="434975"/>
            <a:ext cx="6348486" cy="6423025"/>
          </a:xfrm>
        </p:spPr>
        <p:txBody>
          <a:bodyPr>
            <a:normAutofit fontScale="92500" lnSpcReduction="20000"/>
          </a:bodyPr>
          <a:lstStyle/>
          <a:p>
            <a:r>
              <a:rPr lang="en-CA" sz="3000" dirty="0">
                <a:solidFill>
                  <a:schemeClr val="bg1"/>
                </a:solidFill>
                <a:latin typeface="Arial" panose="020B0604020202020204" pitchFamily="34" charset="0"/>
                <a:cs typeface="Arial" panose="020B0604020202020204" pitchFamily="34" charset="0"/>
              </a:rPr>
              <a:t>1 Crisis plans</a:t>
            </a:r>
          </a:p>
          <a:p>
            <a:r>
              <a:rPr lang="en-CA" sz="3000" dirty="0">
                <a:solidFill>
                  <a:schemeClr val="bg1"/>
                </a:solidFill>
                <a:latin typeface="Arial" panose="020B0604020202020204" pitchFamily="34" charset="0"/>
                <a:cs typeface="Arial" panose="020B0604020202020204" pitchFamily="34" charset="0"/>
              </a:rPr>
              <a:t>2 Holes diary cards</a:t>
            </a:r>
          </a:p>
          <a:p>
            <a:r>
              <a:rPr lang="en-CA" sz="3000" dirty="0">
                <a:solidFill>
                  <a:schemeClr val="bg1"/>
                </a:solidFill>
                <a:latin typeface="Arial" panose="020B0604020202020204" pitchFamily="34" charset="0"/>
                <a:cs typeface="Arial" panose="020B0604020202020204" pitchFamily="34" charset="0"/>
              </a:rPr>
              <a:t>3 Chain analysis</a:t>
            </a:r>
          </a:p>
          <a:p>
            <a:r>
              <a:rPr lang="en-CA" sz="3000" dirty="0">
                <a:solidFill>
                  <a:schemeClr val="bg1"/>
                </a:solidFill>
                <a:latin typeface="Arial" panose="020B0604020202020204" pitchFamily="34" charset="0"/>
                <a:cs typeface="Arial" panose="020B0604020202020204" pitchFamily="34" charset="0"/>
              </a:rPr>
              <a:t>4 Rational mind remediation</a:t>
            </a:r>
          </a:p>
          <a:p>
            <a:r>
              <a:rPr lang="en-CA" sz="3000" dirty="0">
                <a:solidFill>
                  <a:schemeClr val="bg1"/>
                </a:solidFill>
                <a:latin typeface="Arial" panose="020B0604020202020204" pitchFamily="34" charset="0"/>
                <a:cs typeface="Arial" panose="020B0604020202020204" pitchFamily="34" charset="0"/>
              </a:rPr>
              <a:t>5 Goals diary cards</a:t>
            </a:r>
          </a:p>
          <a:p>
            <a:r>
              <a:rPr lang="en-CA" sz="3000" dirty="0">
                <a:solidFill>
                  <a:schemeClr val="bg1"/>
                </a:solidFill>
                <a:latin typeface="Arial" panose="020B0604020202020204" pitchFamily="34" charset="0"/>
                <a:cs typeface="Arial" panose="020B0604020202020204" pitchFamily="34" charset="0"/>
              </a:rPr>
              <a:t>6 Self-led remediation</a:t>
            </a:r>
          </a:p>
          <a:p>
            <a:r>
              <a:rPr lang="en-CA" sz="3000" dirty="0">
                <a:solidFill>
                  <a:schemeClr val="bg1"/>
                </a:solidFill>
                <a:latin typeface="Arial" panose="020B0604020202020204" pitchFamily="34" charset="0"/>
                <a:cs typeface="Arial" panose="020B0604020202020204" pitchFamily="34" charset="0"/>
              </a:rPr>
              <a:t>The tools build on one another. To use the second tool, you need to know how to use the first one and so on.</a:t>
            </a:r>
          </a:p>
          <a:p>
            <a:r>
              <a:rPr lang="en-CA" sz="3000" dirty="0">
                <a:solidFill>
                  <a:schemeClr val="bg1"/>
                </a:solidFill>
                <a:latin typeface="Arial" panose="020B0604020202020204" pitchFamily="34" charset="0"/>
                <a:cs typeface="Arial" panose="020B0604020202020204" pitchFamily="34" charset="0"/>
              </a:rPr>
              <a:t>To benefit the most  from the course you must use the tools with the skills. </a:t>
            </a:r>
          </a:p>
          <a:p>
            <a:r>
              <a:rPr lang="en-CA" sz="3000" dirty="0">
                <a:solidFill>
                  <a:schemeClr val="bg1"/>
                </a:solidFill>
                <a:latin typeface="Arial" panose="020B0604020202020204" pitchFamily="34" charset="0"/>
                <a:cs typeface="Arial" panose="020B0604020202020204" pitchFamily="34" charset="0"/>
              </a:rPr>
              <a:t>Self-led remediation is an IFS tool that can be used long after you’ve finished the course. </a:t>
            </a:r>
          </a:p>
          <a:p>
            <a:endParaRPr lang="en-CA" dirty="0"/>
          </a:p>
        </p:txBody>
      </p:sp>
      <p:pic>
        <p:nvPicPr>
          <p:cNvPr id="8" name="Picture 7">
            <a:extLst>
              <a:ext uri="{FF2B5EF4-FFF2-40B4-BE49-F238E27FC236}">
                <a16:creationId xmlns:a16="http://schemas.microsoft.com/office/drawing/2014/main" id="{9B97AC91-89E5-4A97-A9D1-0D90CEA12E74}"/>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248184" y="1450181"/>
            <a:ext cx="5102943" cy="4392612"/>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A5E37B45-A640-6FCA-DA36-8AD649EB3482}"/>
              </a:ext>
            </a:extLst>
          </p:cNvPr>
          <p:cNvSpPr>
            <a:spLocks noGrp="1"/>
          </p:cNvSpPr>
          <p:nvPr>
            <p:ph type="sldNum" sz="quarter" idx="12"/>
          </p:nvPr>
        </p:nvSpPr>
        <p:spPr/>
        <p:txBody>
          <a:bodyPr/>
          <a:lstStyle/>
          <a:p>
            <a:fld id="{5B621ED0-B45F-441E-93E9-023E2B55C8A5}" type="slidenum">
              <a:rPr lang="en-CA" smtClean="0"/>
              <a:t>107</a:t>
            </a:fld>
            <a:endParaRPr lang="en-CA"/>
          </a:p>
        </p:txBody>
      </p:sp>
    </p:spTree>
    <p:extLst>
      <p:ext uri="{BB962C8B-B14F-4D97-AF65-F5344CB8AC3E}">
        <p14:creationId xmlns:p14="http://schemas.microsoft.com/office/powerpoint/2010/main" val="650640027"/>
      </p:ext>
    </p:extLst>
  </p:cSld>
  <p:clrMapOvr>
    <a:masterClrMapping/>
  </p:clrMapOvr>
  <mc:AlternateContent xmlns:mc="http://schemas.openxmlformats.org/markup-compatibility/2006" xmlns:p14="http://schemas.microsoft.com/office/powerpoint/2010/main">
    <mc:Choice Requires="p14">
      <p:transition spd="slow" p14:dur="2000" advTm="34747"/>
    </mc:Choice>
    <mc:Fallback xmlns="">
      <p:transition spd="slow" advTm="34747"/>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2E7B9-DC82-3E11-B40E-82998CFB4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ED5F1-39C8-AB72-7BA8-71DA6A594E4F}"/>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tx1"/>
                </a:solidFill>
                <a:latin typeface="Arial" panose="020B0604020202020204" pitchFamily="34" charset="0"/>
                <a:cs typeface="Arial" panose="020B0604020202020204" pitchFamily="34" charset="0"/>
              </a:rPr>
              <a:t>SIMPLE Course overview</a:t>
            </a:r>
          </a:p>
        </p:txBody>
      </p:sp>
      <p:sp>
        <p:nvSpPr>
          <p:cNvPr id="3" name="Content Placeholder 2">
            <a:extLst>
              <a:ext uri="{FF2B5EF4-FFF2-40B4-BE49-F238E27FC236}">
                <a16:creationId xmlns:a16="http://schemas.microsoft.com/office/drawing/2014/main" id="{AEAB85E3-D041-9E61-4DD3-6753D8A01F9B}"/>
              </a:ext>
            </a:extLst>
          </p:cNvPr>
          <p:cNvSpPr>
            <a:spLocks noGrp="1"/>
          </p:cNvSpPr>
          <p:nvPr>
            <p:ph idx="4294967295"/>
          </p:nvPr>
        </p:nvSpPr>
        <p:spPr>
          <a:xfrm>
            <a:off x="5925637" y="255181"/>
            <a:ext cx="6069012" cy="6115457"/>
          </a:xfrm>
        </p:spPr>
        <p:txBody>
          <a:bodyPr>
            <a:normAutofit fontScale="92500"/>
          </a:bodyPr>
          <a:lstStyle/>
          <a:p>
            <a:pPr marL="0" indent="0">
              <a:buNone/>
            </a:pPr>
            <a:endParaRPr lang="en-CA" sz="2400" dirty="0"/>
          </a:p>
          <a:p>
            <a:r>
              <a:rPr lang="en-CA" sz="3200" dirty="0">
                <a:latin typeface="Arial" panose="020B0604020202020204" pitchFamily="34" charset="0"/>
                <a:cs typeface="Arial" panose="020B0604020202020204" pitchFamily="34" charset="0"/>
              </a:rPr>
              <a:t>Part 1: Psychological theory- understanding your mind</a:t>
            </a:r>
          </a:p>
          <a:p>
            <a:r>
              <a:rPr lang="en-CA" sz="3200" dirty="0">
                <a:latin typeface="Arial" panose="020B0604020202020204" pitchFamily="34" charset="0"/>
                <a:cs typeface="Arial" panose="020B0604020202020204" pitchFamily="34" charset="0"/>
              </a:rPr>
              <a:t>Part 2: Learning DBT skills </a:t>
            </a:r>
          </a:p>
          <a:p>
            <a:r>
              <a:rPr lang="en-CA" sz="3200" dirty="0">
                <a:latin typeface="Arial" panose="020B0604020202020204" pitchFamily="34" charset="0"/>
                <a:cs typeface="Arial" panose="020B0604020202020204" pitchFamily="34" charset="0"/>
              </a:rPr>
              <a:t>Part 3: learning the 6 tools</a:t>
            </a:r>
          </a:p>
          <a:p>
            <a:r>
              <a:rPr lang="en-CA" sz="3200" dirty="0">
                <a:solidFill>
                  <a:schemeClr val="bg1"/>
                </a:solidFill>
                <a:latin typeface="Arial" panose="020B0604020202020204" pitchFamily="34" charset="0"/>
                <a:cs typeface="Arial" panose="020B0604020202020204" pitchFamily="34" charset="0"/>
              </a:rPr>
              <a:t>Part 4: learning the techniques and strategies needed for using the tools and skills</a:t>
            </a:r>
          </a:p>
          <a:p>
            <a:r>
              <a:rPr lang="en-CA" sz="3200" dirty="0">
                <a:latin typeface="Arial" panose="020B0604020202020204" pitchFamily="34" charset="0"/>
                <a:cs typeface="Arial" panose="020B0604020202020204" pitchFamily="34" charset="0"/>
              </a:rPr>
              <a:t>Part 5: Practicing applying skills, tools, and strategies in everyday life</a:t>
            </a:r>
          </a:p>
          <a:p>
            <a:r>
              <a:rPr lang="en-CA" sz="3200" dirty="0">
                <a:latin typeface="Arial" panose="020B0604020202020204" pitchFamily="34" charset="0"/>
                <a:cs typeface="Arial" panose="020B0604020202020204" pitchFamily="34" charset="0"/>
              </a:rPr>
              <a:t>Part 6: Using IFS to heal trauma </a:t>
            </a:r>
          </a:p>
        </p:txBody>
      </p:sp>
      <p:pic>
        <p:nvPicPr>
          <p:cNvPr id="7" name="Picture 6" descr="A cloudy sky as seen from the airplane window">
            <a:extLst>
              <a:ext uri="{FF2B5EF4-FFF2-40B4-BE49-F238E27FC236}">
                <a16:creationId xmlns:a16="http://schemas.microsoft.com/office/drawing/2014/main" id="{96BA1ACD-7A6A-E12E-EF18-05888422AE56}"/>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6B734E52-072E-2C49-A5A9-B7C37FE631B1}"/>
              </a:ext>
            </a:extLst>
          </p:cNvPr>
          <p:cNvSpPr>
            <a:spLocks noGrp="1"/>
          </p:cNvSpPr>
          <p:nvPr>
            <p:ph type="sldNum" sz="quarter" idx="12"/>
          </p:nvPr>
        </p:nvSpPr>
        <p:spPr/>
        <p:txBody>
          <a:bodyPr/>
          <a:lstStyle/>
          <a:p>
            <a:fld id="{5B621ED0-B45F-441E-93E9-023E2B55C8A5}" type="slidenum">
              <a:rPr lang="en-CA" smtClean="0"/>
              <a:t>108</a:t>
            </a:fld>
            <a:endParaRPr lang="en-CA"/>
          </a:p>
        </p:txBody>
      </p:sp>
    </p:spTree>
    <p:extLst>
      <p:ext uri="{BB962C8B-B14F-4D97-AF65-F5344CB8AC3E}">
        <p14:creationId xmlns:p14="http://schemas.microsoft.com/office/powerpoint/2010/main" val="2878566794"/>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DA7B-BD85-4913-A8A0-ACDA499A8800}"/>
              </a:ext>
            </a:extLst>
          </p:cNvPr>
          <p:cNvSpPr>
            <a:spLocks noGrp="1"/>
          </p:cNvSpPr>
          <p:nvPr>
            <p:ph type="title" idx="4294967295"/>
          </p:nvPr>
        </p:nvSpPr>
        <p:spPr>
          <a:xfrm>
            <a:off x="98425" y="323071"/>
            <a:ext cx="5447071" cy="1279525"/>
          </a:xfrm>
        </p:spPr>
        <p:txBody>
          <a:bodyPr>
            <a:normAutofit/>
          </a:bodyPr>
          <a:lstStyle/>
          <a:p>
            <a:pPr algn="ctr"/>
            <a:r>
              <a:rPr lang="en-CA" sz="2400" b="1" dirty="0">
                <a:solidFill>
                  <a:schemeClr val="tx1"/>
                </a:solidFill>
              </a:rPr>
              <a:t> 4. the FOUR Techniques and strategies </a:t>
            </a:r>
            <a:br>
              <a:rPr lang="en-CA" sz="2400" b="1" dirty="0">
                <a:solidFill>
                  <a:schemeClr val="tx1"/>
                </a:solidFill>
              </a:rPr>
            </a:br>
            <a:endParaRPr lang="en-CA" sz="2400" b="1" dirty="0">
              <a:solidFill>
                <a:schemeClr val="tx1"/>
              </a:solidFill>
            </a:endParaRPr>
          </a:p>
        </p:txBody>
      </p:sp>
      <p:sp>
        <p:nvSpPr>
          <p:cNvPr id="3" name="Content Placeholder 2">
            <a:extLst>
              <a:ext uri="{FF2B5EF4-FFF2-40B4-BE49-F238E27FC236}">
                <a16:creationId xmlns:a16="http://schemas.microsoft.com/office/drawing/2014/main" id="{40F37A28-457A-42CA-A50A-590702CAEA3C}"/>
              </a:ext>
            </a:extLst>
          </p:cNvPr>
          <p:cNvSpPr>
            <a:spLocks noGrp="1"/>
          </p:cNvSpPr>
          <p:nvPr>
            <p:ph idx="4294967295"/>
          </p:nvPr>
        </p:nvSpPr>
        <p:spPr>
          <a:xfrm>
            <a:off x="5961957" y="317329"/>
            <a:ext cx="5997575" cy="6470650"/>
          </a:xfrm>
        </p:spPr>
        <p:txBody>
          <a:bodyPr>
            <a:normAutofit/>
          </a:bodyPr>
          <a:lstStyle/>
          <a:p>
            <a:r>
              <a:rPr lang="en-CA" sz="2600" dirty="0">
                <a:solidFill>
                  <a:schemeClr val="bg1"/>
                </a:solidFill>
                <a:latin typeface="Arial" panose="020B0604020202020204" pitchFamily="34" charset="0"/>
                <a:cs typeface="Arial" panose="020B0604020202020204" pitchFamily="34" charset="0"/>
              </a:rPr>
              <a:t>1. Use good problem-solving strategies when using the tools by following the steps in the algorithms and templates.</a:t>
            </a:r>
          </a:p>
          <a:p>
            <a:r>
              <a:rPr lang="en-CA" sz="2600" dirty="0">
                <a:solidFill>
                  <a:schemeClr val="bg1"/>
                </a:solidFill>
                <a:latin typeface="Arial" panose="020B0604020202020204" pitchFamily="34" charset="0"/>
                <a:cs typeface="Arial" panose="020B0604020202020204" pitchFamily="34" charset="0"/>
              </a:rPr>
              <a:t>2. Be mindful of your “dashboard”:</a:t>
            </a:r>
          </a:p>
          <a:p>
            <a:pPr marL="0" indent="0">
              <a:buNone/>
            </a:pPr>
            <a:r>
              <a:rPr lang="en-CA" sz="2600" dirty="0">
                <a:solidFill>
                  <a:schemeClr val="bg1"/>
                </a:solidFill>
                <a:latin typeface="Arial" panose="020B0604020202020204" pitchFamily="34" charset="0"/>
                <a:cs typeface="Arial" panose="020B0604020202020204" pitchFamily="34" charset="0"/>
              </a:rPr>
              <a:t>a) Monitor your energy balance. </a:t>
            </a:r>
          </a:p>
          <a:p>
            <a:pPr marL="0" indent="0">
              <a:buNone/>
            </a:pPr>
            <a:r>
              <a:rPr lang="en-CA" sz="2600" dirty="0">
                <a:solidFill>
                  <a:schemeClr val="bg1"/>
                </a:solidFill>
                <a:latin typeface="Arial" panose="020B0604020202020204" pitchFamily="34" charset="0"/>
                <a:cs typeface="Arial" panose="020B0604020202020204" pitchFamily="34" charset="0"/>
              </a:rPr>
              <a:t>b) Be mindful of your crisis risk level.</a:t>
            </a:r>
          </a:p>
          <a:p>
            <a:pPr marL="0" indent="0">
              <a:buNone/>
            </a:pPr>
            <a:r>
              <a:rPr lang="en-CA" sz="2600" dirty="0">
                <a:solidFill>
                  <a:schemeClr val="bg1"/>
                </a:solidFill>
                <a:latin typeface="Arial" panose="020B0604020202020204" pitchFamily="34" charset="0"/>
                <a:cs typeface="Arial" panose="020B0604020202020204" pitchFamily="34" charset="0"/>
              </a:rPr>
              <a:t>c) Stay in the window of emotional tolerance </a:t>
            </a:r>
          </a:p>
          <a:p>
            <a:r>
              <a:rPr lang="en-CA" sz="2600" dirty="0">
                <a:solidFill>
                  <a:schemeClr val="bg1"/>
                </a:solidFill>
                <a:latin typeface="Arial" panose="020B0604020202020204" pitchFamily="34" charset="0"/>
                <a:cs typeface="Arial" panose="020B0604020202020204" pitchFamily="34" charset="0"/>
              </a:rPr>
              <a:t>3. Stay in the window of tolerance by pendulating.</a:t>
            </a:r>
          </a:p>
          <a:p>
            <a:r>
              <a:rPr lang="en-CA" sz="2600" dirty="0">
                <a:solidFill>
                  <a:schemeClr val="bg1"/>
                </a:solidFill>
                <a:latin typeface="Arial" panose="020B0604020202020204" pitchFamily="34" charset="0"/>
                <a:cs typeface="Arial" panose="020B0604020202020204" pitchFamily="34" charset="0"/>
              </a:rPr>
              <a:t>4. Use editing, splicing and pasting with problematic thoughts, feelings or behaviors to practice new ones. </a:t>
            </a:r>
          </a:p>
          <a:p>
            <a:pPr marL="0" indent="0">
              <a:buNone/>
            </a:pPr>
            <a:endParaRPr lang="en-CA" sz="2400" dirty="0"/>
          </a:p>
        </p:txBody>
      </p:sp>
      <p:pic>
        <p:nvPicPr>
          <p:cNvPr id="7" name="Picture 6" descr="School girl holding up chemistry flask with blue liquid">
            <a:extLst>
              <a:ext uri="{FF2B5EF4-FFF2-40B4-BE49-F238E27FC236}">
                <a16:creationId xmlns:a16="http://schemas.microsoft.com/office/drawing/2014/main" id="{B4E7B308-CB9B-4A59-BB94-054F7F189B93}"/>
              </a:ext>
            </a:extLst>
          </p:cNvPr>
          <p:cNvPicPr>
            <a:picLocks noChangeAspect="1"/>
          </p:cNvPicPr>
          <p:nvPr/>
        </p:nvPicPr>
        <p:blipFill rotWithShape="1">
          <a:blip r:embed="rId2"/>
          <a:srcRect l="19998" r="10754" b="2"/>
          <a:stretch/>
        </p:blipFill>
        <p:spPr>
          <a:xfrm>
            <a:off x="255472" y="1497742"/>
            <a:ext cx="5447070" cy="4948107"/>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DB0D90F8-E2F8-42C7-B450-2AD4EDCCA5FC}"/>
              </a:ext>
            </a:extLst>
          </p:cNvPr>
          <p:cNvSpPr>
            <a:spLocks noGrp="1"/>
          </p:cNvSpPr>
          <p:nvPr>
            <p:ph type="sldNum" sz="quarter" idx="12"/>
          </p:nvPr>
        </p:nvSpPr>
        <p:spPr/>
        <p:txBody>
          <a:bodyPr/>
          <a:lstStyle/>
          <a:p>
            <a:fld id="{5B621ED0-B45F-441E-93E9-023E2B55C8A5}" type="slidenum">
              <a:rPr lang="en-CA" smtClean="0"/>
              <a:t>109</a:t>
            </a:fld>
            <a:endParaRPr lang="en-CA"/>
          </a:p>
        </p:txBody>
      </p:sp>
      <p:sp>
        <p:nvSpPr>
          <p:cNvPr id="6" name="Oval 5">
            <a:extLst>
              <a:ext uri="{FF2B5EF4-FFF2-40B4-BE49-F238E27FC236}">
                <a16:creationId xmlns:a16="http://schemas.microsoft.com/office/drawing/2014/main" id="{0DD9ABA1-E72C-5F83-732E-E3147EAFF2E4}"/>
              </a:ext>
            </a:extLst>
          </p:cNvPr>
          <p:cNvSpPr/>
          <p:nvPr/>
        </p:nvSpPr>
        <p:spPr>
          <a:xfrm>
            <a:off x="67102" y="53398"/>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90401821"/>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EF311-EC5A-4DAF-8325-DC9F4B13A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D96E21-B80A-36AA-B734-592B58DDE703}"/>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tx1"/>
                </a:solidFill>
              </a:rPr>
              <a:t>SIMPLE Course overview</a:t>
            </a:r>
          </a:p>
        </p:txBody>
      </p:sp>
      <p:sp>
        <p:nvSpPr>
          <p:cNvPr id="3" name="Content Placeholder 2">
            <a:extLst>
              <a:ext uri="{FF2B5EF4-FFF2-40B4-BE49-F238E27FC236}">
                <a16:creationId xmlns:a16="http://schemas.microsoft.com/office/drawing/2014/main" id="{5C4C3ED6-BDC2-31BA-EAF8-22116597A5DB}"/>
              </a:ext>
            </a:extLst>
          </p:cNvPr>
          <p:cNvSpPr>
            <a:spLocks noGrp="1"/>
          </p:cNvSpPr>
          <p:nvPr>
            <p:ph idx="4294967295"/>
          </p:nvPr>
        </p:nvSpPr>
        <p:spPr>
          <a:xfrm>
            <a:off x="5925637" y="255181"/>
            <a:ext cx="6069012" cy="6115457"/>
          </a:xfrm>
        </p:spPr>
        <p:txBody>
          <a:bodyPr>
            <a:normAutofit fontScale="92500"/>
          </a:bodyPr>
          <a:lstStyle/>
          <a:p>
            <a:pPr marL="0" indent="0">
              <a:buNone/>
            </a:pPr>
            <a:endParaRPr lang="en-CA" sz="2400" dirty="0"/>
          </a:p>
          <a:p>
            <a:r>
              <a:rPr lang="en-CA" sz="3200" dirty="0">
                <a:latin typeface="Arial" panose="020B0604020202020204" pitchFamily="34" charset="0"/>
                <a:cs typeface="Arial" panose="020B0604020202020204" pitchFamily="34" charset="0"/>
              </a:rPr>
              <a:t>Part 1: Psychological theory- understanding your mind</a:t>
            </a:r>
          </a:p>
          <a:p>
            <a:r>
              <a:rPr lang="en-CA" sz="3200" dirty="0">
                <a:latin typeface="Arial" panose="020B0604020202020204" pitchFamily="34" charset="0"/>
                <a:cs typeface="Arial" panose="020B0604020202020204" pitchFamily="34" charset="0"/>
              </a:rPr>
              <a:t>Part 2: Learning DBT skills </a:t>
            </a:r>
          </a:p>
          <a:p>
            <a:r>
              <a:rPr lang="en-CA" sz="3200" dirty="0">
                <a:latin typeface="Arial" panose="020B0604020202020204" pitchFamily="34" charset="0"/>
                <a:cs typeface="Arial" panose="020B0604020202020204" pitchFamily="34" charset="0"/>
              </a:rPr>
              <a:t>Part 3: learning the 6 tools</a:t>
            </a:r>
          </a:p>
          <a:p>
            <a:r>
              <a:rPr lang="en-CA" sz="3200" dirty="0">
                <a:latin typeface="Arial" panose="020B0604020202020204" pitchFamily="34" charset="0"/>
                <a:cs typeface="Arial" panose="020B0604020202020204" pitchFamily="34" charset="0"/>
              </a:rPr>
              <a:t>Part 4: learning the techniques and strategies needed for using the tools and skills</a:t>
            </a:r>
          </a:p>
          <a:p>
            <a:r>
              <a:rPr lang="en-CA" sz="3200" dirty="0">
                <a:solidFill>
                  <a:schemeClr val="bg1"/>
                </a:solidFill>
                <a:latin typeface="Arial" panose="020B0604020202020204" pitchFamily="34" charset="0"/>
                <a:cs typeface="Arial" panose="020B0604020202020204" pitchFamily="34" charset="0"/>
              </a:rPr>
              <a:t>Part 5: Practicing applying skills, tools, and strategies in everyday life</a:t>
            </a:r>
          </a:p>
          <a:p>
            <a:r>
              <a:rPr lang="en-CA" sz="3200" dirty="0">
                <a:latin typeface="Arial" panose="020B0604020202020204" pitchFamily="34" charset="0"/>
                <a:cs typeface="Arial" panose="020B0604020202020204" pitchFamily="34" charset="0"/>
              </a:rPr>
              <a:t>Part 6: Using IFS to heal trauma </a:t>
            </a:r>
          </a:p>
        </p:txBody>
      </p:sp>
      <p:pic>
        <p:nvPicPr>
          <p:cNvPr id="7" name="Picture 6" descr="A cloudy sky as seen from the airplane window">
            <a:extLst>
              <a:ext uri="{FF2B5EF4-FFF2-40B4-BE49-F238E27FC236}">
                <a16:creationId xmlns:a16="http://schemas.microsoft.com/office/drawing/2014/main" id="{80E8382E-542E-A0E7-5CFB-E8B1979475C5}"/>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73863CB7-70A7-FA10-E258-03771363F83D}"/>
              </a:ext>
            </a:extLst>
          </p:cNvPr>
          <p:cNvSpPr>
            <a:spLocks noGrp="1"/>
          </p:cNvSpPr>
          <p:nvPr>
            <p:ph type="sldNum" sz="quarter" idx="12"/>
          </p:nvPr>
        </p:nvSpPr>
        <p:spPr/>
        <p:txBody>
          <a:bodyPr/>
          <a:lstStyle/>
          <a:p>
            <a:fld id="{5B621ED0-B45F-441E-93E9-023E2B55C8A5}" type="slidenum">
              <a:rPr lang="en-CA" smtClean="0"/>
              <a:t>110</a:t>
            </a:fld>
            <a:endParaRPr lang="en-CA"/>
          </a:p>
        </p:txBody>
      </p:sp>
    </p:spTree>
    <p:extLst>
      <p:ext uri="{BB962C8B-B14F-4D97-AF65-F5344CB8AC3E}">
        <p14:creationId xmlns:p14="http://schemas.microsoft.com/office/powerpoint/2010/main" val="3031632153"/>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F86D-CC47-C8D3-BF76-5E28AC74BE76}"/>
              </a:ext>
            </a:extLst>
          </p:cNvPr>
          <p:cNvSpPr>
            <a:spLocks noGrp="1"/>
          </p:cNvSpPr>
          <p:nvPr>
            <p:ph type="title" idx="4294967295"/>
          </p:nvPr>
        </p:nvSpPr>
        <p:spPr>
          <a:xfrm>
            <a:off x="-202635" y="320834"/>
            <a:ext cx="5896069" cy="1508125"/>
          </a:xfrm>
        </p:spPr>
        <p:txBody>
          <a:bodyPr>
            <a:normAutofit/>
          </a:bodyPr>
          <a:lstStyle/>
          <a:p>
            <a:pPr algn="ctr"/>
            <a:r>
              <a:rPr lang="en-CA" sz="3200" dirty="0">
                <a:solidFill>
                  <a:schemeClr val="tx1"/>
                </a:solidFill>
                <a:latin typeface="Arial" panose="020B0604020202020204" pitchFamily="34" charset="0"/>
                <a:cs typeface="Arial" panose="020B0604020202020204" pitchFamily="34" charset="0"/>
              </a:rPr>
              <a:t>5. Practices</a:t>
            </a:r>
          </a:p>
        </p:txBody>
      </p:sp>
      <p:sp>
        <p:nvSpPr>
          <p:cNvPr id="3" name="Content Placeholder 2">
            <a:extLst>
              <a:ext uri="{FF2B5EF4-FFF2-40B4-BE49-F238E27FC236}">
                <a16:creationId xmlns:a16="http://schemas.microsoft.com/office/drawing/2014/main" id="{348598A2-9E79-0CFD-89CB-F8CD54B7EF59}"/>
              </a:ext>
            </a:extLst>
          </p:cNvPr>
          <p:cNvSpPr>
            <a:spLocks noGrp="1"/>
          </p:cNvSpPr>
          <p:nvPr>
            <p:ph idx="4294967295"/>
          </p:nvPr>
        </p:nvSpPr>
        <p:spPr>
          <a:xfrm>
            <a:off x="5184475" y="237222"/>
            <a:ext cx="6747619" cy="5701302"/>
          </a:xfrm>
        </p:spPr>
        <p:txBody>
          <a:bodyPr>
            <a:noAutofit/>
          </a:bodyPr>
          <a:lstStyle/>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During the year, after introducing a new tool and as we go through the IFS workbook, we schedule in-session practices with volunteers</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The goal of practices is to help the volunteers, and the other participants, understand how to use the skills, tools and strategies in their own lives and in real life situations.</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If you would like to volunteer for a practice, please let us know using email.</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 Volunteers meet with Dr. Cleto individually in person the Wednesday before the practice after the group at 1:30 pm to go over how to apply the tools, skills and strategies to their situation.</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The following Wednesday we will do this “live” in the group. This segment of the sessions will not be recorded.</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We can also practice using the tools skills and strategies in your situations in the Boing group. </a:t>
            </a:r>
          </a:p>
          <a:p>
            <a:endParaRPr lang="en-CA" sz="2400" dirty="0"/>
          </a:p>
        </p:txBody>
      </p:sp>
      <p:pic>
        <p:nvPicPr>
          <p:cNvPr id="1026" name="Picture 2" descr="9 Ways To Stand Out In A Group Interview - Work It Daily">
            <a:extLst>
              <a:ext uri="{FF2B5EF4-FFF2-40B4-BE49-F238E27FC236}">
                <a16:creationId xmlns:a16="http://schemas.microsoft.com/office/drawing/2014/main" id="{4C9DF48E-0854-00F4-C241-CAFEC34155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440" y="1749351"/>
            <a:ext cx="4844760" cy="30565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7EFAED-DA74-7387-D8E8-202AA766705C}"/>
              </a:ext>
            </a:extLst>
          </p:cNvPr>
          <p:cNvSpPr txBox="1"/>
          <p:nvPr/>
        </p:nvSpPr>
        <p:spPr>
          <a:xfrm>
            <a:off x="1550998" y="4984417"/>
            <a:ext cx="2559787" cy="954107"/>
          </a:xfrm>
          <a:prstGeom prst="rect">
            <a:avLst/>
          </a:prstGeom>
          <a:noFill/>
        </p:spPr>
        <p:txBody>
          <a:bodyPr wrap="square">
            <a:spAutoFit/>
          </a:bodyPr>
          <a:lstStyle/>
          <a:p>
            <a:pPr algn="ctr"/>
            <a:r>
              <a:rPr lang="en-CA" sz="2800" dirty="0">
                <a:latin typeface="Arial" panose="020B0604020202020204" pitchFamily="34" charset="0"/>
                <a:cs typeface="Arial" panose="020B0604020202020204" pitchFamily="34" charset="0"/>
              </a:rPr>
              <a:t>Wednesday practices</a:t>
            </a:r>
          </a:p>
        </p:txBody>
      </p:sp>
      <p:sp>
        <p:nvSpPr>
          <p:cNvPr id="4" name="Slide Number Placeholder 3">
            <a:extLst>
              <a:ext uri="{FF2B5EF4-FFF2-40B4-BE49-F238E27FC236}">
                <a16:creationId xmlns:a16="http://schemas.microsoft.com/office/drawing/2014/main" id="{9CE2BD9A-29D7-C318-0081-B9D21D4BF211}"/>
              </a:ext>
            </a:extLst>
          </p:cNvPr>
          <p:cNvSpPr>
            <a:spLocks noGrp="1"/>
          </p:cNvSpPr>
          <p:nvPr>
            <p:ph type="sldNum" sz="quarter" idx="12"/>
          </p:nvPr>
        </p:nvSpPr>
        <p:spPr/>
        <p:txBody>
          <a:bodyPr/>
          <a:lstStyle/>
          <a:p>
            <a:fld id="{5B621ED0-B45F-441E-93E9-023E2B55C8A5}" type="slidenum">
              <a:rPr lang="en-CA" smtClean="0"/>
              <a:t>111</a:t>
            </a:fld>
            <a:endParaRPr lang="en-CA"/>
          </a:p>
        </p:txBody>
      </p:sp>
      <p:sp>
        <p:nvSpPr>
          <p:cNvPr id="7" name="Oval 6">
            <a:extLst>
              <a:ext uri="{FF2B5EF4-FFF2-40B4-BE49-F238E27FC236}">
                <a16:creationId xmlns:a16="http://schemas.microsoft.com/office/drawing/2014/main" id="{63FA6DF2-C451-CCF8-BB6D-0C77B0FF82A2}"/>
              </a:ext>
            </a:extLst>
          </p:cNvPr>
          <p:cNvSpPr/>
          <p:nvPr/>
        </p:nvSpPr>
        <p:spPr>
          <a:xfrm>
            <a:off x="67102" y="53398"/>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041853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3CF7B-29A2-3B9E-A5D2-E340C8715B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2F954-CF66-4F4D-EEA8-C891CD9DB01C}"/>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tx1"/>
                </a:solidFill>
              </a:rPr>
              <a:t>SIMPLE Course overview</a:t>
            </a:r>
          </a:p>
        </p:txBody>
      </p:sp>
      <p:sp>
        <p:nvSpPr>
          <p:cNvPr id="3" name="Content Placeholder 2">
            <a:extLst>
              <a:ext uri="{FF2B5EF4-FFF2-40B4-BE49-F238E27FC236}">
                <a16:creationId xmlns:a16="http://schemas.microsoft.com/office/drawing/2014/main" id="{D9BD611D-0C8D-801C-BED9-5EE171415352}"/>
              </a:ext>
            </a:extLst>
          </p:cNvPr>
          <p:cNvSpPr>
            <a:spLocks noGrp="1"/>
          </p:cNvSpPr>
          <p:nvPr>
            <p:ph idx="4294967295"/>
          </p:nvPr>
        </p:nvSpPr>
        <p:spPr>
          <a:xfrm>
            <a:off x="5925637" y="255181"/>
            <a:ext cx="6069012" cy="6115457"/>
          </a:xfrm>
        </p:spPr>
        <p:txBody>
          <a:bodyPr>
            <a:normAutofit fontScale="92500"/>
          </a:bodyPr>
          <a:lstStyle/>
          <a:p>
            <a:pPr marL="0" indent="0">
              <a:buNone/>
            </a:pPr>
            <a:endParaRPr lang="en-CA" sz="2400" dirty="0"/>
          </a:p>
          <a:p>
            <a:r>
              <a:rPr lang="en-CA" sz="3200" dirty="0">
                <a:latin typeface="Arial" panose="020B0604020202020204" pitchFamily="34" charset="0"/>
                <a:cs typeface="Arial" panose="020B0604020202020204" pitchFamily="34" charset="0"/>
              </a:rPr>
              <a:t>Part 1: Psychological theory- understanding your mind</a:t>
            </a:r>
          </a:p>
          <a:p>
            <a:r>
              <a:rPr lang="en-CA" sz="3200" dirty="0">
                <a:latin typeface="Arial" panose="020B0604020202020204" pitchFamily="34" charset="0"/>
                <a:cs typeface="Arial" panose="020B0604020202020204" pitchFamily="34" charset="0"/>
              </a:rPr>
              <a:t>Part 2: Learning DBT skills </a:t>
            </a:r>
          </a:p>
          <a:p>
            <a:r>
              <a:rPr lang="en-CA" sz="3200" dirty="0">
                <a:latin typeface="Arial" panose="020B0604020202020204" pitchFamily="34" charset="0"/>
                <a:cs typeface="Arial" panose="020B0604020202020204" pitchFamily="34" charset="0"/>
              </a:rPr>
              <a:t>Part 3: learning the 6 tools</a:t>
            </a:r>
          </a:p>
          <a:p>
            <a:r>
              <a:rPr lang="en-CA" sz="3200" dirty="0">
                <a:latin typeface="Arial" panose="020B0604020202020204" pitchFamily="34" charset="0"/>
                <a:cs typeface="Arial" panose="020B0604020202020204" pitchFamily="34" charset="0"/>
              </a:rPr>
              <a:t>Part 4: learning the techniques and strategies needed for using the tools and skills</a:t>
            </a:r>
          </a:p>
          <a:p>
            <a:r>
              <a:rPr lang="en-CA" sz="3200" dirty="0">
                <a:latin typeface="Arial" panose="020B0604020202020204" pitchFamily="34" charset="0"/>
                <a:cs typeface="Arial" panose="020B0604020202020204" pitchFamily="34" charset="0"/>
              </a:rPr>
              <a:t>Part 5: Practicing applying skills, tools, and strategies in everyday life</a:t>
            </a:r>
          </a:p>
          <a:p>
            <a:r>
              <a:rPr lang="en-CA" sz="3200" dirty="0">
                <a:solidFill>
                  <a:schemeClr val="bg1"/>
                </a:solidFill>
                <a:latin typeface="Arial" panose="020B0604020202020204" pitchFamily="34" charset="0"/>
                <a:cs typeface="Arial" panose="020B0604020202020204" pitchFamily="34" charset="0"/>
              </a:rPr>
              <a:t>Part 6: Using IFS to heal trauma </a:t>
            </a:r>
          </a:p>
        </p:txBody>
      </p:sp>
      <p:pic>
        <p:nvPicPr>
          <p:cNvPr id="7" name="Picture 6" descr="A cloudy sky as seen from the airplane window">
            <a:extLst>
              <a:ext uri="{FF2B5EF4-FFF2-40B4-BE49-F238E27FC236}">
                <a16:creationId xmlns:a16="http://schemas.microsoft.com/office/drawing/2014/main" id="{B04565E6-5FBF-F01D-A2A5-33FBF57E221E}"/>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353B06A5-B09C-C1C2-F3A3-8097E8734BB4}"/>
              </a:ext>
            </a:extLst>
          </p:cNvPr>
          <p:cNvSpPr>
            <a:spLocks noGrp="1"/>
          </p:cNvSpPr>
          <p:nvPr>
            <p:ph type="sldNum" sz="quarter" idx="12"/>
          </p:nvPr>
        </p:nvSpPr>
        <p:spPr/>
        <p:txBody>
          <a:bodyPr/>
          <a:lstStyle/>
          <a:p>
            <a:fld id="{5B621ED0-B45F-441E-93E9-023E2B55C8A5}" type="slidenum">
              <a:rPr lang="en-CA" smtClean="0"/>
              <a:t>112</a:t>
            </a:fld>
            <a:endParaRPr lang="en-CA"/>
          </a:p>
        </p:txBody>
      </p:sp>
    </p:spTree>
    <p:extLst>
      <p:ext uri="{BB962C8B-B14F-4D97-AF65-F5344CB8AC3E}">
        <p14:creationId xmlns:p14="http://schemas.microsoft.com/office/powerpoint/2010/main" val="1658911813"/>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descr="A book cover with a face drawn on it&#10;&#10;AI-generated content may be incorrect.">
            <a:extLst>
              <a:ext uri="{FF2B5EF4-FFF2-40B4-BE49-F238E27FC236}">
                <a16:creationId xmlns:a16="http://schemas.microsoft.com/office/drawing/2014/main" id="{8E9C71FA-B350-0EF6-67DE-414C72AD29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18" y="1074509"/>
            <a:ext cx="4186671" cy="5367528"/>
          </a:xfrm>
          <a:prstGeom prst="rect">
            <a:avLst/>
          </a:prstGeom>
        </p:spPr>
      </p:pic>
      <p:sp>
        <p:nvSpPr>
          <p:cNvPr id="4" name="TextBox 3">
            <a:extLst>
              <a:ext uri="{FF2B5EF4-FFF2-40B4-BE49-F238E27FC236}">
                <a16:creationId xmlns:a16="http://schemas.microsoft.com/office/drawing/2014/main" id="{A65C1ABB-8008-3757-9470-A61A40E87BA2}"/>
              </a:ext>
            </a:extLst>
          </p:cNvPr>
          <p:cNvSpPr txBox="1"/>
          <p:nvPr/>
        </p:nvSpPr>
        <p:spPr>
          <a:xfrm>
            <a:off x="-516424" y="428178"/>
            <a:ext cx="6097836" cy="646331"/>
          </a:xfrm>
          <a:prstGeom prst="rect">
            <a:avLst/>
          </a:prstGeom>
          <a:noFill/>
        </p:spPr>
        <p:txBody>
          <a:bodyPr wrap="square">
            <a:spAutoFit/>
          </a:bodyPr>
          <a:lstStyle/>
          <a:p>
            <a:pPr algn="ctr"/>
            <a:r>
              <a:rPr lang="en-CA" sz="3600" dirty="0">
                <a:latin typeface="+mj-lt"/>
              </a:rPr>
              <a:t>IFS  THERAPY</a:t>
            </a:r>
            <a:endParaRPr lang="en-CA" sz="3600" dirty="0"/>
          </a:p>
        </p:txBody>
      </p:sp>
      <p:sp>
        <p:nvSpPr>
          <p:cNvPr id="6" name="TextBox 5">
            <a:extLst>
              <a:ext uri="{FF2B5EF4-FFF2-40B4-BE49-F238E27FC236}">
                <a16:creationId xmlns:a16="http://schemas.microsoft.com/office/drawing/2014/main" id="{8D5D8825-62CF-7108-D780-BAEF15FD7877}"/>
              </a:ext>
            </a:extLst>
          </p:cNvPr>
          <p:cNvSpPr txBox="1"/>
          <p:nvPr/>
        </p:nvSpPr>
        <p:spPr>
          <a:xfrm>
            <a:off x="5426137" y="868125"/>
            <a:ext cx="6097604" cy="5262979"/>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There’s 3 stages in trauma therapy: </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1 emotional regulation, </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2 processing trauma and </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3 reclaiming a full life</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DBT deals mostly with stage 1.</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Internal family systems </a:t>
            </a:r>
            <a:r>
              <a:rPr lang="en-CA" sz="2400" dirty="0">
                <a:solidFill>
                  <a:schemeClr val="bg1"/>
                </a:solidFill>
                <a:latin typeface="Arial" panose="020B0604020202020204" pitchFamily="34" charset="0"/>
                <a:cs typeface="Arial" panose="020B0604020202020204" pitchFamily="34" charset="0"/>
              </a:rPr>
              <a:t>is the therapeutic approach we use in this course for stage 2 trauma processing work</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We’ll devote 7  weeks to IFS and processing trauma.</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Stage 2 trauma work can go on for years, but our intent is to launch you on a sustainable long-term practice.</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We’ll use the IFS workbook.</a:t>
            </a:r>
          </a:p>
        </p:txBody>
      </p:sp>
      <p:sp>
        <p:nvSpPr>
          <p:cNvPr id="3" name="Slide Number Placeholder 2">
            <a:extLst>
              <a:ext uri="{FF2B5EF4-FFF2-40B4-BE49-F238E27FC236}">
                <a16:creationId xmlns:a16="http://schemas.microsoft.com/office/drawing/2014/main" id="{3FD21977-C3C9-48F6-EC85-DACEF748EFE6}"/>
              </a:ext>
            </a:extLst>
          </p:cNvPr>
          <p:cNvSpPr>
            <a:spLocks noGrp="1"/>
          </p:cNvSpPr>
          <p:nvPr>
            <p:ph type="sldNum" sz="quarter" idx="12"/>
          </p:nvPr>
        </p:nvSpPr>
        <p:spPr/>
        <p:txBody>
          <a:bodyPr/>
          <a:lstStyle/>
          <a:p>
            <a:fld id="{5B621ED0-B45F-441E-93E9-023E2B55C8A5}" type="slidenum">
              <a:rPr lang="en-CA" smtClean="0"/>
              <a:t>113</a:t>
            </a:fld>
            <a:endParaRPr lang="en-CA"/>
          </a:p>
        </p:txBody>
      </p:sp>
    </p:spTree>
    <p:extLst>
      <p:ext uri="{BB962C8B-B14F-4D97-AF65-F5344CB8AC3E}">
        <p14:creationId xmlns:p14="http://schemas.microsoft.com/office/powerpoint/2010/main" val="5231409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6BC04B-8652-A306-445C-6D7EA7308E3A}"/>
              </a:ext>
            </a:extLst>
          </p:cNvPr>
          <p:cNvSpPr txBox="1"/>
          <p:nvPr/>
        </p:nvSpPr>
        <p:spPr>
          <a:xfrm>
            <a:off x="4105836" y="0"/>
            <a:ext cx="3406588" cy="646331"/>
          </a:xfrm>
          <a:prstGeom prst="rect">
            <a:avLst/>
          </a:prstGeom>
          <a:noFill/>
        </p:spPr>
        <p:txBody>
          <a:bodyPr wrap="square">
            <a:spAutoFit/>
          </a:bodyPr>
          <a:lstStyle/>
          <a:p>
            <a:r>
              <a:rPr lang="en-CA" sz="3600" dirty="0">
                <a:latin typeface="+mj-lt"/>
              </a:rPr>
              <a:t>NEW IN 2026-27</a:t>
            </a:r>
            <a:endParaRPr lang="en-CA" sz="3600" dirty="0"/>
          </a:p>
        </p:txBody>
      </p:sp>
      <p:sp>
        <p:nvSpPr>
          <p:cNvPr id="5" name="TextBox 4">
            <a:extLst>
              <a:ext uri="{FF2B5EF4-FFF2-40B4-BE49-F238E27FC236}">
                <a16:creationId xmlns:a16="http://schemas.microsoft.com/office/drawing/2014/main" id="{38025B40-43AA-9E72-0C68-3F8A63F31BAD}"/>
              </a:ext>
            </a:extLst>
          </p:cNvPr>
          <p:cNvSpPr txBox="1"/>
          <p:nvPr/>
        </p:nvSpPr>
        <p:spPr>
          <a:xfrm>
            <a:off x="143435" y="848671"/>
            <a:ext cx="11905129" cy="4031873"/>
          </a:xfrm>
          <a:prstGeom prst="rect">
            <a:avLst/>
          </a:prstGeom>
          <a:noFill/>
        </p:spPr>
        <p:txBody>
          <a:bodyPr wrap="square">
            <a:spAutoFit/>
          </a:bodyPr>
          <a:lstStyle/>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In response to feedback from last years participants and suggestions from the co-leaders, we’ve made some significant changes to this year’s course:</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New question/comment format</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Sexuality and bonding and Aging and mortality sessions</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Homework group trial with Joan/Nicole</a:t>
            </a:r>
          </a:p>
          <a:p>
            <a:pPr marL="285750" indent="-285750">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Keep giving us feedback so the course will become more user friendly.</a:t>
            </a:r>
          </a:p>
        </p:txBody>
      </p:sp>
      <p:sp>
        <p:nvSpPr>
          <p:cNvPr id="2" name="Slide Number Placeholder 1">
            <a:extLst>
              <a:ext uri="{FF2B5EF4-FFF2-40B4-BE49-F238E27FC236}">
                <a16:creationId xmlns:a16="http://schemas.microsoft.com/office/drawing/2014/main" id="{206EE6D4-028B-54BB-CACE-D1544769F28F}"/>
              </a:ext>
            </a:extLst>
          </p:cNvPr>
          <p:cNvSpPr>
            <a:spLocks noGrp="1"/>
          </p:cNvSpPr>
          <p:nvPr>
            <p:ph type="sldNum" sz="quarter" idx="12"/>
          </p:nvPr>
        </p:nvSpPr>
        <p:spPr/>
        <p:txBody>
          <a:bodyPr/>
          <a:lstStyle/>
          <a:p>
            <a:fld id="{5B621ED0-B45F-441E-93E9-023E2B55C8A5}" type="slidenum">
              <a:rPr lang="en-CA" smtClean="0"/>
              <a:t>114</a:t>
            </a:fld>
            <a:endParaRPr lang="en-CA"/>
          </a:p>
        </p:txBody>
      </p:sp>
    </p:spTree>
    <p:extLst>
      <p:ext uri="{BB962C8B-B14F-4D97-AF65-F5344CB8AC3E}">
        <p14:creationId xmlns:p14="http://schemas.microsoft.com/office/powerpoint/2010/main" val="411726096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8C68F-A8AA-279D-454E-F14F0FAD4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58F68A-750F-1655-15C8-A79AFBB85813}"/>
              </a:ext>
            </a:extLst>
          </p:cNvPr>
          <p:cNvSpPr>
            <a:spLocks noGrp="1"/>
          </p:cNvSpPr>
          <p:nvPr>
            <p:ph type="title" idx="4294967295"/>
          </p:nvPr>
        </p:nvSpPr>
        <p:spPr>
          <a:xfrm>
            <a:off x="-654892" y="667131"/>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tx1"/>
                </a:solidFill>
              </a:rPr>
              <a:t>ORIENTATION TO SIMPLE: </a:t>
            </a:r>
            <a:br>
              <a:rPr lang="en-CA" sz="2800" dirty="0">
                <a:solidFill>
                  <a:schemeClr val="tx1"/>
                </a:solidFill>
              </a:rPr>
            </a:br>
            <a:r>
              <a:rPr lang="en-CA" sz="2800" dirty="0">
                <a:solidFill>
                  <a:schemeClr val="tx1"/>
                </a:solidFill>
              </a:rPr>
              <a:t>WHAT WE WILL DO TODAY</a:t>
            </a:r>
          </a:p>
        </p:txBody>
      </p:sp>
      <p:sp>
        <p:nvSpPr>
          <p:cNvPr id="3" name="Content Placeholder 2">
            <a:extLst>
              <a:ext uri="{FF2B5EF4-FFF2-40B4-BE49-F238E27FC236}">
                <a16:creationId xmlns:a16="http://schemas.microsoft.com/office/drawing/2014/main" id="{CD780A93-375A-71E7-24A6-C1E038B08AC2}"/>
              </a:ext>
            </a:extLst>
          </p:cNvPr>
          <p:cNvSpPr>
            <a:spLocks noGrp="1"/>
          </p:cNvSpPr>
          <p:nvPr>
            <p:ph idx="4294967295"/>
          </p:nvPr>
        </p:nvSpPr>
        <p:spPr>
          <a:xfrm>
            <a:off x="4520392" y="-59532"/>
            <a:ext cx="7477745" cy="6977063"/>
          </a:xfrm>
          <a:scene3d>
            <a:camera prst="orthographicFront">
              <a:rot lat="0" lon="60000" rev="0"/>
            </a:camera>
            <a:lightRig rig="threePt" dir="t"/>
          </a:scene3d>
        </p:spPr>
        <p:txBody>
          <a:bodyPr>
            <a:normAutofit/>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Introductions</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What do you need to have to do the Simple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Challenges often encountered by people doing Simple</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E940BD66-5A92-5C10-AB2B-8C0D3E8A4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6" y="1704181"/>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81105B6-DB3E-78F0-7E4F-9B0EC728A0B0}"/>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C5F502FA-73EE-A09F-27E9-3F1063BFC835}"/>
              </a:ext>
            </a:extLst>
          </p:cNvPr>
          <p:cNvSpPr>
            <a:spLocks noGrp="1"/>
          </p:cNvSpPr>
          <p:nvPr>
            <p:ph type="sldNum" sz="quarter" idx="12"/>
          </p:nvPr>
        </p:nvSpPr>
        <p:spPr/>
        <p:txBody>
          <a:bodyPr/>
          <a:lstStyle/>
          <a:p>
            <a:fld id="{5B621ED0-B45F-441E-93E9-023E2B55C8A5}" type="slidenum">
              <a:rPr lang="en-CA" smtClean="0"/>
              <a:t>115</a:t>
            </a:fld>
            <a:endParaRPr lang="en-CA"/>
          </a:p>
        </p:txBody>
      </p:sp>
    </p:spTree>
    <p:extLst>
      <p:ext uri="{BB962C8B-B14F-4D97-AF65-F5344CB8AC3E}">
        <p14:creationId xmlns:p14="http://schemas.microsoft.com/office/powerpoint/2010/main" val="415638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FA88-1C72-4086-9A30-ECC876F3D672}"/>
              </a:ext>
            </a:extLst>
          </p:cNvPr>
          <p:cNvSpPr>
            <a:spLocks noGrp="1"/>
          </p:cNvSpPr>
          <p:nvPr>
            <p:ph type="title" idx="4294967295"/>
          </p:nvPr>
        </p:nvSpPr>
        <p:spPr>
          <a:xfrm>
            <a:off x="-118721" y="0"/>
            <a:ext cx="4964314" cy="1509712"/>
          </a:xfrm>
        </p:spPr>
        <p:txBody>
          <a:bodyPr vert="horz" lIns="91440" tIns="45720" rIns="91440" bIns="45720" rtlCol="0" anchor="ctr">
            <a:normAutofit/>
          </a:bodyPr>
          <a:lstStyle/>
          <a:p>
            <a:pPr algn="ctr"/>
            <a:r>
              <a:rPr lang="en-US" sz="2800" dirty="0">
                <a:solidFill>
                  <a:schemeClr val="tx1"/>
                </a:solidFill>
                <a:latin typeface="Arial" panose="020B0604020202020204" pitchFamily="34" charset="0"/>
                <a:cs typeface="Arial" panose="020B0604020202020204" pitchFamily="34" charset="0"/>
              </a:rPr>
              <a:t>Accessing and benefitting from mental health care</a:t>
            </a:r>
          </a:p>
        </p:txBody>
      </p:sp>
      <p:pic>
        <p:nvPicPr>
          <p:cNvPr id="1026" name="Picture 2" descr="Hurdling - Wikipedia">
            <a:extLst>
              <a:ext uri="{FF2B5EF4-FFF2-40B4-BE49-F238E27FC236}">
                <a16:creationId xmlns:a16="http://schemas.microsoft.com/office/drawing/2014/main" id="{7B496BAF-95EB-4BC4-A6CC-8C55F3322E6D}"/>
              </a:ext>
            </a:extLst>
          </p:cNvPr>
          <p:cNvPicPr>
            <a:picLocks noGrp="1" noChangeAspect="1" noChangeArrowheads="1"/>
          </p:cNvPicPr>
          <p:nvPr>
            <p:ph sz="half" idx="4294967295"/>
          </p:nvPr>
        </p:nvPicPr>
        <p:blipFill rotWithShape="1">
          <a:blip r:embed="rId3">
            <a:extLst>
              <a:ext uri="{28A0092B-C50C-407E-A947-70E740481C1C}">
                <a14:useLocalDpi xmlns:a14="http://schemas.microsoft.com/office/drawing/2010/main" val="0"/>
              </a:ext>
            </a:extLst>
          </a:blip>
          <a:srcRect l="17062" r="25312"/>
          <a:stretch/>
        </p:blipFill>
        <p:spPr bwMode="auto">
          <a:xfrm>
            <a:off x="343478" y="1509712"/>
            <a:ext cx="4295555" cy="5037396"/>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E52A94B-8625-4676-99E9-73663F46F053}"/>
              </a:ext>
            </a:extLst>
          </p:cNvPr>
          <p:cNvSpPr>
            <a:spLocks noGrp="1"/>
          </p:cNvSpPr>
          <p:nvPr>
            <p:ph sz="half" idx="4294967295"/>
          </p:nvPr>
        </p:nvSpPr>
        <p:spPr>
          <a:xfrm>
            <a:off x="4944140" y="187195"/>
            <a:ext cx="7247860" cy="6483609"/>
          </a:xfrm>
        </p:spPr>
        <p:txBody>
          <a:bodyPr vert="horz" lIns="91440" tIns="45720" rIns="91440" bIns="45720" rtlCol="0">
            <a:normAutofit fontScale="92500" lnSpcReduction="10000"/>
          </a:bodyPr>
          <a:lstStyle/>
          <a:p>
            <a:r>
              <a:rPr lang="en-US" sz="2400" dirty="0">
                <a:solidFill>
                  <a:schemeClr val="bg1"/>
                </a:solidFill>
                <a:latin typeface="Arial" panose="020B0604020202020204" pitchFamily="34" charset="0"/>
                <a:cs typeface="Arial" panose="020B0604020202020204" pitchFamily="34" charset="0"/>
              </a:rPr>
              <a:t>Getting out of, learning to avoid, and repairing holes or developing and implementing solutions  to our problems can be challenging. </a:t>
            </a:r>
          </a:p>
          <a:p>
            <a:r>
              <a:rPr lang="en-US" sz="2400" dirty="0">
                <a:solidFill>
                  <a:schemeClr val="bg1"/>
                </a:solidFill>
                <a:latin typeface="Arial" panose="020B0604020202020204" pitchFamily="34" charset="0"/>
                <a:cs typeface="Arial" panose="020B0604020202020204" pitchFamily="34" charset="0"/>
              </a:rPr>
              <a:t>Challenges can arise around:</a:t>
            </a:r>
          </a:p>
          <a:p>
            <a:r>
              <a:rPr lang="en-US" sz="2400" dirty="0">
                <a:solidFill>
                  <a:schemeClr val="bg1"/>
                </a:solidFill>
                <a:latin typeface="Arial" panose="020B0604020202020204" pitchFamily="34" charset="0"/>
                <a:cs typeface="Arial" panose="020B0604020202020204" pitchFamily="34" charset="0"/>
              </a:rPr>
              <a:t> 1. Realizing there is a problem. </a:t>
            </a:r>
          </a:p>
          <a:p>
            <a:r>
              <a:rPr lang="en-US" sz="2400" dirty="0">
                <a:solidFill>
                  <a:schemeClr val="bg1"/>
                </a:solidFill>
                <a:latin typeface="Arial" panose="020B0604020202020204" pitchFamily="34" charset="0"/>
                <a:cs typeface="Arial" panose="020B0604020202020204" pitchFamily="34" charset="0"/>
              </a:rPr>
              <a:t>2. Having a good understanding of the problem.</a:t>
            </a:r>
          </a:p>
          <a:p>
            <a:r>
              <a:rPr lang="en-US" sz="2400" dirty="0">
                <a:solidFill>
                  <a:schemeClr val="bg1"/>
                </a:solidFill>
                <a:latin typeface="Arial" panose="020B0604020202020204" pitchFamily="34" charset="0"/>
                <a:cs typeface="Arial" panose="020B0604020202020204" pitchFamily="34" charset="0"/>
              </a:rPr>
              <a:t> 3. Deciding on which approach is best suited to working on your problems and </a:t>
            </a:r>
          </a:p>
          <a:p>
            <a:r>
              <a:rPr lang="en-US" sz="2400" dirty="0">
                <a:solidFill>
                  <a:schemeClr val="bg1"/>
                </a:solidFill>
                <a:latin typeface="Arial" panose="020B0604020202020204" pitchFamily="34" charset="0"/>
                <a:cs typeface="Arial" panose="020B0604020202020204" pitchFamily="34" charset="0"/>
              </a:rPr>
              <a:t>4. Accessing mental health professionals to help implement the approach.</a:t>
            </a:r>
          </a:p>
          <a:p>
            <a:r>
              <a:rPr lang="en-US" sz="2400" dirty="0">
                <a:solidFill>
                  <a:schemeClr val="bg1"/>
                </a:solidFill>
                <a:latin typeface="Arial" panose="020B0604020202020204" pitchFamily="34" charset="0"/>
                <a:cs typeface="Arial" panose="020B0604020202020204" pitchFamily="34" charset="0"/>
              </a:rPr>
              <a:t>Obstacles to developing and implementing solutions to problems may have to do:</a:t>
            </a:r>
          </a:p>
          <a:p>
            <a:r>
              <a:rPr lang="en-US" sz="2400" dirty="0">
                <a:solidFill>
                  <a:schemeClr val="bg1"/>
                </a:solidFill>
                <a:latin typeface="Arial" panose="020B0604020202020204" pitchFamily="34" charset="0"/>
                <a:cs typeface="Arial" panose="020B0604020202020204" pitchFamily="34" charset="0"/>
              </a:rPr>
              <a:t> 1. mostly with the person seeking to change</a:t>
            </a:r>
          </a:p>
          <a:p>
            <a:r>
              <a:rPr lang="en-US" sz="2400" dirty="0">
                <a:solidFill>
                  <a:schemeClr val="bg1"/>
                </a:solidFill>
                <a:latin typeface="Arial" panose="020B0604020202020204" pitchFamily="34" charset="0"/>
                <a:cs typeface="Arial" panose="020B0604020202020204" pitchFamily="34" charset="0"/>
              </a:rPr>
              <a:t> 2. mostly with accessing the right resources.</a:t>
            </a:r>
          </a:p>
          <a:p>
            <a:r>
              <a:rPr lang="en-US" sz="2400" dirty="0">
                <a:solidFill>
                  <a:schemeClr val="bg1"/>
                </a:solidFill>
                <a:latin typeface="Arial" panose="020B0604020202020204" pitchFamily="34" charset="0"/>
                <a:cs typeface="Arial" panose="020B0604020202020204" pitchFamily="34" charset="0"/>
              </a:rPr>
              <a:t>Understanding and dealing with these obstacles is essential in benefiting from mental health care resources.</a:t>
            </a:r>
          </a:p>
        </p:txBody>
      </p:sp>
      <p:sp>
        <p:nvSpPr>
          <p:cNvPr id="3" name="Slide Number Placeholder 2">
            <a:extLst>
              <a:ext uri="{FF2B5EF4-FFF2-40B4-BE49-F238E27FC236}">
                <a16:creationId xmlns:a16="http://schemas.microsoft.com/office/drawing/2014/main" id="{850F3648-DF53-D2EA-786A-1CDC7804A0F4}"/>
              </a:ext>
            </a:extLst>
          </p:cNvPr>
          <p:cNvSpPr>
            <a:spLocks noGrp="1"/>
          </p:cNvSpPr>
          <p:nvPr>
            <p:ph type="sldNum" sz="quarter" idx="12"/>
          </p:nvPr>
        </p:nvSpPr>
        <p:spPr/>
        <p:txBody>
          <a:bodyPr/>
          <a:lstStyle/>
          <a:p>
            <a:fld id="{5B621ED0-B45F-441E-93E9-023E2B55C8A5}" type="slidenum">
              <a:rPr lang="en-CA" smtClean="0"/>
              <a:t>116</a:t>
            </a:fld>
            <a:endParaRPr lang="en-CA"/>
          </a:p>
        </p:txBody>
      </p:sp>
      <p:sp>
        <p:nvSpPr>
          <p:cNvPr id="5" name="Star: 5 Points 4">
            <a:extLst>
              <a:ext uri="{FF2B5EF4-FFF2-40B4-BE49-F238E27FC236}">
                <a16:creationId xmlns:a16="http://schemas.microsoft.com/office/drawing/2014/main" id="{7AFF781A-4544-A44F-04AC-26BF19A61A73}"/>
              </a:ext>
            </a:extLst>
          </p:cNvPr>
          <p:cNvSpPr/>
          <p:nvPr/>
        </p:nvSpPr>
        <p:spPr>
          <a:xfrm>
            <a:off x="169469" y="37069"/>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12532114"/>
      </p:ext>
    </p:extLst>
  </p:cSld>
  <p:clrMapOvr>
    <a:masterClrMapping/>
  </p:clrMapOvr>
  <mc:AlternateContent xmlns:mc="http://schemas.openxmlformats.org/markup-compatibility/2006" xmlns:p14="http://schemas.microsoft.com/office/powerpoint/2010/main">
    <mc:Choice Requires="p14">
      <p:transition spd="med" p14:dur="700" advTm="15962">
        <p:fade/>
      </p:transition>
    </mc:Choice>
    <mc:Fallback xmlns="">
      <p:transition spd="med" advTm="15962">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tx1"/>
                </a:solidFill>
                <a:latin typeface="Arial" panose="020B0604020202020204" pitchFamily="34" charset="0"/>
                <a:cs typeface="Arial" panose="020B0604020202020204" pitchFamily="34" charset="0"/>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823516" y="475803"/>
            <a:ext cx="5781675" cy="6129613"/>
          </a:xfrm>
        </p:spPr>
        <p:txBody>
          <a:bodyPr>
            <a:normAutofit fontScale="85000" lnSpcReduction="20000"/>
          </a:bodyPr>
          <a:lstStyle/>
          <a:p>
            <a:r>
              <a:rPr lang="en-CA" sz="3000" dirty="0">
                <a:solidFill>
                  <a:schemeClr val="bg1"/>
                </a:solidFill>
                <a:latin typeface="Arial" panose="020B0604020202020204" pitchFamily="34" charset="0"/>
                <a:cs typeface="Arial" panose="020B0604020202020204" pitchFamily="34" charset="0"/>
              </a:rPr>
              <a:t>For a more detailed consideration of these obstacles please see slides from 2025-26 which you’ll find below.</a:t>
            </a:r>
          </a:p>
          <a:p>
            <a:r>
              <a:rPr lang="en-CA" sz="3000" dirty="0">
                <a:solidFill>
                  <a:schemeClr val="bg1"/>
                </a:solidFill>
                <a:latin typeface="Arial" panose="020B0604020202020204" pitchFamily="34" charset="0"/>
                <a:cs typeface="Arial" panose="020B0604020202020204" pitchFamily="34" charset="0"/>
              </a:rPr>
              <a:t>1.  Am I the problem, or is the world the problem? Internal vs. external locus of control, the stages model of change and motivational interviewing</a:t>
            </a:r>
          </a:p>
          <a:p>
            <a:r>
              <a:rPr lang="en-CA" sz="3000" dirty="0">
                <a:solidFill>
                  <a:schemeClr val="bg1"/>
                </a:solidFill>
                <a:latin typeface="Arial" panose="020B0604020202020204" pitchFamily="34" charset="0"/>
                <a:cs typeface="Arial" panose="020B0604020202020204" pitchFamily="34" charset="0"/>
              </a:rPr>
              <a:t>2. Understanding the problem: diagnosis vs. formulations</a:t>
            </a:r>
          </a:p>
          <a:p>
            <a:r>
              <a:rPr lang="en-CA" sz="3000" dirty="0">
                <a:solidFill>
                  <a:schemeClr val="bg1"/>
                </a:solidFill>
                <a:latin typeface="Arial" panose="020B0604020202020204" pitchFamily="34" charset="0"/>
                <a:cs typeface="Arial" panose="020B0604020202020204" pitchFamily="34" charset="0"/>
              </a:rPr>
              <a:t>3. What will help and who can I trust.</a:t>
            </a:r>
          </a:p>
          <a:p>
            <a:r>
              <a:rPr lang="en-CA" sz="3000" dirty="0">
                <a:solidFill>
                  <a:schemeClr val="bg1"/>
                </a:solidFill>
                <a:latin typeface="Arial" panose="020B0604020202020204" pitchFamily="34" charset="0"/>
                <a:cs typeface="Arial" panose="020B0604020202020204" pitchFamily="34" charset="0"/>
              </a:rPr>
              <a:t>4. Coping with limited resources</a:t>
            </a:r>
          </a:p>
          <a:p>
            <a:r>
              <a:rPr lang="en-CA" sz="3000" dirty="0">
                <a:solidFill>
                  <a:schemeClr val="bg1"/>
                </a:solidFill>
                <a:latin typeface="Arial" panose="020B0604020202020204" pitchFamily="34" charset="0"/>
                <a:cs typeface="Arial" panose="020B0604020202020204" pitchFamily="34" charset="0"/>
              </a:rPr>
              <a:t>5. Dealing with competing priorities</a:t>
            </a:r>
          </a:p>
          <a:p>
            <a:r>
              <a:rPr lang="en-CA" sz="3000" dirty="0">
                <a:solidFill>
                  <a:schemeClr val="bg1"/>
                </a:solidFill>
                <a:latin typeface="Arial" panose="020B0604020202020204" pitchFamily="34" charset="0"/>
                <a:cs typeface="Arial" panose="020B0604020202020204" pitchFamily="34" charset="0"/>
              </a:rPr>
              <a:t>6. Believing one can change: Self-efficacy, learned helplessness, and locus of control</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493481" y="1909860"/>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F0A33BF3-B6EE-6085-F987-3BDF8DB9A661}"/>
              </a:ext>
            </a:extLst>
          </p:cNvPr>
          <p:cNvSpPr>
            <a:spLocks noGrp="1"/>
          </p:cNvSpPr>
          <p:nvPr>
            <p:ph type="sldNum" sz="quarter" idx="12"/>
          </p:nvPr>
        </p:nvSpPr>
        <p:spPr/>
        <p:txBody>
          <a:bodyPr/>
          <a:lstStyle/>
          <a:p>
            <a:fld id="{5B621ED0-B45F-441E-93E9-023E2B55C8A5}" type="slidenum">
              <a:rPr lang="en-CA" smtClean="0"/>
              <a:t>117</a:t>
            </a:fld>
            <a:endParaRPr lang="en-CA"/>
          </a:p>
        </p:txBody>
      </p:sp>
      <p:sp>
        <p:nvSpPr>
          <p:cNvPr id="7" name="Star: 5 Points 6">
            <a:extLst>
              <a:ext uri="{FF2B5EF4-FFF2-40B4-BE49-F238E27FC236}">
                <a16:creationId xmlns:a16="http://schemas.microsoft.com/office/drawing/2014/main" id="{1051F04D-F5AC-0904-42B5-2155A1889BAE}"/>
              </a:ext>
            </a:extLst>
          </p:cNvPr>
          <p:cNvSpPr/>
          <p:nvPr/>
        </p:nvSpPr>
        <p:spPr>
          <a:xfrm>
            <a:off x="145463" y="2643"/>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505867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9A84-142B-8FC9-4685-243CC8784DD4}"/>
              </a:ext>
            </a:extLst>
          </p:cNvPr>
          <p:cNvSpPr>
            <a:spLocks noGrp="1"/>
          </p:cNvSpPr>
          <p:nvPr>
            <p:ph type="title" idx="4294967295"/>
          </p:nvPr>
        </p:nvSpPr>
        <p:spPr>
          <a:xfrm>
            <a:off x="0" y="228600"/>
            <a:ext cx="4521200" cy="1993900"/>
          </a:xfrm>
        </p:spPr>
        <p:txBody>
          <a:bodyPr>
            <a:normAutofit/>
          </a:bodyPr>
          <a:lstStyle/>
          <a:p>
            <a:pPr algn="ctr"/>
            <a:r>
              <a:rPr lang="en-CA" sz="2800" dirty="0">
                <a:solidFill>
                  <a:schemeClr val="tx1"/>
                </a:solidFill>
                <a:latin typeface="Arial" panose="020B0604020202020204" pitchFamily="34" charset="0"/>
                <a:cs typeface="Arial" panose="020B0604020202020204" pitchFamily="34" charset="0"/>
              </a:rPr>
              <a:t>Obstacles participants often encounter in the simple course</a:t>
            </a:r>
          </a:p>
        </p:txBody>
      </p:sp>
      <p:sp>
        <p:nvSpPr>
          <p:cNvPr id="3" name="Content Placeholder 2">
            <a:extLst>
              <a:ext uri="{FF2B5EF4-FFF2-40B4-BE49-F238E27FC236}">
                <a16:creationId xmlns:a16="http://schemas.microsoft.com/office/drawing/2014/main" id="{B9D07752-8A17-7E3B-509E-53C0F51268F1}"/>
              </a:ext>
            </a:extLst>
          </p:cNvPr>
          <p:cNvSpPr>
            <a:spLocks noGrp="1"/>
          </p:cNvSpPr>
          <p:nvPr>
            <p:ph idx="4294967295"/>
          </p:nvPr>
        </p:nvSpPr>
        <p:spPr>
          <a:xfrm>
            <a:off x="4654550" y="147638"/>
            <a:ext cx="7537450" cy="6858000"/>
          </a:xfrm>
        </p:spPr>
        <p:txBody>
          <a:bodyPr anchor="ctr">
            <a:normAutofit/>
          </a:bodyPr>
          <a:lstStyle/>
          <a:p>
            <a:r>
              <a:rPr lang="en-CA" sz="2400" dirty="0">
                <a:solidFill>
                  <a:schemeClr val="bg1"/>
                </a:solidFill>
                <a:latin typeface="Arial" panose="020B0604020202020204" pitchFamily="34" charset="0"/>
                <a:cs typeface="Arial" panose="020B0604020202020204" pitchFamily="34" charset="0"/>
              </a:rPr>
              <a:t>One out of every three people who starts the Simple course stops attending. Some of the reasons people have shared:</a:t>
            </a:r>
          </a:p>
          <a:p>
            <a:r>
              <a:rPr lang="en-CA" sz="2400" dirty="0">
                <a:solidFill>
                  <a:schemeClr val="bg1"/>
                </a:solidFill>
                <a:latin typeface="Arial" panose="020B0604020202020204" pitchFamily="34" charset="0"/>
                <a:cs typeface="Arial" panose="020B0604020202020204" pitchFamily="34" charset="0"/>
              </a:rPr>
              <a:t>They feel better and don’t need the course anymore, or feel worse and can’t find the motivation, hope, or interest needed for participating. </a:t>
            </a:r>
          </a:p>
          <a:p>
            <a:r>
              <a:rPr lang="en-CA" sz="2400" dirty="0">
                <a:solidFill>
                  <a:schemeClr val="bg1"/>
                </a:solidFill>
                <a:latin typeface="Arial" panose="020B0604020202020204" pitchFamily="34" charset="0"/>
                <a:cs typeface="Arial" panose="020B0604020202020204" pitchFamily="34" charset="0"/>
              </a:rPr>
              <a:t>They may feel their problems are too big for a course like this or that what they really need is individual therapy.</a:t>
            </a:r>
          </a:p>
          <a:p>
            <a:r>
              <a:rPr lang="en-CA" sz="2400" dirty="0">
                <a:solidFill>
                  <a:schemeClr val="bg1"/>
                </a:solidFill>
                <a:latin typeface="Arial" panose="020B0604020202020204" pitchFamily="34" charset="0"/>
                <a:cs typeface="Arial" panose="020B0604020202020204" pitchFamily="34" charset="0"/>
              </a:rPr>
              <a:t>Simple is not a good fit for their issues, their attention span, or learning style.</a:t>
            </a:r>
          </a:p>
          <a:p>
            <a:r>
              <a:rPr lang="en-CA" sz="2400" dirty="0">
                <a:solidFill>
                  <a:schemeClr val="bg1"/>
                </a:solidFill>
                <a:latin typeface="Arial" panose="020B0604020202020204" pitchFamily="34" charset="0"/>
                <a:cs typeface="Arial" panose="020B0604020202020204" pitchFamily="34" charset="0"/>
              </a:rPr>
              <a:t>There are changes in their schedules, new commitments, or changes in circumstances.</a:t>
            </a:r>
          </a:p>
          <a:p>
            <a:r>
              <a:rPr lang="en-CA" sz="2400" dirty="0">
                <a:solidFill>
                  <a:schemeClr val="bg1"/>
                </a:solidFill>
                <a:latin typeface="Arial" panose="020B0604020202020204" pitchFamily="34" charset="0"/>
                <a:cs typeface="Arial" panose="020B0604020202020204" pitchFamily="34" charset="0"/>
              </a:rPr>
              <a:t>They experience general discouragement: “if I have to do all of this to change, change is impossible” or “What we’ve talked about so far is not working and nothing will ever work”</a:t>
            </a:r>
          </a:p>
          <a:p>
            <a:endParaRPr lang="en-CA" sz="1100" dirty="0">
              <a:solidFill>
                <a:schemeClr val="tx2"/>
              </a:solidFill>
            </a:endParaRPr>
          </a:p>
        </p:txBody>
      </p:sp>
      <p:pic>
        <p:nvPicPr>
          <p:cNvPr id="2050" name="Picture 2" descr="DIY American Ninja Warrior Backyard Obstacle Course - Frugal Fun For Boys  and Girls">
            <a:extLst>
              <a:ext uri="{FF2B5EF4-FFF2-40B4-BE49-F238E27FC236}">
                <a16:creationId xmlns:a16="http://schemas.microsoft.com/office/drawing/2014/main" id="{DBB2E57D-95BA-22E4-22E4-0AA64D89D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23" y="2143431"/>
            <a:ext cx="4396248" cy="309224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FEEC25D-8CC7-A345-1AE4-7A436E7780D8}"/>
              </a:ext>
            </a:extLst>
          </p:cNvPr>
          <p:cNvSpPr>
            <a:spLocks noGrp="1"/>
          </p:cNvSpPr>
          <p:nvPr>
            <p:ph type="sldNum" sz="quarter" idx="12"/>
          </p:nvPr>
        </p:nvSpPr>
        <p:spPr/>
        <p:txBody>
          <a:bodyPr/>
          <a:lstStyle/>
          <a:p>
            <a:fld id="{5B621ED0-B45F-441E-93E9-023E2B55C8A5}" type="slidenum">
              <a:rPr lang="en-CA" smtClean="0"/>
              <a:t>118</a:t>
            </a:fld>
            <a:endParaRPr lang="en-CA"/>
          </a:p>
        </p:txBody>
      </p:sp>
      <p:sp>
        <p:nvSpPr>
          <p:cNvPr id="6" name="Star: 5 Points 5">
            <a:extLst>
              <a:ext uri="{FF2B5EF4-FFF2-40B4-BE49-F238E27FC236}">
                <a16:creationId xmlns:a16="http://schemas.microsoft.com/office/drawing/2014/main" id="{BD7504D5-2DAF-0E00-1B64-A29164093A9A}"/>
              </a:ext>
            </a:extLst>
          </p:cNvPr>
          <p:cNvSpPr/>
          <p:nvPr/>
        </p:nvSpPr>
        <p:spPr>
          <a:xfrm>
            <a:off x="129023" y="78474"/>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6322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9A84-142B-8FC9-4685-243CC8784DD4}"/>
              </a:ext>
            </a:extLst>
          </p:cNvPr>
          <p:cNvSpPr>
            <a:spLocks noGrp="1"/>
          </p:cNvSpPr>
          <p:nvPr>
            <p:ph type="title" idx="4294967295"/>
          </p:nvPr>
        </p:nvSpPr>
        <p:spPr>
          <a:xfrm>
            <a:off x="0" y="228600"/>
            <a:ext cx="4521200" cy="1993900"/>
          </a:xfrm>
        </p:spPr>
        <p:txBody>
          <a:bodyPr>
            <a:normAutofit/>
          </a:bodyPr>
          <a:lstStyle/>
          <a:p>
            <a:pPr algn="ctr"/>
            <a:r>
              <a:rPr lang="en-CA" sz="2800" dirty="0"/>
              <a:t>Obstacles participants often encounter in the simple course</a:t>
            </a:r>
          </a:p>
        </p:txBody>
      </p:sp>
      <p:sp>
        <p:nvSpPr>
          <p:cNvPr id="3" name="Content Placeholder 2">
            <a:extLst>
              <a:ext uri="{FF2B5EF4-FFF2-40B4-BE49-F238E27FC236}">
                <a16:creationId xmlns:a16="http://schemas.microsoft.com/office/drawing/2014/main" id="{B9D07752-8A17-7E3B-509E-53C0F51268F1}"/>
              </a:ext>
            </a:extLst>
          </p:cNvPr>
          <p:cNvSpPr>
            <a:spLocks noGrp="1"/>
          </p:cNvSpPr>
          <p:nvPr>
            <p:ph idx="4294967295"/>
          </p:nvPr>
        </p:nvSpPr>
        <p:spPr>
          <a:xfrm>
            <a:off x="4654550" y="147638"/>
            <a:ext cx="7537450" cy="6858000"/>
          </a:xfrm>
        </p:spPr>
        <p:txBody>
          <a:bodyPr anchor="ctr">
            <a:normAutofit/>
          </a:bodyPr>
          <a:lstStyle/>
          <a:p>
            <a:r>
              <a:rPr lang="en-CA" sz="2400" dirty="0">
                <a:solidFill>
                  <a:schemeClr val="bg1"/>
                </a:solidFill>
                <a:latin typeface="Arial" panose="020B0604020202020204" pitchFamily="34" charset="0"/>
                <a:cs typeface="Arial" panose="020B0604020202020204" pitchFamily="34" charset="0"/>
              </a:rPr>
              <a:t>Three hours (or 4.5 hours if you attend boing) a week is a big commitment other things get in the way. People miss one or two session and feel they are too far behind. People can’t be in a room or in front of a screen for 3 hours.</a:t>
            </a:r>
          </a:p>
          <a:p>
            <a:r>
              <a:rPr lang="en-CA" sz="2400" dirty="0">
                <a:solidFill>
                  <a:schemeClr val="bg1"/>
                </a:solidFill>
                <a:latin typeface="Arial" panose="020B0604020202020204" pitchFamily="34" charset="0"/>
                <a:cs typeface="Arial" panose="020B0604020202020204" pitchFamily="34" charset="0"/>
              </a:rPr>
              <a:t>The material covered is too difficult to understand.</a:t>
            </a:r>
          </a:p>
          <a:p>
            <a:r>
              <a:rPr lang="en-CA" sz="2400" dirty="0">
                <a:solidFill>
                  <a:schemeClr val="bg1"/>
                </a:solidFill>
                <a:latin typeface="Arial" panose="020B0604020202020204" pitchFamily="34" charset="0"/>
                <a:cs typeface="Arial" panose="020B0604020202020204" pitchFamily="34" charset="0"/>
              </a:rPr>
              <a:t>The format the material is presented in, is challenging when people have trouble with attention, concentration, or have atypical learning styles. The co-leaders are boring.</a:t>
            </a:r>
          </a:p>
          <a:p>
            <a:r>
              <a:rPr lang="en-CA" sz="2400" dirty="0">
                <a:solidFill>
                  <a:schemeClr val="bg1"/>
                </a:solidFill>
                <a:latin typeface="Arial" panose="020B0604020202020204" pitchFamily="34" charset="0"/>
                <a:cs typeface="Arial" panose="020B0604020202020204" pitchFamily="34" charset="0"/>
              </a:rPr>
              <a:t>Participating in the course, the material, what the co-leaders say or how they say it, and other participants trigger strong emotions that people want to avoid such as hurt, anxiety, anger, grief, sadness, hopelessness.</a:t>
            </a:r>
          </a:p>
          <a:p>
            <a:r>
              <a:rPr lang="en-CA" sz="2400" dirty="0">
                <a:solidFill>
                  <a:schemeClr val="bg1"/>
                </a:solidFill>
                <a:latin typeface="Arial" panose="020B0604020202020204" pitchFamily="34" charset="0"/>
                <a:cs typeface="Arial" panose="020B0604020202020204" pitchFamily="34" charset="0"/>
              </a:rPr>
              <a:t>Combinations of several of the above. </a:t>
            </a:r>
          </a:p>
          <a:p>
            <a:endParaRPr lang="en-CA" sz="1100" dirty="0">
              <a:solidFill>
                <a:schemeClr val="tx2"/>
              </a:solidFill>
            </a:endParaRPr>
          </a:p>
        </p:txBody>
      </p:sp>
      <p:pic>
        <p:nvPicPr>
          <p:cNvPr id="2050" name="Picture 2" descr="DIY American Ninja Warrior Backyard Obstacle Course - Frugal Fun For Boys  and Girls">
            <a:extLst>
              <a:ext uri="{FF2B5EF4-FFF2-40B4-BE49-F238E27FC236}">
                <a16:creationId xmlns:a16="http://schemas.microsoft.com/office/drawing/2014/main" id="{DBB2E57D-95BA-22E4-22E4-0AA64D89D2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23" y="2143431"/>
            <a:ext cx="4396248" cy="30922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128C09E-BE9B-BA2E-B922-CA1C2089010F}"/>
              </a:ext>
            </a:extLst>
          </p:cNvPr>
          <p:cNvSpPr txBox="1"/>
          <p:nvPr/>
        </p:nvSpPr>
        <p:spPr>
          <a:xfrm>
            <a:off x="230519" y="401186"/>
            <a:ext cx="4060161" cy="1569660"/>
          </a:xfrm>
          <a:prstGeom prst="rect">
            <a:avLst/>
          </a:prstGeom>
          <a:noFill/>
        </p:spPr>
        <p:txBody>
          <a:bodyPr wrap="square">
            <a:spAutoFit/>
          </a:bodyPr>
          <a:lstStyle/>
          <a:p>
            <a:pPr algn="ctr"/>
            <a:r>
              <a:rPr lang="en-CA" sz="2400" dirty="0">
                <a:latin typeface="Arial" panose="020B0604020202020204" pitchFamily="34" charset="0"/>
                <a:cs typeface="Arial" panose="020B0604020202020204" pitchFamily="34" charset="0"/>
              </a:rPr>
              <a:t>OBSTACLES PARTICIPANTS OFTEN ENCOUNTER IN THE SIMPLE COURSE</a:t>
            </a:r>
          </a:p>
        </p:txBody>
      </p:sp>
      <p:sp>
        <p:nvSpPr>
          <p:cNvPr id="4" name="Slide Number Placeholder 3">
            <a:extLst>
              <a:ext uri="{FF2B5EF4-FFF2-40B4-BE49-F238E27FC236}">
                <a16:creationId xmlns:a16="http://schemas.microsoft.com/office/drawing/2014/main" id="{8A565736-7E6F-35B5-12DF-E038A2F5C7FD}"/>
              </a:ext>
            </a:extLst>
          </p:cNvPr>
          <p:cNvSpPr>
            <a:spLocks noGrp="1"/>
          </p:cNvSpPr>
          <p:nvPr>
            <p:ph type="sldNum" sz="quarter" idx="12"/>
          </p:nvPr>
        </p:nvSpPr>
        <p:spPr/>
        <p:txBody>
          <a:bodyPr/>
          <a:lstStyle/>
          <a:p>
            <a:fld id="{5B621ED0-B45F-441E-93E9-023E2B55C8A5}" type="slidenum">
              <a:rPr lang="en-CA" smtClean="0"/>
              <a:t>119</a:t>
            </a:fld>
            <a:endParaRPr lang="en-CA"/>
          </a:p>
        </p:txBody>
      </p:sp>
      <p:sp>
        <p:nvSpPr>
          <p:cNvPr id="7" name="Star: 5 Points 6">
            <a:extLst>
              <a:ext uri="{FF2B5EF4-FFF2-40B4-BE49-F238E27FC236}">
                <a16:creationId xmlns:a16="http://schemas.microsoft.com/office/drawing/2014/main" id="{90330161-4E73-B962-6B2E-245DEEE435DA}"/>
              </a:ext>
            </a:extLst>
          </p:cNvPr>
          <p:cNvSpPr/>
          <p:nvPr/>
        </p:nvSpPr>
        <p:spPr>
          <a:xfrm>
            <a:off x="129023" y="78474"/>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9597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of a person&#10;&#10;Description automatically generated">
            <a:extLst>
              <a:ext uri="{FF2B5EF4-FFF2-40B4-BE49-F238E27FC236}">
                <a16:creationId xmlns:a16="http://schemas.microsoft.com/office/drawing/2014/main" id="{2C7EB971-F40B-9024-E61A-1248F2162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20" y="1742481"/>
            <a:ext cx="3050480" cy="3975413"/>
          </a:xfrm>
          <a:prstGeom prst="rect">
            <a:avLst/>
          </a:prstGeom>
        </p:spPr>
      </p:pic>
      <p:sp>
        <p:nvSpPr>
          <p:cNvPr id="4" name="TextBox 3">
            <a:extLst>
              <a:ext uri="{FF2B5EF4-FFF2-40B4-BE49-F238E27FC236}">
                <a16:creationId xmlns:a16="http://schemas.microsoft.com/office/drawing/2014/main" id="{3F422069-3E0F-60DF-29B3-300988C204CF}"/>
              </a:ext>
            </a:extLst>
          </p:cNvPr>
          <p:cNvSpPr txBox="1"/>
          <p:nvPr/>
        </p:nvSpPr>
        <p:spPr>
          <a:xfrm>
            <a:off x="-58533" y="306027"/>
            <a:ext cx="3276186" cy="1323439"/>
          </a:xfrm>
          <a:prstGeom prst="rect">
            <a:avLst/>
          </a:prstGeom>
          <a:noFill/>
        </p:spPr>
        <p:txBody>
          <a:bodyPr wrap="square">
            <a:spAutoFit/>
          </a:bodyPr>
          <a:lstStyle/>
          <a:p>
            <a:pPr algn="ctr"/>
            <a:r>
              <a:rPr lang="en-CA" sz="4000" dirty="0"/>
              <a:t>LEARNING</a:t>
            </a:r>
          </a:p>
          <a:p>
            <a:pPr algn="ctr"/>
            <a:r>
              <a:rPr lang="en-CA" sz="4000" dirty="0"/>
              <a:t>CHALLENGES</a:t>
            </a:r>
          </a:p>
        </p:txBody>
      </p:sp>
      <p:sp>
        <p:nvSpPr>
          <p:cNvPr id="6" name="TextBox 5">
            <a:extLst>
              <a:ext uri="{FF2B5EF4-FFF2-40B4-BE49-F238E27FC236}">
                <a16:creationId xmlns:a16="http://schemas.microsoft.com/office/drawing/2014/main" id="{1F783629-2F7A-78FC-8438-3E44D1DEBBC5}"/>
              </a:ext>
            </a:extLst>
          </p:cNvPr>
          <p:cNvSpPr txBox="1"/>
          <p:nvPr/>
        </p:nvSpPr>
        <p:spPr>
          <a:xfrm>
            <a:off x="3352800" y="70021"/>
            <a:ext cx="8758518" cy="8063746"/>
          </a:xfrm>
          <a:prstGeom prst="rect">
            <a:avLst/>
          </a:prstGeom>
          <a:noFill/>
        </p:spPr>
        <p:txBody>
          <a:bodyPr wrap="square">
            <a:spAutoFit/>
          </a:bodyPr>
          <a:lstStyle/>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In this course we strive to create</a:t>
            </a:r>
            <a:r>
              <a:rPr lang="en-US" sz="2200" b="0" i="0" dirty="0">
                <a:solidFill>
                  <a:schemeClr val="bg1"/>
                </a:solidFill>
                <a:effectLst/>
                <a:latin typeface="Arial" panose="020B0604020202020204" pitchFamily="34" charset="0"/>
                <a:cs typeface="Arial" panose="020B0604020202020204" pitchFamily="34" charset="0"/>
              </a:rPr>
              <a:t> an effective learning environment.</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This involves paying attention to factors such as </a:t>
            </a:r>
            <a:r>
              <a:rPr lang="en-US" sz="2200" b="0" i="0" dirty="0">
                <a:solidFill>
                  <a:schemeClr val="bg1"/>
                </a:solidFill>
                <a:effectLst/>
                <a:latin typeface="Arial" panose="020B0604020202020204" pitchFamily="34" charset="0"/>
                <a:cs typeface="Arial" panose="020B0604020202020204" pitchFamily="34" charset="0"/>
              </a:rPr>
              <a:t>safety and comfort, engagement</a:t>
            </a:r>
            <a:r>
              <a:rPr lang="en-US" sz="2200" dirty="0">
                <a:solidFill>
                  <a:schemeClr val="bg1"/>
                </a:solidFill>
                <a:latin typeface="Arial" panose="020B0604020202020204" pitchFamily="34" charset="0"/>
                <a:cs typeface="Arial" panose="020B0604020202020204" pitchFamily="34" charset="0"/>
              </a:rPr>
              <a:t>,</a:t>
            </a:r>
            <a:r>
              <a:rPr lang="en-US" sz="2200" b="0" i="0" dirty="0">
                <a:solidFill>
                  <a:schemeClr val="bg1"/>
                </a:solidFill>
                <a:effectLst/>
                <a:latin typeface="Arial" panose="020B0604020202020204" pitchFamily="34" charset="0"/>
                <a:cs typeface="Arial" panose="020B0604020202020204" pitchFamily="34" charset="0"/>
              </a:rPr>
              <a:t> inclusivity, clear expectations, supportive relationships, feedback and assessment, flexibility,  encouragement of critical thinking, and positive reinforcement.</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Your contributions to creating such an environment are essential. We encourage you to: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1) </a:t>
            </a:r>
            <a:r>
              <a:rPr lang="en-US" sz="2200" b="0" i="0" dirty="0">
                <a:solidFill>
                  <a:schemeClr val="bg1"/>
                </a:solidFill>
                <a:effectLst/>
                <a:latin typeface="Arial" panose="020B0604020202020204" pitchFamily="34" charset="0"/>
                <a:cs typeface="Arial" panose="020B0604020202020204" pitchFamily="34" charset="0"/>
              </a:rPr>
              <a:t>view challenges as opportunities for growth. Perseverance will lead to improvement, and mistakes are a natural part of the learning process. </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2) Understand the real-world applications of what </a:t>
            </a:r>
            <a:r>
              <a:rPr lang="en-US" sz="2200" dirty="0">
                <a:solidFill>
                  <a:schemeClr val="bg1"/>
                </a:solidFill>
                <a:latin typeface="Arial" panose="020B0604020202020204" pitchFamily="34" charset="0"/>
                <a:cs typeface="Arial" panose="020B0604020202020204" pitchFamily="34" charset="0"/>
              </a:rPr>
              <a:t>you</a:t>
            </a:r>
            <a:r>
              <a:rPr lang="en-US" sz="2200" b="0" i="0" dirty="0">
                <a:solidFill>
                  <a:schemeClr val="bg1"/>
                </a:solidFill>
                <a:effectLst/>
                <a:latin typeface="Arial" panose="020B0604020202020204" pitchFamily="34" charset="0"/>
                <a:cs typeface="Arial" panose="020B0604020202020204" pitchFamily="34" charset="0"/>
              </a:rPr>
              <a:t> are learning.</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3) Help us create a safe and inclusive atmosphere where everyone feels comfortable and safe. </a:t>
            </a:r>
            <a:r>
              <a:rPr lang="en-US" sz="2200" dirty="0">
                <a:solidFill>
                  <a:schemeClr val="bg1"/>
                </a:solidFill>
                <a:latin typeface="Arial" panose="020B0604020202020204" pitchFamily="34" charset="0"/>
                <a:cs typeface="Arial" panose="020B0604020202020204" pitchFamily="34" charset="0"/>
              </a:rPr>
              <a:t>C</a:t>
            </a:r>
            <a:r>
              <a:rPr lang="en-US" sz="2200" b="0" i="0" dirty="0">
                <a:solidFill>
                  <a:schemeClr val="bg1"/>
                </a:solidFill>
                <a:effectLst/>
                <a:latin typeface="Arial" panose="020B0604020202020204" pitchFamily="34" charset="0"/>
                <a:cs typeface="Arial" panose="020B0604020202020204" pitchFamily="34" charset="0"/>
              </a:rPr>
              <a:t>ollaborate and respect your peers.</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4) Recognize and celebrate yours and other people’s achievements, both big and small. Positive feedback can boost confidence and motivation.</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5)</a:t>
            </a:r>
            <a:r>
              <a:rPr lang="en-US" sz="2200" dirty="0">
                <a:solidFill>
                  <a:schemeClr val="bg1"/>
                </a:solidFill>
                <a:latin typeface="Arial" panose="020B0604020202020204" pitchFamily="34" charset="0"/>
                <a:cs typeface="Arial" panose="020B0604020202020204" pitchFamily="34" charset="0"/>
              </a:rPr>
              <a:t> Approach the course with</a:t>
            </a:r>
            <a:r>
              <a:rPr lang="en-US" sz="2200" b="0" i="0" dirty="0">
                <a:solidFill>
                  <a:schemeClr val="bg1"/>
                </a:solidFill>
                <a:effectLst/>
                <a:latin typeface="Arial" panose="020B0604020202020204" pitchFamily="34" charset="0"/>
                <a:cs typeface="Arial" panose="020B0604020202020204" pitchFamily="34" charset="0"/>
              </a:rPr>
              <a:t> a sense of wonder and curiosity.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6</a:t>
            </a:r>
            <a:r>
              <a:rPr lang="en-US" sz="2200" b="0" i="0" dirty="0">
                <a:solidFill>
                  <a:schemeClr val="bg1"/>
                </a:solidFill>
                <a:effectLst/>
                <a:latin typeface="Arial" panose="020B0604020202020204" pitchFamily="34" charset="0"/>
                <a:cs typeface="Arial" panose="020B0604020202020204" pitchFamily="34" charset="0"/>
              </a:rPr>
              <a:t>) Set achievable goals for yourself. You don’t have to understand everything to benefit from the course</a:t>
            </a:r>
            <a:r>
              <a:rPr lang="en-US" sz="2200" b="0" i="0" dirty="0">
                <a:effectLst/>
                <a:latin typeface="Arial" panose="020B0604020202020204" pitchFamily="34" charset="0"/>
                <a:cs typeface="Arial" panose="020B0604020202020204" pitchFamily="34" charset="0"/>
              </a:rPr>
              <a:t>.</a:t>
            </a:r>
            <a:br>
              <a:rPr lang="en-US" sz="2200" dirty="0"/>
            </a:br>
            <a:br>
              <a:rPr lang="en-US" sz="2000" dirty="0"/>
            </a:br>
            <a:br>
              <a:rPr lang="en-US" sz="2000" dirty="0"/>
            </a:br>
            <a:br>
              <a:rPr lang="en-US" sz="2000" dirty="0"/>
            </a:br>
            <a:br>
              <a:rPr lang="en-US" sz="2000" dirty="0"/>
            </a:br>
            <a:endParaRPr lang="en-CA" sz="2000" dirty="0"/>
          </a:p>
        </p:txBody>
      </p:sp>
      <p:sp>
        <p:nvSpPr>
          <p:cNvPr id="3" name="Slide Number Placeholder 2">
            <a:extLst>
              <a:ext uri="{FF2B5EF4-FFF2-40B4-BE49-F238E27FC236}">
                <a16:creationId xmlns:a16="http://schemas.microsoft.com/office/drawing/2014/main" id="{2D93CC5E-89FA-EA73-C5E6-E0362B3C0D66}"/>
              </a:ext>
            </a:extLst>
          </p:cNvPr>
          <p:cNvSpPr>
            <a:spLocks noGrp="1"/>
          </p:cNvSpPr>
          <p:nvPr>
            <p:ph type="sldNum" sz="quarter" idx="12"/>
          </p:nvPr>
        </p:nvSpPr>
        <p:spPr/>
        <p:txBody>
          <a:bodyPr/>
          <a:lstStyle/>
          <a:p>
            <a:fld id="{5B621ED0-B45F-441E-93E9-023E2B55C8A5}" type="slidenum">
              <a:rPr lang="en-CA" smtClean="0"/>
              <a:t>120</a:t>
            </a:fld>
            <a:endParaRPr lang="en-CA"/>
          </a:p>
        </p:txBody>
      </p:sp>
      <p:sp>
        <p:nvSpPr>
          <p:cNvPr id="7" name="Star: 5 Points 6">
            <a:extLst>
              <a:ext uri="{FF2B5EF4-FFF2-40B4-BE49-F238E27FC236}">
                <a16:creationId xmlns:a16="http://schemas.microsoft.com/office/drawing/2014/main" id="{39EDDF5B-AAD1-4429-5EA4-CE61743D45B8}"/>
              </a:ext>
            </a:extLst>
          </p:cNvPr>
          <p:cNvSpPr/>
          <p:nvPr/>
        </p:nvSpPr>
        <p:spPr>
          <a:xfrm>
            <a:off x="129023" y="78474"/>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846473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680773-D93D-CD0D-1D6F-520D6CB04191}"/>
              </a:ext>
            </a:extLst>
          </p:cNvPr>
          <p:cNvSpPr>
            <a:spLocks noGrp="1"/>
          </p:cNvSpPr>
          <p:nvPr>
            <p:ph type="sldNum" sz="quarter" idx="12"/>
          </p:nvPr>
        </p:nvSpPr>
        <p:spPr/>
        <p:txBody>
          <a:bodyPr/>
          <a:lstStyle/>
          <a:p>
            <a:fld id="{5B621ED0-B45F-441E-93E9-023E2B55C8A5}" type="slidenum">
              <a:rPr lang="en-CA" smtClean="0"/>
              <a:t>121</a:t>
            </a:fld>
            <a:endParaRPr lang="en-CA"/>
          </a:p>
        </p:txBody>
      </p:sp>
      <p:sp>
        <p:nvSpPr>
          <p:cNvPr id="4" name="TextBox 3">
            <a:extLst>
              <a:ext uri="{FF2B5EF4-FFF2-40B4-BE49-F238E27FC236}">
                <a16:creationId xmlns:a16="http://schemas.microsoft.com/office/drawing/2014/main" id="{FC195768-2007-4097-EA95-6A1D13BFDA65}"/>
              </a:ext>
            </a:extLst>
          </p:cNvPr>
          <p:cNvSpPr txBox="1"/>
          <p:nvPr/>
        </p:nvSpPr>
        <p:spPr>
          <a:xfrm>
            <a:off x="30193" y="0"/>
            <a:ext cx="12131614" cy="6417141"/>
          </a:xfrm>
          <a:prstGeom prst="rect">
            <a:avLst/>
          </a:prstGeom>
          <a:noFill/>
        </p:spPr>
        <p:txBody>
          <a:bodyPr wrap="square">
            <a:spAutoFit/>
          </a:bodyPr>
          <a:lstStyle/>
          <a:p>
            <a:pPr>
              <a:buNone/>
            </a:pPr>
            <a:r>
              <a:rPr lang="en-CA" sz="2300" b="1" dirty="0">
                <a:effectLst/>
                <a:latin typeface="Arial" panose="020B0604020202020204" pitchFamily="34" charset="0"/>
                <a:cs typeface="Arial" panose="020B0604020202020204" pitchFamily="34" charset="0"/>
              </a:rPr>
              <a:t>FACTORS ASSOCIATED WITH GOOD GROUP OR INDIVIDUAL THERAPY OUTCOMES</a:t>
            </a:r>
          </a:p>
          <a:p>
            <a:pPr>
              <a:buNone/>
            </a:pPr>
            <a:r>
              <a:rPr lang="en-CA" sz="2300" b="1" dirty="0">
                <a:latin typeface="Arial" panose="020B0604020202020204" pitchFamily="34" charset="0"/>
                <a:cs typeface="Arial" panose="020B0604020202020204" pitchFamily="34" charset="0"/>
              </a:rPr>
              <a:t>                        Or what will help you get the most out of this course</a:t>
            </a:r>
            <a:endParaRPr lang="en-CA" sz="2300" b="1" dirty="0">
              <a:effectLst/>
              <a:latin typeface="Arial" panose="020B0604020202020204" pitchFamily="34" charset="0"/>
              <a:cs typeface="Arial" panose="020B0604020202020204" pitchFamily="34" charset="0"/>
            </a:endParaRPr>
          </a:p>
          <a:p>
            <a:pPr>
              <a:buNone/>
            </a:pPr>
            <a:endParaRPr lang="en-CA" sz="2300" dirty="0">
              <a:effectLst/>
              <a:latin typeface="Arial" panose="020B0604020202020204" pitchFamily="34" charset="0"/>
              <a:cs typeface="Arial" panose="020B0604020202020204" pitchFamily="34" charset="0"/>
            </a:endParaRPr>
          </a:p>
          <a:p>
            <a:pPr>
              <a:buNone/>
            </a:pPr>
            <a:r>
              <a:rPr lang="en-CA" b="1" dirty="0">
                <a:effectLst/>
                <a:latin typeface="Arial" panose="020B0604020202020204" pitchFamily="34" charset="0"/>
                <a:cs typeface="Arial" panose="020B0604020202020204" pitchFamily="34" charset="0"/>
              </a:rPr>
              <a:t>Motivation and readiness: </a:t>
            </a:r>
            <a:r>
              <a:rPr lang="en-CA" dirty="0">
                <a:solidFill>
                  <a:schemeClr val="bg1"/>
                </a:solidFill>
                <a:effectLst/>
                <a:latin typeface="Arial" panose="020B0604020202020204" pitchFamily="34" charset="0"/>
                <a:cs typeface="Arial" panose="020B0604020202020204" pitchFamily="34" charset="0"/>
              </a:rPr>
              <a:t>genuine desire for change rather than external pressure (court-mandated, partner-mandated), realistic expectations about pace and difficulty.</a:t>
            </a:r>
          </a:p>
          <a:p>
            <a:pPr>
              <a:buNone/>
            </a:pPr>
            <a:r>
              <a:rPr lang="en-CA" b="1" dirty="0">
                <a:effectLst/>
                <a:latin typeface="Arial" panose="020B0604020202020204" pitchFamily="34" charset="0"/>
                <a:cs typeface="Arial" panose="020B0604020202020204" pitchFamily="34" charset="0"/>
              </a:rPr>
              <a:t>Psychological mindedness</a:t>
            </a:r>
            <a:r>
              <a:rPr lang="en-CA" b="1" dirty="0">
                <a:solidFill>
                  <a:schemeClr val="bg1"/>
                </a:solidFill>
                <a:effectLst/>
                <a:latin typeface="Arial" panose="020B0604020202020204" pitchFamily="34" charset="0"/>
                <a:cs typeface="Arial" panose="020B0604020202020204" pitchFamily="34" charset="0"/>
              </a:rPr>
              <a:t>: </a:t>
            </a:r>
            <a:r>
              <a:rPr lang="en-CA" dirty="0">
                <a:solidFill>
                  <a:schemeClr val="bg1"/>
                </a:solidFill>
                <a:effectLst/>
                <a:latin typeface="Arial" panose="020B0604020202020204" pitchFamily="34" charset="0"/>
                <a:cs typeface="Arial" panose="020B0604020202020204" pitchFamily="34" charset="0"/>
              </a:rPr>
              <a:t>capacity for self-reflection, ability to consider one's own contribution to problems, curiosity about inner experience rather than purely externalizing blame.</a:t>
            </a:r>
          </a:p>
          <a:p>
            <a:pPr>
              <a:buNone/>
            </a:pPr>
            <a:r>
              <a:rPr lang="en-CA" dirty="0">
                <a:solidFill>
                  <a:schemeClr val="bg1"/>
                </a:solidFill>
                <a:effectLst/>
                <a:latin typeface="Arial" panose="020B0604020202020204" pitchFamily="34" charset="0"/>
                <a:cs typeface="Arial" panose="020B0604020202020204" pitchFamily="34" charset="0"/>
              </a:rPr>
              <a:t>Interpersonal capacity: for group specifically, some baseline tolerance for being seen and for hearing feedback, ability to listen, willingness to take some interpersonal risk.</a:t>
            </a:r>
          </a:p>
          <a:p>
            <a:pPr>
              <a:buNone/>
            </a:pPr>
            <a:r>
              <a:rPr lang="en-CA" b="1" dirty="0">
                <a:effectLst/>
                <a:latin typeface="Arial" panose="020B0604020202020204" pitchFamily="34" charset="0"/>
                <a:cs typeface="Arial" panose="020B0604020202020204" pitchFamily="34" charset="0"/>
              </a:rPr>
              <a:t>Affect tolerance: </a:t>
            </a:r>
            <a:r>
              <a:rPr lang="en-CA" dirty="0">
                <a:solidFill>
                  <a:schemeClr val="bg1"/>
                </a:solidFill>
                <a:effectLst/>
                <a:latin typeface="Arial" panose="020B0604020202020204" pitchFamily="34" charset="0"/>
                <a:cs typeface="Arial" panose="020B0604020202020204" pitchFamily="34" charset="0"/>
              </a:rPr>
              <a:t>capacity to experience difficult emotions without complete shutdown, dissociation, or acting out, since the work often stirs things up before it settles.</a:t>
            </a:r>
          </a:p>
          <a:p>
            <a:pPr>
              <a:buNone/>
            </a:pPr>
            <a:r>
              <a:rPr lang="en-CA" b="1" dirty="0">
                <a:effectLst/>
                <a:latin typeface="Arial" panose="020B0604020202020204" pitchFamily="34" charset="0"/>
                <a:cs typeface="Arial" panose="020B0604020202020204" pitchFamily="34" charset="0"/>
              </a:rPr>
              <a:t>Containment and stability</a:t>
            </a:r>
            <a:r>
              <a:rPr lang="en-CA" b="1" dirty="0">
                <a:solidFill>
                  <a:schemeClr val="bg1"/>
                </a:solidFill>
                <a:effectLst/>
                <a:latin typeface="Arial" panose="020B0604020202020204" pitchFamily="34" charset="0"/>
                <a:cs typeface="Arial" panose="020B0604020202020204" pitchFamily="34" charset="0"/>
              </a:rPr>
              <a:t>: </a:t>
            </a:r>
            <a:r>
              <a:rPr lang="en-CA" dirty="0">
                <a:solidFill>
                  <a:schemeClr val="bg1"/>
                </a:solidFill>
                <a:effectLst/>
                <a:latin typeface="Arial" panose="020B0604020202020204" pitchFamily="34" charset="0"/>
                <a:cs typeface="Arial" panose="020B0604020202020204" pitchFamily="34" charset="0"/>
              </a:rPr>
              <a:t>enough current life stability (housing, basic safety, not in active crisis) that the person can use the group rather than needing crisis management; for IFS/DBT-integrated groups, some baseline distress tolerance so exile material doesn't overwhelm.</a:t>
            </a:r>
          </a:p>
          <a:p>
            <a:pPr>
              <a:buNone/>
            </a:pPr>
            <a:r>
              <a:rPr lang="en-CA" b="1" dirty="0">
                <a:effectLst/>
                <a:latin typeface="Arial" panose="020B0604020202020204" pitchFamily="34" charset="0"/>
                <a:cs typeface="Arial" panose="020B0604020202020204" pitchFamily="34" charset="0"/>
              </a:rPr>
              <a:t>Attachment/relational history</a:t>
            </a:r>
            <a:r>
              <a:rPr lang="en-CA" b="1" dirty="0">
                <a:solidFill>
                  <a:schemeClr val="bg1"/>
                </a:solidFill>
                <a:effectLst/>
                <a:latin typeface="Arial" panose="020B0604020202020204" pitchFamily="34" charset="0"/>
                <a:cs typeface="Arial" panose="020B0604020202020204" pitchFamily="34" charset="0"/>
              </a:rPr>
              <a:t>: </a:t>
            </a:r>
            <a:r>
              <a:rPr lang="en-CA" dirty="0">
                <a:solidFill>
                  <a:schemeClr val="bg1"/>
                </a:solidFill>
                <a:effectLst/>
                <a:latin typeface="Arial" panose="020B0604020202020204" pitchFamily="34" charset="0"/>
                <a:cs typeface="Arial" panose="020B0604020202020204" pitchFamily="34" charset="0"/>
              </a:rPr>
              <a:t>some capacity for trust-building, even if tentative; severe relational trauma isn't a contraindication, but it shapes pacing.</a:t>
            </a:r>
          </a:p>
          <a:p>
            <a:pPr>
              <a:buNone/>
            </a:pPr>
            <a:r>
              <a:rPr lang="en-CA" b="1" dirty="0">
                <a:effectLst/>
                <a:latin typeface="Arial" panose="020B0604020202020204" pitchFamily="34" charset="0"/>
                <a:cs typeface="Arial" panose="020B0604020202020204" pitchFamily="34" charset="0"/>
              </a:rPr>
              <a:t>Commitment to structure: </a:t>
            </a:r>
            <a:r>
              <a:rPr lang="en-CA" dirty="0">
                <a:solidFill>
                  <a:schemeClr val="bg1"/>
                </a:solidFill>
                <a:effectLst/>
                <a:latin typeface="Arial" panose="020B0604020202020204" pitchFamily="34" charset="0"/>
                <a:cs typeface="Arial" panose="020B0604020202020204" pitchFamily="34" charset="0"/>
              </a:rPr>
              <a:t>willingness to attend regularly and do between-session work, since multi-month sequential programs depend on continuity.</a:t>
            </a:r>
          </a:p>
          <a:p>
            <a:pPr>
              <a:buNone/>
            </a:pPr>
            <a:r>
              <a:rPr lang="en-CA" b="1" dirty="0">
                <a:effectLst/>
                <a:latin typeface="Arial" panose="020B0604020202020204" pitchFamily="34" charset="0"/>
                <a:cs typeface="Arial" panose="020B0604020202020204" pitchFamily="34" charset="0"/>
              </a:rPr>
              <a:t>Fit with format</a:t>
            </a:r>
            <a:r>
              <a:rPr lang="en-CA" dirty="0">
                <a:effectLst/>
                <a:latin typeface="Arial" panose="020B0604020202020204" pitchFamily="34" charset="0"/>
                <a:cs typeface="Arial" panose="020B0604020202020204" pitchFamily="34" charset="0"/>
              </a:rPr>
              <a:t>: </a:t>
            </a:r>
            <a:r>
              <a:rPr lang="en-CA" dirty="0">
                <a:solidFill>
                  <a:schemeClr val="bg1"/>
                </a:solidFill>
                <a:effectLst/>
                <a:latin typeface="Arial" panose="020B0604020202020204" pitchFamily="34" charset="0"/>
                <a:cs typeface="Arial" panose="020B0604020202020204" pitchFamily="34" charset="0"/>
              </a:rPr>
              <a:t>comfort with a group (vs. needing pure individual work first), and alignment with the framework's language (parts, Self, willingness to engage with experiential/imaginal work rather than only intellectual discussion).</a:t>
            </a:r>
          </a:p>
          <a:p>
            <a:pPr>
              <a:buNone/>
            </a:pPr>
            <a:r>
              <a:rPr lang="en-CA" b="1" dirty="0">
                <a:effectLst/>
                <a:latin typeface="Arial" panose="020B0604020202020204" pitchFamily="34" charset="0"/>
                <a:cs typeface="Arial" panose="020B0604020202020204" pitchFamily="34" charset="0"/>
              </a:rPr>
              <a:t>Absence of contraindications: </a:t>
            </a:r>
            <a:r>
              <a:rPr lang="en-CA" dirty="0">
                <a:solidFill>
                  <a:schemeClr val="bg1"/>
                </a:solidFill>
                <a:effectLst/>
                <a:latin typeface="Arial" panose="020B0604020202020204" pitchFamily="34" charset="0"/>
                <a:cs typeface="Arial" panose="020B0604020202020204" pitchFamily="34" charset="0"/>
              </a:rPr>
              <a:t>active psychosis, current severe suicidality without a safety plan, or antisocial patterns that would disrupt group safety usually need to be screened out or addressed first.</a:t>
            </a:r>
          </a:p>
        </p:txBody>
      </p:sp>
      <p:sp>
        <p:nvSpPr>
          <p:cNvPr id="5" name="Star: 5 Points 4">
            <a:extLst>
              <a:ext uri="{FF2B5EF4-FFF2-40B4-BE49-F238E27FC236}">
                <a16:creationId xmlns:a16="http://schemas.microsoft.com/office/drawing/2014/main" id="{DB604220-2AB3-F479-6218-762201ACA209}"/>
              </a:ext>
            </a:extLst>
          </p:cNvPr>
          <p:cNvSpPr/>
          <p:nvPr/>
        </p:nvSpPr>
        <p:spPr>
          <a:xfrm>
            <a:off x="129023" y="78474"/>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172184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687648-5236-C787-937A-B0C0E648343D}"/>
              </a:ext>
            </a:extLst>
          </p:cNvPr>
          <p:cNvSpPr>
            <a:spLocks noGrp="1"/>
          </p:cNvSpPr>
          <p:nvPr>
            <p:ph type="sldNum" sz="quarter" idx="12"/>
          </p:nvPr>
        </p:nvSpPr>
        <p:spPr/>
        <p:txBody>
          <a:bodyPr/>
          <a:lstStyle/>
          <a:p>
            <a:fld id="{5B621ED0-B45F-441E-93E9-023E2B55C8A5}" type="slidenum">
              <a:rPr lang="en-CA" smtClean="0"/>
              <a:t>122</a:t>
            </a:fld>
            <a:endParaRPr lang="en-CA"/>
          </a:p>
        </p:txBody>
      </p:sp>
      <p:graphicFrame>
        <p:nvGraphicFramePr>
          <p:cNvPr id="3" name="Table 2">
            <a:extLst>
              <a:ext uri="{FF2B5EF4-FFF2-40B4-BE49-F238E27FC236}">
                <a16:creationId xmlns:a16="http://schemas.microsoft.com/office/drawing/2014/main" id="{61CCEB39-9FB5-3792-87A9-0EE1426DA1E5}"/>
              </a:ext>
            </a:extLst>
          </p:cNvPr>
          <p:cNvGraphicFramePr>
            <a:graphicFrameLocks noGrp="1"/>
          </p:cNvGraphicFramePr>
          <p:nvPr>
            <p:extLst>
              <p:ext uri="{D42A27DB-BD31-4B8C-83A1-F6EECF244321}">
                <p14:modId xmlns:p14="http://schemas.microsoft.com/office/powerpoint/2010/main" val="723885292"/>
              </p:ext>
            </p:extLst>
          </p:nvPr>
        </p:nvGraphicFramePr>
        <p:xfrm>
          <a:off x="2548345" y="606657"/>
          <a:ext cx="8982595" cy="932657"/>
        </p:xfrm>
        <a:graphic>
          <a:graphicData uri="http://schemas.openxmlformats.org/drawingml/2006/table">
            <a:tbl>
              <a:tblPr firstRow="1" firstCol="1" bandRow="1">
                <a:tableStyleId>{5C22544A-7EE6-4342-B048-85BDC9FD1C3A}</a:tableStyleId>
              </a:tblPr>
              <a:tblGrid>
                <a:gridCol w="2242242">
                  <a:extLst>
                    <a:ext uri="{9D8B030D-6E8A-4147-A177-3AD203B41FA5}">
                      <a16:colId xmlns:a16="http://schemas.microsoft.com/office/drawing/2014/main" val="627703271"/>
                    </a:ext>
                  </a:extLst>
                </a:gridCol>
                <a:gridCol w="2242242">
                  <a:extLst>
                    <a:ext uri="{9D8B030D-6E8A-4147-A177-3AD203B41FA5}">
                      <a16:colId xmlns:a16="http://schemas.microsoft.com/office/drawing/2014/main" val="3998752166"/>
                    </a:ext>
                  </a:extLst>
                </a:gridCol>
                <a:gridCol w="2242242">
                  <a:extLst>
                    <a:ext uri="{9D8B030D-6E8A-4147-A177-3AD203B41FA5}">
                      <a16:colId xmlns:a16="http://schemas.microsoft.com/office/drawing/2014/main" val="110708623"/>
                    </a:ext>
                  </a:extLst>
                </a:gridCol>
                <a:gridCol w="2255869">
                  <a:extLst>
                    <a:ext uri="{9D8B030D-6E8A-4147-A177-3AD203B41FA5}">
                      <a16:colId xmlns:a16="http://schemas.microsoft.com/office/drawing/2014/main" val="3806788649"/>
                    </a:ext>
                  </a:extLst>
                </a:gridCol>
              </a:tblGrid>
              <a:tr h="510296">
                <a:tc>
                  <a:txBody>
                    <a:bodyPr/>
                    <a:lstStyle/>
                    <a:p>
                      <a:pPr>
                        <a:buNone/>
                      </a:pPr>
                      <a:r>
                        <a:rPr lang="en-CA" sz="1400" dirty="0">
                          <a:effectLst/>
                        </a:rPr>
                        <a:t>Name:</a:t>
                      </a:r>
                      <a:endParaRPr lang="en-CA" sz="1400" dirty="0">
                        <a:effectLst/>
                        <a:latin typeface="Arial" panose="020B0604020202020204" pitchFamily="34" charset="0"/>
                        <a:ea typeface="Arial" panose="020B0604020202020204" pitchFamily="34" charset="0"/>
                      </a:endParaRPr>
                    </a:p>
                  </a:txBody>
                  <a:tcPr marL="76200" marR="76200" marT="50800" marB="50800"/>
                </a:tc>
                <a:tc>
                  <a:txBody>
                    <a:bodyPr/>
                    <a:lstStyle/>
                    <a:p>
                      <a:pPr>
                        <a:buNone/>
                      </a:pPr>
                      <a:r>
                        <a:rPr lang="en-CA" sz="1400" dirty="0">
                          <a:effectLst/>
                        </a:rPr>
                        <a:t> </a:t>
                      </a:r>
                      <a:endParaRPr lang="en-CA" sz="1400" dirty="0">
                        <a:effectLst/>
                        <a:latin typeface="Arial" panose="020B0604020202020204" pitchFamily="34" charset="0"/>
                        <a:ea typeface="Arial" panose="020B0604020202020204" pitchFamily="34" charset="0"/>
                      </a:endParaRPr>
                    </a:p>
                  </a:txBody>
                  <a:tcPr marL="76200" marR="76200" marT="50800" marB="50800"/>
                </a:tc>
                <a:tc>
                  <a:txBody>
                    <a:bodyPr/>
                    <a:lstStyle/>
                    <a:p>
                      <a:pPr>
                        <a:buNone/>
                      </a:pPr>
                      <a:r>
                        <a:rPr lang="en-CA" sz="1400" dirty="0">
                          <a:effectLst/>
                        </a:rPr>
                        <a:t>Date:</a:t>
                      </a:r>
                      <a:endParaRPr lang="en-CA" sz="1400" dirty="0">
                        <a:effectLst/>
                        <a:latin typeface="Arial" panose="020B0604020202020204" pitchFamily="34" charset="0"/>
                        <a:ea typeface="Arial" panose="020B0604020202020204" pitchFamily="34" charset="0"/>
                      </a:endParaRPr>
                    </a:p>
                  </a:txBody>
                  <a:tcPr marL="76200" marR="76200" marT="50800" marB="50800"/>
                </a:tc>
                <a:tc>
                  <a:txBody>
                    <a:bodyPr/>
                    <a:lstStyle/>
                    <a:p>
                      <a:pPr>
                        <a:buNone/>
                      </a:pPr>
                      <a:r>
                        <a:rPr lang="en-CA" sz="1400" dirty="0">
                          <a:effectLst/>
                        </a:rPr>
                        <a:t> </a:t>
                      </a:r>
                      <a:endParaRPr lang="en-CA" sz="1400" dirty="0">
                        <a:effectLst/>
                        <a:latin typeface="Arial" panose="020B0604020202020204" pitchFamily="34" charset="0"/>
                        <a:ea typeface="Arial" panose="020B0604020202020204" pitchFamily="34" charset="0"/>
                      </a:endParaRPr>
                    </a:p>
                  </a:txBody>
                  <a:tcPr marL="76200" marR="76200" marT="50800" marB="50800"/>
                </a:tc>
                <a:extLst>
                  <a:ext uri="{0D108BD9-81ED-4DB2-BD59-A6C34878D82A}">
                    <a16:rowId xmlns:a16="http://schemas.microsoft.com/office/drawing/2014/main" val="543637502"/>
                  </a:ext>
                </a:extLst>
              </a:tr>
              <a:tr h="422361">
                <a:tc>
                  <a:txBody>
                    <a:bodyPr/>
                    <a:lstStyle/>
                    <a:p>
                      <a:pPr>
                        <a:buNone/>
                      </a:pPr>
                      <a:r>
                        <a:rPr lang="en-CA" sz="1400">
                          <a:effectLst/>
                        </a:rPr>
                        <a:t>Referred by:</a:t>
                      </a:r>
                      <a:endParaRPr lang="en-CA" sz="1400">
                        <a:effectLst/>
                        <a:latin typeface="Arial" panose="020B0604020202020204" pitchFamily="34" charset="0"/>
                        <a:ea typeface="Arial" panose="020B0604020202020204" pitchFamily="34" charset="0"/>
                      </a:endParaRPr>
                    </a:p>
                  </a:txBody>
                  <a:tcPr marL="76200" marR="76200" marT="50800" marB="50800"/>
                </a:tc>
                <a:tc>
                  <a:txBody>
                    <a:bodyPr/>
                    <a:lstStyle/>
                    <a:p>
                      <a:pPr>
                        <a:buNone/>
                      </a:pPr>
                      <a:r>
                        <a:rPr lang="en-CA" sz="1400" dirty="0">
                          <a:effectLst/>
                        </a:rPr>
                        <a:t> </a:t>
                      </a:r>
                      <a:endParaRPr lang="en-CA" sz="1400" dirty="0">
                        <a:effectLst/>
                        <a:latin typeface="Arial" panose="020B0604020202020204" pitchFamily="34" charset="0"/>
                        <a:ea typeface="Arial" panose="020B0604020202020204" pitchFamily="34" charset="0"/>
                      </a:endParaRPr>
                    </a:p>
                  </a:txBody>
                  <a:tcPr marL="76200" marR="76200" marT="50800" marB="50800"/>
                </a:tc>
                <a:tc>
                  <a:txBody>
                    <a:bodyPr/>
                    <a:lstStyle/>
                    <a:p>
                      <a:pPr>
                        <a:buNone/>
                      </a:pPr>
                      <a:r>
                        <a:rPr lang="en-CA" sz="1400" dirty="0">
                          <a:effectLst/>
                        </a:rPr>
                        <a:t>Current therapist (if any):</a:t>
                      </a:r>
                      <a:endParaRPr lang="en-CA" sz="1400" dirty="0">
                        <a:effectLst/>
                        <a:latin typeface="Arial" panose="020B0604020202020204" pitchFamily="34" charset="0"/>
                        <a:ea typeface="Arial" panose="020B0604020202020204" pitchFamily="34" charset="0"/>
                      </a:endParaRPr>
                    </a:p>
                  </a:txBody>
                  <a:tcPr marL="76200" marR="76200" marT="50800" marB="50800"/>
                </a:tc>
                <a:tc>
                  <a:txBody>
                    <a:bodyPr/>
                    <a:lstStyle/>
                    <a:p>
                      <a:pPr>
                        <a:buNone/>
                      </a:pPr>
                      <a:r>
                        <a:rPr lang="en-CA" sz="1400" dirty="0">
                          <a:effectLst/>
                        </a:rPr>
                        <a:t> </a:t>
                      </a:r>
                      <a:endParaRPr lang="en-CA" sz="1400" dirty="0">
                        <a:effectLst/>
                        <a:latin typeface="Arial" panose="020B0604020202020204" pitchFamily="34" charset="0"/>
                        <a:ea typeface="Arial" panose="020B0604020202020204" pitchFamily="34" charset="0"/>
                      </a:endParaRPr>
                    </a:p>
                  </a:txBody>
                  <a:tcPr marL="76200" marR="76200" marT="50800" marB="50800"/>
                </a:tc>
                <a:extLst>
                  <a:ext uri="{0D108BD9-81ED-4DB2-BD59-A6C34878D82A}">
                    <a16:rowId xmlns:a16="http://schemas.microsoft.com/office/drawing/2014/main" val="514016166"/>
                  </a:ext>
                </a:extLst>
              </a:tr>
            </a:tbl>
          </a:graphicData>
        </a:graphic>
      </p:graphicFrame>
      <p:sp>
        <p:nvSpPr>
          <p:cNvPr id="5" name="TextBox 4">
            <a:extLst>
              <a:ext uri="{FF2B5EF4-FFF2-40B4-BE49-F238E27FC236}">
                <a16:creationId xmlns:a16="http://schemas.microsoft.com/office/drawing/2014/main" id="{1B8CA55F-85B6-8EB0-E8E6-BC45C7393DB8}"/>
              </a:ext>
            </a:extLst>
          </p:cNvPr>
          <p:cNvSpPr txBox="1"/>
          <p:nvPr/>
        </p:nvSpPr>
        <p:spPr>
          <a:xfrm>
            <a:off x="-59377" y="0"/>
            <a:ext cx="12192000" cy="6950621"/>
          </a:xfrm>
          <a:prstGeom prst="rect">
            <a:avLst/>
          </a:prstGeom>
          <a:noFill/>
        </p:spPr>
        <p:txBody>
          <a:bodyPr wrap="square">
            <a:spAutoFit/>
          </a:bodyPr>
          <a:lstStyle/>
          <a:p>
            <a:pPr>
              <a:spcAft>
                <a:spcPts val="800"/>
              </a:spcAft>
              <a:buNone/>
            </a:pPr>
            <a:r>
              <a:rPr lang="en-CA" sz="3600" b="1" kern="0" dirty="0">
                <a:solidFill>
                  <a:srgbClr val="1F3864"/>
                </a:solidFill>
                <a:effectLst/>
                <a:latin typeface="Arial" panose="020B0604020202020204" pitchFamily="34" charset="0"/>
              </a:rPr>
              <a:t>     PROSPECTIVE GROUP MEMBER QUESTIONNAIRE</a:t>
            </a:r>
          </a:p>
          <a:p>
            <a:pPr>
              <a:spcAft>
                <a:spcPts val="400"/>
              </a:spcAft>
              <a:buNone/>
            </a:pPr>
            <a:r>
              <a:rPr lang="en-CA" sz="2400" b="1" dirty="0">
                <a:solidFill>
                  <a:srgbClr val="1F3864"/>
                </a:solidFill>
                <a:effectLst/>
                <a:latin typeface="Arial" panose="020B0604020202020204" pitchFamily="34" charset="0"/>
                <a:ea typeface="Arial" panose="020B0604020202020204" pitchFamily="34" charset="0"/>
              </a:rPr>
              <a:t>SIMPLE Course</a:t>
            </a:r>
          </a:p>
          <a:p>
            <a:pPr>
              <a:spcAft>
                <a:spcPts val="400"/>
              </a:spcAft>
              <a:buNone/>
            </a:pPr>
            <a:endParaRPr lang="en-CA" sz="2400" b="1" dirty="0">
              <a:solidFill>
                <a:srgbClr val="1F3864"/>
              </a:solidFill>
              <a:effectLst/>
              <a:latin typeface="Arial" panose="020B0604020202020204" pitchFamily="34" charset="0"/>
              <a:ea typeface="Arial" panose="020B0604020202020204" pitchFamily="34" charset="0"/>
            </a:endParaRPr>
          </a:p>
          <a:p>
            <a:pPr>
              <a:spcAft>
                <a:spcPts val="1200"/>
              </a:spcAft>
              <a:buNone/>
            </a:pPr>
            <a:r>
              <a:rPr lang="en-CA" sz="1800" dirty="0">
                <a:solidFill>
                  <a:srgbClr val="333333"/>
                </a:solidFill>
                <a:effectLst/>
                <a:latin typeface="Arial" panose="020B0604020202020204" pitchFamily="34" charset="0"/>
                <a:ea typeface="Arial" panose="020B0604020202020204" pitchFamily="34" charset="0"/>
              </a:rPr>
              <a:t>This questionnaire helps us understand your goals, readiness, and fit for this group program. There are no right or wrong answers. Your responses are confidential and will be reviewed by the facilitators as part of the intake process and may be discussed with you in a brief pre-group conversation.</a:t>
            </a:r>
            <a:endParaRPr lang="en-CA" sz="2000" dirty="0">
              <a:latin typeface="Arial" panose="020B0604020202020204" pitchFamily="34" charset="0"/>
              <a:ea typeface="Arial" panose="020B0604020202020204" pitchFamily="34" charset="0"/>
            </a:endParaRPr>
          </a:p>
          <a:p>
            <a:pPr>
              <a:spcAft>
                <a:spcPts val="1200"/>
              </a:spcAft>
              <a:buNone/>
            </a:pPr>
            <a:r>
              <a:rPr lang="en-CA" sz="2800" b="1" dirty="0">
                <a:solidFill>
                  <a:srgbClr val="1F3864"/>
                </a:solidFill>
                <a:effectLst/>
                <a:latin typeface="Arial" panose="020B0604020202020204" pitchFamily="34" charset="0"/>
              </a:rPr>
              <a:t>1. Goals and Motivation</a:t>
            </a:r>
          </a:p>
          <a:p>
            <a:pPr>
              <a:spcAft>
                <a:spcPts val="800"/>
              </a:spcAft>
              <a:buNone/>
            </a:pPr>
            <a:r>
              <a:rPr lang="en-CA" sz="1800" i="1" dirty="0">
                <a:solidFill>
                  <a:srgbClr val="555555"/>
                </a:solidFill>
                <a:effectLst/>
                <a:latin typeface="Arial" panose="020B0604020202020204" pitchFamily="34" charset="0"/>
                <a:ea typeface="Arial" panose="020B0604020202020204" pitchFamily="34" charset="0"/>
              </a:rPr>
              <a:t>Helps clarify whether the person is seeking change for their own reasons and has realistic expectations.</a:t>
            </a:r>
            <a:endParaRPr lang="en-CA" sz="2000" dirty="0">
              <a:effectLst/>
              <a:latin typeface="Arial" panose="020B0604020202020204" pitchFamily="34" charset="0"/>
              <a:ea typeface="Arial" panose="020B0604020202020204" pitchFamily="34" charset="0"/>
            </a:endParaRPr>
          </a:p>
          <a:p>
            <a:pPr>
              <a:spcBef>
                <a:spcPts val="800"/>
              </a:spcBef>
              <a:spcAft>
                <a:spcPts val="400"/>
              </a:spcAft>
              <a:buNone/>
            </a:pPr>
            <a:r>
              <a:rPr lang="en-CA" sz="2000" b="1" dirty="0">
                <a:solidFill>
                  <a:schemeClr val="bg1"/>
                </a:solidFill>
                <a:effectLst/>
                <a:latin typeface="Arial" panose="020B0604020202020204" pitchFamily="34" charset="0"/>
                <a:ea typeface="Arial" panose="020B0604020202020204" pitchFamily="34" charset="0"/>
              </a:rPr>
              <a:t>What is bringing you to this group right now?</a:t>
            </a:r>
            <a:endParaRPr lang="en-CA" sz="20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1800" dirty="0">
                <a:solidFill>
                  <a:schemeClr val="bg1"/>
                </a:solidFill>
                <a:effectLst/>
                <a:latin typeface="Arial" panose="020B0604020202020204" pitchFamily="34" charset="0"/>
                <a:ea typeface="Arial" panose="020B0604020202020204" pitchFamily="34" charset="0"/>
              </a:rPr>
              <a:t> </a:t>
            </a:r>
            <a:endParaRPr lang="en-CA" sz="20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2000" b="1" dirty="0">
                <a:solidFill>
                  <a:schemeClr val="bg1"/>
                </a:solidFill>
                <a:effectLst/>
                <a:latin typeface="Arial" panose="020B0604020202020204" pitchFamily="34" charset="0"/>
                <a:ea typeface="Arial" panose="020B0604020202020204" pitchFamily="34" charset="0"/>
              </a:rPr>
              <a:t>What would you like to be different in your life as a result of this group?</a:t>
            </a:r>
            <a:endParaRPr lang="en-CA" sz="2000" dirty="0">
              <a:solidFill>
                <a:schemeClr val="bg1"/>
              </a:solidFill>
              <a:effectLst/>
              <a:latin typeface="Arial" panose="020B0604020202020204" pitchFamily="34" charset="0"/>
              <a:ea typeface="Arial" panose="020B0604020202020204" pitchFamily="34" charset="0"/>
            </a:endParaRPr>
          </a:p>
          <a:p>
            <a:pPr>
              <a:spcAft>
                <a:spcPts val="1000"/>
              </a:spcAft>
              <a:buNone/>
            </a:pPr>
            <a:endParaRPr lang="en-CA" b="1" dirty="0">
              <a:solidFill>
                <a:schemeClr val="bg1"/>
              </a:solidFill>
              <a:latin typeface="Arial" panose="020B0604020202020204" pitchFamily="34" charset="0"/>
              <a:ea typeface="Arial" panose="020B0604020202020204" pitchFamily="34" charset="0"/>
            </a:endParaRPr>
          </a:p>
          <a:p>
            <a:pPr>
              <a:spcAft>
                <a:spcPts val="1000"/>
              </a:spcAft>
              <a:buNone/>
            </a:pPr>
            <a:r>
              <a:rPr lang="en-CA" sz="2000" b="1" dirty="0">
                <a:solidFill>
                  <a:schemeClr val="bg1"/>
                </a:solidFill>
                <a:effectLst/>
                <a:latin typeface="Arial" panose="020B0604020202020204" pitchFamily="34" charset="0"/>
                <a:ea typeface="Arial" panose="020B0604020202020204" pitchFamily="34" charset="0"/>
              </a:rPr>
              <a:t>Is anyone else (a partner, family member, employer, court, or other party) recommending or requiring you to attend this group?</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No — this is entirely my own decision</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Somewhat — others encouraged me, but I also want this for myself</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Yes — I'm mainly attending because someone else wants me to</a:t>
            </a:r>
            <a:endParaRPr lang="en-CA" sz="2000" dirty="0">
              <a:solidFill>
                <a:schemeClr val="bg1"/>
              </a:solidFill>
              <a:effectLst/>
              <a:latin typeface="Arial" panose="020B0604020202020204" pitchFamily="34" charset="0"/>
              <a:ea typeface="Arial" panose="020B0604020202020204" pitchFamily="34" charset="0"/>
            </a:endParaRPr>
          </a:p>
        </p:txBody>
      </p:sp>
      <p:sp>
        <p:nvSpPr>
          <p:cNvPr id="6" name="Oval 5">
            <a:extLst>
              <a:ext uri="{FF2B5EF4-FFF2-40B4-BE49-F238E27FC236}">
                <a16:creationId xmlns:a16="http://schemas.microsoft.com/office/drawing/2014/main" id="{AA357BDB-3039-3B5F-CF05-18E2B322D0A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662998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C04B9F-08EB-E493-075F-26A2616D6173}"/>
              </a:ext>
            </a:extLst>
          </p:cNvPr>
          <p:cNvSpPr>
            <a:spLocks noGrp="1"/>
          </p:cNvSpPr>
          <p:nvPr>
            <p:ph type="sldNum" sz="quarter" idx="12"/>
          </p:nvPr>
        </p:nvSpPr>
        <p:spPr/>
        <p:txBody>
          <a:bodyPr/>
          <a:lstStyle/>
          <a:p>
            <a:fld id="{5B621ED0-B45F-441E-93E9-023E2B55C8A5}" type="slidenum">
              <a:rPr lang="en-CA" smtClean="0"/>
              <a:t>123</a:t>
            </a:fld>
            <a:endParaRPr lang="en-CA"/>
          </a:p>
        </p:txBody>
      </p:sp>
      <p:graphicFrame>
        <p:nvGraphicFramePr>
          <p:cNvPr id="3" name="Table 2">
            <a:extLst>
              <a:ext uri="{FF2B5EF4-FFF2-40B4-BE49-F238E27FC236}">
                <a16:creationId xmlns:a16="http://schemas.microsoft.com/office/drawing/2014/main" id="{85086A6A-D070-9CE8-39BA-D7166FF28811}"/>
              </a:ext>
            </a:extLst>
          </p:cNvPr>
          <p:cNvGraphicFramePr>
            <a:graphicFrameLocks noGrp="1"/>
          </p:cNvGraphicFramePr>
          <p:nvPr>
            <p:extLst>
              <p:ext uri="{D42A27DB-BD31-4B8C-83A1-F6EECF244321}">
                <p14:modId xmlns:p14="http://schemas.microsoft.com/office/powerpoint/2010/main" val="1090857958"/>
              </p:ext>
            </p:extLst>
          </p:nvPr>
        </p:nvGraphicFramePr>
        <p:xfrm>
          <a:off x="118753" y="3710114"/>
          <a:ext cx="11726881" cy="2432495"/>
        </p:xfrm>
        <a:graphic>
          <a:graphicData uri="http://schemas.openxmlformats.org/drawingml/2006/table">
            <a:tbl>
              <a:tblPr firstRow="1" firstCol="1" bandRow="1">
                <a:tableStyleId>{5C22544A-7EE6-4342-B048-85BDC9FD1C3A}</a:tableStyleId>
              </a:tblPr>
              <a:tblGrid>
                <a:gridCol w="5512636">
                  <a:extLst>
                    <a:ext uri="{9D8B030D-6E8A-4147-A177-3AD203B41FA5}">
                      <a16:colId xmlns:a16="http://schemas.microsoft.com/office/drawing/2014/main" val="374825198"/>
                    </a:ext>
                  </a:extLst>
                </a:gridCol>
                <a:gridCol w="1242849">
                  <a:extLst>
                    <a:ext uri="{9D8B030D-6E8A-4147-A177-3AD203B41FA5}">
                      <a16:colId xmlns:a16="http://schemas.microsoft.com/office/drawing/2014/main" val="2319024545"/>
                    </a:ext>
                  </a:extLst>
                </a:gridCol>
                <a:gridCol w="1242849">
                  <a:extLst>
                    <a:ext uri="{9D8B030D-6E8A-4147-A177-3AD203B41FA5}">
                      <a16:colId xmlns:a16="http://schemas.microsoft.com/office/drawing/2014/main" val="1067152537"/>
                    </a:ext>
                  </a:extLst>
                </a:gridCol>
                <a:gridCol w="1242849">
                  <a:extLst>
                    <a:ext uri="{9D8B030D-6E8A-4147-A177-3AD203B41FA5}">
                      <a16:colId xmlns:a16="http://schemas.microsoft.com/office/drawing/2014/main" val="541257261"/>
                    </a:ext>
                  </a:extLst>
                </a:gridCol>
                <a:gridCol w="1242849">
                  <a:extLst>
                    <a:ext uri="{9D8B030D-6E8A-4147-A177-3AD203B41FA5}">
                      <a16:colId xmlns:a16="http://schemas.microsoft.com/office/drawing/2014/main" val="28505300"/>
                    </a:ext>
                  </a:extLst>
                </a:gridCol>
                <a:gridCol w="1242849">
                  <a:extLst>
                    <a:ext uri="{9D8B030D-6E8A-4147-A177-3AD203B41FA5}">
                      <a16:colId xmlns:a16="http://schemas.microsoft.com/office/drawing/2014/main" val="2582987529"/>
                    </a:ext>
                  </a:extLst>
                </a:gridCol>
              </a:tblGrid>
              <a:tr h="669162">
                <a:tc>
                  <a:txBody>
                    <a:bodyPr/>
                    <a:lstStyle/>
                    <a:p>
                      <a:pPr>
                        <a:buNone/>
                      </a:pPr>
                      <a:r>
                        <a:rPr lang="en-CA" sz="1200" dirty="0">
                          <a:effectLst/>
                        </a:rPr>
                        <a:t>Statement</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1</a:t>
                      </a:r>
                    </a:p>
                    <a:p>
                      <a:pPr algn="ctr">
                        <a:buNone/>
                      </a:pPr>
                      <a:r>
                        <a:rPr lang="en-CA" sz="1200">
                          <a:effectLst/>
                        </a:rPr>
                        <a:t>Not at all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2</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3</a:t>
                      </a:r>
                    </a:p>
                    <a:p>
                      <a:pPr algn="ctr">
                        <a:buNone/>
                      </a:pPr>
                      <a:r>
                        <a:rPr lang="en-CA" sz="1200">
                          <a:effectLst/>
                        </a:rPr>
                        <a:t>Somewhat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4</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5</a:t>
                      </a:r>
                    </a:p>
                    <a:p>
                      <a:pPr algn="ctr">
                        <a:buNone/>
                      </a:pPr>
                      <a:r>
                        <a:rPr lang="en-CA" sz="1200">
                          <a:effectLst/>
                        </a:rPr>
                        <a:t>Very true</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043811778"/>
                  </a:ext>
                </a:extLst>
              </a:tr>
              <a:tr h="506393">
                <a:tc>
                  <a:txBody>
                    <a:bodyPr/>
                    <a:lstStyle/>
                    <a:p>
                      <a:pPr>
                        <a:buNone/>
                      </a:pPr>
                      <a:r>
                        <a:rPr lang="en-CA" sz="1200" dirty="0">
                          <a:effectLst/>
                        </a:rPr>
                        <a:t>I am willing to commit to attending most or all sessions for the full length of the program.</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2719460610"/>
                  </a:ext>
                </a:extLst>
              </a:tr>
              <a:tr h="506393">
                <a:tc>
                  <a:txBody>
                    <a:bodyPr/>
                    <a:lstStyle/>
                    <a:p>
                      <a:pPr>
                        <a:buNone/>
                      </a:pPr>
                      <a:r>
                        <a:rPr lang="en-CA" sz="1200" dirty="0">
                          <a:effectLst/>
                        </a:rPr>
                        <a:t>I expect that real change will likely take sustained effort over months, not a quick fix.</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87004961"/>
                  </a:ext>
                </a:extLst>
              </a:tr>
              <a:tr h="750547">
                <a:tc>
                  <a:txBody>
                    <a:bodyPr/>
                    <a:lstStyle/>
                    <a:p>
                      <a:pPr>
                        <a:buNone/>
                      </a:pPr>
                      <a:r>
                        <a:rPr lang="en-CA" sz="1200" dirty="0">
                          <a:effectLst/>
                        </a:rPr>
                        <a:t>I am willing to try things between sessions (reflection, practice, written exercises) outside of group time.</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2350004565"/>
                  </a:ext>
                </a:extLst>
              </a:tr>
            </a:tbl>
          </a:graphicData>
        </a:graphic>
      </p:graphicFrame>
      <p:graphicFrame>
        <p:nvGraphicFramePr>
          <p:cNvPr id="4" name="Table 3">
            <a:extLst>
              <a:ext uri="{FF2B5EF4-FFF2-40B4-BE49-F238E27FC236}">
                <a16:creationId xmlns:a16="http://schemas.microsoft.com/office/drawing/2014/main" id="{8216A49A-68C4-7AFB-F2F4-405B863F1A33}"/>
              </a:ext>
            </a:extLst>
          </p:cNvPr>
          <p:cNvGraphicFramePr>
            <a:graphicFrameLocks noGrp="1"/>
          </p:cNvGraphicFramePr>
          <p:nvPr>
            <p:extLst>
              <p:ext uri="{D42A27DB-BD31-4B8C-83A1-F6EECF244321}">
                <p14:modId xmlns:p14="http://schemas.microsoft.com/office/powerpoint/2010/main" val="52414118"/>
              </p:ext>
            </p:extLst>
          </p:nvPr>
        </p:nvGraphicFramePr>
        <p:xfrm>
          <a:off x="118753" y="1077390"/>
          <a:ext cx="11685317" cy="2512867"/>
        </p:xfrm>
        <a:graphic>
          <a:graphicData uri="http://schemas.openxmlformats.org/drawingml/2006/table">
            <a:tbl>
              <a:tblPr firstRow="1" firstCol="1" bandRow="1">
                <a:tableStyleId>{5C22544A-7EE6-4342-B048-85BDC9FD1C3A}</a:tableStyleId>
              </a:tblPr>
              <a:tblGrid>
                <a:gridCol w="5493097">
                  <a:extLst>
                    <a:ext uri="{9D8B030D-6E8A-4147-A177-3AD203B41FA5}">
                      <a16:colId xmlns:a16="http://schemas.microsoft.com/office/drawing/2014/main" val="1607581662"/>
                    </a:ext>
                  </a:extLst>
                </a:gridCol>
                <a:gridCol w="1238444">
                  <a:extLst>
                    <a:ext uri="{9D8B030D-6E8A-4147-A177-3AD203B41FA5}">
                      <a16:colId xmlns:a16="http://schemas.microsoft.com/office/drawing/2014/main" val="4015403172"/>
                    </a:ext>
                  </a:extLst>
                </a:gridCol>
                <a:gridCol w="1238444">
                  <a:extLst>
                    <a:ext uri="{9D8B030D-6E8A-4147-A177-3AD203B41FA5}">
                      <a16:colId xmlns:a16="http://schemas.microsoft.com/office/drawing/2014/main" val="990773657"/>
                    </a:ext>
                  </a:extLst>
                </a:gridCol>
                <a:gridCol w="1238444">
                  <a:extLst>
                    <a:ext uri="{9D8B030D-6E8A-4147-A177-3AD203B41FA5}">
                      <a16:colId xmlns:a16="http://schemas.microsoft.com/office/drawing/2014/main" val="163780551"/>
                    </a:ext>
                  </a:extLst>
                </a:gridCol>
                <a:gridCol w="1238444">
                  <a:extLst>
                    <a:ext uri="{9D8B030D-6E8A-4147-A177-3AD203B41FA5}">
                      <a16:colId xmlns:a16="http://schemas.microsoft.com/office/drawing/2014/main" val="1853574540"/>
                    </a:ext>
                  </a:extLst>
                </a:gridCol>
                <a:gridCol w="1238444">
                  <a:extLst>
                    <a:ext uri="{9D8B030D-6E8A-4147-A177-3AD203B41FA5}">
                      <a16:colId xmlns:a16="http://schemas.microsoft.com/office/drawing/2014/main" val="2237854685"/>
                    </a:ext>
                  </a:extLst>
                </a:gridCol>
              </a:tblGrid>
              <a:tr h="511377">
                <a:tc>
                  <a:txBody>
                    <a:bodyPr/>
                    <a:lstStyle/>
                    <a:p>
                      <a:pPr>
                        <a:buNone/>
                      </a:pPr>
                      <a:r>
                        <a:rPr lang="en-CA" sz="1200" dirty="0">
                          <a:effectLst/>
                        </a:rPr>
                        <a:t>Statement</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1</a:t>
                      </a:r>
                    </a:p>
                    <a:p>
                      <a:pPr algn="ctr">
                        <a:buNone/>
                      </a:pPr>
                      <a:r>
                        <a:rPr lang="en-CA" sz="1200">
                          <a:effectLst/>
                        </a:rPr>
                        <a:t>Not at all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2</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3</a:t>
                      </a:r>
                    </a:p>
                    <a:p>
                      <a:pPr algn="ctr">
                        <a:buNone/>
                      </a:pPr>
                      <a:r>
                        <a:rPr lang="en-CA" sz="1200">
                          <a:effectLst/>
                        </a:rPr>
                        <a:t>Somewhat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4</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5</a:t>
                      </a:r>
                    </a:p>
                    <a:p>
                      <a:pPr algn="ctr">
                        <a:buNone/>
                      </a:pPr>
                      <a:r>
                        <a:rPr lang="en-CA" sz="1200">
                          <a:effectLst/>
                        </a:rPr>
                        <a:t>Very true</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759604643"/>
                  </a:ext>
                </a:extLst>
              </a:tr>
              <a:tr h="386988">
                <a:tc>
                  <a:txBody>
                    <a:bodyPr/>
                    <a:lstStyle/>
                    <a:p>
                      <a:pPr>
                        <a:buNone/>
                      </a:pPr>
                      <a:r>
                        <a:rPr lang="en-CA" sz="1200" dirty="0">
                          <a:effectLst/>
                        </a:rPr>
                        <a:t>I find it useful to think about why I react the way I do in certain situations.</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997458149"/>
                  </a:ext>
                </a:extLst>
              </a:tr>
              <a:tr h="573571">
                <a:tc>
                  <a:txBody>
                    <a:bodyPr/>
                    <a:lstStyle/>
                    <a:p>
                      <a:pPr>
                        <a:buNone/>
                      </a:pPr>
                      <a:r>
                        <a:rPr lang="en-CA" sz="1200" dirty="0">
                          <a:effectLst/>
                        </a:rPr>
                        <a:t>I can usually notice when a strong emotional reaction is more about my own history than about what's happening right now.</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037523483"/>
                  </a:ext>
                </a:extLst>
              </a:tr>
              <a:tr h="386988">
                <a:tc>
                  <a:txBody>
                    <a:bodyPr/>
                    <a:lstStyle/>
                    <a:p>
                      <a:pPr>
                        <a:buNone/>
                      </a:pPr>
                      <a:r>
                        <a:rPr lang="en-CA" sz="1200">
                          <a:effectLst/>
                        </a:rPr>
                        <a:t>I am curious about understanding the different and sometimes conflicting 'parts' of myself.</a:t>
                      </a:r>
                      <a:endParaRPr lang="en-CA" sz="120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2413350396"/>
                  </a:ext>
                </a:extLst>
              </a:tr>
              <a:tr h="573571">
                <a:tc>
                  <a:txBody>
                    <a:bodyPr/>
                    <a:lstStyle/>
                    <a:p>
                      <a:pPr>
                        <a:buNone/>
                      </a:pPr>
                      <a:r>
                        <a:rPr lang="en-CA" sz="1200">
                          <a:effectLst/>
                        </a:rPr>
                        <a:t>When something goes wrong, I can usually consider what part I played in it, not just what others did.</a:t>
                      </a:r>
                      <a:endParaRPr lang="en-CA" sz="120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3954064103"/>
                  </a:ext>
                </a:extLst>
              </a:tr>
            </a:tbl>
          </a:graphicData>
        </a:graphic>
      </p:graphicFrame>
      <p:sp>
        <p:nvSpPr>
          <p:cNvPr id="6" name="TextBox 5">
            <a:extLst>
              <a:ext uri="{FF2B5EF4-FFF2-40B4-BE49-F238E27FC236}">
                <a16:creationId xmlns:a16="http://schemas.microsoft.com/office/drawing/2014/main" id="{1BAF99A7-3A01-A290-D3B5-95E5D6D64F6A}"/>
              </a:ext>
            </a:extLst>
          </p:cNvPr>
          <p:cNvSpPr txBox="1"/>
          <p:nvPr/>
        </p:nvSpPr>
        <p:spPr>
          <a:xfrm>
            <a:off x="0" y="0"/>
            <a:ext cx="12192000" cy="877163"/>
          </a:xfrm>
          <a:prstGeom prst="rect">
            <a:avLst/>
          </a:prstGeom>
          <a:noFill/>
        </p:spPr>
        <p:txBody>
          <a:bodyPr wrap="square">
            <a:spAutoFit/>
          </a:bodyPr>
          <a:lstStyle/>
          <a:p>
            <a:pPr>
              <a:spcBef>
                <a:spcPts val="1600"/>
              </a:spcBef>
              <a:spcAft>
                <a:spcPts val="600"/>
              </a:spcAft>
              <a:buNone/>
            </a:pPr>
            <a:r>
              <a:rPr lang="en-CA" sz="2800" b="1" dirty="0">
                <a:solidFill>
                  <a:srgbClr val="1F3864"/>
                </a:solidFill>
                <a:effectLst/>
                <a:latin typeface="Arial" panose="020B0604020202020204" pitchFamily="34" charset="0"/>
              </a:rPr>
              <a:t>2. Self-Reflection</a:t>
            </a:r>
          </a:p>
          <a:p>
            <a:pPr>
              <a:spcAft>
                <a:spcPts val="800"/>
              </a:spcAft>
              <a:buNone/>
            </a:pPr>
            <a:r>
              <a:rPr lang="en-CA" sz="1800" i="1" dirty="0">
                <a:solidFill>
                  <a:srgbClr val="555555"/>
                </a:solidFill>
                <a:effectLst/>
                <a:latin typeface="Arial" panose="020B0604020202020204" pitchFamily="34" charset="0"/>
                <a:ea typeface="Arial" panose="020B0604020202020204" pitchFamily="34" charset="0"/>
              </a:rPr>
              <a:t>Helps gauge capacity for inward attention and curiosity about one's own patterns — central to both DBT and IFS work.</a:t>
            </a:r>
            <a:endParaRPr lang="en-CA" sz="2000" dirty="0">
              <a:effectLst/>
              <a:latin typeface="Arial" panose="020B0604020202020204" pitchFamily="34" charset="0"/>
              <a:ea typeface="Arial" panose="020B0604020202020204" pitchFamily="34" charset="0"/>
            </a:endParaRPr>
          </a:p>
        </p:txBody>
      </p:sp>
      <p:sp>
        <p:nvSpPr>
          <p:cNvPr id="7" name="Oval 6">
            <a:extLst>
              <a:ext uri="{FF2B5EF4-FFF2-40B4-BE49-F238E27FC236}">
                <a16:creationId xmlns:a16="http://schemas.microsoft.com/office/drawing/2014/main" id="{D127D8A0-65AB-F1BE-3C2D-E363B628A594}"/>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830357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329F9F-211F-9514-C628-B40C4871A52A}"/>
              </a:ext>
            </a:extLst>
          </p:cNvPr>
          <p:cNvSpPr>
            <a:spLocks noGrp="1"/>
          </p:cNvSpPr>
          <p:nvPr>
            <p:ph type="sldNum" sz="quarter" idx="12"/>
          </p:nvPr>
        </p:nvSpPr>
        <p:spPr/>
        <p:txBody>
          <a:bodyPr/>
          <a:lstStyle/>
          <a:p>
            <a:fld id="{5B621ED0-B45F-441E-93E9-023E2B55C8A5}" type="slidenum">
              <a:rPr lang="en-CA" smtClean="0"/>
              <a:t>124</a:t>
            </a:fld>
            <a:endParaRPr lang="en-CA"/>
          </a:p>
        </p:txBody>
      </p:sp>
      <p:graphicFrame>
        <p:nvGraphicFramePr>
          <p:cNvPr id="3" name="Table 2">
            <a:extLst>
              <a:ext uri="{FF2B5EF4-FFF2-40B4-BE49-F238E27FC236}">
                <a16:creationId xmlns:a16="http://schemas.microsoft.com/office/drawing/2014/main" id="{AB26CC1E-F189-B66A-EBFF-E166F52C6A2F}"/>
              </a:ext>
            </a:extLst>
          </p:cNvPr>
          <p:cNvGraphicFramePr>
            <a:graphicFrameLocks noGrp="1"/>
          </p:cNvGraphicFramePr>
          <p:nvPr>
            <p:extLst>
              <p:ext uri="{D42A27DB-BD31-4B8C-83A1-F6EECF244321}">
                <p14:modId xmlns:p14="http://schemas.microsoft.com/office/powerpoint/2010/main" val="1814756744"/>
              </p:ext>
            </p:extLst>
          </p:nvPr>
        </p:nvGraphicFramePr>
        <p:xfrm>
          <a:off x="249836" y="1206708"/>
          <a:ext cx="11692328" cy="3547929"/>
        </p:xfrm>
        <a:graphic>
          <a:graphicData uri="http://schemas.openxmlformats.org/drawingml/2006/table">
            <a:tbl>
              <a:tblPr firstRow="1" firstCol="1" bandRow="1">
                <a:tableStyleId>{5C22544A-7EE6-4342-B048-85BDC9FD1C3A}</a:tableStyleId>
              </a:tblPr>
              <a:tblGrid>
                <a:gridCol w="5496393">
                  <a:extLst>
                    <a:ext uri="{9D8B030D-6E8A-4147-A177-3AD203B41FA5}">
                      <a16:colId xmlns:a16="http://schemas.microsoft.com/office/drawing/2014/main" val="189647293"/>
                    </a:ext>
                  </a:extLst>
                </a:gridCol>
                <a:gridCol w="1239187">
                  <a:extLst>
                    <a:ext uri="{9D8B030D-6E8A-4147-A177-3AD203B41FA5}">
                      <a16:colId xmlns:a16="http://schemas.microsoft.com/office/drawing/2014/main" val="953735570"/>
                    </a:ext>
                  </a:extLst>
                </a:gridCol>
                <a:gridCol w="1239187">
                  <a:extLst>
                    <a:ext uri="{9D8B030D-6E8A-4147-A177-3AD203B41FA5}">
                      <a16:colId xmlns:a16="http://schemas.microsoft.com/office/drawing/2014/main" val="1066429991"/>
                    </a:ext>
                  </a:extLst>
                </a:gridCol>
                <a:gridCol w="1239187">
                  <a:extLst>
                    <a:ext uri="{9D8B030D-6E8A-4147-A177-3AD203B41FA5}">
                      <a16:colId xmlns:a16="http://schemas.microsoft.com/office/drawing/2014/main" val="2925400950"/>
                    </a:ext>
                  </a:extLst>
                </a:gridCol>
                <a:gridCol w="1239187">
                  <a:extLst>
                    <a:ext uri="{9D8B030D-6E8A-4147-A177-3AD203B41FA5}">
                      <a16:colId xmlns:a16="http://schemas.microsoft.com/office/drawing/2014/main" val="3632175142"/>
                    </a:ext>
                  </a:extLst>
                </a:gridCol>
                <a:gridCol w="1239187">
                  <a:extLst>
                    <a:ext uri="{9D8B030D-6E8A-4147-A177-3AD203B41FA5}">
                      <a16:colId xmlns:a16="http://schemas.microsoft.com/office/drawing/2014/main" val="3448125413"/>
                    </a:ext>
                  </a:extLst>
                </a:gridCol>
              </a:tblGrid>
              <a:tr h="800383">
                <a:tc>
                  <a:txBody>
                    <a:bodyPr/>
                    <a:lstStyle/>
                    <a:p>
                      <a:pPr>
                        <a:buNone/>
                      </a:pPr>
                      <a:r>
                        <a:rPr lang="en-CA" sz="1600" dirty="0">
                          <a:effectLst/>
                        </a:rPr>
                        <a:t>Statement</a:t>
                      </a:r>
                      <a:endParaRPr lang="en-CA" sz="16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600">
                          <a:effectLst/>
                        </a:rPr>
                        <a:t>1</a:t>
                      </a:r>
                    </a:p>
                    <a:p>
                      <a:pPr algn="ctr">
                        <a:buNone/>
                      </a:pPr>
                      <a:r>
                        <a:rPr lang="en-CA" sz="1600">
                          <a:effectLst/>
                        </a:rPr>
                        <a:t>Not at all true</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2</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3</a:t>
                      </a:r>
                    </a:p>
                    <a:p>
                      <a:pPr algn="ctr">
                        <a:buNone/>
                      </a:pPr>
                      <a:r>
                        <a:rPr lang="en-CA" sz="1600">
                          <a:effectLst/>
                        </a:rPr>
                        <a:t>Somewhat true</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4</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5</a:t>
                      </a:r>
                    </a:p>
                    <a:p>
                      <a:pPr algn="ctr">
                        <a:buNone/>
                      </a:pPr>
                      <a:r>
                        <a:rPr lang="en-CA" sz="1600">
                          <a:effectLst/>
                        </a:rPr>
                        <a:t>Very true</a:t>
                      </a:r>
                      <a:endParaRPr lang="en-CA" sz="16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3150645840"/>
                  </a:ext>
                </a:extLst>
              </a:tr>
              <a:tr h="605694">
                <a:tc>
                  <a:txBody>
                    <a:bodyPr/>
                    <a:lstStyle/>
                    <a:p>
                      <a:pPr>
                        <a:buNone/>
                      </a:pPr>
                      <a:r>
                        <a:rPr lang="en-CA" sz="1600" dirty="0">
                          <a:effectLst/>
                        </a:rPr>
                        <a:t>I am comfortable sharing personal experiences in front of a small group of people.</a:t>
                      </a:r>
                      <a:endParaRPr lang="en-CA" sz="16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132223679"/>
                  </a:ext>
                </a:extLst>
              </a:tr>
              <a:tr h="605694">
                <a:tc>
                  <a:txBody>
                    <a:bodyPr/>
                    <a:lstStyle/>
                    <a:p>
                      <a:pPr>
                        <a:buNone/>
                      </a:pPr>
                      <a:r>
                        <a:rPr lang="en-CA" sz="1600" dirty="0">
                          <a:effectLst/>
                        </a:rPr>
                        <a:t>I can listen to feedback from others without needing to defend myself right away.</a:t>
                      </a:r>
                      <a:endParaRPr lang="en-CA" sz="16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742364684"/>
                  </a:ext>
                </a:extLst>
              </a:tr>
              <a:tr h="897727">
                <a:tc>
                  <a:txBody>
                    <a:bodyPr/>
                    <a:lstStyle/>
                    <a:p>
                      <a:pPr>
                        <a:buNone/>
                      </a:pPr>
                      <a:r>
                        <a:rPr lang="en-CA" sz="1600" dirty="0">
                          <a:effectLst/>
                        </a:rPr>
                        <a:t>I am able to let other people have their turn and attention, even when I have something pressing to share.</a:t>
                      </a:r>
                      <a:endParaRPr lang="en-CA" sz="16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759240157"/>
                  </a:ext>
                </a:extLst>
              </a:tr>
              <a:tr h="605694">
                <a:tc>
                  <a:txBody>
                    <a:bodyPr/>
                    <a:lstStyle/>
                    <a:p>
                      <a:pPr>
                        <a:buNone/>
                      </a:pPr>
                      <a:r>
                        <a:rPr lang="en-CA" sz="1600" dirty="0">
                          <a:effectLst/>
                        </a:rPr>
                        <a:t>I can keep what is shared by other group members confidential.</a:t>
                      </a:r>
                      <a:endParaRPr lang="en-CA" sz="16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a:effectLst/>
                        </a:rPr>
                        <a:t>☐</a:t>
                      </a:r>
                      <a:endParaRPr lang="en-CA" sz="16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600" dirty="0">
                          <a:effectLst/>
                        </a:rPr>
                        <a:t>☐</a:t>
                      </a:r>
                      <a:endParaRPr lang="en-CA" sz="16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4074304857"/>
                  </a:ext>
                </a:extLst>
              </a:tr>
            </a:tbl>
          </a:graphicData>
        </a:graphic>
      </p:graphicFrame>
      <p:sp>
        <p:nvSpPr>
          <p:cNvPr id="5" name="TextBox 4">
            <a:extLst>
              <a:ext uri="{FF2B5EF4-FFF2-40B4-BE49-F238E27FC236}">
                <a16:creationId xmlns:a16="http://schemas.microsoft.com/office/drawing/2014/main" id="{BA19EF9F-A0FC-F869-91F8-062B2FA1B8C4}"/>
              </a:ext>
            </a:extLst>
          </p:cNvPr>
          <p:cNvSpPr txBox="1"/>
          <p:nvPr/>
        </p:nvSpPr>
        <p:spPr>
          <a:xfrm>
            <a:off x="249836" y="182447"/>
            <a:ext cx="12192000" cy="6058069"/>
          </a:xfrm>
          <a:prstGeom prst="rect">
            <a:avLst/>
          </a:prstGeom>
          <a:noFill/>
        </p:spPr>
        <p:txBody>
          <a:bodyPr wrap="square">
            <a:spAutoFit/>
          </a:bodyPr>
          <a:lstStyle/>
          <a:p>
            <a:pPr>
              <a:spcBef>
                <a:spcPts val="1600"/>
              </a:spcBef>
              <a:spcAft>
                <a:spcPts val="600"/>
              </a:spcAft>
              <a:buNone/>
            </a:pPr>
            <a:r>
              <a:rPr lang="en-CA" sz="2400" b="1" dirty="0">
                <a:solidFill>
                  <a:srgbClr val="1F3864"/>
                </a:solidFill>
                <a:effectLst/>
                <a:latin typeface="Arial" panose="020B0604020202020204" pitchFamily="34" charset="0"/>
              </a:rPr>
              <a:t>3. Comfort with Group Process</a:t>
            </a:r>
          </a:p>
          <a:p>
            <a:pPr>
              <a:spcAft>
                <a:spcPts val="800"/>
              </a:spcAft>
              <a:buNone/>
            </a:pPr>
            <a:r>
              <a:rPr lang="en-CA" sz="1600" i="1" dirty="0">
                <a:solidFill>
                  <a:srgbClr val="555555"/>
                </a:solidFill>
                <a:effectLst/>
                <a:latin typeface="Arial" panose="020B0604020202020204" pitchFamily="34" charset="0"/>
                <a:ea typeface="Arial" panose="020B0604020202020204" pitchFamily="34" charset="0"/>
              </a:rPr>
              <a:t>Group work asks participants to be witnessed, to listen to others, and to tolerate feedback.</a:t>
            </a:r>
          </a:p>
          <a:p>
            <a:pPr>
              <a:spcAft>
                <a:spcPts val="800"/>
              </a:spcAft>
              <a:buNone/>
            </a:pPr>
            <a:endParaRPr lang="en-CA" sz="16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16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1800" dirty="0">
              <a:effectLst/>
              <a:latin typeface="Arial" panose="020B0604020202020204" pitchFamily="34" charset="0"/>
              <a:ea typeface="Arial" panose="020B0604020202020204" pitchFamily="34" charset="0"/>
            </a:endParaRPr>
          </a:p>
          <a:p>
            <a:pPr>
              <a:spcBef>
                <a:spcPts val="800"/>
              </a:spcBef>
              <a:spcAft>
                <a:spcPts val="400"/>
              </a:spcAft>
              <a:buNone/>
            </a:pPr>
            <a:r>
              <a:rPr lang="en-CA" sz="1800" b="1" dirty="0">
                <a:solidFill>
                  <a:schemeClr val="bg1"/>
                </a:solidFill>
                <a:effectLst/>
                <a:latin typeface="Arial" panose="020B0604020202020204" pitchFamily="34" charset="0"/>
                <a:ea typeface="Arial" panose="020B0604020202020204" pitchFamily="34" charset="0"/>
              </a:rPr>
              <a:t>Have you participated in group therapy or a similar group process before? If so, what was that experience like?</a:t>
            </a:r>
            <a:endParaRPr lang="en-CA" sz="18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endParaRPr lang="en-CA" sz="1800" dirty="0">
              <a:effectLst/>
              <a:latin typeface="Arial" panose="020B0604020202020204" pitchFamily="34" charset="0"/>
              <a:ea typeface="Arial" panose="020B0604020202020204" pitchFamily="34" charset="0"/>
            </a:endParaRPr>
          </a:p>
        </p:txBody>
      </p:sp>
      <p:sp>
        <p:nvSpPr>
          <p:cNvPr id="6" name="Oval 5">
            <a:extLst>
              <a:ext uri="{FF2B5EF4-FFF2-40B4-BE49-F238E27FC236}">
                <a16:creationId xmlns:a16="http://schemas.microsoft.com/office/drawing/2014/main" id="{3BD483C7-1FC6-B4B0-1D15-F8840EE8E585}"/>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661262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DB02AA-8F7B-CEC9-2E25-EF47FD96EA63}"/>
              </a:ext>
            </a:extLst>
          </p:cNvPr>
          <p:cNvSpPr>
            <a:spLocks noGrp="1"/>
          </p:cNvSpPr>
          <p:nvPr>
            <p:ph type="sldNum" sz="quarter" idx="12"/>
          </p:nvPr>
        </p:nvSpPr>
        <p:spPr/>
        <p:txBody>
          <a:bodyPr/>
          <a:lstStyle/>
          <a:p>
            <a:fld id="{5B621ED0-B45F-441E-93E9-023E2B55C8A5}" type="slidenum">
              <a:rPr lang="en-CA" smtClean="0"/>
              <a:t>125</a:t>
            </a:fld>
            <a:endParaRPr lang="en-CA"/>
          </a:p>
        </p:txBody>
      </p:sp>
      <p:graphicFrame>
        <p:nvGraphicFramePr>
          <p:cNvPr id="3" name="Table 2">
            <a:extLst>
              <a:ext uri="{FF2B5EF4-FFF2-40B4-BE49-F238E27FC236}">
                <a16:creationId xmlns:a16="http://schemas.microsoft.com/office/drawing/2014/main" id="{59CD2AF5-E37D-D2F6-8A1D-CC5BDCC581A7}"/>
              </a:ext>
            </a:extLst>
          </p:cNvPr>
          <p:cNvGraphicFramePr>
            <a:graphicFrameLocks noGrp="1"/>
          </p:cNvGraphicFramePr>
          <p:nvPr>
            <p:extLst>
              <p:ext uri="{D42A27DB-BD31-4B8C-83A1-F6EECF244321}">
                <p14:modId xmlns:p14="http://schemas.microsoft.com/office/powerpoint/2010/main" val="1924469549"/>
              </p:ext>
            </p:extLst>
          </p:nvPr>
        </p:nvGraphicFramePr>
        <p:xfrm>
          <a:off x="247338" y="920707"/>
          <a:ext cx="11632367" cy="1717560"/>
        </p:xfrm>
        <a:graphic>
          <a:graphicData uri="http://schemas.openxmlformats.org/drawingml/2006/table">
            <a:tbl>
              <a:tblPr firstRow="1" firstCol="1" bandRow="1">
                <a:tableStyleId>{5C22544A-7EE6-4342-B048-85BDC9FD1C3A}</a:tableStyleId>
              </a:tblPr>
              <a:tblGrid>
                <a:gridCol w="5468207">
                  <a:extLst>
                    <a:ext uri="{9D8B030D-6E8A-4147-A177-3AD203B41FA5}">
                      <a16:colId xmlns:a16="http://schemas.microsoft.com/office/drawing/2014/main" val="3388726832"/>
                    </a:ext>
                  </a:extLst>
                </a:gridCol>
                <a:gridCol w="1232832">
                  <a:extLst>
                    <a:ext uri="{9D8B030D-6E8A-4147-A177-3AD203B41FA5}">
                      <a16:colId xmlns:a16="http://schemas.microsoft.com/office/drawing/2014/main" val="3795101660"/>
                    </a:ext>
                  </a:extLst>
                </a:gridCol>
                <a:gridCol w="1232832">
                  <a:extLst>
                    <a:ext uri="{9D8B030D-6E8A-4147-A177-3AD203B41FA5}">
                      <a16:colId xmlns:a16="http://schemas.microsoft.com/office/drawing/2014/main" val="1816432044"/>
                    </a:ext>
                  </a:extLst>
                </a:gridCol>
                <a:gridCol w="1232832">
                  <a:extLst>
                    <a:ext uri="{9D8B030D-6E8A-4147-A177-3AD203B41FA5}">
                      <a16:colId xmlns:a16="http://schemas.microsoft.com/office/drawing/2014/main" val="2663150347"/>
                    </a:ext>
                  </a:extLst>
                </a:gridCol>
                <a:gridCol w="1232832">
                  <a:extLst>
                    <a:ext uri="{9D8B030D-6E8A-4147-A177-3AD203B41FA5}">
                      <a16:colId xmlns:a16="http://schemas.microsoft.com/office/drawing/2014/main" val="822723310"/>
                    </a:ext>
                  </a:extLst>
                </a:gridCol>
                <a:gridCol w="1232832">
                  <a:extLst>
                    <a:ext uri="{9D8B030D-6E8A-4147-A177-3AD203B41FA5}">
                      <a16:colId xmlns:a16="http://schemas.microsoft.com/office/drawing/2014/main" val="2559048324"/>
                    </a:ext>
                  </a:extLst>
                </a:gridCol>
              </a:tblGrid>
              <a:tr h="596711">
                <a:tc>
                  <a:txBody>
                    <a:bodyPr/>
                    <a:lstStyle/>
                    <a:p>
                      <a:pPr>
                        <a:buNone/>
                      </a:pPr>
                      <a:r>
                        <a:rPr lang="en-CA" sz="1200" dirty="0">
                          <a:effectLst/>
                        </a:rPr>
                        <a:t>Statement</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1</a:t>
                      </a:r>
                    </a:p>
                    <a:p>
                      <a:pPr algn="ctr">
                        <a:buNone/>
                      </a:pPr>
                      <a:r>
                        <a:rPr lang="en-CA" sz="1200">
                          <a:effectLst/>
                        </a:rPr>
                        <a:t>Not at all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2</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3</a:t>
                      </a:r>
                    </a:p>
                    <a:p>
                      <a:pPr algn="ctr">
                        <a:buNone/>
                      </a:pPr>
                      <a:r>
                        <a:rPr lang="en-CA" sz="1200">
                          <a:effectLst/>
                        </a:rPr>
                        <a:t>Somewhat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4</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5</a:t>
                      </a:r>
                    </a:p>
                    <a:p>
                      <a:pPr algn="ctr">
                        <a:buNone/>
                      </a:pPr>
                      <a:r>
                        <a:rPr lang="en-CA" sz="1200">
                          <a:effectLst/>
                        </a:rPr>
                        <a:t>Very true</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231860548"/>
                  </a:ext>
                </a:extLst>
              </a:tr>
              <a:tr h="451565">
                <a:tc>
                  <a:txBody>
                    <a:bodyPr/>
                    <a:lstStyle/>
                    <a:p>
                      <a:pPr>
                        <a:buNone/>
                      </a:pPr>
                      <a:r>
                        <a:rPr lang="en-CA" sz="1200" dirty="0">
                          <a:effectLst/>
                        </a:rPr>
                        <a:t>I am generally able to build trust with people over time, even if it takes a while.</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903940568"/>
                  </a:ext>
                </a:extLst>
              </a:tr>
              <a:tr h="669284">
                <a:tc>
                  <a:txBody>
                    <a:bodyPr/>
                    <a:lstStyle/>
                    <a:p>
                      <a:pPr>
                        <a:buNone/>
                      </a:pPr>
                      <a:r>
                        <a:rPr lang="en-CA" sz="1200" dirty="0">
                          <a:effectLst/>
                        </a:rPr>
                        <a:t>I am open to receiving care or support from others in this group, even if that feels new or uncomfortable.</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2492963806"/>
                  </a:ext>
                </a:extLst>
              </a:tr>
            </a:tbl>
          </a:graphicData>
        </a:graphic>
      </p:graphicFrame>
      <p:sp>
        <p:nvSpPr>
          <p:cNvPr id="5" name="TextBox 4">
            <a:extLst>
              <a:ext uri="{FF2B5EF4-FFF2-40B4-BE49-F238E27FC236}">
                <a16:creationId xmlns:a16="http://schemas.microsoft.com/office/drawing/2014/main" id="{C7F36557-2A01-D11B-E33C-F43673F8078A}"/>
              </a:ext>
            </a:extLst>
          </p:cNvPr>
          <p:cNvSpPr txBox="1"/>
          <p:nvPr/>
        </p:nvSpPr>
        <p:spPr>
          <a:xfrm>
            <a:off x="89941" y="174952"/>
            <a:ext cx="12244466" cy="7153240"/>
          </a:xfrm>
          <a:prstGeom prst="rect">
            <a:avLst/>
          </a:prstGeom>
          <a:noFill/>
        </p:spPr>
        <p:txBody>
          <a:bodyPr wrap="square">
            <a:spAutoFit/>
          </a:bodyPr>
          <a:lstStyle/>
          <a:p>
            <a:pPr>
              <a:spcBef>
                <a:spcPts val="1600"/>
              </a:spcBef>
              <a:spcAft>
                <a:spcPts val="600"/>
              </a:spcAft>
              <a:buNone/>
            </a:pPr>
            <a:r>
              <a:rPr lang="en-CA" sz="2400" b="1" dirty="0">
                <a:solidFill>
                  <a:srgbClr val="1F3864"/>
                </a:solidFill>
                <a:effectLst/>
                <a:latin typeface="Arial" panose="020B0604020202020204" pitchFamily="34" charset="0"/>
              </a:rPr>
              <a:t>5. Trust and Relational History</a:t>
            </a:r>
          </a:p>
          <a:p>
            <a:pPr>
              <a:spcBef>
                <a:spcPts val="1600"/>
              </a:spcBef>
              <a:spcAft>
                <a:spcPts val="600"/>
              </a:spcAft>
              <a:buNone/>
            </a:pPr>
            <a:endParaRPr lang="en-CA" sz="2400" b="1" dirty="0">
              <a:solidFill>
                <a:srgbClr val="1F3864"/>
              </a:solidFill>
              <a:latin typeface="Arial" panose="020B0604020202020204" pitchFamily="34" charset="0"/>
            </a:endParaRPr>
          </a:p>
          <a:p>
            <a:pPr>
              <a:spcBef>
                <a:spcPts val="1600"/>
              </a:spcBef>
              <a:spcAft>
                <a:spcPts val="600"/>
              </a:spcAft>
              <a:buNone/>
            </a:pPr>
            <a:endParaRPr lang="en-CA" sz="2400" b="1" dirty="0">
              <a:solidFill>
                <a:srgbClr val="1F3864"/>
              </a:solidFill>
              <a:effectLst/>
              <a:latin typeface="Arial" panose="020B0604020202020204" pitchFamily="34" charset="0"/>
            </a:endParaRPr>
          </a:p>
          <a:p>
            <a:pPr>
              <a:spcBef>
                <a:spcPts val="1600"/>
              </a:spcBef>
              <a:spcAft>
                <a:spcPts val="600"/>
              </a:spcAft>
              <a:buNone/>
            </a:pPr>
            <a:endParaRPr lang="en-CA" sz="2400" b="1" dirty="0">
              <a:solidFill>
                <a:srgbClr val="1F3864"/>
              </a:solidFill>
              <a:effectLst/>
              <a:latin typeface="Arial" panose="020B0604020202020204" pitchFamily="34" charset="0"/>
            </a:endParaRPr>
          </a:p>
          <a:p>
            <a:pPr>
              <a:spcBef>
                <a:spcPts val="1600"/>
              </a:spcBef>
              <a:spcAft>
                <a:spcPts val="600"/>
              </a:spcAft>
              <a:buNone/>
            </a:pPr>
            <a:r>
              <a:rPr lang="en-CA" sz="2400" b="1" dirty="0">
                <a:solidFill>
                  <a:srgbClr val="1F3864"/>
                </a:solidFill>
                <a:effectLst/>
                <a:latin typeface="Arial" panose="020B0604020202020204" pitchFamily="34" charset="0"/>
              </a:rPr>
              <a:t>6. Practical Fit</a:t>
            </a:r>
          </a:p>
          <a:p>
            <a:pPr>
              <a:spcBef>
                <a:spcPts val="800"/>
              </a:spcBef>
              <a:spcAft>
                <a:spcPts val="400"/>
              </a:spcAft>
              <a:buNone/>
            </a:pPr>
            <a:r>
              <a:rPr lang="en-CA" sz="1800" b="1" dirty="0">
                <a:solidFill>
                  <a:schemeClr val="bg1"/>
                </a:solidFill>
                <a:effectLst/>
                <a:latin typeface="Arial" panose="020B0604020202020204" pitchFamily="34" charset="0"/>
                <a:ea typeface="Arial" panose="020B0604020202020204" pitchFamily="34" charset="0"/>
              </a:rPr>
              <a:t>Are there any scheduling, accessibility, or logistical concerns that might affect your attendance?</a:t>
            </a:r>
            <a:endParaRPr lang="en-CA" sz="18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1600" dirty="0">
                <a:solidFill>
                  <a:schemeClr val="bg1"/>
                </a:solidFill>
                <a:effectLst/>
                <a:latin typeface="Arial" panose="020B0604020202020204" pitchFamily="34" charset="0"/>
                <a:ea typeface="Arial" panose="020B0604020202020204" pitchFamily="34" charset="0"/>
              </a:rPr>
              <a:t> </a:t>
            </a:r>
            <a:endParaRPr lang="en-CA" sz="18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1600" dirty="0">
                <a:solidFill>
                  <a:schemeClr val="bg1"/>
                </a:solidFill>
                <a:effectLst/>
                <a:latin typeface="Arial" panose="020B0604020202020204" pitchFamily="34" charset="0"/>
                <a:ea typeface="Arial" panose="020B0604020202020204" pitchFamily="34" charset="0"/>
              </a:rPr>
              <a:t> </a:t>
            </a:r>
            <a:endParaRPr lang="en-CA" sz="1800" dirty="0">
              <a:solidFill>
                <a:schemeClr val="bg1"/>
              </a:solidFill>
              <a:effectLst/>
              <a:latin typeface="Arial" panose="020B0604020202020204" pitchFamily="34" charset="0"/>
              <a:ea typeface="Arial" panose="020B0604020202020204" pitchFamily="34" charset="0"/>
            </a:endParaRPr>
          </a:p>
          <a:p>
            <a:pPr>
              <a:spcBef>
                <a:spcPts val="800"/>
              </a:spcBef>
              <a:spcAft>
                <a:spcPts val="400"/>
              </a:spcAft>
              <a:buNone/>
            </a:pPr>
            <a:r>
              <a:rPr lang="en-CA" sz="1800" b="1" dirty="0">
                <a:solidFill>
                  <a:schemeClr val="bg1"/>
                </a:solidFill>
                <a:effectLst/>
                <a:latin typeface="Arial" panose="020B0604020202020204" pitchFamily="34" charset="0"/>
                <a:ea typeface="Arial" panose="020B0604020202020204" pitchFamily="34" charset="0"/>
              </a:rPr>
              <a:t>Is there anything else you'd like the facilitators to know before you begin?</a:t>
            </a:r>
            <a:endParaRPr lang="en-CA" sz="18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endParaRPr lang="en-CA" sz="1800" dirty="0">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endParaRPr lang="en-CA" sz="1800" dirty="0">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r>
              <a:rPr lang="en-CA" sz="1400" b="1" dirty="0">
                <a:solidFill>
                  <a:srgbClr val="1F3864"/>
                </a:solidFill>
                <a:effectLst/>
                <a:latin typeface="Arial" panose="020B0604020202020204" pitchFamily="34" charset="0"/>
                <a:ea typeface="Arial" panose="020B0604020202020204" pitchFamily="34" charset="0"/>
              </a:rPr>
              <a:t>For facilitator use only</a:t>
            </a:r>
            <a:endParaRPr lang="en-CA" sz="1800" dirty="0">
              <a:effectLst/>
              <a:latin typeface="Arial" panose="020B0604020202020204" pitchFamily="34" charset="0"/>
              <a:ea typeface="Arial" panose="020B0604020202020204" pitchFamily="34" charset="0"/>
            </a:endParaRPr>
          </a:p>
          <a:p>
            <a:pPr>
              <a:spcAft>
                <a:spcPts val="500"/>
              </a:spcAft>
              <a:buNone/>
            </a:pPr>
            <a:r>
              <a:rPr lang="en-CA" sz="1400" dirty="0">
                <a:solidFill>
                  <a:schemeClr val="bg1"/>
                </a:solidFill>
                <a:effectLst/>
                <a:latin typeface="Arial" panose="020B0604020202020204" pitchFamily="34" charset="0"/>
                <a:ea typeface="Arial" panose="020B0604020202020204" pitchFamily="34" charset="0"/>
              </a:rPr>
              <a:t>Summary impression of readiness/fit:</a:t>
            </a:r>
            <a:endParaRPr lang="en-CA" sz="1800" dirty="0">
              <a:solidFill>
                <a:schemeClr val="bg1"/>
              </a:solidFill>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endParaRPr lang="en-CA" sz="1800" dirty="0">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endParaRPr lang="en-CA" sz="1800" dirty="0">
              <a:effectLst/>
              <a:latin typeface="Arial" panose="020B0604020202020204" pitchFamily="34" charset="0"/>
              <a:ea typeface="Arial" panose="020B0604020202020204" pitchFamily="34" charset="0"/>
            </a:endParaRPr>
          </a:p>
          <a:p>
            <a:pPr>
              <a:spcAft>
                <a:spcPts val="1000"/>
              </a:spcAft>
              <a:buNone/>
            </a:pPr>
            <a:r>
              <a:rPr lang="en-CA" sz="1600" dirty="0">
                <a:effectLst/>
                <a:latin typeface="Arial" panose="020B0604020202020204" pitchFamily="34" charset="0"/>
                <a:ea typeface="Arial" panose="020B0604020202020204" pitchFamily="34" charset="0"/>
              </a:rPr>
              <a:t> </a:t>
            </a:r>
            <a:endParaRPr lang="en-CA" sz="1800" dirty="0">
              <a:effectLst/>
              <a:latin typeface="Arial" panose="020B0604020202020204" pitchFamily="34" charset="0"/>
              <a:ea typeface="Arial" panose="020B0604020202020204" pitchFamily="34" charset="0"/>
            </a:endParaRPr>
          </a:p>
        </p:txBody>
      </p:sp>
      <p:sp>
        <p:nvSpPr>
          <p:cNvPr id="6" name="Oval 5">
            <a:extLst>
              <a:ext uri="{FF2B5EF4-FFF2-40B4-BE49-F238E27FC236}">
                <a16:creationId xmlns:a16="http://schemas.microsoft.com/office/drawing/2014/main" id="{B9F4E4DD-EEA6-4571-7127-ADBD5DBF776E}"/>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908889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2044A6-D40C-6EF0-5C74-50CEF9E8A73D}"/>
              </a:ext>
            </a:extLst>
          </p:cNvPr>
          <p:cNvSpPr>
            <a:spLocks noGrp="1"/>
          </p:cNvSpPr>
          <p:nvPr>
            <p:ph type="sldNum" sz="quarter" idx="12"/>
          </p:nvPr>
        </p:nvSpPr>
        <p:spPr/>
        <p:txBody>
          <a:bodyPr/>
          <a:lstStyle/>
          <a:p>
            <a:fld id="{5B621ED0-B45F-441E-93E9-023E2B55C8A5}" type="slidenum">
              <a:rPr lang="en-CA" smtClean="0"/>
              <a:t>126</a:t>
            </a:fld>
            <a:endParaRPr lang="en-CA"/>
          </a:p>
        </p:txBody>
      </p:sp>
      <p:graphicFrame>
        <p:nvGraphicFramePr>
          <p:cNvPr id="3" name="Table 2">
            <a:extLst>
              <a:ext uri="{FF2B5EF4-FFF2-40B4-BE49-F238E27FC236}">
                <a16:creationId xmlns:a16="http://schemas.microsoft.com/office/drawing/2014/main" id="{13528E6E-A2C7-12B4-E84A-0962DE81DEC7}"/>
              </a:ext>
            </a:extLst>
          </p:cNvPr>
          <p:cNvGraphicFramePr>
            <a:graphicFrameLocks noGrp="1"/>
          </p:cNvGraphicFramePr>
          <p:nvPr>
            <p:extLst>
              <p:ext uri="{D42A27DB-BD31-4B8C-83A1-F6EECF244321}">
                <p14:modId xmlns:p14="http://schemas.microsoft.com/office/powerpoint/2010/main" val="2503729747"/>
              </p:ext>
            </p:extLst>
          </p:nvPr>
        </p:nvGraphicFramePr>
        <p:xfrm>
          <a:off x="86193" y="1082019"/>
          <a:ext cx="11899691" cy="2470650"/>
        </p:xfrm>
        <a:graphic>
          <a:graphicData uri="http://schemas.openxmlformats.org/drawingml/2006/table">
            <a:tbl>
              <a:tblPr firstRow="1" firstCol="1" bandRow="1">
                <a:tableStyleId>{5C22544A-7EE6-4342-B048-85BDC9FD1C3A}</a:tableStyleId>
              </a:tblPr>
              <a:tblGrid>
                <a:gridCol w="5593871">
                  <a:extLst>
                    <a:ext uri="{9D8B030D-6E8A-4147-A177-3AD203B41FA5}">
                      <a16:colId xmlns:a16="http://schemas.microsoft.com/office/drawing/2014/main" val="4089559551"/>
                    </a:ext>
                  </a:extLst>
                </a:gridCol>
                <a:gridCol w="1261164">
                  <a:extLst>
                    <a:ext uri="{9D8B030D-6E8A-4147-A177-3AD203B41FA5}">
                      <a16:colId xmlns:a16="http://schemas.microsoft.com/office/drawing/2014/main" val="1415471641"/>
                    </a:ext>
                  </a:extLst>
                </a:gridCol>
                <a:gridCol w="1261164">
                  <a:extLst>
                    <a:ext uri="{9D8B030D-6E8A-4147-A177-3AD203B41FA5}">
                      <a16:colId xmlns:a16="http://schemas.microsoft.com/office/drawing/2014/main" val="3677774005"/>
                    </a:ext>
                  </a:extLst>
                </a:gridCol>
                <a:gridCol w="1261164">
                  <a:extLst>
                    <a:ext uri="{9D8B030D-6E8A-4147-A177-3AD203B41FA5}">
                      <a16:colId xmlns:a16="http://schemas.microsoft.com/office/drawing/2014/main" val="2517264890"/>
                    </a:ext>
                  </a:extLst>
                </a:gridCol>
                <a:gridCol w="1261164">
                  <a:extLst>
                    <a:ext uri="{9D8B030D-6E8A-4147-A177-3AD203B41FA5}">
                      <a16:colId xmlns:a16="http://schemas.microsoft.com/office/drawing/2014/main" val="2519496615"/>
                    </a:ext>
                  </a:extLst>
                </a:gridCol>
                <a:gridCol w="1261164">
                  <a:extLst>
                    <a:ext uri="{9D8B030D-6E8A-4147-A177-3AD203B41FA5}">
                      <a16:colId xmlns:a16="http://schemas.microsoft.com/office/drawing/2014/main" val="2292256291"/>
                    </a:ext>
                  </a:extLst>
                </a:gridCol>
              </a:tblGrid>
              <a:tr h="617662">
                <a:tc>
                  <a:txBody>
                    <a:bodyPr/>
                    <a:lstStyle/>
                    <a:p>
                      <a:pPr>
                        <a:buNone/>
                      </a:pPr>
                      <a:r>
                        <a:rPr lang="en-CA" sz="1200" dirty="0">
                          <a:effectLst/>
                        </a:rPr>
                        <a:t>Statement</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1</a:t>
                      </a:r>
                    </a:p>
                    <a:p>
                      <a:pPr algn="ctr">
                        <a:buNone/>
                      </a:pPr>
                      <a:r>
                        <a:rPr lang="en-CA" sz="1200">
                          <a:effectLst/>
                        </a:rPr>
                        <a:t>Not at all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2</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3</a:t>
                      </a:r>
                    </a:p>
                    <a:p>
                      <a:pPr algn="ctr">
                        <a:buNone/>
                      </a:pPr>
                      <a:r>
                        <a:rPr lang="en-CA" sz="1200">
                          <a:effectLst/>
                        </a:rPr>
                        <a:t>Somewhat true</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4</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5</a:t>
                      </a:r>
                    </a:p>
                    <a:p>
                      <a:pPr algn="ctr">
                        <a:buNone/>
                      </a:pPr>
                      <a:r>
                        <a:rPr lang="en-CA" sz="1200">
                          <a:effectLst/>
                        </a:rPr>
                        <a:t>Very true</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3007967129"/>
                  </a:ext>
                </a:extLst>
              </a:tr>
              <a:tr h="692784">
                <a:tc>
                  <a:txBody>
                    <a:bodyPr/>
                    <a:lstStyle/>
                    <a:p>
                      <a:pPr>
                        <a:buNone/>
                      </a:pPr>
                      <a:r>
                        <a:rPr lang="en-CA" sz="1200" dirty="0">
                          <a:effectLst/>
                        </a:rPr>
                        <a:t>I can generally experience a difficult emotion without needing to immediately numb it, escape it, or act on it.</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2453015986"/>
                  </a:ext>
                </a:extLst>
              </a:tr>
              <a:tr h="692784">
                <a:tc>
                  <a:txBody>
                    <a:bodyPr/>
                    <a:lstStyle/>
                    <a:p>
                      <a:pPr>
                        <a:buNone/>
                      </a:pPr>
                      <a:r>
                        <a:rPr lang="en-CA" sz="1200" dirty="0">
                          <a:effectLst/>
                        </a:rPr>
                        <a:t>My current living situation and daily life feel stable enough to take on this kind of work right now.</a:t>
                      </a:r>
                      <a:endParaRPr lang="en-CA" sz="1200" dirty="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a:effectLst/>
                        </a:rPr>
                        <a:t>☐</a:t>
                      </a:r>
                      <a:endParaRPr lang="en-CA" sz="120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2655420504"/>
                  </a:ext>
                </a:extLst>
              </a:tr>
              <a:tr h="467420">
                <a:tc>
                  <a:txBody>
                    <a:bodyPr/>
                    <a:lstStyle/>
                    <a:p>
                      <a:pPr>
                        <a:buNone/>
                      </a:pPr>
                      <a:r>
                        <a:rPr lang="en-CA" sz="1200">
                          <a:effectLst/>
                        </a:rPr>
                        <a:t>If I became distressed between sessions, I have at least one person or resource I could turn to.</a:t>
                      </a:r>
                      <a:endParaRPr lang="en-CA" sz="1200">
                        <a:effectLst/>
                        <a:latin typeface="Arial" panose="020B0604020202020204" pitchFamily="34" charset="0"/>
                        <a:ea typeface="Arial" panose="020B0604020202020204" pitchFamily="34" charset="0"/>
                      </a:endParaRPr>
                    </a:p>
                  </a:txBody>
                  <a:tcPr marL="76200" marR="76200" marT="50800" marB="50800"/>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tc>
                  <a:txBody>
                    <a:bodyPr/>
                    <a:lstStyle/>
                    <a:p>
                      <a:pPr algn="ctr">
                        <a:buNone/>
                      </a:pPr>
                      <a:r>
                        <a:rPr lang="en-CA" sz="1200" dirty="0">
                          <a:effectLst/>
                        </a:rPr>
                        <a:t>☐</a:t>
                      </a:r>
                      <a:endParaRPr lang="en-CA" sz="1200" dirty="0">
                        <a:effectLst/>
                        <a:latin typeface="Arial" panose="020B0604020202020204" pitchFamily="34" charset="0"/>
                        <a:ea typeface="Arial" panose="020B0604020202020204" pitchFamily="34" charset="0"/>
                      </a:endParaRPr>
                    </a:p>
                  </a:txBody>
                  <a:tcPr marL="38100" marR="38100" marT="50800" marB="50800" anchor="ctr"/>
                </a:tc>
                <a:extLst>
                  <a:ext uri="{0D108BD9-81ED-4DB2-BD59-A6C34878D82A}">
                    <a16:rowId xmlns:a16="http://schemas.microsoft.com/office/drawing/2014/main" val="1686318988"/>
                  </a:ext>
                </a:extLst>
              </a:tr>
            </a:tbl>
          </a:graphicData>
        </a:graphic>
      </p:graphicFrame>
      <p:sp>
        <p:nvSpPr>
          <p:cNvPr id="5" name="TextBox 4">
            <a:extLst>
              <a:ext uri="{FF2B5EF4-FFF2-40B4-BE49-F238E27FC236}">
                <a16:creationId xmlns:a16="http://schemas.microsoft.com/office/drawing/2014/main" id="{F42A7C99-F61F-3A32-0AA6-E60B82797D78}"/>
              </a:ext>
            </a:extLst>
          </p:cNvPr>
          <p:cNvSpPr txBox="1"/>
          <p:nvPr/>
        </p:nvSpPr>
        <p:spPr>
          <a:xfrm>
            <a:off x="86193" y="-97434"/>
            <a:ext cx="12072079" cy="6819816"/>
          </a:xfrm>
          <a:prstGeom prst="rect">
            <a:avLst/>
          </a:prstGeom>
          <a:noFill/>
        </p:spPr>
        <p:txBody>
          <a:bodyPr wrap="square">
            <a:spAutoFit/>
          </a:bodyPr>
          <a:lstStyle/>
          <a:p>
            <a:pPr>
              <a:spcBef>
                <a:spcPts val="1600"/>
              </a:spcBef>
              <a:spcAft>
                <a:spcPts val="600"/>
              </a:spcAft>
              <a:buNone/>
            </a:pPr>
            <a:r>
              <a:rPr lang="en-CA" sz="2800" b="1" dirty="0">
                <a:solidFill>
                  <a:srgbClr val="1F3864"/>
                </a:solidFill>
                <a:effectLst/>
                <a:latin typeface="Arial" panose="020B0604020202020204" pitchFamily="34" charset="0"/>
              </a:rPr>
              <a:t>4. Emotional Capacity and Current Stability</a:t>
            </a:r>
          </a:p>
          <a:p>
            <a:pPr>
              <a:spcAft>
                <a:spcPts val="800"/>
              </a:spcAft>
              <a:buNone/>
            </a:pPr>
            <a:r>
              <a:rPr lang="en-CA" sz="1800" i="1" dirty="0">
                <a:solidFill>
                  <a:srgbClr val="555555"/>
                </a:solidFill>
                <a:effectLst/>
                <a:latin typeface="Arial" panose="020B0604020202020204" pitchFamily="34" charset="0"/>
                <a:ea typeface="Arial" panose="020B0604020202020204" pitchFamily="34" charset="0"/>
              </a:rPr>
              <a:t>This work can surface difficult emotions before things feel easier. We want to make sure the timing and supports are right for you.</a:t>
            </a:r>
          </a:p>
          <a:p>
            <a:pPr>
              <a:spcAft>
                <a:spcPts val="800"/>
              </a:spcAft>
              <a:buNone/>
            </a:pPr>
            <a:endParaRPr lang="en-CA"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20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20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20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2000" i="1" dirty="0">
              <a:solidFill>
                <a:srgbClr val="555555"/>
              </a:solidFill>
              <a:latin typeface="Arial" panose="020B0604020202020204" pitchFamily="34" charset="0"/>
              <a:ea typeface="Arial" panose="020B0604020202020204" pitchFamily="34" charset="0"/>
            </a:endParaRPr>
          </a:p>
          <a:p>
            <a:pPr>
              <a:spcAft>
                <a:spcPts val="800"/>
              </a:spcAft>
              <a:buNone/>
            </a:pPr>
            <a:endParaRPr lang="en-CA" sz="2000" i="1" dirty="0">
              <a:solidFill>
                <a:srgbClr val="555555"/>
              </a:solidFill>
              <a:effectLst/>
              <a:latin typeface="Arial" panose="020B0604020202020204" pitchFamily="34" charset="0"/>
              <a:ea typeface="Arial" panose="020B0604020202020204" pitchFamily="34" charset="0"/>
            </a:endParaRPr>
          </a:p>
          <a:p>
            <a:pPr>
              <a:spcAft>
                <a:spcPts val="800"/>
              </a:spcAft>
              <a:buNone/>
            </a:pPr>
            <a:endParaRPr lang="en-CA" sz="2000" dirty="0">
              <a:effectLst/>
              <a:latin typeface="Arial" panose="020B0604020202020204" pitchFamily="34" charset="0"/>
              <a:ea typeface="Arial" panose="020B0604020202020204" pitchFamily="34" charset="0"/>
            </a:endParaRPr>
          </a:p>
          <a:p>
            <a:pPr>
              <a:spcBef>
                <a:spcPts val="800"/>
              </a:spcBef>
              <a:spcAft>
                <a:spcPts val="400"/>
              </a:spcAft>
              <a:buNone/>
            </a:pPr>
            <a:r>
              <a:rPr lang="en-CA" sz="2000" b="1" dirty="0">
                <a:solidFill>
                  <a:schemeClr val="bg1"/>
                </a:solidFill>
                <a:effectLst/>
                <a:latin typeface="Arial" panose="020B0604020202020204" pitchFamily="34" charset="0"/>
                <a:ea typeface="Arial" panose="020B0604020202020204" pitchFamily="34" charset="0"/>
              </a:rPr>
              <a:t>Are you currently experiencing any of the following? (check all that apply)</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Thoughts of suicide or self-harm</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A recent significant loss, crisis, or major life disruption</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Active substance use that is currently unmanaged</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Symptoms such as hearing voices or difficulty distinguishing what is real</a:t>
            </a:r>
            <a:endParaRPr lang="en-CA" sz="2000" dirty="0">
              <a:solidFill>
                <a:schemeClr val="bg1"/>
              </a:solidFill>
              <a:effectLst/>
              <a:latin typeface="Arial" panose="020B0604020202020204" pitchFamily="34" charset="0"/>
              <a:ea typeface="Arial" panose="020B0604020202020204" pitchFamily="34" charset="0"/>
            </a:endParaRPr>
          </a:p>
          <a:p>
            <a:pPr marL="127000">
              <a:spcAft>
                <a:spcPts val="500"/>
              </a:spcAft>
              <a:buNone/>
            </a:pPr>
            <a:r>
              <a:rPr lang="en-CA" sz="1800" dirty="0">
                <a:solidFill>
                  <a:schemeClr val="bg1"/>
                </a:solidFill>
                <a:effectLst/>
                <a:latin typeface="Arial" panose="020B0604020202020204" pitchFamily="34" charset="0"/>
                <a:ea typeface="Arial" panose="020B0604020202020204" pitchFamily="34" charset="0"/>
              </a:rPr>
              <a:t>☐  None of the above</a:t>
            </a:r>
            <a:endParaRPr lang="en-CA" sz="2000" dirty="0">
              <a:solidFill>
                <a:schemeClr val="bg1"/>
              </a:solidFill>
              <a:effectLst/>
              <a:latin typeface="Arial" panose="020B0604020202020204" pitchFamily="34" charset="0"/>
              <a:ea typeface="Arial" panose="020B0604020202020204" pitchFamily="34" charset="0"/>
            </a:endParaRPr>
          </a:p>
          <a:p>
            <a:pPr>
              <a:spcAft>
                <a:spcPts val="800"/>
              </a:spcAft>
              <a:buNone/>
            </a:pPr>
            <a:r>
              <a:rPr lang="en-CA" sz="1800" i="1" dirty="0">
                <a:solidFill>
                  <a:srgbClr val="555555"/>
                </a:solidFill>
                <a:effectLst/>
                <a:latin typeface="Arial" panose="020B0604020202020204" pitchFamily="34" charset="0"/>
                <a:ea typeface="Arial" panose="020B0604020202020204" pitchFamily="34" charset="0"/>
              </a:rPr>
              <a:t>If you checked any of the first four boxes, this doesn't necessarily exclude you from the group — it helps us understand timing and what additional supports might be needed alongside it.</a:t>
            </a:r>
            <a:endParaRPr lang="en-CA" sz="2000" dirty="0">
              <a:effectLst/>
              <a:latin typeface="Arial" panose="020B0604020202020204" pitchFamily="34" charset="0"/>
              <a:ea typeface="Arial" panose="020B0604020202020204" pitchFamily="34" charset="0"/>
            </a:endParaRPr>
          </a:p>
        </p:txBody>
      </p:sp>
      <p:sp>
        <p:nvSpPr>
          <p:cNvPr id="6" name="Oval 5">
            <a:extLst>
              <a:ext uri="{FF2B5EF4-FFF2-40B4-BE49-F238E27FC236}">
                <a16:creationId xmlns:a16="http://schemas.microsoft.com/office/drawing/2014/main" id="{24929B5E-5230-7F90-7575-3436F770896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090325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D16EE7-263B-440F-6B0A-7B71F01B2EBE}"/>
              </a:ext>
            </a:extLst>
          </p:cNvPr>
          <p:cNvSpPr>
            <a:spLocks noGrp="1"/>
          </p:cNvSpPr>
          <p:nvPr>
            <p:ph type="sldNum" sz="quarter" idx="12"/>
          </p:nvPr>
        </p:nvSpPr>
        <p:spPr/>
        <p:txBody>
          <a:bodyPr/>
          <a:lstStyle/>
          <a:p>
            <a:fld id="{5B621ED0-B45F-441E-93E9-023E2B55C8A5}" type="slidenum">
              <a:rPr lang="en-CA" smtClean="0"/>
              <a:t>127</a:t>
            </a:fld>
            <a:endParaRPr lang="en-CA"/>
          </a:p>
        </p:txBody>
      </p:sp>
      <p:sp>
        <p:nvSpPr>
          <p:cNvPr id="4" name="TextBox 3">
            <a:extLst>
              <a:ext uri="{FF2B5EF4-FFF2-40B4-BE49-F238E27FC236}">
                <a16:creationId xmlns:a16="http://schemas.microsoft.com/office/drawing/2014/main" id="{55CEB05E-77EA-83C6-DC3C-0CF536637368}"/>
              </a:ext>
            </a:extLst>
          </p:cNvPr>
          <p:cNvSpPr txBox="1"/>
          <p:nvPr/>
        </p:nvSpPr>
        <p:spPr>
          <a:xfrm>
            <a:off x="-60386" y="70021"/>
            <a:ext cx="12191999" cy="5386090"/>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WHEN THE COURSE GETS DIFFICULT: STAYING THE JOURNEY</a:t>
            </a:r>
          </a:p>
          <a:p>
            <a:pPr>
              <a:buNone/>
            </a:pPr>
            <a:endParaRPr lang="en-CA" sz="28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One of the most important things we learn in SIMPLE is not just the skills and concepts we teach, but how to respond when we inevitably encounter obstacles.</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Interestingly, the very reasons people often think about leaving the course are frequently the same patterns they came here to understand and change: avoiding difficult emotions, becoming discouraged when progress is slow, perfectionism (“if I can’t do it all, there’s no point”), shame about falling behind, or the belief that “something else has to happen before I can begin.”</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About one in three people who start the course do not complete it. This is not because they are lazy, incapable, or not trying hard enough. Usually, life becomes complicated, motivation fluctuates, painful feelings arise, or the course begins touching the very struggles they came here to heal.</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If you encounter these obstacles, we invite you to consider the following.</a:t>
            </a:r>
          </a:p>
        </p:txBody>
      </p:sp>
      <p:sp>
        <p:nvSpPr>
          <p:cNvPr id="5" name="Star: 5 Points 4">
            <a:extLst>
              <a:ext uri="{FF2B5EF4-FFF2-40B4-BE49-F238E27FC236}">
                <a16:creationId xmlns:a16="http://schemas.microsoft.com/office/drawing/2014/main" id="{8F6B7797-E42F-06D0-9EEF-442CD9D6A0CD}"/>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9663832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55D4F-EAB2-6138-8EF8-52BA2649B74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2820D1-8493-2874-F2B1-AD51E4CD5A24}"/>
              </a:ext>
            </a:extLst>
          </p:cNvPr>
          <p:cNvSpPr>
            <a:spLocks noGrp="1"/>
          </p:cNvSpPr>
          <p:nvPr>
            <p:ph type="sldNum" sz="quarter" idx="12"/>
          </p:nvPr>
        </p:nvSpPr>
        <p:spPr/>
        <p:txBody>
          <a:bodyPr/>
          <a:lstStyle/>
          <a:p>
            <a:fld id="{5B621ED0-B45F-441E-93E9-023E2B55C8A5}" type="slidenum">
              <a:rPr lang="en-CA" smtClean="0"/>
              <a:t>128</a:t>
            </a:fld>
            <a:endParaRPr lang="en-CA"/>
          </a:p>
        </p:txBody>
      </p:sp>
      <p:sp>
        <p:nvSpPr>
          <p:cNvPr id="4" name="TextBox 3">
            <a:extLst>
              <a:ext uri="{FF2B5EF4-FFF2-40B4-BE49-F238E27FC236}">
                <a16:creationId xmlns:a16="http://schemas.microsoft.com/office/drawing/2014/main" id="{72B621F1-E863-4E32-D68A-C24F3E4594E8}"/>
              </a:ext>
            </a:extLst>
          </p:cNvPr>
          <p:cNvSpPr txBox="1"/>
          <p:nvPr/>
        </p:nvSpPr>
        <p:spPr>
          <a:xfrm>
            <a:off x="-60386" y="70021"/>
            <a:ext cx="12191999" cy="6124754"/>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WHEN THE COURSE GETS DIFFICULT: STAYING THE JOURNEY</a:t>
            </a:r>
          </a:p>
          <a:p>
            <a:pPr>
              <a:buNone/>
            </a:pPr>
            <a:endParaRPr lang="en-CA" sz="28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b="1" dirty="0">
                <a:latin typeface="Arial" panose="020B0604020202020204" pitchFamily="34" charset="0"/>
                <a:cs typeface="Arial" panose="020B0604020202020204" pitchFamily="34" charset="0"/>
              </a:rPr>
              <a:t>“I missed sessions. I’m too far behind.”</a:t>
            </a:r>
          </a:p>
          <a:p>
            <a:pPr>
              <a:buNone/>
            </a:pPr>
            <a:r>
              <a:rPr lang="en-CA" sz="2400" dirty="0">
                <a:solidFill>
                  <a:schemeClr val="bg1"/>
                </a:solidFill>
                <a:latin typeface="Arial" panose="020B0604020202020204" pitchFamily="34" charset="0"/>
                <a:cs typeface="Arial" panose="020B0604020202020204" pitchFamily="34" charset="0"/>
              </a:rPr>
              <a:t>Please don’t let perfectionism make the decision for you.</a:t>
            </a:r>
          </a:p>
          <a:p>
            <a:pPr>
              <a:buNone/>
            </a:pPr>
            <a:r>
              <a:rPr lang="en-CA" sz="2400" dirty="0">
                <a:solidFill>
                  <a:schemeClr val="bg1"/>
                </a:solidFill>
                <a:latin typeface="Arial" panose="020B0604020202020204" pitchFamily="34" charset="0"/>
                <a:cs typeface="Arial" panose="020B0604020202020204" pitchFamily="34" charset="0"/>
              </a:rPr>
              <a:t>You do not need to catch up on every handout, understand every concept, or complete every exercise before returning. The most important step is simply to come back.</a:t>
            </a:r>
          </a:p>
          <a:p>
            <a:pPr>
              <a:buNone/>
            </a:pPr>
            <a:r>
              <a:rPr lang="en-CA" sz="2400" dirty="0">
                <a:solidFill>
                  <a:schemeClr val="bg1"/>
                </a:solidFill>
                <a:latin typeface="Arial" panose="020B0604020202020204" pitchFamily="34" charset="0"/>
                <a:cs typeface="Arial" panose="020B0604020202020204" pitchFamily="34" charset="0"/>
              </a:rPr>
              <a:t>Think of it like going to the gym: missing a few weeks does not mean you give up exercising forever. You return and continue.</a:t>
            </a:r>
          </a:p>
          <a:p>
            <a:pPr marL="342900" indent="-342900">
              <a:buFont typeface="Arial" panose="020B0604020202020204" pitchFamily="34" charset="0"/>
              <a:buChar char="•"/>
            </a:pPr>
            <a:r>
              <a:rPr lang="en-CA" sz="2400" b="1" dirty="0">
                <a:latin typeface="Arial" panose="020B0604020202020204" pitchFamily="34" charset="0"/>
                <a:cs typeface="Arial" panose="020B0604020202020204" pitchFamily="34" charset="0"/>
              </a:rPr>
              <a:t>“I don’t understand everything” or “This is too much.”</a:t>
            </a:r>
          </a:p>
          <a:p>
            <a:pPr>
              <a:buNone/>
            </a:pPr>
            <a:r>
              <a:rPr lang="en-CA" sz="2400" dirty="0">
                <a:solidFill>
                  <a:schemeClr val="bg1"/>
                </a:solidFill>
                <a:latin typeface="Arial" panose="020B0604020202020204" pitchFamily="34" charset="0"/>
                <a:cs typeface="Arial" panose="020B0604020202020204" pitchFamily="34" charset="0"/>
              </a:rPr>
              <a:t>That is completely normal.</a:t>
            </a:r>
          </a:p>
          <a:p>
            <a:pPr>
              <a:buNone/>
            </a:pPr>
            <a:r>
              <a:rPr lang="en-CA" sz="2400" dirty="0">
                <a:solidFill>
                  <a:schemeClr val="bg1"/>
                </a:solidFill>
                <a:latin typeface="Arial" panose="020B0604020202020204" pitchFamily="34" charset="0"/>
                <a:cs typeface="Arial" panose="020B0604020202020204" pitchFamily="34" charset="0"/>
              </a:rPr>
              <a:t>You are not expected to master every skill, remember every concept, or transform your life in nine months. Some ideas may only become meaningful months later when life gives you an opportunity to apply them.</a:t>
            </a:r>
          </a:p>
          <a:p>
            <a:pPr>
              <a:buNone/>
            </a:pPr>
            <a:r>
              <a:rPr lang="en-CA" sz="2400" dirty="0">
                <a:solidFill>
                  <a:schemeClr val="bg1"/>
                </a:solidFill>
                <a:latin typeface="Arial" panose="020B0604020202020204" pitchFamily="34" charset="0"/>
                <a:cs typeface="Arial" panose="020B0604020202020204" pitchFamily="34" charset="0"/>
              </a:rPr>
              <a:t>The goal is not to become a perfect student of SIMPLE. The goal is to leave with a few useful skills, a few important insights, and perhaps a little more compassion for yourself than when you arrived.</a:t>
            </a:r>
          </a:p>
        </p:txBody>
      </p:sp>
      <p:sp>
        <p:nvSpPr>
          <p:cNvPr id="5" name="Star: 5 Points 4">
            <a:extLst>
              <a:ext uri="{FF2B5EF4-FFF2-40B4-BE49-F238E27FC236}">
                <a16:creationId xmlns:a16="http://schemas.microsoft.com/office/drawing/2014/main" id="{245FEE06-1326-E52B-A7C5-931581324A58}"/>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871438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72A2E-6B79-EFAA-137A-4EA6A553878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DF4D5E-01FB-28C8-FD54-03B18A745BBC}"/>
              </a:ext>
            </a:extLst>
          </p:cNvPr>
          <p:cNvSpPr>
            <a:spLocks noGrp="1"/>
          </p:cNvSpPr>
          <p:nvPr>
            <p:ph type="sldNum" sz="quarter" idx="12"/>
          </p:nvPr>
        </p:nvSpPr>
        <p:spPr/>
        <p:txBody>
          <a:bodyPr/>
          <a:lstStyle/>
          <a:p>
            <a:fld id="{5B621ED0-B45F-441E-93E9-023E2B55C8A5}" type="slidenum">
              <a:rPr lang="en-CA" smtClean="0"/>
              <a:t>129</a:t>
            </a:fld>
            <a:endParaRPr lang="en-CA"/>
          </a:p>
        </p:txBody>
      </p:sp>
      <p:sp>
        <p:nvSpPr>
          <p:cNvPr id="4" name="TextBox 3">
            <a:extLst>
              <a:ext uri="{FF2B5EF4-FFF2-40B4-BE49-F238E27FC236}">
                <a16:creationId xmlns:a16="http://schemas.microsoft.com/office/drawing/2014/main" id="{6928D438-5394-F50E-B63B-FFB585A2AAFF}"/>
              </a:ext>
            </a:extLst>
          </p:cNvPr>
          <p:cNvSpPr txBox="1"/>
          <p:nvPr/>
        </p:nvSpPr>
        <p:spPr>
          <a:xfrm>
            <a:off x="-60386" y="70021"/>
            <a:ext cx="12191999" cy="6801862"/>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WHEN THE COURSE GETS DIFFICULT: STAYING THE JOURNEY</a:t>
            </a:r>
          </a:p>
          <a:p>
            <a:pPr marL="342900" indent="-342900">
              <a:buFont typeface="Arial" panose="020B0604020202020204" pitchFamily="34" charset="0"/>
              <a:buChar char="•"/>
            </a:pPr>
            <a:r>
              <a:rPr lang="en-CA" sz="2400" b="1" dirty="0">
                <a:solidFill>
                  <a:schemeClr val="bg1"/>
                </a:solidFill>
                <a:latin typeface="Arial" panose="020B0604020202020204" pitchFamily="34" charset="0"/>
                <a:cs typeface="Arial" panose="020B0604020202020204" pitchFamily="34" charset="0"/>
              </a:rPr>
              <a:t>“I feel worse. This isn’t working.”</a:t>
            </a:r>
          </a:p>
          <a:p>
            <a:pPr>
              <a:buNone/>
            </a:pPr>
            <a:r>
              <a:rPr lang="en-CA" sz="2400" dirty="0">
                <a:solidFill>
                  <a:schemeClr val="bg1"/>
                </a:solidFill>
                <a:latin typeface="Arial" panose="020B0604020202020204" pitchFamily="34" charset="0"/>
                <a:cs typeface="Arial" panose="020B0604020202020204" pitchFamily="34" charset="0"/>
              </a:rPr>
              <a:t>Sometimes healing involves becoming more aware of pain we have spent years avoiding.</a:t>
            </a:r>
          </a:p>
          <a:p>
            <a:pPr>
              <a:buNone/>
            </a:pPr>
            <a:r>
              <a:rPr lang="en-CA" sz="2400" dirty="0">
                <a:solidFill>
                  <a:schemeClr val="bg1"/>
                </a:solidFill>
                <a:latin typeface="Arial" panose="020B0604020202020204" pitchFamily="34" charset="0"/>
                <a:cs typeface="Arial" panose="020B0604020202020204" pitchFamily="34" charset="0"/>
              </a:rPr>
              <a:t>Turning toward old wounds, losses, fears, and protective patterns can temporarily make things feel more intense. Feeling worse does not necessarily mean you are moving in the wrong direction. Sometimes it means the work is reaching something that needs care and attention.</a:t>
            </a:r>
          </a:p>
          <a:p>
            <a:pPr marL="342900" indent="-342900">
              <a:buFont typeface="Arial" panose="020B0604020202020204" pitchFamily="34" charset="0"/>
              <a:buChar char="•"/>
            </a:pPr>
            <a:r>
              <a:rPr lang="en-CA" sz="2400" b="1" dirty="0">
                <a:solidFill>
                  <a:schemeClr val="bg1"/>
                </a:solidFill>
                <a:latin typeface="Arial" panose="020B0604020202020204" pitchFamily="34" charset="0"/>
                <a:cs typeface="Arial" panose="020B0604020202020204" pitchFamily="34" charset="0"/>
              </a:rPr>
              <a:t>“The course is bringing up emotions, and I want to avoid it.”</a:t>
            </a:r>
          </a:p>
          <a:p>
            <a:pPr>
              <a:buNone/>
            </a:pPr>
            <a:r>
              <a:rPr lang="en-CA" sz="2400" dirty="0">
                <a:solidFill>
                  <a:schemeClr val="bg1"/>
                </a:solidFill>
                <a:latin typeface="Arial" panose="020B0604020202020204" pitchFamily="34" charset="0"/>
                <a:cs typeface="Arial" panose="020B0604020202020204" pitchFamily="34" charset="0"/>
              </a:rPr>
              <a:t>This may actually be one of the most important moments in the journey.</a:t>
            </a:r>
          </a:p>
          <a:p>
            <a:pPr>
              <a:buNone/>
            </a:pPr>
            <a:r>
              <a:rPr lang="en-CA" sz="2400" dirty="0">
                <a:solidFill>
                  <a:schemeClr val="bg1"/>
                </a:solidFill>
                <a:latin typeface="Arial" panose="020B0604020202020204" pitchFamily="34" charset="0"/>
                <a:cs typeface="Arial" panose="020B0604020202020204" pitchFamily="34" charset="0"/>
              </a:rPr>
              <a:t>Our minds naturally move away from discomfort because avoidance often gives short-term relief. Unfortunately, it can also keep us stuck in the same painful patterns.</a:t>
            </a:r>
          </a:p>
          <a:p>
            <a:pPr>
              <a:buNone/>
            </a:pPr>
            <a:r>
              <a:rPr lang="en-CA" sz="2400" dirty="0">
                <a:solidFill>
                  <a:schemeClr val="bg1"/>
                </a:solidFill>
                <a:latin typeface="Arial" panose="020B0604020202020204" pitchFamily="34" charset="0"/>
                <a:cs typeface="Arial" panose="020B0604020202020204" pitchFamily="34" charset="0"/>
              </a:rPr>
              <a:t>When possible, pause and become curious:</a:t>
            </a:r>
          </a:p>
          <a:p>
            <a:pPr>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What is being touched in me right now?</a:t>
            </a:r>
          </a:p>
          <a:p>
            <a:pPr>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What part of me wants to leave?</a:t>
            </a:r>
          </a:p>
          <a:p>
            <a:pPr>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What is this part afraid would happen if I stayed?</a:t>
            </a:r>
          </a:p>
          <a:p>
            <a:pPr>
              <a:buNone/>
            </a:pPr>
            <a:r>
              <a:rPr lang="en-CA" sz="2400" dirty="0">
                <a:solidFill>
                  <a:schemeClr val="bg1"/>
                </a:solidFill>
                <a:latin typeface="Arial" panose="020B0604020202020204" pitchFamily="34" charset="0"/>
                <a:cs typeface="Arial" panose="020B0604020202020204" pitchFamily="34" charset="0"/>
              </a:rPr>
              <a:t>You do not have to fight that part or force yourself through the experience alone. Talk to a facilitator. Sometimes the doorway to growth is exactly where we most want to turn away.</a:t>
            </a:r>
          </a:p>
        </p:txBody>
      </p:sp>
      <p:sp>
        <p:nvSpPr>
          <p:cNvPr id="5" name="Star: 5 Points 4">
            <a:extLst>
              <a:ext uri="{FF2B5EF4-FFF2-40B4-BE49-F238E27FC236}">
                <a16:creationId xmlns:a16="http://schemas.microsoft.com/office/drawing/2014/main" id="{40104FB1-82C6-DFFC-D55F-C65DF63A4F67}"/>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689804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85B4C-CB03-3364-9D5B-CDCD78B1740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AFFB83-3C60-D90B-5EF1-57AD3CA1C0D7}"/>
              </a:ext>
            </a:extLst>
          </p:cNvPr>
          <p:cNvSpPr>
            <a:spLocks noGrp="1"/>
          </p:cNvSpPr>
          <p:nvPr>
            <p:ph type="sldNum" sz="quarter" idx="12"/>
          </p:nvPr>
        </p:nvSpPr>
        <p:spPr/>
        <p:txBody>
          <a:bodyPr/>
          <a:lstStyle/>
          <a:p>
            <a:fld id="{5B621ED0-B45F-441E-93E9-023E2B55C8A5}" type="slidenum">
              <a:rPr lang="en-CA" smtClean="0"/>
              <a:t>130</a:t>
            </a:fld>
            <a:endParaRPr lang="en-CA"/>
          </a:p>
        </p:txBody>
      </p:sp>
      <p:sp>
        <p:nvSpPr>
          <p:cNvPr id="4" name="TextBox 3">
            <a:extLst>
              <a:ext uri="{FF2B5EF4-FFF2-40B4-BE49-F238E27FC236}">
                <a16:creationId xmlns:a16="http://schemas.microsoft.com/office/drawing/2014/main" id="{4B494408-2353-2A87-D7AC-D85F597D21F7}"/>
              </a:ext>
            </a:extLst>
          </p:cNvPr>
          <p:cNvSpPr txBox="1"/>
          <p:nvPr/>
        </p:nvSpPr>
        <p:spPr>
          <a:xfrm>
            <a:off x="-60386" y="70021"/>
            <a:ext cx="12191999" cy="5386090"/>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WHEN THE COURSE GETS DIFFICULT: STAYING THE JOURNEY</a:t>
            </a:r>
          </a:p>
          <a:p>
            <a:pPr>
              <a:buNone/>
            </a:pPr>
            <a:endParaRPr lang="en-CA" sz="28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b="1" dirty="0">
                <a:latin typeface="Arial" panose="020B0604020202020204" pitchFamily="34" charset="0"/>
                <a:cs typeface="Arial" panose="020B0604020202020204" pitchFamily="34" charset="0"/>
              </a:rPr>
              <a:t>“My problems are too big for a course like this.”</a:t>
            </a:r>
          </a:p>
          <a:p>
            <a:pPr>
              <a:buNone/>
            </a:pPr>
            <a:r>
              <a:rPr lang="en-CA" sz="2400" dirty="0">
                <a:solidFill>
                  <a:schemeClr val="bg1"/>
                </a:solidFill>
                <a:latin typeface="Arial" panose="020B0604020202020204" pitchFamily="34" charset="0"/>
                <a:cs typeface="Arial" panose="020B0604020202020204" pitchFamily="34" charset="0"/>
              </a:rPr>
              <a:t>You may be right that some people also need individual therapy, medication, crisis support, or other services. SIMPLE is not intended to replace all forms of care.</a:t>
            </a:r>
          </a:p>
          <a:p>
            <a:pPr>
              <a:buNone/>
            </a:pPr>
            <a:r>
              <a:rPr lang="en-CA" sz="2400" dirty="0">
                <a:solidFill>
                  <a:schemeClr val="bg1"/>
                </a:solidFill>
                <a:latin typeface="Arial" panose="020B0604020202020204" pitchFamily="34" charset="0"/>
                <a:cs typeface="Arial" panose="020B0604020202020204" pitchFamily="34" charset="0"/>
              </a:rPr>
              <a:t>However, even when life feels overwhelming, people can still learn one small skill, develop one new insight, and take one small step in a different direction. Small changes repeated over time can transform a life.</a:t>
            </a:r>
          </a:p>
          <a:p>
            <a:pPr marL="342900" indent="-342900">
              <a:buFont typeface="Arial" panose="020B0604020202020204" pitchFamily="34" charset="0"/>
              <a:buChar char="•"/>
            </a:pPr>
            <a:r>
              <a:rPr lang="en-CA" sz="2400" b="1" dirty="0">
                <a:latin typeface="Arial" panose="020B0604020202020204" pitchFamily="34" charset="0"/>
                <a:cs typeface="Arial" panose="020B0604020202020204" pitchFamily="34" charset="0"/>
              </a:rPr>
              <a:t>“My motivation has disappeared.”</a:t>
            </a:r>
          </a:p>
          <a:p>
            <a:pPr>
              <a:buNone/>
            </a:pPr>
            <a:r>
              <a:rPr lang="en-CA" sz="2400" dirty="0">
                <a:solidFill>
                  <a:schemeClr val="bg1"/>
                </a:solidFill>
                <a:latin typeface="Arial" panose="020B0604020202020204" pitchFamily="34" charset="0"/>
                <a:cs typeface="Arial" panose="020B0604020202020204" pitchFamily="34" charset="0"/>
              </a:rPr>
              <a:t>This happens to almost everyone.</a:t>
            </a:r>
          </a:p>
          <a:p>
            <a:pPr>
              <a:buNone/>
            </a:pPr>
            <a:r>
              <a:rPr lang="en-CA" sz="2400" dirty="0">
                <a:solidFill>
                  <a:schemeClr val="bg1"/>
                </a:solidFill>
                <a:latin typeface="Arial" panose="020B0604020202020204" pitchFamily="34" charset="0"/>
                <a:cs typeface="Arial" panose="020B0604020202020204" pitchFamily="34" charset="0"/>
              </a:rPr>
              <a:t>Most meaningful changes in life—learning an instrument, exercising, building a relationship, recovering from illness—do not happen because motivation is always present. They happen because we return, again and again.</a:t>
            </a:r>
          </a:p>
          <a:p>
            <a:pPr>
              <a:buNone/>
            </a:pPr>
            <a:r>
              <a:rPr lang="en-CA" sz="2400" dirty="0">
                <a:solidFill>
                  <a:schemeClr val="bg1"/>
                </a:solidFill>
                <a:latin typeface="Arial" panose="020B0604020202020204" pitchFamily="34" charset="0"/>
                <a:cs typeface="Arial" panose="020B0604020202020204" pitchFamily="34" charset="0"/>
              </a:rPr>
              <a:t>Sometimes commitment needs to carry us on the days when motivation is absent.</a:t>
            </a:r>
          </a:p>
        </p:txBody>
      </p:sp>
      <p:sp>
        <p:nvSpPr>
          <p:cNvPr id="5" name="Star: 5 Points 4">
            <a:extLst>
              <a:ext uri="{FF2B5EF4-FFF2-40B4-BE49-F238E27FC236}">
                <a16:creationId xmlns:a16="http://schemas.microsoft.com/office/drawing/2014/main" id="{BAB180FB-2ACB-5C54-AF27-760D8EDEED79}"/>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2788096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DCCDE-11C4-54BB-F2C7-AC291532223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E7043C-EB29-B067-3B40-CA139D76F33D}"/>
              </a:ext>
            </a:extLst>
          </p:cNvPr>
          <p:cNvSpPr>
            <a:spLocks noGrp="1"/>
          </p:cNvSpPr>
          <p:nvPr>
            <p:ph type="sldNum" sz="quarter" idx="12"/>
          </p:nvPr>
        </p:nvSpPr>
        <p:spPr/>
        <p:txBody>
          <a:bodyPr/>
          <a:lstStyle/>
          <a:p>
            <a:fld id="{5B621ED0-B45F-441E-93E9-023E2B55C8A5}" type="slidenum">
              <a:rPr lang="en-CA" smtClean="0"/>
              <a:t>131</a:t>
            </a:fld>
            <a:endParaRPr lang="en-CA"/>
          </a:p>
        </p:txBody>
      </p:sp>
      <p:sp>
        <p:nvSpPr>
          <p:cNvPr id="4" name="TextBox 3">
            <a:extLst>
              <a:ext uri="{FF2B5EF4-FFF2-40B4-BE49-F238E27FC236}">
                <a16:creationId xmlns:a16="http://schemas.microsoft.com/office/drawing/2014/main" id="{B9475859-DCB7-70A5-E0EB-29C3837B6A98}"/>
              </a:ext>
            </a:extLst>
          </p:cNvPr>
          <p:cNvSpPr txBox="1"/>
          <p:nvPr/>
        </p:nvSpPr>
        <p:spPr>
          <a:xfrm>
            <a:off x="1" y="70021"/>
            <a:ext cx="12191999" cy="6432530"/>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WHEN THE COURSE GETS DIFFICULT: STAYING THE JOURNEY</a:t>
            </a:r>
          </a:p>
          <a:p>
            <a:pPr marL="342900" indent="-342900">
              <a:buFont typeface="Arial" panose="020B0604020202020204" pitchFamily="34" charset="0"/>
              <a:buChar char="•"/>
            </a:pPr>
            <a:r>
              <a:rPr lang="en-CA" sz="2400" b="1" dirty="0">
                <a:latin typeface="Arial" panose="020B0604020202020204" pitchFamily="34" charset="0"/>
                <a:cs typeface="Arial" panose="020B0604020202020204" pitchFamily="34" charset="0"/>
              </a:rPr>
              <a:t>“I feel better now. Maybe I don’t need this anymore.”</a:t>
            </a:r>
          </a:p>
          <a:p>
            <a:pPr>
              <a:buNone/>
            </a:pPr>
            <a:r>
              <a:rPr lang="en-CA" sz="2400" dirty="0">
                <a:solidFill>
                  <a:schemeClr val="bg1"/>
                </a:solidFill>
                <a:latin typeface="Arial" panose="020B0604020202020204" pitchFamily="34" charset="0"/>
                <a:cs typeface="Arial" panose="020B0604020202020204" pitchFamily="34" charset="0"/>
              </a:rPr>
              <a:t>Sometimes a part of us says, “I’m fine now, I can stop.” Other times it says, “This is too painful, I need to leave.” Although these voices seem opposite, both may be trying to protect us from discomfort.</a:t>
            </a:r>
          </a:p>
          <a:p>
            <a:pPr>
              <a:buNone/>
            </a:pPr>
            <a:r>
              <a:rPr lang="en-CA" sz="2400" dirty="0">
                <a:solidFill>
                  <a:schemeClr val="bg1"/>
                </a:solidFill>
                <a:latin typeface="Arial" panose="020B0604020202020204" pitchFamily="34" charset="0"/>
                <a:cs typeface="Arial" panose="020B0604020202020204" pitchFamily="34" charset="0"/>
              </a:rPr>
              <a:t>Before making a decision, try asking your Wise Mind: “Will stopping now support the life I want six months from now, or is it mostly a response to how I feel today?”</a:t>
            </a:r>
          </a:p>
          <a:p>
            <a:pPr>
              <a:buNone/>
            </a:pPr>
            <a:r>
              <a:rPr lang="en-CA" sz="2400" dirty="0">
                <a:solidFill>
                  <a:schemeClr val="bg1"/>
                </a:solidFill>
                <a:latin typeface="Arial" panose="020B0604020202020204" pitchFamily="34" charset="0"/>
                <a:cs typeface="Arial" panose="020B0604020202020204" pitchFamily="34" charset="0"/>
              </a:rPr>
              <a:t>Either way, we encourage you to talk to us before deciding to leave.</a:t>
            </a:r>
          </a:p>
          <a:p>
            <a:pPr marL="342900" indent="-342900">
              <a:buFont typeface="Arial" panose="020B0604020202020204" pitchFamily="34" charset="0"/>
              <a:buChar char="•"/>
            </a:pPr>
            <a:r>
              <a:rPr lang="en-CA" sz="2400" b="1" dirty="0">
                <a:latin typeface="Arial" panose="020B0604020202020204" pitchFamily="34" charset="0"/>
                <a:cs typeface="Arial" panose="020B0604020202020204" pitchFamily="34" charset="0"/>
              </a:rPr>
              <a:t>A Final Thought</a:t>
            </a:r>
          </a:p>
          <a:p>
            <a:pPr>
              <a:buNone/>
            </a:pPr>
            <a:r>
              <a:rPr lang="en-CA" sz="2400" dirty="0">
                <a:solidFill>
                  <a:schemeClr val="bg1"/>
                </a:solidFill>
                <a:latin typeface="Arial" panose="020B0604020202020204" pitchFamily="34" charset="0"/>
                <a:cs typeface="Arial" panose="020B0604020202020204" pitchFamily="34" charset="0"/>
              </a:rPr>
              <a:t>The goal of this course is not to have a perfect journey. The goal is to practice returning.</a:t>
            </a:r>
          </a:p>
          <a:p>
            <a:pPr>
              <a:buNone/>
            </a:pPr>
            <a:r>
              <a:rPr lang="en-CA" sz="2400" dirty="0">
                <a:solidFill>
                  <a:schemeClr val="bg1"/>
                </a:solidFill>
                <a:latin typeface="Arial" panose="020B0604020202020204" pitchFamily="34" charset="0"/>
                <a:cs typeface="Arial" panose="020B0604020202020204" pitchFamily="34" charset="0"/>
              </a:rPr>
              <a:t>Come back after a difficult week. Come back after missing sessions.</a:t>
            </a:r>
          </a:p>
          <a:p>
            <a:pPr>
              <a:buNone/>
            </a:pPr>
            <a:r>
              <a:rPr lang="en-CA" sz="2400" dirty="0">
                <a:solidFill>
                  <a:schemeClr val="bg1"/>
                </a:solidFill>
                <a:latin typeface="Arial" panose="020B0604020202020204" pitchFamily="34" charset="0"/>
                <a:cs typeface="Arial" panose="020B0604020202020204" pitchFamily="34" charset="0"/>
              </a:rPr>
              <a:t>Come back when you are discouraged. Come back when you are confused.</a:t>
            </a:r>
          </a:p>
          <a:p>
            <a:pPr>
              <a:buNone/>
            </a:pPr>
            <a:r>
              <a:rPr lang="en-CA" sz="2400" dirty="0">
                <a:solidFill>
                  <a:schemeClr val="bg1"/>
                </a:solidFill>
                <a:latin typeface="Arial" panose="020B0604020202020204" pitchFamily="34" charset="0"/>
                <a:cs typeface="Arial" panose="020B0604020202020204" pitchFamily="34" charset="0"/>
              </a:rPr>
              <a:t>Come back when a part of you says, “This won’t work for me.”</a:t>
            </a:r>
          </a:p>
          <a:p>
            <a:pPr>
              <a:buNone/>
            </a:pPr>
            <a:r>
              <a:rPr lang="en-CA" sz="2400" dirty="0">
                <a:solidFill>
                  <a:schemeClr val="bg1"/>
                </a:solidFill>
                <a:latin typeface="Arial" panose="020B0604020202020204" pitchFamily="34" charset="0"/>
                <a:cs typeface="Arial" panose="020B0604020202020204" pitchFamily="34" charset="0"/>
              </a:rPr>
              <a:t>The simple act of returning may be one of the most important skills you learn.</a:t>
            </a:r>
          </a:p>
          <a:p>
            <a:pPr>
              <a:buNone/>
            </a:pPr>
            <a:r>
              <a:rPr lang="en-CA" sz="2400" dirty="0">
                <a:solidFill>
                  <a:schemeClr val="bg1"/>
                </a:solidFill>
                <a:latin typeface="Arial" panose="020B0604020202020204" pitchFamily="34" charset="0"/>
                <a:cs typeface="Arial" panose="020B0604020202020204" pitchFamily="34" charset="0"/>
              </a:rPr>
              <a:t>Before you decide to stop, please bring that thought into the room. Often the moment you want to leave contains some of the most important information about the patterns you are working to change.</a:t>
            </a:r>
          </a:p>
        </p:txBody>
      </p:sp>
      <p:sp>
        <p:nvSpPr>
          <p:cNvPr id="5" name="Star: 5 Points 4">
            <a:extLst>
              <a:ext uri="{FF2B5EF4-FFF2-40B4-BE49-F238E27FC236}">
                <a16:creationId xmlns:a16="http://schemas.microsoft.com/office/drawing/2014/main" id="{872446F4-45B4-A325-8C19-C7F8F34E0B98}"/>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624787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AE53C-8655-7207-5205-C555E7F9E4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B9732-BF6F-5B96-35F7-D29F4F9C88E6}"/>
              </a:ext>
            </a:extLst>
          </p:cNvPr>
          <p:cNvSpPr>
            <a:spLocks noGrp="1"/>
          </p:cNvSpPr>
          <p:nvPr>
            <p:ph type="title" idx="4294967295"/>
          </p:nvPr>
        </p:nvSpPr>
        <p:spPr>
          <a:xfrm>
            <a:off x="-654892" y="667131"/>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tx1"/>
                </a:solidFill>
              </a:rPr>
              <a:t>ORIENTATION TO SIMPLE: </a:t>
            </a:r>
            <a:br>
              <a:rPr lang="en-CA" sz="2800" dirty="0">
                <a:solidFill>
                  <a:schemeClr val="tx1"/>
                </a:solidFill>
              </a:rPr>
            </a:br>
            <a:r>
              <a:rPr lang="en-CA" sz="2800" dirty="0">
                <a:solidFill>
                  <a:schemeClr val="tx1"/>
                </a:solidFill>
              </a:rPr>
              <a:t>WHAT WE WILL DO TODAY</a:t>
            </a:r>
          </a:p>
        </p:txBody>
      </p:sp>
      <p:sp>
        <p:nvSpPr>
          <p:cNvPr id="3" name="Content Placeholder 2">
            <a:extLst>
              <a:ext uri="{FF2B5EF4-FFF2-40B4-BE49-F238E27FC236}">
                <a16:creationId xmlns:a16="http://schemas.microsoft.com/office/drawing/2014/main" id="{7B4F99B0-14DA-67AD-F8F4-E357099798EF}"/>
              </a:ext>
            </a:extLst>
          </p:cNvPr>
          <p:cNvSpPr>
            <a:spLocks noGrp="1"/>
          </p:cNvSpPr>
          <p:nvPr>
            <p:ph idx="4294967295"/>
          </p:nvPr>
        </p:nvSpPr>
        <p:spPr>
          <a:xfrm>
            <a:off x="4530225" y="92693"/>
            <a:ext cx="7477745" cy="6977063"/>
          </a:xfrm>
          <a:scene3d>
            <a:camera prst="orthographicFront">
              <a:rot lat="0" lon="60000" rev="0"/>
            </a:camera>
            <a:lightRig rig="threePt" dir="t"/>
          </a:scene3d>
        </p:spPr>
        <p:txBody>
          <a:bodyPr>
            <a:normAutofit lnSpcReduction="10000"/>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Introductions</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What do you need to have to do the Simple course?</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2400" dirty="0">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4AF70943-937B-3B95-B432-7C99D8F77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6" y="1704181"/>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A087491-3470-EFA7-947E-370E7B9792FB}"/>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1392F8AC-C27F-57EE-EAEE-E7D96DE90857}"/>
              </a:ext>
            </a:extLst>
          </p:cNvPr>
          <p:cNvSpPr>
            <a:spLocks noGrp="1"/>
          </p:cNvSpPr>
          <p:nvPr>
            <p:ph type="sldNum" sz="quarter" idx="12"/>
          </p:nvPr>
        </p:nvSpPr>
        <p:spPr/>
        <p:txBody>
          <a:bodyPr/>
          <a:lstStyle/>
          <a:p>
            <a:fld id="{5B621ED0-B45F-441E-93E9-023E2B55C8A5}" type="slidenum">
              <a:rPr lang="en-CA" smtClean="0"/>
              <a:t>132</a:t>
            </a:fld>
            <a:endParaRPr lang="en-CA"/>
          </a:p>
        </p:txBody>
      </p:sp>
    </p:spTree>
    <p:extLst>
      <p:ext uri="{BB962C8B-B14F-4D97-AF65-F5344CB8AC3E}">
        <p14:creationId xmlns:p14="http://schemas.microsoft.com/office/powerpoint/2010/main" val="222091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window of tolerance&#10;&#10;Description automatically generated">
            <a:extLst>
              <a:ext uri="{FF2B5EF4-FFF2-40B4-BE49-F238E27FC236}">
                <a16:creationId xmlns:a16="http://schemas.microsoft.com/office/drawing/2014/main" id="{B3E1597B-C980-EF37-23C2-06E9F1BA5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207" y="1098469"/>
            <a:ext cx="4969057" cy="5597812"/>
          </a:xfrm>
          <a:prstGeom prst="rect">
            <a:avLst/>
          </a:prstGeom>
        </p:spPr>
      </p:pic>
      <p:sp>
        <p:nvSpPr>
          <p:cNvPr id="7" name="TextBox 6">
            <a:extLst>
              <a:ext uri="{FF2B5EF4-FFF2-40B4-BE49-F238E27FC236}">
                <a16:creationId xmlns:a16="http://schemas.microsoft.com/office/drawing/2014/main" id="{7DE4CFD0-4FBD-502E-AF47-0A7EE4A2EAB7}"/>
              </a:ext>
            </a:extLst>
          </p:cNvPr>
          <p:cNvSpPr txBox="1"/>
          <p:nvPr/>
        </p:nvSpPr>
        <p:spPr>
          <a:xfrm>
            <a:off x="5322770" y="210026"/>
            <a:ext cx="6801853" cy="7017306"/>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At some point during the course, you will be triggered. This may even happen frequently. Being triggered is an unpleasant experience that we all want to avoid.  </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Emotional triggers are experiences such as memories, situations, certain objects or words, people etc. that spark intense negative emotions.</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These emotions can arise abruptly.</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People with emotional dysregulation frequently have narrow windows of tolerance and frequently experience intense emotions.</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Our minds tend to blame the triggering events for causing these intense emotions. This ignores the fact that being triggered has less to do with the triggering event and more to do with our psychological struggles that the triggering event reveals.</a:t>
            </a:r>
          </a:p>
          <a:p>
            <a:endParaRPr lang="en-CA" dirty="0"/>
          </a:p>
        </p:txBody>
      </p:sp>
      <p:sp>
        <p:nvSpPr>
          <p:cNvPr id="4" name="TextBox 3">
            <a:extLst>
              <a:ext uri="{FF2B5EF4-FFF2-40B4-BE49-F238E27FC236}">
                <a16:creationId xmlns:a16="http://schemas.microsoft.com/office/drawing/2014/main" id="{2E0DE3E9-0E76-A131-30CB-2FFE173304EB}"/>
              </a:ext>
            </a:extLst>
          </p:cNvPr>
          <p:cNvSpPr txBox="1"/>
          <p:nvPr/>
        </p:nvSpPr>
        <p:spPr>
          <a:xfrm>
            <a:off x="-598455" y="325349"/>
            <a:ext cx="6347361" cy="1077218"/>
          </a:xfrm>
          <a:prstGeom prst="rect">
            <a:avLst/>
          </a:prstGeom>
          <a:noFill/>
        </p:spPr>
        <p:txBody>
          <a:bodyPr wrap="square">
            <a:spAutoFit/>
          </a:bodyPr>
          <a:lstStyle/>
          <a:p>
            <a:pPr algn="ctr"/>
            <a:r>
              <a:rPr lang="en-CA" sz="3200" dirty="0">
                <a:latin typeface="Arial" panose="020B0604020202020204" pitchFamily="34" charset="0"/>
                <a:cs typeface="Arial" panose="020B0604020202020204" pitchFamily="34" charset="0"/>
              </a:rPr>
              <a:t>IF YOU’RE  TRIGGERED </a:t>
            </a:r>
          </a:p>
          <a:p>
            <a:pPr algn="ctr"/>
            <a:r>
              <a:rPr lang="en-CA" sz="3200" dirty="0"/>
              <a:t> </a:t>
            </a:r>
          </a:p>
        </p:txBody>
      </p:sp>
      <p:sp>
        <p:nvSpPr>
          <p:cNvPr id="2" name="Slide Number Placeholder 1">
            <a:extLst>
              <a:ext uri="{FF2B5EF4-FFF2-40B4-BE49-F238E27FC236}">
                <a16:creationId xmlns:a16="http://schemas.microsoft.com/office/drawing/2014/main" id="{04C283F1-7A5B-7D2C-FD60-9FEC17F2E8AC}"/>
              </a:ext>
            </a:extLst>
          </p:cNvPr>
          <p:cNvSpPr>
            <a:spLocks noGrp="1"/>
          </p:cNvSpPr>
          <p:nvPr>
            <p:ph type="sldNum" sz="quarter" idx="12"/>
          </p:nvPr>
        </p:nvSpPr>
        <p:spPr/>
        <p:txBody>
          <a:bodyPr/>
          <a:lstStyle/>
          <a:p>
            <a:fld id="{5B621ED0-B45F-441E-93E9-023E2B55C8A5}" type="slidenum">
              <a:rPr lang="en-CA" smtClean="0"/>
              <a:t>133</a:t>
            </a:fld>
            <a:endParaRPr lang="en-CA"/>
          </a:p>
        </p:txBody>
      </p:sp>
      <p:sp>
        <p:nvSpPr>
          <p:cNvPr id="6" name="Star: 5 Points 5">
            <a:extLst>
              <a:ext uri="{FF2B5EF4-FFF2-40B4-BE49-F238E27FC236}">
                <a16:creationId xmlns:a16="http://schemas.microsoft.com/office/drawing/2014/main" id="{DB747162-D990-B4BA-718E-7A9C49E35AA9}"/>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747950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5BCE9-CEB9-DB4A-84C8-544AFD8B3CDA}"/>
            </a:ext>
          </a:extLst>
        </p:cNvPr>
        <p:cNvGrpSpPr/>
        <p:nvPr/>
      </p:nvGrpSpPr>
      <p:grpSpPr>
        <a:xfrm>
          <a:off x="0" y="0"/>
          <a:ext cx="0" cy="0"/>
          <a:chOff x="0" y="0"/>
          <a:chExt cx="0" cy="0"/>
        </a:xfrm>
      </p:grpSpPr>
      <p:pic>
        <p:nvPicPr>
          <p:cNvPr id="5" name="Picture 4" descr="A close-up of a checklist&#10;&#10;Description automatically generated">
            <a:extLst>
              <a:ext uri="{FF2B5EF4-FFF2-40B4-BE49-F238E27FC236}">
                <a16:creationId xmlns:a16="http://schemas.microsoft.com/office/drawing/2014/main" id="{23CA0D54-D8D9-96F5-2D49-94FDEB72C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42" y="934840"/>
            <a:ext cx="5190641" cy="5597812"/>
          </a:xfrm>
          <a:prstGeom prst="rect">
            <a:avLst/>
          </a:prstGeom>
        </p:spPr>
      </p:pic>
      <p:sp>
        <p:nvSpPr>
          <p:cNvPr id="7" name="TextBox 6">
            <a:extLst>
              <a:ext uri="{FF2B5EF4-FFF2-40B4-BE49-F238E27FC236}">
                <a16:creationId xmlns:a16="http://schemas.microsoft.com/office/drawing/2014/main" id="{5AE2F4F5-3C22-3602-8AB8-545068BC3FE1}"/>
              </a:ext>
            </a:extLst>
          </p:cNvPr>
          <p:cNvSpPr txBox="1"/>
          <p:nvPr/>
        </p:nvSpPr>
        <p:spPr>
          <a:xfrm>
            <a:off x="6096000" y="161719"/>
            <a:ext cx="5624946" cy="6647974"/>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The automatic reactions to being triggered include withdrawing (anxiety), attacking (anger), or numbing out (dissociation).</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Rather than withdrawing, attacking, or numbing out, which is often the repeat of the previous experiences you've encountered, we encourage you to observe and reflect on your emotional reactions. </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This is more likely to help you widen your window of tolerance and heal.</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Take a time out in the sanctuary if you’re in person or away from zoom.</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Use grounding or distress tolerance skills to attempt to return to the window of tolerance.</a:t>
            </a:r>
          </a:p>
          <a:p>
            <a:endParaRPr lang="en-CA" dirty="0"/>
          </a:p>
        </p:txBody>
      </p:sp>
      <p:sp>
        <p:nvSpPr>
          <p:cNvPr id="4" name="TextBox 3">
            <a:extLst>
              <a:ext uri="{FF2B5EF4-FFF2-40B4-BE49-F238E27FC236}">
                <a16:creationId xmlns:a16="http://schemas.microsoft.com/office/drawing/2014/main" id="{DF43987D-2A06-FA0D-7845-5B356CDC738B}"/>
              </a:ext>
            </a:extLst>
          </p:cNvPr>
          <p:cNvSpPr txBox="1"/>
          <p:nvPr/>
        </p:nvSpPr>
        <p:spPr>
          <a:xfrm>
            <a:off x="219693" y="161719"/>
            <a:ext cx="6347361" cy="1138773"/>
          </a:xfrm>
          <a:prstGeom prst="rect">
            <a:avLst/>
          </a:prstGeom>
          <a:noFill/>
        </p:spPr>
        <p:txBody>
          <a:bodyPr wrap="square">
            <a:spAutoFit/>
          </a:bodyPr>
          <a:lstStyle/>
          <a:p>
            <a:pPr algn="ctr"/>
            <a:r>
              <a:rPr lang="en-CA" sz="3600" dirty="0"/>
              <a:t>IF YOU’RE  TRIGGERED </a:t>
            </a:r>
          </a:p>
          <a:p>
            <a:pPr algn="ctr"/>
            <a:r>
              <a:rPr lang="en-CA" sz="3200" dirty="0"/>
              <a:t> </a:t>
            </a:r>
          </a:p>
        </p:txBody>
      </p:sp>
      <p:sp>
        <p:nvSpPr>
          <p:cNvPr id="2" name="Slide Number Placeholder 1">
            <a:extLst>
              <a:ext uri="{FF2B5EF4-FFF2-40B4-BE49-F238E27FC236}">
                <a16:creationId xmlns:a16="http://schemas.microsoft.com/office/drawing/2014/main" id="{F8391609-1124-DED0-AC66-0621E8887752}"/>
              </a:ext>
            </a:extLst>
          </p:cNvPr>
          <p:cNvSpPr>
            <a:spLocks noGrp="1"/>
          </p:cNvSpPr>
          <p:nvPr>
            <p:ph type="sldNum" sz="quarter" idx="12"/>
          </p:nvPr>
        </p:nvSpPr>
        <p:spPr/>
        <p:txBody>
          <a:bodyPr/>
          <a:lstStyle/>
          <a:p>
            <a:fld id="{5B621ED0-B45F-441E-93E9-023E2B55C8A5}" type="slidenum">
              <a:rPr lang="en-CA" smtClean="0"/>
              <a:t>134</a:t>
            </a:fld>
            <a:endParaRPr lang="en-CA"/>
          </a:p>
        </p:txBody>
      </p:sp>
      <p:sp>
        <p:nvSpPr>
          <p:cNvPr id="6" name="Star: 5 Points 5">
            <a:extLst>
              <a:ext uri="{FF2B5EF4-FFF2-40B4-BE49-F238E27FC236}">
                <a16:creationId xmlns:a16="http://schemas.microsoft.com/office/drawing/2014/main" id="{D43C1940-073F-6A55-12FA-21CD77443112}"/>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255566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4BB4D-A925-F9AF-5B8D-E0D43D579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BC797-9DCA-9C0A-D672-EB03AF35BF73}"/>
              </a:ext>
            </a:extLst>
          </p:cNvPr>
          <p:cNvSpPr>
            <a:spLocks noGrp="1"/>
          </p:cNvSpPr>
          <p:nvPr>
            <p:ph type="title" idx="4294967295"/>
          </p:nvPr>
        </p:nvSpPr>
        <p:spPr>
          <a:xfrm>
            <a:off x="-211423" y="469933"/>
            <a:ext cx="5268932" cy="1357312"/>
          </a:xfrm>
        </p:spPr>
        <p:txBody>
          <a:bodyPr>
            <a:normAutofit/>
          </a:bodyPr>
          <a:lstStyle/>
          <a:p>
            <a:pPr algn="ctr"/>
            <a:r>
              <a:rPr lang="en-CA" sz="3200" dirty="0">
                <a:solidFill>
                  <a:schemeClr val="bg1"/>
                </a:solidFill>
              </a:rPr>
              <a:t> </a:t>
            </a:r>
            <a:r>
              <a:rPr lang="en-CA" sz="2800" dirty="0">
                <a:solidFill>
                  <a:schemeClr val="tx1"/>
                </a:solidFill>
                <a:latin typeface="Arial" panose="020B0604020202020204" pitchFamily="34" charset="0"/>
                <a:cs typeface="Arial" panose="020B0604020202020204" pitchFamily="34" charset="0"/>
              </a:rPr>
              <a:t>SHARING in the group</a:t>
            </a:r>
          </a:p>
        </p:txBody>
      </p:sp>
      <p:sp>
        <p:nvSpPr>
          <p:cNvPr id="3" name="Content Placeholder 2">
            <a:extLst>
              <a:ext uri="{FF2B5EF4-FFF2-40B4-BE49-F238E27FC236}">
                <a16:creationId xmlns:a16="http://schemas.microsoft.com/office/drawing/2014/main" id="{88BC5495-E05C-296A-AD4E-C157D6F3244C}"/>
              </a:ext>
            </a:extLst>
          </p:cNvPr>
          <p:cNvSpPr>
            <a:spLocks noGrp="1"/>
          </p:cNvSpPr>
          <p:nvPr>
            <p:ph idx="4294967295"/>
          </p:nvPr>
        </p:nvSpPr>
        <p:spPr>
          <a:xfrm>
            <a:off x="4775021" y="797736"/>
            <a:ext cx="7196488" cy="6180881"/>
          </a:xfrm>
        </p:spPr>
        <p:txBody>
          <a:bodyPr>
            <a:noAutofit/>
          </a:bodyPr>
          <a:lstStyle/>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Course participants can share their feelings and thoughts in the sessions during the designated periods. Participant contributions are generally considered, by most participants, to be one of the most valuable aspects of the course.</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You will notice that the co-leaders strive to time manage during the course so that all the different components of each session are adequately covered.</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This year we’ll ask you to write your questions on an index card or in the chat co-leaders will get to them in the designated periods.</a:t>
            </a:r>
          </a:p>
          <a:p>
            <a:pPr>
              <a:spcBef>
                <a:spcPts val="0"/>
              </a:spcBef>
              <a:spcAft>
                <a:spcPts val="0"/>
              </a:spcAft>
            </a:pPr>
            <a:r>
              <a:rPr lang="en-CA" sz="2400" dirty="0">
                <a:solidFill>
                  <a:schemeClr val="bg1"/>
                </a:solidFill>
                <a:latin typeface="Arial" panose="020B0604020202020204" pitchFamily="34" charset="0"/>
                <a:cs typeface="Arial" panose="020B0604020202020204" pitchFamily="34" charset="0"/>
              </a:rPr>
              <a:t>Remember that the Monday boing group is an opportunity to express yourself more fully. Come to that group.</a:t>
            </a:r>
          </a:p>
        </p:txBody>
      </p:sp>
      <p:pic>
        <p:nvPicPr>
          <p:cNvPr id="5" name="Picture 4" descr="A group of people sitting in a circle&#10;&#10;AI-generated content may be incorrect.">
            <a:extLst>
              <a:ext uri="{FF2B5EF4-FFF2-40B4-BE49-F238E27FC236}">
                <a16:creationId xmlns:a16="http://schemas.microsoft.com/office/drawing/2014/main" id="{1EF22714-9394-F8E9-88FD-87037E8B5B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624" y="1723072"/>
            <a:ext cx="4370953" cy="4226036"/>
          </a:xfrm>
          <a:prstGeom prst="rect">
            <a:avLst/>
          </a:prstGeom>
        </p:spPr>
      </p:pic>
      <p:sp>
        <p:nvSpPr>
          <p:cNvPr id="4" name="Slide Number Placeholder 3">
            <a:extLst>
              <a:ext uri="{FF2B5EF4-FFF2-40B4-BE49-F238E27FC236}">
                <a16:creationId xmlns:a16="http://schemas.microsoft.com/office/drawing/2014/main" id="{A65E70A8-AFFF-8BFA-5EF1-18DFCF13179E}"/>
              </a:ext>
            </a:extLst>
          </p:cNvPr>
          <p:cNvSpPr>
            <a:spLocks noGrp="1"/>
          </p:cNvSpPr>
          <p:nvPr>
            <p:ph type="sldNum" sz="quarter" idx="12"/>
          </p:nvPr>
        </p:nvSpPr>
        <p:spPr/>
        <p:txBody>
          <a:bodyPr/>
          <a:lstStyle/>
          <a:p>
            <a:fld id="{5B621ED0-B45F-441E-93E9-023E2B55C8A5}" type="slidenum">
              <a:rPr lang="en-CA" smtClean="0"/>
              <a:t>135</a:t>
            </a:fld>
            <a:endParaRPr lang="en-CA"/>
          </a:p>
        </p:txBody>
      </p:sp>
    </p:spTree>
    <p:extLst>
      <p:ext uri="{BB962C8B-B14F-4D97-AF65-F5344CB8AC3E}">
        <p14:creationId xmlns:p14="http://schemas.microsoft.com/office/powerpoint/2010/main" val="5861461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86AA-6B53-1D48-EC6E-27D74D089878}"/>
              </a:ext>
            </a:extLst>
          </p:cNvPr>
          <p:cNvSpPr>
            <a:spLocks noGrp="1"/>
          </p:cNvSpPr>
          <p:nvPr>
            <p:ph type="title" idx="4294967295"/>
          </p:nvPr>
        </p:nvSpPr>
        <p:spPr>
          <a:xfrm>
            <a:off x="-970259" y="587533"/>
            <a:ext cx="5371980" cy="1357312"/>
          </a:xfrm>
        </p:spPr>
        <p:txBody>
          <a:bodyPr>
            <a:normAutofit/>
          </a:bodyPr>
          <a:lstStyle/>
          <a:p>
            <a:pPr algn="ctr"/>
            <a:r>
              <a:rPr lang="en-CA" sz="3200" dirty="0">
                <a:solidFill>
                  <a:schemeClr val="bg1"/>
                </a:solidFill>
              </a:rPr>
              <a:t> </a:t>
            </a:r>
            <a:r>
              <a:rPr lang="en-CA" sz="3200" dirty="0">
                <a:solidFill>
                  <a:schemeClr val="tx1"/>
                </a:solidFill>
              </a:rPr>
              <a:t>when SHARING in </a:t>
            </a:r>
            <a:br>
              <a:rPr lang="en-CA" sz="3200" dirty="0">
                <a:solidFill>
                  <a:schemeClr val="tx1"/>
                </a:solidFill>
              </a:rPr>
            </a:br>
            <a:r>
              <a:rPr lang="en-CA" sz="3200" dirty="0">
                <a:solidFill>
                  <a:schemeClr val="tx1"/>
                </a:solidFill>
              </a:rPr>
              <a:t>the group</a:t>
            </a:r>
          </a:p>
        </p:txBody>
      </p:sp>
      <p:sp>
        <p:nvSpPr>
          <p:cNvPr id="3" name="Content Placeholder 2">
            <a:extLst>
              <a:ext uri="{FF2B5EF4-FFF2-40B4-BE49-F238E27FC236}">
                <a16:creationId xmlns:a16="http://schemas.microsoft.com/office/drawing/2014/main" id="{CC848EC8-F35D-E014-4C4F-3E312D51D0EF}"/>
              </a:ext>
            </a:extLst>
          </p:cNvPr>
          <p:cNvSpPr>
            <a:spLocks noGrp="1"/>
          </p:cNvSpPr>
          <p:nvPr>
            <p:ph idx="4294967295"/>
          </p:nvPr>
        </p:nvSpPr>
        <p:spPr>
          <a:xfrm>
            <a:off x="3735238" y="202743"/>
            <a:ext cx="8301487" cy="6180881"/>
          </a:xfrm>
        </p:spPr>
        <p:txBody>
          <a:bodyPr>
            <a:noAutofit/>
          </a:bodyPr>
          <a:lstStyle/>
          <a:p>
            <a:pPr>
              <a:spcBef>
                <a:spcPts val="0"/>
              </a:spcBef>
              <a:spcAft>
                <a:spcPts val="0"/>
              </a:spcAft>
            </a:pPr>
            <a:r>
              <a:rPr lang="en-CA" dirty="0">
                <a:solidFill>
                  <a:schemeClr val="bg1"/>
                </a:solidFill>
                <a:latin typeface="Arial" panose="020B0604020202020204" pitchFamily="34" charset="0"/>
                <a:cs typeface="Arial" panose="020B0604020202020204" pitchFamily="34" charset="0"/>
              </a:rPr>
              <a:t>We schedule 11 practice session throughout the year in which  we  set aside a much longer period of time for one of the co-leaders and a volunteer to work together using personal examples to put into practice the material we’re learning. If you’d like to volunteer for a practice, please email us. We’ll take volunteers on first email first practice basis.</a:t>
            </a:r>
          </a:p>
          <a:p>
            <a:pPr>
              <a:spcBef>
                <a:spcPts val="0"/>
              </a:spcBef>
              <a:spcAft>
                <a:spcPts val="0"/>
              </a:spcAft>
            </a:pPr>
            <a:r>
              <a:rPr lang="en-CA" dirty="0">
                <a:solidFill>
                  <a:schemeClr val="bg1"/>
                </a:solidFill>
                <a:latin typeface="Arial" panose="020B0604020202020204" pitchFamily="34" charset="0"/>
                <a:cs typeface="Arial" panose="020B0604020202020204" pitchFamily="34" charset="0"/>
              </a:rPr>
              <a:t>Any sharing of emotional material can have a significant effect on  other course participants. Many course participants have had traumatic experiences in their lives and emotions associated with these experiences may be triggered when hearing  other people who have had similar experiences talking about their traumas. </a:t>
            </a:r>
          </a:p>
          <a:p>
            <a:pPr>
              <a:spcBef>
                <a:spcPts val="0"/>
              </a:spcBef>
              <a:spcAft>
                <a:spcPts val="0"/>
              </a:spcAft>
            </a:pPr>
            <a:r>
              <a:rPr lang="en-CA" dirty="0">
                <a:solidFill>
                  <a:schemeClr val="bg1"/>
                </a:solidFill>
                <a:latin typeface="Arial" panose="020B0604020202020204" pitchFamily="34" charset="0"/>
                <a:cs typeface="Arial" panose="020B0604020202020204" pitchFamily="34" charset="0"/>
              </a:rPr>
              <a:t>Take this into account and use the tools, skills, and strategies that you will learn, to recognize and try to regulate your feelings when you are sharing or listening to someone who is. We will help you stay emotionally regulated.</a:t>
            </a:r>
          </a:p>
          <a:p>
            <a:pPr>
              <a:spcBef>
                <a:spcPts val="0"/>
              </a:spcBef>
              <a:spcAft>
                <a:spcPts val="0"/>
              </a:spcAft>
            </a:pPr>
            <a:r>
              <a:rPr lang="en-CA" dirty="0">
                <a:solidFill>
                  <a:schemeClr val="bg1"/>
                </a:solidFill>
                <a:latin typeface="Arial" panose="020B0604020202020204" pitchFamily="34" charset="0"/>
                <a:cs typeface="Arial" panose="020B0604020202020204" pitchFamily="34" charset="0"/>
              </a:rPr>
              <a:t>When you feel triggered by something in the course and go into fight, flight, or freeze, rather than acting on these emotions and thoughts take this as an opportunity to try to understand what happen and practice regulating yourself. The co-leaders will be happy to help you do this. </a:t>
            </a:r>
          </a:p>
        </p:txBody>
      </p:sp>
      <p:pic>
        <p:nvPicPr>
          <p:cNvPr id="5" name="Picture 4" descr="A group of people consoling a person&#10;&#10;AI-generated content may be incorrect.">
            <a:extLst>
              <a:ext uri="{FF2B5EF4-FFF2-40B4-BE49-F238E27FC236}">
                <a16:creationId xmlns:a16="http://schemas.microsoft.com/office/drawing/2014/main" id="{F02DCDDF-E3BC-C1F3-9B35-E810B94DD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37" y="1944845"/>
            <a:ext cx="3316493" cy="3092982"/>
          </a:xfrm>
          <a:prstGeom prst="rect">
            <a:avLst/>
          </a:prstGeom>
        </p:spPr>
      </p:pic>
      <p:sp>
        <p:nvSpPr>
          <p:cNvPr id="4" name="Slide Number Placeholder 3">
            <a:extLst>
              <a:ext uri="{FF2B5EF4-FFF2-40B4-BE49-F238E27FC236}">
                <a16:creationId xmlns:a16="http://schemas.microsoft.com/office/drawing/2014/main" id="{AE60F48E-BFCF-9C9D-5803-B2039EC2BA44}"/>
              </a:ext>
            </a:extLst>
          </p:cNvPr>
          <p:cNvSpPr>
            <a:spLocks noGrp="1"/>
          </p:cNvSpPr>
          <p:nvPr>
            <p:ph type="sldNum" sz="quarter" idx="12"/>
          </p:nvPr>
        </p:nvSpPr>
        <p:spPr/>
        <p:txBody>
          <a:bodyPr/>
          <a:lstStyle/>
          <a:p>
            <a:fld id="{5B621ED0-B45F-441E-93E9-023E2B55C8A5}" type="slidenum">
              <a:rPr lang="en-CA" smtClean="0"/>
              <a:t>136</a:t>
            </a:fld>
            <a:endParaRPr lang="en-CA"/>
          </a:p>
        </p:txBody>
      </p:sp>
    </p:spTree>
    <p:extLst>
      <p:ext uri="{BB962C8B-B14F-4D97-AF65-F5344CB8AC3E}">
        <p14:creationId xmlns:p14="http://schemas.microsoft.com/office/powerpoint/2010/main" val="21740968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37DE7-FC81-7138-BEB6-DFA7EDDAED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5F442-66BE-D453-F752-F43739F4F238}"/>
              </a:ext>
            </a:extLst>
          </p:cNvPr>
          <p:cNvSpPr>
            <a:spLocks noGrp="1"/>
          </p:cNvSpPr>
          <p:nvPr>
            <p:ph type="title" idx="4294967295"/>
          </p:nvPr>
        </p:nvSpPr>
        <p:spPr>
          <a:xfrm>
            <a:off x="-654892" y="667131"/>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52EDCE3D-3239-672B-6E89-FFBD65DC2A0B}"/>
              </a:ext>
            </a:extLst>
          </p:cNvPr>
          <p:cNvSpPr>
            <a:spLocks noGrp="1"/>
          </p:cNvSpPr>
          <p:nvPr>
            <p:ph idx="4294967295"/>
          </p:nvPr>
        </p:nvSpPr>
        <p:spPr>
          <a:xfrm>
            <a:off x="4562566" y="0"/>
            <a:ext cx="7570143" cy="6977063"/>
          </a:xfrm>
          <a:scene3d>
            <a:camera prst="orthographicFront">
              <a:rot lat="0" lon="60000" rev="0"/>
            </a:camera>
            <a:lightRig rig="threePt" dir="t"/>
          </a:scene3d>
        </p:spPr>
        <p:txBody>
          <a:bodyPr>
            <a:normAutofit/>
          </a:bodyPr>
          <a:lstStyle/>
          <a:p>
            <a:pPr marL="0" indent="0">
              <a:buNone/>
            </a:pPr>
            <a:endParaRPr lang="en-CA" sz="2000" dirty="0">
              <a:latin typeface="Arial" panose="020B0604020202020204" pitchFamily="34" charset="0"/>
              <a:cs typeface="Arial" panose="020B0604020202020204" pitchFamily="34" charset="0"/>
            </a:endParaRPr>
          </a:p>
          <a:p>
            <a:pPr>
              <a:spcBef>
                <a:spcPts val="0"/>
              </a:spcBef>
              <a:spcAft>
                <a:spcPts val="0"/>
              </a:spcAft>
            </a:pPr>
            <a:r>
              <a:rPr lang="en-CA" sz="2400" dirty="0">
                <a:latin typeface="Arial" panose="020B0604020202020204" pitchFamily="34" charset="0"/>
                <a:cs typeface="Arial" panose="020B0604020202020204" pitchFamily="34" charset="0"/>
              </a:rPr>
              <a:t>Introductions</a:t>
            </a:r>
          </a:p>
          <a:p>
            <a:pPr>
              <a:spcBef>
                <a:spcPts val="0"/>
              </a:spcBef>
              <a:spcAft>
                <a:spcPts val="0"/>
              </a:spcAft>
            </a:pPr>
            <a:r>
              <a:rPr lang="en-CA" sz="2400" dirty="0">
                <a:latin typeface="Arial" panose="020B0604020202020204" pitchFamily="34" charset="0"/>
                <a:cs typeface="Arial" panose="020B0604020202020204" pitchFamily="34" charset="0"/>
              </a:rPr>
              <a:t>Mindfulness</a:t>
            </a:r>
          </a:p>
          <a:p>
            <a:pPr>
              <a:spcBef>
                <a:spcPts val="0"/>
              </a:spcBef>
              <a:spcAft>
                <a:spcPts val="0"/>
              </a:spcAft>
            </a:pPr>
            <a:r>
              <a:rPr lang="en-CA" sz="2400" dirty="0">
                <a:latin typeface="Arial" panose="020B0604020202020204" pitchFamily="34" charset="0"/>
                <a:cs typeface="Arial" panose="020B0604020202020204" pitchFamily="34" charset="0"/>
              </a:rPr>
              <a:t>Your intentions for the course</a:t>
            </a:r>
          </a:p>
          <a:p>
            <a:pPr>
              <a:spcBef>
                <a:spcPts val="0"/>
              </a:spcBef>
              <a:spcAft>
                <a:spcPts val="0"/>
              </a:spcAft>
            </a:pPr>
            <a:r>
              <a:rPr lang="en-CA" sz="2400" dirty="0">
                <a:latin typeface="Arial" panose="020B0604020202020204" pitchFamily="34" charset="0"/>
                <a:cs typeface="Arial" panose="020B0604020202020204" pitchFamily="34" charset="0"/>
              </a:rPr>
              <a:t>Why is this course called Simple and who might benefit from it</a:t>
            </a:r>
          </a:p>
          <a:p>
            <a:pPr>
              <a:spcBef>
                <a:spcPts val="0"/>
              </a:spcBef>
              <a:spcAft>
                <a:spcPts val="0"/>
              </a:spcAft>
            </a:pPr>
            <a:r>
              <a:rPr lang="en-CA" sz="2400" dirty="0">
                <a:latin typeface="Arial" panose="020B0604020202020204" pitchFamily="34" charset="0"/>
                <a:cs typeface="Arial" panose="020B0604020202020204" pitchFamily="34" charset="0"/>
              </a:rPr>
              <a:t>What do you need to have to do the Simple course ?</a:t>
            </a:r>
          </a:p>
          <a:p>
            <a:pPr>
              <a:spcBef>
                <a:spcPts val="0"/>
              </a:spcBef>
              <a:spcAft>
                <a:spcPts val="0"/>
              </a:spcAft>
            </a:pPr>
            <a:r>
              <a:rPr lang="en-CA" sz="2400" dirty="0">
                <a:latin typeface="Arial" panose="020B0604020202020204" pitchFamily="34" charset="0"/>
                <a:cs typeface="Arial" panose="020B0604020202020204" pitchFamily="34" charset="0"/>
              </a:rPr>
              <a:t>Simple course resources and  schedule</a:t>
            </a:r>
          </a:p>
          <a:p>
            <a:pPr>
              <a:spcBef>
                <a:spcPts val="0"/>
              </a:spcBef>
              <a:spcAft>
                <a:spcPts val="0"/>
              </a:spcAft>
            </a:pPr>
            <a:r>
              <a:rPr lang="en-CA" sz="2400" dirty="0">
                <a:latin typeface="Arial" panose="020B0604020202020204" pitchFamily="34" charset="0"/>
                <a:cs typeface="Arial" panose="020B0604020202020204" pitchFamily="34" charset="0"/>
              </a:rPr>
              <a:t>Participant agreements for the in person and zoom attendees.</a:t>
            </a:r>
            <a:r>
              <a:rPr lang="en-US" sz="2400" dirty="0">
                <a:latin typeface="Arial" panose="020B0604020202020204" pitchFamily="34" charset="0"/>
                <a:ea typeface="Times New Roman" panose="02020603050405020304" pitchFamily="18" charset="0"/>
                <a:cs typeface="Arial" panose="020B0604020202020204" pitchFamily="34" charset="0"/>
              </a:rPr>
              <a:t> </a:t>
            </a:r>
          </a:p>
          <a:p>
            <a:pPr>
              <a:spcBef>
                <a:spcPts val="0"/>
              </a:spcBef>
              <a:spcAft>
                <a:spcPts val="0"/>
              </a:spcAft>
            </a:pPr>
            <a:r>
              <a:rPr lang="en-US" sz="2400" dirty="0">
                <a:latin typeface="Arial" panose="020B0604020202020204" pitchFamily="34" charset="0"/>
                <a:ea typeface="Times New Roman" panose="02020603050405020304" pitchFamily="18" charset="0"/>
                <a:cs typeface="Arial" panose="020B0604020202020204" pitchFamily="34" charset="0"/>
              </a:rPr>
              <a:t>health, illness, disease, sickness, disorder, pain and suffering </a:t>
            </a:r>
            <a:endParaRPr lang="en-US"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"there is a hole in my sidewalk" by Portia Nelson</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What we will be covering in the course</a:t>
            </a:r>
            <a:endParaRPr lang="en-CA" sz="2400" dirty="0">
              <a:latin typeface="Arial" panose="020B0604020202020204" pitchFamily="34" charset="0"/>
              <a:cs typeface="Arial" panose="020B0604020202020204" pitchFamily="34" charset="0"/>
            </a:endParaRPr>
          </a:p>
          <a:p>
            <a:pPr>
              <a:spcBef>
                <a:spcPts val="0"/>
              </a:spcBef>
              <a:spcAft>
                <a:spcPts val="0"/>
              </a:spcAft>
            </a:pPr>
            <a:r>
              <a:rPr lang="en-US" sz="2400" dirty="0">
                <a:latin typeface="Arial" panose="020B0604020202020204" pitchFamily="34" charset="0"/>
                <a:cs typeface="Arial" panose="020B0604020202020204" pitchFamily="34" charset="0"/>
              </a:rPr>
              <a:t>Challenges often encountered by people doing Simple</a:t>
            </a:r>
          </a:p>
          <a:p>
            <a:pPr>
              <a:spcBef>
                <a:spcPts val="0"/>
              </a:spcBef>
              <a:spcAft>
                <a:spcPts val="0"/>
              </a:spcAft>
            </a:pPr>
            <a:r>
              <a:rPr lang="en-CA" sz="2400" dirty="0">
                <a:latin typeface="Arial" panose="020B0604020202020204" pitchFamily="34" charset="0"/>
                <a:cs typeface="Arial" panose="020B0604020202020204" pitchFamily="34" charset="0"/>
              </a:rPr>
              <a:t>Stuff to keep in mind when sharing in the group or if you’re triggered</a:t>
            </a:r>
          </a:p>
          <a:p>
            <a:pPr>
              <a:spcBef>
                <a:spcPts val="0"/>
              </a:spcBef>
              <a:spcAft>
                <a:spcPts val="0"/>
              </a:spcAft>
            </a:pPr>
            <a:r>
              <a:rPr lang="en-CA" sz="4000" dirty="0">
                <a:solidFill>
                  <a:schemeClr val="bg1"/>
                </a:solidFill>
                <a:latin typeface="Arial" panose="020B0604020202020204" pitchFamily="34" charset="0"/>
                <a:cs typeface="Arial" panose="020B0604020202020204" pitchFamily="34" charset="0"/>
              </a:rPr>
              <a:t>Homework for the coming week</a:t>
            </a:r>
          </a:p>
          <a:p>
            <a:pPr>
              <a:spcBef>
                <a:spcPts val="0"/>
              </a:spcBef>
              <a:spcAft>
                <a:spcPts val="0"/>
              </a:spcAft>
            </a:pPr>
            <a:endParaRPr lang="en-CA" sz="2000" dirty="0"/>
          </a:p>
          <a:p>
            <a:pPr>
              <a:lnSpc>
                <a:spcPct val="90000"/>
              </a:lnSpc>
              <a:spcBef>
                <a:spcPts val="0"/>
              </a:spcBef>
              <a:spcAft>
                <a:spcPts val="0"/>
              </a:spcAft>
            </a:pPr>
            <a:endParaRPr lang="en-CA" sz="1100" dirty="0"/>
          </a:p>
          <a:p>
            <a:pPr>
              <a:lnSpc>
                <a:spcPct val="90000"/>
              </a:lnSpc>
              <a:spcBef>
                <a:spcPts val="0"/>
              </a:spcBef>
              <a:spcAft>
                <a:spcPts val="0"/>
              </a:spcAft>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D40616CE-5E8D-D961-6468-E5797B76C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6" y="1704181"/>
            <a:ext cx="3660374"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D06BF3A-310F-7F8A-2A78-22A8B73981FA}"/>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5A48B966-2DBE-C4BD-2C2C-0FC7EA0E5EA5}"/>
              </a:ext>
            </a:extLst>
          </p:cNvPr>
          <p:cNvSpPr>
            <a:spLocks noGrp="1"/>
          </p:cNvSpPr>
          <p:nvPr>
            <p:ph type="sldNum" sz="quarter" idx="12"/>
          </p:nvPr>
        </p:nvSpPr>
        <p:spPr/>
        <p:txBody>
          <a:bodyPr/>
          <a:lstStyle/>
          <a:p>
            <a:fld id="{5B621ED0-B45F-441E-93E9-023E2B55C8A5}" type="slidenum">
              <a:rPr lang="en-CA" smtClean="0"/>
              <a:t>137</a:t>
            </a:fld>
            <a:endParaRPr lang="en-CA"/>
          </a:p>
        </p:txBody>
      </p:sp>
    </p:spTree>
    <p:extLst>
      <p:ext uri="{BB962C8B-B14F-4D97-AF65-F5344CB8AC3E}">
        <p14:creationId xmlns:p14="http://schemas.microsoft.com/office/powerpoint/2010/main" val="195065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302227" y="724052"/>
            <a:ext cx="4492625" cy="1868487"/>
          </a:xfrm>
        </p:spPr>
        <p:txBody>
          <a:bodyPr vert="horz" lIns="91440" tIns="45720" rIns="91440" bIns="45720" rtlCol="0" anchor="t">
            <a:normAutofit/>
          </a:bodyPr>
          <a:lstStyle/>
          <a:p>
            <a:pPr algn="ctr"/>
            <a:r>
              <a:rPr lang="en-US" sz="3600" dirty="0">
                <a:solidFill>
                  <a:schemeClr val="tx1"/>
                </a:solidFill>
              </a:rPr>
              <a:t>Homework for the coming week</a:t>
            </a: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5305170" y="1181783"/>
            <a:ext cx="6732587" cy="5219700"/>
          </a:xfrm>
        </p:spPr>
        <p:txBody>
          <a:bodyPr vert="horz" lIns="91440" tIns="45720" rIns="91440" bIns="45720" rtlCol="0" anchor="t">
            <a:normAutofit/>
          </a:bodyPr>
          <a:lstStyle/>
          <a:p>
            <a:r>
              <a:rPr lang="en-US" sz="3200" dirty="0">
                <a:solidFill>
                  <a:schemeClr val="bg1"/>
                </a:solidFill>
                <a:latin typeface="Arial" panose="020B0604020202020204" pitchFamily="34" charset="0"/>
                <a:cs typeface="Arial" panose="020B0604020202020204" pitchFamily="34" charset="0"/>
              </a:rPr>
              <a:t>Please read p. 1-13 of the DBT skills training workbook 2</a:t>
            </a:r>
            <a:r>
              <a:rPr lang="en-US" sz="3200" baseline="30000" dirty="0">
                <a:solidFill>
                  <a:schemeClr val="bg1"/>
                </a:solidFill>
                <a:latin typeface="Arial" panose="020B0604020202020204" pitchFamily="34" charset="0"/>
                <a:cs typeface="Arial" panose="020B0604020202020204" pitchFamily="34" charset="0"/>
              </a:rPr>
              <a:t>nd</a:t>
            </a:r>
            <a:r>
              <a:rPr lang="en-US" sz="3200" dirty="0">
                <a:solidFill>
                  <a:schemeClr val="bg1"/>
                </a:solidFill>
                <a:latin typeface="Arial" panose="020B0604020202020204" pitchFamily="34" charset="0"/>
                <a:cs typeface="Arial" panose="020B0604020202020204" pitchFamily="34" charset="0"/>
              </a:rPr>
              <a:t> edition. Joan and Nicole will cover these pages next week.</a:t>
            </a:r>
          </a:p>
          <a:p>
            <a:r>
              <a:rPr lang="en-US" sz="3200" dirty="0">
                <a:solidFill>
                  <a:schemeClr val="bg1"/>
                </a:solidFill>
                <a:latin typeface="Arial" panose="020B0604020202020204" pitchFamily="34" charset="0"/>
                <a:cs typeface="Arial" panose="020B0604020202020204" pitchFamily="34" charset="0"/>
              </a:rPr>
              <a:t>Read Simple manual Session 3</a:t>
            </a:r>
          </a:p>
          <a:p>
            <a:r>
              <a:rPr lang="en-US" sz="3200" dirty="0">
                <a:solidFill>
                  <a:schemeClr val="bg1"/>
                </a:solidFill>
                <a:latin typeface="Arial" panose="020B0604020202020204" pitchFamily="34" charset="0"/>
                <a:cs typeface="Arial" panose="020B0604020202020204" pitchFamily="34" charset="0"/>
              </a:rPr>
              <a:t>Submit questions, comments and feedback to or if you’d like to volunteer for a practice to </a:t>
            </a:r>
            <a:r>
              <a:rPr lang="en-US" sz="32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US" sz="3200" dirty="0">
              <a:solidFill>
                <a:schemeClr val="bg1"/>
              </a:solidFill>
              <a:latin typeface="Arial" panose="020B0604020202020204" pitchFamily="34" charset="0"/>
              <a:cs typeface="Arial" panose="020B0604020202020204" pitchFamily="34" charset="0"/>
            </a:endParaRPr>
          </a:p>
          <a:p>
            <a:pPr marL="0"/>
            <a:endParaRPr lang="en-US" sz="2400" dirty="0"/>
          </a:p>
        </p:txBody>
      </p:sp>
      <p:pic>
        <p:nvPicPr>
          <p:cNvPr id="7" name="Picture 6" descr="Seated person at wood table, holding pencil and writing on lined paper page in open notebook">
            <a:extLst>
              <a:ext uri="{FF2B5EF4-FFF2-40B4-BE49-F238E27FC236}">
                <a16:creationId xmlns:a16="http://schemas.microsoft.com/office/drawing/2014/main" id="{05290D50-473D-423E-9259-17076C8DB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243" y="1805392"/>
            <a:ext cx="4821776" cy="3972482"/>
          </a:xfrm>
          <a:prstGeom prst="rect">
            <a:avLst/>
          </a:prstGeom>
        </p:spPr>
      </p:pic>
      <p:sp>
        <p:nvSpPr>
          <p:cNvPr id="4" name="Slide Number Placeholder 3">
            <a:extLst>
              <a:ext uri="{FF2B5EF4-FFF2-40B4-BE49-F238E27FC236}">
                <a16:creationId xmlns:a16="http://schemas.microsoft.com/office/drawing/2014/main" id="{401C41B5-FD0C-0787-6006-4AE32248B6EC}"/>
              </a:ext>
            </a:extLst>
          </p:cNvPr>
          <p:cNvSpPr>
            <a:spLocks noGrp="1"/>
          </p:cNvSpPr>
          <p:nvPr>
            <p:ph type="sldNum" sz="quarter" idx="12"/>
          </p:nvPr>
        </p:nvSpPr>
        <p:spPr/>
        <p:txBody>
          <a:bodyPr/>
          <a:lstStyle/>
          <a:p>
            <a:fld id="{5B621ED0-B45F-441E-93E9-023E2B55C8A5}" type="slidenum">
              <a:rPr lang="en-CA" smtClean="0"/>
              <a:t>138</a:t>
            </a:fld>
            <a:endParaRPr lang="en-CA"/>
          </a:p>
        </p:txBody>
      </p:sp>
      <p:sp>
        <p:nvSpPr>
          <p:cNvPr id="6" name="Star: 5 Points 5">
            <a:extLst>
              <a:ext uri="{FF2B5EF4-FFF2-40B4-BE49-F238E27FC236}">
                <a16:creationId xmlns:a16="http://schemas.microsoft.com/office/drawing/2014/main" id="{B3564113-764D-7C88-F3F8-0AC15257B691}"/>
              </a:ext>
            </a:extLst>
          </p:cNvPr>
          <p:cNvSpPr/>
          <p:nvPr/>
        </p:nvSpPr>
        <p:spPr>
          <a:xfrm>
            <a:off x="0" y="0"/>
            <a:ext cx="370936" cy="4226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5355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36BC-9A7D-41BB-8BC4-49C4C80663E1}"/>
              </a:ext>
            </a:extLst>
          </p:cNvPr>
          <p:cNvSpPr>
            <a:spLocks noGrp="1"/>
          </p:cNvSpPr>
          <p:nvPr>
            <p:ph type="title" idx="4294967295"/>
          </p:nvPr>
        </p:nvSpPr>
        <p:spPr>
          <a:xfrm>
            <a:off x="424302" y="-107514"/>
            <a:ext cx="3709988" cy="2003425"/>
          </a:xfrm>
        </p:spPr>
        <p:txBody>
          <a:bodyPr>
            <a:normAutofit/>
          </a:bodyPr>
          <a:lstStyle/>
          <a:p>
            <a:pPr algn="ctr"/>
            <a:r>
              <a:rPr lang="en-CA" sz="3600" dirty="0">
                <a:solidFill>
                  <a:schemeClr val="tx1"/>
                </a:solidFill>
              </a:rPr>
              <a:t>What we will do NEXT WEEK</a:t>
            </a:r>
          </a:p>
        </p:txBody>
      </p:sp>
      <p:sp>
        <p:nvSpPr>
          <p:cNvPr id="3" name="Content Placeholder 2">
            <a:extLst>
              <a:ext uri="{FF2B5EF4-FFF2-40B4-BE49-F238E27FC236}">
                <a16:creationId xmlns:a16="http://schemas.microsoft.com/office/drawing/2014/main" id="{F48D5D6B-20C6-436E-B7C5-751BD9CCB7A0}"/>
              </a:ext>
            </a:extLst>
          </p:cNvPr>
          <p:cNvSpPr>
            <a:spLocks noGrp="1"/>
          </p:cNvSpPr>
          <p:nvPr>
            <p:ph idx="4294967295"/>
          </p:nvPr>
        </p:nvSpPr>
        <p:spPr>
          <a:xfrm>
            <a:off x="4516822" y="-615397"/>
            <a:ext cx="7675178" cy="7605713"/>
          </a:xfrm>
        </p:spPr>
        <p:txBody>
          <a:bodyPr anchor="ctr">
            <a:normAutofit/>
          </a:bodyPr>
          <a:lstStyle/>
          <a:p>
            <a:pPr marL="0" indent="0">
              <a:buNone/>
            </a:pPr>
            <a:endParaRPr lang="en-CA" sz="1600" dirty="0">
              <a:solidFill>
                <a:schemeClr val="tx2"/>
              </a:solidFill>
            </a:endParaRPr>
          </a:p>
          <a:p>
            <a:r>
              <a:rPr lang="en-CA" sz="2800" dirty="0">
                <a:solidFill>
                  <a:schemeClr val="bg1"/>
                </a:solidFill>
                <a:latin typeface="Arial" panose="020B0604020202020204" pitchFamily="34" charset="0"/>
                <a:cs typeface="Arial" panose="020B0604020202020204" pitchFamily="34" charset="0"/>
              </a:rPr>
              <a:t>Part I  We’ll review the Skills training workbook p. 1-13 – which covers 5 topics: </a:t>
            </a:r>
          </a:p>
          <a:p>
            <a:r>
              <a:rPr lang="en-CA" sz="2800" dirty="0">
                <a:solidFill>
                  <a:schemeClr val="bg1"/>
                </a:solidFill>
                <a:latin typeface="Arial" panose="020B0604020202020204" pitchFamily="34" charset="0"/>
                <a:cs typeface="Arial" panose="020B0604020202020204" pitchFamily="34" charset="0"/>
              </a:rPr>
              <a:t>1. DBT an overview of the treatment, who the DBT skills training workbook book is for? </a:t>
            </a:r>
          </a:p>
          <a:p>
            <a:r>
              <a:rPr lang="en-CA" sz="2800" dirty="0">
                <a:solidFill>
                  <a:schemeClr val="bg1"/>
                </a:solidFill>
                <a:latin typeface="Arial" panose="020B0604020202020204" pitchFamily="34" charset="0"/>
                <a:cs typeface="Arial" panose="020B0604020202020204" pitchFamily="34" charset="0"/>
              </a:rPr>
              <a:t>2. Basic distress tolerance skills, what are they?</a:t>
            </a:r>
          </a:p>
          <a:p>
            <a:r>
              <a:rPr lang="en-CA" sz="2800" dirty="0">
                <a:solidFill>
                  <a:schemeClr val="bg1"/>
                </a:solidFill>
                <a:latin typeface="Arial" panose="020B0604020202020204" pitchFamily="34" charset="0"/>
                <a:cs typeface="Arial" panose="020B0604020202020204" pitchFamily="34" charset="0"/>
              </a:rPr>
              <a:t>3. About this chapter</a:t>
            </a:r>
          </a:p>
          <a:p>
            <a:r>
              <a:rPr lang="en-CA" sz="2800" dirty="0">
                <a:solidFill>
                  <a:schemeClr val="bg1"/>
                </a:solidFill>
                <a:latin typeface="Arial" panose="020B0604020202020204" pitchFamily="34" charset="0"/>
                <a:cs typeface="Arial" panose="020B0604020202020204" pitchFamily="34" charset="0"/>
              </a:rPr>
              <a:t>4. How to use this chapter</a:t>
            </a:r>
          </a:p>
          <a:p>
            <a:r>
              <a:rPr lang="en-CA" sz="2800" dirty="0">
                <a:solidFill>
                  <a:schemeClr val="bg1"/>
                </a:solidFill>
                <a:latin typeface="Arial" panose="020B0604020202020204" pitchFamily="34" charset="0"/>
                <a:cs typeface="Arial" panose="020B0604020202020204" pitchFamily="34" charset="0"/>
              </a:rPr>
              <a:t>5. Take a rest. </a:t>
            </a:r>
          </a:p>
          <a:p>
            <a:r>
              <a:rPr lang="en-CA" sz="2800" dirty="0">
                <a:solidFill>
                  <a:schemeClr val="bg1"/>
                </a:solidFill>
                <a:latin typeface="Arial" panose="020B0604020202020204" pitchFamily="34" charset="0"/>
                <a:cs typeface="Arial" panose="020B0604020202020204" pitchFamily="34" charset="0"/>
              </a:rPr>
              <a:t> Part II We’ll introduce the 4 Simple strategies. Covered in the Simple manual</a:t>
            </a:r>
          </a:p>
          <a:p>
            <a:r>
              <a:rPr lang="en-CA" sz="2800" dirty="0">
                <a:solidFill>
                  <a:schemeClr val="bg1"/>
                </a:solidFill>
                <a:latin typeface="Arial" panose="020B0604020202020204" pitchFamily="34" charset="0"/>
                <a:cs typeface="Arial" panose="020B0604020202020204" pitchFamily="34" charset="0"/>
              </a:rPr>
              <a:t>Part III We’ll introduce the first tool: crisis plans also covered in the Simple manual session 3</a:t>
            </a:r>
          </a:p>
        </p:txBody>
      </p:sp>
      <p:pic>
        <p:nvPicPr>
          <p:cNvPr id="2050" name="Picture 2" descr="Six characteristics of a crisis management team | FleetOwner">
            <a:extLst>
              <a:ext uri="{FF2B5EF4-FFF2-40B4-BE49-F238E27FC236}">
                <a16:creationId xmlns:a16="http://schemas.microsoft.com/office/drawing/2014/main" id="{16BF5C21-15E5-99E7-ED48-72EEC34C3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08" y="1483743"/>
            <a:ext cx="4319577" cy="38525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0B06EFF-749A-671E-E000-0908D8EAFBB9}"/>
              </a:ext>
            </a:extLst>
          </p:cNvPr>
          <p:cNvSpPr>
            <a:spLocks noGrp="1"/>
          </p:cNvSpPr>
          <p:nvPr>
            <p:ph type="sldNum" sz="quarter" idx="12"/>
          </p:nvPr>
        </p:nvSpPr>
        <p:spPr/>
        <p:txBody>
          <a:bodyPr/>
          <a:lstStyle/>
          <a:p>
            <a:fld id="{5B621ED0-B45F-441E-93E9-023E2B55C8A5}" type="slidenum">
              <a:rPr lang="en-CA" smtClean="0"/>
              <a:t>139</a:t>
            </a:fld>
            <a:endParaRPr lang="en-CA"/>
          </a:p>
        </p:txBody>
      </p:sp>
    </p:spTree>
    <p:extLst>
      <p:ext uri="{BB962C8B-B14F-4D97-AF65-F5344CB8AC3E}">
        <p14:creationId xmlns:p14="http://schemas.microsoft.com/office/powerpoint/2010/main" val="41926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CF49B-9FD9-E185-186E-96B288D1BF0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6412043-F9BB-8719-5C94-7D1A4091C731}"/>
              </a:ext>
            </a:extLst>
          </p:cNvPr>
          <p:cNvSpPr txBox="1"/>
          <p:nvPr/>
        </p:nvSpPr>
        <p:spPr>
          <a:xfrm>
            <a:off x="1145040" y="1131054"/>
            <a:ext cx="2845925" cy="954107"/>
          </a:xfrm>
          <a:prstGeom prst="rect">
            <a:avLst/>
          </a:prstGeom>
          <a:noFill/>
        </p:spPr>
        <p:txBody>
          <a:bodyPr wrap="square">
            <a:spAutoFit/>
          </a:bodyPr>
          <a:lstStyle/>
          <a:p>
            <a:pPr algn="ctr"/>
            <a:r>
              <a:rPr lang="en-CA" sz="2800" dirty="0">
                <a:solidFill>
                  <a:srgbClr val="FF0000"/>
                </a:solidFill>
              </a:rPr>
              <a:t> </a:t>
            </a:r>
          </a:p>
          <a:p>
            <a:r>
              <a:rPr lang="en-CA" sz="2800" dirty="0">
                <a:solidFill>
                  <a:schemeClr val="bg1"/>
                </a:solidFill>
              </a:rPr>
              <a:t> </a:t>
            </a:r>
          </a:p>
        </p:txBody>
      </p:sp>
      <p:sp>
        <p:nvSpPr>
          <p:cNvPr id="3" name="Slide Number Placeholder 2">
            <a:extLst>
              <a:ext uri="{FF2B5EF4-FFF2-40B4-BE49-F238E27FC236}">
                <a16:creationId xmlns:a16="http://schemas.microsoft.com/office/drawing/2014/main" id="{92A48559-D727-07A0-274D-2DD432C7271D}"/>
              </a:ext>
            </a:extLst>
          </p:cNvPr>
          <p:cNvSpPr>
            <a:spLocks noGrp="1"/>
          </p:cNvSpPr>
          <p:nvPr>
            <p:ph type="sldNum" sz="quarter" idx="12"/>
          </p:nvPr>
        </p:nvSpPr>
        <p:spPr/>
        <p:txBody>
          <a:bodyPr/>
          <a:lstStyle/>
          <a:p>
            <a:fld id="{5B621ED0-B45F-441E-93E9-023E2B55C8A5}" type="slidenum">
              <a:rPr lang="en-CA" smtClean="0"/>
              <a:t>140</a:t>
            </a:fld>
            <a:endParaRPr lang="en-CA"/>
          </a:p>
        </p:txBody>
      </p:sp>
      <p:pic>
        <p:nvPicPr>
          <p:cNvPr id="7" name="Picture 6">
            <a:extLst>
              <a:ext uri="{FF2B5EF4-FFF2-40B4-BE49-F238E27FC236}">
                <a16:creationId xmlns:a16="http://schemas.microsoft.com/office/drawing/2014/main" id="{91E71389-D528-C8BB-4798-285FABA8F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25904" y="1447257"/>
            <a:ext cx="4807978" cy="3388302"/>
          </a:xfrm>
          <a:prstGeom prst="rect">
            <a:avLst/>
          </a:prstGeom>
        </p:spPr>
      </p:pic>
      <p:sp>
        <p:nvSpPr>
          <p:cNvPr id="9" name="TextBox 8">
            <a:extLst>
              <a:ext uri="{FF2B5EF4-FFF2-40B4-BE49-F238E27FC236}">
                <a16:creationId xmlns:a16="http://schemas.microsoft.com/office/drawing/2014/main" id="{F7F7D60B-BF10-DBAD-607B-4B546E946B27}"/>
              </a:ext>
            </a:extLst>
          </p:cNvPr>
          <p:cNvSpPr txBox="1"/>
          <p:nvPr/>
        </p:nvSpPr>
        <p:spPr>
          <a:xfrm>
            <a:off x="-478860" y="4907004"/>
            <a:ext cx="6093724" cy="461665"/>
          </a:xfrm>
          <a:prstGeom prst="rect">
            <a:avLst/>
          </a:prstGeom>
          <a:noFill/>
        </p:spPr>
        <p:txBody>
          <a:bodyPr wrap="square">
            <a:spAutoFit/>
          </a:bodyPr>
          <a:lstStyle/>
          <a:p>
            <a:pPr algn="ctr"/>
            <a:r>
              <a:rPr lang="en-CA" sz="2400" dirty="0">
                <a:solidFill>
                  <a:schemeClr val="bg1"/>
                </a:solidFill>
              </a:rPr>
              <a:t>Carolynn Bart-</a:t>
            </a:r>
            <a:r>
              <a:rPr lang="en-CA" sz="2400" dirty="0" err="1">
                <a:solidFill>
                  <a:schemeClr val="bg1"/>
                </a:solidFill>
              </a:rPr>
              <a:t>Riedstra</a:t>
            </a:r>
            <a:endParaRPr lang="en-CA" sz="2400" dirty="0"/>
          </a:p>
        </p:txBody>
      </p:sp>
      <p:sp>
        <p:nvSpPr>
          <p:cNvPr id="6" name="TextBox 5">
            <a:extLst>
              <a:ext uri="{FF2B5EF4-FFF2-40B4-BE49-F238E27FC236}">
                <a16:creationId xmlns:a16="http://schemas.microsoft.com/office/drawing/2014/main" id="{464C6D2D-F18E-4547-FEF4-24BF1E1E269A}"/>
              </a:ext>
            </a:extLst>
          </p:cNvPr>
          <p:cNvSpPr txBox="1"/>
          <p:nvPr/>
        </p:nvSpPr>
        <p:spPr>
          <a:xfrm>
            <a:off x="5019368" y="3080584"/>
            <a:ext cx="6336890" cy="830997"/>
          </a:xfrm>
          <a:prstGeom prst="rect">
            <a:avLst/>
          </a:prstGeom>
          <a:noFill/>
        </p:spPr>
        <p:txBody>
          <a:bodyPr wrap="square">
            <a:spAutoFit/>
          </a:bodyPr>
          <a:lstStyle/>
          <a:p>
            <a:r>
              <a:rPr lang="en-US" sz="4800" b="1" dirty="0">
                <a:solidFill>
                  <a:schemeClr val="bg1"/>
                </a:solidFill>
                <a:latin typeface="Arial" panose="020B0604020202020204" pitchFamily="34" charset="0"/>
                <a:ea typeface="Cambria" pitchFamily="34" charset="-122"/>
                <a:cs typeface="Arial" panose="020B0604020202020204" pitchFamily="34" charset="0"/>
              </a:rPr>
              <a:t>KEY TAKEAWAYS </a:t>
            </a:r>
            <a:endParaRPr lang="en-CA"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062452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868680" y="333756"/>
            <a:ext cx="11091672" cy="777240"/>
          </a:xfrm>
          <a:prstGeom prst="rect">
            <a:avLst/>
          </a:prstGeom>
          <a:noFill/>
          <a:ln/>
        </p:spPr>
        <p:txBody>
          <a:bodyPr wrap="square" lIns="0" tIns="0" rIns="0" bIns="0" rtlCol="0" anchor="ctr"/>
          <a:lstStyle/>
          <a:p>
            <a:pPr marL="0" indent="0">
              <a:buNone/>
            </a:pPr>
            <a:r>
              <a:rPr lang="en-US" sz="3400" b="1" dirty="0">
                <a:solidFill>
                  <a:schemeClr val="bg1"/>
                </a:solidFill>
                <a:latin typeface="Cambria" pitchFamily="34" charset="0"/>
                <a:ea typeface="Cambria" pitchFamily="34" charset="-122"/>
                <a:cs typeface="Cambria" pitchFamily="34" charset="-120"/>
              </a:rPr>
              <a:t>Building your shelter: what SIMPLE is about</a:t>
            </a:r>
            <a:endParaRPr lang="en-US" sz="3400" dirty="0">
              <a:solidFill>
                <a:schemeClr val="bg1"/>
              </a:solidFill>
            </a:endParaRPr>
          </a:p>
        </p:txBody>
      </p:sp>
      <p:sp>
        <p:nvSpPr>
          <p:cNvPr id="3" name="Shelter panel"/>
          <p:cNvSpPr/>
          <p:nvPr/>
        </p:nvSpPr>
        <p:spPr>
          <a:xfrm>
            <a:off x="548640" y="1371600"/>
            <a:ext cx="3840480" cy="4846320"/>
          </a:xfrm>
          <a:prstGeom prst="roundRect">
            <a:avLst>
              <a:gd name="adj" fmla="val 2857"/>
            </a:avLst>
          </a:prstGeom>
          <a:solidFill>
            <a:schemeClr val="tx2"/>
          </a:solidFill>
          <a:ln/>
        </p:spPr>
        <p:txBody>
          <a:bodyPr/>
          <a:lstStyle/>
          <a:p>
            <a:endParaRPr lang="en-CA"/>
          </a:p>
        </p:txBody>
      </p:sp>
      <p:sp>
        <p:nvSpPr>
          <p:cNvPr id="4" name="Shelter circle"/>
          <p:cNvSpPr/>
          <p:nvPr/>
        </p:nvSpPr>
        <p:spPr>
          <a:xfrm>
            <a:off x="868680" y="1645920"/>
            <a:ext cx="685800" cy="685800"/>
          </a:xfrm>
          <a:prstGeom prst="ellipse">
            <a:avLst/>
          </a:prstGeom>
          <a:solidFill>
            <a:srgbClr val="F2A541"/>
          </a:solidFill>
          <a:ln/>
        </p:spPr>
        <p:txBody>
          <a:bodyPr/>
          <a:lstStyle/>
          <a:p>
            <a:endParaRPr lang="en-CA"/>
          </a:p>
        </p:txBody>
      </p:sp>
      <p:pic>
        <p:nvPicPr>
          <p:cNvPr id="5" name="Shelter icon" descr="preencoded.png"/>
          <p:cNvPicPr>
            <a:picLocks noChangeAspect="1"/>
          </p:cNvPicPr>
          <p:nvPr/>
        </p:nvPicPr>
        <p:blipFill>
          <a:blip r:embed="rId3"/>
          <a:stretch>
            <a:fillRect/>
          </a:stretch>
        </p:blipFill>
        <p:spPr>
          <a:xfrm>
            <a:off x="1033272" y="1810512"/>
            <a:ext cx="356616" cy="356616"/>
          </a:xfrm>
          <a:prstGeom prst="rect">
            <a:avLst/>
          </a:prstGeom>
        </p:spPr>
      </p:pic>
      <p:sp>
        <p:nvSpPr>
          <p:cNvPr id="6" name="Shelter headline"/>
          <p:cNvSpPr txBox="1"/>
          <p:nvPr/>
        </p:nvSpPr>
        <p:spPr>
          <a:xfrm>
            <a:off x="868680" y="2514600"/>
            <a:ext cx="3200400" cy="86868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Storms are part of being human.</a:t>
            </a:r>
            <a:endParaRPr lang="en-US" sz="2200" dirty="0"/>
          </a:p>
        </p:txBody>
      </p:sp>
      <p:sp>
        <p:nvSpPr>
          <p:cNvPr id="7" name="Shelter text"/>
          <p:cNvSpPr txBox="1"/>
          <p:nvPr/>
        </p:nvSpPr>
        <p:spPr>
          <a:xfrm>
            <a:off x="868680" y="3383280"/>
            <a:ext cx="3200400" cy="2651760"/>
          </a:xfrm>
          <a:prstGeom prst="rect">
            <a:avLst/>
          </a:prstGeom>
          <a:noFill/>
          <a:ln/>
        </p:spPr>
        <p:txBody>
          <a:bodyPr wrap="square" lIns="0" tIns="0" rIns="0" bIns="0" rtlCol="0" anchor="t"/>
          <a:lstStyle/>
          <a:p>
            <a:pPr marL="0" indent="0">
              <a:spcAft>
                <a:spcPts val="800"/>
              </a:spcAft>
              <a:buNone/>
            </a:pPr>
            <a:r>
              <a:rPr lang="en-US" sz="1400" dirty="0">
                <a:solidFill>
                  <a:schemeClr val="bg1"/>
                </a:solidFill>
              </a:rPr>
              <a:t>This course isn’t about making the storms disappear. It’s about helping you build a shelter — not </a:t>
            </a:r>
            <a:r>
              <a:rPr lang="en-US" sz="1400" i="1" dirty="0">
                <a:solidFill>
                  <a:schemeClr val="bg1"/>
                </a:solidFill>
              </a:rPr>
              <a:t>the</a:t>
            </a:r>
            <a:r>
              <a:rPr lang="en-US" sz="1400" dirty="0">
                <a:solidFill>
                  <a:schemeClr val="bg1"/>
                </a:solidFill>
              </a:rPr>
              <a:t> shelter, </a:t>
            </a:r>
            <a:r>
              <a:rPr lang="en-US" sz="1400" i="1" dirty="0">
                <a:solidFill>
                  <a:schemeClr val="bg1"/>
                </a:solidFill>
              </a:rPr>
              <a:t>your</a:t>
            </a:r>
            <a:r>
              <a:rPr lang="en-US" sz="1400" dirty="0">
                <a:solidFill>
                  <a:schemeClr val="bg1"/>
                </a:solidFill>
              </a:rPr>
              <a:t> shelter.</a:t>
            </a:r>
            <a:endParaRPr lang="en-US" sz="1400" dirty="0"/>
          </a:p>
          <a:p>
            <a:pPr marL="0" indent="0">
              <a:spcAft>
                <a:spcPts val="800"/>
              </a:spcAft>
              <a:buNone/>
            </a:pPr>
            <a:r>
              <a:rPr lang="en-US" sz="1400" dirty="0">
                <a:solidFill>
                  <a:schemeClr val="bg1"/>
                </a:solidFill>
              </a:rPr>
              <a:t>You’re the architect. DBT skills lay the foundation, mindfulness opens the windows, emotion regulation strengthens the walls, relationships are the beams, IFS helps you meet who already lives inside, and meaning helps you decide where — and why — to build.</a:t>
            </a:r>
            <a:endParaRPr lang="en-US" sz="1400" dirty="0"/>
          </a:p>
        </p:txBody>
      </p:sp>
      <p:sp>
        <p:nvSpPr>
          <p:cNvPr id="8" name="Who SIMPLE is for card"/>
          <p:cNvSpPr/>
          <p:nvPr/>
        </p:nvSpPr>
        <p:spPr>
          <a:xfrm>
            <a:off x="4663440" y="1371600"/>
            <a:ext cx="3351276" cy="2286000"/>
          </a:xfrm>
          <a:prstGeom prst="roundRect">
            <a:avLst>
              <a:gd name="adj" fmla="val 4000"/>
            </a:avLst>
          </a:prstGeom>
          <a:solidFill>
            <a:schemeClr val="bg2"/>
          </a:solidFill>
          <a:ln/>
        </p:spPr>
        <p:txBody>
          <a:bodyPr/>
          <a:lstStyle/>
          <a:p>
            <a:endParaRPr lang="en-CA"/>
          </a:p>
        </p:txBody>
      </p:sp>
      <p:sp>
        <p:nvSpPr>
          <p:cNvPr id="9" name="Who SIMPLE is for circle"/>
          <p:cNvSpPr/>
          <p:nvPr/>
        </p:nvSpPr>
        <p:spPr>
          <a:xfrm>
            <a:off x="4892040" y="1572768"/>
            <a:ext cx="457200" cy="457200"/>
          </a:xfrm>
          <a:prstGeom prst="ellipse">
            <a:avLst/>
          </a:prstGeom>
          <a:solidFill>
            <a:srgbClr val="1592D4"/>
          </a:solidFill>
          <a:ln/>
        </p:spPr>
        <p:txBody>
          <a:bodyPr/>
          <a:lstStyle/>
          <a:p>
            <a:endParaRPr lang="en-CA"/>
          </a:p>
        </p:txBody>
      </p:sp>
      <p:pic>
        <p:nvPicPr>
          <p:cNvPr id="10" name="Who SIMPLE is for icon" descr="preencoded.png"/>
          <p:cNvPicPr>
            <a:picLocks noChangeAspect="1"/>
          </p:cNvPicPr>
          <p:nvPr/>
        </p:nvPicPr>
        <p:blipFill>
          <a:blip r:embed="rId4"/>
          <a:stretch>
            <a:fillRect/>
          </a:stretch>
        </p:blipFill>
        <p:spPr>
          <a:xfrm>
            <a:off x="5001768" y="1682496"/>
            <a:ext cx="237744" cy="237744"/>
          </a:xfrm>
          <a:prstGeom prst="rect">
            <a:avLst/>
          </a:prstGeom>
        </p:spPr>
      </p:pic>
      <p:sp>
        <p:nvSpPr>
          <p:cNvPr id="11" name="Who SIMPLE is for header"/>
          <p:cNvSpPr txBox="1"/>
          <p:nvPr/>
        </p:nvSpPr>
        <p:spPr>
          <a:xfrm>
            <a:off x="5486400" y="1572768"/>
            <a:ext cx="2345436" cy="457200"/>
          </a:xfrm>
          <a:prstGeom prst="rect">
            <a:avLst/>
          </a:prstGeom>
          <a:noFill/>
          <a:ln/>
        </p:spPr>
        <p:txBody>
          <a:bodyPr wrap="square" lIns="0" tIns="0" rIns="0" bIns="0" rtlCol="0" anchor="ctr"/>
          <a:lstStyle/>
          <a:p>
            <a:pPr marL="0" indent="0">
              <a:buNone/>
            </a:pPr>
            <a:r>
              <a:rPr lang="en-US" sz="1700" b="1" dirty="0">
                <a:solidFill>
                  <a:schemeClr val="tx2"/>
                </a:solidFill>
              </a:rPr>
              <a:t>Who SIMPLE is for</a:t>
            </a:r>
            <a:endParaRPr lang="en-US" sz="1700" dirty="0"/>
          </a:p>
        </p:txBody>
      </p:sp>
      <p:sp>
        <p:nvSpPr>
          <p:cNvPr id="12" name="Who SIMPLE is for body"/>
          <p:cNvSpPr txBox="1"/>
          <p:nvPr/>
        </p:nvSpPr>
        <p:spPr>
          <a:xfrm>
            <a:off x="4892040" y="2148840"/>
            <a:ext cx="2894076" cy="1371600"/>
          </a:xfrm>
          <a:prstGeom prst="rect">
            <a:avLst/>
          </a:prstGeom>
          <a:noFill/>
          <a:ln/>
        </p:spPr>
        <p:txBody>
          <a:bodyPr wrap="square" lIns="0" tIns="0" rIns="0" bIns="0" rtlCol="0" anchor="t"/>
          <a:lstStyle/>
          <a:p>
            <a:pPr marL="0" indent="0">
              <a:spcAft>
                <a:spcPts val="200"/>
              </a:spcAft>
              <a:buNone/>
            </a:pPr>
            <a:r>
              <a:rPr lang="en-US" sz="1400" dirty="0">
                <a:solidFill>
                  <a:schemeClr val="tx1"/>
                </a:solidFill>
              </a:rPr>
              <a:t>Anyone who experiences emotional dysregulation: reactions out of proportion to what’s happening, or intense feelings that seem to come from nowhere and push us outside our window of tolerance.</a:t>
            </a:r>
            <a:endParaRPr lang="en-US" sz="1400" dirty="0"/>
          </a:p>
        </p:txBody>
      </p:sp>
      <p:sp>
        <p:nvSpPr>
          <p:cNvPr id="13" name="Our three goals card"/>
          <p:cNvSpPr/>
          <p:nvPr/>
        </p:nvSpPr>
        <p:spPr>
          <a:xfrm>
            <a:off x="8289036" y="1371600"/>
            <a:ext cx="3351276" cy="2286000"/>
          </a:xfrm>
          <a:prstGeom prst="roundRect">
            <a:avLst>
              <a:gd name="adj" fmla="val 4000"/>
            </a:avLst>
          </a:prstGeom>
          <a:solidFill>
            <a:schemeClr val="bg2"/>
          </a:solidFill>
          <a:ln/>
        </p:spPr>
        <p:txBody>
          <a:bodyPr/>
          <a:lstStyle/>
          <a:p>
            <a:endParaRPr lang="en-CA"/>
          </a:p>
        </p:txBody>
      </p:sp>
      <p:sp>
        <p:nvSpPr>
          <p:cNvPr id="14" name="Our three goals circle"/>
          <p:cNvSpPr/>
          <p:nvPr/>
        </p:nvSpPr>
        <p:spPr>
          <a:xfrm>
            <a:off x="8517636" y="1572768"/>
            <a:ext cx="457200" cy="457200"/>
          </a:xfrm>
          <a:prstGeom prst="ellipse">
            <a:avLst/>
          </a:prstGeom>
          <a:solidFill>
            <a:srgbClr val="1592D4"/>
          </a:solidFill>
          <a:ln/>
        </p:spPr>
        <p:txBody>
          <a:bodyPr/>
          <a:lstStyle/>
          <a:p>
            <a:endParaRPr lang="en-CA"/>
          </a:p>
        </p:txBody>
      </p:sp>
      <p:pic>
        <p:nvPicPr>
          <p:cNvPr id="15" name="Our three goals icon" descr="preencoded.png"/>
          <p:cNvPicPr>
            <a:picLocks noChangeAspect="1"/>
          </p:cNvPicPr>
          <p:nvPr/>
        </p:nvPicPr>
        <p:blipFill>
          <a:blip r:embed="rId5"/>
          <a:stretch>
            <a:fillRect/>
          </a:stretch>
        </p:blipFill>
        <p:spPr>
          <a:xfrm>
            <a:off x="8627364" y="1682496"/>
            <a:ext cx="237744" cy="237744"/>
          </a:xfrm>
          <a:prstGeom prst="rect">
            <a:avLst/>
          </a:prstGeom>
        </p:spPr>
      </p:pic>
      <p:sp>
        <p:nvSpPr>
          <p:cNvPr id="16" name="Our three goals header"/>
          <p:cNvSpPr txBox="1"/>
          <p:nvPr/>
        </p:nvSpPr>
        <p:spPr>
          <a:xfrm>
            <a:off x="9111996" y="1572768"/>
            <a:ext cx="2345436" cy="457200"/>
          </a:xfrm>
          <a:prstGeom prst="rect">
            <a:avLst/>
          </a:prstGeom>
          <a:noFill/>
          <a:ln/>
        </p:spPr>
        <p:txBody>
          <a:bodyPr wrap="square" lIns="0" tIns="0" rIns="0" bIns="0" rtlCol="0" anchor="ctr"/>
          <a:lstStyle/>
          <a:p>
            <a:pPr marL="0" indent="0">
              <a:buNone/>
            </a:pPr>
            <a:r>
              <a:rPr lang="en-US" sz="1700" b="1" dirty="0">
                <a:solidFill>
                  <a:schemeClr val="tx2"/>
                </a:solidFill>
              </a:rPr>
              <a:t>Our three goals</a:t>
            </a:r>
            <a:endParaRPr lang="en-US" sz="1700" dirty="0"/>
          </a:p>
        </p:txBody>
      </p:sp>
      <p:sp>
        <p:nvSpPr>
          <p:cNvPr id="17" name="Our three goals body"/>
          <p:cNvSpPr txBox="1"/>
          <p:nvPr/>
        </p:nvSpPr>
        <p:spPr>
          <a:xfrm>
            <a:off x="8517636" y="2148840"/>
            <a:ext cx="2894076" cy="1371600"/>
          </a:xfrm>
          <a:prstGeom prst="rect">
            <a:avLst/>
          </a:prstGeom>
          <a:noFill/>
          <a:ln/>
        </p:spPr>
        <p:txBody>
          <a:bodyPr wrap="square" lIns="0" tIns="0" rIns="0" bIns="0" rtlCol="0" anchor="t"/>
          <a:lstStyle/>
          <a:p>
            <a:pPr marL="342900" indent="-342900">
              <a:spcAft>
                <a:spcPts val="200"/>
              </a:spcAft>
              <a:buSzPct val="100000"/>
              <a:buFont typeface="+mj-lt"/>
              <a:buAutoNum type="arabicPeriod"/>
            </a:pPr>
            <a:r>
              <a:rPr lang="en-US" sz="1400" dirty="0">
                <a:solidFill>
                  <a:schemeClr val="tx1"/>
                </a:solidFill>
              </a:rPr>
              <a:t>Expand your window of emotional tolerance</a:t>
            </a:r>
            <a:endParaRPr lang="en-US" sz="1400" dirty="0"/>
          </a:p>
          <a:p>
            <a:pPr marL="342900" indent="-342900">
              <a:spcAft>
                <a:spcPts val="200"/>
              </a:spcAft>
              <a:buSzPct val="100000"/>
              <a:buFont typeface="+mj-lt"/>
              <a:buAutoNum type="arabicPeriod"/>
            </a:pPr>
            <a:r>
              <a:rPr lang="en-US" sz="1400" dirty="0">
                <a:solidFill>
                  <a:schemeClr val="tx1"/>
                </a:solidFill>
              </a:rPr>
              <a:t>Heal the trauma that often underlies dysregulation</a:t>
            </a:r>
            <a:endParaRPr lang="en-US" sz="1400" dirty="0"/>
          </a:p>
          <a:p>
            <a:pPr marL="342900" indent="-342900">
              <a:spcAft>
                <a:spcPts val="200"/>
              </a:spcAft>
              <a:buSzPct val="100000"/>
              <a:buFont typeface="+mj-lt"/>
              <a:buAutoNum type="arabicPeriod"/>
            </a:pPr>
            <a:r>
              <a:rPr lang="en-US" sz="1400" dirty="0">
                <a:solidFill>
                  <a:schemeClr val="tx1"/>
                </a:solidFill>
              </a:rPr>
              <a:t>Live a fuller life</a:t>
            </a:r>
            <a:endParaRPr lang="en-US" sz="1400" dirty="0"/>
          </a:p>
        </p:txBody>
      </p:sp>
      <p:sp>
        <p:nvSpPr>
          <p:cNvPr id="18" name="There’s a hole in my sidewalk card"/>
          <p:cNvSpPr/>
          <p:nvPr/>
        </p:nvSpPr>
        <p:spPr>
          <a:xfrm>
            <a:off x="4663440" y="3931920"/>
            <a:ext cx="3351276" cy="2286000"/>
          </a:xfrm>
          <a:prstGeom prst="roundRect">
            <a:avLst>
              <a:gd name="adj" fmla="val 4000"/>
            </a:avLst>
          </a:prstGeom>
          <a:solidFill>
            <a:schemeClr val="bg2"/>
          </a:solidFill>
          <a:ln/>
        </p:spPr>
        <p:txBody>
          <a:bodyPr/>
          <a:lstStyle/>
          <a:p>
            <a:endParaRPr lang="en-CA"/>
          </a:p>
        </p:txBody>
      </p:sp>
      <p:sp>
        <p:nvSpPr>
          <p:cNvPr id="19" name="There’s a hole in my sidewalk circle"/>
          <p:cNvSpPr/>
          <p:nvPr/>
        </p:nvSpPr>
        <p:spPr>
          <a:xfrm>
            <a:off x="4892040" y="4133088"/>
            <a:ext cx="457200" cy="457200"/>
          </a:xfrm>
          <a:prstGeom prst="ellipse">
            <a:avLst/>
          </a:prstGeom>
          <a:solidFill>
            <a:srgbClr val="1592D4"/>
          </a:solidFill>
          <a:ln/>
        </p:spPr>
        <p:txBody>
          <a:bodyPr/>
          <a:lstStyle/>
          <a:p>
            <a:endParaRPr lang="en-CA"/>
          </a:p>
        </p:txBody>
      </p:sp>
      <p:pic>
        <p:nvPicPr>
          <p:cNvPr id="20" name="There’s a hole in my sidewalk icon" descr="preencoded.png"/>
          <p:cNvPicPr>
            <a:picLocks noChangeAspect="1"/>
          </p:cNvPicPr>
          <p:nvPr/>
        </p:nvPicPr>
        <p:blipFill>
          <a:blip r:embed="rId6"/>
          <a:stretch>
            <a:fillRect/>
          </a:stretch>
        </p:blipFill>
        <p:spPr>
          <a:xfrm>
            <a:off x="5001768" y="4242816"/>
            <a:ext cx="237744" cy="237744"/>
          </a:xfrm>
          <a:prstGeom prst="rect">
            <a:avLst/>
          </a:prstGeom>
        </p:spPr>
      </p:pic>
      <p:sp>
        <p:nvSpPr>
          <p:cNvPr id="21" name="There’s a hole in my sidewalk header"/>
          <p:cNvSpPr txBox="1"/>
          <p:nvPr/>
        </p:nvSpPr>
        <p:spPr>
          <a:xfrm>
            <a:off x="5486400" y="4133088"/>
            <a:ext cx="2345436" cy="457200"/>
          </a:xfrm>
          <a:prstGeom prst="rect">
            <a:avLst/>
          </a:prstGeom>
          <a:noFill/>
          <a:ln/>
        </p:spPr>
        <p:txBody>
          <a:bodyPr wrap="square" lIns="0" tIns="0" rIns="0" bIns="0" rtlCol="0" anchor="ctr"/>
          <a:lstStyle/>
          <a:p>
            <a:pPr marL="0" indent="0">
              <a:buNone/>
            </a:pPr>
            <a:r>
              <a:rPr lang="en-US" sz="1700" b="1" dirty="0">
                <a:solidFill>
                  <a:schemeClr val="tx2"/>
                </a:solidFill>
              </a:rPr>
              <a:t>There’s a hole in my sidewalk</a:t>
            </a:r>
            <a:endParaRPr lang="en-US" sz="1700" dirty="0"/>
          </a:p>
        </p:txBody>
      </p:sp>
      <p:sp>
        <p:nvSpPr>
          <p:cNvPr id="22" name="There’s a hole in my sidewalk body"/>
          <p:cNvSpPr txBox="1"/>
          <p:nvPr/>
        </p:nvSpPr>
        <p:spPr>
          <a:xfrm>
            <a:off x="4892040" y="4709160"/>
            <a:ext cx="2894076" cy="1371600"/>
          </a:xfrm>
          <a:prstGeom prst="rect">
            <a:avLst/>
          </a:prstGeom>
          <a:noFill/>
          <a:ln/>
        </p:spPr>
        <p:txBody>
          <a:bodyPr wrap="square" lIns="0" tIns="0" rIns="0" bIns="0" rtlCol="0" anchor="t"/>
          <a:lstStyle/>
          <a:p>
            <a:pPr marL="0" indent="0">
              <a:spcAft>
                <a:spcPts val="200"/>
              </a:spcAft>
              <a:buNone/>
            </a:pPr>
            <a:r>
              <a:rPr lang="en-US" sz="1400" dirty="0">
                <a:solidFill>
                  <a:schemeClr val="tx1"/>
                </a:solidFill>
              </a:rPr>
              <a:t>Portia Nelson’s poem is our central metaphor for the patterns we keep falling into. We learn to see our holes, climb out, walk around them — and one day choose another street.</a:t>
            </a:r>
            <a:endParaRPr lang="en-US" sz="1400" dirty="0"/>
          </a:p>
        </p:txBody>
      </p:sp>
      <p:sp>
        <p:nvSpPr>
          <p:cNvPr id="23" name="A whole-person lens card"/>
          <p:cNvSpPr/>
          <p:nvPr/>
        </p:nvSpPr>
        <p:spPr>
          <a:xfrm>
            <a:off x="8289036" y="3931920"/>
            <a:ext cx="3351276" cy="2286000"/>
          </a:xfrm>
          <a:prstGeom prst="roundRect">
            <a:avLst>
              <a:gd name="adj" fmla="val 4000"/>
            </a:avLst>
          </a:prstGeom>
          <a:solidFill>
            <a:schemeClr val="bg2"/>
          </a:solidFill>
          <a:ln/>
        </p:spPr>
        <p:txBody>
          <a:bodyPr/>
          <a:lstStyle/>
          <a:p>
            <a:endParaRPr lang="en-CA"/>
          </a:p>
        </p:txBody>
      </p:sp>
      <p:sp>
        <p:nvSpPr>
          <p:cNvPr id="24" name="A whole-person lens circle"/>
          <p:cNvSpPr/>
          <p:nvPr/>
        </p:nvSpPr>
        <p:spPr>
          <a:xfrm>
            <a:off x="8517636" y="4133088"/>
            <a:ext cx="457200" cy="457200"/>
          </a:xfrm>
          <a:prstGeom prst="ellipse">
            <a:avLst/>
          </a:prstGeom>
          <a:solidFill>
            <a:srgbClr val="1592D4"/>
          </a:solidFill>
          <a:ln/>
        </p:spPr>
        <p:txBody>
          <a:bodyPr/>
          <a:lstStyle/>
          <a:p>
            <a:endParaRPr lang="en-CA"/>
          </a:p>
        </p:txBody>
      </p:sp>
      <p:pic>
        <p:nvPicPr>
          <p:cNvPr id="25" name="A whole-person lens icon" descr="preencoded.png"/>
          <p:cNvPicPr>
            <a:picLocks noChangeAspect="1"/>
          </p:cNvPicPr>
          <p:nvPr/>
        </p:nvPicPr>
        <p:blipFill>
          <a:blip r:embed="rId7"/>
          <a:stretch>
            <a:fillRect/>
          </a:stretch>
        </p:blipFill>
        <p:spPr>
          <a:xfrm>
            <a:off x="8627364" y="4242816"/>
            <a:ext cx="237744" cy="237744"/>
          </a:xfrm>
          <a:prstGeom prst="rect">
            <a:avLst/>
          </a:prstGeom>
        </p:spPr>
      </p:pic>
      <p:sp>
        <p:nvSpPr>
          <p:cNvPr id="26" name="A whole-person lens header"/>
          <p:cNvSpPr txBox="1"/>
          <p:nvPr/>
        </p:nvSpPr>
        <p:spPr>
          <a:xfrm>
            <a:off x="9111996" y="4133088"/>
            <a:ext cx="2345436" cy="457200"/>
          </a:xfrm>
          <a:prstGeom prst="rect">
            <a:avLst/>
          </a:prstGeom>
          <a:noFill/>
          <a:ln/>
        </p:spPr>
        <p:txBody>
          <a:bodyPr wrap="square" lIns="0" tIns="0" rIns="0" bIns="0" rtlCol="0" anchor="ctr"/>
          <a:lstStyle/>
          <a:p>
            <a:pPr marL="0" indent="0">
              <a:buNone/>
            </a:pPr>
            <a:r>
              <a:rPr lang="en-US" sz="1700" b="1" dirty="0">
                <a:solidFill>
                  <a:schemeClr val="tx2"/>
                </a:solidFill>
              </a:rPr>
              <a:t>A whole-person lens</a:t>
            </a:r>
            <a:endParaRPr lang="en-US" sz="1700" dirty="0"/>
          </a:p>
        </p:txBody>
      </p:sp>
      <p:sp>
        <p:nvSpPr>
          <p:cNvPr id="27" name="A whole-person lens body"/>
          <p:cNvSpPr txBox="1"/>
          <p:nvPr/>
        </p:nvSpPr>
        <p:spPr>
          <a:xfrm>
            <a:off x="8517636" y="4709160"/>
            <a:ext cx="2894076" cy="1371600"/>
          </a:xfrm>
          <a:prstGeom prst="rect">
            <a:avLst/>
          </a:prstGeom>
          <a:noFill/>
          <a:ln/>
        </p:spPr>
        <p:txBody>
          <a:bodyPr wrap="square" lIns="0" tIns="0" rIns="0" bIns="0" rtlCol="0" anchor="t"/>
          <a:lstStyle/>
          <a:p>
            <a:pPr marL="0" indent="0">
              <a:spcAft>
                <a:spcPts val="200"/>
              </a:spcAft>
              <a:buNone/>
            </a:pPr>
            <a:r>
              <a:rPr lang="en-US" sz="1400" dirty="0">
                <a:solidFill>
                  <a:schemeClr val="tx1"/>
                </a:solidFill>
              </a:rPr>
              <a:t>Instead of asking “what’s wrong with this person?” we ask “what happened, and what purpose does this pattern serve?” — weighing biological, psychological, social and spiritual influences.</a:t>
            </a:r>
            <a:endParaRPr lang="en-US" sz="1400" dirty="0"/>
          </a:p>
        </p:txBody>
      </p:sp>
      <p:sp>
        <p:nvSpPr>
          <p:cNvPr id="28"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1028700" y="365760"/>
            <a:ext cx="11091672" cy="777240"/>
          </a:xfrm>
          <a:prstGeom prst="rect">
            <a:avLst/>
          </a:prstGeom>
          <a:noFill/>
          <a:ln/>
        </p:spPr>
        <p:txBody>
          <a:bodyPr wrap="square" lIns="0" tIns="0" rIns="0" bIns="0" rtlCol="0" anchor="ctr"/>
          <a:lstStyle/>
          <a:p>
            <a:pPr marL="0" indent="0">
              <a:buNone/>
            </a:pPr>
            <a:r>
              <a:rPr lang="en-US" sz="3400" b="1" dirty="0">
                <a:solidFill>
                  <a:schemeClr val="bg1"/>
                </a:solidFill>
                <a:latin typeface="Cambria" pitchFamily="34" charset="0"/>
                <a:ea typeface="Cambria" pitchFamily="34" charset="-122"/>
                <a:cs typeface="Cambria" pitchFamily="34" charset="-120"/>
              </a:rPr>
              <a:t>The journey ahead: six parts over 33 weeks</a:t>
            </a:r>
            <a:endParaRPr lang="en-US" sz="3400" dirty="0">
              <a:solidFill>
                <a:schemeClr val="bg1"/>
              </a:solidFill>
            </a:endParaRPr>
          </a:p>
        </p:txBody>
      </p:sp>
      <p:sp>
        <p:nvSpPr>
          <p:cNvPr id="3" name="Part 1 card"/>
          <p:cNvSpPr/>
          <p:nvPr/>
        </p:nvSpPr>
        <p:spPr>
          <a:xfrm>
            <a:off x="548640" y="1325880"/>
            <a:ext cx="3514344" cy="1371600"/>
          </a:xfrm>
          <a:prstGeom prst="roundRect">
            <a:avLst>
              <a:gd name="adj" fmla="val 6667"/>
            </a:avLst>
          </a:prstGeom>
          <a:solidFill>
            <a:schemeClr val="bg2"/>
          </a:solidFill>
          <a:ln/>
        </p:spPr>
        <p:txBody>
          <a:bodyPr/>
          <a:lstStyle/>
          <a:p>
            <a:endParaRPr lang="en-CA"/>
          </a:p>
        </p:txBody>
      </p:sp>
      <p:sp>
        <p:nvSpPr>
          <p:cNvPr id="4" name="Part 1 badge"/>
          <p:cNvSpPr/>
          <p:nvPr/>
        </p:nvSpPr>
        <p:spPr>
          <a:xfrm>
            <a:off x="777240" y="1554480"/>
            <a:ext cx="502920" cy="502920"/>
          </a:xfrm>
          <a:prstGeom prst="ellipse">
            <a:avLst/>
          </a:prstGeom>
          <a:solidFill>
            <a:schemeClr val="accent1"/>
          </a:solidFill>
          <a:ln/>
        </p:spPr>
        <p:txBody>
          <a:bodyPr/>
          <a:lstStyle/>
          <a:p>
            <a:endParaRPr lang="en-CA"/>
          </a:p>
        </p:txBody>
      </p:sp>
      <p:sp>
        <p:nvSpPr>
          <p:cNvPr id="5" name="Part 1 number"/>
          <p:cNvSpPr txBox="1"/>
          <p:nvPr/>
        </p:nvSpPr>
        <p:spPr>
          <a:xfrm>
            <a:off x="777240" y="155448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1</a:t>
            </a:r>
            <a:endParaRPr lang="en-US" sz="2000" dirty="0"/>
          </a:p>
        </p:txBody>
      </p:sp>
      <p:sp>
        <p:nvSpPr>
          <p:cNvPr id="6" name="Part 1 title"/>
          <p:cNvSpPr txBox="1"/>
          <p:nvPr/>
        </p:nvSpPr>
        <p:spPr>
          <a:xfrm>
            <a:off x="1417320" y="1554480"/>
            <a:ext cx="2462784" cy="365760"/>
          </a:xfrm>
          <a:prstGeom prst="rect">
            <a:avLst/>
          </a:prstGeom>
          <a:noFill/>
          <a:ln/>
        </p:spPr>
        <p:txBody>
          <a:bodyPr wrap="square" lIns="0" tIns="0" rIns="0" bIns="0" rtlCol="0" anchor="ctr"/>
          <a:lstStyle/>
          <a:p>
            <a:pPr marL="0" indent="0">
              <a:buNone/>
            </a:pPr>
            <a:r>
              <a:rPr lang="en-US" sz="1700" b="1" dirty="0">
                <a:solidFill>
                  <a:schemeClr val="tx2"/>
                </a:solidFill>
              </a:rPr>
              <a:t>Understanding our mind</a:t>
            </a:r>
            <a:endParaRPr lang="en-US" sz="1700" dirty="0"/>
          </a:p>
        </p:txBody>
      </p:sp>
      <p:sp>
        <p:nvSpPr>
          <p:cNvPr id="7" name="Part 1 text"/>
          <p:cNvSpPr txBox="1"/>
          <p:nvPr/>
        </p:nvSpPr>
        <p:spPr>
          <a:xfrm>
            <a:off x="1417320" y="1965960"/>
            <a:ext cx="2462784" cy="594360"/>
          </a:xfrm>
          <a:prstGeom prst="rect">
            <a:avLst/>
          </a:prstGeom>
          <a:noFill/>
          <a:ln/>
        </p:spPr>
        <p:txBody>
          <a:bodyPr wrap="square" lIns="0" tIns="0" rIns="0" bIns="0" rtlCol="0" anchor="t"/>
          <a:lstStyle/>
          <a:p>
            <a:pPr marL="0" indent="0">
              <a:buNone/>
            </a:pPr>
            <a:r>
              <a:rPr lang="en-US" sz="1400" dirty="0">
                <a:solidFill>
                  <a:schemeClr val="tx1"/>
                </a:solidFill>
              </a:rPr>
              <a:t>Personality, attachment, stress and trauma, dissociation, spirituality and meaning.</a:t>
            </a:r>
            <a:endParaRPr lang="en-US" sz="1400" dirty="0"/>
          </a:p>
        </p:txBody>
      </p:sp>
      <p:sp>
        <p:nvSpPr>
          <p:cNvPr id="8" name="Part 2 card"/>
          <p:cNvSpPr/>
          <p:nvPr/>
        </p:nvSpPr>
        <p:spPr>
          <a:xfrm>
            <a:off x="4337304" y="1325880"/>
            <a:ext cx="3514344" cy="1371600"/>
          </a:xfrm>
          <a:prstGeom prst="roundRect">
            <a:avLst>
              <a:gd name="adj" fmla="val 6667"/>
            </a:avLst>
          </a:prstGeom>
          <a:solidFill>
            <a:schemeClr val="bg2"/>
          </a:solidFill>
          <a:ln/>
        </p:spPr>
        <p:txBody>
          <a:bodyPr/>
          <a:lstStyle/>
          <a:p>
            <a:endParaRPr lang="en-CA"/>
          </a:p>
        </p:txBody>
      </p:sp>
      <p:sp>
        <p:nvSpPr>
          <p:cNvPr id="9" name="Part 2 badge"/>
          <p:cNvSpPr/>
          <p:nvPr/>
        </p:nvSpPr>
        <p:spPr>
          <a:xfrm>
            <a:off x="4565904" y="1554480"/>
            <a:ext cx="502920" cy="502920"/>
          </a:xfrm>
          <a:prstGeom prst="ellipse">
            <a:avLst/>
          </a:prstGeom>
          <a:solidFill>
            <a:schemeClr val="accent1"/>
          </a:solidFill>
          <a:ln/>
        </p:spPr>
        <p:txBody>
          <a:bodyPr/>
          <a:lstStyle/>
          <a:p>
            <a:endParaRPr lang="en-CA"/>
          </a:p>
        </p:txBody>
      </p:sp>
      <p:sp>
        <p:nvSpPr>
          <p:cNvPr id="10" name="Part 2 number"/>
          <p:cNvSpPr txBox="1"/>
          <p:nvPr/>
        </p:nvSpPr>
        <p:spPr>
          <a:xfrm>
            <a:off x="4565904" y="155448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2</a:t>
            </a:r>
            <a:endParaRPr lang="en-US" sz="2000" dirty="0"/>
          </a:p>
        </p:txBody>
      </p:sp>
      <p:sp>
        <p:nvSpPr>
          <p:cNvPr id="11" name="Part 2 title"/>
          <p:cNvSpPr txBox="1"/>
          <p:nvPr/>
        </p:nvSpPr>
        <p:spPr>
          <a:xfrm>
            <a:off x="5205984" y="1554480"/>
            <a:ext cx="2462784" cy="365760"/>
          </a:xfrm>
          <a:prstGeom prst="rect">
            <a:avLst/>
          </a:prstGeom>
          <a:noFill/>
          <a:ln/>
        </p:spPr>
        <p:txBody>
          <a:bodyPr wrap="square" lIns="0" tIns="0" rIns="0" bIns="0" rtlCol="0" anchor="ctr"/>
          <a:lstStyle/>
          <a:p>
            <a:pPr marL="0" indent="0">
              <a:buNone/>
            </a:pPr>
            <a:r>
              <a:rPr lang="en-US" sz="1700" b="1" dirty="0">
                <a:solidFill>
                  <a:schemeClr val="tx2"/>
                </a:solidFill>
              </a:rPr>
              <a:t>DBT skills</a:t>
            </a:r>
            <a:endParaRPr lang="en-US" sz="1700" dirty="0"/>
          </a:p>
        </p:txBody>
      </p:sp>
      <p:sp>
        <p:nvSpPr>
          <p:cNvPr id="12" name="Part 2 text"/>
          <p:cNvSpPr txBox="1"/>
          <p:nvPr/>
        </p:nvSpPr>
        <p:spPr>
          <a:xfrm>
            <a:off x="5205984" y="1965960"/>
            <a:ext cx="2462784" cy="594360"/>
          </a:xfrm>
          <a:prstGeom prst="rect">
            <a:avLst/>
          </a:prstGeom>
          <a:noFill/>
          <a:ln/>
        </p:spPr>
        <p:txBody>
          <a:bodyPr wrap="square" lIns="0" tIns="0" rIns="0" bIns="0" rtlCol="0" anchor="t"/>
          <a:lstStyle/>
          <a:p>
            <a:pPr marL="0" indent="0">
              <a:buNone/>
            </a:pPr>
            <a:r>
              <a:rPr lang="en-US" sz="1400" dirty="0">
                <a:solidFill>
                  <a:schemeClr val="tx1"/>
                </a:solidFill>
              </a:rPr>
              <a:t>Distress tolerance, mindfulness, emotion regulation and interpersonal effectiveness.</a:t>
            </a:r>
            <a:endParaRPr lang="en-US" sz="1400" dirty="0"/>
          </a:p>
        </p:txBody>
      </p:sp>
      <p:sp>
        <p:nvSpPr>
          <p:cNvPr id="13" name="Part 3 card"/>
          <p:cNvSpPr/>
          <p:nvPr/>
        </p:nvSpPr>
        <p:spPr>
          <a:xfrm>
            <a:off x="8125968" y="1325880"/>
            <a:ext cx="3514344" cy="1371600"/>
          </a:xfrm>
          <a:prstGeom prst="roundRect">
            <a:avLst>
              <a:gd name="adj" fmla="val 6667"/>
            </a:avLst>
          </a:prstGeom>
          <a:solidFill>
            <a:schemeClr val="bg2"/>
          </a:solidFill>
          <a:ln/>
        </p:spPr>
        <p:txBody>
          <a:bodyPr/>
          <a:lstStyle/>
          <a:p>
            <a:endParaRPr lang="en-CA"/>
          </a:p>
        </p:txBody>
      </p:sp>
      <p:sp>
        <p:nvSpPr>
          <p:cNvPr id="14" name="Part 3 badge"/>
          <p:cNvSpPr/>
          <p:nvPr/>
        </p:nvSpPr>
        <p:spPr>
          <a:xfrm>
            <a:off x="8354568" y="1554480"/>
            <a:ext cx="502920" cy="502920"/>
          </a:xfrm>
          <a:prstGeom prst="ellipse">
            <a:avLst/>
          </a:prstGeom>
          <a:solidFill>
            <a:schemeClr val="accent1"/>
          </a:solidFill>
          <a:ln/>
        </p:spPr>
        <p:txBody>
          <a:bodyPr/>
          <a:lstStyle/>
          <a:p>
            <a:endParaRPr lang="en-CA"/>
          </a:p>
        </p:txBody>
      </p:sp>
      <p:sp>
        <p:nvSpPr>
          <p:cNvPr id="15" name="Part 3 number"/>
          <p:cNvSpPr txBox="1"/>
          <p:nvPr/>
        </p:nvSpPr>
        <p:spPr>
          <a:xfrm>
            <a:off x="8354568" y="155448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3</a:t>
            </a:r>
            <a:endParaRPr lang="en-US" sz="2000" dirty="0"/>
          </a:p>
        </p:txBody>
      </p:sp>
      <p:sp>
        <p:nvSpPr>
          <p:cNvPr id="16" name="Part 3 title"/>
          <p:cNvSpPr txBox="1"/>
          <p:nvPr/>
        </p:nvSpPr>
        <p:spPr>
          <a:xfrm>
            <a:off x="8994648" y="1554480"/>
            <a:ext cx="2462784" cy="365760"/>
          </a:xfrm>
          <a:prstGeom prst="rect">
            <a:avLst/>
          </a:prstGeom>
          <a:noFill/>
          <a:ln/>
        </p:spPr>
        <p:txBody>
          <a:bodyPr wrap="square" lIns="0" tIns="0" rIns="0" bIns="0" rtlCol="0" anchor="ctr"/>
          <a:lstStyle/>
          <a:p>
            <a:pPr marL="0" indent="0">
              <a:buNone/>
            </a:pPr>
            <a:r>
              <a:rPr lang="en-US" sz="1700" b="1" dirty="0">
                <a:solidFill>
                  <a:schemeClr val="tx2"/>
                </a:solidFill>
              </a:rPr>
              <a:t>The six tools</a:t>
            </a:r>
            <a:endParaRPr lang="en-US" sz="1700" dirty="0"/>
          </a:p>
        </p:txBody>
      </p:sp>
      <p:sp>
        <p:nvSpPr>
          <p:cNvPr id="17" name="Part 3 text"/>
          <p:cNvSpPr txBox="1"/>
          <p:nvPr/>
        </p:nvSpPr>
        <p:spPr>
          <a:xfrm>
            <a:off x="8994648" y="1965960"/>
            <a:ext cx="2462784" cy="594360"/>
          </a:xfrm>
          <a:prstGeom prst="rect">
            <a:avLst/>
          </a:prstGeom>
          <a:noFill/>
          <a:ln/>
        </p:spPr>
        <p:txBody>
          <a:bodyPr wrap="square" lIns="0" tIns="0" rIns="0" bIns="0" rtlCol="0" anchor="t"/>
          <a:lstStyle/>
          <a:p>
            <a:pPr marL="0" indent="0">
              <a:buNone/>
            </a:pPr>
            <a:r>
              <a:rPr lang="en-US" sz="1400" dirty="0">
                <a:solidFill>
                  <a:schemeClr val="tx1"/>
                </a:solidFill>
              </a:rPr>
              <a:t>Practical tools from the SIMPLE manual that build on one another (below).</a:t>
            </a:r>
            <a:endParaRPr lang="en-US" sz="1400" dirty="0"/>
          </a:p>
        </p:txBody>
      </p:sp>
      <p:sp>
        <p:nvSpPr>
          <p:cNvPr id="18" name="Part 4 card"/>
          <p:cNvSpPr/>
          <p:nvPr/>
        </p:nvSpPr>
        <p:spPr>
          <a:xfrm>
            <a:off x="548640" y="2971800"/>
            <a:ext cx="3514344" cy="1371600"/>
          </a:xfrm>
          <a:prstGeom prst="roundRect">
            <a:avLst>
              <a:gd name="adj" fmla="val 6667"/>
            </a:avLst>
          </a:prstGeom>
          <a:solidFill>
            <a:schemeClr val="bg2"/>
          </a:solidFill>
          <a:ln/>
        </p:spPr>
        <p:txBody>
          <a:bodyPr/>
          <a:lstStyle/>
          <a:p>
            <a:endParaRPr lang="en-CA"/>
          </a:p>
        </p:txBody>
      </p:sp>
      <p:sp>
        <p:nvSpPr>
          <p:cNvPr id="19" name="Part 4 badge"/>
          <p:cNvSpPr/>
          <p:nvPr/>
        </p:nvSpPr>
        <p:spPr>
          <a:xfrm>
            <a:off x="777240" y="3200400"/>
            <a:ext cx="502920" cy="502920"/>
          </a:xfrm>
          <a:prstGeom prst="ellipse">
            <a:avLst/>
          </a:prstGeom>
          <a:solidFill>
            <a:schemeClr val="accent1"/>
          </a:solidFill>
          <a:ln/>
        </p:spPr>
        <p:txBody>
          <a:bodyPr/>
          <a:lstStyle/>
          <a:p>
            <a:endParaRPr lang="en-CA"/>
          </a:p>
        </p:txBody>
      </p:sp>
      <p:sp>
        <p:nvSpPr>
          <p:cNvPr id="20" name="Part 4 number"/>
          <p:cNvSpPr txBox="1"/>
          <p:nvPr/>
        </p:nvSpPr>
        <p:spPr>
          <a:xfrm>
            <a:off x="777240" y="320040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4</a:t>
            </a:r>
            <a:endParaRPr lang="en-US" sz="2000" dirty="0"/>
          </a:p>
        </p:txBody>
      </p:sp>
      <p:sp>
        <p:nvSpPr>
          <p:cNvPr id="21" name="Part 4 title"/>
          <p:cNvSpPr txBox="1"/>
          <p:nvPr/>
        </p:nvSpPr>
        <p:spPr>
          <a:xfrm>
            <a:off x="1417320" y="3200400"/>
            <a:ext cx="2462784" cy="365760"/>
          </a:xfrm>
          <a:prstGeom prst="rect">
            <a:avLst/>
          </a:prstGeom>
          <a:noFill/>
          <a:ln/>
        </p:spPr>
        <p:txBody>
          <a:bodyPr wrap="square" lIns="0" tIns="0" rIns="0" bIns="0" rtlCol="0" anchor="ctr"/>
          <a:lstStyle/>
          <a:p>
            <a:pPr marL="0" indent="0">
              <a:buNone/>
            </a:pPr>
            <a:r>
              <a:rPr lang="en-US" sz="1700" b="1" dirty="0">
                <a:solidFill>
                  <a:schemeClr val="tx2"/>
                </a:solidFill>
              </a:rPr>
              <a:t>Techniques &amp; strategies</a:t>
            </a:r>
            <a:endParaRPr lang="en-US" sz="1700" dirty="0"/>
          </a:p>
        </p:txBody>
      </p:sp>
      <p:sp>
        <p:nvSpPr>
          <p:cNvPr id="22" name="Part 4 text"/>
          <p:cNvSpPr txBox="1"/>
          <p:nvPr/>
        </p:nvSpPr>
        <p:spPr>
          <a:xfrm>
            <a:off x="1417320" y="3611880"/>
            <a:ext cx="2462784" cy="594360"/>
          </a:xfrm>
          <a:prstGeom prst="rect">
            <a:avLst/>
          </a:prstGeom>
          <a:noFill/>
          <a:ln/>
        </p:spPr>
        <p:txBody>
          <a:bodyPr wrap="square" lIns="0" tIns="0" rIns="0" bIns="0" rtlCol="0" anchor="t"/>
          <a:lstStyle/>
          <a:p>
            <a:pPr marL="0" indent="0">
              <a:buNone/>
            </a:pPr>
            <a:r>
              <a:rPr lang="en-US" sz="1400" dirty="0">
                <a:solidFill>
                  <a:schemeClr val="tx1"/>
                </a:solidFill>
              </a:rPr>
              <a:t>Problem-solving steps, minding your “dashboard”, pendulating, and editing, splicing &amp; pasting.</a:t>
            </a:r>
            <a:endParaRPr lang="en-US" sz="1400" dirty="0"/>
          </a:p>
        </p:txBody>
      </p:sp>
      <p:sp>
        <p:nvSpPr>
          <p:cNvPr id="23" name="Part 5 card"/>
          <p:cNvSpPr/>
          <p:nvPr/>
        </p:nvSpPr>
        <p:spPr>
          <a:xfrm>
            <a:off x="4337304" y="2971800"/>
            <a:ext cx="3514344" cy="1371600"/>
          </a:xfrm>
          <a:prstGeom prst="roundRect">
            <a:avLst>
              <a:gd name="adj" fmla="val 6667"/>
            </a:avLst>
          </a:prstGeom>
          <a:solidFill>
            <a:schemeClr val="bg2"/>
          </a:solidFill>
          <a:ln/>
        </p:spPr>
        <p:txBody>
          <a:bodyPr/>
          <a:lstStyle/>
          <a:p>
            <a:endParaRPr lang="en-CA"/>
          </a:p>
        </p:txBody>
      </p:sp>
      <p:sp>
        <p:nvSpPr>
          <p:cNvPr id="24" name="Part 5 badge"/>
          <p:cNvSpPr/>
          <p:nvPr/>
        </p:nvSpPr>
        <p:spPr>
          <a:xfrm>
            <a:off x="4565904" y="3200400"/>
            <a:ext cx="502920" cy="502920"/>
          </a:xfrm>
          <a:prstGeom prst="ellipse">
            <a:avLst/>
          </a:prstGeom>
          <a:solidFill>
            <a:schemeClr val="accent1"/>
          </a:solidFill>
          <a:ln/>
        </p:spPr>
        <p:txBody>
          <a:bodyPr/>
          <a:lstStyle/>
          <a:p>
            <a:endParaRPr lang="en-CA"/>
          </a:p>
        </p:txBody>
      </p:sp>
      <p:sp>
        <p:nvSpPr>
          <p:cNvPr id="25" name="Part 5 number"/>
          <p:cNvSpPr txBox="1"/>
          <p:nvPr/>
        </p:nvSpPr>
        <p:spPr>
          <a:xfrm>
            <a:off x="4565904" y="320040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5</a:t>
            </a:r>
            <a:endParaRPr lang="en-US" sz="2000" dirty="0"/>
          </a:p>
        </p:txBody>
      </p:sp>
      <p:sp>
        <p:nvSpPr>
          <p:cNvPr id="26" name="Part 5 title"/>
          <p:cNvSpPr txBox="1"/>
          <p:nvPr/>
        </p:nvSpPr>
        <p:spPr>
          <a:xfrm>
            <a:off x="5205984" y="3200400"/>
            <a:ext cx="2462784" cy="365760"/>
          </a:xfrm>
          <a:prstGeom prst="rect">
            <a:avLst/>
          </a:prstGeom>
          <a:noFill/>
          <a:ln/>
        </p:spPr>
        <p:txBody>
          <a:bodyPr wrap="square" lIns="0" tIns="0" rIns="0" bIns="0" rtlCol="0" anchor="ctr"/>
          <a:lstStyle/>
          <a:p>
            <a:pPr marL="0" indent="0">
              <a:buNone/>
            </a:pPr>
            <a:r>
              <a:rPr lang="en-US" sz="1700" b="1" dirty="0">
                <a:solidFill>
                  <a:schemeClr val="tx2"/>
                </a:solidFill>
              </a:rPr>
              <a:t>Practice</a:t>
            </a:r>
            <a:endParaRPr lang="en-US" sz="1700" dirty="0"/>
          </a:p>
        </p:txBody>
      </p:sp>
      <p:sp>
        <p:nvSpPr>
          <p:cNvPr id="27" name="Part 5 text"/>
          <p:cNvSpPr txBox="1"/>
          <p:nvPr/>
        </p:nvSpPr>
        <p:spPr>
          <a:xfrm>
            <a:off x="5205984" y="3611880"/>
            <a:ext cx="2462784" cy="594360"/>
          </a:xfrm>
          <a:prstGeom prst="rect">
            <a:avLst/>
          </a:prstGeom>
          <a:noFill/>
          <a:ln/>
        </p:spPr>
        <p:txBody>
          <a:bodyPr wrap="square" lIns="0" tIns="0" rIns="0" bIns="0" rtlCol="0" anchor="t"/>
          <a:lstStyle/>
          <a:p>
            <a:pPr marL="0" indent="0">
              <a:buNone/>
            </a:pPr>
            <a:r>
              <a:rPr lang="en-US" sz="1400" dirty="0">
                <a:solidFill>
                  <a:schemeClr val="tx1"/>
                </a:solidFill>
              </a:rPr>
              <a:t>Live in-session practices with volunteers, and the Monday Boing group.</a:t>
            </a:r>
            <a:endParaRPr lang="en-US" sz="1400" dirty="0"/>
          </a:p>
        </p:txBody>
      </p:sp>
      <p:sp>
        <p:nvSpPr>
          <p:cNvPr id="28" name="Part 6 card"/>
          <p:cNvSpPr/>
          <p:nvPr/>
        </p:nvSpPr>
        <p:spPr>
          <a:xfrm>
            <a:off x="8125968" y="2971800"/>
            <a:ext cx="3514344" cy="1371600"/>
          </a:xfrm>
          <a:prstGeom prst="roundRect">
            <a:avLst>
              <a:gd name="adj" fmla="val 6667"/>
            </a:avLst>
          </a:prstGeom>
          <a:solidFill>
            <a:schemeClr val="bg2"/>
          </a:solidFill>
          <a:ln/>
        </p:spPr>
        <p:txBody>
          <a:bodyPr/>
          <a:lstStyle/>
          <a:p>
            <a:endParaRPr lang="en-CA"/>
          </a:p>
        </p:txBody>
      </p:sp>
      <p:sp>
        <p:nvSpPr>
          <p:cNvPr id="29" name="Part 6 badge"/>
          <p:cNvSpPr/>
          <p:nvPr/>
        </p:nvSpPr>
        <p:spPr>
          <a:xfrm>
            <a:off x="8354568" y="3200400"/>
            <a:ext cx="502920" cy="502920"/>
          </a:xfrm>
          <a:prstGeom prst="ellipse">
            <a:avLst/>
          </a:prstGeom>
          <a:solidFill>
            <a:schemeClr val="accent1"/>
          </a:solidFill>
          <a:ln/>
        </p:spPr>
        <p:txBody>
          <a:bodyPr/>
          <a:lstStyle/>
          <a:p>
            <a:endParaRPr lang="en-CA"/>
          </a:p>
        </p:txBody>
      </p:sp>
      <p:sp>
        <p:nvSpPr>
          <p:cNvPr id="30" name="Part 6 number"/>
          <p:cNvSpPr txBox="1"/>
          <p:nvPr/>
        </p:nvSpPr>
        <p:spPr>
          <a:xfrm>
            <a:off x="8354568" y="320040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6</a:t>
            </a:r>
            <a:endParaRPr lang="en-US" sz="2000" dirty="0"/>
          </a:p>
        </p:txBody>
      </p:sp>
      <p:sp>
        <p:nvSpPr>
          <p:cNvPr id="31" name="Part 6 title"/>
          <p:cNvSpPr txBox="1"/>
          <p:nvPr/>
        </p:nvSpPr>
        <p:spPr>
          <a:xfrm>
            <a:off x="8994648" y="3200400"/>
            <a:ext cx="2462784" cy="365760"/>
          </a:xfrm>
          <a:prstGeom prst="rect">
            <a:avLst/>
          </a:prstGeom>
          <a:noFill/>
          <a:ln/>
        </p:spPr>
        <p:txBody>
          <a:bodyPr wrap="square" lIns="0" tIns="0" rIns="0" bIns="0" rtlCol="0" anchor="ctr"/>
          <a:lstStyle/>
          <a:p>
            <a:pPr marL="0" indent="0">
              <a:buNone/>
            </a:pPr>
            <a:r>
              <a:rPr lang="en-US" sz="1700" b="1" dirty="0">
                <a:solidFill>
                  <a:schemeClr val="tx2"/>
                </a:solidFill>
              </a:rPr>
              <a:t>Healing with IFS</a:t>
            </a:r>
            <a:endParaRPr lang="en-US" sz="1700" dirty="0"/>
          </a:p>
        </p:txBody>
      </p:sp>
      <p:sp>
        <p:nvSpPr>
          <p:cNvPr id="32" name="Part 6 text"/>
          <p:cNvSpPr txBox="1"/>
          <p:nvPr/>
        </p:nvSpPr>
        <p:spPr>
          <a:xfrm>
            <a:off x="8994648" y="3611880"/>
            <a:ext cx="2462784" cy="594360"/>
          </a:xfrm>
          <a:prstGeom prst="rect">
            <a:avLst/>
          </a:prstGeom>
          <a:noFill/>
          <a:ln/>
        </p:spPr>
        <p:txBody>
          <a:bodyPr wrap="square" lIns="0" tIns="0" rIns="0" bIns="0" rtlCol="0" anchor="t"/>
          <a:lstStyle/>
          <a:p>
            <a:pPr marL="0" indent="0">
              <a:buNone/>
            </a:pPr>
            <a:r>
              <a:rPr lang="en-US" sz="1400" dirty="0">
                <a:solidFill>
                  <a:schemeClr val="tx1"/>
                </a:solidFill>
              </a:rPr>
              <a:t>Seven weeks of Internal Family Systems for stage 2 trauma work, with the IFS workbook.</a:t>
            </a:r>
            <a:endParaRPr lang="en-US" sz="1400" dirty="0"/>
          </a:p>
        </p:txBody>
      </p:sp>
      <p:sp>
        <p:nvSpPr>
          <p:cNvPr id="33" name="Tools band"/>
          <p:cNvSpPr/>
          <p:nvPr/>
        </p:nvSpPr>
        <p:spPr>
          <a:xfrm>
            <a:off x="548640" y="4617720"/>
            <a:ext cx="11091672" cy="1645920"/>
          </a:xfrm>
          <a:prstGeom prst="roundRect">
            <a:avLst>
              <a:gd name="adj" fmla="val 5556"/>
            </a:avLst>
          </a:prstGeom>
          <a:solidFill>
            <a:schemeClr val="tx2"/>
          </a:solidFill>
          <a:ln/>
        </p:spPr>
        <p:txBody>
          <a:bodyPr/>
          <a:lstStyle/>
          <a:p>
            <a:endParaRPr lang="en-CA"/>
          </a:p>
        </p:txBody>
      </p:sp>
      <p:sp>
        <p:nvSpPr>
          <p:cNvPr id="34" name="Tools heading"/>
          <p:cNvSpPr txBox="1"/>
          <p:nvPr/>
        </p:nvSpPr>
        <p:spPr>
          <a:xfrm>
            <a:off x="822960" y="4754880"/>
            <a:ext cx="10515600" cy="365760"/>
          </a:xfrm>
          <a:prstGeom prst="rect">
            <a:avLst/>
          </a:prstGeom>
          <a:noFill/>
          <a:ln/>
        </p:spPr>
        <p:txBody>
          <a:bodyPr wrap="square" lIns="0" tIns="0" rIns="0" bIns="0" rtlCol="0" anchor="ctr"/>
          <a:lstStyle/>
          <a:p>
            <a:pPr marL="0" indent="0">
              <a:buNone/>
            </a:pPr>
            <a:r>
              <a:rPr lang="en-US" sz="1600" b="1" dirty="0">
                <a:solidFill>
                  <a:schemeClr val="bg1"/>
                </a:solidFill>
              </a:rPr>
              <a:t>The six tools build on one another — and work best alongside the skills</a:t>
            </a:r>
            <a:endParaRPr lang="en-US" sz="1600" dirty="0"/>
          </a:p>
        </p:txBody>
      </p:sp>
      <p:sp>
        <p:nvSpPr>
          <p:cNvPr id="35" name="Tool 1"/>
          <p:cNvSpPr/>
          <p:nvPr/>
        </p:nvSpPr>
        <p:spPr>
          <a:xfrm>
            <a:off x="822960" y="5257800"/>
            <a:ext cx="1528572" cy="731520"/>
          </a:xfrm>
          <a:prstGeom prst="roundRect">
            <a:avLst>
              <a:gd name="adj" fmla="val 10000"/>
            </a:avLst>
          </a:prstGeom>
          <a:solidFill>
            <a:schemeClr val="bg1"/>
          </a:solidFill>
          <a:ln/>
        </p:spPr>
        <p:txBody>
          <a:bodyPr/>
          <a:lstStyle/>
          <a:p>
            <a:endParaRPr lang="en-CA"/>
          </a:p>
        </p:txBody>
      </p:sp>
      <p:sp>
        <p:nvSpPr>
          <p:cNvPr id="36" name="Tool 1 label"/>
          <p:cNvSpPr txBox="1"/>
          <p:nvPr/>
        </p:nvSpPr>
        <p:spPr>
          <a:xfrm>
            <a:off x="914400" y="5257800"/>
            <a:ext cx="1345692" cy="731520"/>
          </a:xfrm>
          <a:prstGeom prst="rect">
            <a:avLst/>
          </a:prstGeom>
          <a:noFill/>
          <a:ln/>
        </p:spPr>
        <p:txBody>
          <a:bodyPr wrap="square" lIns="0" tIns="0" rIns="0" bIns="0" rtlCol="0" anchor="ctr"/>
          <a:lstStyle/>
          <a:p>
            <a:pPr marL="0" indent="0" algn="ctr">
              <a:buNone/>
            </a:pPr>
            <a:r>
              <a:rPr lang="en-US" sz="1400" b="1" dirty="0">
                <a:solidFill>
                  <a:schemeClr val="accent1"/>
                </a:solidFill>
              </a:rPr>
              <a:t>1  </a:t>
            </a:r>
            <a:r>
              <a:rPr lang="en-US" sz="1400" b="1" dirty="0">
                <a:solidFill>
                  <a:schemeClr val="tx2"/>
                </a:solidFill>
              </a:rPr>
              <a:t>Crisis plans</a:t>
            </a:r>
            <a:endParaRPr lang="en-US" sz="1400" dirty="0"/>
          </a:p>
        </p:txBody>
      </p:sp>
      <p:sp>
        <p:nvSpPr>
          <p:cNvPr id="37" name="Arrow 1"/>
          <p:cNvSpPr txBox="1"/>
          <p:nvPr/>
        </p:nvSpPr>
        <p:spPr>
          <a:xfrm>
            <a:off x="2351532" y="5257800"/>
            <a:ext cx="274320" cy="731520"/>
          </a:xfrm>
          <a:prstGeom prst="rect">
            <a:avLst/>
          </a:prstGeom>
          <a:noFill/>
          <a:ln/>
        </p:spPr>
        <p:txBody>
          <a:bodyPr wrap="square" lIns="0" tIns="0" rIns="0" bIns="0" rtlCol="0" anchor="ctr"/>
          <a:lstStyle/>
          <a:p>
            <a:pPr marL="0" indent="0" algn="ctr">
              <a:buNone/>
            </a:pPr>
            <a:r>
              <a:rPr lang="en-US" sz="2400" b="1" dirty="0">
                <a:solidFill>
                  <a:schemeClr val="accent2"/>
                </a:solidFill>
              </a:rPr>
              <a:t>›</a:t>
            </a:r>
            <a:endParaRPr lang="en-US" sz="2400" dirty="0"/>
          </a:p>
        </p:txBody>
      </p:sp>
      <p:sp>
        <p:nvSpPr>
          <p:cNvPr id="38" name="Tool 2"/>
          <p:cNvSpPr/>
          <p:nvPr/>
        </p:nvSpPr>
        <p:spPr>
          <a:xfrm>
            <a:off x="2625852" y="5257800"/>
            <a:ext cx="1528572" cy="731520"/>
          </a:xfrm>
          <a:prstGeom prst="roundRect">
            <a:avLst>
              <a:gd name="adj" fmla="val 10000"/>
            </a:avLst>
          </a:prstGeom>
          <a:solidFill>
            <a:schemeClr val="bg1"/>
          </a:solidFill>
          <a:ln/>
        </p:spPr>
        <p:txBody>
          <a:bodyPr/>
          <a:lstStyle/>
          <a:p>
            <a:endParaRPr lang="en-CA"/>
          </a:p>
        </p:txBody>
      </p:sp>
      <p:sp>
        <p:nvSpPr>
          <p:cNvPr id="39" name="Tool 2 label"/>
          <p:cNvSpPr txBox="1"/>
          <p:nvPr/>
        </p:nvSpPr>
        <p:spPr>
          <a:xfrm>
            <a:off x="2717292" y="5257800"/>
            <a:ext cx="1345692" cy="731520"/>
          </a:xfrm>
          <a:prstGeom prst="rect">
            <a:avLst/>
          </a:prstGeom>
          <a:noFill/>
          <a:ln/>
        </p:spPr>
        <p:txBody>
          <a:bodyPr wrap="square" lIns="0" tIns="0" rIns="0" bIns="0" rtlCol="0" anchor="ctr"/>
          <a:lstStyle/>
          <a:p>
            <a:pPr marL="0" indent="0" algn="ctr">
              <a:buNone/>
            </a:pPr>
            <a:r>
              <a:rPr lang="en-US" sz="1400" b="1" dirty="0">
                <a:solidFill>
                  <a:schemeClr val="accent1"/>
                </a:solidFill>
              </a:rPr>
              <a:t>2  </a:t>
            </a:r>
            <a:r>
              <a:rPr lang="en-US" sz="1400" b="1" dirty="0">
                <a:solidFill>
                  <a:schemeClr val="tx2"/>
                </a:solidFill>
              </a:rPr>
              <a:t>Holes diary cards</a:t>
            </a:r>
            <a:endParaRPr lang="en-US" sz="1400" dirty="0"/>
          </a:p>
        </p:txBody>
      </p:sp>
      <p:sp>
        <p:nvSpPr>
          <p:cNvPr id="40" name="Arrow 2"/>
          <p:cNvSpPr txBox="1"/>
          <p:nvPr/>
        </p:nvSpPr>
        <p:spPr>
          <a:xfrm>
            <a:off x="4154424" y="5257800"/>
            <a:ext cx="274320" cy="731520"/>
          </a:xfrm>
          <a:prstGeom prst="rect">
            <a:avLst/>
          </a:prstGeom>
          <a:noFill/>
          <a:ln/>
        </p:spPr>
        <p:txBody>
          <a:bodyPr wrap="square" lIns="0" tIns="0" rIns="0" bIns="0" rtlCol="0" anchor="ctr"/>
          <a:lstStyle/>
          <a:p>
            <a:pPr marL="0" indent="0" algn="ctr">
              <a:buNone/>
            </a:pPr>
            <a:r>
              <a:rPr lang="en-US" sz="2400" b="1" dirty="0">
                <a:solidFill>
                  <a:schemeClr val="accent2"/>
                </a:solidFill>
              </a:rPr>
              <a:t>›</a:t>
            </a:r>
            <a:endParaRPr lang="en-US" sz="2400" dirty="0"/>
          </a:p>
        </p:txBody>
      </p:sp>
      <p:sp>
        <p:nvSpPr>
          <p:cNvPr id="41" name="Tool 3"/>
          <p:cNvSpPr/>
          <p:nvPr/>
        </p:nvSpPr>
        <p:spPr>
          <a:xfrm>
            <a:off x="4428744" y="5257800"/>
            <a:ext cx="1528572" cy="731520"/>
          </a:xfrm>
          <a:prstGeom prst="roundRect">
            <a:avLst>
              <a:gd name="adj" fmla="val 10000"/>
            </a:avLst>
          </a:prstGeom>
          <a:solidFill>
            <a:schemeClr val="bg1"/>
          </a:solidFill>
          <a:ln/>
        </p:spPr>
        <p:txBody>
          <a:bodyPr/>
          <a:lstStyle/>
          <a:p>
            <a:endParaRPr lang="en-CA"/>
          </a:p>
        </p:txBody>
      </p:sp>
      <p:sp>
        <p:nvSpPr>
          <p:cNvPr id="42" name="Tool 3 label"/>
          <p:cNvSpPr txBox="1"/>
          <p:nvPr/>
        </p:nvSpPr>
        <p:spPr>
          <a:xfrm>
            <a:off x="4520184" y="5257800"/>
            <a:ext cx="1345692" cy="731520"/>
          </a:xfrm>
          <a:prstGeom prst="rect">
            <a:avLst/>
          </a:prstGeom>
          <a:noFill/>
          <a:ln/>
        </p:spPr>
        <p:txBody>
          <a:bodyPr wrap="square" lIns="0" tIns="0" rIns="0" bIns="0" rtlCol="0" anchor="ctr"/>
          <a:lstStyle/>
          <a:p>
            <a:pPr marL="0" indent="0" algn="ctr">
              <a:buNone/>
            </a:pPr>
            <a:r>
              <a:rPr lang="en-US" sz="1400" b="1" dirty="0">
                <a:solidFill>
                  <a:schemeClr val="accent1"/>
                </a:solidFill>
              </a:rPr>
              <a:t>3  </a:t>
            </a:r>
            <a:r>
              <a:rPr lang="en-US" sz="1400" b="1" dirty="0">
                <a:solidFill>
                  <a:schemeClr val="tx2"/>
                </a:solidFill>
              </a:rPr>
              <a:t>Chain analysis</a:t>
            </a:r>
            <a:endParaRPr lang="en-US" sz="1400" dirty="0"/>
          </a:p>
        </p:txBody>
      </p:sp>
      <p:sp>
        <p:nvSpPr>
          <p:cNvPr id="43" name="Arrow 3"/>
          <p:cNvSpPr txBox="1"/>
          <p:nvPr/>
        </p:nvSpPr>
        <p:spPr>
          <a:xfrm>
            <a:off x="5957316" y="5257800"/>
            <a:ext cx="274320" cy="731520"/>
          </a:xfrm>
          <a:prstGeom prst="rect">
            <a:avLst/>
          </a:prstGeom>
          <a:noFill/>
          <a:ln/>
        </p:spPr>
        <p:txBody>
          <a:bodyPr wrap="square" lIns="0" tIns="0" rIns="0" bIns="0" rtlCol="0" anchor="ctr"/>
          <a:lstStyle/>
          <a:p>
            <a:pPr marL="0" indent="0" algn="ctr">
              <a:buNone/>
            </a:pPr>
            <a:r>
              <a:rPr lang="en-US" sz="2400" b="1" dirty="0">
                <a:solidFill>
                  <a:schemeClr val="accent2"/>
                </a:solidFill>
              </a:rPr>
              <a:t>›</a:t>
            </a:r>
            <a:endParaRPr lang="en-US" sz="2400" dirty="0"/>
          </a:p>
        </p:txBody>
      </p:sp>
      <p:sp>
        <p:nvSpPr>
          <p:cNvPr id="44" name="Tool 4"/>
          <p:cNvSpPr/>
          <p:nvPr/>
        </p:nvSpPr>
        <p:spPr>
          <a:xfrm>
            <a:off x="6231636" y="5257800"/>
            <a:ext cx="1528572" cy="731520"/>
          </a:xfrm>
          <a:prstGeom prst="roundRect">
            <a:avLst>
              <a:gd name="adj" fmla="val 10000"/>
            </a:avLst>
          </a:prstGeom>
          <a:solidFill>
            <a:schemeClr val="bg1"/>
          </a:solidFill>
          <a:ln/>
        </p:spPr>
        <p:txBody>
          <a:bodyPr/>
          <a:lstStyle/>
          <a:p>
            <a:endParaRPr lang="en-CA"/>
          </a:p>
        </p:txBody>
      </p:sp>
      <p:sp>
        <p:nvSpPr>
          <p:cNvPr id="45" name="Tool 4 label"/>
          <p:cNvSpPr txBox="1"/>
          <p:nvPr/>
        </p:nvSpPr>
        <p:spPr>
          <a:xfrm>
            <a:off x="6323076" y="5257800"/>
            <a:ext cx="1345692" cy="731520"/>
          </a:xfrm>
          <a:prstGeom prst="rect">
            <a:avLst/>
          </a:prstGeom>
          <a:noFill/>
          <a:ln/>
        </p:spPr>
        <p:txBody>
          <a:bodyPr wrap="square" lIns="0" tIns="0" rIns="0" bIns="0" rtlCol="0" anchor="ctr"/>
          <a:lstStyle/>
          <a:p>
            <a:pPr marL="0" indent="0" algn="ctr">
              <a:buNone/>
            </a:pPr>
            <a:r>
              <a:rPr lang="en-US" sz="1400" b="1" dirty="0">
                <a:solidFill>
                  <a:schemeClr val="accent1"/>
                </a:solidFill>
              </a:rPr>
              <a:t>4  </a:t>
            </a:r>
            <a:r>
              <a:rPr lang="en-US" sz="1400" b="1" dirty="0">
                <a:solidFill>
                  <a:schemeClr val="tx2"/>
                </a:solidFill>
              </a:rPr>
              <a:t>Rational mind remediation</a:t>
            </a:r>
            <a:endParaRPr lang="en-US" sz="1400" dirty="0"/>
          </a:p>
        </p:txBody>
      </p:sp>
      <p:sp>
        <p:nvSpPr>
          <p:cNvPr id="46" name="Arrow 4"/>
          <p:cNvSpPr txBox="1"/>
          <p:nvPr/>
        </p:nvSpPr>
        <p:spPr>
          <a:xfrm>
            <a:off x="7760208" y="5257800"/>
            <a:ext cx="274320" cy="731520"/>
          </a:xfrm>
          <a:prstGeom prst="rect">
            <a:avLst/>
          </a:prstGeom>
          <a:noFill/>
          <a:ln/>
        </p:spPr>
        <p:txBody>
          <a:bodyPr wrap="square" lIns="0" tIns="0" rIns="0" bIns="0" rtlCol="0" anchor="ctr"/>
          <a:lstStyle/>
          <a:p>
            <a:pPr marL="0" indent="0" algn="ctr">
              <a:buNone/>
            </a:pPr>
            <a:r>
              <a:rPr lang="en-US" sz="2400" b="1" dirty="0">
                <a:solidFill>
                  <a:schemeClr val="accent2"/>
                </a:solidFill>
              </a:rPr>
              <a:t>›</a:t>
            </a:r>
            <a:endParaRPr lang="en-US" sz="2400" dirty="0"/>
          </a:p>
        </p:txBody>
      </p:sp>
      <p:sp>
        <p:nvSpPr>
          <p:cNvPr id="47" name="Tool 5"/>
          <p:cNvSpPr/>
          <p:nvPr/>
        </p:nvSpPr>
        <p:spPr>
          <a:xfrm>
            <a:off x="8034528" y="5257800"/>
            <a:ext cx="1528572" cy="731520"/>
          </a:xfrm>
          <a:prstGeom prst="roundRect">
            <a:avLst>
              <a:gd name="adj" fmla="val 10000"/>
            </a:avLst>
          </a:prstGeom>
          <a:solidFill>
            <a:schemeClr val="bg1"/>
          </a:solidFill>
          <a:ln/>
        </p:spPr>
        <p:txBody>
          <a:bodyPr/>
          <a:lstStyle/>
          <a:p>
            <a:endParaRPr lang="en-CA"/>
          </a:p>
        </p:txBody>
      </p:sp>
      <p:sp>
        <p:nvSpPr>
          <p:cNvPr id="48" name="Tool 5 label"/>
          <p:cNvSpPr txBox="1"/>
          <p:nvPr/>
        </p:nvSpPr>
        <p:spPr>
          <a:xfrm>
            <a:off x="8125968" y="5257800"/>
            <a:ext cx="1345692" cy="731520"/>
          </a:xfrm>
          <a:prstGeom prst="rect">
            <a:avLst/>
          </a:prstGeom>
          <a:noFill/>
          <a:ln/>
        </p:spPr>
        <p:txBody>
          <a:bodyPr wrap="square" lIns="0" tIns="0" rIns="0" bIns="0" rtlCol="0" anchor="ctr"/>
          <a:lstStyle/>
          <a:p>
            <a:pPr marL="0" indent="0" algn="ctr">
              <a:buNone/>
            </a:pPr>
            <a:r>
              <a:rPr lang="en-US" sz="1400" b="1" dirty="0">
                <a:solidFill>
                  <a:schemeClr val="accent1"/>
                </a:solidFill>
              </a:rPr>
              <a:t>5  </a:t>
            </a:r>
            <a:r>
              <a:rPr lang="en-US" sz="1400" b="1" dirty="0">
                <a:solidFill>
                  <a:schemeClr val="tx2"/>
                </a:solidFill>
              </a:rPr>
              <a:t>Goals diary cards</a:t>
            </a:r>
            <a:endParaRPr lang="en-US" sz="1400" dirty="0"/>
          </a:p>
        </p:txBody>
      </p:sp>
      <p:sp>
        <p:nvSpPr>
          <p:cNvPr id="49" name="Arrow 5"/>
          <p:cNvSpPr txBox="1"/>
          <p:nvPr/>
        </p:nvSpPr>
        <p:spPr>
          <a:xfrm>
            <a:off x="9563100" y="5257800"/>
            <a:ext cx="274320" cy="731520"/>
          </a:xfrm>
          <a:prstGeom prst="rect">
            <a:avLst/>
          </a:prstGeom>
          <a:noFill/>
          <a:ln/>
        </p:spPr>
        <p:txBody>
          <a:bodyPr wrap="square" lIns="0" tIns="0" rIns="0" bIns="0" rtlCol="0" anchor="ctr"/>
          <a:lstStyle/>
          <a:p>
            <a:pPr marL="0" indent="0" algn="ctr">
              <a:buNone/>
            </a:pPr>
            <a:r>
              <a:rPr lang="en-US" sz="2400" b="1" dirty="0">
                <a:solidFill>
                  <a:schemeClr val="accent2"/>
                </a:solidFill>
              </a:rPr>
              <a:t>›</a:t>
            </a:r>
            <a:endParaRPr lang="en-US" sz="2400" dirty="0"/>
          </a:p>
        </p:txBody>
      </p:sp>
      <p:sp>
        <p:nvSpPr>
          <p:cNvPr id="50" name="Tool 6"/>
          <p:cNvSpPr/>
          <p:nvPr/>
        </p:nvSpPr>
        <p:spPr>
          <a:xfrm>
            <a:off x="9837420" y="5257800"/>
            <a:ext cx="1528572" cy="731520"/>
          </a:xfrm>
          <a:prstGeom prst="roundRect">
            <a:avLst>
              <a:gd name="adj" fmla="val 10000"/>
            </a:avLst>
          </a:prstGeom>
          <a:solidFill>
            <a:schemeClr val="accent2"/>
          </a:solidFill>
          <a:ln/>
        </p:spPr>
        <p:txBody>
          <a:bodyPr/>
          <a:lstStyle/>
          <a:p>
            <a:endParaRPr lang="en-CA"/>
          </a:p>
        </p:txBody>
      </p:sp>
      <p:sp>
        <p:nvSpPr>
          <p:cNvPr id="51" name="Tool 6 label"/>
          <p:cNvSpPr txBox="1"/>
          <p:nvPr/>
        </p:nvSpPr>
        <p:spPr>
          <a:xfrm>
            <a:off x="9928860" y="5257800"/>
            <a:ext cx="1345692" cy="731520"/>
          </a:xfrm>
          <a:prstGeom prst="rect">
            <a:avLst/>
          </a:prstGeom>
          <a:noFill/>
          <a:ln/>
        </p:spPr>
        <p:txBody>
          <a:bodyPr wrap="square" lIns="0" tIns="0" rIns="0" bIns="0" rtlCol="0" anchor="ctr"/>
          <a:lstStyle/>
          <a:p>
            <a:pPr marL="0" indent="0" algn="ctr">
              <a:buNone/>
            </a:pPr>
            <a:r>
              <a:rPr lang="en-US" sz="1400" b="1" dirty="0">
                <a:solidFill>
                  <a:schemeClr val="accent1"/>
                </a:solidFill>
              </a:rPr>
              <a:t>6  </a:t>
            </a:r>
            <a:r>
              <a:rPr lang="en-US" sz="1400" b="1" dirty="0">
                <a:solidFill>
                  <a:schemeClr val="tx2"/>
                </a:solidFill>
              </a:rPr>
              <a:t>Self-led remediation</a:t>
            </a:r>
            <a:endParaRPr lang="en-US" sz="1400" dirty="0"/>
          </a:p>
        </p:txBody>
      </p:sp>
      <p:sp>
        <p:nvSpPr>
          <p:cNvPr id="52"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2648712" y="251460"/>
            <a:ext cx="7199179" cy="777240"/>
          </a:xfrm>
          <a:prstGeom prst="rect">
            <a:avLst/>
          </a:prstGeom>
          <a:noFill/>
          <a:ln/>
        </p:spPr>
        <p:txBody>
          <a:bodyPr wrap="square" lIns="0" tIns="0" rIns="0" bIns="0" rtlCol="0" anchor="ctr"/>
          <a:lstStyle/>
          <a:p>
            <a:pPr marL="0" indent="0">
              <a:buNone/>
            </a:pPr>
            <a:r>
              <a:rPr lang="en-US" sz="3400" b="1" dirty="0">
                <a:solidFill>
                  <a:schemeClr val="bg1"/>
                </a:solidFill>
                <a:latin typeface="Cambria" pitchFamily="34" charset="0"/>
                <a:ea typeface="Cambria" pitchFamily="34" charset="-122"/>
                <a:cs typeface="Cambria" pitchFamily="34" charset="-120"/>
              </a:rPr>
              <a:t>Getting the most from SIMPLE</a:t>
            </a:r>
            <a:endParaRPr lang="en-US" sz="3400" dirty="0">
              <a:solidFill>
                <a:schemeClr val="bg1"/>
              </a:solidFill>
            </a:endParaRPr>
          </a:p>
        </p:txBody>
      </p:sp>
      <p:sp>
        <p:nvSpPr>
          <p:cNvPr id="3" name="Practice, practice, practice card"/>
          <p:cNvSpPr/>
          <p:nvPr/>
        </p:nvSpPr>
        <p:spPr>
          <a:xfrm>
            <a:off x="548640" y="1325880"/>
            <a:ext cx="3514344" cy="3154680"/>
          </a:xfrm>
          <a:prstGeom prst="roundRect">
            <a:avLst>
              <a:gd name="adj" fmla="val 2899"/>
            </a:avLst>
          </a:prstGeom>
          <a:solidFill>
            <a:schemeClr val="bg2"/>
          </a:solidFill>
          <a:ln/>
        </p:spPr>
        <p:txBody>
          <a:bodyPr/>
          <a:lstStyle/>
          <a:p>
            <a:endParaRPr lang="en-CA"/>
          </a:p>
        </p:txBody>
      </p:sp>
      <p:sp>
        <p:nvSpPr>
          <p:cNvPr id="4" name="Practice, practice, practice circle"/>
          <p:cNvSpPr/>
          <p:nvPr/>
        </p:nvSpPr>
        <p:spPr>
          <a:xfrm>
            <a:off x="777240" y="1554480"/>
            <a:ext cx="502920" cy="502920"/>
          </a:xfrm>
          <a:prstGeom prst="ellipse">
            <a:avLst/>
          </a:prstGeom>
          <a:solidFill>
            <a:srgbClr val="1592D4"/>
          </a:solidFill>
          <a:ln/>
        </p:spPr>
        <p:txBody>
          <a:bodyPr/>
          <a:lstStyle/>
          <a:p>
            <a:endParaRPr lang="en-CA"/>
          </a:p>
        </p:txBody>
      </p:sp>
      <p:pic>
        <p:nvPicPr>
          <p:cNvPr id="5" name="Practice, practice, practice icon" descr="preencoded.png"/>
          <p:cNvPicPr>
            <a:picLocks noChangeAspect="1"/>
          </p:cNvPicPr>
          <p:nvPr/>
        </p:nvPicPr>
        <p:blipFill>
          <a:blip r:embed="rId3"/>
          <a:stretch>
            <a:fillRect/>
          </a:stretch>
        </p:blipFill>
        <p:spPr>
          <a:xfrm>
            <a:off x="897941" y="1675181"/>
            <a:ext cx="261518" cy="261518"/>
          </a:xfrm>
          <a:prstGeom prst="rect">
            <a:avLst/>
          </a:prstGeom>
        </p:spPr>
      </p:pic>
      <p:sp>
        <p:nvSpPr>
          <p:cNvPr id="6" name="Practice, practice, practice header"/>
          <p:cNvSpPr txBox="1"/>
          <p:nvPr/>
        </p:nvSpPr>
        <p:spPr>
          <a:xfrm>
            <a:off x="1417320" y="1554480"/>
            <a:ext cx="2462784" cy="502920"/>
          </a:xfrm>
          <a:prstGeom prst="rect">
            <a:avLst/>
          </a:prstGeom>
          <a:noFill/>
          <a:ln/>
        </p:spPr>
        <p:txBody>
          <a:bodyPr wrap="square" lIns="0" tIns="0" rIns="0" bIns="0" rtlCol="0" anchor="ctr"/>
          <a:lstStyle/>
          <a:p>
            <a:pPr marL="0" indent="0">
              <a:buNone/>
            </a:pPr>
            <a:r>
              <a:rPr lang="en-US" sz="1700" b="1" dirty="0">
                <a:solidFill>
                  <a:schemeClr val="tx2"/>
                </a:solidFill>
              </a:rPr>
              <a:t>Practice, practice, practice</a:t>
            </a:r>
            <a:endParaRPr lang="en-US" sz="1700" dirty="0"/>
          </a:p>
        </p:txBody>
      </p:sp>
      <p:sp>
        <p:nvSpPr>
          <p:cNvPr id="7" name="Practice, practice, practice list"/>
          <p:cNvSpPr txBox="1"/>
          <p:nvPr/>
        </p:nvSpPr>
        <p:spPr>
          <a:xfrm>
            <a:off x="777240" y="2240280"/>
            <a:ext cx="3102864" cy="21031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Your emotional engagement is the strongest predictor of change.</a:t>
            </a:r>
            <a:endParaRPr lang="en-US" sz="1400" dirty="0"/>
          </a:p>
          <a:p>
            <a:pPr marL="342900" indent="-342900">
              <a:spcAft>
                <a:spcPts val="600"/>
              </a:spcAft>
              <a:buSzPct val="100000"/>
              <a:buChar char="•"/>
            </a:pPr>
            <a:r>
              <a:rPr lang="en-US" sz="1400" dirty="0">
                <a:solidFill>
                  <a:schemeClr val="tx1"/>
                </a:solidFill>
              </a:rPr>
              <a:t>Set aside 15–30 minutes at a set time and place, at least weekly.</a:t>
            </a:r>
            <a:endParaRPr lang="en-US" sz="1400" dirty="0"/>
          </a:p>
          <a:p>
            <a:pPr marL="342900" indent="-342900">
              <a:spcAft>
                <a:spcPts val="600"/>
              </a:spcAft>
              <a:buSzPct val="100000"/>
              <a:buChar char="•"/>
            </a:pPr>
            <a:r>
              <a:rPr lang="en-US" sz="1400" dirty="0">
                <a:solidFill>
                  <a:schemeClr val="tx1"/>
                </a:solidFill>
              </a:rPr>
              <a:t>Start small — five minutes counts.</a:t>
            </a:r>
            <a:endParaRPr lang="en-US" sz="1400" dirty="0"/>
          </a:p>
          <a:p>
            <a:pPr marL="342900" indent="-342900">
              <a:spcAft>
                <a:spcPts val="600"/>
              </a:spcAft>
              <a:buSzPct val="100000"/>
              <a:buChar char="•"/>
            </a:pPr>
            <a:r>
              <a:rPr lang="en-US" sz="1400" dirty="0">
                <a:solidFill>
                  <a:schemeClr val="tx1"/>
                </a:solidFill>
              </a:rPr>
              <a:t>Homework is practice, not a test. Not doing it is information, not failure.</a:t>
            </a:r>
            <a:endParaRPr lang="en-US" sz="1400" dirty="0"/>
          </a:p>
        </p:txBody>
      </p:sp>
      <p:sp>
        <p:nvSpPr>
          <p:cNvPr id="8" name="When it gets hard card"/>
          <p:cNvSpPr/>
          <p:nvPr/>
        </p:nvSpPr>
        <p:spPr>
          <a:xfrm>
            <a:off x="4337304" y="1325880"/>
            <a:ext cx="3514344" cy="3154680"/>
          </a:xfrm>
          <a:prstGeom prst="roundRect">
            <a:avLst>
              <a:gd name="adj" fmla="val 2899"/>
            </a:avLst>
          </a:prstGeom>
          <a:solidFill>
            <a:schemeClr val="bg2"/>
          </a:solidFill>
          <a:ln/>
        </p:spPr>
        <p:txBody>
          <a:bodyPr/>
          <a:lstStyle/>
          <a:p>
            <a:endParaRPr lang="en-CA"/>
          </a:p>
        </p:txBody>
      </p:sp>
      <p:sp>
        <p:nvSpPr>
          <p:cNvPr id="9" name="When it gets hard circle"/>
          <p:cNvSpPr/>
          <p:nvPr/>
        </p:nvSpPr>
        <p:spPr>
          <a:xfrm>
            <a:off x="4565904" y="1554480"/>
            <a:ext cx="502920" cy="502920"/>
          </a:xfrm>
          <a:prstGeom prst="ellipse">
            <a:avLst/>
          </a:prstGeom>
          <a:solidFill>
            <a:srgbClr val="1592D4"/>
          </a:solidFill>
          <a:ln/>
        </p:spPr>
        <p:txBody>
          <a:bodyPr/>
          <a:lstStyle/>
          <a:p>
            <a:endParaRPr lang="en-CA"/>
          </a:p>
        </p:txBody>
      </p:sp>
      <p:pic>
        <p:nvPicPr>
          <p:cNvPr id="10" name="When it gets hard icon" descr="preencoded.png"/>
          <p:cNvPicPr>
            <a:picLocks noChangeAspect="1"/>
          </p:cNvPicPr>
          <p:nvPr/>
        </p:nvPicPr>
        <p:blipFill>
          <a:blip r:embed="rId4"/>
          <a:stretch>
            <a:fillRect/>
          </a:stretch>
        </p:blipFill>
        <p:spPr>
          <a:xfrm>
            <a:off x="4686605" y="1675181"/>
            <a:ext cx="261518" cy="261518"/>
          </a:xfrm>
          <a:prstGeom prst="rect">
            <a:avLst/>
          </a:prstGeom>
        </p:spPr>
      </p:pic>
      <p:sp>
        <p:nvSpPr>
          <p:cNvPr id="11" name="When it gets hard header"/>
          <p:cNvSpPr txBox="1"/>
          <p:nvPr/>
        </p:nvSpPr>
        <p:spPr>
          <a:xfrm>
            <a:off x="5205984" y="1554480"/>
            <a:ext cx="2462784" cy="502920"/>
          </a:xfrm>
          <a:prstGeom prst="rect">
            <a:avLst/>
          </a:prstGeom>
          <a:noFill/>
          <a:ln/>
        </p:spPr>
        <p:txBody>
          <a:bodyPr wrap="square" lIns="0" tIns="0" rIns="0" bIns="0" rtlCol="0" anchor="ctr"/>
          <a:lstStyle/>
          <a:p>
            <a:pPr marL="0" indent="0">
              <a:buNone/>
            </a:pPr>
            <a:r>
              <a:rPr lang="en-US" sz="1700" b="1" dirty="0">
                <a:solidFill>
                  <a:schemeClr val="tx2"/>
                </a:solidFill>
              </a:rPr>
              <a:t>When it gets hard</a:t>
            </a:r>
            <a:endParaRPr lang="en-US" sz="1700" dirty="0"/>
          </a:p>
        </p:txBody>
      </p:sp>
      <p:sp>
        <p:nvSpPr>
          <p:cNvPr id="12" name="When it gets hard list"/>
          <p:cNvSpPr txBox="1"/>
          <p:nvPr/>
        </p:nvSpPr>
        <p:spPr>
          <a:xfrm>
            <a:off x="4565904" y="2240280"/>
            <a:ext cx="3102864" cy="21031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If you’re triggered, get curious instead of withdrawing, attacking or numbing out.</a:t>
            </a:r>
            <a:endParaRPr lang="en-US" sz="1400" dirty="0"/>
          </a:p>
          <a:p>
            <a:pPr marL="342900" indent="-342900">
              <a:spcAft>
                <a:spcPts val="600"/>
              </a:spcAft>
              <a:buSzPct val="100000"/>
              <a:buChar char="•"/>
            </a:pPr>
            <a:r>
              <a:rPr lang="en-US" sz="1400" dirty="0">
                <a:solidFill>
                  <a:schemeClr val="tx1"/>
                </a:solidFill>
              </a:rPr>
              <a:t>Take a break (the sanctuary, or away from Zoom) and use grounding skills.</a:t>
            </a:r>
            <a:endParaRPr lang="en-US" sz="1400" dirty="0"/>
          </a:p>
          <a:p>
            <a:pPr marL="342900" indent="-342900">
              <a:spcAft>
                <a:spcPts val="600"/>
              </a:spcAft>
              <a:buSzPct val="100000"/>
              <a:buChar char="•"/>
            </a:pPr>
            <a:r>
              <a:rPr lang="en-US" sz="1400" dirty="0">
                <a:solidFill>
                  <a:schemeClr val="tx1"/>
                </a:solidFill>
              </a:rPr>
              <a:t>Feeling worse or wanting to leave can mean the work is touching something important. Talk to us first.</a:t>
            </a:r>
            <a:endParaRPr lang="en-US" sz="1400" dirty="0"/>
          </a:p>
        </p:txBody>
      </p:sp>
      <p:sp>
        <p:nvSpPr>
          <p:cNvPr id="13" name="Stay connected card"/>
          <p:cNvSpPr/>
          <p:nvPr/>
        </p:nvSpPr>
        <p:spPr>
          <a:xfrm>
            <a:off x="8125968" y="1325880"/>
            <a:ext cx="3514344" cy="3154680"/>
          </a:xfrm>
          <a:prstGeom prst="roundRect">
            <a:avLst>
              <a:gd name="adj" fmla="val 2899"/>
            </a:avLst>
          </a:prstGeom>
          <a:solidFill>
            <a:schemeClr val="bg2"/>
          </a:solidFill>
          <a:ln/>
        </p:spPr>
        <p:txBody>
          <a:bodyPr/>
          <a:lstStyle/>
          <a:p>
            <a:endParaRPr lang="en-CA"/>
          </a:p>
        </p:txBody>
      </p:sp>
      <p:sp>
        <p:nvSpPr>
          <p:cNvPr id="14" name="Stay connected circle"/>
          <p:cNvSpPr/>
          <p:nvPr/>
        </p:nvSpPr>
        <p:spPr>
          <a:xfrm>
            <a:off x="8354568" y="1554480"/>
            <a:ext cx="502920" cy="502920"/>
          </a:xfrm>
          <a:prstGeom prst="ellipse">
            <a:avLst/>
          </a:prstGeom>
          <a:solidFill>
            <a:srgbClr val="1592D4"/>
          </a:solidFill>
          <a:ln/>
        </p:spPr>
        <p:txBody>
          <a:bodyPr/>
          <a:lstStyle/>
          <a:p>
            <a:endParaRPr lang="en-CA"/>
          </a:p>
        </p:txBody>
      </p:sp>
      <p:pic>
        <p:nvPicPr>
          <p:cNvPr id="15" name="Stay connected icon" descr="preencoded.png"/>
          <p:cNvPicPr>
            <a:picLocks noChangeAspect="1"/>
          </p:cNvPicPr>
          <p:nvPr/>
        </p:nvPicPr>
        <p:blipFill>
          <a:blip r:embed="rId5"/>
          <a:stretch>
            <a:fillRect/>
          </a:stretch>
        </p:blipFill>
        <p:spPr>
          <a:xfrm>
            <a:off x="8475269" y="1675181"/>
            <a:ext cx="261518" cy="261518"/>
          </a:xfrm>
          <a:prstGeom prst="rect">
            <a:avLst/>
          </a:prstGeom>
        </p:spPr>
      </p:pic>
      <p:sp>
        <p:nvSpPr>
          <p:cNvPr id="16" name="Stay connected header"/>
          <p:cNvSpPr txBox="1"/>
          <p:nvPr/>
        </p:nvSpPr>
        <p:spPr>
          <a:xfrm>
            <a:off x="8994648" y="1554480"/>
            <a:ext cx="2462784" cy="502920"/>
          </a:xfrm>
          <a:prstGeom prst="rect">
            <a:avLst/>
          </a:prstGeom>
          <a:noFill/>
          <a:ln/>
        </p:spPr>
        <p:txBody>
          <a:bodyPr wrap="square" lIns="0" tIns="0" rIns="0" bIns="0" rtlCol="0" anchor="ctr"/>
          <a:lstStyle/>
          <a:p>
            <a:pPr marL="0" indent="0">
              <a:buNone/>
            </a:pPr>
            <a:r>
              <a:rPr lang="en-US" sz="1700" b="1" dirty="0">
                <a:solidFill>
                  <a:schemeClr val="tx2"/>
                </a:solidFill>
              </a:rPr>
              <a:t>Stay connected</a:t>
            </a:r>
            <a:endParaRPr lang="en-US" sz="1700" dirty="0"/>
          </a:p>
        </p:txBody>
      </p:sp>
      <p:sp>
        <p:nvSpPr>
          <p:cNvPr id="17" name="Stay connected list"/>
          <p:cNvSpPr txBox="1"/>
          <p:nvPr/>
        </p:nvSpPr>
        <p:spPr>
          <a:xfrm>
            <a:off x="8354568" y="2240280"/>
            <a:ext cx="3102864" cy="21031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Email: itssimple2023@gmail.com</a:t>
            </a:r>
            <a:endParaRPr lang="en-US" sz="1400" dirty="0"/>
          </a:p>
          <a:p>
            <a:pPr marL="342900" indent="-342900">
              <a:spcAft>
                <a:spcPts val="600"/>
              </a:spcAft>
              <a:buSzPct val="100000"/>
              <a:buChar char="•"/>
            </a:pPr>
            <a:r>
              <a:rPr lang="en-US" sz="1400" dirty="0">
                <a:solidFill>
                  <a:schemeClr val="tx1"/>
                </a:solidFill>
              </a:rPr>
              <a:t>Website: itssimple2021.com</a:t>
            </a:r>
            <a:endParaRPr lang="en-US" sz="1400" dirty="0"/>
          </a:p>
          <a:p>
            <a:pPr marL="342900" indent="-342900">
              <a:spcAft>
                <a:spcPts val="600"/>
              </a:spcAft>
              <a:buSzPct val="100000"/>
              <a:buChar char="•"/>
            </a:pPr>
            <a:r>
              <a:rPr lang="en-US" sz="1400" dirty="0">
                <a:solidFill>
                  <a:schemeClr val="tx1"/>
                </a:solidFill>
              </a:rPr>
              <a:t>YouTube: @itssimpleonyoutube1123</a:t>
            </a:r>
            <a:endParaRPr lang="en-US" sz="1400" dirty="0"/>
          </a:p>
          <a:p>
            <a:pPr marL="342900" indent="-342900">
              <a:spcAft>
                <a:spcPts val="600"/>
              </a:spcAft>
              <a:buSzPct val="100000"/>
              <a:buChar char="•"/>
            </a:pPr>
            <a:r>
              <a:rPr lang="en-US" sz="1400" dirty="0">
                <a:solidFill>
                  <a:schemeClr val="tx1"/>
                </a:solidFill>
              </a:rPr>
              <a:t>Groups.io participant forum (not a crisis service)</a:t>
            </a:r>
            <a:endParaRPr lang="en-US" sz="1400" dirty="0"/>
          </a:p>
          <a:p>
            <a:pPr marL="342900" indent="-342900">
              <a:spcAft>
                <a:spcPts val="600"/>
              </a:spcAft>
              <a:buSzPct val="100000"/>
              <a:buChar char="•"/>
            </a:pPr>
            <a:r>
              <a:rPr lang="en-US" sz="1400" dirty="0">
                <a:solidFill>
                  <a:schemeClr val="tx1"/>
                </a:solidFill>
              </a:rPr>
              <a:t>Boing group: Mondays 12:30–2 pm, from October 19</a:t>
            </a:r>
            <a:endParaRPr lang="en-US" sz="1400" dirty="0"/>
          </a:p>
        </p:txBody>
      </p:sp>
      <p:sp>
        <p:nvSpPr>
          <p:cNvPr id="18" name="Final thought card"/>
          <p:cNvSpPr/>
          <p:nvPr/>
        </p:nvSpPr>
        <p:spPr>
          <a:xfrm>
            <a:off x="548640" y="4754880"/>
            <a:ext cx="6766560" cy="1508760"/>
          </a:xfrm>
          <a:prstGeom prst="roundRect">
            <a:avLst>
              <a:gd name="adj" fmla="val 6061"/>
            </a:avLst>
          </a:prstGeom>
          <a:solidFill>
            <a:srgbClr val="FCEBCF"/>
          </a:solidFill>
          <a:ln/>
        </p:spPr>
        <p:txBody>
          <a:bodyPr/>
          <a:lstStyle/>
          <a:p>
            <a:endParaRPr lang="en-CA"/>
          </a:p>
        </p:txBody>
      </p:sp>
      <p:sp>
        <p:nvSpPr>
          <p:cNvPr id="19" name="Returning circle"/>
          <p:cNvSpPr/>
          <p:nvPr/>
        </p:nvSpPr>
        <p:spPr>
          <a:xfrm>
            <a:off x="822960" y="5212080"/>
            <a:ext cx="594360" cy="594360"/>
          </a:xfrm>
          <a:prstGeom prst="ellipse">
            <a:avLst/>
          </a:prstGeom>
          <a:solidFill>
            <a:srgbClr val="F2A541"/>
          </a:solidFill>
          <a:ln/>
        </p:spPr>
        <p:txBody>
          <a:bodyPr/>
          <a:lstStyle/>
          <a:p>
            <a:endParaRPr lang="en-CA"/>
          </a:p>
        </p:txBody>
      </p:sp>
      <p:pic>
        <p:nvPicPr>
          <p:cNvPr id="20" name="Returning icon" descr="preencoded.png"/>
          <p:cNvPicPr>
            <a:picLocks noChangeAspect="1"/>
          </p:cNvPicPr>
          <p:nvPr/>
        </p:nvPicPr>
        <p:blipFill>
          <a:blip r:embed="rId6"/>
          <a:stretch>
            <a:fillRect/>
          </a:stretch>
        </p:blipFill>
        <p:spPr>
          <a:xfrm>
            <a:off x="965606" y="5354726"/>
            <a:ext cx="309067" cy="309067"/>
          </a:xfrm>
          <a:prstGeom prst="rect">
            <a:avLst/>
          </a:prstGeom>
        </p:spPr>
      </p:pic>
      <p:sp>
        <p:nvSpPr>
          <p:cNvPr id="21" name="Final thought text"/>
          <p:cNvSpPr txBox="1"/>
          <p:nvPr/>
        </p:nvSpPr>
        <p:spPr>
          <a:xfrm>
            <a:off x="1691640" y="4864608"/>
            <a:ext cx="5394960" cy="1289304"/>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The goal isn’t a perfect journey. </a:t>
            </a:r>
            <a:r>
              <a:rPr lang="en-US" sz="1700" dirty="0">
                <a:solidFill>
                  <a:schemeClr val="tx2"/>
                </a:solidFill>
                <a:latin typeface="Cambria" pitchFamily="34" charset="0"/>
                <a:ea typeface="Cambria" pitchFamily="34" charset="-122"/>
                <a:cs typeface="Cambria" pitchFamily="34" charset="-120"/>
              </a:rPr>
              <a:t>It’s to practise returning — after a hard week, a missed session, or when a part of you says “this won’t work for me.”</a:t>
            </a:r>
            <a:endParaRPr lang="en-US" sz="1700" dirty="0"/>
          </a:p>
        </p:txBody>
      </p:sp>
      <p:sp>
        <p:nvSpPr>
          <p:cNvPr id="22" name="Homework card"/>
          <p:cNvSpPr/>
          <p:nvPr/>
        </p:nvSpPr>
        <p:spPr>
          <a:xfrm>
            <a:off x="7589520" y="4754880"/>
            <a:ext cx="4050792" cy="1508760"/>
          </a:xfrm>
          <a:prstGeom prst="roundRect">
            <a:avLst>
              <a:gd name="adj" fmla="val 6061"/>
            </a:avLst>
          </a:prstGeom>
          <a:solidFill>
            <a:schemeClr val="tx2"/>
          </a:solidFill>
          <a:ln/>
        </p:spPr>
        <p:txBody>
          <a:bodyPr/>
          <a:lstStyle/>
          <a:p>
            <a:endParaRPr lang="en-CA"/>
          </a:p>
        </p:txBody>
      </p:sp>
      <p:sp>
        <p:nvSpPr>
          <p:cNvPr id="23" name="Homework text"/>
          <p:cNvSpPr txBox="1"/>
          <p:nvPr/>
        </p:nvSpPr>
        <p:spPr>
          <a:xfrm>
            <a:off x="7818120" y="4846320"/>
            <a:ext cx="3657600" cy="1325880"/>
          </a:xfrm>
          <a:prstGeom prst="rect">
            <a:avLst/>
          </a:prstGeom>
          <a:noFill/>
          <a:ln/>
        </p:spPr>
        <p:txBody>
          <a:bodyPr wrap="square" lIns="0" tIns="0" rIns="0" bIns="0" rtlCol="0" anchor="ctr"/>
          <a:lstStyle/>
          <a:p>
            <a:pPr marL="0" indent="0">
              <a:spcAft>
                <a:spcPts val="300"/>
              </a:spcAft>
              <a:buNone/>
            </a:pPr>
            <a:r>
              <a:rPr lang="en-US" sz="1600" b="1" dirty="0">
                <a:solidFill>
                  <a:schemeClr val="accent2"/>
                </a:solidFill>
              </a:rPr>
              <a:t>Before next week</a:t>
            </a:r>
            <a:endParaRPr lang="en-US" sz="1400" dirty="0"/>
          </a:p>
          <a:p>
            <a:pPr marL="342900" indent="-342900">
              <a:spcAft>
                <a:spcPts val="300"/>
              </a:spcAft>
              <a:buSzPct val="100000"/>
              <a:buChar char="•"/>
            </a:pPr>
            <a:r>
              <a:rPr lang="en-US" sz="1400" dirty="0">
                <a:solidFill>
                  <a:schemeClr val="bg1"/>
                </a:solidFill>
              </a:rPr>
              <a:t>DBT Skills Training Workbook, p. 1–13</a:t>
            </a:r>
            <a:endParaRPr lang="en-US" sz="1400" dirty="0"/>
          </a:p>
          <a:p>
            <a:pPr marL="342900" indent="-342900">
              <a:spcAft>
                <a:spcPts val="300"/>
              </a:spcAft>
              <a:buSzPct val="100000"/>
              <a:buChar char="•"/>
            </a:pPr>
            <a:r>
              <a:rPr lang="en-US" sz="1400" dirty="0">
                <a:solidFill>
                  <a:schemeClr val="bg1"/>
                </a:solidFill>
              </a:rPr>
              <a:t>SIMPLE manual, Session 3</a:t>
            </a:r>
            <a:endParaRPr lang="en-US" sz="1400" dirty="0"/>
          </a:p>
          <a:p>
            <a:pPr marL="342900" indent="-342900">
              <a:spcAft>
                <a:spcPts val="300"/>
              </a:spcAft>
              <a:buSzPct val="100000"/>
              <a:buChar char="•"/>
            </a:pPr>
            <a:r>
              <a:rPr lang="en-US" sz="1400" dirty="0">
                <a:solidFill>
                  <a:schemeClr val="bg1"/>
                </a:solidFill>
              </a:rPr>
              <a:t>Email questions, feedback, or an offer to volunteer for a practice</a:t>
            </a:r>
            <a:endParaRPr lang="en-US" sz="14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CE503-E7A9-5E02-B35B-998DADE5B39F}"/>
              </a:ext>
            </a:extLst>
          </p:cNvPr>
          <p:cNvSpPr txBox="1"/>
          <p:nvPr/>
        </p:nvSpPr>
        <p:spPr>
          <a:xfrm>
            <a:off x="365759" y="3794760"/>
            <a:ext cx="11471565" cy="1739347"/>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6000" b="1" cap="all" spc="150" dirty="0">
                <a:solidFill>
                  <a:schemeClr val="bg2"/>
                </a:solidFill>
                <a:latin typeface="+mj-lt"/>
                <a:ea typeface="+mj-ea"/>
                <a:cs typeface="+mj-cs"/>
              </a:rPr>
              <a:t>See you next session</a:t>
            </a:r>
            <a:endParaRPr lang="en-US" sz="6000" cap="all" spc="150" dirty="0">
              <a:solidFill>
                <a:schemeClr val="bg2"/>
              </a:solidFill>
              <a:latin typeface="+mj-lt"/>
              <a:ea typeface="+mj-ea"/>
              <a:cs typeface="+mj-cs"/>
            </a:endParaRPr>
          </a:p>
        </p:txBody>
      </p:sp>
      <p:pic>
        <p:nvPicPr>
          <p:cNvPr id="3" name="Picture 2" descr="A person waving her hand&#10;&#10;Description automatically generated">
            <a:extLst>
              <a:ext uri="{FF2B5EF4-FFF2-40B4-BE49-F238E27FC236}">
                <a16:creationId xmlns:a16="http://schemas.microsoft.com/office/drawing/2014/main" id="{49B7151D-45F6-A2F4-0834-EE62980F93CE}"/>
              </a:ext>
            </a:extLst>
          </p:cNvPr>
          <p:cNvPicPr>
            <a:picLocks noChangeAspect="1"/>
          </p:cNvPicPr>
          <p:nvPr/>
        </p:nvPicPr>
        <p:blipFill>
          <a:blip r:embed="rId2">
            <a:extLst>
              <a:ext uri="{28A0092B-C50C-407E-A947-70E740481C1C}">
                <a14:useLocalDpi xmlns:a14="http://schemas.microsoft.com/office/drawing/2010/main" val="0"/>
              </a:ext>
            </a:extLst>
          </a:blip>
          <a:srcRect t="12063" b="59813"/>
          <a:stretch/>
        </p:blipFill>
        <p:spPr>
          <a:xfrm>
            <a:off x="20" y="10"/>
            <a:ext cx="12191980" cy="3657589"/>
          </a:xfrm>
          <a:prstGeom prst="rect">
            <a:avLst/>
          </a:prstGeom>
        </p:spPr>
      </p:pic>
      <p:sp>
        <p:nvSpPr>
          <p:cNvPr id="2" name="Slide Number Placeholder 1">
            <a:extLst>
              <a:ext uri="{FF2B5EF4-FFF2-40B4-BE49-F238E27FC236}">
                <a16:creationId xmlns:a16="http://schemas.microsoft.com/office/drawing/2014/main" id="{4CC822FF-7BC9-61E0-72B2-6A3498365A7C}"/>
              </a:ext>
            </a:extLst>
          </p:cNvPr>
          <p:cNvSpPr>
            <a:spLocks noGrp="1"/>
          </p:cNvSpPr>
          <p:nvPr>
            <p:ph type="sldNum" sz="quarter" idx="12"/>
          </p:nvPr>
        </p:nvSpPr>
        <p:spPr/>
        <p:txBody>
          <a:bodyPr/>
          <a:lstStyle/>
          <a:p>
            <a:fld id="{5B621ED0-B45F-441E-93E9-023E2B55C8A5}" type="slidenum">
              <a:rPr lang="en-CA" smtClean="0"/>
              <a:t>144</a:t>
            </a:fld>
            <a:endParaRPr lang="en-CA"/>
          </a:p>
        </p:txBody>
      </p:sp>
    </p:spTree>
    <p:extLst>
      <p:ext uri="{BB962C8B-B14F-4D97-AF65-F5344CB8AC3E}">
        <p14:creationId xmlns:p14="http://schemas.microsoft.com/office/powerpoint/2010/main" val="345122927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E7CC65-45A2-BCDF-F9C1-4D950B96701A}"/>
              </a:ext>
            </a:extLst>
          </p:cNvPr>
          <p:cNvSpPr>
            <a:spLocks noGrp="1"/>
          </p:cNvSpPr>
          <p:nvPr>
            <p:ph type="sldNum" sz="quarter" idx="12"/>
          </p:nvPr>
        </p:nvSpPr>
        <p:spPr/>
        <p:txBody>
          <a:bodyPr/>
          <a:lstStyle/>
          <a:p>
            <a:fld id="{5B621ED0-B45F-441E-93E9-023E2B55C8A5}" type="slidenum">
              <a:rPr lang="en-CA" smtClean="0"/>
              <a:t>145</a:t>
            </a:fld>
            <a:endParaRPr lang="en-CA"/>
          </a:p>
        </p:txBody>
      </p:sp>
      <p:sp>
        <p:nvSpPr>
          <p:cNvPr id="4" name="TextBox 3">
            <a:extLst>
              <a:ext uri="{FF2B5EF4-FFF2-40B4-BE49-F238E27FC236}">
                <a16:creationId xmlns:a16="http://schemas.microsoft.com/office/drawing/2014/main" id="{F7FCC66F-4BA0-E261-7FDD-28D333936D71}"/>
              </a:ext>
            </a:extLst>
          </p:cNvPr>
          <p:cNvSpPr txBox="1"/>
          <p:nvPr/>
        </p:nvSpPr>
        <p:spPr>
          <a:xfrm>
            <a:off x="825909" y="534803"/>
            <a:ext cx="10540181" cy="2554545"/>
          </a:xfrm>
          <a:prstGeom prst="rect">
            <a:avLst/>
          </a:prstGeom>
          <a:noFill/>
        </p:spPr>
        <p:txBody>
          <a:bodyPr wrap="square">
            <a:spAutoFit/>
          </a:bodyPr>
          <a:lstStyle/>
          <a:p>
            <a:r>
              <a:rPr lang="en-US" sz="4000" dirty="0">
                <a:solidFill>
                  <a:schemeClr val="bg1"/>
                </a:solidFill>
                <a:latin typeface="Arial" panose="020B0604020202020204" pitchFamily="34" charset="0"/>
                <a:cs typeface="Arial" panose="020B0604020202020204" pitchFamily="34" charset="0"/>
              </a:rPr>
              <a:t>I</a:t>
            </a:r>
            <a:r>
              <a:rPr lang="en-CA" sz="4000" dirty="0">
                <a:solidFill>
                  <a:schemeClr val="bg1"/>
                </a:solidFill>
                <a:latin typeface="Arial" panose="020B0604020202020204" pitchFamily="34" charset="0"/>
                <a:cs typeface="Arial" panose="020B0604020202020204" pitchFamily="34" charset="0"/>
              </a:rPr>
              <a:t> have trouble parting with slides. At the end of some sessions I’ve included slides and videos we used in previous years. Feel free to ignore them.</a:t>
            </a:r>
            <a:endParaRPr lang="en-CA" sz="4000" dirty="0"/>
          </a:p>
        </p:txBody>
      </p:sp>
    </p:spTree>
    <p:extLst>
      <p:ext uri="{BB962C8B-B14F-4D97-AF65-F5344CB8AC3E}">
        <p14:creationId xmlns:p14="http://schemas.microsoft.com/office/powerpoint/2010/main" val="18173545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567B83-48BB-DF90-F912-37BE04742117}"/>
              </a:ext>
            </a:extLst>
          </p:cNvPr>
          <p:cNvSpPr txBox="1"/>
          <p:nvPr/>
        </p:nvSpPr>
        <p:spPr>
          <a:xfrm>
            <a:off x="0" y="0"/>
            <a:ext cx="12192000" cy="4247317"/>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 Portia Nelson's poem "There's a Hole in My Sidewalk" is a powerful reflection on self-awareness, personal growth, and the journey of life. The poem describes a process of encountering the same challenges repeatedly, illustrating how we often fall into familiar patterns of behavior.</a:t>
            </a:r>
          </a:p>
          <a:p>
            <a:pPr marL="285750" indent="-285750">
              <a:buFont typeface="Arial" panose="020B0604020202020204" pitchFamily="34" charset="0"/>
              <a:buChar char="•"/>
            </a:pPr>
            <a:r>
              <a:rPr lang="en-US" b="0" i="0" dirty="0">
                <a:effectLst/>
                <a:latin typeface="Arial" panose="020B0604020202020204" pitchFamily="34" charset="0"/>
              </a:rPr>
              <a:t>The speaker initially falls into a hole, representing a lack of awareness or understanding of their circumstances. This highlights the importance of recognizing our problems.</a:t>
            </a:r>
          </a:p>
          <a:p>
            <a:pPr marL="285750" indent="-285750">
              <a:buFont typeface="Arial" panose="020B0604020202020204" pitchFamily="34" charset="0"/>
              <a:buChar char="•"/>
            </a:pPr>
            <a:r>
              <a:rPr lang="en-US" b="0" i="0" dirty="0">
                <a:effectLst/>
                <a:latin typeface="Arial" panose="020B0604020202020204" pitchFamily="34" charset="0"/>
              </a:rPr>
              <a:t>As the poem progresses, the speaker begins to take responsibility for their actions and choices. This shift indicates growth and a willingness to change.</a:t>
            </a:r>
          </a:p>
          <a:p>
            <a:pPr marL="285750" indent="-285750">
              <a:buFont typeface="Arial" panose="020B0604020202020204" pitchFamily="34" charset="0"/>
              <a:buChar char="•"/>
            </a:pPr>
            <a:r>
              <a:rPr lang="en-US" b="0" i="0" dirty="0">
                <a:effectLst/>
                <a:latin typeface="Arial" panose="020B0604020202020204" pitchFamily="34" charset="0"/>
              </a:rPr>
              <a:t>Eventually, the speaker learns to navigate around the hole, symbolizing personal development and the ability to overcome obstacles. This suggests that with awareness and effort, we can change our responses to life's challenges.</a:t>
            </a:r>
          </a:p>
          <a:p>
            <a:pPr marL="285750" indent="-285750">
              <a:buFont typeface="Arial" panose="020B0604020202020204" pitchFamily="34" charset="0"/>
              <a:buChar char="•"/>
            </a:pPr>
            <a:r>
              <a:rPr lang="en-US" b="0" i="0" dirty="0">
                <a:effectLst/>
                <a:latin typeface="Arial" panose="020B0604020202020204" pitchFamily="34" charset="0"/>
              </a:rPr>
              <a:t> The poem emphasizes the importance of accepting our experiences, including pain and mistakes, as part of the human journey.</a:t>
            </a:r>
          </a:p>
          <a:p>
            <a:pPr marL="285750" indent="-285750">
              <a:buFont typeface="Arial" panose="020B0604020202020204" pitchFamily="34" charset="0"/>
              <a:buChar char="•"/>
            </a:pPr>
            <a:r>
              <a:rPr lang="en-US" b="0" i="0" dirty="0">
                <a:effectLst/>
                <a:latin typeface="Arial" panose="020B0604020202020204" pitchFamily="34" charset="0"/>
              </a:rPr>
              <a:t>Nelson’s poem encourages readers to reflect on their own lives, recognize patterns, and take steps toward personal growth and self-improvement. It’s a reminder that while we may encounter the same issues repeatedly, we have the power to change our approach and ultimately find a way forward.</a:t>
            </a:r>
            <a:endParaRPr lang="en-CA" dirty="0"/>
          </a:p>
        </p:txBody>
      </p:sp>
      <p:sp>
        <p:nvSpPr>
          <p:cNvPr id="2" name="Slide Number Placeholder 1">
            <a:extLst>
              <a:ext uri="{FF2B5EF4-FFF2-40B4-BE49-F238E27FC236}">
                <a16:creationId xmlns:a16="http://schemas.microsoft.com/office/drawing/2014/main" id="{3A6AC108-B7EC-2901-2A10-3FF9883339BE}"/>
              </a:ext>
            </a:extLst>
          </p:cNvPr>
          <p:cNvSpPr>
            <a:spLocks noGrp="1"/>
          </p:cNvSpPr>
          <p:nvPr>
            <p:ph type="sldNum" sz="quarter" idx="12"/>
          </p:nvPr>
        </p:nvSpPr>
        <p:spPr/>
        <p:txBody>
          <a:bodyPr/>
          <a:lstStyle/>
          <a:p>
            <a:fld id="{5B621ED0-B45F-441E-93E9-023E2B55C8A5}" type="slidenum">
              <a:rPr lang="en-CA" smtClean="0"/>
              <a:t>146</a:t>
            </a:fld>
            <a:endParaRPr lang="en-CA"/>
          </a:p>
        </p:txBody>
      </p:sp>
    </p:spTree>
    <p:extLst>
      <p:ext uri="{BB962C8B-B14F-4D97-AF65-F5344CB8AC3E}">
        <p14:creationId xmlns:p14="http://schemas.microsoft.com/office/powerpoint/2010/main" val="114982160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7246E5-8974-86A2-1A40-C205AA206155}"/>
              </a:ext>
            </a:extLst>
          </p:cNvPr>
          <p:cNvSpPr txBox="1"/>
          <p:nvPr/>
        </p:nvSpPr>
        <p:spPr>
          <a:xfrm>
            <a:off x="0" y="0"/>
            <a:ext cx="12192000"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 Creating an effective learning environment involves several important factors:</a:t>
            </a:r>
            <a:r>
              <a:rPr lang="en-US" dirty="0">
                <a:latin typeface="Arial" panose="020B0604020202020204" pitchFamily="34" charset="0"/>
              </a:rPr>
              <a:t> </a:t>
            </a:r>
          </a:p>
          <a:p>
            <a:pPr marL="285750" indent="-285750">
              <a:buFont typeface="Arial" panose="020B0604020202020204" pitchFamily="34" charset="0"/>
              <a:buChar char="•"/>
            </a:pPr>
            <a:r>
              <a:rPr lang="en-US" b="0" i="0" dirty="0">
                <a:effectLst/>
                <a:latin typeface="Arial" panose="020B0604020202020204" pitchFamily="34" charset="0"/>
              </a:rPr>
              <a:t>Safety and Comfort: A physically and emotionally safe space encourages students to take risks and express themselves without fear of judgment.</a:t>
            </a:r>
          </a:p>
          <a:p>
            <a:pPr marL="285750" indent="-285750">
              <a:buFont typeface="Arial" panose="020B0604020202020204" pitchFamily="34" charset="0"/>
              <a:buChar char="•"/>
            </a:pPr>
            <a:r>
              <a:rPr lang="en-US" b="0" i="0" dirty="0">
                <a:effectLst/>
                <a:latin typeface="Arial" panose="020B0604020202020204" pitchFamily="34" charset="0"/>
              </a:rPr>
              <a:t>Engagement: Incorporating interactive and hands-on activities helps maintain student interest and motivation. Varied teaching methods can cater to different learning styles.</a:t>
            </a:r>
          </a:p>
          <a:p>
            <a:pPr marL="285750" indent="-285750">
              <a:buFont typeface="Arial" panose="020B0604020202020204" pitchFamily="34" charset="0"/>
              <a:buChar char="•"/>
            </a:pPr>
            <a:r>
              <a:rPr lang="en-US" b="0" i="0" dirty="0">
                <a:effectLst/>
                <a:latin typeface="Arial" panose="020B0604020202020204" pitchFamily="34" charset="0"/>
              </a:rPr>
              <a:t>Inclusivity: Recognizing and respecting diverse backgrounds, abilities, and perspectives fosters a sense of belonging and encourages participation from all students.</a:t>
            </a:r>
          </a:p>
          <a:p>
            <a:pPr marL="285750" indent="-285750">
              <a:buFont typeface="Arial" panose="020B0604020202020204" pitchFamily="34" charset="0"/>
              <a:buChar char="•"/>
            </a:pPr>
            <a:r>
              <a:rPr lang="en-US" b="0" i="0" dirty="0">
                <a:effectLst/>
                <a:latin typeface="Arial" panose="020B0604020202020204" pitchFamily="34" charset="0"/>
              </a:rPr>
              <a:t>Clear Expectations: Establishing clear rules, goals, and outcomes helps students understand what is expected of them and how they can succeed.</a:t>
            </a:r>
          </a:p>
          <a:p>
            <a:pPr marL="285750" indent="-285750">
              <a:buFont typeface="Arial" panose="020B0604020202020204" pitchFamily="34" charset="0"/>
              <a:buChar char="•"/>
            </a:pPr>
            <a:r>
              <a:rPr lang="en-US" b="0" i="0" dirty="0">
                <a:effectLst/>
                <a:latin typeface="Arial" panose="020B0604020202020204" pitchFamily="34" charset="0"/>
              </a:rPr>
              <a:t>Supportive Relationships: Building strong relationships between teachers and students, as well as among peers, promotes collaboration and a sense of community.</a:t>
            </a:r>
          </a:p>
          <a:p>
            <a:pPr marL="285750" indent="-285750">
              <a:buFont typeface="Arial" panose="020B0604020202020204" pitchFamily="34" charset="0"/>
              <a:buChar char="•"/>
            </a:pPr>
            <a:r>
              <a:rPr lang="en-US" b="0" i="0" dirty="0">
                <a:effectLst/>
                <a:latin typeface="Arial" panose="020B0604020202020204" pitchFamily="34" charset="0"/>
              </a:rPr>
              <a:t>Access to Resources: Providing access to a variety of learning materials and technologies can enhance the educational experience and support different learning needs.</a:t>
            </a:r>
          </a:p>
          <a:p>
            <a:pPr marL="285750" indent="-285750">
              <a:buFont typeface="Arial" panose="020B0604020202020204" pitchFamily="34" charset="0"/>
              <a:buChar char="•"/>
            </a:pPr>
            <a:r>
              <a:rPr lang="en-US" b="0" i="0" dirty="0">
                <a:effectLst/>
                <a:latin typeface="Arial" panose="020B0604020202020204" pitchFamily="34" charset="0"/>
              </a:rPr>
              <a:t>Feedback and Assessment: Regular, constructive feedback helps students understand their progress and areas for improvement, while formative assessments can guide instruction.</a:t>
            </a:r>
          </a:p>
          <a:p>
            <a:pPr marL="285750" indent="-285750">
              <a:buFont typeface="Arial" panose="020B0604020202020204" pitchFamily="34" charset="0"/>
              <a:buChar char="•"/>
            </a:pPr>
            <a:r>
              <a:rPr lang="en-US" b="0" i="0" dirty="0">
                <a:effectLst/>
                <a:latin typeface="Arial" panose="020B0604020202020204" pitchFamily="34" charset="0"/>
              </a:rPr>
              <a:t>Flexibility: Adapting the learning environment to meet the changing needs of students can enhance engagement and effectiveness.</a:t>
            </a:r>
          </a:p>
          <a:p>
            <a:pPr marL="285750" indent="-285750">
              <a:buFont typeface="Arial" panose="020B0604020202020204" pitchFamily="34" charset="0"/>
              <a:buChar char="•"/>
            </a:pPr>
            <a:r>
              <a:rPr lang="en-US" b="0" i="0" dirty="0">
                <a:effectLst/>
                <a:latin typeface="Arial" panose="020B0604020202020204" pitchFamily="34" charset="0"/>
              </a:rPr>
              <a:t>Encouragement of Critical Thinking: Creating opportunities for students to analyze, evaluate, and create fosters deeper understanding and skills that are essential for lifelong learning.</a:t>
            </a:r>
          </a:p>
          <a:p>
            <a:pPr marL="285750" indent="-285750">
              <a:buFont typeface="Arial" panose="020B0604020202020204" pitchFamily="34" charset="0"/>
              <a:buChar char="•"/>
            </a:pPr>
            <a:r>
              <a:rPr lang="en-US" b="0" i="0" dirty="0">
                <a:effectLst/>
                <a:latin typeface="Arial" panose="020B0604020202020204" pitchFamily="34" charset="0"/>
              </a:rPr>
              <a:t>Positive Reinforcement: Recognizing and celebrating achievements, both big and small, can boost motivation and self-esteem.</a:t>
            </a:r>
          </a:p>
          <a:p>
            <a:pPr marL="285750" indent="-285750">
              <a:buFont typeface="Arial" panose="020B0604020202020204" pitchFamily="34" charset="0"/>
              <a:buChar char="•"/>
            </a:pPr>
            <a:r>
              <a:rPr lang="en-US" b="0" i="0" dirty="0">
                <a:effectLst/>
                <a:latin typeface="Arial" panose="020B0604020202020204" pitchFamily="34" charset="0"/>
              </a:rPr>
              <a:t>By considering these factors, educators can create a dynamic and effective learning environment that supports student growth and success.</a:t>
            </a:r>
            <a:endParaRPr lang="en-CA" dirty="0"/>
          </a:p>
        </p:txBody>
      </p:sp>
      <p:sp>
        <p:nvSpPr>
          <p:cNvPr id="2" name="Slide Number Placeholder 1">
            <a:extLst>
              <a:ext uri="{FF2B5EF4-FFF2-40B4-BE49-F238E27FC236}">
                <a16:creationId xmlns:a16="http://schemas.microsoft.com/office/drawing/2014/main" id="{A064F843-5F82-945C-E7CE-A6E0F4C81E23}"/>
              </a:ext>
            </a:extLst>
          </p:cNvPr>
          <p:cNvSpPr>
            <a:spLocks noGrp="1"/>
          </p:cNvSpPr>
          <p:nvPr>
            <p:ph type="sldNum" sz="quarter" idx="12"/>
          </p:nvPr>
        </p:nvSpPr>
        <p:spPr/>
        <p:txBody>
          <a:bodyPr/>
          <a:lstStyle/>
          <a:p>
            <a:fld id="{5B621ED0-B45F-441E-93E9-023E2B55C8A5}" type="slidenum">
              <a:rPr lang="en-CA" smtClean="0"/>
              <a:t>147</a:t>
            </a:fld>
            <a:endParaRPr lang="en-CA"/>
          </a:p>
        </p:txBody>
      </p:sp>
    </p:spTree>
    <p:extLst>
      <p:ext uri="{BB962C8B-B14F-4D97-AF65-F5344CB8AC3E}">
        <p14:creationId xmlns:p14="http://schemas.microsoft.com/office/powerpoint/2010/main" val="131118130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293771-366E-ED29-7524-DB369D3FC2B6}"/>
              </a:ext>
            </a:extLst>
          </p:cNvPr>
          <p:cNvSpPr txBox="1"/>
          <p:nvPr/>
        </p:nvSpPr>
        <p:spPr>
          <a:xfrm>
            <a:off x="-7716" y="363078"/>
            <a:ext cx="12192000" cy="3693319"/>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Intellectual learning involves acquiring knowledge and understanding concepts through cognitive processes such as reading, studying, and analyzing information. It focuses on developing critical thinking skills and expanding one's intellectual capacity.</a:t>
            </a:r>
          </a:p>
          <a:p>
            <a:pPr marL="285750" indent="-285750">
              <a:buFont typeface="Arial" panose="020B0604020202020204" pitchFamily="34" charset="0"/>
              <a:buChar char="•"/>
            </a:pPr>
            <a:r>
              <a:rPr lang="en-US" b="0" i="0" dirty="0">
                <a:effectLst/>
                <a:latin typeface="Arial" panose="020B0604020202020204" pitchFamily="34" charset="0"/>
              </a:rPr>
              <a:t>Experiential learning, on the other hand, is a hands-on approach to learning that involves learning through experience, reflection, and experimentation. It emphasizes learning by doing, and often involves real-world applications of knowledge and skills.</a:t>
            </a:r>
          </a:p>
          <a:p>
            <a:pPr marL="285750" indent="-285750">
              <a:buFont typeface="Arial" panose="020B0604020202020204" pitchFamily="34" charset="0"/>
              <a:buChar char="•"/>
            </a:pPr>
            <a:r>
              <a:rPr lang="en-US" b="0" i="0" dirty="0">
                <a:effectLst/>
                <a:latin typeface="Arial" panose="020B0604020202020204" pitchFamily="34" charset="0"/>
              </a:rPr>
              <a:t>Effective learning refers to the ability to retain and apply what has been learned in a meaningful way. It involves understanding how to learn efficiently, setting goals, managing time effectively, and utilizing various learning strategies to maximize learning outcomes.</a:t>
            </a:r>
          </a:p>
          <a:p>
            <a:pPr marL="285750" indent="-285750">
              <a:buFont typeface="Arial" panose="020B0604020202020204" pitchFamily="34" charset="0"/>
              <a:buChar char="•"/>
            </a:pPr>
            <a:r>
              <a:rPr lang="en-US" b="0" i="0" dirty="0">
                <a:effectLst/>
                <a:latin typeface="Arial" panose="020B0604020202020204" pitchFamily="34" charset="0"/>
              </a:rPr>
              <a:t>In summary, intellectual learning focuses on acquiring knowledge and understanding concepts, experiential learning emphasizes learning through hands-on experience, and effective learning involves retaining and applying knowledge in a meaningful way. Each approach has its unique benefits and can be combined to create a comprehensive learning experience</a:t>
            </a:r>
            <a:endParaRPr lang="en-CA" dirty="0"/>
          </a:p>
        </p:txBody>
      </p:sp>
      <p:sp>
        <p:nvSpPr>
          <p:cNvPr id="2" name="Slide Number Placeholder 1">
            <a:extLst>
              <a:ext uri="{FF2B5EF4-FFF2-40B4-BE49-F238E27FC236}">
                <a16:creationId xmlns:a16="http://schemas.microsoft.com/office/drawing/2014/main" id="{C8704D25-1E06-7A25-7680-AB5FD7E8D930}"/>
              </a:ext>
            </a:extLst>
          </p:cNvPr>
          <p:cNvSpPr>
            <a:spLocks noGrp="1"/>
          </p:cNvSpPr>
          <p:nvPr>
            <p:ph type="sldNum" sz="quarter" idx="12"/>
          </p:nvPr>
        </p:nvSpPr>
        <p:spPr/>
        <p:txBody>
          <a:bodyPr/>
          <a:lstStyle/>
          <a:p>
            <a:fld id="{5B621ED0-B45F-441E-93E9-023E2B55C8A5}" type="slidenum">
              <a:rPr lang="en-CA" smtClean="0"/>
              <a:t>148</a:t>
            </a:fld>
            <a:endParaRPr lang="en-CA"/>
          </a:p>
        </p:txBody>
      </p:sp>
    </p:spTree>
    <p:extLst>
      <p:ext uri="{BB962C8B-B14F-4D97-AF65-F5344CB8AC3E}">
        <p14:creationId xmlns:p14="http://schemas.microsoft.com/office/powerpoint/2010/main" val="84534535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3">
            <a:extLst>
              <a:ext uri="{28A0092B-C50C-407E-A947-70E740481C1C}">
                <a14:useLocalDpi xmlns:a14="http://schemas.microsoft.com/office/drawing/2010/main" val="0"/>
              </a:ext>
            </a:extLst>
          </a:blip>
          <a:srcRect t="175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1333198" y="430132"/>
            <a:ext cx="7634288" cy="1738312"/>
          </a:xfrm>
        </p:spPr>
        <p:txBody>
          <a:bodyPr>
            <a:normAutofit/>
          </a:bodyPr>
          <a:lstStyle/>
          <a:p>
            <a:r>
              <a:rPr lang="en-CA" sz="6600" dirty="0">
                <a:solidFill>
                  <a:schemeClr val="tx1"/>
                </a:solidFill>
              </a:rPr>
              <a:t>videos</a:t>
            </a:r>
          </a:p>
        </p:txBody>
      </p:sp>
      <p:sp>
        <p:nvSpPr>
          <p:cNvPr id="6" name="TextBox 5">
            <a:extLst>
              <a:ext uri="{FF2B5EF4-FFF2-40B4-BE49-F238E27FC236}">
                <a16:creationId xmlns:a16="http://schemas.microsoft.com/office/drawing/2014/main" id="{E1B0127D-FA4C-B3AC-6834-B5EBB6697756}"/>
              </a:ext>
            </a:extLst>
          </p:cNvPr>
          <p:cNvSpPr txBox="1"/>
          <p:nvPr/>
        </p:nvSpPr>
        <p:spPr>
          <a:xfrm>
            <a:off x="2554719" y="1957644"/>
            <a:ext cx="6209818" cy="1569660"/>
          </a:xfrm>
          <a:prstGeom prst="rect">
            <a:avLst/>
          </a:prstGeom>
          <a:noFill/>
        </p:spPr>
        <p:txBody>
          <a:bodyPr wrap="square">
            <a:spAutoFit/>
          </a:bodyPr>
          <a:lstStyle/>
          <a:p>
            <a:pPr marL="457200" indent="-457200">
              <a:buAutoNum type="arabicPeriod"/>
            </a:pPr>
            <a:r>
              <a:rPr lang="en-CA" sz="3200" dirty="0"/>
              <a:t>Introduction to the simple course</a:t>
            </a:r>
          </a:p>
          <a:p>
            <a:pPr marL="457200" indent="-457200">
              <a:buAutoNum type="arabicPeriod"/>
            </a:pPr>
            <a:r>
              <a:rPr lang="en-CA" sz="3200" dirty="0"/>
              <a:t>Session 1 of simple</a:t>
            </a:r>
          </a:p>
          <a:p>
            <a:pPr marL="457200" indent="-457200">
              <a:buAutoNum type="arabicPeriod"/>
            </a:pPr>
            <a:r>
              <a:rPr lang="en-CA" sz="3200" dirty="0"/>
              <a:t>Session 2</a:t>
            </a:r>
          </a:p>
        </p:txBody>
      </p:sp>
      <p:sp>
        <p:nvSpPr>
          <p:cNvPr id="3" name="Slide Number Placeholder 2">
            <a:extLst>
              <a:ext uri="{FF2B5EF4-FFF2-40B4-BE49-F238E27FC236}">
                <a16:creationId xmlns:a16="http://schemas.microsoft.com/office/drawing/2014/main" id="{DE3B02A8-AAFF-F2CA-A875-AF4D5E603BF5}"/>
              </a:ext>
            </a:extLst>
          </p:cNvPr>
          <p:cNvSpPr>
            <a:spLocks noGrp="1"/>
          </p:cNvSpPr>
          <p:nvPr>
            <p:ph type="sldNum" sz="quarter" idx="12"/>
          </p:nvPr>
        </p:nvSpPr>
        <p:spPr/>
        <p:txBody>
          <a:bodyPr/>
          <a:lstStyle/>
          <a:p>
            <a:fld id="{5B621ED0-B45F-441E-93E9-023E2B55C8A5}" type="slidenum">
              <a:rPr lang="en-CA" smtClean="0"/>
              <a:t>149</a:t>
            </a:fld>
            <a:endParaRPr lang="en-CA"/>
          </a:p>
        </p:txBody>
      </p:sp>
    </p:spTree>
    <p:extLst>
      <p:ext uri="{BB962C8B-B14F-4D97-AF65-F5344CB8AC3E}">
        <p14:creationId xmlns:p14="http://schemas.microsoft.com/office/powerpoint/2010/main" val="219958646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Introduction to the simple course">
            <a:hlinkClick r:id="" action="ppaction://media"/>
            <a:extLst>
              <a:ext uri="{FF2B5EF4-FFF2-40B4-BE49-F238E27FC236}">
                <a16:creationId xmlns:a16="http://schemas.microsoft.com/office/drawing/2014/main" id="{0F99B7D7-E2D6-F6E4-B61E-FD83C0507BF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6A3EF382-C42E-78B4-6A1F-8D8D8397EA43}"/>
              </a:ext>
            </a:extLst>
          </p:cNvPr>
          <p:cNvSpPr>
            <a:spLocks noGrp="1"/>
          </p:cNvSpPr>
          <p:nvPr>
            <p:ph type="sldNum" sz="quarter" idx="12"/>
          </p:nvPr>
        </p:nvSpPr>
        <p:spPr/>
        <p:txBody>
          <a:bodyPr/>
          <a:lstStyle/>
          <a:p>
            <a:fld id="{5B621ED0-B45F-441E-93E9-023E2B55C8A5}" type="slidenum">
              <a:rPr lang="en-CA" smtClean="0"/>
              <a:t>150</a:t>
            </a:fld>
            <a:endParaRPr lang="en-CA"/>
          </a:p>
        </p:txBody>
      </p:sp>
    </p:spTree>
    <p:extLst>
      <p:ext uri="{BB962C8B-B14F-4D97-AF65-F5344CB8AC3E}">
        <p14:creationId xmlns:p14="http://schemas.microsoft.com/office/powerpoint/2010/main" val="286761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37EC-C2DE-C20B-1024-7A9D5410EA5F}"/>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38DB086A-A7EF-0DB4-D42D-5C21FCE98640}"/>
              </a:ext>
            </a:extLst>
          </p:cNvPr>
          <p:cNvSpPr>
            <a:spLocks noGrp="1"/>
          </p:cNvSpPr>
          <p:nvPr>
            <p:ph type="subTitle" idx="1"/>
          </p:nvPr>
        </p:nvSpPr>
        <p:spPr/>
        <p:txBody>
          <a:bodyPr/>
          <a:lstStyle/>
          <a:p>
            <a:endParaRPr lang="en-CA"/>
          </a:p>
        </p:txBody>
      </p:sp>
      <p:pic>
        <p:nvPicPr>
          <p:cNvPr id="4" name="Online Media 3" title="It’s simple on YouTube session 1">
            <a:hlinkClick r:id="" action="ppaction://media"/>
            <a:extLst>
              <a:ext uri="{FF2B5EF4-FFF2-40B4-BE49-F238E27FC236}">
                <a16:creationId xmlns:a16="http://schemas.microsoft.com/office/drawing/2014/main" id="{864613A3-12D1-D269-BD28-6B1999BD367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1C6AD43F-20C1-58FA-FA6A-84929E83D319}"/>
              </a:ext>
            </a:extLst>
          </p:cNvPr>
          <p:cNvSpPr>
            <a:spLocks noGrp="1"/>
          </p:cNvSpPr>
          <p:nvPr>
            <p:ph type="sldNum" sz="quarter" idx="12"/>
          </p:nvPr>
        </p:nvSpPr>
        <p:spPr/>
        <p:txBody>
          <a:bodyPr/>
          <a:lstStyle/>
          <a:p>
            <a:fld id="{5B621ED0-B45F-441E-93E9-023E2B55C8A5}" type="slidenum">
              <a:rPr lang="en-CA" smtClean="0"/>
              <a:t>151</a:t>
            </a:fld>
            <a:endParaRPr lang="en-CA"/>
          </a:p>
        </p:txBody>
      </p:sp>
    </p:spTree>
    <p:extLst>
      <p:ext uri="{BB962C8B-B14F-4D97-AF65-F5344CB8AC3E}">
        <p14:creationId xmlns:p14="http://schemas.microsoft.com/office/powerpoint/2010/main" val="120879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0DE5-41E4-A3CD-5ADE-23324B359CD7}"/>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D57BECD3-3B7F-DC55-5648-14BB24725B23}"/>
              </a:ext>
            </a:extLst>
          </p:cNvPr>
          <p:cNvSpPr>
            <a:spLocks noGrp="1"/>
          </p:cNvSpPr>
          <p:nvPr>
            <p:ph type="subTitle" idx="1"/>
          </p:nvPr>
        </p:nvSpPr>
        <p:spPr/>
        <p:txBody>
          <a:bodyPr/>
          <a:lstStyle/>
          <a:p>
            <a:endParaRPr lang="en-CA"/>
          </a:p>
        </p:txBody>
      </p:sp>
      <p:pic>
        <p:nvPicPr>
          <p:cNvPr id="4" name="Online Media 3" title="It’s simple on YouTube session 2">
            <a:hlinkClick r:id="" action="ppaction://media"/>
            <a:extLst>
              <a:ext uri="{FF2B5EF4-FFF2-40B4-BE49-F238E27FC236}">
                <a16:creationId xmlns:a16="http://schemas.microsoft.com/office/drawing/2014/main" id="{135C9A89-E9D8-FA83-287B-5A433EA527D2}"/>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BC33FF6F-C3BF-4D1E-5635-FEDB11E9E3B8}"/>
              </a:ext>
            </a:extLst>
          </p:cNvPr>
          <p:cNvSpPr>
            <a:spLocks noGrp="1"/>
          </p:cNvSpPr>
          <p:nvPr>
            <p:ph type="sldNum" sz="quarter" idx="12"/>
          </p:nvPr>
        </p:nvSpPr>
        <p:spPr/>
        <p:txBody>
          <a:bodyPr/>
          <a:lstStyle/>
          <a:p>
            <a:fld id="{5B621ED0-B45F-441E-93E9-023E2B55C8A5}" type="slidenum">
              <a:rPr lang="en-CA" smtClean="0"/>
              <a:t>152</a:t>
            </a:fld>
            <a:endParaRPr lang="en-CA"/>
          </a:p>
        </p:txBody>
      </p:sp>
    </p:spTree>
    <p:extLst>
      <p:ext uri="{BB962C8B-B14F-4D97-AF65-F5344CB8AC3E}">
        <p14:creationId xmlns:p14="http://schemas.microsoft.com/office/powerpoint/2010/main" val="119185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etting Intentions Daily Guided Meditation (5 minutes)">
            <a:hlinkClick r:id="" action="ppaction://media"/>
            <a:extLst>
              <a:ext uri="{FF2B5EF4-FFF2-40B4-BE49-F238E27FC236}">
                <a16:creationId xmlns:a16="http://schemas.microsoft.com/office/drawing/2014/main" id="{A87A61ED-EE93-8998-1B77-738DD8F5712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FA3DDBE-050D-465B-813C-0DD0EED3A5BF}"/>
              </a:ext>
            </a:extLst>
          </p:cNvPr>
          <p:cNvSpPr>
            <a:spLocks noGrp="1"/>
          </p:cNvSpPr>
          <p:nvPr>
            <p:ph type="sldNum" sz="quarter" idx="12"/>
          </p:nvPr>
        </p:nvSpPr>
        <p:spPr/>
        <p:txBody>
          <a:bodyPr/>
          <a:lstStyle/>
          <a:p>
            <a:fld id="{5B621ED0-B45F-441E-93E9-023E2B55C8A5}" type="slidenum">
              <a:rPr lang="en-CA" smtClean="0"/>
              <a:t>153</a:t>
            </a:fld>
            <a:endParaRPr lang="en-CA"/>
          </a:p>
        </p:txBody>
      </p:sp>
    </p:spTree>
    <p:extLst>
      <p:ext uri="{BB962C8B-B14F-4D97-AF65-F5344CB8AC3E}">
        <p14:creationId xmlns:p14="http://schemas.microsoft.com/office/powerpoint/2010/main" val="16860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How Wounded People Seek Out further Punishment">
            <a:hlinkClick r:id="" action="ppaction://media"/>
            <a:extLst>
              <a:ext uri="{FF2B5EF4-FFF2-40B4-BE49-F238E27FC236}">
                <a16:creationId xmlns:a16="http://schemas.microsoft.com/office/drawing/2014/main" id="{BEE382AF-A5BD-62F7-0A09-0C6C591AB1C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8ABAE7D4-C486-E62C-D5F8-0CAE0C6ABCA1}"/>
              </a:ext>
            </a:extLst>
          </p:cNvPr>
          <p:cNvSpPr>
            <a:spLocks noGrp="1"/>
          </p:cNvSpPr>
          <p:nvPr>
            <p:ph type="sldNum" sz="quarter" idx="12"/>
          </p:nvPr>
        </p:nvSpPr>
        <p:spPr/>
        <p:txBody>
          <a:bodyPr/>
          <a:lstStyle/>
          <a:p>
            <a:fld id="{5B621ED0-B45F-441E-93E9-023E2B55C8A5}" type="slidenum">
              <a:rPr lang="en-CA" smtClean="0"/>
              <a:t>154</a:t>
            </a:fld>
            <a:endParaRPr lang="en-CA"/>
          </a:p>
        </p:txBody>
      </p:sp>
    </p:spTree>
    <p:extLst>
      <p:ext uri="{BB962C8B-B14F-4D97-AF65-F5344CB8AC3E}">
        <p14:creationId xmlns:p14="http://schemas.microsoft.com/office/powerpoint/2010/main" val="296848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From emotionally crippled to a loving personality | George Vaillant | TEDxAmsterdam">
            <a:hlinkClick r:id="" action="ppaction://media"/>
            <a:extLst>
              <a:ext uri="{FF2B5EF4-FFF2-40B4-BE49-F238E27FC236}">
                <a16:creationId xmlns:a16="http://schemas.microsoft.com/office/drawing/2014/main" id="{FCF95A4C-DED2-9586-1A3C-C94CA7ECF45C}"/>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B90C2FF-41E0-623E-CECF-94847F6165D9}"/>
              </a:ext>
            </a:extLst>
          </p:cNvPr>
          <p:cNvSpPr>
            <a:spLocks noGrp="1"/>
          </p:cNvSpPr>
          <p:nvPr>
            <p:ph type="sldNum" sz="quarter" idx="12"/>
          </p:nvPr>
        </p:nvSpPr>
        <p:spPr/>
        <p:txBody>
          <a:bodyPr/>
          <a:lstStyle/>
          <a:p>
            <a:fld id="{5B621ED0-B45F-441E-93E9-023E2B55C8A5}" type="slidenum">
              <a:rPr lang="en-CA" smtClean="0"/>
              <a:t>155</a:t>
            </a:fld>
            <a:endParaRPr lang="en-CA"/>
          </a:p>
        </p:txBody>
      </p:sp>
    </p:spTree>
    <p:extLst>
      <p:ext uri="{BB962C8B-B14F-4D97-AF65-F5344CB8AC3E}">
        <p14:creationId xmlns:p14="http://schemas.microsoft.com/office/powerpoint/2010/main" val="279190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ngredients of Mental Health">
            <a:hlinkClick r:id="" action="ppaction://media"/>
            <a:extLst>
              <a:ext uri="{FF2B5EF4-FFF2-40B4-BE49-F238E27FC236}">
                <a16:creationId xmlns:a16="http://schemas.microsoft.com/office/drawing/2014/main" id="{F60046E6-31EC-62DC-AF5E-740AC130C142}"/>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DF465EE4-60D8-650F-E194-892109B247F3}"/>
              </a:ext>
            </a:extLst>
          </p:cNvPr>
          <p:cNvSpPr>
            <a:spLocks noGrp="1"/>
          </p:cNvSpPr>
          <p:nvPr>
            <p:ph type="sldNum" sz="quarter" idx="12"/>
          </p:nvPr>
        </p:nvSpPr>
        <p:spPr/>
        <p:txBody>
          <a:bodyPr/>
          <a:lstStyle/>
          <a:p>
            <a:fld id="{5B621ED0-B45F-441E-93E9-023E2B55C8A5}" type="slidenum">
              <a:rPr lang="en-CA" smtClean="0"/>
              <a:t>156</a:t>
            </a:fld>
            <a:endParaRPr lang="en-CA"/>
          </a:p>
        </p:txBody>
      </p:sp>
    </p:spTree>
    <p:extLst>
      <p:ext uri="{BB962C8B-B14F-4D97-AF65-F5344CB8AC3E}">
        <p14:creationId xmlns:p14="http://schemas.microsoft.com/office/powerpoint/2010/main" val="288024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5 Ways To Start Your Therapeutic Journey with Alain De Botton">
            <a:hlinkClick r:id="" action="ppaction://media"/>
            <a:extLst>
              <a:ext uri="{FF2B5EF4-FFF2-40B4-BE49-F238E27FC236}">
                <a16:creationId xmlns:a16="http://schemas.microsoft.com/office/drawing/2014/main" id="{AB42D452-FF7A-006A-1FE6-AE8CBA2A1CFC}"/>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22109689-68E4-8668-B274-9E652A815EE3}"/>
              </a:ext>
            </a:extLst>
          </p:cNvPr>
          <p:cNvSpPr>
            <a:spLocks noGrp="1"/>
          </p:cNvSpPr>
          <p:nvPr>
            <p:ph type="sldNum" sz="quarter" idx="12"/>
          </p:nvPr>
        </p:nvSpPr>
        <p:spPr/>
        <p:txBody>
          <a:bodyPr/>
          <a:lstStyle/>
          <a:p>
            <a:fld id="{5B621ED0-B45F-441E-93E9-023E2B55C8A5}" type="slidenum">
              <a:rPr lang="en-CA" smtClean="0"/>
              <a:t>157</a:t>
            </a:fld>
            <a:endParaRPr lang="en-CA"/>
          </a:p>
        </p:txBody>
      </p:sp>
    </p:spTree>
    <p:extLst>
      <p:ext uri="{BB962C8B-B14F-4D97-AF65-F5344CB8AC3E}">
        <p14:creationId xmlns:p14="http://schemas.microsoft.com/office/powerpoint/2010/main" val="62643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s Everyone Else Normal? Feeling Painfully Different">
            <a:hlinkClick r:id="" action="ppaction://media"/>
            <a:extLst>
              <a:ext uri="{FF2B5EF4-FFF2-40B4-BE49-F238E27FC236}">
                <a16:creationId xmlns:a16="http://schemas.microsoft.com/office/drawing/2014/main" id="{2C6AD0C4-9F59-2564-BD61-6597DBB96E3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131C1924-17E7-56B9-F6B8-0304131CA915}"/>
              </a:ext>
            </a:extLst>
          </p:cNvPr>
          <p:cNvSpPr>
            <a:spLocks noGrp="1"/>
          </p:cNvSpPr>
          <p:nvPr>
            <p:ph type="sldNum" sz="quarter" idx="12"/>
          </p:nvPr>
        </p:nvSpPr>
        <p:spPr/>
        <p:txBody>
          <a:bodyPr/>
          <a:lstStyle/>
          <a:p>
            <a:fld id="{5B621ED0-B45F-441E-93E9-023E2B55C8A5}" type="slidenum">
              <a:rPr lang="en-CA" smtClean="0"/>
              <a:t>158</a:t>
            </a:fld>
            <a:endParaRPr lang="en-CA"/>
          </a:p>
        </p:txBody>
      </p:sp>
    </p:spTree>
    <p:extLst>
      <p:ext uri="{BB962C8B-B14F-4D97-AF65-F5344CB8AC3E}">
        <p14:creationId xmlns:p14="http://schemas.microsoft.com/office/powerpoint/2010/main" val="295978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at is Dialectical Behavior Therapy?">
            <a:hlinkClick r:id="" action="ppaction://media"/>
            <a:extLst>
              <a:ext uri="{FF2B5EF4-FFF2-40B4-BE49-F238E27FC236}">
                <a16:creationId xmlns:a16="http://schemas.microsoft.com/office/drawing/2014/main" id="{F5F556F4-FDFA-8DBD-5F17-5620A9D1BC9B}"/>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F8AEBB2-3123-DB9E-9C85-7B5D06A0280D}"/>
              </a:ext>
            </a:extLst>
          </p:cNvPr>
          <p:cNvSpPr>
            <a:spLocks noGrp="1"/>
          </p:cNvSpPr>
          <p:nvPr>
            <p:ph type="sldNum" sz="quarter" idx="12"/>
          </p:nvPr>
        </p:nvSpPr>
        <p:spPr/>
        <p:txBody>
          <a:bodyPr/>
          <a:lstStyle/>
          <a:p>
            <a:fld id="{5B621ED0-B45F-441E-93E9-023E2B55C8A5}" type="slidenum">
              <a:rPr lang="en-CA" smtClean="0"/>
              <a:t>159</a:t>
            </a:fld>
            <a:endParaRPr lang="en-CA"/>
          </a:p>
        </p:txBody>
      </p:sp>
    </p:spTree>
    <p:extLst>
      <p:ext uri="{BB962C8B-B14F-4D97-AF65-F5344CB8AC3E}">
        <p14:creationId xmlns:p14="http://schemas.microsoft.com/office/powerpoint/2010/main" val="367917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y We Behave As We Do">
            <a:hlinkClick r:id="" action="ppaction://media"/>
            <a:extLst>
              <a:ext uri="{FF2B5EF4-FFF2-40B4-BE49-F238E27FC236}">
                <a16:creationId xmlns:a16="http://schemas.microsoft.com/office/drawing/2014/main" id="{75701B8C-81B1-0189-5470-E6421DFD48DE}"/>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0A21B7C-A0A6-23C0-2120-076C9320AF79}"/>
              </a:ext>
            </a:extLst>
          </p:cNvPr>
          <p:cNvSpPr>
            <a:spLocks noGrp="1"/>
          </p:cNvSpPr>
          <p:nvPr>
            <p:ph type="sldNum" sz="quarter" idx="12"/>
          </p:nvPr>
        </p:nvSpPr>
        <p:spPr/>
        <p:txBody>
          <a:bodyPr/>
          <a:lstStyle/>
          <a:p>
            <a:fld id="{5B621ED0-B45F-441E-93E9-023E2B55C8A5}" type="slidenum">
              <a:rPr lang="en-CA" smtClean="0"/>
              <a:t>160</a:t>
            </a:fld>
            <a:endParaRPr lang="en-CA"/>
          </a:p>
        </p:txBody>
      </p:sp>
    </p:spTree>
    <p:extLst>
      <p:ext uri="{BB962C8B-B14F-4D97-AF65-F5344CB8AC3E}">
        <p14:creationId xmlns:p14="http://schemas.microsoft.com/office/powerpoint/2010/main" val="294348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sychotherapy">
            <a:hlinkClick r:id="" action="ppaction://media"/>
            <a:extLst>
              <a:ext uri="{FF2B5EF4-FFF2-40B4-BE49-F238E27FC236}">
                <a16:creationId xmlns:a16="http://schemas.microsoft.com/office/drawing/2014/main" id="{26A0090E-C081-9226-D480-AAC47E1B541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1BA4466-1C4D-451E-D9C3-6206292E9060}"/>
              </a:ext>
            </a:extLst>
          </p:cNvPr>
          <p:cNvSpPr>
            <a:spLocks noGrp="1"/>
          </p:cNvSpPr>
          <p:nvPr>
            <p:ph type="sldNum" sz="quarter" idx="12"/>
          </p:nvPr>
        </p:nvSpPr>
        <p:spPr/>
        <p:txBody>
          <a:bodyPr/>
          <a:lstStyle/>
          <a:p>
            <a:fld id="{5B621ED0-B45F-441E-93E9-023E2B55C8A5}" type="slidenum">
              <a:rPr lang="en-CA" smtClean="0"/>
              <a:t>161</a:t>
            </a:fld>
            <a:endParaRPr lang="en-CA"/>
          </a:p>
        </p:txBody>
      </p:sp>
    </p:spTree>
    <p:extLst>
      <p:ext uri="{BB962C8B-B14F-4D97-AF65-F5344CB8AC3E}">
        <p14:creationId xmlns:p14="http://schemas.microsoft.com/office/powerpoint/2010/main" val="399015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Overcomer Animated Short | Hannah Grace">
            <a:hlinkClick r:id="" action="ppaction://media"/>
            <a:extLst>
              <a:ext uri="{FF2B5EF4-FFF2-40B4-BE49-F238E27FC236}">
                <a16:creationId xmlns:a16="http://schemas.microsoft.com/office/drawing/2014/main" id="{4CB2CD64-EF22-0E74-67A1-B6B1A1365772}"/>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16338D7-5888-F5D7-6DBE-A50BB282F93C}"/>
              </a:ext>
            </a:extLst>
          </p:cNvPr>
          <p:cNvSpPr>
            <a:spLocks noGrp="1"/>
          </p:cNvSpPr>
          <p:nvPr>
            <p:ph type="sldNum" sz="quarter" idx="12"/>
          </p:nvPr>
        </p:nvSpPr>
        <p:spPr/>
        <p:txBody>
          <a:bodyPr/>
          <a:lstStyle/>
          <a:p>
            <a:fld id="{5B621ED0-B45F-441E-93E9-023E2B55C8A5}" type="slidenum">
              <a:rPr lang="en-CA" smtClean="0"/>
              <a:t>162</a:t>
            </a:fld>
            <a:endParaRPr lang="en-CA"/>
          </a:p>
        </p:txBody>
      </p:sp>
    </p:spTree>
    <p:extLst>
      <p:ext uri="{BB962C8B-B14F-4D97-AF65-F5344CB8AC3E}">
        <p14:creationId xmlns:p14="http://schemas.microsoft.com/office/powerpoint/2010/main" val="1970465758"/>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myth of Sisyphus - Alex Gendler">
            <a:hlinkClick r:id="" action="ppaction://media"/>
            <a:extLst>
              <a:ext uri="{FF2B5EF4-FFF2-40B4-BE49-F238E27FC236}">
                <a16:creationId xmlns:a16="http://schemas.microsoft.com/office/drawing/2014/main" id="{AB744EE8-C955-75A0-0FC7-8014B8473063}"/>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26A867B7-546B-D9D8-C8B9-7EC2455B41D8}"/>
              </a:ext>
            </a:extLst>
          </p:cNvPr>
          <p:cNvSpPr>
            <a:spLocks noGrp="1"/>
          </p:cNvSpPr>
          <p:nvPr>
            <p:ph type="sldNum" sz="quarter" idx="12"/>
          </p:nvPr>
        </p:nvSpPr>
        <p:spPr/>
        <p:txBody>
          <a:bodyPr/>
          <a:lstStyle/>
          <a:p>
            <a:fld id="{5B621ED0-B45F-441E-93E9-023E2B55C8A5}" type="slidenum">
              <a:rPr lang="en-CA" smtClean="0"/>
              <a:t>163</a:t>
            </a:fld>
            <a:endParaRPr lang="en-CA"/>
          </a:p>
        </p:txBody>
      </p:sp>
    </p:spTree>
    <p:extLst>
      <p:ext uri="{BB962C8B-B14F-4D97-AF65-F5344CB8AC3E}">
        <p14:creationId xmlns:p14="http://schemas.microsoft.com/office/powerpoint/2010/main" val="400452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re's A Hole In My Sidewalk (by Portia Nelson)">
            <a:hlinkClick r:id="" action="ppaction://media"/>
            <a:extLst>
              <a:ext uri="{FF2B5EF4-FFF2-40B4-BE49-F238E27FC236}">
                <a16:creationId xmlns:a16="http://schemas.microsoft.com/office/drawing/2014/main" id="{243B95C7-AE5B-09A8-2226-C0B8EDBF4BD6}"/>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971D840-D0CE-5CEB-7DF0-80910D14E68A}"/>
              </a:ext>
            </a:extLst>
          </p:cNvPr>
          <p:cNvSpPr>
            <a:spLocks noGrp="1"/>
          </p:cNvSpPr>
          <p:nvPr>
            <p:ph type="sldNum" sz="quarter" idx="12"/>
          </p:nvPr>
        </p:nvSpPr>
        <p:spPr/>
        <p:txBody>
          <a:bodyPr/>
          <a:lstStyle/>
          <a:p>
            <a:fld id="{5B621ED0-B45F-441E-93E9-023E2B55C8A5}" type="slidenum">
              <a:rPr lang="en-CA" smtClean="0"/>
              <a:t>164</a:t>
            </a:fld>
            <a:endParaRPr lang="en-CA"/>
          </a:p>
        </p:txBody>
      </p:sp>
    </p:spTree>
    <p:extLst>
      <p:ext uri="{BB962C8B-B14F-4D97-AF65-F5344CB8AC3E}">
        <p14:creationId xmlns:p14="http://schemas.microsoft.com/office/powerpoint/2010/main" val="79848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9948-324B-40CA-B8E2-331F49BBC5CD}"/>
              </a:ext>
            </a:extLst>
          </p:cNvPr>
          <p:cNvSpPr>
            <a:spLocks noGrp="1"/>
          </p:cNvSpPr>
          <p:nvPr>
            <p:ph type="title"/>
          </p:nvPr>
        </p:nvSpPr>
        <p:spPr/>
        <p:txBody>
          <a:bodyPr/>
          <a:lstStyle/>
          <a:p>
            <a:endParaRPr lang="en-CA"/>
          </a:p>
        </p:txBody>
      </p:sp>
      <p:pic>
        <p:nvPicPr>
          <p:cNvPr id="6" name="Online Media 5" title="The 4 Skill Modules in DBT">
            <a:hlinkClick r:id="" action="ppaction://media"/>
            <a:extLst>
              <a:ext uri="{FF2B5EF4-FFF2-40B4-BE49-F238E27FC236}">
                <a16:creationId xmlns:a16="http://schemas.microsoft.com/office/drawing/2014/main" id="{A219C716-D16E-4719-A7BB-F3C4C7F8A9C9}"/>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58405AD-D9E3-D03A-BA5B-3F9C3A83A6A6}"/>
              </a:ext>
            </a:extLst>
          </p:cNvPr>
          <p:cNvSpPr>
            <a:spLocks noGrp="1"/>
          </p:cNvSpPr>
          <p:nvPr>
            <p:ph type="sldNum" sz="quarter" idx="12"/>
          </p:nvPr>
        </p:nvSpPr>
        <p:spPr/>
        <p:txBody>
          <a:bodyPr/>
          <a:lstStyle/>
          <a:p>
            <a:fld id="{5B621ED0-B45F-441E-93E9-023E2B55C8A5}" type="slidenum">
              <a:rPr lang="en-CA" smtClean="0"/>
              <a:t>165</a:t>
            </a:fld>
            <a:endParaRPr lang="en-CA"/>
          </a:p>
        </p:txBody>
      </p:sp>
    </p:spTree>
    <p:extLst>
      <p:ext uri="{BB962C8B-B14F-4D97-AF65-F5344CB8AC3E}">
        <p14:creationId xmlns:p14="http://schemas.microsoft.com/office/powerpoint/2010/main" val="85307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89E7-3BFA-472F-7B27-3394548763AE}"/>
              </a:ext>
            </a:extLst>
          </p:cNvPr>
          <p:cNvSpPr>
            <a:spLocks noGrp="1"/>
          </p:cNvSpPr>
          <p:nvPr>
            <p:ph type="title" idx="4294967295"/>
          </p:nvPr>
        </p:nvSpPr>
        <p:spPr>
          <a:xfrm>
            <a:off x="1377108" y="2366351"/>
            <a:ext cx="9783763" cy="1508125"/>
          </a:xfrm>
        </p:spPr>
        <p:txBody>
          <a:bodyPr>
            <a:normAutofit/>
          </a:bodyPr>
          <a:lstStyle/>
          <a:p>
            <a:r>
              <a:rPr lang="en-CA" sz="6000" dirty="0">
                <a:solidFill>
                  <a:schemeClr val="bg1"/>
                </a:solidFill>
              </a:rPr>
              <a:t>2024-25 sessions 1 and 2</a:t>
            </a:r>
          </a:p>
        </p:txBody>
      </p:sp>
      <p:sp>
        <p:nvSpPr>
          <p:cNvPr id="3" name="Slide Number Placeholder 2">
            <a:extLst>
              <a:ext uri="{FF2B5EF4-FFF2-40B4-BE49-F238E27FC236}">
                <a16:creationId xmlns:a16="http://schemas.microsoft.com/office/drawing/2014/main" id="{1C720EFD-442A-4F03-6F73-ED88AE22AE7C}"/>
              </a:ext>
            </a:extLst>
          </p:cNvPr>
          <p:cNvSpPr>
            <a:spLocks noGrp="1"/>
          </p:cNvSpPr>
          <p:nvPr>
            <p:ph type="sldNum" sz="quarter" idx="12"/>
          </p:nvPr>
        </p:nvSpPr>
        <p:spPr/>
        <p:txBody>
          <a:bodyPr/>
          <a:lstStyle/>
          <a:p>
            <a:fld id="{5B621ED0-B45F-441E-93E9-023E2B55C8A5}" type="slidenum">
              <a:rPr lang="en-CA" smtClean="0"/>
              <a:t>166</a:t>
            </a:fld>
            <a:endParaRPr lang="en-CA"/>
          </a:p>
        </p:txBody>
      </p:sp>
    </p:spTree>
    <p:extLst>
      <p:ext uri="{BB962C8B-B14F-4D97-AF65-F5344CB8AC3E}">
        <p14:creationId xmlns:p14="http://schemas.microsoft.com/office/powerpoint/2010/main" val="341638737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07BC6-8CA3-96E4-BEFF-4257550F716F}"/>
              </a:ext>
            </a:extLst>
          </p:cNvPr>
          <p:cNvSpPr>
            <a:spLocks noGrp="1"/>
          </p:cNvSpPr>
          <p:nvPr>
            <p:ph type="ctrTitle" idx="4294967295"/>
          </p:nvPr>
        </p:nvSpPr>
        <p:spPr>
          <a:xfrm>
            <a:off x="257649" y="1690688"/>
            <a:ext cx="11472862" cy="1738312"/>
          </a:xfrm>
        </p:spPr>
        <p:txBody>
          <a:bodyPr>
            <a:normAutofit fontScale="90000"/>
          </a:bodyPr>
          <a:lstStyle/>
          <a:p>
            <a:pPr algn="ctr"/>
            <a:r>
              <a:rPr lang="en-CA" sz="6600" dirty="0">
                <a:solidFill>
                  <a:schemeClr val="bg1"/>
                </a:solidFill>
              </a:rPr>
              <a:t>Welcome to the 2024-25 </a:t>
            </a:r>
            <a:br>
              <a:rPr lang="en-CA" sz="6600" dirty="0">
                <a:solidFill>
                  <a:schemeClr val="bg1"/>
                </a:solidFill>
              </a:rPr>
            </a:br>
            <a:r>
              <a:rPr lang="en-CA" sz="6600" dirty="0">
                <a:solidFill>
                  <a:schemeClr val="bg1"/>
                </a:solidFill>
              </a:rPr>
              <a:t>simple course </a:t>
            </a:r>
          </a:p>
        </p:txBody>
      </p:sp>
      <p:sp>
        <p:nvSpPr>
          <p:cNvPr id="3" name="Subtitle 2">
            <a:extLst>
              <a:ext uri="{FF2B5EF4-FFF2-40B4-BE49-F238E27FC236}">
                <a16:creationId xmlns:a16="http://schemas.microsoft.com/office/drawing/2014/main" id="{344CC789-4BCF-1DAD-F81D-DBE2E8DCBFE2}"/>
              </a:ext>
            </a:extLst>
          </p:cNvPr>
          <p:cNvSpPr>
            <a:spLocks noGrp="1"/>
          </p:cNvSpPr>
          <p:nvPr>
            <p:ph type="subTitle" idx="4294967295"/>
          </p:nvPr>
        </p:nvSpPr>
        <p:spPr>
          <a:xfrm>
            <a:off x="719138" y="3635173"/>
            <a:ext cx="11472862" cy="1309687"/>
          </a:xfrm>
        </p:spPr>
        <p:txBody>
          <a:bodyPr>
            <a:normAutofit fontScale="25000" lnSpcReduction="20000"/>
          </a:bodyPr>
          <a:lstStyle/>
          <a:p>
            <a:endParaRPr lang="en-CA" sz="2800" dirty="0"/>
          </a:p>
          <a:p>
            <a:endParaRPr lang="en-CA" sz="12800" dirty="0"/>
          </a:p>
          <a:p>
            <a:pPr marL="0" indent="0">
              <a:buNone/>
            </a:pPr>
            <a:r>
              <a:rPr lang="en-CA" sz="9600" dirty="0"/>
              <a:t>“Healing is the touching with love of that which has been touched with fear, anger, and despair”  Anonymous. </a:t>
            </a:r>
          </a:p>
          <a:p>
            <a:pPr marL="0" indent="0">
              <a:buNone/>
            </a:pPr>
            <a:r>
              <a:rPr lang="en-US" sz="9600" dirty="0"/>
              <a:t>H</a:t>
            </a:r>
            <a:r>
              <a:rPr lang="en-CA" sz="9600" dirty="0"/>
              <a:t>ealth is not the absence of disease it is physical, psychological, social, and spiritual wellbeing.</a:t>
            </a:r>
            <a:r>
              <a:rPr lang="en-CA" sz="9600" kern="0" dirty="0">
                <a:ea typeface="Calibri" panose="020F0502020204030204" pitchFamily="34" charset="0"/>
                <a:cs typeface="Times New Roman" panose="02020603050405020304" pitchFamily="18" charset="0"/>
              </a:rPr>
              <a:t> </a:t>
            </a:r>
          </a:p>
          <a:p>
            <a:pPr marL="0" indent="0" algn="ctr">
              <a:buNone/>
            </a:pPr>
            <a:endParaRPr lang="en-CA" sz="9600" dirty="0"/>
          </a:p>
          <a:p>
            <a:pPr marL="0" indent="0" algn="ctr">
              <a:buNone/>
            </a:pPr>
            <a:endParaRPr lang="en-CA" sz="9600" dirty="0">
              <a:latin typeface="Abadi" panose="020F0502020204030204" pitchFamily="34" charset="0"/>
            </a:endParaRPr>
          </a:p>
          <a:p>
            <a:endParaRPr lang="en-CA" sz="12800" dirty="0"/>
          </a:p>
          <a:p>
            <a:r>
              <a:rPr lang="en-CA" sz="2800" dirty="0"/>
              <a:t>                                        </a:t>
            </a:r>
          </a:p>
        </p:txBody>
      </p:sp>
      <p:sp>
        <p:nvSpPr>
          <p:cNvPr id="4" name="Slide Number Placeholder 3">
            <a:extLst>
              <a:ext uri="{FF2B5EF4-FFF2-40B4-BE49-F238E27FC236}">
                <a16:creationId xmlns:a16="http://schemas.microsoft.com/office/drawing/2014/main" id="{5CC7CFCB-9596-0AB8-AEE4-53FED0616672}"/>
              </a:ext>
            </a:extLst>
          </p:cNvPr>
          <p:cNvSpPr>
            <a:spLocks noGrp="1"/>
          </p:cNvSpPr>
          <p:nvPr>
            <p:ph type="sldNum" sz="quarter" idx="12"/>
          </p:nvPr>
        </p:nvSpPr>
        <p:spPr/>
        <p:txBody>
          <a:bodyPr/>
          <a:lstStyle/>
          <a:p>
            <a:fld id="{5B621ED0-B45F-441E-93E9-023E2B55C8A5}" type="slidenum">
              <a:rPr lang="en-CA" smtClean="0"/>
              <a:t>167</a:t>
            </a:fld>
            <a:endParaRPr lang="en-CA"/>
          </a:p>
        </p:txBody>
      </p:sp>
    </p:spTree>
    <p:extLst>
      <p:ext uri="{BB962C8B-B14F-4D97-AF65-F5344CB8AC3E}">
        <p14:creationId xmlns:p14="http://schemas.microsoft.com/office/powerpoint/2010/main" val="39641928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walking with a dog on a path in the woods&#10;&#10;Description automatically generated">
            <a:extLst>
              <a:ext uri="{FF2B5EF4-FFF2-40B4-BE49-F238E27FC236}">
                <a16:creationId xmlns:a16="http://schemas.microsoft.com/office/drawing/2014/main" id="{936BAAAC-F7D6-FA37-D6FE-7EF47A790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30" y="528499"/>
            <a:ext cx="4703629" cy="5272459"/>
          </a:xfrm>
          <a:prstGeom prst="rect">
            <a:avLst/>
          </a:prstGeom>
        </p:spPr>
      </p:pic>
      <p:sp>
        <p:nvSpPr>
          <p:cNvPr id="4" name="TextBox 3">
            <a:extLst>
              <a:ext uri="{FF2B5EF4-FFF2-40B4-BE49-F238E27FC236}">
                <a16:creationId xmlns:a16="http://schemas.microsoft.com/office/drawing/2014/main" id="{76243BA6-86A7-38BD-B7CC-ACDD70A35A31}"/>
              </a:ext>
            </a:extLst>
          </p:cNvPr>
          <p:cNvSpPr txBox="1"/>
          <p:nvPr/>
        </p:nvSpPr>
        <p:spPr>
          <a:xfrm>
            <a:off x="-23148" y="5878426"/>
            <a:ext cx="5518230" cy="646331"/>
          </a:xfrm>
          <a:prstGeom prst="rect">
            <a:avLst/>
          </a:prstGeom>
          <a:noFill/>
        </p:spPr>
        <p:txBody>
          <a:bodyPr wrap="square">
            <a:spAutoFit/>
          </a:bodyPr>
          <a:lstStyle/>
          <a:p>
            <a:pPr algn="ctr">
              <a:spcAft>
                <a:spcPts val="600"/>
              </a:spcAft>
            </a:pPr>
            <a:r>
              <a:rPr lang="en-US" sz="18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May I live graciously and joyfully nurturing the flame and being of service to the universe   </a:t>
            </a:r>
            <a:endParaRPr lang="en-CA" sz="105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C53A6CA6-4758-98B6-1650-B2C7147AEAA9}"/>
              </a:ext>
            </a:extLst>
          </p:cNvPr>
          <p:cNvSpPr txBox="1"/>
          <p:nvPr/>
        </p:nvSpPr>
        <p:spPr>
          <a:xfrm>
            <a:off x="720524" y="3930132"/>
            <a:ext cx="1779608" cy="523220"/>
          </a:xfrm>
          <a:prstGeom prst="rect">
            <a:avLst/>
          </a:prstGeom>
          <a:noFill/>
        </p:spPr>
        <p:txBody>
          <a:bodyPr wrap="square">
            <a:spAutoFit/>
          </a:bodyPr>
          <a:lstStyle/>
          <a:p>
            <a:r>
              <a:rPr lang="en-CA" sz="2800" dirty="0"/>
              <a:t>Luis Cleto</a:t>
            </a:r>
          </a:p>
        </p:txBody>
      </p:sp>
      <p:sp>
        <p:nvSpPr>
          <p:cNvPr id="8" name="TextBox 7">
            <a:extLst>
              <a:ext uri="{FF2B5EF4-FFF2-40B4-BE49-F238E27FC236}">
                <a16:creationId xmlns:a16="http://schemas.microsoft.com/office/drawing/2014/main" id="{DBA69501-E94D-502C-9A21-AFD779F2B3EB}"/>
              </a:ext>
            </a:extLst>
          </p:cNvPr>
          <p:cNvSpPr txBox="1"/>
          <p:nvPr/>
        </p:nvSpPr>
        <p:spPr>
          <a:xfrm>
            <a:off x="5351263" y="92217"/>
            <a:ext cx="6597570" cy="1846659"/>
          </a:xfrm>
          <a:prstGeom prst="rect">
            <a:avLst/>
          </a:prstGeom>
          <a:noFill/>
        </p:spPr>
        <p:txBody>
          <a:bodyPr wrap="square">
            <a:spAutoFit/>
          </a:bodyPr>
          <a:lstStyle/>
          <a:p>
            <a:pPr marL="285750" indent="-285750">
              <a:buFont typeface="Arial" panose="020B0604020202020204" pitchFamily="34" charset="0"/>
              <a:buChar char="•"/>
            </a:pPr>
            <a:r>
              <a:rPr lang="en-CA" sz="2400" dirty="0"/>
              <a:t>My name is…</a:t>
            </a:r>
          </a:p>
          <a:p>
            <a:pPr marL="285750" indent="-285750">
              <a:buFont typeface="Arial" panose="020B0604020202020204" pitchFamily="34" charset="0"/>
              <a:buChar char="•"/>
            </a:pPr>
            <a:r>
              <a:rPr lang="en-CA" sz="2400" dirty="0"/>
              <a:t>My role as a co leader is…</a:t>
            </a:r>
          </a:p>
          <a:p>
            <a:pPr marL="285750" indent="-285750">
              <a:buFont typeface="Arial" panose="020B0604020202020204" pitchFamily="34" charset="0"/>
              <a:buChar char="•"/>
            </a:pPr>
            <a:r>
              <a:rPr lang="en-CA" sz="2400" dirty="0"/>
              <a:t>My intention for the time we spend together is…</a:t>
            </a:r>
          </a:p>
          <a:p>
            <a:pPr marL="285750" indent="-285750">
              <a:buFont typeface="Arial" panose="020B0604020202020204" pitchFamily="34" charset="0"/>
              <a:buChar char="•"/>
            </a:pPr>
            <a:r>
              <a:rPr lang="en-CA" sz="2400" dirty="0"/>
              <a:t>My hope for the course is…</a:t>
            </a:r>
          </a:p>
          <a:p>
            <a:pPr marL="285750" indent="-285750">
              <a:buFont typeface="Arial" panose="020B0604020202020204" pitchFamily="34" charset="0"/>
              <a:buChar char="•"/>
            </a:pPr>
            <a:endParaRPr lang="en-CA" dirty="0"/>
          </a:p>
        </p:txBody>
      </p:sp>
      <p:pic>
        <p:nvPicPr>
          <p:cNvPr id="3" name="Picture 2" descr="A blue rectangle with white arrows&#10;&#10;Description automatically generated">
            <a:extLst>
              <a:ext uri="{FF2B5EF4-FFF2-40B4-BE49-F238E27FC236}">
                <a16:creationId xmlns:a16="http://schemas.microsoft.com/office/drawing/2014/main" id="{DC32797F-B59E-0DBC-F94E-6AFD2010A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0243" y="1842761"/>
            <a:ext cx="1779608" cy="1846659"/>
          </a:xfrm>
          <a:prstGeom prst="rect">
            <a:avLst/>
          </a:prstGeom>
        </p:spPr>
      </p:pic>
      <p:pic>
        <p:nvPicPr>
          <p:cNvPr id="5" name="Picture 4" descr="A black spiraled tree&#10;&#10;Description automatically generated">
            <a:extLst>
              <a:ext uri="{FF2B5EF4-FFF2-40B4-BE49-F238E27FC236}">
                <a16:creationId xmlns:a16="http://schemas.microsoft.com/office/drawing/2014/main" id="{2906C16D-83F7-2217-3930-39CCAA3180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8544" y="1842762"/>
            <a:ext cx="1762314" cy="1846659"/>
          </a:xfrm>
          <a:prstGeom prst="rect">
            <a:avLst/>
          </a:prstGeom>
        </p:spPr>
      </p:pic>
      <p:pic>
        <p:nvPicPr>
          <p:cNvPr id="7" name="Picture 6" descr="A black spiral with arrows&#10;&#10;Description automatically generated">
            <a:extLst>
              <a:ext uri="{FF2B5EF4-FFF2-40B4-BE49-F238E27FC236}">
                <a16:creationId xmlns:a16="http://schemas.microsoft.com/office/drawing/2014/main" id="{9C2B92AD-F83D-116E-3CF0-C3BE4A33AA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0914" y="1827685"/>
            <a:ext cx="1795556" cy="1846659"/>
          </a:xfrm>
          <a:prstGeom prst="rect">
            <a:avLst/>
          </a:prstGeom>
        </p:spPr>
      </p:pic>
      <p:sp>
        <p:nvSpPr>
          <p:cNvPr id="10" name="TextBox 9">
            <a:extLst>
              <a:ext uri="{FF2B5EF4-FFF2-40B4-BE49-F238E27FC236}">
                <a16:creationId xmlns:a16="http://schemas.microsoft.com/office/drawing/2014/main" id="{E99B2193-479E-9939-B6EB-752193E3F6CA}"/>
              </a:ext>
            </a:extLst>
          </p:cNvPr>
          <p:cNvSpPr txBox="1"/>
          <p:nvPr/>
        </p:nvSpPr>
        <p:spPr>
          <a:xfrm>
            <a:off x="5234455" y="3930132"/>
            <a:ext cx="6706563" cy="2677656"/>
          </a:xfrm>
          <a:prstGeom prst="rect">
            <a:avLst/>
          </a:prstGeom>
          <a:noFill/>
        </p:spPr>
        <p:txBody>
          <a:bodyPr wrap="square">
            <a:spAutoFit/>
          </a:bodyPr>
          <a:lstStyle/>
          <a:p>
            <a:pPr marL="342900" indent="-342900">
              <a:buFont typeface="Arial" panose="020B0604020202020204" pitchFamily="34" charset="0"/>
              <a:buChar char="•"/>
            </a:pPr>
            <a:r>
              <a:rPr lang="en-US" sz="2400" dirty="0"/>
              <a:t>H</a:t>
            </a:r>
            <a:r>
              <a:rPr lang="en-CA" sz="2400" dirty="0"/>
              <a:t>ealth is not the absence of disease it is physical, psychological, social, and spiritual wellbeing.</a:t>
            </a:r>
            <a:r>
              <a:rPr lang="en-CA" sz="2400" kern="0" dirty="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n-CA" sz="2400" kern="0" dirty="0">
                <a:ea typeface="Calibri" panose="020F0502020204030204" pitchFamily="34" charset="0"/>
                <a:cs typeface="Times New Roman" panose="02020603050405020304" pitchFamily="18" charset="0"/>
              </a:rPr>
              <a:t>M</a:t>
            </a:r>
            <a:r>
              <a:rPr lang="en-CA" sz="2400" kern="0" dirty="0">
                <a:effectLst/>
                <a:ea typeface="Calibri" panose="020F0502020204030204" pitchFamily="34" charset="0"/>
                <a:cs typeface="Times New Roman" panose="02020603050405020304" pitchFamily="18" charset="0"/>
              </a:rPr>
              <a:t>ay the time we spend together help us grow and heal as we strive to </a:t>
            </a:r>
            <a:r>
              <a:rPr lang="en-CA" sz="2400" kern="0" dirty="0">
                <a:ea typeface="Calibri" panose="020F0502020204030204" pitchFamily="34" charset="0"/>
                <a:cs typeface="Times New Roman" panose="02020603050405020304" pitchFamily="18" charset="0"/>
              </a:rPr>
              <a:t>stay</a:t>
            </a:r>
            <a:r>
              <a:rPr lang="en-CA" sz="2400" kern="0" dirty="0">
                <a:effectLst/>
                <a:ea typeface="Calibri" panose="020F0502020204030204" pitchFamily="34" charset="0"/>
                <a:cs typeface="Times New Roman" panose="02020603050405020304" pitchFamily="18" charset="0"/>
              </a:rPr>
              <a:t> compassionate</a:t>
            </a:r>
            <a:r>
              <a:rPr lang="en-CA" sz="2400" kern="100" dirty="0">
                <a:ea typeface="Calibri" panose="020F0502020204030204" pitchFamily="34" charset="0"/>
                <a:cs typeface="Times New Roman" panose="02020603050405020304" pitchFamily="18" charset="0"/>
              </a:rPr>
              <a:t>, </a:t>
            </a:r>
            <a:r>
              <a:rPr lang="en-CA" sz="2400" kern="0" dirty="0">
                <a:effectLst/>
                <a:ea typeface="Calibri" panose="020F0502020204030204" pitchFamily="34" charset="0"/>
                <a:cs typeface="Times New Roman" panose="02020603050405020304" pitchFamily="18" charset="0"/>
              </a:rPr>
              <a:t>curious</a:t>
            </a:r>
            <a:r>
              <a:rPr lang="en-CA" sz="2400" kern="100" dirty="0">
                <a:ea typeface="Calibri" panose="020F0502020204030204" pitchFamily="34" charset="0"/>
                <a:cs typeface="Times New Roman" panose="02020603050405020304" pitchFamily="18" charset="0"/>
              </a:rPr>
              <a:t>, </a:t>
            </a:r>
            <a:r>
              <a:rPr lang="en-CA" sz="2400" kern="0" dirty="0">
                <a:effectLst/>
                <a:ea typeface="Calibri" panose="020F0502020204030204" pitchFamily="34" charset="0"/>
                <a:cs typeface="Times New Roman" panose="02020603050405020304" pitchFamily="18" charset="0"/>
              </a:rPr>
              <a:t>clear</a:t>
            </a:r>
            <a:r>
              <a:rPr lang="en-CA" sz="2400" kern="100" dirty="0">
                <a:ea typeface="Calibri" panose="020F0502020204030204" pitchFamily="34" charset="0"/>
                <a:cs typeface="Times New Roman" panose="02020603050405020304" pitchFamily="18" charset="0"/>
              </a:rPr>
              <a:t>, </a:t>
            </a:r>
            <a:r>
              <a:rPr lang="en-CA" sz="2400" kern="0" dirty="0">
                <a:effectLst/>
                <a:ea typeface="Calibri" panose="020F0502020204030204" pitchFamily="34" charset="0"/>
                <a:cs typeface="Times New Roman" panose="02020603050405020304" pitchFamily="18" charset="0"/>
              </a:rPr>
              <a:t>creative</a:t>
            </a:r>
            <a:r>
              <a:rPr lang="en-CA" sz="2400" kern="100" dirty="0">
                <a:ea typeface="Calibri" panose="020F0502020204030204" pitchFamily="34" charset="0"/>
                <a:cs typeface="Times New Roman" panose="02020603050405020304" pitchFamily="18" charset="0"/>
              </a:rPr>
              <a:t>, </a:t>
            </a:r>
            <a:r>
              <a:rPr lang="en-CA" sz="2400" kern="0" dirty="0">
                <a:effectLst/>
                <a:ea typeface="Calibri" panose="020F0502020204030204" pitchFamily="34" charset="0"/>
                <a:cs typeface="Times New Roman" panose="02020603050405020304" pitchFamily="18" charset="0"/>
              </a:rPr>
              <a:t>calm</a:t>
            </a:r>
            <a:r>
              <a:rPr lang="en-CA" sz="2400" kern="100" dirty="0">
                <a:ea typeface="Calibri" panose="020F0502020204030204" pitchFamily="34" charset="0"/>
                <a:cs typeface="Times New Roman" panose="02020603050405020304" pitchFamily="18" charset="0"/>
              </a:rPr>
              <a:t>, </a:t>
            </a:r>
            <a:r>
              <a:rPr lang="en-CA" sz="2400" kern="0" dirty="0">
                <a:effectLst/>
                <a:ea typeface="Calibri" panose="020F0502020204030204" pitchFamily="34" charset="0"/>
                <a:cs typeface="Times New Roman" panose="02020603050405020304" pitchFamily="18" charset="0"/>
              </a:rPr>
              <a:t>confident</a:t>
            </a:r>
            <a:r>
              <a:rPr lang="en-CA" sz="2400" kern="100" dirty="0">
                <a:ea typeface="Calibri" panose="020F0502020204030204" pitchFamily="34" charset="0"/>
                <a:cs typeface="Times New Roman" panose="02020603050405020304" pitchFamily="18" charset="0"/>
              </a:rPr>
              <a:t>, </a:t>
            </a:r>
            <a:r>
              <a:rPr lang="en-CA" sz="2400" kern="0" dirty="0">
                <a:effectLst/>
                <a:ea typeface="Calibri" panose="020F0502020204030204" pitchFamily="34" charset="0"/>
                <a:cs typeface="Times New Roman" panose="02020603050405020304" pitchFamily="18" charset="0"/>
              </a:rPr>
              <a:t>courageous, and connected.</a:t>
            </a:r>
            <a:endParaRPr lang="en-CA" sz="2400" kern="100" dirty="0">
              <a:effectLs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CA" sz="2400" dirty="0"/>
          </a:p>
        </p:txBody>
      </p:sp>
      <p:sp>
        <p:nvSpPr>
          <p:cNvPr id="9" name="Slide Number Placeholder 8">
            <a:extLst>
              <a:ext uri="{FF2B5EF4-FFF2-40B4-BE49-F238E27FC236}">
                <a16:creationId xmlns:a16="http://schemas.microsoft.com/office/drawing/2014/main" id="{57B7B659-094A-AF6B-0BFF-12213FCE605C}"/>
              </a:ext>
            </a:extLst>
          </p:cNvPr>
          <p:cNvSpPr>
            <a:spLocks noGrp="1"/>
          </p:cNvSpPr>
          <p:nvPr>
            <p:ph type="sldNum" sz="quarter" idx="12"/>
          </p:nvPr>
        </p:nvSpPr>
        <p:spPr/>
        <p:txBody>
          <a:bodyPr/>
          <a:lstStyle/>
          <a:p>
            <a:fld id="{5B621ED0-B45F-441E-93E9-023E2B55C8A5}" type="slidenum">
              <a:rPr lang="en-CA" smtClean="0"/>
              <a:t>168</a:t>
            </a:fld>
            <a:endParaRPr lang="en-CA"/>
          </a:p>
        </p:txBody>
      </p:sp>
    </p:spTree>
    <p:extLst>
      <p:ext uri="{BB962C8B-B14F-4D97-AF65-F5344CB8AC3E}">
        <p14:creationId xmlns:p14="http://schemas.microsoft.com/office/powerpoint/2010/main" val="313619711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931183" y="5847417"/>
            <a:ext cx="9966960" cy="1325880"/>
          </a:xfrm>
        </p:spPr>
        <p:txBody>
          <a:bodyPr vert="horz" lIns="91440" tIns="45720" rIns="91440" bIns="45720" rtlCol="0" anchor="b">
            <a:normAutofit fontScale="90000"/>
          </a:bodyPr>
          <a:lstStyle/>
          <a:p>
            <a:pPr algn="ctr">
              <a:lnSpc>
                <a:spcPct val="85000"/>
              </a:lnSpc>
            </a:pPr>
            <a:r>
              <a:rPr lang="en-US" sz="4600" b="1" cap="all" dirty="0">
                <a:solidFill>
                  <a:schemeClr val="tx1"/>
                </a:solidFill>
              </a:rPr>
              <a:t> </a:t>
            </a:r>
            <a:r>
              <a:rPr lang="en-US" sz="4600" b="1" cap="all" dirty="0">
                <a:solidFill>
                  <a:schemeClr val="bg1"/>
                </a:solidFill>
                <a:cs typeface="Arial" panose="020B0604020202020204" pitchFamily="34" charset="0"/>
              </a:rPr>
              <a:t>session 1 of  SIMPLE</a:t>
            </a:r>
            <a:br>
              <a:rPr lang="en-US" sz="4600" b="1" cap="all" dirty="0">
                <a:solidFill>
                  <a:schemeClr val="bg1"/>
                </a:solidFill>
                <a:cs typeface="Arial" panose="020B0604020202020204" pitchFamily="34" charset="0"/>
              </a:rPr>
            </a:br>
            <a:r>
              <a:rPr lang="en-US" sz="4600" b="1" cap="all" dirty="0">
                <a:solidFill>
                  <a:schemeClr val="bg1"/>
                </a:solidFill>
                <a:cs typeface="Arial" panose="020B0604020202020204" pitchFamily="34" charset="0"/>
              </a:rPr>
              <a:t>orientation</a:t>
            </a:r>
            <a:br>
              <a:rPr lang="en-US" sz="4600" b="1" cap="all" dirty="0"/>
            </a:br>
            <a:endParaRPr lang="en-US" sz="4600" b="1" cap="all" dirty="0"/>
          </a:p>
        </p:txBody>
      </p:sp>
      <p:pic>
        <p:nvPicPr>
          <p:cNvPr id="3" name="Picture 2" descr="Several signs with white text&#10;&#10;Description automatically generated">
            <a:extLst>
              <a:ext uri="{FF2B5EF4-FFF2-40B4-BE49-F238E27FC236}">
                <a16:creationId xmlns:a16="http://schemas.microsoft.com/office/drawing/2014/main" id="{7E4DBCD8-2F6A-53F3-35E3-394AB63FAC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67" y="219919"/>
            <a:ext cx="11632557" cy="5139159"/>
          </a:xfrm>
          <a:prstGeom prst="rect">
            <a:avLst/>
          </a:prstGeom>
        </p:spPr>
      </p:pic>
      <p:sp>
        <p:nvSpPr>
          <p:cNvPr id="4" name="Slide Number Placeholder 3">
            <a:extLst>
              <a:ext uri="{FF2B5EF4-FFF2-40B4-BE49-F238E27FC236}">
                <a16:creationId xmlns:a16="http://schemas.microsoft.com/office/drawing/2014/main" id="{37E9BE74-01AB-0F48-153B-477DA06FFCAC}"/>
              </a:ext>
            </a:extLst>
          </p:cNvPr>
          <p:cNvSpPr>
            <a:spLocks noGrp="1"/>
          </p:cNvSpPr>
          <p:nvPr>
            <p:ph type="sldNum" sz="quarter" idx="12"/>
          </p:nvPr>
        </p:nvSpPr>
        <p:spPr/>
        <p:txBody>
          <a:bodyPr/>
          <a:lstStyle/>
          <a:p>
            <a:fld id="{5B621ED0-B45F-441E-93E9-023E2B55C8A5}" type="slidenum">
              <a:rPr lang="en-CA" smtClean="0"/>
              <a:t>169</a:t>
            </a:fld>
            <a:endParaRPr lang="en-CA"/>
          </a:p>
        </p:txBody>
      </p:sp>
    </p:spTree>
    <p:extLst>
      <p:ext uri="{BB962C8B-B14F-4D97-AF65-F5344CB8AC3E}">
        <p14:creationId xmlns:p14="http://schemas.microsoft.com/office/powerpoint/2010/main" val="2257175736"/>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DE3D6-91FC-4080-AA51-4546F5C65442}"/>
              </a:ext>
            </a:extLst>
          </p:cNvPr>
          <p:cNvSpPr>
            <a:spLocks noGrp="1"/>
          </p:cNvSpPr>
          <p:nvPr>
            <p:ph type="title" idx="4294967295"/>
          </p:nvPr>
        </p:nvSpPr>
        <p:spPr>
          <a:xfrm>
            <a:off x="118269" y="100100"/>
            <a:ext cx="11618913" cy="1066800"/>
          </a:xfrm>
        </p:spPr>
        <p:txBody>
          <a:bodyPr>
            <a:normAutofit/>
          </a:bodyPr>
          <a:lstStyle/>
          <a:p>
            <a:pPr algn="ctr"/>
            <a:r>
              <a:rPr lang="en-CA" sz="3200" dirty="0">
                <a:solidFill>
                  <a:schemeClr val="bg1"/>
                </a:solidFill>
              </a:rPr>
              <a:t> 2024-25  SIMPLE  COURSE CO-LEADERS </a:t>
            </a:r>
            <a:br>
              <a:rPr lang="en-CA" sz="3200" dirty="0"/>
            </a:br>
            <a:r>
              <a:rPr lang="en-CA" sz="3200" dirty="0"/>
              <a:t> </a:t>
            </a:r>
          </a:p>
        </p:txBody>
      </p:sp>
      <p:sp>
        <p:nvSpPr>
          <p:cNvPr id="3" name="Content Placeholder 2">
            <a:extLst>
              <a:ext uri="{FF2B5EF4-FFF2-40B4-BE49-F238E27FC236}">
                <a16:creationId xmlns:a16="http://schemas.microsoft.com/office/drawing/2014/main" id="{278DAA3E-6EAA-472E-B159-962381564935}"/>
              </a:ext>
            </a:extLst>
          </p:cNvPr>
          <p:cNvSpPr>
            <a:spLocks noGrp="1"/>
          </p:cNvSpPr>
          <p:nvPr>
            <p:ph idx="4294967295"/>
          </p:nvPr>
        </p:nvSpPr>
        <p:spPr>
          <a:xfrm>
            <a:off x="0" y="4378325"/>
            <a:ext cx="236538" cy="322263"/>
          </a:xfrm>
        </p:spPr>
        <p:txBody>
          <a:bodyPr>
            <a:normAutofit fontScale="77500" lnSpcReduction="20000"/>
          </a:bodyPr>
          <a:lstStyle/>
          <a:p>
            <a:pPr marL="45720" indent="0">
              <a:lnSpc>
                <a:spcPct val="90000"/>
              </a:lnSpc>
              <a:buNone/>
            </a:pPr>
            <a:r>
              <a:rPr lang="en-CA" sz="2400" dirty="0"/>
              <a:t>          </a:t>
            </a:r>
          </a:p>
          <a:p>
            <a:pPr>
              <a:lnSpc>
                <a:spcPct val="90000"/>
              </a:lnSpc>
            </a:pPr>
            <a:endParaRPr lang="en-CA" dirty="0"/>
          </a:p>
          <a:p>
            <a:pPr marL="0" indent="0">
              <a:lnSpc>
                <a:spcPct val="90000"/>
              </a:lnSpc>
              <a:buNone/>
            </a:pPr>
            <a:endParaRPr lang="en-CA" dirty="0"/>
          </a:p>
        </p:txBody>
      </p:sp>
      <p:pic>
        <p:nvPicPr>
          <p:cNvPr id="8" name="Picture 7" descr="A picture containing person, outdoor&#10;&#10;Description automatically generated">
            <a:extLst>
              <a:ext uri="{FF2B5EF4-FFF2-40B4-BE49-F238E27FC236}">
                <a16:creationId xmlns:a16="http://schemas.microsoft.com/office/drawing/2014/main" id="{47386D47-5102-63C8-6172-EB78021F8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3733" y="1033526"/>
            <a:ext cx="1845890" cy="2657621"/>
          </a:xfrm>
          <a:prstGeom prst="rect">
            <a:avLst/>
          </a:prstGeom>
        </p:spPr>
      </p:pic>
      <p:sp>
        <p:nvSpPr>
          <p:cNvPr id="10" name="TextBox 9">
            <a:extLst>
              <a:ext uri="{FF2B5EF4-FFF2-40B4-BE49-F238E27FC236}">
                <a16:creationId xmlns:a16="http://schemas.microsoft.com/office/drawing/2014/main" id="{9D4FDDDA-4B10-4C91-3D7C-62E880D1CFBF}"/>
              </a:ext>
            </a:extLst>
          </p:cNvPr>
          <p:cNvSpPr txBox="1"/>
          <p:nvPr/>
        </p:nvSpPr>
        <p:spPr>
          <a:xfrm>
            <a:off x="9672201" y="3160835"/>
            <a:ext cx="1167727" cy="563231"/>
          </a:xfrm>
          <a:prstGeom prst="rect">
            <a:avLst/>
          </a:prstGeom>
          <a:noFill/>
        </p:spPr>
        <p:txBody>
          <a:bodyPr wrap="square">
            <a:spAutoFit/>
          </a:bodyPr>
          <a:lstStyle/>
          <a:p>
            <a:pPr>
              <a:lnSpc>
                <a:spcPct val="90000"/>
              </a:lnSpc>
            </a:pPr>
            <a:r>
              <a:rPr lang="en-CA" sz="2000" dirty="0"/>
              <a:t>luis cleto </a:t>
            </a:r>
          </a:p>
          <a:p>
            <a:pPr>
              <a:lnSpc>
                <a:spcPct val="90000"/>
              </a:lnSpc>
            </a:pPr>
            <a:r>
              <a:rPr lang="en-CA" sz="1400" dirty="0"/>
              <a:t>     </a:t>
            </a:r>
          </a:p>
        </p:txBody>
      </p:sp>
      <p:sp>
        <p:nvSpPr>
          <p:cNvPr id="20" name="TextBox 19">
            <a:extLst>
              <a:ext uri="{FF2B5EF4-FFF2-40B4-BE49-F238E27FC236}">
                <a16:creationId xmlns:a16="http://schemas.microsoft.com/office/drawing/2014/main" id="{B2676621-75DC-32C6-12D4-BE6455FE9A18}"/>
              </a:ext>
            </a:extLst>
          </p:cNvPr>
          <p:cNvSpPr txBox="1"/>
          <p:nvPr/>
        </p:nvSpPr>
        <p:spPr>
          <a:xfrm>
            <a:off x="2484100" y="6152995"/>
            <a:ext cx="3658147" cy="286232"/>
          </a:xfrm>
          <a:prstGeom prst="rect">
            <a:avLst/>
          </a:prstGeom>
          <a:noFill/>
        </p:spPr>
        <p:txBody>
          <a:bodyPr wrap="square">
            <a:spAutoFit/>
          </a:bodyPr>
          <a:lstStyle/>
          <a:p>
            <a:pPr>
              <a:lnSpc>
                <a:spcPct val="90000"/>
              </a:lnSpc>
            </a:pPr>
            <a:r>
              <a:rPr lang="en-CA" sz="1400" dirty="0">
                <a:solidFill>
                  <a:schemeClr val="bg1"/>
                </a:solidFill>
              </a:rPr>
              <a:t>                          </a:t>
            </a:r>
          </a:p>
        </p:txBody>
      </p:sp>
      <p:sp>
        <p:nvSpPr>
          <p:cNvPr id="7" name="TextBox 6">
            <a:extLst>
              <a:ext uri="{FF2B5EF4-FFF2-40B4-BE49-F238E27FC236}">
                <a16:creationId xmlns:a16="http://schemas.microsoft.com/office/drawing/2014/main" id="{0FA75B73-C8A1-982E-D130-BC11430D0C51}"/>
              </a:ext>
            </a:extLst>
          </p:cNvPr>
          <p:cNvSpPr txBox="1"/>
          <p:nvPr/>
        </p:nvSpPr>
        <p:spPr>
          <a:xfrm>
            <a:off x="2753024" y="5998862"/>
            <a:ext cx="9810221" cy="1384995"/>
          </a:xfrm>
          <a:prstGeom prst="rect">
            <a:avLst/>
          </a:prstGeom>
          <a:noFill/>
        </p:spPr>
        <p:txBody>
          <a:bodyPr wrap="square">
            <a:spAutoFit/>
          </a:bodyPr>
          <a:lstStyle/>
          <a:p>
            <a:pPr algn="ctr"/>
            <a:r>
              <a:rPr lang="en-CA" sz="2400" dirty="0"/>
              <a:t>The 2024-25 Simple course is offered in collaboration with:</a:t>
            </a:r>
          </a:p>
          <a:p>
            <a:pPr algn="ctr"/>
            <a:r>
              <a:rPr lang="en-CA" sz="2400" dirty="0"/>
              <a:t>The Stratford and Star family health teams</a:t>
            </a:r>
          </a:p>
          <a:p>
            <a:endParaRPr lang="en-CA" dirty="0">
              <a:solidFill>
                <a:schemeClr val="accent2"/>
              </a:solidFill>
            </a:endParaRPr>
          </a:p>
          <a:p>
            <a:r>
              <a:rPr lang="en-CA" dirty="0">
                <a:solidFill>
                  <a:schemeClr val="accent2"/>
                </a:solidFill>
              </a:rPr>
              <a:t>  </a:t>
            </a:r>
          </a:p>
        </p:txBody>
      </p:sp>
      <p:sp>
        <p:nvSpPr>
          <p:cNvPr id="14" name="TextBox 13">
            <a:extLst>
              <a:ext uri="{FF2B5EF4-FFF2-40B4-BE49-F238E27FC236}">
                <a16:creationId xmlns:a16="http://schemas.microsoft.com/office/drawing/2014/main" id="{3E2F2113-E71E-B613-C48B-FD0E96DAC45A}"/>
              </a:ext>
            </a:extLst>
          </p:cNvPr>
          <p:cNvSpPr txBox="1"/>
          <p:nvPr/>
        </p:nvSpPr>
        <p:spPr>
          <a:xfrm>
            <a:off x="7125654" y="1166900"/>
            <a:ext cx="2241172" cy="369332"/>
          </a:xfrm>
          <a:prstGeom prst="rect">
            <a:avLst/>
          </a:prstGeom>
          <a:noFill/>
        </p:spPr>
        <p:txBody>
          <a:bodyPr wrap="square">
            <a:spAutoFit/>
          </a:bodyPr>
          <a:lstStyle/>
          <a:p>
            <a:pPr algn="ctr"/>
            <a:r>
              <a:rPr lang="en-CA" sz="1800" dirty="0">
                <a:solidFill>
                  <a:srgbClr val="FFFF00"/>
                </a:solidFill>
              </a:rPr>
              <a:t> </a:t>
            </a:r>
            <a:endParaRPr lang="en-CA" dirty="0">
              <a:solidFill>
                <a:srgbClr val="FFFF00"/>
              </a:solidFill>
            </a:endParaRPr>
          </a:p>
        </p:txBody>
      </p:sp>
      <p:pic>
        <p:nvPicPr>
          <p:cNvPr id="5" name="Picture 4" descr="A person smiling at the camera&#10;&#10;Description automatically generated">
            <a:extLst>
              <a:ext uri="{FF2B5EF4-FFF2-40B4-BE49-F238E27FC236}">
                <a16:creationId xmlns:a16="http://schemas.microsoft.com/office/drawing/2014/main" id="{18784A0C-10EA-7258-E5AB-EEFEB6918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002" y="3591495"/>
            <a:ext cx="2286000" cy="3048000"/>
          </a:xfrm>
          <a:prstGeom prst="rect">
            <a:avLst/>
          </a:prstGeom>
        </p:spPr>
      </p:pic>
      <p:pic>
        <p:nvPicPr>
          <p:cNvPr id="12" name="Picture 11" descr="A person smiling at the camera&#10;&#10;Description automatically generated">
            <a:extLst>
              <a:ext uri="{FF2B5EF4-FFF2-40B4-BE49-F238E27FC236}">
                <a16:creationId xmlns:a16="http://schemas.microsoft.com/office/drawing/2014/main" id="{4E1C5D98-D6EB-7CBB-FB51-B4D347C09F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8572" y="2814102"/>
            <a:ext cx="1845890" cy="3048000"/>
          </a:xfrm>
          <a:prstGeom prst="rect">
            <a:avLst/>
          </a:prstGeom>
        </p:spPr>
      </p:pic>
      <p:sp>
        <p:nvSpPr>
          <p:cNvPr id="16" name="TextBox 15">
            <a:extLst>
              <a:ext uri="{FF2B5EF4-FFF2-40B4-BE49-F238E27FC236}">
                <a16:creationId xmlns:a16="http://schemas.microsoft.com/office/drawing/2014/main" id="{F2EA38F2-DF07-94B7-0D73-8123D7709D83}"/>
              </a:ext>
            </a:extLst>
          </p:cNvPr>
          <p:cNvSpPr txBox="1"/>
          <p:nvPr/>
        </p:nvSpPr>
        <p:spPr>
          <a:xfrm>
            <a:off x="3910733" y="5376484"/>
            <a:ext cx="1768443" cy="369332"/>
          </a:xfrm>
          <a:prstGeom prst="rect">
            <a:avLst/>
          </a:prstGeom>
          <a:noFill/>
        </p:spPr>
        <p:txBody>
          <a:bodyPr wrap="square">
            <a:spAutoFit/>
          </a:bodyPr>
          <a:lstStyle/>
          <a:p>
            <a:pPr algn="ctr"/>
            <a:r>
              <a:rPr lang="en-CA" dirty="0"/>
              <a:t>Nicole Rogerson </a:t>
            </a:r>
          </a:p>
        </p:txBody>
      </p:sp>
      <p:sp>
        <p:nvSpPr>
          <p:cNvPr id="18" name="TextBox 17">
            <a:extLst>
              <a:ext uri="{FF2B5EF4-FFF2-40B4-BE49-F238E27FC236}">
                <a16:creationId xmlns:a16="http://schemas.microsoft.com/office/drawing/2014/main" id="{9C0FF7B6-296C-E211-E48E-71BE4914F982}"/>
              </a:ext>
            </a:extLst>
          </p:cNvPr>
          <p:cNvSpPr txBox="1"/>
          <p:nvPr/>
        </p:nvSpPr>
        <p:spPr>
          <a:xfrm>
            <a:off x="581956" y="6046569"/>
            <a:ext cx="1983114" cy="369332"/>
          </a:xfrm>
          <a:prstGeom prst="rect">
            <a:avLst/>
          </a:prstGeom>
          <a:noFill/>
        </p:spPr>
        <p:txBody>
          <a:bodyPr wrap="square">
            <a:spAutoFit/>
          </a:bodyPr>
          <a:lstStyle/>
          <a:p>
            <a:r>
              <a:rPr lang="en-CA" dirty="0"/>
              <a:t>Joan Flanagan </a:t>
            </a:r>
          </a:p>
        </p:txBody>
      </p:sp>
      <p:pic>
        <p:nvPicPr>
          <p:cNvPr id="9" name="Picture 8" descr="A person sitting in a chair&#10;&#10;Description automatically generated">
            <a:extLst>
              <a:ext uri="{FF2B5EF4-FFF2-40B4-BE49-F238E27FC236}">
                <a16:creationId xmlns:a16="http://schemas.microsoft.com/office/drawing/2014/main" id="{2B07DF13-ED53-11DF-D875-1AB705A9C5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267" y="815458"/>
            <a:ext cx="2082121" cy="2345377"/>
          </a:xfrm>
          <a:prstGeom prst="rect">
            <a:avLst/>
          </a:prstGeom>
        </p:spPr>
      </p:pic>
      <p:sp>
        <p:nvSpPr>
          <p:cNvPr id="17" name="TextBox 16">
            <a:extLst>
              <a:ext uri="{FF2B5EF4-FFF2-40B4-BE49-F238E27FC236}">
                <a16:creationId xmlns:a16="http://schemas.microsoft.com/office/drawing/2014/main" id="{E7F1D00B-6002-AA60-DB58-6D5F339E2195}"/>
              </a:ext>
            </a:extLst>
          </p:cNvPr>
          <p:cNvSpPr txBox="1"/>
          <p:nvPr/>
        </p:nvSpPr>
        <p:spPr>
          <a:xfrm>
            <a:off x="1137631" y="745724"/>
            <a:ext cx="1975757" cy="369332"/>
          </a:xfrm>
          <a:prstGeom prst="rect">
            <a:avLst/>
          </a:prstGeom>
          <a:noFill/>
        </p:spPr>
        <p:txBody>
          <a:bodyPr wrap="square">
            <a:spAutoFit/>
          </a:bodyPr>
          <a:lstStyle/>
          <a:p>
            <a:r>
              <a:rPr lang="en-CA" dirty="0">
                <a:solidFill>
                  <a:schemeClr val="bg1"/>
                </a:solidFill>
              </a:rPr>
              <a:t>Lauren Ginow </a:t>
            </a:r>
            <a:r>
              <a:rPr lang="en-CA" dirty="0"/>
              <a:t>.</a:t>
            </a:r>
          </a:p>
        </p:txBody>
      </p:sp>
      <p:pic>
        <p:nvPicPr>
          <p:cNvPr id="21" name="Picture 20" descr="A person wearing glasses and a sweater&#10;&#10;Description automatically generated">
            <a:extLst>
              <a:ext uri="{FF2B5EF4-FFF2-40B4-BE49-F238E27FC236}">
                <a16:creationId xmlns:a16="http://schemas.microsoft.com/office/drawing/2014/main" id="{F39483D2-04B4-2D25-0A72-95BEB08F76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3476" y="859138"/>
            <a:ext cx="2046272" cy="2345377"/>
          </a:xfrm>
          <a:prstGeom prst="rect">
            <a:avLst/>
          </a:prstGeom>
        </p:spPr>
      </p:pic>
      <p:sp>
        <p:nvSpPr>
          <p:cNvPr id="23" name="TextBox 22">
            <a:extLst>
              <a:ext uri="{FF2B5EF4-FFF2-40B4-BE49-F238E27FC236}">
                <a16:creationId xmlns:a16="http://schemas.microsoft.com/office/drawing/2014/main" id="{A9A0E8A1-B4C3-F0F5-4413-A650476D9D23}"/>
              </a:ext>
            </a:extLst>
          </p:cNvPr>
          <p:cNvSpPr txBox="1"/>
          <p:nvPr/>
        </p:nvSpPr>
        <p:spPr>
          <a:xfrm>
            <a:off x="6453476" y="2616879"/>
            <a:ext cx="2204248" cy="369332"/>
          </a:xfrm>
          <a:prstGeom prst="rect">
            <a:avLst/>
          </a:prstGeom>
          <a:noFill/>
        </p:spPr>
        <p:txBody>
          <a:bodyPr wrap="square">
            <a:spAutoFit/>
          </a:bodyPr>
          <a:lstStyle/>
          <a:p>
            <a:pPr algn="ctr"/>
            <a:r>
              <a:rPr lang="en-CA" dirty="0">
                <a:solidFill>
                  <a:schemeClr val="bg1"/>
                </a:solidFill>
              </a:rPr>
              <a:t>Betsy Austin Olson </a:t>
            </a:r>
          </a:p>
        </p:txBody>
      </p:sp>
      <p:sp>
        <p:nvSpPr>
          <p:cNvPr id="6" name="TextBox 5">
            <a:extLst>
              <a:ext uri="{FF2B5EF4-FFF2-40B4-BE49-F238E27FC236}">
                <a16:creationId xmlns:a16="http://schemas.microsoft.com/office/drawing/2014/main" id="{AFFFDD35-1416-4549-4A89-9FA240843EAD}"/>
              </a:ext>
            </a:extLst>
          </p:cNvPr>
          <p:cNvSpPr txBox="1"/>
          <p:nvPr/>
        </p:nvSpPr>
        <p:spPr>
          <a:xfrm>
            <a:off x="3961167" y="1498397"/>
            <a:ext cx="1569242" cy="369332"/>
          </a:xfrm>
          <a:prstGeom prst="rect">
            <a:avLst/>
          </a:prstGeom>
          <a:noFill/>
        </p:spPr>
        <p:txBody>
          <a:bodyPr wrap="square">
            <a:spAutoFit/>
          </a:bodyPr>
          <a:lstStyle/>
          <a:p>
            <a:r>
              <a:rPr lang="en-CA" dirty="0"/>
              <a:t>Peg Huettlin</a:t>
            </a:r>
          </a:p>
        </p:txBody>
      </p:sp>
      <p:pic>
        <p:nvPicPr>
          <p:cNvPr id="15" name="Picture 14" descr="A person smiling with her hands on her hips&#10;&#10;Description automatically generated">
            <a:extLst>
              <a:ext uri="{FF2B5EF4-FFF2-40B4-BE49-F238E27FC236}">
                <a16:creationId xmlns:a16="http://schemas.microsoft.com/office/drawing/2014/main" id="{A658B9C8-8E8B-9B5C-A67B-847A51771D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3161" y="3451009"/>
            <a:ext cx="2521349" cy="2586942"/>
          </a:xfrm>
          <a:prstGeom prst="rect">
            <a:avLst/>
          </a:prstGeom>
        </p:spPr>
      </p:pic>
      <p:pic>
        <p:nvPicPr>
          <p:cNvPr id="11" name="Picture 10" descr="A person standing in front of a painting&#10;&#10;Description automatically generated">
            <a:extLst>
              <a:ext uri="{FF2B5EF4-FFF2-40B4-BE49-F238E27FC236}">
                <a16:creationId xmlns:a16="http://schemas.microsoft.com/office/drawing/2014/main" id="{DF7C59C1-9D46-AFF9-2651-DDC328220F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0174" y="861219"/>
            <a:ext cx="2286000" cy="1657497"/>
          </a:xfrm>
          <a:prstGeom prst="rect">
            <a:avLst/>
          </a:prstGeom>
        </p:spPr>
      </p:pic>
      <p:sp>
        <p:nvSpPr>
          <p:cNvPr id="19" name="TextBox 18">
            <a:extLst>
              <a:ext uri="{FF2B5EF4-FFF2-40B4-BE49-F238E27FC236}">
                <a16:creationId xmlns:a16="http://schemas.microsoft.com/office/drawing/2014/main" id="{7DD1CCE9-5133-CFD9-6742-BC74BF70CE5F}"/>
              </a:ext>
            </a:extLst>
          </p:cNvPr>
          <p:cNvSpPr txBox="1"/>
          <p:nvPr/>
        </p:nvSpPr>
        <p:spPr>
          <a:xfrm>
            <a:off x="4155813" y="2086859"/>
            <a:ext cx="6279266" cy="369332"/>
          </a:xfrm>
          <a:prstGeom prst="rect">
            <a:avLst/>
          </a:prstGeom>
          <a:noFill/>
        </p:spPr>
        <p:txBody>
          <a:bodyPr wrap="square">
            <a:spAutoFit/>
          </a:bodyPr>
          <a:lstStyle/>
          <a:p>
            <a:r>
              <a:rPr lang="en-CA" dirty="0"/>
              <a:t>Peg Huettlin</a:t>
            </a:r>
          </a:p>
        </p:txBody>
      </p:sp>
      <p:sp>
        <p:nvSpPr>
          <p:cNvPr id="24" name="TextBox 23">
            <a:extLst>
              <a:ext uri="{FF2B5EF4-FFF2-40B4-BE49-F238E27FC236}">
                <a16:creationId xmlns:a16="http://schemas.microsoft.com/office/drawing/2014/main" id="{B9E9B76D-9DEC-CC82-0F7E-D8697C8A2D19}"/>
              </a:ext>
            </a:extLst>
          </p:cNvPr>
          <p:cNvSpPr txBox="1"/>
          <p:nvPr/>
        </p:nvSpPr>
        <p:spPr>
          <a:xfrm>
            <a:off x="4927743" y="5311071"/>
            <a:ext cx="6279266" cy="369332"/>
          </a:xfrm>
          <a:prstGeom prst="rect">
            <a:avLst/>
          </a:prstGeom>
          <a:noFill/>
        </p:spPr>
        <p:txBody>
          <a:bodyPr wrap="square">
            <a:spAutoFit/>
          </a:bodyPr>
          <a:lstStyle/>
          <a:p>
            <a:pPr algn="ctr"/>
            <a:r>
              <a:rPr lang="en-US" dirty="0"/>
              <a:t>Kate Smidts</a:t>
            </a:r>
            <a:endParaRPr lang="en-CA" dirty="0"/>
          </a:p>
        </p:txBody>
      </p:sp>
      <p:sp>
        <p:nvSpPr>
          <p:cNvPr id="4" name="Slide Number Placeholder 3">
            <a:extLst>
              <a:ext uri="{FF2B5EF4-FFF2-40B4-BE49-F238E27FC236}">
                <a16:creationId xmlns:a16="http://schemas.microsoft.com/office/drawing/2014/main" id="{8EF23994-AE4B-2D75-2F25-B34492FD1302}"/>
              </a:ext>
            </a:extLst>
          </p:cNvPr>
          <p:cNvSpPr>
            <a:spLocks noGrp="1"/>
          </p:cNvSpPr>
          <p:nvPr>
            <p:ph type="sldNum" sz="quarter" idx="12"/>
          </p:nvPr>
        </p:nvSpPr>
        <p:spPr/>
        <p:txBody>
          <a:bodyPr/>
          <a:lstStyle/>
          <a:p>
            <a:fld id="{5B621ED0-B45F-441E-93E9-023E2B55C8A5}" type="slidenum">
              <a:rPr lang="en-CA" smtClean="0"/>
              <a:t>170</a:t>
            </a:fld>
            <a:endParaRPr lang="en-CA"/>
          </a:p>
        </p:txBody>
      </p:sp>
    </p:spTree>
    <p:extLst>
      <p:ext uri="{BB962C8B-B14F-4D97-AF65-F5344CB8AC3E}">
        <p14:creationId xmlns:p14="http://schemas.microsoft.com/office/powerpoint/2010/main" val="36048931"/>
      </p:ext>
    </p:extLst>
  </p:cSld>
  <p:clrMapOvr>
    <a:masterClrMapping/>
  </p:clrMapOvr>
  <mc:AlternateContent xmlns:mc="http://schemas.openxmlformats.org/markup-compatibility/2006" xmlns:p14="http://schemas.microsoft.com/office/powerpoint/2010/main">
    <mc:Choice Requires="p14">
      <p:transition p14:dur="0" advTm="131388"/>
    </mc:Choice>
    <mc:Fallback xmlns="">
      <p:transition advTm="1313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2">
            <a:extLst>
              <a:ext uri="{28A0092B-C50C-407E-A947-70E740481C1C}">
                <a14:useLocalDpi xmlns:a14="http://schemas.microsoft.com/office/drawing/2010/main" val="0"/>
              </a:ext>
            </a:extLst>
          </a:blip>
          <a:srcRect t="175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1333198" y="430132"/>
            <a:ext cx="7634288" cy="1738312"/>
          </a:xfrm>
        </p:spPr>
        <p:txBody>
          <a:bodyPr>
            <a:normAutofit/>
          </a:bodyPr>
          <a:lstStyle/>
          <a:p>
            <a:r>
              <a:rPr lang="en-CA" sz="6600" dirty="0">
                <a:solidFill>
                  <a:schemeClr val="tx1"/>
                </a:solidFill>
              </a:rPr>
              <a:t>videos</a:t>
            </a:r>
          </a:p>
        </p:txBody>
      </p:sp>
      <p:sp>
        <p:nvSpPr>
          <p:cNvPr id="6" name="TextBox 5">
            <a:extLst>
              <a:ext uri="{FF2B5EF4-FFF2-40B4-BE49-F238E27FC236}">
                <a16:creationId xmlns:a16="http://schemas.microsoft.com/office/drawing/2014/main" id="{E1B0127D-FA4C-B3AC-6834-B5EBB6697756}"/>
              </a:ext>
            </a:extLst>
          </p:cNvPr>
          <p:cNvSpPr txBox="1"/>
          <p:nvPr/>
        </p:nvSpPr>
        <p:spPr>
          <a:xfrm>
            <a:off x="2554719" y="1957644"/>
            <a:ext cx="6209818" cy="1077218"/>
          </a:xfrm>
          <a:prstGeom prst="rect">
            <a:avLst/>
          </a:prstGeom>
          <a:noFill/>
        </p:spPr>
        <p:txBody>
          <a:bodyPr wrap="square">
            <a:spAutoFit/>
          </a:bodyPr>
          <a:lstStyle/>
          <a:p>
            <a:pPr marL="457200" indent="-457200">
              <a:buAutoNum type="arabicPeriod"/>
            </a:pPr>
            <a:r>
              <a:rPr lang="en-CA" sz="3200" dirty="0"/>
              <a:t>Introduction to the simple course</a:t>
            </a:r>
          </a:p>
          <a:p>
            <a:pPr marL="457200" indent="-457200">
              <a:buAutoNum type="arabicPeriod"/>
            </a:pPr>
            <a:r>
              <a:rPr lang="en-CA" sz="3200" dirty="0"/>
              <a:t>Session 1 of simple</a:t>
            </a:r>
          </a:p>
        </p:txBody>
      </p:sp>
      <p:sp>
        <p:nvSpPr>
          <p:cNvPr id="3" name="Slide Number Placeholder 2">
            <a:extLst>
              <a:ext uri="{FF2B5EF4-FFF2-40B4-BE49-F238E27FC236}">
                <a16:creationId xmlns:a16="http://schemas.microsoft.com/office/drawing/2014/main" id="{71EAB47E-8B1A-47BD-DA76-C5EDE22A088E}"/>
              </a:ext>
            </a:extLst>
          </p:cNvPr>
          <p:cNvSpPr>
            <a:spLocks noGrp="1"/>
          </p:cNvSpPr>
          <p:nvPr>
            <p:ph type="sldNum" sz="quarter" idx="12"/>
          </p:nvPr>
        </p:nvSpPr>
        <p:spPr/>
        <p:txBody>
          <a:bodyPr/>
          <a:lstStyle/>
          <a:p>
            <a:fld id="{5B621ED0-B45F-441E-93E9-023E2B55C8A5}" type="slidenum">
              <a:rPr lang="en-CA" smtClean="0"/>
              <a:t>171</a:t>
            </a:fld>
            <a:endParaRPr lang="en-CA"/>
          </a:p>
        </p:txBody>
      </p:sp>
    </p:spTree>
    <p:extLst>
      <p:ext uri="{BB962C8B-B14F-4D97-AF65-F5344CB8AC3E}">
        <p14:creationId xmlns:p14="http://schemas.microsoft.com/office/powerpoint/2010/main" val="364339265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Introduction to the simple course">
            <a:hlinkClick r:id="" action="ppaction://media"/>
            <a:extLst>
              <a:ext uri="{FF2B5EF4-FFF2-40B4-BE49-F238E27FC236}">
                <a16:creationId xmlns:a16="http://schemas.microsoft.com/office/drawing/2014/main" id="{0F99B7D7-E2D6-F6E4-B61E-FD83C0507BF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08EAA1E9-75DA-E6CA-F755-5639C05DA23A}"/>
              </a:ext>
            </a:extLst>
          </p:cNvPr>
          <p:cNvSpPr>
            <a:spLocks noGrp="1"/>
          </p:cNvSpPr>
          <p:nvPr>
            <p:ph type="sldNum" sz="quarter" idx="12"/>
          </p:nvPr>
        </p:nvSpPr>
        <p:spPr/>
        <p:txBody>
          <a:bodyPr/>
          <a:lstStyle/>
          <a:p>
            <a:fld id="{5B621ED0-B45F-441E-93E9-023E2B55C8A5}" type="slidenum">
              <a:rPr lang="en-CA" smtClean="0"/>
              <a:t>172</a:t>
            </a:fld>
            <a:endParaRPr lang="en-CA"/>
          </a:p>
        </p:txBody>
      </p:sp>
    </p:spTree>
    <p:extLst>
      <p:ext uri="{BB962C8B-B14F-4D97-AF65-F5344CB8AC3E}">
        <p14:creationId xmlns:p14="http://schemas.microsoft.com/office/powerpoint/2010/main" val="119976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37EC-C2DE-C20B-1024-7A9D5410EA5F}"/>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38DB086A-A7EF-0DB4-D42D-5C21FCE98640}"/>
              </a:ext>
            </a:extLst>
          </p:cNvPr>
          <p:cNvSpPr>
            <a:spLocks noGrp="1"/>
          </p:cNvSpPr>
          <p:nvPr>
            <p:ph type="subTitle" idx="1"/>
          </p:nvPr>
        </p:nvSpPr>
        <p:spPr/>
        <p:txBody>
          <a:bodyPr/>
          <a:lstStyle/>
          <a:p>
            <a:endParaRPr lang="en-CA"/>
          </a:p>
        </p:txBody>
      </p:sp>
      <p:pic>
        <p:nvPicPr>
          <p:cNvPr id="4" name="Online Media 3" title="It’s simple on YouTube session 1">
            <a:hlinkClick r:id="" action="ppaction://media"/>
            <a:extLst>
              <a:ext uri="{FF2B5EF4-FFF2-40B4-BE49-F238E27FC236}">
                <a16:creationId xmlns:a16="http://schemas.microsoft.com/office/drawing/2014/main" id="{864613A3-12D1-D269-BD28-6B1999BD367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D7F94EFB-65E6-2EC7-A940-F8D073F90B59}"/>
              </a:ext>
            </a:extLst>
          </p:cNvPr>
          <p:cNvSpPr>
            <a:spLocks noGrp="1"/>
          </p:cNvSpPr>
          <p:nvPr>
            <p:ph type="sldNum" sz="quarter" idx="12"/>
          </p:nvPr>
        </p:nvSpPr>
        <p:spPr/>
        <p:txBody>
          <a:bodyPr/>
          <a:lstStyle/>
          <a:p>
            <a:fld id="{5B621ED0-B45F-441E-93E9-023E2B55C8A5}" type="slidenum">
              <a:rPr lang="en-CA" smtClean="0"/>
              <a:t>173</a:t>
            </a:fld>
            <a:endParaRPr lang="en-CA"/>
          </a:p>
        </p:txBody>
      </p:sp>
    </p:spTree>
    <p:extLst>
      <p:ext uri="{BB962C8B-B14F-4D97-AF65-F5344CB8AC3E}">
        <p14:creationId xmlns:p14="http://schemas.microsoft.com/office/powerpoint/2010/main" val="168589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2A3B61D-5739-40E4-929E-ED4E773D4683}"/>
              </a:ext>
            </a:extLst>
          </p:cNvPr>
          <p:cNvSpPr>
            <a:spLocks noGrp="1"/>
          </p:cNvSpPr>
          <p:nvPr>
            <p:ph type="body" idx="4294967295"/>
          </p:nvPr>
        </p:nvSpPr>
        <p:spPr>
          <a:xfrm>
            <a:off x="161345" y="1232164"/>
            <a:ext cx="5654919" cy="1693102"/>
          </a:xfrm>
        </p:spPr>
        <p:txBody>
          <a:bodyPr>
            <a:normAutofit/>
          </a:bodyPr>
          <a:lstStyle/>
          <a:p>
            <a:pPr marL="45720" indent="0" algn="ctr">
              <a:buNone/>
            </a:pPr>
            <a:r>
              <a:rPr lang="en-CA" sz="2100" dirty="0">
                <a:solidFill>
                  <a:schemeClr val="bg1"/>
                </a:solidFill>
              </a:rPr>
              <a:t>SESSION 1 ORIENTATION</a:t>
            </a:r>
            <a:r>
              <a:rPr lang="en-CA" sz="2100" dirty="0"/>
              <a:t>: THE WHO, HOW, WHY WHERE, AND WHEN OF THE SIMPLE COURSE</a:t>
            </a:r>
            <a:r>
              <a:rPr lang="en-CA" sz="3200" dirty="0"/>
              <a:t> </a:t>
            </a:r>
          </a:p>
          <a:p>
            <a:pPr marL="45720" indent="0" algn="ctr">
              <a:buNone/>
            </a:pPr>
            <a:r>
              <a:rPr lang="en-CA" sz="2000" dirty="0"/>
              <a:t>An introduction to the Simple “bus”</a:t>
            </a:r>
          </a:p>
        </p:txBody>
      </p:sp>
      <p:sp>
        <p:nvSpPr>
          <p:cNvPr id="7" name="Text Placeholder 6">
            <a:extLst>
              <a:ext uri="{FF2B5EF4-FFF2-40B4-BE49-F238E27FC236}">
                <a16:creationId xmlns:a16="http://schemas.microsoft.com/office/drawing/2014/main" id="{08A32458-81BD-4E3F-AB47-193472813E27}"/>
              </a:ext>
            </a:extLst>
          </p:cNvPr>
          <p:cNvSpPr>
            <a:spLocks noGrp="1"/>
          </p:cNvSpPr>
          <p:nvPr>
            <p:ph type="body" sz="quarter" idx="4294967295"/>
          </p:nvPr>
        </p:nvSpPr>
        <p:spPr>
          <a:xfrm>
            <a:off x="5918993" y="345343"/>
            <a:ext cx="6293168" cy="1497182"/>
          </a:xfrm>
        </p:spPr>
        <p:txBody>
          <a:bodyPr>
            <a:normAutofit fontScale="85000" lnSpcReduction="20000"/>
          </a:bodyPr>
          <a:lstStyle/>
          <a:p>
            <a:pPr marL="45720" indent="0" algn="ctr">
              <a:buNone/>
            </a:pPr>
            <a:r>
              <a:rPr lang="en-CA" sz="2600" dirty="0">
                <a:solidFill>
                  <a:schemeClr val="bg1"/>
                </a:solidFill>
              </a:rPr>
              <a:t>SESSION 2 OVERVIEW</a:t>
            </a:r>
            <a:r>
              <a:rPr lang="en-CA" sz="2600" dirty="0"/>
              <a:t>: THE WHAT</a:t>
            </a:r>
          </a:p>
          <a:p>
            <a:pPr marL="45720" indent="0" algn="ctr">
              <a:buNone/>
            </a:pPr>
            <a:r>
              <a:rPr lang="en-CA" sz="2600" dirty="0"/>
              <a:t>OF THE SIMPLE COURSE</a:t>
            </a:r>
          </a:p>
          <a:p>
            <a:pPr marL="45720" indent="0" algn="ctr">
              <a:buNone/>
            </a:pPr>
            <a:r>
              <a:rPr lang="en-CA" sz="2600" dirty="0"/>
              <a:t>An overview of the Simple “trip” or material we will cover</a:t>
            </a:r>
          </a:p>
        </p:txBody>
      </p:sp>
      <p:pic>
        <p:nvPicPr>
          <p:cNvPr id="2050" name="Picture 2" descr="Delhi To London In 70 days: World&amp;#39;s Longest Bus Trip Starts In 2021 | The  Dope">
            <a:extLst>
              <a:ext uri="{FF2B5EF4-FFF2-40B4-BE49-F238E27FC236}">
                <a16:creationId xmlns:a16="http://schemas.microsoft.com/office/drawing/2014/main" id="{AE573943-4722-4E5B-93CD-5AFDA809918C}"/>
              </a:ext>
            </a:extLst>
          </p:cNvPr>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6096000" y="2078715"/>
            <a:ext cx="5917223" cy="38295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Does It Mean to Dream of a Bus? - Dream Glossary and Dictionary">
            <a:extLst>
              <a:ext uri="{FF2B5EF4-FFF2-40B4-BE49-F238E27FC236}">
                <a16:creationId xmlns:a16="http://schemas.microsoft.com/office/drawing/2014/main" id="{4447EB3A-A637-463C-B0EC-21CC1D4B9E5E}"/>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58616" y="2870200"/>
            <a:ext cx="6037384" cy="3987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4F9344B-F672-4641-DB73-BAE09BB7F65A}"/>
              </a:ext>
            </a:extLst>
          </p:cNvPr>
          <p:cNvSpPr>
            <a:spLocks noGrp="1"/>
          </p:cNvSpPr>
          <p:nvPr>
            <p:ph type="sldNum" sz="quarter" idx="12"/>
          </p:nvPr>
        </p:nvSpPr>
        <p:spPr/>
        <p:txBody>
          <a:bodyPr/>
          <a:lstStyle/>
          <a:p>
            <a:fld id="{5B621ED0-B45F-441E-93E9-023E2B55C8A5}" type="slidenum">
              <a:rPr lang="en-CA" smtClean="0"/>
              <a:t>174</a:t>
            </a:fld>
            <a:endParaRPr lang="en-CA"/>
          </a:p>
        </p:txBody>
      </p:sp>
    </p:spTree>
    <p:extLst>
      <p:ext uri="{BB962C8B-B14F-4D97-AF65-F5344CB8AC3E}">
        <p14:creationId xmlns:p14="http://schemas.microsoft.com/office/powerpoint/2010/main" val="124437735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tanding in front of a painting&#10;&#10;Description automatically generated">
            <a:extLst>
              <a:ext uri="{FF2B5EF4-FFF2-40B4-BE49-F238E27FC236}">
                <a16:creationId xmlns:a16="http://schemas.microsoft.com/office/drawing/2014/main" id="{F4C6377D-0490-591F-E5AF-FBA7B3487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83" y="1266333"/>
            <a:ext cx="4779258" cy="3953849"/>
          </a:xfrm>
          <a:prstGeom prst="rect">
            <a:avLst/>
          </a:prstGeom>
        </p:spPr>
      </p:pic>
      <p:sp>
        <p:nvSpPr>
          <p:cNvPr id="4" name="TextBox 3">
            <a:extLst>
              <a:ext uri="{FF2B5EF4-FFF2-40B4-BE49-F238E27FC236}">
                <a16:creationId xmlns:a16="http://schemas.microsoft.com/office/drawing/2014/main" id="{601A8AEE-F0E0-D1B5-0B1A-098E5254EB62}"/>
              </a:ext>
            </a:extLst>
          </p:cNvPr>
          <p:cNvSpPr txBox="1"/>
          <p:nvPr/>
        </p:nvSpPr>
        <p:spPr>
          <a:xfrm>
            <a:off x="1195087" y="4555166"/>
            <a:ext cx="6094070" cy="523220"/>
          </a:xfrm>
          <a:prstGeom prst="rect">
            <a:avLst/>
          </a:prstGeom>
          <a:noFill/>
        </p:spPr>
        <p:txBody>
          <a:bodyPr wrap="square">
            <a:spAutoFit/>
          </a:bodyPr>
          <a:lstStyle/>
          <a:p>
            <a:r>
              <a:rPr lang="en-CA" sz="2800" dirty="0"/>
              <a:t>Peg Huettlin</a:t>
            </a:r>
          </a:p>
        </p:txBody>
      </p:sp>
      <p:sp>
        <p:nvSpPr>
          <p:cNvPr id="6" name="TextBox 5">
            <a:extLst>
              <a:ext uri="{FF2B5EF4-FFF2-40B4-BE49-F238E27FC236}">
                <a16:creationId xmlns:a16="http://schemas.microsoft.com/office/drawing/2014/main" id="{CBEC9497-6A3B-C7EC-3D47-030271C8ED5E}"/>
              </a:ext>
            </a:extLst>
          </p:cNvPr>
          <p:cNvSpPr txBox="1"/>
          <p:nvPr/>
        </p:nvSpPr>
        <p:spPr>
          <a:xfrm>
            <a:off x="5963856" y="1871031"/>
            <a:ext cx="6094070" cy="2554545"/>
          </a:xfrm>
          <a:prstGeom prst="rect">
            <a:avLst/>
          </a:prstGeom>
          <a:noFill/>
        </p:spPr>
        <p:txBody>
          <a:bodyPr wrap="square">
            <a:spAutoFit/>
          </a:bodyPr>
          <a:lstStyle/>
          <a:p>
            <a:pPr marL="285750" indent="-285750">
              <a:buFont typeface="Arial" panose="020B0604020202020204" pitchFamily="34" charset="0"/>
              <a:buChar char="•"/>
            </a:pPr>
            <a:r>
              <a:rPr lang="en-CA" sz="3200" dirty="0"/>
              <a:t>My name is…</a:t>
            </a:r>
          </a:p>
          <a:p>
            <a:pPr marL="285750" indent="-285750">
              <a:buFont typeface="Arial" panose="020B0604020202020204" pitchFamily="34" charset="0"/>
              <a:buChar char="•"/>
            </a:pPr>
            <a:r>
              <a:rPr lang="en-CA" sz="3200" dirty="0"/>
              <a:t>My role as a co leader is…</a:t>
            </a:r>
          </a:p>
          <a:p>
            <a:pPr marL="285750" indent="-285750">
              <a:buFont typeface="Arial" panose="020B0604020202020204" pitchFamily="34" charset="0"/>
              <a:buChar char="•"/>
            </a:pPr>
            <a:r>
              <a:rPr lang="en-CA" sz="3200" dirty="0"/>
              <a:t>My intention for the time we spend together is…</a:t>
            </a:r>
          </a:p>
          <a:p>
            <a:pPr marL="285750" indent="-285750">
              <a:buFont typeface="Arial" panose="020B0604020202020204" pitchFamily="34" charset="0"/>
              <a:buChar char="•"/>
            </a:pPr>
            <a:r>
              <a:rPr lang="en-CA" sz="3200" dirty="0"/>
              <a:t>My hope for the course is…</a:t>
            </a:r>
          </a:p>
        </p:txBody>
      </p:sp>
      <p:sp>
        <p:nvSpPr>
          <p:cNvPr id="3" name="Slide Number Placeholder 2">
            <a:extLst>
              <a:ext uri="{FF2B5EF4-FFF2-40B4-BE49-F238E27FC236}">
                <a16:creationId xmlns:a16="http://schemas.microsoft.com/office/drawing/2014/main" id="{8B5F7F87-74BA-4E3A-2457-1733D993F4A5}"/>
              </a:ext>
            </a:extLst>
          </p:cNvPr>
          <p:cNvSpPr>
            <a:spLocks noGrp="1"/>
          </p:cNvSpPr>
          <p:nvPr>
            <p:ph type="sldNum" sz="quarter" idx="12"/>
          </p:nvPr>
        </p:nvSpPr>
        <p:spPr/>
        <p:txBody>
          <a:bodyPr/>
          <a:lstStyle/>
          <a:p>
            <a:fld id="{5B621ED0-B45F-441E-93E9-023E2B55C8A5}" type="slidenum">
              <a:rPr lang="en-CA" smtClean="0"/>
              <a:t>175</a:t>
            </a:fld>
            <a:endParaRPr lang="en-CA"/>
          </a:p>
        </p:txBody>
      </p:sp>
    </p:spTree>
    <p:extLst>
      <p:ext uri="{BB962C8B-B14F-4D97-AF65-F5344CB8AC3E}">
        <p14:creationId xmlns:p14="http://schemas.microsoft.com/office/powerpoint/2010/main" val="261196013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D7354DF-8508-C7F1-5DFA-D23707174C0F}"/>
              </a:ext>
            </a:extLst>
          </p:cNvPr>
          <p:cNvSpPr txBox="1"/>
          <p:nvPr/>
        </p:nvSpPr>
        <p:spPr>
          <a:xfrm>
            <a:off x="193196" y="176109"/>
            <a:ext cx="6876755" cy="4206240"/>
          </a:xfrm>
          <a:prstGeom prst="rect">
            <a:avLst/>
          </a:prstGeom>
        </p:spPr>
        <p:txBody>
          <a:bodyPr vert="horz" lIns="91440" tIns="45720" rIns="91440" bIns="45720" rtlCol="0">
            <a:noAutofit/>
          </a:bodyPr>
          <a:lstStyle/>
          <a:p>
            <a:pPr defTabSz="914400">
              <a:lnSpc>
                <a:spcPct val="90000"/>
              </a:lnSpc>
              <a:spcAft>
                <a:spcPts val="600"/>
              </a:spcAft>
              <a:buClr>
                <a:schemeClr val="tx1"/>
              </a:buClr>
            </a:pPr>
            <a:r>
              <a:rPr lang="en-US" sz="4000" dirty="0">
                <a:solidFill>
                  <a:schemeClr val="bg1"/>
                </a:solidFill>
              </a:rPr>
              <a:t>    </a:t>
            </a:r>
            <a:r>
              <a:rPr lang="en-US" sz="4000" dirty="0"/>
              <a:t>LAND AKNOWLEGMENT</a:t>
            </a:r>
          </a:p>
          <a:p>
            <a:pPr defTabSz="914400">
              <a:lnSpc>
                <a:spcPct val="90000"/>
              </a:lnSpc>
              <a:spcAft>
                <a:spcPts val="600"/>
              </a:spcAft>
              <a:buClr>
                <a:schemeClr val="tx1"/>
              </a:buClr>
            </a:pPr>
            <a:endParaRPr lang="en-US" sz="4000" dirty="0"/>
          </a:p>
          <a:p>
            <a:pPr defTabSz="914400">
              <a:lnSpc>
                <a:spcPct val="90000"/>
              </a:lnSpc>
              <a:spcAft>
                <a:spcPts val="600"/>
              </a:spcAft>
              <a:buClr>
                <a:schemeClr val="tx1"/>
              </a:buClr>
            </a:pPr>
            <a:r>
              <a:rPr lang="en-US" sz="3200" dirty="0">
                <a:solidFill>
                  <a:schemeClr val="bg1"/>
                </a:solidFill>
              </a:rPr>
              <a:t>We acknowledge that we are standing on the traditional territory of the Haudenosaunee, Anishinaabe and Neutral peoples. As we gather let us remember that we are standing on treaty land that is steeped in rich indigenous history and home to many First Nations, Metis, and Inuit peoples. We are grateful to have the opportunity to live, work, and play on this land.  </a:t>
            </a:r>
          </a:p>
        </p:txBody>
      </p:sp>
      <p:pic>
        <p:nvPicPr>
          <p:cNvPr id="3" name="Picture 2" descr="A turtle with a river and trees&#10;&#10;Description automatically generated">
            <a:extLst>
              <a:ext uri="{FF2B5EF4-FFF2-40B4-BE49-F238E27FC236}">
                <a16:creationId xmlns:a16="http://schemas.microsoft.com/office/drawing/2014/main" id="{678426DB-98A6-401D-EA55-9580B3E2A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4654" y="1583948"/>
            <a:ext cx="4013879" cy="3863358"/>
          </a:xfrm>
          <a:prstGeom prst="rect">
            <a:avLst/>
          </a:prstGeom>
        </p:spPr>
      </p:pic>
      <p:sp>
        <p:nvSpPr>
          <p:cNvPr id="2" name="Slide Number Placeholder 1">
            <a:extLst>
              <a:ext uri="{FF2B5EF4-FFF2-40B4-BE49-F238E27FC236}">
                <a16:creationId xmlns:a16="http://schemas.microsoft.com/office/drawing/2014/main" id="{91A3993C-DC3C-2EDC-D405-7B484B9CD25D}"/>
              </a:ext>
            </a:extLst>
          </p:cNvPr>
          <p:cNvSpPr>
            <a:spLocks noGrp="1"/>
          </p:cNvSpPr>
          <p:nvPr>
            <p:ph type="sldNum" sz="quarter" idx="12"/>
          </p:nvPr>
        </p:nvSpPr>
        <p:spPr/>
        <p:txBody>
          <a:bodyPr/>
          <a:lstStyle/>
          <a:p>
            <a:fld id="{5B621ED0-B45F-441E-93E9-023E2B55C8A5}" type="slidenum">
              <a:rPr lang="en-CA" smtClean="0"/>
              <a:t>176</a:t>
            </a:fld>
            <a:endParaRPr lang="en-CA"/>
          </a:p>
        </p:txBody>
      </p:sp>
    </p:spTree>
    <p:extLst>
      <p:ext uri="{BB962C8B-B14F-4D97-AF65-F5344CB8AC3E}">
        <p14:creationId xmlns:p14="http://schemas.microsoft.com/office/powerpoint/2010/main" val="254694647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ngredients of Mental Health">
            <a:hlinkClick r:id="" action="ppaction://media"/>
            <a:extLst>
              <a:ext uri="{FF2B5EF4-FFF2-40B4-BE49-F238E27FC236}">
                <a16:creationId xmlns:a16="http://schemas.microsoft.com/office/drawing/2014/main" id="{F60046E6-31EC-62DC-AF5E-740AC130C142}"/>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53F6E88-8614-187B-9C40-742A128D88E3}"/>
              </a:ext>
            </a:extLst>
          </p:cNvPr>
          <p:cNvSpPr>
            <a:spLocks noGrp="1"/>
          </p:cNvSpPr>
          <p:nvPr>
            <p:ph type="sldNum" sz="quarter" idx="12"/>
          </p:nvPr>
        </p:nvSpPr>
        <p:spPr/>
        <p:txBody>
          <a:bodyPr/>
          <a:lstStyle/>
          <a:p>
            <a:fld id="{5B621ED0-B45F-441E-93E9-023E2B55C8A5}" type="slidenum">
              <a:rPr lang="en-CA" smtClean="0"/>
              <a:t>177</a:t>
            </a:fld>
            <a:endParaRPr lang="en-CA"/>
          </a:p>
        </p:txBody>
      </p:sp>
    </p:spTree>
    <p:extLst>
      <p:ext uri="{BB962C8B-B14F-4D97-AF65-F5344CB8AC3E}">
        <p14:creationId xmlns:p14="http://schemas.microsoft.com/office/powerpoint/2010/main" val="361842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5 Ways To Start Your Therapeutic Journey with Alain De Botton">
            <a:hlinkClick r:id="" action="ppaction://media"/>
            <a:extLst>
              <a:ext uri="{FF2B5EF4-FFF2-40B4-BE49-F238E27FC236}">
                <a16:creationId xmlns:a16="http://schemas.microsoft.com/office/drawing/2014/main" id="{AB42D452-FF7A-006A-1FE6-AE8CBA2A1CFC}"/>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84769BE-6BB1-8DD2-5C88-39A7118800C9}"/>
              </a:ext>
            </a:extLst>
          </p:cNvPr>
          <p:cNvSpPr>
            <a:spLocks noGrp="1"/>
          </p:cNvSpPr>
          <p:nvPr>
            <p:ph type="sldNum" sz="quarter" idx="12"/>
          </p:nvPr>
        </p:nvSpPr>
        <p:spPr/>
        <p:txBody>
          <a:bodyPr/>
          <a:lstStyle/>
          <a:p>
            <a:fld id="{5B621ED0-B45F-441E-93E9-023E2B55C8A5}" type="slidenum">
              <a:rPr lang="en-CA" smtClean="0"/>
              <a:t>178</a:t>
            </a:fld>
            <a:endParaRPr lang="en-CA"/>
          </a:p>
        </p:txBody>
      </p:sp>
    </p:spTree>
    <p:extLst>
      <p:ext uri="{BB962C8B-B14F-4D97-AF65-F5344CB8AC3E}">
        <p14:creationId xmlns:p14="http://schemas.microsoft.com/office/powerpoint/2010/main" val="314622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s Everyone Else Normal? Feeling Painfully Different">
            <a:hlinkClick r:id="" action="ppaction://media"/>
            <a:extLst>
              <a:ext uri="{FF2B5EF4-FFF2-40B4-BE49-F238E27FC236}">
                <a16:creationId xmlns:a16="http://schemas.microsoft.com/office/drawing/2014/main" id="{2C6AD0C4-9F59-2564-BD61-6597DBB96E3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CCFD2238-C62A-018D-685B-203DDF2B85EF}"/>
              </a:ext>
            </a:extLst>
          </p:cNvPr>
          <p:cNvSpPr>
            <a:spLocks noGrp="1"/>
          </p:cNvSpPr>
          <p:nvPr>
            <p:ph type="sldNum" sz="quarter" idx="12"/>
          </p:nvPr>
        </p:nvSpPr>
        <p:spPr/>
        <p:txBody>
          <a:bodyPr/>
          <a:lstStyle/>
          <a:p>
            <a:fld id="{5B621ED0-B45F-441E-93E9-023E2B55C8A5}" type="slidenum">
              <a:rPr lang="en-CA" smtClean="0"/>
              <a:t>179</a:t>
            </a:fld>
            <a:endParaRPr lang="en-CA"/>
          </a:p>
        </p:txBody>
      </p:sp>
    </p:spTree>
    <p:extLst>
      <p:ext uri="{BB962C8B-B14F-4D97-AF65-F5344CB8AC3E}">
        <p14:creationId xmlns:p14="http://schemas.microsoft.com/office/powerpoint/2010/main" val="218024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at is Dialectical Behavior Therapy?">
            <a:hlinkClick r:id="" action="ppaction://media"/>
            <a:extLst>
              <a:ext uri="{FF2B5EF4-FFF2-40B4-BE49-F238E27FC236}">
                <a16:creationId xmlns:a16="http://schemas.microsoft.com/office/drawing/2014/main" id="{F5F556F4-FDFA-8DBD-5F17-5620A9D1BC9B}"/>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12CD5D2-C6CF-ACB7-A29B-EC53583212CF}"/>
              </a:ext>
            </a:extLst>
          </p:cNvPr>
          <p:cNvSpPr>
            <a:spLocks noGrp="1"/>
          </p:cNvSpPr>
          <p:nvPr>
            <p:ph type="sldNum" sz="quarter" idx="12"/>
          </p:nvPr>
        </p:nvSpPr>
        <p:spPr/>
        <p:txBody>
          <a:bodyPr/>
          <a:lstStyle/>
          <a:p>
            <a:fld id="{5B621ED0-B45F-441E-93E9-023E2B55C8A5}" type="slidenum">
              <a:rPr lang="en-CA" smtClean="0"/>
              <a:t>180</a:t>
            </a:fld>
            <a:endParaRPr lang="en-CA"/>
          </a:p>
        </p:txBody>
      </p:sp>
    </p:spTree>
    <p:extLst>
      <p:ext uri="{BB962C8B-B14F-4D97-AF65-F5344CB8AC3E}">
        <p14:creationId xmlns:p14="http://schemas.microsoft.com/office/powerpoint/2010/main" val="167248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solidFill>
                  <a:schemeClr val="bg1"/>
                </a:solidFill>
              </a:rPr>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C322C97A-EB8D-1DE3-7CDF-7D9355ACE00E}"/>
              </a:ext>
            </a:extLst>
          </p:cNvPr>
          <p:cNvSpPr>
            <a:spLocks noGrp="1"/>
          </p:cNvSpPr>
          <p:nvPr>
            <p:ph type="sldNum" sz="quarter" idx="12"/>
          </p:nvPr>
        </p:nvSpPr>
        <p:spPr/>
        <p:txBody>
          <a:bodyPr/>
          <a:lstStyle/>
          <a:p>
            <a:fld id="{5B621ED0-B45F-441E-93E9-023E2B55C8A5}" type="slidenum">
              <a:rPr lang="en-CA" smtClean="0"/>
              <a:t>181</a:t>
            </a:fld>
            <a:endParaRPr lang="en-CA"/>
          </a:p>
        </p:txBody>
      </p:sp>
    </p:spTree>
    <p:extLst>
      <p:ext uri="{BB962C8B-B14F-4D97-AF65-F5344CB8AC3E}">
        <p14:creationId xmlns:p14="http://schemas.microsoft.com/office/powerpoint/2010/main" val="68956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miling at the camera&#10;&#10;Description automatically generated">
            <a:extLst>
              <a:ext uri="{FF2B5EF4-FFF2-40B4-BE49-F238E27FC236}">
                <a16:creationId xmlns:a16="http://schemas.microsoft.com/office/drawing/2014/main" id="{7BD60386-4885-8A56-8B9C-0708AF29F3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879" y="600083"/>
            <a:ext cx="3020993" cy="4953965"/>
          </a:xfrm>
          <a:prstGeom prst="rect">
            <a:avLst/>
          </a:prstGeom>
        </p:spPr>
      </p:pic>
      <p:sp>
        <p:nvSpPr>
          <p:cNvPr id="4" name="TextBox 3">
            <a:extLst>
              <a:ext uri="{FF2B5EF4-FFF2-40B4-BE49-F238E27FC236}">
                <a16:creationId xmlns:a16="http://schemas.microsoft.com/office/drawing/2014/main" id="{6620DABC-94EB-2D5C-1DC1-B5CD3942405C}"/>
              </a:ext>
            </a:extLst>
          </p:cNvPr>
          <p:cNvSpPr txBox="1"/>
          <p:nvPr/>
        </p:nvSpPr>
        <p:spPr>
          <a:xfrm>
            <a:off x="1919946" y="780732"/>
            <a:ext cx="2670858" cy="523220"/>
          </a:xfrm>
          <a:prstGeom prst="rect">
            <a:avLst/>
          </a:prstGeom>
          <a:noFill/>
        </p:spPr>
        <p:txBody>
          <a:bodyPr wrap="square">
            <a:spAutoFit/>
          </a:bodyPr>
          <a:lstStyle/>
          <a:p>
            <a:r>
              <a:rPr lang="en-CA" sz="2800" dirty="0">
                <a:solidFill>
                  <a:schemeClr val="bg1"/>
                </a:solidFill>
              </a:rPr>
              <a:t>Nicole Rogerson </a:t>
            </a:r>
          </a:p>
        </p:txBody>
      </p:sp>
      <p:sp>
        <p:nvSpPr>
          <p:cNvPr id="5" name="TextBox 4">
            <a:extLst>
              <a:ext uri="{FF2B5EF4-FFF2-40B4-BE49-F238E27FC236}">
                <a16:creationId xmlns:a16="http://schemas.microsoft.com/office/drawing/2014/main" id="{7A17C3D8-55B0-B25E-A189-E9FDB7C53EFB}"/>
              </a:ext>
            </a:extLst>
          </p:cNvPr>
          <p:cNvSpPr txBox="1"/>
          <p:nvPr/>
        </p:nvSpPr>
        <p:spPr>
          <a:xfrm>
            <a:off x="5116979" y="1581664"/>
            <a:ext cx="6094070" cy="2554545"/>
          </a:xfrm>
          <a:prstGeom prst="rect">
            <a:avLst/>
          </a:prstGeom>
          <a:noFill/>
        </p:spPr>
        <p:txBody>
          <a:bodyPr wrap="square">
            <a:spAutoFit/>
          </a:bodyPr>
          <a:lstStyle/>
          <a:p>
            <a:pPr marL="285750" indent="-285750">
              <a:buFont typeface="Arial" panose="020B0604020202020204" pitchFamily="34" charset="0"/>
              <a:buChar char="•"/>
            </a:pPr>
            <a:r>
              <a:rPr lang="en-CA" sz="3200" dirty="0"/>
              <a:t>My name is…</a:t>
            </a:r>
          </a:p>
          <a:p>
            <a:pPr marL="285750" indent="-285750">
              <a:buFont typeface="Arial" panose="020B0604020202020204" pitchFamily="34" charset="0"/>
              <a:buChar char="•"/>
            </a:pPr>
            <a:r>
              <a:rPr lang="en-CA" sz="3200" dirty="0"/>
              <a:t>My role as a co leader is…</a:t>
            </a:r>
          </a:p>
          <a:p>
            <a:pPr marL="285750" indent="-285750">
              <a:buFont typeface="Arial" panose="020B0604020202020204" pitchFamily="34" charset="0"/>
              <a:buChar char="•"/>
            </a:pPr>
            <a:r>
              <a:rPr lang="en-CA" sz="3200" dirty="0"/>
              <a:t>My intention for the time we spend together is…</a:t>
            </a:r>
          </a:p>
          <a:p>
            <a:pPr marL="285750" indent="-285750">
              <a:buFont typeface="Arial" panose="020B0604020202020204" pitchFamily="34" charset="0"/>
              <a:buChar char="•"/>
            </a:pPr>
            <a:r>
              <a:rPr lang="en-CA" sz="3200" dirty="0"/>
              <a:t>My hope for the course is…</a:t>
            </a:r>
          </a:p>
        </p:txBody>
      </p:sp>
      <p:sp>
        <p:nvSpPr>
          <p:cNvPr id="3" name="Slide Number Placeholder 2">
            <a:extLst>
              <a:ext uri="{FF2B5EF4-FFF2-40B4-BE49-F238E27FC236}">
                <a16:creationId xmlns:a16="http://schemas.microsoft.com/office/drawing/2014/main" id="{2CC45C39-8BCB-AAE4-7E96-43DD3C117511}"/>
              </a:ext>
            </a:extLst>
          </p:cNvPr>
          <p:cNvSpPr>
            <a:spLocks noGrp="1"/>
          </p:cNvSpPr>
          <p:nvPr>
            <p:ph type="sldNum" sz="quarter" idx="12"/>
          </p:nvPr>
        </p:nvSpPr>
        <p:spPr/>
        <p:txBody>
          <a:bodyPr/>
          <a:lstStyle/>
          <a:p>
            <a:fld id="{5B621ED0-B45F-441E-93E9-023E2B55C8A5}" type="slidenum">
              <a:rPr lang="en-CA" smtClean="0"/>
              <a:t>182</a:t>
            </a:fld>
            <a:endParaRPr lang="en-CA"/>
          </a:p>
        </p:txBody>
      </p:sp>
    </p:spTree>
    <p:extLst>
      <p:ext uri="{BB962C8B-B14F-4D97-AF65-F5344CB8AC3E}">
        <p14:creationId xmlns:p14="http://schemas.microsoft.com/office/powerpoint/2010/main" val="322062826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516A-3366-2E62-66CC-B3AECE483D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EA323F-C13F-4C6A-3F4F-61BB4168DC2A}"/>
              </a:ext>
            </a:extLst>
          </p:cNvPr>
          <p:cNvSpPr txBox="1"/>
          <p:nvPr/>
        </p:nvSpPr>
        <p:spPr>
          <a:xfrm>
            <a:off x="6996671" y="382250"/>
            <a:ext cx="3767784" cy="769441"/>
          </a:xfrm>
          <a:prstGeom prst="rect">
            <a:avLst/>
          </a:prstGeom>
          <a:noFill/>
        </p:spPr>
        <p:txBody>
          <a:bodyPr wrap="square">
            <a:spAutoFit/>
          </a:bodyPr>
          <a:lstStyle/>
          <a:p>
            <a:r>
              <a:rPr lang="en-CA" sz="4400" dirty="0">
                <a:solidFill>
                  <a:schemeClr val="bg1"/>
                </a:solidFill>
              </a:rPr>
              <a:t>ZOOM POLL </a:t>
            </a:r>
          </a:p>
        </p:txBody>
      </p:sp>
      <p:pic>
        <p:nvPicPr>
          <p:cNvPr id="4" name="Picture 3" descr="A screenshot of a computer&#10;&#10;Description automatically generated">
            <a:extLst>
              <a:ext uri="{FF2B5EF4-FFF2-40B4-BE49-F238E27FC236}">
                <a16:creationId xmlns:a16="http://schemas.microsoft.com/office/drawing/2014/main" id="{DFDF034B-CA74-A8DC-BA9F-F1F20B848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10" y="382250"/>
            <a:ext cx="4770656" cy="6273870"/>
          </a:xfrm>
          <a:prstGeom prst="rect">
            <a:avLst/>
          </a:prstGeom>
        </p:spPr>
      </p:pic>
      <p:sp>
        <p:nvSpPr>
          <p:cNvPr id="6" name="TextBox 5">
            <a:extLst>
              <a:ext uri="{FF2B5EF4-FFF2-40B4-BE49-F238E27FC236}">
                <a16:creationId xmlns:a16="http://schemas.microsoft.com/office/drawing/2014/main" id="{2FD52EF9-01C3-1D02-28C4-768D2716BC1B}"/>
              </a:ext>
            </a:extLst>
          </p:cNvPr>
          <p:cNvSpPr txBox="1"/>
          <p:nvPr/>
        </p:nvSpPr>
        <p:spPr>
          <a:xfrm>
            <a:off x="5542276" y="1454172"/>
            <a:ext cx="6095010" cy="5693866"/>
          </a:xfrm>
          <a:prstGeom prst="rect">
            <a:avLst/>
          </a:prstGeom>
          <a:noFill/>
        </p:spPr>
        <p:txBody>
          <a:bodyPr wrap="square">
            <a:spAutoFit/>
          </a:bodyPr>
          <a:lstStyle/>
          <a:p>
            <a:pPr marL="285750" indent="-285750">
              <a:buFont typeface="Arial" panose="020B0604020202020204" pitchFamily="34" charset="0"/>
              <a:buChar char="•"/>
            </a:pPr>
            <a:r>
              <a:rPr lang="en-CA" sz="2800" dirty="0"/>
              <a:t>This year we will do polls only on weeks that we’re also reviewing new DBT skills.(every second week- when Joan and Nicole are with us.)</a:t>
            </a:r>
          </a:p>
          <a:p>
            <a:pPr marL="285750" indent="-285750">
              <a:buFont typeface="Arial" panose="020B0604020202020204" pitchFamily="34" charset="0"/>
              <a:buChar char="•"/>
            </a:pPr>
            <a:r>
              <a:rPr lang="en-CA" sz="2800" dirty="0"/>
              <a:t>We’ll look at the answers of zoom participants immediately after we do the polls.</a:t>
            </a:r>
          </a:p>
          <a:p>
            <a:pPr marL="285750" indent="-285750">
              <a:buFont typeface="Arial" panose="020B0604020202020204" pitchFamily="34" charset="0"/>
              <a:buChar char="•"/>
            </a:pPr>
            <a:r>
              <a:rPr lang="en-CA" sz="2800" dirty="0"/>
              <a:t>We’ll share the answers of in person participants at the beginning of the session the week after the poll. </a:t>
            </a:r>
          </a:p>
          <a:p>
            <a:pPr marL="285750" indent="-285750">
              <a:buFont typeface="Arial" panose="020B0604020202020204" pitchFamily="34" charset="0"/>
              <a:buChar char="•"/>
            </a:pPr>
            <a:r>
              <a:rPr lang="en-CA" sz="2800" dirty="0"/>
              <a:t>Answers are anonymous</a:t>
            </a:r>
          </a:p>
          <a:p>
            <a:endParaRPr lang="en-CA" sz="2800" dirty="0"/>
          </a:p>
          <a:p>
            <a:pPr marL="285750" indent="-285750">
              <a:buFont typeface="Arial" panose="020B0604020202020204" pitchFamily="34" charset="0"/>
              <a:buChar char="•"/>
            </a:pPr>
            <a:endParaRPr lang="en-CA" sz="2800" dirty="0"/>
          </a:p>
        </p:txBody>
      </p:sp>
      <p:sp>
        <p:nvSpPr>
          <p:cNvPr id="2" name="Slide Number Placeholder 1">
            <a:extLst>
              <a:ext uri="{FF2B5EF4-FFF2-40B4-BE49-F238E27FC236}">
                <a16:creationId xmlns:a16="http://schemas.microsoft.com/office/drawing/2014/main" id="{182CB829-B72B-C2AE-C90B-25CA8089CB90}"/>
              </a:ext>
            </a:extLst>
          </p:cNvPr>
          <p:cNvSpPr>
            <a:spLocks noGrp="1"/>
          </p:cNvSpPr>
          <p:nvPr>
            <p:ph type="sldNum" sz="quarter" idx="12"/>
          </p:nvPr>
        </p:nvSpPr>
        <p:spPr/>
        <p:txBody>
          <a:bodyPr/>
          <a:lstStyle/>
          <a:p>
            <a:fld id="{5B621ED0-B45F-441E-93E9-023E2B55C8A5}" type="slidenum">
              <a:rPr lang="en-CA" smtClean="0"/>
              <a:t>183</a:t>
            </a:fld>
            <a:endParaRPr lang="en-CA"/>
          </a:p>
        </p:txBody>
      </p:sp>
    </p:spTree>
    <p:extLst>
      <p:ext uri="{BB962C8B-B14F-4D97-AF65-F5344CB8AC3E}">
        <p14:creationId xmlns:p14="http://schemas.microsoft.com/office/powerpoint/2010/main" val="165598632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solidFill>
                  <a:schemeClr val="bg1"/>
                </a:solidFill>
              </a:rPr>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6F7C0D4F-6146-289D-5211-E4E30295F7C5}"/>
              </a:ext>
            </a:extLst>
          </p:cNvPr>
          <p:cNvSpPr>
            <a:spLocks noGrp="1"/>
          </p:cNvSpPr>
          <p:nvPr>
            <p:ph type="sldNum" sz="quarter" idx="12"/>
          </p:nvPr>
        </p:nvSpPr>
        <p:spPr/>
        <p:txBody>
          <a:bodyPr/>
          <a:lstStyle/>
          <a:p>
            <a:fld id="{5B621ED0-B45F-441E-93E9-023E2B55C8A5}" type="slidenum">
              <a:rPr lang="en-CA" smtClean="0"/>
              <a:t>184</a:t>
            </a:fld>
            <a:endParaRPr lang="en-CA"/>
          </a:p>
        </p:txBody>
      </p:sp>
    </p:spTree>
    <p:extLst>
      <p:ext uri="{BB962C8B-B14F-4D97-AF65-F5344CB8AC3E}">
        <p14:creationId xmlns:p14="http://schemas.microsoft.com/office/powerpoint/2010/main" val="207759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miling at the camera&#10;&#10;Description automatically generated">
            <a:extLst>
              <a:ext uri="{FF2B5EF4-FFF2-40B4-BE49-F238E27FC236}">
                <a16:creationId xmlns:a16="http://schemas.microsoft.com/office/drawing/2014/main" id="{BC1A16F4-1D09-F726-802E-D8AFF6AE8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438" y="821803"/>
            <a:ext cx="3344620" cy="4896091"/>
          </a:xfrm>
          <a:prstGeom prst="rect">
            <a:avLst/>
          </a:prstGeom>
        </p:spPr>
      </p:pic>
      <p:sp>
        <p:nvSpPr>
          <p:cNvPr id="4" name="TextBox 3">
            <a:extLst>
              <a:ext uri="{FF2B5EF4-FFF2-40B4-BE49-F238E27FC236}">
                <a16:creationId xmlns:a16="http://schemas.microsoft.com/office/drawing/2014/main" id="{2D9AFAE8-EBF8-1FE5-4354-F2B88AFECCD9}"/>
              </a:ext>
            </a:extLst>
          </p:cNvPr>
          <p:cNvSpPr txBox="1"/>
          <p:nvPr/>
        </p:nvSpPr>
        <p:spPr>
          <a:xfrm>
            <a:off x="1352312" y="4948706"/>
            <a:ext cx="6094070" cy="584775"/>
          </a:xfrm>
          <a:prstGeom prst="rect">
            <a:avLst/>
          </a:prstGeom>
          <a:noFill/>
        </p:spPr>
        <p:txBody>
          <a:bodyPr wrap="square">
            <a:spAutoFit/>
          </a:bodyPr>
          <a:lstStyle/>
          <a:p>
            <a:r>
              <a:rPr lang="en-CA" sz="3200" dirty="0"/>
              <a:t>Joan Flanagan </a:t>
            </a:r>
          </a:p>
        </p:txBody>
      </p:sp>
      <p:sp>
        <p:nvSpPr>
          <p:cNvPr id="5" name="TextBox 4">
            <a:extLst>
              <a:ext uri="{FF2B5EF4-FFF2-40B4-BE49-F238E27FC236}">
                <a16:creationId xmlns:a16="http://schemas.microsoft.com/office/drawing/2014/main" id="{800433C8-8EE1-14C0-AD88-6EE633A91B0B}"/>
              </a:ext>
            </a:extLst>
          </p:cNvPr>
          <p:cNvSpPr txBox="1"/>
          <p:nvPr/>
        </p:nvSpPr>
        <p:spPr>
          <a:xfrm>
            <a:off x="5037882" y="1608352"/>
            <a:ext cx="6094070" cy="2862322"/>
          </a:xfrm>
          <a:prstGeom prst="rect">
            <a:avLst/>
          </a:prstGeom>
          <a:noFill/>
        </p:spPr>
        <p:txBody>
          <a:bodyPr wrap="square">
            <a:spAutoFit/>
          </a:bodyPr>
          <a:lstStyle/>
          <a:p>
            <a:pPr marL="285750" indent="-285750">
              <a:buFont typeface="Arial" panose="020B0604020202020204" pitchFamily="34" charset="0"/>
              <a:buChar char="•"/>
            </a:pPr>
            <a:r>
              <a:rPr lang="en-CA" sz="3600" dirty="0"/>
              <a:t>My name is…</a:t>
            </a:r>
          </a:p>
          <a:p>
            <a:pPr marL="285750" indent="-285750">
              <a:buFont typeface="Arial" panose="020B0604020202020204" pitchFamily="34" charset="0"/>
              <a:buChar char="•"/>
            </a:pPr>
            <a:r>
              <a:rPr lang="en-CA" sz="3600" dirty="0"/>
              <a:t>My role as a co leader is…</a:t>
            </a:r>
          </a:p>
          <a:p>
            <a:pPr marL="285750" indent="-285750">
              <a:buFont typeface="Arial" panose="020B0604020202020204" pitchFamily="34" charset="0"/>
              <a:buChar char="•"/>
            </a:pPr>
            <a:r>
              <a:rPr lang="en-CA" sz="3600" dirty="0"/>
              <a:t>My intention for the time we spend together is…</a:t>
            </a:r>
          </a:p>
          <a:p>
            <a:pPr marL="285750" indent="-285750">
              <a:buFont typeface="Arial" panose="020B0604020202020204" pitchFamily="34" charset="0"/>
              <a:buChar char="•"/>
            </a:pPr>
            <a:r>
              <a:rPr lang="en-CA" sz="3600" dirty="0"/>
              <a:t>My hope for the course is…</a:t>
            </a:r>
          </a:p>
        </p:txBody>
      </p:sp>
      <p:sp>
        <p:nvSpPr>
          <p:cNvPr id="3" name="Slide Number Placeholder 2">
            <a:extLst>
              <a:ext uri="{FF2B5EF4-FFF2-40B4-BE49-F238E27FC236}">
                <a16:creationId xmlns:a16="http://schemas.microsoft.com/office/drawing/2014/main" id="{1F26DF42-88D8-0B07-0E65-000ADA3ADE8E}"/>
              </a:ext>
            </a:extLst>
          </p:cNvPr>
          <p:cNvSpPr>
            <a:spLocks noGrp="1"/>
          </p:cNvSpPr>
          <p:nvPr>
            <p:ph type="sldNum" sz="quarter" idx="12"/>
          </p:nvPr>
        </p:nvSpPr>
        <p:spPr/>
        <p:txBody>
          <a:bodyPr/>
          <a:lstStyle/>
          <a:p>
            <a:fld id="{5B621ED0-B45F-441E-93E9-023E2B55C8A5}" type="slidenum">
              <a:rPr lang="en-CA" smtClean="0"/>
              <a:t>185</a:t>
            </a:fld>
            <a:endParaRPr lang="en-CA"/>
          </a:p>
        </p:txBody>
      </p:sp>
    </p:spTree>
    <p:extLst>
      <p:ext uri="{BB962C8B-B14F-4D97-AF65-F5344CB8AC3E}">
        <p14:creationId xmlns:p14="http://schemas.microsoft.com/office/powerpoint/2010/main" val="348628799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4BED64-088C-AB70-C977-EEA5DF839916}"/>
              </a:ext>
            </a:extLst>
          </p:cNvPr>
          <p:cNvSpPr txBox="1"/>
          <p:nvPr/>
        </p:nvSpPr>
        <p:spPr>
          <a:xfrm>
            <a:off x="1432849" y="307257"/>
            <a:ext cx="9326301" cy="769441"/>
          </a:xfrm>
          <a:prstGeom prst="rect">
            <a:avLst/>
          </a:prstGeom>
          <a:noFill/>
        </p:spPr>
        <p:txBody>
          <a:bodyPr wrap="square">
            <a:spAutoFit/>
          </a:bodyPr>
          <a:lstStyle/>
          <a:p>
            <a:r>
              <a:rPr lang="en-US" sz="4400" dirty="0">
                <a:solidFill>
                  <a:schemeClr val="bg1"/>
                </a:solidFill>
              </a:rPr>
              <a:t>O</a:t>
            </a:r>
            <a:r>
              <a:rPr lang="en-CA" sz="4400" dirty="0">
                <a:solidFill>
                  <a:schemeClr val="bg1"/>
                </a:solidFill>
              </a:rPr>
              <a:t>UR FIRST MINDFULNESS EXERCISE</a:t>
            </a:r>
          </a:p>
        </p:txBody>
      </p:sp>
      <p:pic>
        <p:nvPicPr>
          <p:cNvPr id="5" name="Picture 4" descr="A person and dog looking at a tree&#10;&#10;Description automatically generated">
            <a:extLst>
              <a:ext uri="{FF2B5EF4-FFF2-40B4-BE49-F238E27FC236}">
                <a16:creationId xmlns:a16="http://schemas.microsoft.com/office/drawing/2014/main" id="{263CC3C1-96FF-449B-CD82-AAE058131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344" y="1307938"/>
            <a:ext cx="9875520" cy="4514127"/>
          </a:xfrm>
          <a:prstGeom prst="rect">
            <a:avLst/>
          </a:prstGeom>
        </p:spPr>
      </p:pic>
      <p:sp>
        <p:nvSpPr>
          <p:cNvPr id="2" name="Slide Number Placeholder 1">
            <a:extLst>
              <a:ext uri="{FF2B5EF4-FFF2-40B4-BE49-F238E27FC236}">
                <a16:creationId xmlns:a16="http://schemas.microsoft.com/office/drawing/2014/main" id="{AB091C79-189E-3861-B9F0-ABA3E011F588}"/>
              </a:ext>
            </a:extLst>
          </p:cNvPr>
          <p:cNvSpPr>
            <a:spLocks noGrp="1"/>
          </p:cNvSpPr>
          <p:nvPr>
            <p:ph type="sldNum" sz="quarter" idx="12"/>
          </p:nvPr>
        </p:nvSpPr>
        <p:spPr/>
        <p:txBody>
          <a:bodyPr/>
          <a:lstStyle/>
          <a:p>
            <a:fld id="{5B621ED0-B45F-441E-93E9-023E2B55C8A5}" type="slidenum">
              <a:rPr lang="en-CA" smtClean="0"/>
              <a:t>186</a:t>
            </a:fld>
            <a:endParaRPr lang="en-CA"/>
          </a:p>
        </p:txBody>
      </p:sp>
    </p:spTree>
    <p:extLst>
      <p:ext uri="{BB962C8B-B14F-4D97-AF65-F5344CB8AC3E}">
        <p14:creationId xmlns:p14="http://schemas.microsoft.com/office/powerpoint/2010/main" val="135414887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Mindfulness for Skeptics: One Cynic&amp;#39;s Unexpected Journey Through  Mindfulness | Real Simple">
            <a:extLst>
              <a:ext uri="{FF2B5EF4-FFF2-40B4-BE49-F238E27FC236}">
                <a16:creationId xmlns:a16="http://schemas.microsoft.com/office/drawing/2014/main" id="{94E85278-3039-48E2-8606-6F248AEA6746}"/>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bwMode="auto">
          <a:xfrm>
            <a:off x="6311475" y="1173735"/>
            <a:ext cx="5218112" cy="221297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89D169AD-F652-423A-A5DA-AE0547083BCD}"/>
              </a:ext>
            </a:extLst>
          </p:cNvPr>
          <p:cNvSpPr>
            <a:spLocks noGrp="1"/>
          </p:cNvSpPr>
          <p:nvPr>
            <p:ph type="body" idx="4294967295"/>
          </p:nvPr>
        </p:nvSpPr>
        <p:spPr>
          <a:xfrm>
            <a:off x="365787" y="608585"/>
            <a:ext cx="4995863" cy="565150"/>
          </a:xfrm>
        </p:spPr>
        <p:txBody>
          <a:bodyPr/>
          <a:lstStyle/>
          <a:p>
            <a:pPr marL="0" indent="0">
              <a:buNone/>
            </a:pPr>
            <a:r>
              <a:rPr lang="en-CA" sz="2400" dirty="0">
                <a:solidFill>
                  <a:schemeClr val="bg1"/>
                </a:solidFill>
              </a:rPr>
              <a:t>Distressing thoughts and feelings</a:t>
            </a:r>
          </a:p>
        </p:txBody>
      </p:sp>
      <p:pic>
        <p:nvPicPr>
          <p:cNvPr id="2050" name="Picture 2" descr="How to Use Poetry to Develop Mindfulness | by Jason McBride | Weirdo Poetry  | Medium">
            <a:extLst>
              <a:ext uri="{FF2B5EF4-FFF2-40B4-BE49-F238E27FC236}">
                <a16:creationId xmlns:a16="http://schemas.microsoft.com/office/drawing/2014/main" id="{85BEC3C9-89DF-49FB-9A50-D424818C1A31}"/>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tretch>
            <a:fillRect/>
          </a:stretch>
        </p:blipFill>
        <p:spPr bwMode="auto">
          <a:xfrm>
            <a:off x="365787" y="1121622"/>
            <a:ext cx="4673600" cy="2366962"/>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355289F2-7FF7-4AB3-9B47-9774B6A1A834}"/>
              </a:ext>
            </a:extLst>
          </p:cNvPr>
          <p:cNvSpPr>
            <a:spLocks noGrp="1"/>
          </p:cNvSpPr>
          <p:nvPr>
            <p:ph type="body" sz="quarter" idx="4294967295"/>
          </p:nvPr>
        </p:nvSpPr>
        <p:spPr>
          <a:xfrm>
            <a:off x="7011988" y="616553"/>
            <a:ext cx="5141912" cy="663575"/>
          </a:xfrm>
        </p:spPr>
        <p:txBody>
          <a:bodyPr>
            <a:normAutofit/>
          </a:bodyPr>
          <a:lstStyle/>
          <a:p>
            <a:pPr marL="0" indent="0">
              <a:buNone/>
            </a:pPr>
            <a:r>
              <a:rPr lang="en-CA" sz="2400" dirty="0">
                <a:solidFill>
                  <a:schemeClr val="bg1"/>
                </a:solidFill>
              </a:rPr>
              <a:t>Mindfulness and meditation</a:t>
            </a:r>
          </a:p>
        </p:txBody>
      </p:sp>
      <p:sp>
        <p:nvSpPr>
          <p:cNvPr id="6" name="Arrow: Right 5">
            <a:extLst>
              <a:ext uri="{FF2B5EF4-FFF2-40B4-BE49-F238E27FC236}">
                <a16:creationId xmlns:a16="http://schemas.microsoft.com/office/drawing/2014/main" id="{FA04056B-3327-F2E8-4D03-78557579418D}"/>
              </a:ext>
            </a:extLst>
          </p:cNvPr>
          <p:cNvSpPr/>
          <p:nvPr/>
        </p:nvSpPr>
        <p:spPr>
          <a:xfrm>
            <a:off x="5179633" y="748556"/>
            <a:ext cx="1016199" cy="342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spc="50" dirty="0">
              <a:ln w="0"/>
              <a:solidFill>
                <a:schemeClr val="bg2"/>
              </a:solidFill>
              <a:effectLst>
                <a:innerShdw blurRad="63500" dist="50800" dir="13500000">
                  <a:srgbClr val="000000">
                    <a:alpha val="50000"/>
                  </a:srgbClr>
                </a:innerShdw>
              </a:effectLst>
            </a:endParaRPr>
          </a:p>
        </p:txBody>
      </p:sp>
      <p:sp>
        <p:nvSpPr>
          <p:cNvPr id="9" name="TextBox 8">
            <a:extLst>
              <a:ext uri="{FF2B5EF4-FFF2-40B4-BE49-F238E27FC236}">
                <a16:creationId xmlns:a16="http://schemas.microsoft.com/office/drawing/2014/main" id="{AA97B97B-9E8E-45D5-661A-C05A4687EB82}"/>
              </a:ext>
            </a:extLst>
          </p:cNvPr>
          <p:cNvSpPr txBox="1"/>
          <p:nvPr/>
        </p:nvSpPr>
        <p:spPr>
          <a:xfrm>
            <a:off x="3255470" y="31778"/>
            <a:ext cx="6327474" cy="584775"/>
          </a:xfrm>
          <a:prstGeom prst="rect">
            <a:avLst/>
          </a:prstGeom>
          <a:noFill/>
        </p:spPr>
        <p:txBody>
          <a:bodyPr wrap="square">
            <a:spAutoFit/>
          </a:bodyPr>
          <a:lstStyle/>
          <a:p>
            <a:r>
              <a:rPr lang="en-CA" sz="3200" dirty="0">
                <a:solidFill>
                  <a:schemeClr val="bg1"/>
                </a:solidFill>
              </a:rPr>
              <a:t>MINDFULNESS AND MEDITATION</a:t>
            </a:r>
          </a:p>
        </p:txBody>
      </p:sp>
      <p:sp>
        <p:nvSpPr>
          <p:cNvPr id="10" name="TextBox 9">
            <a:extLst>
              <a:ext uri="{FF2B5EF4-FFF2-40B4-BE49-F238E27FC236}">
                <a16:creationId xmlns:a16="http://schemas.microsoft.com/office/drawing/2014/main" id="{4007ADFE-C1B1-3548-C2C6-D00635B58AC4}"/>
              </a:ext>
            </a:extLst>
          </p:cNvPr>
          <p:cNvSpPr txBox="1"/>
          <p:nvPr/>
        </p:nvSpPr>
        <p:spPr>
          <a:xfrm>
            <a:off x="-162465" y="3659590"/>
            <a:ext cx="12516929" cy="3139321"/>
          </a:xfrm>
          <a:prstGeom prst="rect">
            <a:avLst/>
          </a:prstGeom>
          <a:noFill/>
        </p:spPr>
        <p:txBody>
          <a:bodyPr wrap="square">
            <a:spAutoFit/>
          </a:bodyPr>
          <a:lstStyle/>
          <a:p>
            <a:pPr marL="285750" indent="-285750">
              <a:buFont typeface="Arial" panose="020B0604020202020204" pitchFamily="34" charset="0"/>
              <a:buChar char="•"/>
            </a:pPr>
            <a:r>
              <a:rPr lang="en-US" dirty="0"/>
              <a:t>In everyday life, when our minds are not focused on a concrete task, our thoughts roam free, flitting from one subject to another in a stream of associations. At these times a brain network called the </a:t>
            </a:r>
            <a:r>
              <a:rPr lang="en-US" dirty="0">
                <a:solidFill>
                  <a:schemeClr val="bg1"/>
                </a:solidFill>
              </a:rPr>
              <a:t>default mode network </a:t>
            </a:r>
            <a:r>
              <a:rPr lang="en-US" dirty="0"/>
              <a:t>is active. Our thoughts, which are linked to our feelings, may become obsessively stuck in negative ruts. This happens, for example, in anxiety and depression.</a:t>
            </a:r>
          </a:p>
          <a:p>
            <a:pPr marL="285750" indent="-285750">
              <a:buFont typeface="Arial" panose="020B0604020202020204" pitchFamily="34" charset="0"/>
              <a:buChar char="•"/>
            </a:pPr>
            <a:r>
              <a:rPr lang="en-US" dirty="0"/>
              <a:t>Mindfulness is about having some measure of influence over the contents of our mind. Mindfulness deactivates the default mode network. Mindfulness is a translation of the Hindu word sati, which means awareness, attention, and remembering. </a:t>
            </a:r>
          </a:p>
          <a:p>
            <a:pPr marL="285750" indent="-285750">
              <a:buFont typeface="Arial" panose="020B0604020202020204" pitchFamily="34" charset="0"/>
              <a:buChar char="•"/>
            </a:pPr>
            <a:r>
              <a:rPr lang="en-US" dirty="0"/>
              <a:t>In </a:t>
            </a:r>
            <a:r>
              <a:rPr lang="en-US" dirty="0">
                <a:solidFill>
                  <a:schemeClr val="bg1"/>
                </a:solidFill>
              </a:rPr>
              <a:t>mind</a:t>
            </a:r>
            <a:r>
              <a:rPr lang="en-US" dirty="0">
                <a:solidFill>
                  <a:srgbClr val="FFC000"/>
                </a:solidFill>
              </a:rPr>
              <a:t>fulness</a:t>
            </a:r>
            <a:r>
              <a:rPr lang="en-US" dirty="0"/>
              <a:t>, the</a:t>
            </a:r>
            <a:r>
              <a:rPr lang="en-US" dirty="0">
                <a:solidFill>
                  <a:schemeClr val="bg1"/>
                </a:solidFill>
              </a:rPr>
              <a:t> mind </a:t>
            </a:r>
            <a:r>
              <a:rPr lang="en-US" dirty="0"/>
              <a:t>is </a:t>
            </a:r>
            <a:r>
              <a:rPr lang="en-US" dirty="0">
                <a:solidFill>
                  <a:srgbClr val="FFC000"/>
                </a:solidFill>
              </a:rPr>
              <a:t>full</a:t>
            </a:r>
            <a:r>
              <a:rPr lang="en-US" dirty="0"/>
              <a:t> of what </a:t>
            </a:r>
            <a:r>
              <a:rPr lang="en-US" u="sng" dirty="0"/>
              <a:t>we choose </a:t>
            </a:r>
            <a:r>
              <a:rPr lang="en-US" dirty="0"/>
              <a:t>to fill it with, for example being present with a friend, the forest around us, or a sunset. In mindfulness the mind stays present and does not roam to other subjects. Through mindfulness, a person learns how to live in the present moment in an enjoyable way rather than worrying about the past or being concerned for the future.</a:t>
            </a:r>
          </a:p>
          <a:p>
            <a:pPr marL="285750" indent="-285750">
              <a:buFont typeface="Arial" panose="020B0604020202020204" pitchFamily="34" charset="0"/>
              <a:buChar char="•"/>
            </a:pPr>
            <a:r>
              <a:rPr lang="en-US" dirty="0"/>
              <a:t>Whereas mindfulness involves focusing the mind on  the present moment,</a:t>
            </a:r>
            <a:r>
              <a:rPr lang="en-US" dirty="0">
                <a:solidFill>
                  <a:srgbClr val="FF0000"/>
                </a:solidFill>
              </a:rPr>
              <a:t> </a:t>
            </a:r>
            <a:r>
              <a:rPr lang="en-US" dirty="0">
                <a:solidFill>
                  <a:schemeClr val="bg1"/>
                </a:solidFill>
              </a:rPr>
              <a:t>meditation</a:t>
            </a:r>
            <a:r>
              <a:rPr lang="en-US" dirty="0">
                <a:solidFill>
                  <a:srgbClr val="FF0000"/>
                </a:solidFill>
              </a:rPr>
              <a:t> </a:t>
            </a:r>
            <a:r>
              <a:rPr lang="en-US" dirty="0"/>
              <a:t>is the practice of learning to</a:t>
            </a:r>
            <a:r>
              <a:rPr lang="en-US" dirty="0">
                <a:solidFill>
                  <a:schemeClr val="accent1"/>
                </a:solidFill>
              </a:rPr>
              <a:t> empty </a:t>
            </a:r>
            <a:r>
              <a:rPr lang="en-US" dirty="0">
                <a:solidFill>
                  <a:schemeClr val="bg1"/>
                </a:solidFill>
              </a:rPr>
              <a:t>the mind</a:t>
            </a:r>
            <a:r>
              <a:rPr lang="en-US" dirty="0">
                <a:solidFill>
                  <a:srgbClr val="FF0000"/>
                </a:solidFill>
              </a:rPr>
              <a:t> </a:t>
            </a:r>
            <a:r>
              <a:rPr lang="en-US" dirty="0"/>
              <a:t>as much as possible by keeping it focused on one single object of perception such as the breath, a mantra, or bodily sensations. Meditation commonly involves a quiet environment, a comfortable relaxed position, and a point of mental focus.</a:t>
            </a:r>
            <a:endParaRPr lang="en-CA" dirty="0"/>
          </a:p>
        </p:txBody>
      </p:sp>
      <p:sp>
        <p:nvSpPr>
          <p:cNvPr id="3" name="TextBox 2">
            <a:extLst>
              <a:ext uri="{FF2B5EF4-FFF2-40B4-BE49-F238E27FC236}">
                <a16:creationId xmlns:a16="http://schemas.microsoft.com/office/drawing/2014/main" id="{47C6B644-AA3F-2426-0E86-9C1664DAE2FD}"/>
              </a:ext>
            </a:extLst>
          </p:cNvPr>
          <p:cNvSpPr txBox="1"/>
          <p:nvPr/>
        </p:nvSpPr>
        <p:spPr>
          <a:xfrm>
            <a:off x="365787" y="1324980"/>
            <a:ext cx="2846018" cy="369332"/>
          </a:xfrm>
          <a:prstGeom prst="rect">
            <a:avLst/>
          </a:prstGeom>
          <a:noFill/>
        </p:spPr>
        <p:txBody>
          <a:bodyPr wrap="square">
            <a:spAutoFit/>
          </a:bodyPr>
          <a:lstStyle/>
          <a:p>
            <a:r>
              <a:rPr lang="en-US" dirty="0"/>
              <a:t>Negative thoughts </a:t>
            </a:r>
            <a:endParaRPr lang="en-CA" dirty="0"/>
          </a:p>
        </p:txBody>
      </p:sp>
      <p:sp>
        <p:nvSpPr>
          <p:cNvPr id="8" name="TextBox 7">
            <a:extLst>
              <a:ext uri="{FF2B5EF4-FFF2-40B4-BE49-F238E27FC236}">
                <a16:creationId xmlns:a16="http://schemas.microsoft.com/office/drawing/2014/main" id="{56798A1A-964E-C42B-01D6-F079A20182F0}"/>
              </a:ext>
            </a:extLst>
          </p:cNvPr>
          <p:cNvSpPr txBox="1"/>
          <p:nvPr/>
        </p:nvSpPr>
        <p:spPr>
          <a:xfrm>
            <a:off x="2965909" y="3158255"/>
            <a:ext cx="2234609" cy="369332"/>
          </a:xfrm>
          <a:prstGeom prst="rect">
            <a:avLst/>
          </a:prstGeom>
          <a:noFill/>
        </p:spPr>
        <p:txBody>
          <a:bodyPr wrap="square">
            <a:spAutoFit/>
          </a:bodyPr>
          <a:lstStyle/>
          <a:p>
            <a:r>
              <a:rPr lang="en-US" dirty="0"/>
              <a:t>Racing  thoughts </a:t>
            </a:r>
            <a:endParaRPr lang="en-CA" dirty="0"/>
          </a:p>
        </p:txBody>
      </p:sp>
      <p:sp>
        <p:nvSpPr>
          <p:cNvPr id="2" name="Slide Number Placeholder 1">
            <a:extLst>
              <a:ext uri="{FF2B5EF4-FFF2-40B4-BE49-F238E27FC236}">
                <a16:creationId xmlns:a16="http://schemas.microsoft.com/office/drawing/2014/main" id="{BC1066E8-4C8A-FD25-7D3B-825F0D23C8C9}"/>
              </a:ext>
            </a:extLst>
          </p:cNvPr>
          <p:cNvSpPr>
            <a:spLocks noGrp="1"/>
          </p:cNvSpPr>
          <p:nvPr>
            <p:ph type="sldNum" sz="quarter" idx="12"/>
          </p:nvPr>
        </p:nvSpPr>
        <p:spPr/>
        <p:txBody>
          <a:bodyPr/>
          <a:lstStyle/>
          <a:p>
            <a:fld id="{5B621ED0-B45F-441E-93E9-023E2B55C8A5}" type="slidenum">
              <a:rPr lang="en-CA" smtClean="0"/>
              <a:t>187</a:t>
            </a:fld>
            <a:endParaRPr lang="en-CA"/>
          </a:p>
        </p:txBody>
      </p:sp>
    </p:spTree>
    <p:extLst>
      <p:ext uri="{BB962C8B-B14F-4D97-AF65-F5344CB8AC3E}">
        <p14:creationId xmlns:p14="http://schemas.microsoft.com/office/powerpoint/2010/main" val="105223365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0A03F7-FC2A-2AF6-9A1A-42EAA3C6A005}"/>
              </a:ext>
            </a:extLst>
          </p:cNvPr>
          <p:cNvSpPr txBox="1"/>
          <p:nvPr/>
        </p:nvSpPr>
        <p:spPr>
          <a:xfrm>
            <a:off x="-1274437" y="605022"/>
            <a:ext cx="7531510" cy="1323439"/>
          </a:xfrm>
          <a:prstGeom prst="rect">
            <a:avLst/>
          </a:prstGeom>
          <a:noFill/>
        </p:spPr>
        <p:txBody>
          <a:bodyPr wrap="square">
            <a:spAutoFit/>
          </a:bodyPr>
          <a:lstStyle/>
          <a:p>
            <a:pPr algn="ctr"/>
            <a:r>
              <a:rPr lang="en-CA" sz="4000" dirty="0">
                <a:solidFill>
                  <a:schemeClr val="bg1"/>
                </a:solidFill>
              </a:rPr>
              <a:t>COMMON TYPES OF MEDITATION</a:t>
            </a:r>
          </a:p>
        </p:txBody>
      </p:sp>
      <p:sp>
        <p:nvSpPr>
          <p:cNvPr id="3" name="TextBox 2">
            <a:extLst>
              <a:ext uri="{FF2B5EF4-FFF2-40B4-BE49-F238E27FC236}">
                <a16:creationId xmlns:a16="http://schemas.microsoft.com/office/drawing/2014/main" id="{7F214EC9-6AEE-9AEA-8B82-8F3161041643}"/>
              </a:ext>
            </a:extLst>
          </p:cNvPr>
          <p:cNvSpPr txBox="1"/>
          <p:nvPr/>
        </p:nvSpPr>
        <p:spPr>
          <a:xfrm>
            <a:off x="5127585" y="982176"/>
            <a:ext cx="6979534" cy="4893647"/>
          </a:xfrm>
          <a:prstGeom prst="rect">
            <a:avLst/>
          </a:prstGeom>
          <a:noFill/>
        </p:spPr>
        <p:txBody>
          <a:bodyPr wrap="square">
            <a:spAutoFit/>
          </a:bodyPr>
          <a:lstStyle/>
          <a:p>
            <a:pPr marL="342900" indent="-342900">
              <a:buAutoNum type="arabicPeriod"/>
            </a:pPr>
            <a:r>
              <a:rPr lang="en-CA" sz="2400" dirty="0">
                <a:solidFill>
                  <a:schemeClr val="bg1"/>
                </a:solidFill>
              </a:rPr>
              <a:t>Concentration on a word, thought,</a:t>
            </a:r>
          </a:p>
          <a:p>
            <a:r>
              <a:rPr lang="en-CA" sz="2400" dirty="0">
                <a:solidFill>
                  <a:schemeClr val="bg1"/>
                </a:solidFill>
              </a:rPr>
              <a:t>sensation, or image</a:t>
            </a:r>
            <a:r>
              <a:rPr lang="en-CA" sz="2400" dirty="0"/>
              <a:t>: ex. transcendental meditation, relaxation response, breath focused meditation, mantra repetition, meditation on a prayer, mandala, or other image.</a:t>
            </a:r>
          </a:p>
          <a:p>
            <a:r>
              <a:rPr lang="en-CA" sz="2400" dirty="0">
                <a:solidFill>
                  <a:schemeClr val="bg1"/>
                </a:solidFill>
              </a:rPr>
              <a:t>2. Movement based meditation</a:t>
            </a:r>
            <a:r>
              <a:rPr lang="en-CA" sz="2400" dirty="0"/>
              <a:t>: ex. yoga, tai chi, Qi gong, Sufi dancing</a:t>
            </a:r>
          </a:p>
          <a:p>
            <a:r>
              <a:rPr lang="en-CA" sz="2400" dirty="0">
                <a:solidFill>
                  <a:schemeClr val="bg1"/>
                </a:solidFill>
              </a:rPr>
              <a:t>3. Cultivating positive emotions </a:t>
            </a:r>
            <a:r>
              <a:rPr lang="en-CA" sz="2400" dirty="0"/>
              <a:t>such as compassion, forgiveness, gratitude, or loving kindness: ex. Buddhist Metta or tonglen practices, Institute of heart math training.</a:t>
            </a:r>
          </a:p>
          <a:p>
            <a:r>
              <a:rPr lang="en-CA" sz="2400" dirty="0">
                <a:solidFill>
                  <a:schemeClr val="bg1"/>
                </a:solidFill>
              </a:rPr>
              <a:t>4. Emptying the self</a:t>
            </a:r>
            <a:r>
              <a:rPr lang="en-CA" sz="2400" dirty="0"/>
              <a:t>: centering prayer, waiting on the inner voice or inner light</a:t>
            </a:r>
          </a:p>
        </p:txBody>
      </p:sp>
      <p:pic>
        <p:nvPicPr>
          <p:cNvPr id="7" name="Picture 6" descr="A person sitting on a rock looking at the sunset&#10;&#10;Description automatically generated with medium confidence">
            <a:extLst>
              <a:ext uri="{FF2B5EF4-FFF2-40B4-BE49-F238E27FC236}">
                <a16:creationId xmlns:a16="http://schemas.microsoft.com/office/drawing/2014/main" id="{5A64A5EA-DF5E-DBD9-36C7-430C6D6AE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69" y="1928461"/>
            <a:ext cx="4526698" cy="3615812"/>
          </a:xfrm>
          <a:prstGeom prst="rect">
            <a:avLst/>
          </a:prstGeom>
        </p:spPr>
      </p:pic>
      <p:sp>
        <p:nvSpPr>
          <p:cNvPr id="2" name="Slide Number Placeholder 1">
            <a:extLst>
              <a:ext uri="{FF2B5EF4-FFF2-40B4-BE49-F238E27FC236}">
                <a16:creationId xmlns:a16="http://schemas.microsoft.com/office/drawing/2014/main" id="{04B5C9BD-0AA4-CC50-9762-F0A0442E3F1F}"/>
              </a:ext>
            </a:extLst>
          </p:cNvPr>
          <p:cNvSpPr>
            <a:spLocks noGrp="1"/>
          </p:cNvSpPr>
          <p:nvPr>
            <p:ph type="sldNum" sz="quarter" idx="12"/>
          </p:nvPr>
        </p:nvSpPr>
        <p:spPr/>
        <p:txBody>
          <a:bodyPr/>
          <a:lstStyle/>
          <a:p>
            <a:fld id="{5B621ED0-B45F-441E-93E9-023E2B55C8A5}" type="slidenum">
              <a:rPr lang="en-CA" smtClean="0"/>
              <a:t>188</a:t>
            </a:fld>
            <a:endParaRPr lang="en-CA"/>
          </a:p>
        </p:txBody>
      </p:sp>
    </p:spTree>
    <p:extLst>
      <p:ext uri="{BB962C8B-B14F-4D97-AF65-F5344CB8AC3E}">
        <p14:creationId xmlns:p14="http://schemas.microsoft.com/office/powerpoint/2010/main" val="235012808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9B2061-7BE6-D927-2B1F-C5B16EB83832}"/>
              </a:ext>
            </a:extLst>
          </p:cNvPr>
          <p:cNvSpPr txBox="1"/>
          <p:nvPr/>
        </p:nvSpPr>
        <p:spPr>
          <a:xfrm>
            <a:off x="466723" y="372076"/>
            <a:ext cx="6096000" cy="584775"/>
          </a:xfrm>
          <a:prstGeom prst="rect">
            <a:avLst/>
          </a:prstGeom>
          <a:noFill/>
        </p:spPr>
        <p:txBody>
          <a:bodyPr wrap="square">
            <a:spAutoFit/>
          </a:bodyPr>
          <a:lstStyle/>
          <a:p>
            <a:r>
              <a:rPr lang="en-CA" sz="3200" dirty="0">
                <a:solidFill>
                  <a:schemeClr val="bg1"/>
                </a:solidFill>
              </a:rPr>
              <a:t>BENEFITS OF MEDITATION</a:t>
            </a:r>
          </a:p>
        </p:txBody>
      </p:sp>
      <p:pic>
        <p:nvPicPr>
          <p:cNvPr id="6" name="Picture 5" descr="A picture containing diagram&#10;&#10;Description automatically generated">
            <a:extLst>
              <a:ext uri="{FF2B5EF4-FFF2-40B4-BE49-F238E27FC236}">
                <a16:creationId xmlns:a16="http://schemas.microsoft.com/office/drawing/2014/main" id="{BAED491D-45CD-6034-7B92-FF8824AE8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206" y="1172502"/>
            <a:ext cx="5274322" cy="5021034"/>
          </a:xfrm>
          <a:prstGeom prst="rect">
            <a:avLst/>
          </a:prstGeom>
        </p:spPr>
      </p:pic>
      <p:sp>
        <p:nvSpPr>
          <p:cNvPr id="8" name="TextBox 7">
            <a:extLst>
              <a:ext uri="{FF2B5EF4-FFF2-40B4-BE49-F238E27FC236}">
                <a16:creationId xmlns:a16="http://schemas.microsoft.com/office/drawing/2014/main" id="{B8D03949-3B51-9D57-82AC-EDDD8E290074}"/>
              </a:ext>
            </a:extLst>
          </p:cNvPr>
          <p:cNvSpPr txBox="1"/>
          <p:nvPr/>
        </p:nvSpPr>
        <p:spPr>
          <a:xfrm>
            <a:off x="5457774" y="0"/>
            <a:ext cx="6580020" cy="7417415"/>
          </a:xfrm>
          <a:prstGeom prst="rect">
            <a:avLst/>
          </a:prstGeom>
          <a:noFill/>
        </p:spPr>
        <p:txBody>
          <a:bodyPr wrap="square">
            <a:spAutoFit/>
          </a:bodyPr>
          <a:lstStyle/>
          <a:p>
            <a:pPr marL="285750" indent="-285750">
              <a:buFont typeface="Arial" panose="020B0604020202020204" pitchFamily="34" charset="0"/>
              <a:buChar char="•"/>
            </a:pPr>
            <a:r>
              <a:rPr lang="en-CA" sz="2400" dirty="0"/>
              <a:t>Thousands of studies have concluded that meditation benefits mental, physical, emotional, and spiritual health.</a:t>
            </a:r>
          </a:p>
          <a:p>
            <a:pPr marL="285750" indent="-285750">
              <a:buFont typeface="Arial" panose="020B0604020202020204" pitchFamily="34" charset="0"/>
              <a:buChar char="•"/>
            </a:pPr>
            <a:r>
              <a:rPr lang="en-CA" sz="2400" dirty="0">
                <a:solidFill>
                  <a:schemeClr val="bg1"/>
                </a:solidFill>
              </a:rPr>
              <a:t>Mental health benefits </a:t>
            </a:r>
            <a:r>
              <a:rPr lang="en-CA" sz="2400" dirty="0"/>
              <a:t>– meditation increases awareness, clarity, compassion and a sense of calm. One study showed that meditating for four weeks increased focus by 14%. Another study reported that eight weeks of meditation led to participants reporting a 46% reduction in depression and 31% reduction in anxiety. Meditation can rewire the brain towards more positive thoughts and emotions.</a:t>
            </a:r>
          </a:p>
          <a:p>
            <a:pPr marL="285750" indent="-285750">
              <a:buFont typeface="Arial" panose="020B0604020202020204" pitchFamily="34" charset="0"/>
              <a:buChar char="•"/>
            </a:pPr>
            <a:r>
              <a:rPr lang="en-CA" sz="2400" dirty="0">
                <a:solidFill>
                  <a:schemeClr val="bg1"/>
                </a:solidFill>
              </a:rPr>
              <a:t>Physical health benefits </a:t>
            </a:r>
            <a:r>
              <a:rPr lang="en-CA" sz="2400" dirty="0"/>
              <a:t>– meditation reduces stress hormones such as cortisol. In one University of California study people who meditated for 10 days had a 12% decrease in stress hormones and those meditated for 30 days saw their stress hormone level decrease by more than 30%</a:t>
            </a:r>
          </a:p>
          <a:p>
            <a:endParaRPr lang="en-CA" sz="2000" dirty="0"/>
          </a:p>
        </p:txBody>
      </p:sp>
      <p:sp>
        <p:nvSpPr>
          <p:cNvPr id="2" name="Slide Number Placeholder 1">
            <a:extLst>
              <a:ext uri="{FF2B5EF4-FFF2-40B4-BE49-F238E27FC236}">
                <a16:creationId xmlns:a16="http://schemas.microsoft.com/office/drawing/2014/main" id="{0A7C0F62-152F-4CB9-20DE-7DD0FF3DE31E}"/>
              </a:ext>
            </a:extLst>
          </p:cNvPr>
          <p:cNvSpPr>
            <a:spLocks noGrp="1"/>
          </p:cNvSpPr>
          <p:nvPr>
            <p:ph type="sldNum" sz="quarter" idx="12"/>
          </p:nvPr>
        </p:nvSpPr>
        <p:spPr/>
        <p:txBody>
          <a:bodyPr/>
          <a:lstStyle/>
          <a:p>
            <a:fld id="{5B621ED0-B45F-441E-93E9-023E2B55C8A5}" type="slidenum">
              <a:rPr lang="en-CA" smtClean="0"/>
              <a:t>189</a:t>
            </a:fld>
            <a:endParaRPr lang="en-CA"/>
          </a:p>
        </p:txBody>
      </p:sp>
    </p:spTree>
    <p:extLst>
      <p:ext uri="{BB962C8B-B14F-4D97-AF65-F5344CB8AC3E}">
        <p14:creationId xmlns:p14="http://schemas.microsoft.com/office/powerpoint/2010/main" val="251303363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45DB8C-A741-FA5A-BA11-B3DB59DE2A97}"/>
              </a:ext>
            </a:extLst>
          </p:cNvPr>
          <p:cNvSpPr txBox="1"/>
          <p:nvPr/>
        </p:nvSpPr>
        <p:spPr>
          <a:xfrm>
            <a:off x="1722124" y="354026"/>
            <a:ext cx="8562555" cy="584775"/>
          </a:xfrm>
          <a:prstGeom prst="rect">
            <a:avLst/>
          </a:prstGeom>
          <a:noFill/>
        </p:spPr>
        <p:txBody>
          <a:bodyPr wrap="square">
            <a:spAutoFit/>
          </a:bodyPr>
          <a:lstStyle/>
          <a:p>
            <a:r>
              <a:rPr lang="en-US" sz="3200" dirty="0">
                <a:solidFill>
                  <a:schemeClr val="bg1"/>
                </a:solidFill>
              </a:rPr>
              <a:t>POSSIBLE NEGATIVE EFFECTS OF MEDITATION</a:t>
            </a:r>
            <a:endParaRPr lang="en-CA" sz="3200" dirty="0">
              <a:solidFill>
                <a:schemeClr val="bg1"/>
              </a:solidFill>
            </a:endParaRPr>
          </a:p>
        </p:txBody>
      </p:sp>
      <p:sp>
        <p:nvSpPr>
          <p:cNvPr id="5" name="TextBox 4">
            <a:extLst>
              <a:ext uri="{FF2B5EF4-FFF2-40B4-BE49-F238E27FC236}">
                <a16:creationId xmlns:a16="http://schemas.microsoft.com/office/drawing/2014/main" id="{DBB72B99-E81E-053B-A2E0-5F7B0AFEBF9F}"/>
              </a:ext>
            </a:extLst>
          </p:cNvPr>
          <p:cNvSpPr txBox="1"/>
          <p:nvPr/>
        </p:nvSpPr>
        <p:spPr>
          <a:xfrm>
            <a:off x="179109" y="1052779"/>
            <a:ext cx="11830639" cy="5262979"/>
          </a:xfrm>
          <a:prstGeom prst="rect">
            <a:avLst/>
          </a:prstGeom>
          <a:noFill/>
        </p:spPr>
        <p:txBody>
          <a:bodyPr wrap="square">
            <a:spAutoFit/>
          </a:bodyPr>
          <a:lstStyle/>
          <a:p>
            <a:pPr marL="285750" indent="-285750">
              <a:buFont typeface="Arial" panose="020B0604020202020204" pitchFamily="34" charset="0"/>
              <a:buChar char="•"/>
            </a:pPr>
            <a:r>
              <a:rPr lang="en-US" sz="2400" dirty="0"/>
              <a:t>While meditation has been found to have very significant  physical and mental health benefits it is also known to potentially occasionally have some negative effects.</a:t>
            </a:r>
          </a:p>
          <a:p>
            <a:pPr marL="285750" indent="-285750">
              <a:buFont typeface="Arial" panose="020B0604020202020204" pitchFamily="34" charset="0"/>
              <a:buChar char="•"/>
            </a:pPr>
            <a:r>
              <a:rPr lang="en-US" sz="2400" dirty="0">
                <a:solidFill>
                  <a:schemeClr val="bg1"/>
                </a:solidFill>
              </a:rPr>
              <a:t>The most common negative effects of meditation </a:t>
            </a:r>
            <a:r>
              <a:rPr lang="en-US" sz="2400" dirty="0"/>
              <a:t>are increased anxiety, panic, confusion and disorientation, depression, and feeling spaced out. In other words, meditation can occasionally trigger emotional dysregulation causing the meditator to leave the window of emotional tolerance.</a:t>
            </a:r>
          </a:p>
          <a:p>
            <a:pPr marL="285750" indent="-285750">
              <a:buFont typeface="Arial" panose="020B0604020202020204" pitchFamily="34" charset="0"/>
              <a:buChar char="•"/>
            </a:pPr>
            <a:r>
              <a:rPr lang="en-US" sz="2400" dirty="0"/>
              <a:t>People with significant </a:t>
            </a:r>
            <a:r>
              <a:rPr lang="en-US" sz="2400" dirty="0">
                <a:solidFill>
                  <a:schemeClr val="bg1"/>
                </a:solidFill>
              </a:rPr>
              <a:t>past trauma </a:t>
            </a:r>
            <a:r>
              <a:rPr lang="en-US" sz="2400" dirty="0"/>
              <a:t>and those who frequently have ruminative negative thoughts are the most likely to experience these negative effects. People with trauma and ruminative thoughts, are often distracted by the busyness of everyday life. When they try to slow their minds down in meditation, their default mode network trauma is activated, and their traumatic memories and negative thoughts tend to fill the empty mind space created.</a:t>
            </a:r>
          </a:p>
          <a:p>
            <a:pPr marL="285750" indent="-285750">
              <a:buFont typeface="Arial" panose="020B0604020202020204" pitchFamily="34" charset="0"/>
              <a:buChar char="•"/>
            </a:pPr>
            <a:r>
              <a:rPr lang="en-US" sz="2400" dirty="0"/>
              <a:t>This reduction in distracting stimuli is why people with these issues also tend to have more difficulties at bedtime  and with falling asleep when all is quiet.</a:t>
            </a:r>
          </a:p>
        </p:txBody>
      </p:sp>
      <p:sp>
        <p:nvSpPr>
          <p:cNvPr id="2" name="Slide Number Placeholder 1">
            <a:extLst>
              <a:ext uri="{FF2B5EF4-FFF2-40B4-BE49-F238E27FC236}">
                <a16:creationId xmlns:a16="http://schemas.microsoft.com/office/drawing/2014/main" id="{9C370EDE-0668-19BA-2491-88EA83C11932}"/>
              </a:ext>
            </a:extLst>
          </p:cNvPr>
          <p:cNvSpPr>
            <a:spLocks noGrp="1"/>
          </p:cNvSpPr>
          <p:nvPr>
            <p:ph type="sldNum" sz="quarter" idx="12"/>
          </p:nvPr>
        </p:nvSpPr>
        <p:spPr/>
        <p:txBody>
          <a:bodyPr/>
          <a:lstStyle/>
          <a:p>
            <a:fld id="{5B621ED0-B45F-441E-93E9-023E2B55C8A5}" type="slidenum">
              <a:rPr lang="en-CA" smtClean="0"/>
              <a:t>190</a:t>
            </a:fld>
            <a:endParaRPr lang="en-CA"/>
          </a:p>
        </p:txBody>
      </p:sp>
    </p:spTree>
    <p:extLst>
      <p:ext uri="{BB962C8B-B14F-4D97-AF65-F5344CB8AC3E}">
        <p14:creationId xmlns:p14="http://schemas.microsoft.com/office/powerpoint/2010/main" val="162866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522AEEE-C0A6-D612-37A5-AF40F1C0D82D}"/>
              </a:ext>
            </a:extLst>
          </p:cNvPr>
          <p:cNvSpPr txBox="1"/>
          <p:nvPr/>
        </p:nvSpPr>
        <p:spPr>
          <a:xfrm>
            <a:off x="3615070" y="636633"/>
            <a:ext cx="8576930" cy="7078861"/>
          </a:xfrm>
          <a:prstGeom prst="rect">
            <a:avLst/>
          </a:prstGeom>
          <a:noFill/>
        </p:spPr>
        <p:txBody>
          <a:bodyPr wrap="square">
            <a:spAutoFit/>
          </a:bodyPr>
          <a:lstStyle/>
          <a:p>
            <a:pPr marL="285750" indent="-285750">
              <a:buFont typeface="Arial" panose="020B0604020202020204" pitchFamily="34" charset="0"/>
              <a:buChar char="•"/>
            </a:pPr>
            <a:r>
              <a:rPr lang="en-CA" sz="2000" dirty="0"/>
              <a:t>Grounding techniques also known as grounding exercises or grounding skills, can distract, reframe, or otherwise soothe distressing feelings. They shift your focus from past or future thinking into the present moment. You may already engage in some of these techniques without formally realizing it.</a:t>
            </a:r>
          </a:p>
          <a:p>
            <a:pPr marL="285750" indent="-285750">
              <a:buFont typeface="Arial" panose="020B0604020202020204" pitchFamily="34" charset="0"/>
              <a:buChar char="•"/>
            </a:pPr>
            <a:r>
              <a:rPr lang="en-CA" sz="2000" dirty="0"/>
              <a:t>Grounding exercises are especially helpful if you are experiencing  anxiety disorders, self-harm urges, substance use disorders, eating disorders, PTSD or complex PTSD symptoms, dissociation, childhood trauma, panic attacks or persistent feelings of being overwhelmed, and chronic pain.</a:t>
            </a:r>
            <a:r>
              <a:rPr lang="en-US" sz="2000" dirty="0"/>
              <a:t> </a:t>
            </a:r>
          </a:p>
          <a:p>
            <a:pPr marL="285750" indent="-285750">
              <a:buFont typeface="Arial" panose="020B0604020202020204" pitchFamily="34" charset="0"/>
              <a:buChar char="•"/>
            </a:pPr>
            <a:r>
              <a:rPr lang="en-US" sz="2000" dirty="0"/>
              <a:t>Grounding exercises are practices that can help you to manage your trauma symptoms when they occur. Grounding exercises help you to focus on the here and now. This can help you to distract from what is preoccupying your mind. </a:t>
            </a:r>
          </a:p>
          <a:p>
            <a:pPr marL="285750" indent="-285750">
              <a:buFont typeface="Arial" panose="020B0604020202020204" pitchFamily="34" charset="0"/>
              <a:buChar char="•"/>
            </a:pPr>
            <a:r>
              <a:rPr lang="en-US" sz="2000" dirty="0"/>
              <a:t>Grounding exercises are mindfulness but not meditation exercises.</a:t>
            </a:r>
          </a:p>
          <a:p>
            <a:pPr marL="285750" indent="-285750">
              <a:buFont typeface="Arial" panose="020B0604020202020204" pitchFamily="34" charset="0"/>
              <a:buChar char="•"/>
            </a:pPr>
            <a:r>
              <a:rPr lang="en-US" sz="2000" dirty="0"/>
              <a:t>Feel free to skip our guided meditation exercises if  you become significantly dysregulated by them. </a:t>
            </a:r>
          </a:p>
          <a:p>
            <a:pPr marL="285750" indent="-285750">
              <a:buFont typeface="Arial" panose="020B0604020202020204" pitchFamily="34" charset="0"/>
              <a:buChar char="•"/>
            </a:pPr>
            <a:r>
              <a:rPr lang="en-US" sz="2000" dirty="0"/>
              <a:t>The self soothing toolkit  and the mindful eating exercise which we will do together in future sessions are both grounding exercises. They should both be safe for most people</a:t>
            </a:r>
          </a:p>
          <a:p>
            <a:pPr marL="285750" indent="-285750">
              <a:buFont typeface="Arial" panose="020B0604020202020204" pitchFamily="34" charset="0"/>
              <a:buChar char="•"/>
            </a:pPr>
            <a:r>
              <a:rPr lang="en-US" sz="2000" dirty="0"/>
              <a:t>If  mindfulness exercise cause you distress feel free to skip them, you may want to use that time to do a grounding practice</a:t>
            </a:r>
            <a:endParaRPr lang="en-CA" sz="20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CA" dirty="0"/>
          </a:p>
        </p:txBody>
      </p:sp>
      <p:pic>
        <p:nvPicPr>
          <p:cNvPr id="7" name="Content Placeholder 6" descr="A picture containing application&#10;&#10;Description automatically generated">
            <a:extLst>
              <a:ext uri="{FF2B5EF4-FFF2-40B4-BE49-F238E27FC236}">
                <a16:creationId xmlns:a16="http://schemas.microsoft.com/office/drawing/2014/main" id="{572C21AB-911F-8308-E29C-0881E1145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53" y="174675"/>
            <a:ext cx="3463517" cy="6322812"/>
          </a:xfrm>
          <a:prstGeom prst="rect">
            <a:avLst/>
          </a:prstGeom>
        </p:spPr>
      </p:pic>
      <p:sp>
        <p:nvSpPr>
          <p:cNvPr id="10" name="TextBox 9">
            <a:extLst>
              <a:ext uri="{FF2B5EF4-FFF2-40B4-BE49-F238E27FC236}">
                <a16:creationId xmlns:a16="http://schemas.microsoft.com/office/drawing/2014/main" id="{1D22E833-3387-B40F-2C9E-CB0653EFC5AB}"/>
              </a:ext>
            </a:extLst>
          </p:cNvPr>
          <p:cNvSpPr txBox="1"/>
          <p:nvPr/>
        </p:nvSpPr>
        <p:spPr>
          <a:xfrm>
            <a:off x="5947145" y="-71253"/>
            <a:ext cx="4203404" cy="707886"/>
          </a:xfrm>
          <a:prstGeom prst="rect">
            <a:avLst/>
          </a:prstGeom>
          <a:noFill/>
        </p:spPr>
        <p:txBody>
          <a:bodyPr wrap="square">
            <a:spAutoFit/>
          </a:bodyPr>
          <a:lstStyle/>
          <a:p>
            <a:r>
              <a:rPr lang="en-CA" sz="4000" dirty="0">
                <a:solidFill>
                  <a:schemeClr val="bg1"/>
                </a:solidFill>
              </a:rPr>
              <a:t>GROUNDING</a:t>
            </a:r>
          </a:p>
        </p:txBody>
      </p:sp>
      <p:sp>
        <p:nvSpPr>
          <p:cNvPr id="2" name="Slide Number Placeholder 1">
            <a:extLst>
              <a:ext uri="{FF2B5EF4-FFF2-40B4-BE49-F238E27FC236}">
                <a16:creationId xmlns:a16="http://schemas.microsoft.com/office/drawing/2014/main" id="{4FC2A588-A83D-F9BB-B196-8D3DAD435483}"/>
              </a:ext>
            </a:extLst>
          </p:cNvPr>
          <p:cNvSpPr>
            <a:spLocks noGrp="1"/>
          </p:cNvSpPr>
          <p:nvPr>
            <p:ph type="sldNum" sz="quarter" idx="12"/>
          </p:nvPr>
        </p:nvSpPr>
        <p:spPr/>
        <p:txBody>
          <a:bodyPr/>
          <a:lstStyle/>
          <a:p>
            <a:fld id="{5B621ED0-B45F-441E-93E9-023E2B55C8A5}" type="slidenum">
              <a:rPr lang="en-CA" smtClean="0"/>
              <a:t>191</a:t>
            </a:fld>
            <a:endParaRPr lang="en-CA"/>
          </a:p>
        </p:txBody>
      </p:sp>
    </p:spTree>
    <p:extLst>
      <p:ext uri="{BB962C8B-B14F-4D97-AF65-F5344CB8AC3E}">
        <p14:creationId xmlns:p14="http://schemas.microsoft.com/office/powerpoint/2010/main" val="198439050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rson meditating">
            <a:extLst>
              <a:ext uri="{FF2B5EF4-FFF2-40B4-BE49-F238E27FC236}">
                <a16:creationId xmlns:a16="http://schemas.microsoft.com/office/drawing/2014/main" id="{ED13931F-9FFA-4E0E-BE19-CA4A649E7E99}"/>
              </a:ext>
            </a:extLst>
          </p:cNvPr>
          <p:cNvPicPr>
            <a:picLocks noChangeAspect="1"/>
          </p:cNvPicPr>
          <p:nvPr/>
        </p:nvPicPr>
        <p:blipFill rotWithShape="1">
          <a:blip r:embed="rId3">
            <a:alphaModFix/>
          </a:blip>
          <a:srcRect l="29928" r="10976"/>
          <a:stretch/>
        </p:blipFill>
        <p:spPr>
          <a:xfrm>
            <a:off x="20" y="10"/>
            <a:ext cx="6094390" cy="6857990"/>
          </a:xfrm>
          <a:prstGeom prst="rect">
            <a:avLst/>
          </a:prstGeom>
        </p:spPr>
      </p:pic>
      <p:pic>
        <p:nvPicPr>
          <p:cNvPr id="8" name="Picture 7" descr="Person meditating">
            <a:extLst>
              <a:ext uri="{FF2B5EF4-FFF2-40B4-BE49-F238E27FC236}">
                <a16:creationId xmlns:a16="http://schemas.microsoft.com/office/drawing/2014/main" id="{6F2BF8F6-00E3-45E6-8D9A-D50D8CA38F6F}"/>
              </a:ext>
            </a:extLst>
          </p:cNvPr>
          <p:cNvPicPr>
            <a:picLocks noChangeAspect="1"/>
          </p:cNvPicPr>
          <p:nvPr/>
        </p:nvPicPr>
        <p:blipFill rotWithShape="1">
          <a:blip r:embed="rId3">
            <a:alphaModFix/>
          </a:blip>
          <a:srcRect l="10540" r="10540"/>
          <a:stretch/>
        </p:blipFill>
        <p:spPr>
          <a:xfrm>
            <a:off x="4053080" y="10"/>
            <a:ext cx="8138918" cy="6857990"/>
          </a:xfrm>
          <a:custGeom>
            <a:avLst/>
            <a:gdLst/>
            <a:ahLst/>
            <a:cxnLst/>
            <a:rect l="l" t="t" r="r" b="b"/>
            <a:pathLst>
              <a:path w="8138918" h="6858000">
                <a:moveTo>
                  <a:pt x="2038180" y="0"/>
                </a:moveTo>
                <a:lnTo>
                  <a:pt x="8138918" y="0"/>
                </a:lnTo>
                <a:lnTo>
                  <a:pt x="8138918" y="6858000"/>
                </a:lnTo>
                <a:lnTo>
                  <a:pt x="2038180" y="6858000"/>
                </a:lnTo>
                <a:close/>
                <a:moveTo>
                  <a:pt x="1501126" y="0"/>
                </a:moveTo>
                <a:lnTo>
                  <a:pt x="1727373" y="0"/>
                </a:lnTo>
                <a:lnTo>
                  <a:pt x="1727373" y="6858000"/>
                </a:lnTo>
                <a:lnTo>
                  <a:pt x="1501126" y="6858000"/>
                </a:lnTo>
                <a:close/>
                <a:moveTo>
                  <a:pt x="1074563" y="0"/>
                </a:moveTo>
                <a:lnTo>
                  <a:pt x="1151640" y="0"/>
                </a:lnTo>
                <a:lnTo>
                  <a:pt x="1151640" y="6858000"/>
                </a:lnTo>
                <a:lnTo>
                  <a:pt x="1074563" y="6858000"/>
                </a:lnTo>
                <a:close/>
                <a:moveTo>
                  <a:pt x="756244" y="0"/>
                </a:moveTo>
                <a:lnTo>
                  <a:pt x="940901" y="0"/>
                </a:lnTo>
                <a:lnTo>
                  <a:pt x="940901" y="6858000"/>
                </a:lnTo>
                <a:lnTo>
                  <a:pt x="756244" y="6858000"/>
                </a:lnTo>
                <a:close/>
                <a:moveTo>
                  <a:pt x="0" y="0"/>
                </a:moveTo>
                <a:lnTo>
                  <a:pt x="575732" y="0"/>
                </a:lnTo>
                <a:lnTo>
                  <a:pt x="575732" y="6858000"/>
                </a:lnTo>
                <a:lnTo>
                  <a:pt x="0" y="6858000"/>
                </a:lnTo>
                <a:close/>
              </a:path>
            </a:pathLst>
          </a:custGeom>
        </p:spPr>
      </p:pic>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365759" y="2166364"/>
            <a:ext cx="11471565" cy="1739347"/>
          </a:xfrm>
        </p:spPr>
        <p:txBody>
          <a:bodyPr vert="horz" lIns="91440" tIns="45720" rIns="91440" bIns="45720" rtlCol="0" anchor="ctr">
            <a:normAutofit/>
          </a:bodyPr>
          <a:lstStyle/>
          <a:p>
            <a:pPr algn="ctr">
              <a:lnSpc>
                <a:spcPct val="80000"/>
              </a:lnSpc>
            </a:pPr>
            <a:r>
              <a:rPr lang="en-US" sz="6000" spc="150" dirty="0">
                <a:solidFill>
                  <a:schemeClr val="bg1"/>
                </a:solidFill>
              </a:rPr>
              <a:t>Warning about mindfulness practice</a:t>
            </a: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347472" y="3913632"/>
            <a:ext cx="11503152" cy="457200"/>
          </a:xfrm>
        </p:spPr>
        <p:txBody>
          <a:bodyPr vert="horz" lIns="91440" tIns="45720" rIns="91440" bIns="45720" rtlCol="0">
            <a:noAutofit/>
          </a:bodyPr>
          <a:lstStyle/>
          <a:p>
            <a:pPr marL="0" indent="0" algn="ctr">
              <a:buNone/>
            </a:pPr>
            <a:r>
              <a:rPr lang="en-US" sz="2800" dirty="0">
                <a:solidFill>
                  <a:schemeClr val="bg1"/>
                </a:solidFill>
              </a:rPr>
              <a:t>feel free to skip it. followed by a moment of silence </a:t>
            </a:r>
          </a:p>
        </p:txBody>
      </p:sp>
      <p:sp>
        <p:nvSpPr>
          <p:cNvPr id="4" name="Slide Number Placeholder 3">
            <a:extLst>
              <a:ext uri="{FF2B5EF4-FFF2-40B4-BE49-F238E27FC236}">
                <a16:creationId xmlns:a16="http://schemas.microsoft.com/office/drawing/2014/main" id="{25D1FDB1-DB8B-C48E-9171-AF1723050B15}"/>
              </a:ext>
            </a:extLst>
          </p:cNvPr>
          <p:cNvSpPr>
            <a:spLocks noGrp="1"/>
          </p:cNvSpPr>
          <p:nvPr>
            <p:ph type="sldNum" sz="quarter" idx="12"/>
          </p:nvPr>
        </p:nvSpPr>
        <p:spPr/>
        <p:txBody>
          <a:bodyPr/>
          <a:lstStyle/>
          <a:p>
            <a:fld id="{5B621ED0-B45F-441E-93E9-023E2B55C8A5}" type="slidenum">
              <a:rPr lang="en-CA" smtClean="0"/>
              <a:t>192</a:t>
            </a:fld>
            <a:endParaRPr lang="en-CA"/>
          </a:p>
        </p:txBody>
      </p:sp>
    </p:spTree>
    <p:extLst>
      <p:ext uri="{BB962C8B-B14F-4D97-AF65-F5344CB8AC3E}">
        <p14:creationId xmlns:p14="http://schemas.microsoft.com/office/powerpoint/2010/main" val="2072380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etting Intentions Daily Guided Meditation (5 minutes)">
            <a:hlinkClick r:id="" action="ppaction://media"/>
            <a:extLst>
              <a:ext uri="{FF2B5EF4-FFF2-40B4-BE49-F238E27FC236}">
                <a16:creationId xmlns:a16="http://schemas.microsoft.com/office/drawing/2014/main" id="{A87A61ED-EE93-8998-1B77-738DD8F5712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D187869D-E9B1-94F8-92A6-A8D9A68813F4}"/>
              </a:ext>
            </a:extLst>
          </p:cNvPr>
          <p:cNvSpPr>
            <a:spLocks noGrp="1"/>
          </p:cNvSpPr>
          <p:nvPr>
            <p:ph type="sldNum" sz="quarter" idx="12"/>
          </p:nvPr>
        </p:nvSpPr>
        <p:spPr/>
        <p:txBody>
          <a:bodyPr/>
          <a:lstStyle/>
          <a:p>
            <a:fld id="{5B621ED0-B45F-441E-93E9-023E2B55C8A5}" type="slidenum">
              <a:rPr lang="en-CA" smtClean="0"/>
              <a:t>193</a:t>
            </a:fld>
            <a:endParaRPr lang="en-CA"/>
          </a:p>
        </p:txBody>
      </p:sp>
    </p:spTree>
    <p:extLst>
      <p:ext uri="{BB962C8B-B14F-4D97-AF65-F5344CB8AC3E}">
        <p14:creationId xmlns:p14="http://schemas.microsoft.com/office/powerpoint/2010/main" val="267201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B73539-1528-801C-C042-E2D85FA2F173}"/>
              </a:ext>
            </a:extLst>
          </p:cNvPr>
          <p:cNvSpPr txBox="1"/>
          <p:nvPr/>
        </p:nvSpPr>
        <p:spPr>
          <a:xfrm>
            <a:off x="3977833" y="301169"/>
            <a:ext cx="8214167" cy="6740307"/>
          </a:xfrm>
          <a:prstGeom prst="rect">
            <a:avLst/>
          </a:prstGeom>
          <a:noFill/>
        </p:spPr>
        <p:txBody>
          <a:bodyPr wrap="square">
            <a:spAutoFit/>
          </a:bodyPr>
          <a:lstStyle/>
          <a:p>
            <a:pPr marL="285750" indent="-285750">
              <a:buFont typeface="Arial" panose="020B0604020202020204" pitchFamily="34" charset="0"/>
              <a:buChar char="•"/>
            </a:pPr>
            <a:r>
              <a:rPr lang="en-US" sz="1600" dirty="0"/>
              <a:t>In "Science and Spiritual Practices," Rupert Sheldrake explores various spiritual practices and their potential benefits, drawing connections between these practices and scientific insights. Some of the spiritual practices he discusses include:</a:t>
            </a:r>
          </a:p>
          <a:p>
            <a:pPr marL="285750" indent="-285750">
              <a:buFont typeface="Arial" panose="020B0604020202020204" pitchFamily="34" charset="0"/>
              <a:buChar char="•"/>
            </a:pPr>
            <a:r>
              <a:rPr lang="en-US" sz="1600" dirty="0"/>
              <a:t>Meditation: Sheldrake highlights meditation as a practice that can lead to increased mindfulness, reduced stress, and improved emotional well-being. He suggests that it can enhance one's connection to the present moment and foster a sense of inner peace.</a:t>
            </a:r>
          </a:p>
          <a:p>
            <a:pPr marL="285750" indent="-285750">
              <a:buFont typeface="Arial" panose="020B0604020202020204" pitchFamily="34" charset="0"/>
              <a:buChar char="•"/>
            </a:pPr>
            <a:r>
              <a:rPr lang="en-US" sz="1600" dirty="0"/>
              <a:t>Mindfulness and Presence: He advocates for practices that encourage being present and aware, which can improve mental clarity and emotional regulation.</a:t>
            </a:r>
          </a:p>
          <a:p>
            <a:pPr marL="285750" indent="-285750">
              <a:buFont typeface="Arial" panose="020B0604020202020204" pitchFamily="34" charset="0"/>
              <a:buChar char="•"/>
            </a:pPr>
            <a:r>
              <a:rPr lang="en-US" sz="1600" dirty="0"/>
              <a:t>Prayer: He examines the role of prayer in various religious traditions, arguing that it can promote a sense of connection to something greater than oneself and provide comfort and support during challenging times.</a:t>
            </a:r>
          </a:p>
          <a:p>
            <a:pPr marL="285750" indent="-285750">
              <a:buFont typeface="Arial" panose="020B0604020202020204" pitchFamily="34" charset="0"/>
              <a:buChar char="•"/>
            </a:pPr>
            <a:r>
              <a:rPr lang="en-US" sz="1600" dirty="0"/>
              <a:t>Rituals: Sheldrake discusses the importance of rituals in creating a sense of community and shared purpose. He suggests that rituals can help individuals feel anchored in their cultural and spiritual identities.</a:t>
            </a:r>
          </a:p>
          <a:p>
            <a:pPr marL="285750" indent="-285750">
              <a:buFont typeface="Arial" panose="020B0604020202020204" pitchFamily="34" charset="0"/>
              <a:buChar char="•"/>
            </a:pPr>
            <a:r>
              <a:rPr lang="en-US" sz="1600" dirty="0"/>
              <a:t>Nature Connection: He emphasizes the benefits of spending time in nature, which can lead to a greater sense of awe and connection to the natural world, fostering feelings of well-being and interconnectedness.</a:t>
            </a:r>
          </a:p>
          <a:p>
            <a:pPr marL="285750" indent="-285750">
              <a:buFont typeface="Arial" panose="020B0604020202020204" pitchFamily="34" charset="0"/>
              <a:buChar char="•"/>
            </a:pPr>
            <a:r>
              <a:rPr lang="en-US" sz="1600" dirty="0"/>
              <a:t>Gratitude Practices: Sheldrake points out that cultivating gratitude can enhance overall happiness and life satisfaction, as it shifts focus from what is lacking to appreciating what one has.</a:t>
            </a:r>
          </a:p>
          <a:p>
            <a:pPr marL="285750" indent="-285750">
              <a:buFont typeface="Arial" panose="020B0604020202020204" pitchFamily="34" charset="0"/>
              <a:buChar char="•"/>
            </a:pPr>
            <a:r>
              <a:rPr lang="en-US" sz="1600" dirty="0"/>
              <a:t>Sheldrake argues that these practices not only have psychological and emotional benefits but also resonate with scientific principles, such as the interconnectedness of all life and the influence of consciousness on the material world. He suggests that integrating these spiritual practices into daily life can enhance well-being and foster a deeper understanding of the nature of reality.</a:t>
            </a:r>
          </a:p>
          <a:p>
            <a:br>
              <a:rPr lang="en-US" sz="1600" dirty="0"/>
            </a:br>
            <a:endParaRPr lang="en-CA" sz="1600" dirty="0"/>
          </a:p>
        </p:txBody>
      </p:sp>
      <p:pic>
        <p:nvPicPr>
          <p:cNvPr id="7" name="Picture 6" descr="A close-up of a plant&#10;&#10;Description automatically generated">
            <a:extLst>
              <a:ext uri="{FF2B5EF4-FFF2-40B4-BE49-F238E27FC236}">
                <a16:creationId xmlns:a16="http://schemas.microsoft.com/office/drawing/2014/main" id="{E3BF797E-F05E-B1ED-6B5C-4FF92010F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44" y="1527111"/>
            <a:ext cx="3560102" cy="4820856"/>
          </a:xfrm>
          <a:prstGeom prst="rect">
            <a:avLst/>
          </a:prstGeom>
        </p:spPr>
      </p:pic>
      <p:sp>
        <p:nvSpPr>
          <p:cNvPr id="9" name="TextBox 8">
            <a:extLst>
              <a:ext uri="{FF2B5EF4-FFF2-40B4-BE49-F238E27FC236}">
                <a16:creationId xmlns:a16="http://schemas.microsoft.com/office/drawing/2014/main" id="{9882F7B0-60A2-C2D2-6FAD-B310F7679286}"/>
              </a:ext>
            </a:extLst>
          </p:cNvPr>
          <p:cNvSpPr txBox="1"/>
          <p:nvPr/>
        </p:nvSpPr>
        <p:spPr>
          <a:xfrm>
            <a:off x="259544" y="301169"/>
            <a:ext cx="3432780" cy="954107"/>
          </a:xfrm>
          <a:prstGeom prst="rect">
            <a:avLst/>
          </a:prstGeom>
          <a:noFill/>
        </p:spPr>
        <p:txBody>
          <a:bodyPr wrap="square">
            <a:spAutoFit/>
          </a:bodyPr>
          <a:lstStyle/>
          <a:p>
            <a:pPr algn="ctr"/>
            <a:r>
              <a:rPr lang="en-US" sz="2800" dirty="0">
                <a:solidFill>
                  <a:schemeClr val="bg1"/>
                </a:solidFill>
              </a:rPr>
              <a:t>SPIRITUAL PRACTICES</a:t>
            </a:r>
          </a:p>
        </p:txBody>
      </p:sp>
      <p:sp>
        <p:nvSpPr>
          <p:cNvPr id="2" name="Slide Number Placeholder 1">
            <a:extLst>
              <a:ext uri="{FF2B5EF4-FFF2-40B4-BE49-F238E27FC236}">
                <a16:creationId xmlns:a16="http://schemas.microsoft.com/office/drawing/2014/main" id="{A5EE59FE-896D-256F-6822-062AF423CEC2}"/>
              </a:ext>
            </a:extLst>
          </p:cNvPr>
          <p:cNvSpPr>
            <a:spLocks noGrp="1"/>
          </p:cNvSpPr>
          <p:nvPr>
            <p:ph type="sldNum" sz="quarter" idx="12"/>
          </p:nvPr>
        </p:nvSpPr>
        <p:spPr/>
        <p:txBody>
          <a:bodyPr/>
          <a:lstStyle/>
          <a:p>
            <a:fld id="{5B621ED0-B45F-441E-93E9-023E2B55C8A5}" type="slidenum">
              <a:rPr lang="en-CA" smtClean="0"/>
              <a:t>194</a:t>
            </a:fld>
            <a:endParaRPr lang="en-CA"/>
          </a:p>
        </p:txBody>
      </p:sp>
    </p:spTree>
    <p:extLst>
      <p:ext uri="{BB962C8B-B14F-4D97-AF65-F5344CB8AC3E}">
        <p14:creationId xmlns:p14="http://schemas.microsoft.com/office/powerpoint/2010/main" val="131836635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solidFill>
                  <a:schemeClr val="bg1"/>
                </a:solidFill>
              </a:rPr>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7FF44B45-12CF-FC25-73B5-EB9333D22FBF}"/>
              </a:ext>
            </a:extLst>
          </p:cNvPr>
          <p:cNvSpPr>
            <a:spLocks noGrp="1"/>
          </p:cNvSpPr>
          <p:nvPr>
            <p:ph type="sldNum" sz="quarter" idx="12"/>
          </p:nvPr>
        </p:nvSpPr>
        <p:spPr/>
        <p:txBody>
          <a:bodyPr/>
          <a:lstStyle/>
          <a:p>
            <a:fld id="{5B621ED0-B45F-441E-93E9-023E2B55C8A5}" type="slidenum">
              <a:rPr lang="en-CA" smtClean="0"/>
              <a:t>195</a:t>
            </a:fld>
            <a:endParaRPr lang="en-CA"/>
          </a:p>
        </p:txBody>
      </p:sp>
    </p:spTree>
    <p:extLst>
      <p:ext uri="{BB962C8B-B14F-4D97-AF65-F5344CB8AC3E}">
        <p14:creationId xmlns:p14="http://schemas.microsoft.com/office/powerpoint/2010/main" val="64196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wearing glasses and a sweater&#10;&#10;Description automatically generated">
            <a:extLst>
              <a:ext uri="{FF2B5EF4-FFF2-40B4-BE49-F238E27FC236}">
                <a16:creationId xmlns:a16="http://schemas.microsoft.com/office/drawing/2014/main" id="{7A2E07B8-FB55-EF3D-16BD-7AC8EDA66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899" y="740781"/>
            <a:ext cx="3442878" cy="5069711"/>
          </a:xfrm>
          <a:prstGeom prst="rect">
            <a:avLst/>
          </a:prstGeom>
        </p:spPr>
      </p:pic>
      <p:sp>
        <p:nvSpPr>
          <p:cNvPr id="6" name="TextBox 5">
            <a:extLst>
              <a:ext uri="{FF2B5EF4-FFF2-40B4-BE49-F238E27FC236}">
                <a16:creationId xmlns:a16="http://schemas.microsoft.com/office/drawing/2014/main" id="{EFFA895B-4F30-E305-D87D-4583F8C05649}"/>
              </a:ext>
            </a:extLst>
          </p:cNvPr>
          <p:cNvSpPr txBox="1"/>
          <p:nvPr/>
        </p:nvSpPr>
        <p:spPr>
          <a:xfrm>
            <a:off x="-590013" y="4890833"/>
            <a:ext cx="6094070" cy="523220"/>
          </a:xfrm>
          <a:prstGeom prst="rect">
            <a:avLst/>
          </a:prstGeom>
          <a:noFill/>
        </p:spPr>
        <p:txBody>
          <a:bodyPr wrap="square">
            <a:spAutoFit/>
          </a:bodyPr>
          <a:lstStyle/>
          <a:p>
            <a:pPr algn="ctr"/>
            <a:r>
              <a:rPr lang="en-CA" sz="2800" dirty="0">
                <a:solidFill>
                  <a:schemeClr val="bg1"/>
                </a:solidFill>
              </a:rPr>
              <a:t>Betsy Austin Olson </a:t>
            </a:r>
          </a:p>
        </p:txBody>
      </p:sp>
      <p:sp>
        <p:nvSpPr>
          <p:cNvPr id="8" name="TextBox 7">
            <a:extLst>
              <a:ext uri="{FF2B5EF4-FFF2-40B4-BE49-F238E27FC236}">
                <a16:creationId xmlns:a16="http://schemas.microsoft.com/office/drawing/2014/main" id="{F93F83AD-BE41-102F-8CEC-304F41A14A65}"/>
              </a:ext>
            </a:extLst>
          </p:cNvPr>
          <p:cNvSpPr txBox="1"/>
          <p:nvPr/>
        </p:nvSpPr>
        <p:spPr>
          <a:xfrm>
            <a:off x="5067193" y="1711007"/>
            <a:ext cx="6389224" cy="2554545"/>
          </a:xfrm>
          <a:prstGeom prst="rect">
            <a:avLst/>
          </a:prstGeom>
          <a:noFill/>
        </p:spPr>
        <p:txBody>
          <a:bodyPr wrap="square">
            <a:spAutoFit/>
          </a:bodyPr>
          <a:lstStyle/>
          <a:p>
            <a:pPr marL="285750" indent="-285750">
              <a:buFont typeface="Arial" panose="020B0604020202020204" pitchFamily="34" charset="0"/>
              <a:buChar char="•"/>
            </a:pPr>
            <a:r>
              <a:rPr lang="en-CA" sz="3200" dirty="0"/>
              <a:t>My name is…</a:t>
            </a:r>
          </a:p>
          <a:p>
            <a:pPr marL="285750" indent="-285750">
              <a:buFont typeface="Arial" panose="020B0604020202020204" pitchFamily="34" charset="0"/>
              <a:buChar char="•"/>
            </a:pPr>
            <a:r>
              <a:rPr lang="en-CA" sz="3200" dirty="0"/>
              <a:t>My role as a co leader is…</a:t>
            </a:r>
          </a:p>
          <a:p>
            <a:pPr marL="285750" indent="-285750">
              <a:buFont typeface="Arial" panose="020B0604020202020204" pitchFamily="34" charset="0"/>
              <a:buChar char="•"/>
            </a:pPr>
            <a:r>
              <a:rPr lang="en-CA" sz="3200" dirty="0"/>
              <a:t>My intention for the time we spend together is…</a:t>
            </a:r>
          </a:p>
          <a:p>
            <a:pPr marL="285750" indent="-285750">
              <a:buFont typeface="Arial" panose="020B0604020202020204" pitchFamily="34" charset="0"/>
              <a:buChar char="•"/>
            </a:pPr>
            <a:r>
              <a:rPr lang="en-CA" sz="3200" dirty="0"/>
              <a:t>My hope for the course is…</a:t>
            </a:r>
          </a:p>
        </p:txBody>
      </p:sp>
      <p:sp>
        <p:nvSpPr>
          <p:cNvPr id="3" name="Slide Number Placeholder 2">
            <a:extLst>
              <a:ext uri="{FF2B5EF4-FFF2-40B4-BE49-F238E27FC236}">
                <a16:creationId xmlns:a16="http://schemas.microsoft.com/office/drawing/2014/main" id="{1734662C-F648-3FA1-79F0-68EC7FD39888}"/>
              </a:ext>
            </a:extLst>
          </p:cNvPr>
          <p:cNvSpPr>
            <a:spLocks noGrp="1"/>
          </p:cNvSpPr>
          <p:nvPr>
            <p:ph type="sldNum" sz="quarter" idx="12"/>
          </p:nvPr>
        </p:nvSpPr>
        <p:spPr/>
        <p:txBody>
          <a:bodyPr/>
          <a:lstStyle/>
          <a:p>
            <a:fld id="{5B621ED0-B45F-441E-93E9-023E2B55C8A5}" type="slidenum">
              <a:rPr lang="en-CA" smtClean="0"/>
              <a:t>196</a:t>
            </a:fld>
            <a:endParaRPr lang="en-CA"/>
          </a:p>
        </p:txBody>
      </p:sp>
    </p:spTree>
    <p:extLst>
      <p:ext uri="{BB962C8B-B14F-4D97-AF65-F5344CB8AC3E}">
        <p14:creationId xmlns:p14="http://schemas.microsoft.com/office/powerpoint/2010/main" val="339424181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80FECE-A38F-4AEA-EC40-402C59508C80}"/>
              </a:ext>
            </a:extLst>
          </p:cNvPr>
          <p:cNvSpPr txBox="1"/>
          <p:nvPr/>
        </p:nvSpPr>
        <p:spPr>
          <a:xfrm>
            <a:off x="5220182" y="822098"/>
            <a:ext cx="6709458" cy="6555641"/>
          </a:xfrm>
          <a:prstGeom prst="rect">
            <a:avLst/>
          </a:prstGeom>
          <a:noFill/>
        </p:spPr>
        <p:txBody>
          <a:bodyPr wrap="square">
            <a:spAutoFit/>
          </a:bodyPr>
          <a:lstStyle/>
          <a:p>
            <a:pPr marL="285750" indent="-285750">
              <a:buFont typeface="Arial" panose="020B0604020202020204" pitchFamily="34" charset="0"/>
              <a:buChar char="•"/>
            </a:pPr>
            <a:r>
              <a:rPr lang="en-US" sz="2400" dirty="0"/>
              <a:t>Setting an intention involves consciously deciding what you want to focus on or achieve in a particular area of your life. It’s about clarifying your goals, desires, or feelings and aligning your actions and mindset with those aspirations. This practice can be done in various ways, such as through meditation, journaling, or simply taking a moment to reflect.</a:t>
            </a:r>
          </a:p>
          <a:p>
            <a:pPr marL="285750" indent="-285750">
              <a:buFont typeface="Arial" panose="020B0604020202020204" pitchFamily="34" charset="0"/>
              <a:buChar char="•"/>
            </a:pPr>
            <a:r>
              <a:rPr lang="en-US" sz="2400" dirty="0"/>
              <a:t>When you set an intention, you’re not just wishing for something to happen; you’re actively committing to a mindset or a course of action that can help you manifest your goals. It can be as specific as wanting to improve your health or as broad as seeking more joy in your daily life. The key is to be clear and positive about what you want to invite into your life!</a:t>
            </a:r>
          </a:p>
          <a:p>
            <a:br>
              <a:rPr lang="en-US" dirty="0"/>
            </a:br>
            <a:endParaRPr lang="en-CA" dirty="0"/>
          </a:p>
        </p:txBody>
      </p:sp>
      <p:sp>
        <p:nvSpPr>
          <p:cNvPr id="4" name="TextBox 3">
            <a:extLst>
              <a:ext uri="{FF2B5EF4-FFF2-40B4-BE49-F238E27FC236}">
                <a16:creationId xmlns:a16="http://schemas.microsoft.com/office/drawing/2014/main" id="{93E3236E-C685-E486-BE86-A3A3327D8A8A}"/>
              </a:ext>
            </a:extLst>
          </p:cNvPr>
          <p:cNvSpPr txBox="1"/>
          <p:nvPr/>
        </p:nvSpPr>
        <p:spPr>
          <a:xfrm>
            <a:off x="1984094" y="0"/>
            <a:ext cx="8745638" cy="707886"/>
          </a:xfrm>
          <a:prstGeom prst="rect">
            <a:avLst/>
          </a:prstGeom>
          <a:noFill/>
        </p:spPr>
        <p:txBody>
          <a:bodyPr wrap="square">
            <a:spAutoFit/>
          </a:bodyPr>
          <a:lstStyle/>
          <a:p>
            <a:r>
              <a:rPr lang="en-US" sz="4000" dirty="0">
                <a:solidFill>
                  <a:schemeClr val="bg1"/>
                </a:solidFill>
              </a:rPr>
              <a:t>YOUR INTENSIONS FOR THE COURSE</a:t>
            </a:r>
          </a:p>
        </p:txBody>
      </p:sp>
      <p:pic>
        <p:nvPicPr>
          <p:cNvPr id="6" name="Picture 5" descr="A list of steps to a self-improvement&#10;&#10;Description automatically generated with medium confidence">
            <a:extLst>
              <a:ext uri="{FF2B5EF4-FFF2-40B4-BE49-F238E27FC236}">
                <a16:creationId xmlns:a16="http://schemas.microsoft.com/office/drawing/2014/main" id="{F12911F0-6FF4-898D-2CDF-FE8478D1B2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874" y="914696"/>
            <a:ext cx="4375319" cy="5607934"/>
          </a:xfrm>
          <a:prstGeom prst="rect">
            <a:avLst/>
          </a:prstGeom>
        </p:spPr>
      </p:pic>
      <p:sp>
        <p:nvSpPr>
          <p:cNvPr id="2" name="Slide Number Placeholder 1">
            <a:extLst>
              <a:ext uri="{FF2B5EF4-FFF2-40B4-BE49-F238E27FC236}">
                <a16:creationId xmlns:a16="http://schemas.microsoft.com/office/drawing/2014/main" id="{B4A59879-BCB6-2D3F-BC47-B5FFD92F5EDC}"/>
              </a:ext>
            </a:extLst>
          </p:cNvPr>
          <p:cNvSpPr>
            <a:spLocks noGrp="1"/>
          </p:cNvSpPr>
          <p:nvPr>
            <p:ph type="sldNum" sz="quarter" idx="12"/>
          </p:nvPr>
        </p:nvSpPr>
        <p:spPr/>
        <p:txBody>
          <a:bodyPr/>
          <a:lstStyle/>
          <a:p>
            <a:fld id="{5B621ED0-B45F-441E-93E9-023E2B55C8A5}" type="slidenum">
              <a:rPr lang="en-CA" smtClean="0"/>
              <a:t>197</a:t>
            </a:fld>
            <a:endParaRPr lang="en-CA"/>
          </a:p>
        </p:txBody>
      </p:sp>
    </p:spTree>
    <p:extLst>
      <p:ext uri="{BB962C8B-B14F-4D97-AF65-F5344CB8AC3E}">
        <p14:creationId xmlns:p14="http://schemas.microsoft.com/office/powerpoint/2010/main" val="334977054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EA62F6-95BF-CA0A-F16A-1C462B4835AF}"/>
              </a:ext>
            </a:extLst>
          </p:cNvPr>
          <p:cNvSpPr txBox="1"/>
          <p:nvPr/>
        </p:nvSpPr>
        <p:spPr>
          <a:xfrm>
            <a:off x="0" y="671691"/>
            <a:ext cx="12192000" cy="6186309"/>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Setting an intention can have several benefits, particularly in the context of personal growth, learning, and achieving goals.</a:t>
            </a:r>
            <a:endParaRPr lang="en-US" dirty="0">
              <a:latin typeface="Arial" panose="020B0604020202020204" pitchFamily="34" charset="0"/>
            </a:endParaRPr>
          </a:p>
          <a:p>
            <a:pPr marL="285750" indent="-285750">
              <a:buFont typeface="Arial" panose="020B0604020202020204" pitchFamily="34" charset="0"/>
              <a:buChar char="•"/>
            </a:pPr>
            <a:r>
              <a:rPr lang="en-US" b="0" i="0" dirty="0">
                <a:effectLst/>
                <a:latin typeface="Arial" panose="020B0604020202020204" pitchFamily="34" charset="0"/>
              </a:rPr>
              <a:t>Setting an intention helps clarify what you want to achieve, making it easier to focus your efforts and resources</a:t>
            </a:r>
            <a:endParaRPr lang="en-US" dirty="0">
              <a:latin typeface="Arial" panose="020B0604020202020204" pitchFamily="34" charset="0"/>
            </a:endParaRPr>
          </a:p>
          <a:p>
            <a:pPr marL="285750" indent="-285750">
              <a:buFont typeface="Arial" panose="020B0604020202020204" pitchFamily="34" charset="0"/>
              <a:buChar char="•"/>
            </a:pPr>
            <a:r>
              <a:rPr lang="en-US" b="0" i="0" dirty="0">
                <a:effectLst/>
                <a:latin typeface="Arial" panose="020B0604020202020204" pitchFamily="34" charset="0"/>
              </a:rPr>
              <a:t>Intentions can serve as a source of motivation, providing a reason to take action and stay committed to your goals.</a:t>
            </a:r>
          </a:p>
          <a:p>
            <a:pPr marL="285750" indent="-285750">
              <a:buFont typeface="Arial" panose="020B0604020202020204" pitchFamily="34" charset="0"/>
              <a:buChar char="•"/>
            </a:pPr>
            <a:r>
              <a:rPr lang="en-US" b="0" i="0" dirty="0">
                <a:effectLst/>
                <a:latin typeface="Arial" panose="020B0604020202020204" pitchFamily="34" charset="0"/>
              </a:rPr>
              <a:t>The process of setting an intention encourages mindfulness, helping you to be present and aware of your thoughts and actions.</a:t>
            </a:r>
          </a:p>
          <a:p>
            <a:pPr marL="285750" indent="-285750">
              <a:buFont typeface="Arial" panose="020B0604020202020204" pitchFamily="34" charset="0"/>
              <a:buChar char="•"/>
            </a:pPr>
            <a:r>
              <a:rPr lang="en-US" b="0" i="0" dirty="0">
                <a:effectLst/>
                <a:latin typeface="Arial" panose="020B0604020202020204" pitchFamily="34" charset="0"/>
              </a:rPr>
              <a:t>Intentions often promote a positive outlook, encouraging you to view challenges as opportunities for growth rather than obstacles.</a:t>
            </a:r>
          </a:p>
          <a:p>
            <a:pPr marL="285750" indent="-285750">
              <a:buFont typeface="Arial" panose="020B0604020202020204" pitchFamily="34" charset="0"/>
              <a:buChar char="•"/>
            </a:pPr>
            <a:r>
              <a:rPr lang="en-US" b="0" i="0" dirty="0">
                <a:effectLst/>
                <a:latin typeface="Arial" panose="020B0604020202020204" pitchFamily="34" charset="0"/>
              </a:rPr>
              <a:t>Setting intentions allows you to align your actions with your core values and beliefs, leading to a more fulfilling and authentic life.</a:t>
            </a:r>
          </a:p>
          <a:p>
            <a:pPr marL="285750" indent="-285750">
              <a:buFont typeface="Arial" panose="020B0604020202020204" pitchFamily="34" charset="0"/>
              <a:buChar char="•"/>
            </a:pPr>
            <a:r>
              <a:rPr lang="en-US" b="0" i="0" dirty="0">
                <a:effectLst/>
                <a:latin typeface="Arial" panose="020B0604020202020204" pitchFamily="34" charset="0"/>
              </a:rPr>
              <a:t>Intentions can enhance your focus by directing your attention toward specific outcomes, reducing distractions and increasing productivity.</a:t>
            </a:r>
          </a:p>
          <a:p>
            <a:pPr marL="285750" indent="-285750">
              <a:buFont typeface="Arial" panose="020B0604020202020204" pitchFamily="34" charset="0"/>
              <a:buChar char="•"/>
            </a:pPr>
            <a:r>
              <a:rPr lang="en-US" b="0" i="0" dirty="0">
                <a:effectLst/>
                <a:latin typeface="Arial" panose="020B0604020202020204" pitchFamily="34" charset="0"/>
              </a:rPr>
              <a:t>When faced with setbacks, having a clear intention can help you stay resilient and committed to your goals, reminding you of your purpose.</a:t>
            </a:r>
          </a:p>
          <a:p>
            <a:pPr marL="285750" indent="-285750">
              <a:buFont typeface="Arial" panose="020B0604020202020204" pitchFamily="34" charset="0"/>
              <a:buChar char="•"/>
            </a:pPr>
            <a:r>
              <a:rPr lang="en-US" b="0" i="0" dirty="0">
                <a:effectLst/>
                <a:latin typeface="Arial" panose="020B0604020202020204" pitchFamily="34" charset="0"/>
              </a:rPr>
              <a:t> Intentions can guide your decision-making process, making it easier to choose actions that align with your desired outcomes.</a:t>
            </a:r>
          </a:p>
          <a:p>
            <a:pPr marL="285750" indent="-285750">
              <a:buFont typeface="Arial" panose="020B0604020202020204" pitchFamily="34" charset="0"/>
              <a:buChar char="•"/>
            </a:pPr>
            <a:r>
              <a:rPr lang="en-US" b="0" i="0" dirty="0">
                <a:effectLst/>
                <a:latin typeface="Arial" panose="020B0604020202020204" pitchFamily="34" charset="0"/>
              </a:rPr>
              <a:t>Sharing your intentions with others can create a sense of accountability, encouraging you to follow through on your commitments.</a:t>
            </a:r>
          </a:p>
          <a:p>
            <a:pPr marL="285750" indent="-285750">
              <a:buFont typeface="Arial" panose="020B0604020202020204" pitchFamily="34" charset="0"/>
              <a:buChar char="•"/>
            </a:pPr>
            <a:r>
              <a:rPr lang="en-US" b="0" i="0" dirty="0">
                <a:effectLst/>
                <a:latin typeface="Arial" panose="020B0604020202020204" pitchFamily="34" charset="0"/>
              </a:rPr>
              <a:t>Setting intentions fosters a growth mindset, encouraging you to embrace challenges, learn from experiences, and continuously improve.</a:t>
            </a:r>
          </a:p>
          <a:p>
            <a:pPr marL="285750" indent="-285750">
              <a:buFont typeface="Arial" panose="020B0604020202020204" pitchFamily="34" charset="0"/>
              <a:buChar char="•"/>
            </a:pPr>
            <a:r>
              <a:rPr lang="en-US" b="0" i="0" dirty="0">
                <a:effectLst/>
                <a:latin typeface="Arial" panose="020B0604020202020204" pitchFamily="34" charset="0"/>
              </a:rPr>
              <a:t>By incorporating intention-setting into your daily routine, you can create a more purposeful and fulfilling approach to learning and personal development.</a:t>
            </a:r>
            <a:endParaRPr lang="en-CA" dirty="0"/>
          </a:p>
        </p:txBody>
      </p:sp>
      <p:sp>
        <p:nvSpPr>
          <p:cNvPr id="5" name="TextBox 4">
            <a:extLst>
              <a:ext uri="{FF2B5EF4-FFF2-40B4-BE49-F238E27FC236}">
                <a16:creationId xmlns:a16="http://schemas.microsoft.com/office/drawing/2014/main" id="{9069E2F9-BA64-5A5D-ED02-1DBE8B81D03E}"/>
              </a:ext>
            </a:extLst>
          </p:cNvPr>
          <p:cNvSpPr txBox="1"/>
          <p:nvPr/>
        </p:nvSpPr>
        <p:spPr>
          <a:xfrm>
            <a:off x="1817225" y="86916"/>
            <a:ext cx="9595413" cy="584775"/>
          </a:xfrm>
          <a:prstGeom prst="rect">
            <a:avLst/>
          </a:prstGeom>
          <a:noFill/>
        </p:spPr>
        <p:txBody>
          <a:bodyPr wrap="square">
            <a:spAutoFit/>
          </a:bodyPr>
          <a:lstStyle/>
          <a:p>
            <a:r>
              <a:rPr lang="en-US" sz="3200" dirty="0">
                <a:solidFill>
                  <a:schemeClr val="bg1"/>
                </a:solidFill>
                <a:latin typeface="Arial" panose="020B0604020202020204" pitchFamily="34" charset="0"/>
              </a:rPr>
              <a:t>THE BENEFITS OF SETTING INTENTIONS</a:t>
            </a:r>
            <a:r>
              <a:rPr lang="en-US" sz="3200" b="0" i="0" dirty="0">
                <a:solidFill>
                  <a:schemeClr val="bg1"/>
                </a:solidFill>
                <a:effectLst/>
                <a:latin typeface="Arial" panose="020B0604020202020204" pitchFamily="34" charset="0"/>
              </a:rPr>
              <a:t> </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0D02E938-D153-6501-D4A9-64F33B424116}"/>
              </a:ext>
            </a:extLst>
          </p:cNvPr>
          <p:cNvSpPr>
            <a:spLocks noGrp="1"/>
          </p:cNvSpPr>
          <p:nvPr>
            <p:ph type="sldNum" sz="quarter" idx="12"/>
          </p:nvPr>
        </p:nvSpPr>
        <p:spPr/>
        <p:txBody>
          <a:bodyPr/>
          <a:lstStyle/>
          <a:p>
            <a:fld id="{5B621ED0-B45F-441E-93E9-023E2B55C8A5}" type="slidenum">
              <a:rPr lang="en-CA" smtClean="0"/>
              <a:t>198</a:t>
            </a:fld>
            <a:endParaRPr lang="en-CA"/>
          </a:p>
        </p:txBody>
      </p:sp>
    </p:spTree>
    <p:extLst>
      <p:ext uri="{BB962C8B-B14F-4D97-AF65-F5344CB8AC3E}">
        <p14:creationId xmlns:p14="http://schemas.microsoft.com/office/powerpoint/2010/main" val="97628176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of a cartoon of a couple of people&#10;&#10;Description automatically generated">
            <a:extLst>
              <a:ext uri="{FF2B5EF4-FFF2-40B4-BE49-F238E27FC236}">
                <a16:creationId xmlns:a16="http://schemas.microsoft.com/office/drawing/2014/main" id="{ED7D2E1E-22C7-E5B4-F173-9805E96B6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7939" y="1250066"/>
            <a:ext cx="9016678" cy="3796496"/>
          </a:xfrm>
          <a:prstGeom prst="rect">
            <a:avLst/>
          </a:prstGeom>
        </p:spPr>
      </p:pic>
      <p:sp>
        <p:nvSpPr>
          <p:cNvPr id="4" name="TextBox 3">
            <a:extLst>
              <a:ext uri="{FF2B5EF4-FFF2-40B4-BE49-F238E27FC236}">
                <a16:creationId xmlns:a16="http://schemas.microsoft.com/office/drawing/2014/main" id="{19B7C9DA-9554-6983-EB09-E50E791488F1}"/>
              </a:ext>
            </a:extLst>
          </p:cNvPr>
          <p:cNvSpPr txBox="1"/>
          <p:nvPr/>
        </p:nvSpPr>
        <p:spPr>
          <a:xfrm>
            <a:off x="127323" y="5144305"/>
            <a:ext cx="12064678" cy="1508105"/>
          </a:xfrm>
          <a:prstGeom prst="rect">
            <a:avLst/>
          </a:prstGeom>
          <a:noFill/>
        </p:spPr>
        <p:txBody>
          <a:bodyPr wrap="square">
            <a:spAutoFit/>
          </a:bodyPr>
          <a:lstStyle/>
          <a:p>
            <a:pPr marL="285750" indent="-285750">
              <a:buFont typeface="Arial" panose="020B0604020202020204" pitchFamily="34" charset="0"/>
              <a:buChar char="•"/>
            </a:pPr>
            <a:r>
              <a:rPr lang="en-US" sz="3200" dirty="0"/>
              <a:t>If you’d like, please share your intentions for the course with us now…</a:t>
            </a:r>
          </a:p>
          <a:p>
            <a:pPr marL="285750" indent="-285750">
              <a:buFont typeface="Arial" panose="020B0604020202020204" pitchFamily="34" charset="0"/>
              <a:buChar char="•"/>
            </a:pPr>
            <a:r>
              <a:rPr lang="en-US" sz="3200" dirty="0"/>
              <a:t>Or chat/email them to us.</a:t>
            </a:r>
          </a:p>
          <a:p>
            <a:pPr marL="285750" indent="-285750">
              <a:buFont typeface="Arial" panose="020B0604020202020204" pitchFamily="34" charset="0"/>
              <a:buChar char="•"/>
            </a:pPr>
            <a:endParaRPr lang="en-CA" sz="2800" dirty="0"/>
          </a:p>
        </p:txBody>
      </p:sp>
      <p:sp>
        <p:nvSpPr>
          <p:cNvPr id="6" name="TextBox 5">
            <a:extLst>
              <a:ext uri="{FF2B5EF4-FFF2-40B4-BE49-F238E27FC236}">
                <a16:creationId xmlns:a16="http://schemas.microsoft.com/office/drawing/2014/main" id="{25CABA09-6E96-C7F4-548F-44DFF4283A1E}"/>
              </a:ext>
            </a:extLst>
          </p:cNvPr>
          <p:cNvSpPr txBox="1"/>
          <p:nvPr/>
        </p:nvSpPr>
        <p:spPr>
          <a:xfrm>
            <a:off x="1716429" y="339623"/>
            <a:ext cx="8759141" cy="707886"/>
          </a:xfrm>
          <a:prstGeom prst="rect">
            <a:avLst/>
          </a:prstGeom>
          <a:noFill/>
        </p:spPr>
        <p:txBody>
          <a:bodyPr wrap="square">
            <a:spAutoFit/>
          </a:bodyPr>
          <a:lstStyle/>
          <a:p>
            <a:r>
              <a:rPr lang="en-US" sz="4000" dirty="0">
                <a:solidFill>
                  <a:schemeClr val="bg1"/>
                </a:solidFill>
              </a:rPr>
              <a:t>YOUR INTENSIONS FOR THE COURSE</a:t>
            </a:r>
          </a:p>
        </p:txBody>
      </p:sp>
      <p:sp>
        <p:nvSpPr>
          <p:cNvPr id="2" name="Slide Number Placeholder 1">
            <a:extLst>
              <a:ext uri="{FF2B5EF4-FFF2-40B4-BE49-F238E27FC236}">
                <a16:creationId xmlns:a16="http://schemas.microsoft.com/office/drawing/2014/main" id="{82DE10B3-8EF8-EBC2-A8DE-A377FB1EC352}"/>
              </a:ext>
            </a:extLst>
          </p:cNvPr>
          <p:cNvSpPr>
            <a:spLocks noGrp="1"/>
          </p:cNvSpPr>
          <p:nvPr>
            <p:ph type="sldNum" sz="quarter" idx="12"/>
          </p:nvPr>
        </p:nvSpPr>
        <p:spPr/>
        <p:txBody>
          <a:bodyPr/>
          <a:lstStyle/>
          <a:p>
            <a:fld id="{5B621ED0-B45F-441E-93E9-023E2B55C8A5}" type="slidenum">
              <a:rPr lang="en-CA" smtClean="0"/>
              <a:t>199</a:t>
            </a:fld>
            <a:endParaRPr lang="en-CA"/>
          </a:p>
        </p:txBody>
      </p:sp>
    </p:spTree>
    <p:extLst>
      <p:ext uri="{BB962C8B-B14F-4D97-AF65-F5344CB8AC3E}">
        <p14:creationId xmlns:p14="http://schemas.microsoft.com/office/powerpoint/2010/main" val="380024640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solidFill>
                  <a:schemeClr val="bg1"/>
                </a:solidFill>
              </a:rPr>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741F6148-5DAC-047B-97B0-C16AC5B6CB76}"/>
              </a:ext>
            </a:extLst>
          </p:cNvPr>
          <p:cNvSpPr>
            <a:spLocks noGrp="1"/>
          </p:cNvSpPr>
          <p:nvPr>
            <p:ph type="sldNum" sz="quarter" idx="12"/>
          </p:nvPr>
        </p:nvSpPr>
        <p:spPr/>
        <p:txBody>
          <a:bodyPr/>
          <a:lstStyle/>
          <a:p>
            <a:fld id="{5B621ED0-B45F-441E-93E9-023E2B55C8A5}" type="slidenum">
              <a:rPr lang="en-CA" smtClean="0"/>
              <a:t>200</a:t>
            </a:fld>
            <a:endParaRPr lang="en-CA"/>
          </a:p>
        </p:txBody>
      </p:sp>
    </p:spTree>
    <p:extLst>
      <p:ext uri="{BB962C8B-B14F-4D97-AF65-F5344CB8AC3E}">
        <p14:creationId xmlns:p14="http://schemas.microsoft.com/office/powerpoint/2010/main" val="22505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952288" y="271451"/>
            <a:ext cx="9967913" cy="1240298"/>
          </a:xfrm>
        </p:spPr>
        <p:txBody>
          <a:bodyPr vert="horz" lIns="91440" tIns="45720" rIns="91440" bIns="45720" rtlCol="0" anchor="b">
            <a:normAutofit fontScale="90000"/>
          </a:bodyPr>
          <a:lstStyle/>
          <a:p>
            <a:pPr algn="ctr">
              <a:lnSpc>
                <a:spcPct val="85000"/>
              </a:lnSpc>
            </a:pPr>
            <a:br>
              <a:rPr lang="en-US" sz="4600" b="1" cap="all" dirty="0"/>
            </a:br>
            <a:r>
              <a:rPr lang="en-US" sz="6000" b="1" cap="all" dirty="0">
                <a:solidFill>
                  <a:schemeClr val="bg1"/>
                </a:solidFill>
              </a:rPr>
              <a:t>it's </a:t>
            </a:r>
            <a:r>
              <a:rPr lang="en-US" sz="6000" b="1" dirty="0">
                <a:solidFill>
                  <a:schemeClr val="bg1"/>
                </a:solidFill>
              </a:rPr>
              <a:t>simple</a:t>
            </a:r>
            <a:br>
              <a:rPr lang="en-US" sz="4600" b="1" cap="all" dirty="0"/>
            </a:br>
            <a:endParaRPr lang="en-US" sz="4600" b="1" cap="all" dirty="0"/>
          </a:p>
        </p:txBody>
      </p:sp>
      <p:sp>
        <p:nvSpPr>
          <p:cNvPr id="6" name="TextBox 5">
            <a:extLst>
              <a:ext uri="{FF2B5EF4-FFF2-40B4-BE49-F238E27FC236}">
                <a16:creationId xmlns:a16="http://schemas.microsoft.com/office/drawing/2014/main" id="{7EFC5E5A-A483-27C1-8BC1-FDFEB74D846D}"/>
              </a:ext>
            </a:extLst>
          </p:cNvPr>
          <p:cNvSpPr txBox="1"/>
          <p:nvPr/>
        </p:nvSpPr>
        <p:spPr>
          <a:xfrm>
            <a:off x="465707" y="5549129"/>
            <a:ext cx="11638061" cy="1200329"/>
          </a:xfrm>
          <a:prstGeom prst="rect">
            <a:avLst/>
          </a:prstGeom>
          <a:noFill/>
        </p:spPr>
        <p:txBody>
          <a:bodyPr wrap="square">
            <a:spAutoFit/>
          </a:bodyPr>
          <a:lstStyle/>
          <a:p>
            <a:pPr marL="388620" indent="-342900">
              <a:buFont typeface="Arial" panose="020B0604020202020204" pitchFamily="34" charset="0"/>
              <a:buChar char="•"/>
            </a:pPr>
            <a:r>
              <a:rPr lang="en-CA" sz="2400" dirty="0">
                <a:solidFill>
                  <a:schemeClr val="bg1"/>
                </a:solidFill>
              </a:rPr>
              <a:t>Simple is a bio psycho socio spiritual  course/group that is geared towards anyone who experiences emotional dysregulation.</a:t>
            </a:r>
          </a:p>
          <a:p>
            <a:pPr marL="388620" indent="-342900">
              <a:buFont typeface="Arial" panose="020B0604020202020204" pitchFamily="34" charset="0"/>
              <a:buChar char="•"/>
            </a:pPr>
            <a:r>
              <a:rPr lang="en-CA" sz="2400" dirty="0">
                <a:solidFill>
                  <a:schemeClr val="bg1"/>
                </a:solidFill>
              </a:rPr>
              <a:t>It strives to synthesize knowledge from a variety of disciplines into a single framework</a:t>
            </a:r>
          </a:p>
        </p:txBody>
      </p:sp>
      <p:sp>
        <p:nvSpPr>
          <p:cNvPr id="8" name="TextBox 7">
            <a:extLst>
              <a:ext uri="{FF2B5EF4-FFF2-40B4-BE49-F238E27FC236}">
                <a16:creationId xmlns:a16="http://schemas.microsoft.com/office/drawing/2014/main" id="{39B85D51-915A-73A6-5395-570775523E91}"/>
              </a:ext>
            </a:extLst>
          </p:cNvPr>
          <p:cNvSpPr txBox="1"/>
          <p:nvPr/>
        </p:nvSpPr>
        <p:spPr>
          <a:xfrm>
            <a:off x="168326" y="1482882"/>
            <a:ext cx="4908342" cy="3046988"/>
          </a:xfrm>
          <a:prstGeom prst="rect">
            <a:avLst/>
          </a:prstGeom>
          <a:noFill/>
        </p:spPr>
        <p:txBody>
          <a:bodyPr wrap="square">
            <a:spAutoFit/>
          </a:bodyPr>
          <a:lstStyle/>
          <a:p>
            <a:r>
              <a:rPr lang="en-CA" sz="3200" dirty="0">
                <a:solidFill>
                  <a:schemeClr val="bg1"/>
                </a:solidFill>
              </a:rPr>
              <a:t>S</a:t>
            </a:r>
            <a:r>
              <a:rPr lang="en-CA" sz="3200" dirty="0"/>
              <a:t>tructured </a:t>
            </a:r>
            <a:br>
              <a:rPr lang="en-CA" sz="3200" dirty="0"/>
            </a:br>
            <a:r>
              <a:rPr lang="en-CA" sz="3200" dirty="0">
                <a:solidFill>
                  <a:schemeClr val="bg1"/>
                </a:solidFill>
              </a:rPr>
              <a:t>I</a:t>
            </a:r>
            <a:r>
              <a:rPr lang="en-CA" sz="3200" dirty="0"/>
              <a:t>ntegrative, integral, idealist </a:t>
            </a:r>
            <a:br>
              <a:rPr lang="en-CA" sz="3200" dirty="0"/>
            </a:br>
            <a:r>
              <a:rPr lang="en-CA" sz="3200" dirty="0">
                <a:solidFill>
                  <a:schemeClr val="bg1"/>
                </a:solidFill>
              </a:rPr>
              <a:t>M</a:t>
            </a:r>
            <a:r>
              <a:rPr lang="en-CA" sz="3200" dirty="0"/>
              <a:t>indful</a:t>
            </a:r>
            <a:br>
              <a:rPr lang="en-CA" sz="3200" dirty="0"/>
            </a:br>
            <a:r>
              <a:rPr lang="en-CA" sz="3200" dirty="0">
                <a:solidFill>
                  <a:schemeClr val="bg1"/>
                </a:solidFill>
              </a:rPr>
              <a:t>P</a:t>
            </a:r>
            <a:r>
              <a:rPr lang="en-CA" sz="3200" dirty="0"/>
              <a:t>sychotherapy that is </a:t>
            </a:r>
            <a:r>
              <a:rPr lang="en-CA" sz="3200" dirty="0">
                <a:solidFill>
                  <a:schemeClr val="bg1"/>
                </a:solidFill>
              </a:rPr>
              <a:t>L</a:t>
            </a:r>
            <a:r>
              <a:rPr lang="en-CA" sz="3200" dirty="0"/>
              <a:t>earned </a:t>
            </a:r>
            <a:br>
              <a:rPr lang="en-CA" sz="3200" dirty="0"/>
            </a:br>
            <a:r>
              <a:rPr lang="en-CA" sz="3200" dirty="0">
                <a:solidFill>
                  <a:schemeClr val="bg1"/>
                </a:solidFill>
              </a:rPr>
              <a:t>E</a:t>
            </a:r>
            <a:r>
              <a:rPr lang="en-CA" sz="3200" dirty="0"/>
              <a:t>asily</a:t>
            </a:r>
          </a:p>
        </p:txBody>
      </p:sp>
      <p:pic>
        <p:nvPicPr>
          <p:cNvPr id="9" name="Graphic 8" descr="Greek Pillar with solid fill">
            <a:extLst>
              <a:ext uri="{FF2B5EF4-FFF2-40B4-BE49-F238E27FC236}">
                <a16:creationId xmlns:a16="http://schemas.microsoft.com/office/drawing/2014/main" id="{EC38F117-84FB-CE7B-5045-1C13BCDDB0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26079" y="2070560"/>
            <a:ext cx="1153905" cy="2394284"/>
          </a:xfrm>
          <a:prstGeom prst="rect">
            <a:avLst/>
          </a:prstGeom>
        </p:spPr>
      </p:pic>
      <p:pic>
        <p:nvPicPr>
          <p:cNvPr id="11" name="Graphic 10" descr="Greek Pillar with solid fill">
            <a:extLst>
              <a:ext uri="{FF2B5EF4-FFF2-40B4-BE49-F238E27FC236}">
                <a16:creationId xmlns:a16="http://schemas.microsoft.com/office/drawing/2014/main" id="{35C5124D-9CF0-4ABE-096B-78A6C3271A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0885" y="2046077"/>
            <a:ext cx="1153905" cy="2394284"/>
          </a:xfrm>
          <a:prstGeom prst="rect">
            <a:avLst/>
          </a:prstGeom>
        </p:spPr>
      </p:pic>
      <p:pic>
        <p:nvPicPr>
          <p:cNvPr id="12" name="Graphic 11" descr="Greek Pillar with solid fill">
            <a:extLst>
              <a:ext uri="{FF2B5EF4-FFF2-40B4-BE49-F238E27FC236}">
                <a16:creationId xmlns:a16="http://schemas.microsoft.com/office/drawing/2014/main" id="{9B2B3472-CC76-D4D7-7498-D309680123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61197" y="2046077"/>
            <a:ext cx="1153905" cy="2394284"/>
          </a:xfrm>
          <a:prstGeom prst="rect">
            <a:avLst/>
          </a:prstGeom>
        </p:spPr>
      </p:pic>
      <p:pic>
        <p:nvPicPr>
          <p:cNvPr id="13" name="Graphic 12" descr="Greek Pillar with solid fill">
            <a:extLst>
              <a:ext uri="{FF2B5EF4-FFF2-40B4-BE49-F238E27FC236}">
                <a16:creationId xmlns:a16="http://schemas.microsoft.com/office/drawing/2014/main" id="{ACA92C80-F93D-3890-47C5-6FAAAD8E0B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87259" y="2059044"/>
            <a:ext cx="1153905" cy="2394284"/>
          </a:xfrm>
          <a:prstGeom prst="rect">
            <a:avLst/>
          </a:prstGeom>
        </p:spPr>
      </p:pic>
      <p:sp>
        <p:nvSpPr>
          <p:cNvPr id="16" name="Isosceles Triangle 15">
            <a:extLst>
              <a:ext uri="{FF2B5EF4-FFF2-40B4-BE49-F238E27FC236}">
                <a16:creationId xmlns:a16="http://schemas.microsoft.com/office/drawing/2014/main" id="{1972E6F5-B930-5BA8-83E5-FC0FD28732D7}"/>
              </a:ext>
            </a:extLst>
          </p:cNvPr>
          <p:cNvSpPr/>
          <p:nvPr/>
        </p:nvSpPr>
        <p:spPr>
          <a:xfrm>
            <a:off x="5197642" y="1530159"/>
            <a:ext cx="6994358" cy="735480"/>
          </a:xfrm>
          <a:prstGeom prst="triangle">
            <a:avLst>
              <a:gd name="adj" fmla="val 4874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174FA6B0-A888-CDAB-E45F-C50C808F090E}"/>
              </a:ext>
            </a:extLst>
          </p:cNvPr>
          <p:cNvSpPr txBox="1"/>
          <p:nvPr/>
        </p:nvSpPr>
        <p:spPr>
          <a:xfrm>
            <a:off x="4852110" y="4569798"/>
            <a:ext cx="1644095" cy="369332"/>
          </a:xfrm>
          <a:prstGeom prst="rect">
            <a:avLst/>
          </a:prstGeom>
          <a:noFill/>
        </p:spPr>
        <p:txBody>
          <a:bodyPr wrap="square">
            <a:spAutoFit/>
          </a:bodyPr>
          <a:lstStyle/>
          <a:p>
            <a:r>
              <a:rPr lang="en-CA" dirty="0"/>
              <a:t>Neurobiology</a:t>
            </a:r>
          </a:p>
        </p:txBody>
      </p:sp>
      <p:sp>
        <p:nvSpPr>
          <p:cNvPr id="20" name="TextBox 19">
            <a:extLst>
              <a:ext uri="{FF2B5EF4-FFF2-40B4-BE49-F238E27FC236}">
                <a16:creationId xmlns:a16="http://schemas.microsoft.com/office/drawing/2014/main" id="{97DAB65D-E350-25B7-73F9-A6F0FEDD1E91}"/>
              </a:ext>
            </a:extLst>
          </p:cNvPr>
          <p:cNvSpPr txBox="1"/>
          <p:nvPr/>
        </p:nvSpPr>
        <p:spPr>
          <a:xfrm>
            <a:off x="7515967" y="4529870"/>
            <a:ext cx="748534" cy="369332"/>
          </a:xfrm>
          <a:prstGeom prst="rect">
            <a:avLst/>
          </a:prstGeom>
          <a:noFill/>
        </p:spPr>
        <p:txBody>
          <a:bodyPr wrap="square">
            <a:spAutoFit/>
          </a:bodyPr>
          <a:lstStyle/>
          <a:p>
            <a:r>
              <a:rPr lang="en-CA" dirty="0">
                <a:solidFill>
                  <a:srgbClr val="FFFF00"/>
                </a:solidFill>
              </a:rPr>
              <a:t>DBT</a:t>
            </a:r>
          </a:p>
        </p:txBody>
      </p:sp>
      <p:sp>
        <p:nvSpPr>
          <p:cNvPr id="22" name="TextBox 21">
            <a:extLst>
              <a:ext uri="{FF2B5EF4-FFF2-40B4-BE49-F238E27FC236}">
                <a16:creationId xmlns:a16="http://schemas.microsoft.com/office/drawing/2014/main" id="{9B8D1321-8350-9459-18E6-F38D9D3F309E}"/>
              </a:ext>
            </a:extLst>
          </p:cNvPr>
          <p:cNvSpPr txBox="1"/>
          <p:nvPr/>
        </p:nvSpPr>
        <p:spPr>
          <a:xfrm>
            <a:off x="8935504" y="4472715"/>
            <a:ext cx="2005290" cy="923330"/>
          </a:xfrm>
          <a:prstGeom prst="rect">
            <a:avLst/>
          </a:prstGeom>
          <a:noFill/>
        </p:spPr>
        <p:txBody>
          <a:bodyPr wrap="square">
            <a:spAutoFit/>
          </a:bodyPr>
          <a:lstStyle/>
          <a:p>
            <a:pPr algn="ctr"/>
            <a:r>
              <a:rPr lang="en-CA" dirty="0">
                <a:solidFill>
                  <a:schemeClr val="accent3">
                    <a:lumMod val="40000"/>
                    <a:lumOff val="60000"/>
                  </a:schemeClr>
                </a:solidFill>
              </a:rPr>
              <a:t>Psychodynamic attachment and trauma theory</a:t>
            </a:r>
          </a:p>
        </p:txBody>
      </p:sp>
      <p:sp>
        <p:nvSpPr>
          <p:cNvPr id="24" name="TextBox 23">
            <a:extLst>
              <a:ext uri="{FF2B5EF4-FFF2-40B4-BE49-F238E27FC236}">
                <a16:creationId xmlns:a16="http://schemas.microsoft.com/office/drawing/2014/main" id="{B1ADA44F-EE1B-BEA3-92DC-320B6030C189}"/>
              </a:ext>
            </a:extLst>
          </p:cNvPr>
          <p:cNvSpPr txBox="1"/>
          <p:nvPr/>
        </p:nvSpPr>
        <p:spPr>
          <a:xfrm>
            <a:off x="11103978" y="4472715"/>
            <a:ext cx="1320466" cy="646331"/>
          </a:xfrm>
          <a:prstGeom prst="rect">
            <a:avLst/>
          </a:prstGeom>
          <a:noFill/>
        </p:spPr>
        <p:txBody>
          <a:bodyPr wrap="square">
            <a:spAutoFit/>
          </a:bodyPr>
          <a:lstStyle/>
          <a:p>
            <a:pPr algn="ctr"/>
            <a:r>
              <a:rPr lang="en-CA" dirty="0">
                <a:solidFill>
                  <a:schemeClr val="accent4">
                    <a:lumMod val="20000"/>
                    <a:lumOff val="80000"/>
                  </a:schemeClr>
                </a:solidFill>
              </a:rPr>
              <a:t>Integral theory</a:t>
            </a:r>
          </a:p>
        </p:txBody>
      </p:sp>
      <p:sp>
        <p:nvSpPr>
          <p:cNvPr id="7" name="TextBox 6">
            <a:extLst>
              <a:ext uri="{FF2B5EF4-FFF2-40B4-BE49-F238E27FC236}">
                <a16:creationId xmlns:a16="http://schemas.microsoft.com/office/drawing/2014/main" id="{0B93C052-9F87-DB00-7E68-A90CAF59F8B0}"/>
              </a:ext>
            </a:extLst>
          </p:cNvPr>
          <p:cNvSpPr txBox="1"/>
          <p:nvPr/>
        </p:nvSpPr>
        <p:spPr>
          <a:xfrm>
            <a:off x="7832101" y="1662615"/>
            <a:ext cx="1918924" cy="646331"/>
          </a:xfrm>
          <a:prstGeom prst="rect">
            <a:avLst/>
          </a:prstGeom>
          <a:noFill/>
        </p:spPr>
        <p:txBody>
          <a:bodyPr wrap="square">
            <a:spAutoFit/>
          </a:bodyPr>
          <a:lstStyle/>
          <a:p>
            <a:r>
              <a:rPr lang="en-CA" sz="3600" dirty="0"/>
              <a:t> SIMPLE </a:t>
            </a:r>
          </a:p>
        </p:txBody>
      </p:sp>
      <p:sp>
        <p:nvSpPr>
          <p:cNvPr id="3" name="Slide Number Placeholder 2">
            <a:extLst>
              <a:ext uri="{FF2B5EF4-FFF2-40B4-BE49-F238E27FC236}">
                <a16:creationId xmlns:a16="http://schemas.microsoft.com/office/drawing/2014/main" id="{13F2B608-8838-A6C2-850D-59A1572538F7}"/>
              </a:ext>
            </a:extLst>
          </p:cNvPr>
          <p:cNvSpPr>
            <a:spLocks noGrp="1"/>
          </p:cNvSpPr>
          <p:nvPr>
            <p:ph type="sldNum" sz="quarter" idx="12"/>
          </p:nvPr>
        </p:nvSpPr>
        <p:spPr/>
        <p:txBody>
          <a:bodyPr/>
          <a:lstStyle/>
          <a:p>
            <a:fld id="{5B621ED0-B45F-441E-93E9-023E2B55C8A5}" type="slidenum">
              <a:rPr lang="en-CA" smtClean="0"/>
              <a:t>201</a:t>
            </a:fld>
            <a:endParaRPr lang="en-CA"/>
          </a:p>
        </p:txBody>
      </p:sp>
    </p:spTree>
    <p:extLst>
      <p:ext uri="{BB962C8B-B14F-4D97-AF65-F5344CB8AC3E}">
        <p14:creationId xmlns:p14="http://schemas.microsoft.com/office/powerpoint/2010/main" val="4106193510"/>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88D0-E6EE-4CA7-8FD6-410C2300762D}"/>
              </a:ext>
            </a:extLst>
          </p:cNvPr>
          <p:cNvSpPr>
            <a:spLocks noGrp="1"/>
          </p:cNvSpPr>
          <p:nvPr>
            <p:ph type="title" idx="4294967295"/>
          </p:nvPr>
        </p:nvSpPr>
        <p:spPr>
          <a:xfrm>
            <a:off x="-722323" y="368792"/>
            <a:ext cx="5667375" cy="1355725"/>
          </a:xfrm>
        </p:spPr>
        <p:txBody>
          <a:bodyPr vert="horz" lIns="91440" tIns="45720" rIns="91440" bIns="45720" rtlCol="0" anchor="ctr">
            <a:normAutofit/>
          </a:bodyPr>
          <a:lstStyle/>
          <a:p>
            <a:pPr algn="ctr"/>
            <a:r>
              <a:rPr lang="en-US" sz="3200" dirty="0">
                <a:solidFill>
                  <a:schemeClr val="bg1"/>
                </a:solidFill>
              </a:rPr>
              <a:t>WHO SIMPLE IS FOR</a:t>
            </a:r>
            <a:br>
              <a:rPr lang="en-US" sz="3200" dirty="0"/>
            </a:br>
            <a:endParaRPr lang="en-US" sz="3200" dirty="0"/>
          </a:p>
        </p:txBody>
      </p:sp>
      <p:sp>
        <p:nvSpPr>
          <p:cNvPr id="7" name="Content Placeholder 6">
            <a:extLst>
              <a:ext uri="{FF2B5EF4-FFF2-40B4-BE49-F238E27FC236}">
                <a16:creationId xmlns:a16="http://schemas.microsoft.com/office/drawing/2014/main" id="{12D802AB-E326-4CF8-9323-80EC46397AAF}"/>
              </a:ext>
            </a:extLst>
          </p:cNvPr>
          <p:cNvSpPr>
            <a:spLocks noGrp="1"/>
          </p:cNvSpPr>
          <p:nvPr>
            <p:ph sz="half" idx="4294967295"/>
          </p:nvPr>
        </p:nvSpPr>
        <p:spPr>
          <a:xfrm>
            <a:off x="4074289" y="415091"/>
            <a:ext cx="8117711" cy="6317673"/>
          </a:xfrm>
        </p:spPr>
        <p:txBody>
          <a:bodyPr>
            <a:normAutofit fontScale="77500" lnSpcReduction="20000"/>
          </a:bodyPr>
          <a:lstStyle/>
          <a:p>
            <a:r>
              <a:rPr lang="en-US" sz="2300" dirty="0">
                <a:solidFill>
                  <a:schemeClr val="tx1"/>
                </a:solidFill>
              </a:rPr>
              <a:t>Anyone who experiences </a:t>
            </a:r>
            <a:r>
              <a:rPr lang="en-US" sz="2300" dirty="0">
                <a:solidFill>
                  <a:schemeClr val="bg1"/>
                </a:solidFill>
              </a:rPr>
              <a:t>emotional dysregulation </a:t>
            </a:r>
            <a:r>
              <a:rPr lang="en-US" sz="2300" dirty="0"/>
              <a:t>or a narrow window of tolerable emotions</a:t>
            </a:r>
            <a:r>
              <a:rPr lang="en-US" sz="2300" dirty="0">
                <a:solidFill>
                  <a:schemeClr val="tx1"/>
                </a:solidFill>
              </a:rPr>
              <a:t>.</a:t>
            </a:r>
            <a:r>
              <a:rPr lang="en-CA" sz="2300" dirty="0"/>
              <a:t> </a:t>
            </a:r>
          </a:p>
          <a:p>
            <a:r>
              <a:rPr lang="en-CA" sz="2300" dirty="0"/>
              <a:t>Being calm or alert is a state of physiological activation referred to as the ‘window of emotional tolerance’. Outside that is fight/flight hyperarousal and hypoarousal freeze/dissociation. </a:t>
            </a:r>
            <a:endParaRPr lang="en-US" sz="2300" dirty="0">
              <a:solidFill>
                <a:schemeClr val="tx1"/>
              </a:solidFill>
            </a:endParaRPr>
          </a:p>
          <a:p>
            <a:r>
              <a:rPr lang="en-CA" sz="2300" dirty="0">
                <a:solidFill>
                  <a:schemeClr val="tx1"/>
                </a:solidFill>
              </a:rPr>
              <a:t>What is emotional dysregulation?</a:t>
            </a:r>
          </a:p>
          <a:p>
            <a:r>
              <a:rPr lang="en-US" sz="2300" dirty="0">
                <a:solidFill>
                  <a:schemeClr val="tx1"/>
                </a:solidFill>
              </a:rPr>
              <a:t>A disproportionate emotional reaction to present day events or intense emotions arising apparently from nowhere.</a:t>
            </a:r>
          </a:p>
          <a:p>
            <a:r>
              <a:rPr lang="en-US" sz="2300" dirty="0">
                <a:solidFill>
                  <a:schemeClr val="tx1"/>
                </a:solidFill>
              </a:rPr>
              <a:t> Dysregulated emotions can be seen as the core problem which can then give rise to dysregulated thoughts and behaviors.</a:t>
            </a:r>
          </a:p>
          <a:p>
            <a:r>
              <a:rPr lang="en-US" sz="2300" dirty="0">
                <a:solidFill>
                  <a:schemeClr val="tx1"/>
                </a:solidFill>
              </a:rPr>
              <a:t>Signs of dysregulated emotions include depression, anxiety, high levels of shame and anger, self-harm, excessive substance use, high risk behaviors, perfectionism, conflictual interpersonal relationships, issues with eating, suicidal thoughts, etc..</a:t>
            </a:r>
          </a:p>
          <a:p>
            <a:r>
              <a:rPr lang="en-US" sz="2300" dirty="0">
                <a:solidFill>
                  <a:schemeClr val="tx1"/>
                </a:solidFill>
              </a:rPr>
              <a:t>Dysregulated emotions are not just average responses to present day events, they often are triggered by present-day events </a:t>
            </a:r>
            <a:r>
              <a:rPr lang="en-US" sz="2300" dirty="0"/>
              <a:t>but may owe to unconscious factors such as</a:t>
            </a:r>
            <a:r>
              <a:rPr lang="en-US" sz="2300" dirty="0">
                <a:solidFill>
                  <a:schemeClr val="tx1"/>
                </a:solidFill>
              </a:rPr>
              <a:t> a person’s temperamental predispositions, and their  past experiences, including the type of parenting they had and/or previous traumatic circumstances they may have encountered in the course o their lives.</a:t>
            </a:r>
            <a:endParaRPr lang="en-CA" sz="2300" dirty="0">
              <a:solidFill>
                <a:schemeClr val="tx1"/>
              </a:solidFill>
            </a:endParaRPr>
          </a:p>
          <a:p>
            <a:r>
              <a:rPr lang="en-CA" sz="2300" dirty="0">
                <a:solidFill>
                  <a:schemeClr val="tx1"/>
                </a:solidFill>
              </a:rPr>
              <a:t>The main goals of this course are 1. to help people who experience emotional dysregulation become aware of, understand, and better regulate their dysregulated emotions , thoughts, and behaviors and 2. to heal the traumas that underlie emotional dysregulation </a:t>
            </a:r>
          </a:p>
          <a:p>
            <a:r>
              <a:rPr lang="en-CA" sz="2300" dirty="0">
                <a:solidFill>
                  <a:schemeClr val="tx1"/>
                </a:solidFill>
              </a:rPr>
              <a:t>Being emotionally well-regulated means </a:t>
            </a:r>
            <a:r>
              <a:rPr lang="en-CA" sz="2300" dirty="0"/>
              <a:t>having the capacity</a:t>
            </a:r>
            <a:r>
              <a:rPr lang="en-CA" sz="2300" dirty="0">
                <a:solidFill>
                  <a:schemeClr val="tx1"/>
                </a:solidFill>
              </a:rPr>
              <a:t> to bring yourself to a calm or alert state from states of fight or flight, depression or dissociation. </a:t>
            </a:r>
          </a:p>
          <a:p>
            <a:endParaRPr lang="en-CA" sz="1800" dirty="0">
              <a:solidFill>
                <a:schemeClr val="tx1"/>
              </a:solidFill>
            </a:endParaRPr>
          </a:p>
        </p:txBody>
      </p:sp>
      <p:pic>
        <p:nvPicPr>
          <p:cNvPr id="3" name="Picture 2" descr="How to Recognize Your Window of Tolerance — Mind My Peelings">
            <a:extLst>
              <a:ext uri="{FF2B5EF4-FFF2-40B4-BE49-F238E27FC236}">
                <a16:creationId xmlns:a16="http://schemas.microsoft.com/office/drawing/2014/main" id="{CAE5474F-C59E-B476-830D-7AF88C0286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2" y="1110343"/>
            <a:ext cx="3925847" cy="543296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FAC255D-4A64-49F5-61B7-3318782F0FF7}"/>
              </a:ext>
            </a:extLst>
          </p:cNvPr>
          <p:cNvSpPr>
            <a:spLocks noGrp="1"/>
          </p:cNvSpPr>
          <p:nvPr>
            <p:ph type="sldNum" sz="quarter" idx="12"/>
          </p:nvPr>
        </p:nvSpPr>
        <p:spPr/>
        <p:txBody>
          <a:bodyPr/>
          <a:lstStyle/>
          <a:p>
            <a:fld id="{5B621ED0-B45F-441E-93E9-023E2B55C8A5}" type="slidenum">
              <a:rPr lang="en-CA" smtClean="0"/>
              <a:t>202</a:t>
            </a:fld>
            <a:endParaRPr lang="en-CA"/>
          </a:p>
        </p:txBody>
      </p:sp>
    </p:spTree>
    <p:extLst>
      <p:ext uri="{BB962C8B-B14F-4D97-AF65-F5344CB8AC3E}">
        <p14:creationId xmlns:p14="http://schemas.microsoft.com/office/powerpoint/2010/main" val="2572093930"/>
      </p:ext>
    </p:extLst>
  </p:cSld>
  <p:clrMapOvr>
    <a:masterClrMapping/>
  </p:clrMapOvr>
  <mc:AlternateContent xmlns:mc="http://schemas.openxmlformats.org/markup-compatibility/2006" xmlns:p14="http://schemas.microsoft.com/office/powerpoint/2010/main">
    <mc:Choice Requires="p14">
      <p:transition spd="med" p14:dur="700" advTm="49352">
        <p:fade/>
      </p:transition>
    </mc:Choice>
    <mc:Fallback xmlns="">
      <p:transition spd="med" advTm="49352">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solidFill>
                  <a:schemeClr val="bg1"/>
                </a:solidFill>
              </a:rPr>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5B29A5D6-3DC6-A3B4-60E5-DDED9FEF7F12}"/>
              </a:ext>
            </a:extLst>
          </p:cNvPr>
          <p:cNvSpPr>
            <a:spLocks noGrp="1"/>
          </p:cNvSpPr>
          <p:nvPr>
            <p:ph type="sldNum" sz="quarter" idx="12"/>
          </p:nvPr>
        </p:nvSpPr>
        <p:spPr/>
        <p:txBody>
          <a:bodyPr/>
          <a:lstStyle/>
          <a:p>
            <a:fld id="{5B621ED0-B45F-441E-93E9-023E2B55C8A5}" type="slidenum">
              <a:rPr lang="en-CA" smtClean="0"/>
              <a:t>203</a:t>
            </a:fld>
            <a:endParaRPr lang="en-CA"/>
          </a:p>
        </p:txBody>
      </p:sp>
    </p:spTree>
    <p:extLst>
      <p:ext uri="{BB962C8B-B14F-4D97-AF65-F5344CB8AC3E}">
        <p14:creationId xmlns:p14="http://schemas.microsoft.com/office/powerpoint/2010/main" val="35513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1FBA1A-72F6-4149-8460-C7E618087FF5}"/>
              </a:ext>
            </a:extLst>
          </p:cNvPr>
          <p:cNvPicPr>
            <a:picLocks noGrp="1" noChangeAspect="1"/>
          </p:cNvPicPr>
          <p:nvPr>
            <p:ph idx="4294967295"/>
          </p:nvPr>
        </p:nvPicPr>
        <p:blipFill rotWithShape="1">
          <a:blip r:embed="rId3"/>
          <a:stretch/>
        </p:blipFill>
        <p:spPr>
          <a:xfrm>
            <a:off x="195942" y="1733798"/>
            <a:ext cx="4791693" cy="4306050"/>
          </a:xfrm>
          <a:prstGeom prst="rect">
            <a:avLst/>
          </a:prstGeom>
        </p:spPr>
      </p:pic>
      <p:sp>
        <p:nvSpPr>
          <p:cNvPr id="2" name="Title 1">
            <a:extLst>
              <a:ext uri="{FF2B5EF4-FFF2-40B4-BE49-F238E27FC236}">
                <a16:creationId xmlns:a16="http://schemas.microsoft.com/office/drawing/2014/main" id="{4D7CFF71-98CC-4708-BF61-879B1384D7C9}"/>
              </a:ext>
            </a:extLst>
          </p:cNvPr>
          <p:cNvSpPr>
            <a:spLocks noGrp="1"/>
          </p:cNvSpPr>
          <p:nvPr>
            <p:ph type="title" idx="4294967295"/>
          </p:nvPr>
        </p:nvSpPr>
        <p:spPr>
          <a:xfrm>
            <a:off x="-113312" y="509419"/>
            <a:ext cx="5410200" cy="1009650"/>
          </a:xfrm>
        </p:spPr>
        <p:txBody>
          <a:bodyPr>
            <a:normAutofit/>
          </a:bodyPr>
          <a:lstStyle/>
          <a:p>
            <a:pPr algn="ctr"/>
            <a:r>
              <a:rPr lang="en-CA" sz="3200" b="1" dirty="0">
                <a:solidFill>
                  <a:schemeClr val="bg1"/>
                </a:solidFill>
              </a:rPr>
              <a:t>A BRIEF HISTORY OF THE SIMPLE COURSE</a:t>
            </a:r>
          </a:p>
        </p:txBody>
      </p:sp>
      <p:sp>
        <p:nvSpPr>
          <p:cNvPr id="10" name="TextBox 9">
            <a:extLst>
              <a:ext uri="{FF2B5EF4-FFF2-40B4-BE49-F238E27FC236}">
                <a16:creationId xmlns:a16="http://schemas.microsoft.com/office/drawing/2014/main" id="{7C92A9C1-15D8-8CA4-C493-8AD6E30D917A}"/>
              </a:ext>
            </a:extLst>
          </p:cNvPr>
          <p:cNvSpPr txBox="1"/>
          <p:nvPr/>
        </p:nvSpPr>
        <p:spPr>
          <a:xfrm>
            <a:off x="5406151" y="428178"/>
            <a:ext cx="6539291" cy="6001643"/>
          </a:xfrm>
          <a:prstGeom prst="rect">
            <a:avLst/>
          </a:prstGeom>
          <a:noFill/>
        </p:spPr>
        <p:txBody>
          <a:bodyPr wrap="square">
            <a:spAutoFit/>
          </a:bodyPr>
          <a:lstStyle/>
          <a:p>
            <a:r>
              <a:rPr lang="en-CA" sz="2400" dirty="0"/>
              <a:t>Some of the significant moments of the Simple course  include:</a:t>
            </a:r>
          </a:p>
          <a:p>
            <a:r>
              <a:rPr lang="en-CA" sz="2400" dirty="0"/>
              <a:t>1993 – Marsha Linehan publishes  “cognitive behavioral treatment of borderline personality disorder” DBT is born.</a:t>
            </a:r>
          </a:p>
          <a:p>
            <a:endParaRPr lang="en-CA" sz="2400" dirty="0"/>
          </a:p>
          <a:p>
            <a:r>
              <a:rPr lang="en-CA" sz="2400" dirty="0"/>
              <a:t>1997- first DBT group offered at Stratford General Hospital</a:t>
            </a:r>
          </a:p>
          <a:p>
            <a:endParaRPr lang="en-CA" sz="2400" dirty="0"/>
          </a:p>
          <a:p>
            <a:r>
              <a:rPr lang="en-CA" sz="2400" dirty="0"/>
              <a:t>1997- present- Why DBT evolved into Simple.</a:t>
            </a:r>
          </a:p>
          <a:p>
            <a:endParaRPr lang="en-CA" sz="2400" dirty="0"/>
          </a:p>
          <a:p>
            <a:r>
              <a:rPr lang="en-CA" sz="2400" dirty="0"/>
              <a:t>2020- Simple 1</a:t>
            </a:r>
            <a:r>
              <a:rPr lang="en-CA" sz="2400" baseline="30000" dirty="0"/>
              <a:t>st</a:t>
            </a:r>
            <a:r>
              <a:rPr lang="en-CA" sz="2400" dirty="0"/>
              <a:t>  offered virtually</a:t>
            </a:r>
          </a:p>
          <a:p>
            <a:endParaRPr lang="en-CA" sz="2400" dirty="0"/>
          </a:p>
          <a:p>
            <a:r>
              <a:rPr lang="en-CA" sz="2400" dirty="0"/>
              <a:t> 2023-Simple on YouTube</a:t>
            </a:r>
          </a:p>
          <a:p>
            <a:endParaRPr lang="en-CA" sz="2400" dirty="0"/>
          </a:p>
          <a:p>
            <a:r>
              <a:rPr lang="en-CA" sz="2400" dirty="0"/>
              <a:t>2024-25- 27 </a:t>
            </a:r>
            <a:r>
              <a:rPr lang="en-CA" sz="2400" dirty="0" err="1"/>
              <a:t>th</a:t>
            </a:r>
            <a:r>
              <a:rPr lang="en-CA" sz="2400" dirty="0"/>
              <a:t> anniversary of the course</a:t>
            </a:r>
          </a:p>
        </p:txBody>
      </p:sp>
      <p:sp>
        <p:nvSpPr>
          <p:cNvPr id="3" name="Slide Number Placeholder 2">
            <a:extLst>
              <a:ext uri="{FF2B5EF4-FFF2-40B4-BE49-F238E27FC236}">
                <a16:creationId xmlns:a16="http://schemas.microsoft.com/office/drawing/2014/main" id="{83826A54-C5A9-A98A-D6EF-9AEE5E4C0FC8}"/>
              </a:ext>
            </a:extLst>
          </p:cNvPr>
          <p:cNvSpPr>
            <a:spLocks noGrp="1"/>
          </p:cNvSpPr>
          <p:nvPr>
            <p:ph type="sldNum" sz="quarter" idx="12"/>
          </p:nvPr>
        </p:nvSpPr>
        <p:spPr/>
        <p:txBody>
          <a:bodyPr/>
          <a:lstStyle/>
          <a:p>
            <a:fld id="{5B621ED0-B45F-441E-93E9-023E2B55C8A5}" type="slidenum">
              <a:rPr lang="en-CA" smtClean="0"/>
              <a:t>204</a:t>
            </a:fld>
            <a:endParaRPr lang="en-CA"/>
          </a:p>
        </p:txBody>
      </p:sp>
    </p:spTree>
    <p:extLst>
      <p:ext uri="{BB962C8B-B14F-4D97-AF65-F5344CB8AC3E}">
        <p14:creationId xmlns:p14="http://schemas.microsoft.com/office/powerpoint/2010/main" val="788234442"/>
      </p:ext>
    </p:extLst>
  </p:cSld>
  <p:clrMapOvr>
    <a:masterClrMapping/>
  </p:clrMapOvr>
  <mc:AlternateContent xmlns:mc="http://schemas.openxmlformats.org/markup-compatibility/2006" xmlns:p14="http://schemas.microsoft.com/office/powerpoint/2010/main">
    <mc:Choice Requires="p14">
      <p:transition spd="med" p14:dur="700" advTm="210509">
        <p:fade/>
      </p:transition>
    </mc:Choice>
    <mc:Fallback xmlns="">
      <p:transition spd="med" advTm="210509">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solidFill>
                  <a:schemeClr val="bg1"/>
                </a:solidFill>
              </a:rPr>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038127D1-BD8D-2211-C12C-8EDA2CBEF2F9}"/>
              </a:ext>
            </a:extLst>
          </p:cNvPr>
          <p:cNvSpPr>
            <a:spLocks noGrp="1"/>
          </p:cNvSpPr>
          <p:nvPr>
            <p:ph type="sldNum" sz="quarter" idx="12"/>
          </p:nvPr>
        </p:nvSpPr>
        <p:spPr/>
        <p:txBody>
          <a:bodyPr/>
          <a:lstStyle/>
          <a:p>
            <a:fld id="{5B621ED0-B45F-441E-93E9-023E2B55C8A5}" type="slidenum">
              <a:rPr lang="en-CA" smtClean="0"/>
              <a:t>205</a:t>
            </a:fld>
            <a:endParaRPr lang="en-CA"/>
          </a:p>
        </p:txBody>
      </p:sp>
    </p:spTree>
    <p:extLst>
      <p:ext uri="{BB962C8B-B14F-4D97-AF65-F5344CB8AC3E}">
        <p14:creationId xmlns:p14="http://schemas.microsoft.com/office/powerpoint/2010/main" val="422848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C1CF7-4441-4AF1-43D1-E27904979735}"/>
              </a:ext>
            </a:extLst>
          </p:cNvPr>
          <p:cNvSpPr>
            <a:spLocks noGrp="1"/>
          </p:cNvSpPr>
          <p:nvPr>
            <p:ph type="title" idx="4294967295"/>
          </p:nvPr>
        </p:nvSpPr>
        <p:spPr>
          <a:xfrm>
            <a:off x="-51126" y="152276"/>
            <a:ext cx="4333760" cy="1068965"/>
          </a:xfrm>
        </p:spPr>
        <p:txBody>
          <a:bodyPr>
            <a:normAutofit/>
          </a:bodyPr>
          <a:lstStyle/>
          <a:p>
            <a:pPr algn="ctr"/>
            <a:r>
              <a:rPr lang="en-CA" sz="2800" dirty="0">
                <a:solidFill>
                  <a:schemeClr val="bg1"/>
                </a:solidFill>
              </a:rPr>
              <a:t>INDIVIDUAL OR GROUP THERAPY </a:t>
            </a:r>
          </a:p>
        </p:txBody>
      </p:sp>
      <p:sp>
        <p:nvSpPr>
          <p:cNvPr id="4" name="TextBox 3">
            <a:extLst>
              <a:ext uri="{FF2B5EF4-FFF2-40B4-BE49-F238E27FC236}">
                <a16:creationId xmlns:a16="http://schemas.microsoft.com/office/drawing/2014/main" id="{3B2876AB-922D-F2EE-B174-BBD1B048E7B3}"/>
              </a:ext>
            </a:extLst>
          </p:cNvPr>
          <p:cNvSpPr txBox="1"/>
          <p:nvPr/>
        </p:nvSpPr>
        <p:spPr>
          <a:xfrm>
            <a:off x="598927" y="5768459"/>
            <a:ext cx="6153150" cy="369332"/>
          </a:xfrm>
          <a:prstGeom prst="rect">
            <a:avLst/>
          </a:prstGeom>
          <a:noFill/>
        </p:spPr>
        <p:txBody>
          <a:bodyPr wrap="square">
            <a:spAutoFit/>
          </a:bodyPr>
          <a:lstStyle/>
          <a:p>
            <a:r>
              <a:rPr lang="en-CA" sz="1800" dirty="0"/>
              <a:t>. </a:t>
            </a:r>
            <a:endParaRPr lang="en-CA" dirty="0"/>
          </a:p>
        </p:txBody>
      </p:sp>
      <p:sp>
        <p:nvSpPr>
          <p:cNvPr id="6" name="TextBox 5">
            <a:extLst>
              <a:ext uri="{FF2B5EF4-FFF2-40B4-BE49-F238E27FC236}">
                <a16:creationId xmlns:a16="http://schemas.microsoft.com/office/drawing/2014/main" id="{CE166BE8-E149-9AF0-C8CB-D14FEE0BF93A}"/>
              </a:ext>
            </a:extLst>
          </p:cNvPr>
          <p:cNvSpPr txBox="1"/>
          <p:nvPr/>
        </p:nvSpPr>
        <p:spPr>
          <a:xfrm>
            <a:off x="4411051" y="152276"/>
            <a:ext cx="7660939" cy="6370975"/>
          </a:xfrm>
          <a:prstGeom prst="rect">
            <a:avLst/>
          </a:prstGeom>
          <a:noFill/>
        </p:spPr>
        <p:txBody>
          <a:bodyPr wrap="square">
            <a:spAutoFit/>
          </a:bodyPr>
          <a:lstStyle/>
          <a:p>
            <a:pPr marL="285750" indent="-285750">
              <a:buFont typeface="Arial" panose="020B0604020202020204" pitchFamily="34" charset="0"/>
              <a:buChar char="•"/>
            </a:pPr>
            <a:r>
              <a:rPr lang="en-CA" sz="2400" dirty="0"/>
              <a:t>Research shows that both individual and group therapy are </a:t>
            </a:r>
            <a:r>
              <a:rPr lang="en-CA" sz="2400" dirty="0">
                <a:solidFill>
                  <a:schemeClr val="bg1"/>
                </a:solidFill>
              </a:rPr>
              <a:t>equally as effective </a:t>
            </a:r>
            <a:r>
              <a:rPr lang="en-CA" sz="2400" dirty="0"/>
              <a:t>at addressing many psychological issues. Each modality, however, has something to offer:</a:t>
            </a:r>
          </a:p>
          <a:p>
            <a:pPr marL="285750" indent="-285750">
              <a:buFont typeface="Arial" panose="020B0604020202020204" pitchFamily="34" charset="0"/>
              <a:buChar char="•"/>
            </a:pPr>
            <a:r>
              <a:rPr lang="en-CA" sz="2400" dirty="0"/>
              <a:t>1) </a:t>
            </a:r>
            <a:r>
              <a:rPr lang="en-CA" sz="2400" dirty="0">
                <a:solidFill>
                  <a:schemeClr val="bg1"/>
                </a:solidFill>
              </a:rPr>
              <a:t>group therapy </a:t>
            </a:r>
            <a:r>
              <a:rPr lang="en-CA" sz="2400" dirty="0"/>
              <a:t>– Assures individuals that they are not alone. Connects them to others in similar situations.</a:t>
            </a:r>
          </a:p>
          <a:p>
            <a:pPr marL="285750" indent="-285750">
              <a:buFont typeface="Arial" panose="020B0604020202020204" pitchFamily="34" charset="0"/>
              <a:buChar char="•"/>
            </a:pPr>
            <a:r>
              <a:rPr lang="en-CA" sz="2400" dirty="0"/>
              <a:t>Provides them with a different perspective on their issues. </a:t>
            </a:r>
          </a:p>
          <a:p>
            <a:pPr marL="285750" indent="-285750">
              <a:buFont typeface="Arial" panose="020B0604020202020204" pitchFamily="34" charset="0"/>
              <a:buChar char="•"/>
            </a:pPr>
            <a:r>
              <a:rPr lang="en-CA" sz="2400" dirty="0"/>
              <a:t>Allows them to receive and give support.  </a:t>
            </a:r>
          </a:p>
          <a:p>
            <a:pPr marL="285750" indent="-285750">
              <a:buFont typeface="Arial" panose="020B0604020202020204" pitchFamily="34" charset="0"/>
              <a:buChar char="•"/>
            </a:pPr>
            <a:r>
              <a:rPr lang="en-CA" sz="2400" dirty="0"/>
              <a:t>Helps them develop communication and socialization skills.</a:t>
            </a:r>
          </a:p>
          <a:p>
            <a:pPr marL="285750" indent="-285750">
              <a:buFont typeface="Arial" panose="020B0604020202020204" pitchFamily="34" charset="0"/>
              <a:buChar char="•"/>
            </a:pPr>
            <a:r>
              <a:rPr lang="en-CA" sz="2400" dirty="0"/>
              <a:t>2)</a:t>
            </a:r>
            <a:r>
              <a:rPr lang="en-CA" sz="2400" dirty="0">
                <a:solidFill>
                  <a:schemeClr val="bg1"/>
                </a:solidFill>
              </a:rPr>
              <a:t>individual therapy </a:t>
            </a:r>
            <a:r>
              <a:rPr lang="en-CA" sz="2400" dirty="0"/>
              <a:t>– Occurs in a more intimate setting, which provides an increased level of confidentiality. </a:t>
            </a:r>
          </a:p>
          <a:p>
            <a:pPr marL="285750" indent="-285750">
              <a:buFont typeface="Arial" panose="020B0604020202020204" pitchFamily="34" charset="0"/>
              <a:buChar char="•"/>
            </a:pPr>
            <a:r>
              <a:rPr lang="en-CA" sz="2400" dirty="0"/>
              <a:t>Allows the therapist to fully focus on the individual.</a:t>
            </a:r>
          </a:p>
          <a:p>
            <a:pPr marL="285750" indent="-285750">
              <a:buFont typeface="Arial" panose="020B0604020202020204" pitchFamily="34" charset="0"/>
              <a:buChar char="•"/>
            </a:pPr>
            <a:r>
              <a:rPr lang="en-CA" sz="2400" dirty="0"/>
              <a:t>Encourages  sharing without fear of judgement.</a:t>
            </a:r>
          </a:p>
          <a:p>
            <a:pPr marL="285750" indent="-285750">
              <a:buFont typeface="Arial" panose="020B0604020202020204" pitchFamily="34" charset="0"/>
              <a:buChar char="•"/>
            </a:pPr>
            <a:r>
              <a:rPr lang="en-CA" sz="2400" dirty="0"/>
              <a:t>Allows people to dig down deeper into their own issues. </a:t>
            </a:r>
          </a:p>
          <a:p>
            <a:pPr marL="285750" indent="-285750">
              <a:buFont typeface="Arial" panose="020B0604020202020204" pitchFamily="34" charset="0"/>
              <a:buChar char="•"/>
            </a:pPr>
            <a:r>
              <a:rPr lang="en-CA" sz="2400" dirty="0"/>
              <a:t>Allows for more flexible schedule.</a:t>
            </a:r>
          </a:p>
          <a:p>
            <a:pPr marL="285750" indent="-285750">
              <a:buFont typeface="Arial" panose="020B0604020202020204" pitchFamily="34" charset="0"/>
              <a:buChar char="•"/>
            </a:pPr>
            <a:r>
              <a:rPr lang="en-CA" sz="2400" dirty="0"/>
              <a:t>3) </a:t>
            </a:r>
            <a:r>
              <a:rPr lang="en-CA" sz="2400" dirty="0">
                <a:solidFill>
                  <a:schemeClr val="bg1"/>
                </a:solidFill>
              </a:rPr>
              <a:t>why I prefer group</a:t>
            </a:r>
          </a:p>
        </p:txBody>
      </p:sp>
      <p:pic>
        <p:nvPicPr>
          <p:cNvPr id="9" name="Picture 2" descr="Hmmm : r/aggies">
            <a:extLst>
              <a:ext uri="{FF2B5EF4-FFF2-40B4-BE49-F238E27FC236}">
                <a16:creationId xmlns:a16="http://schemas.microsoft.com/office/drawing/2014/main" id="{C0D13DC0-0AA4-9B94-AADB-AE10343FC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19" y="1099595"/>
            <a:ext cx="4122316" cy="532495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50455788-29FA-6D1C-CAAD-69FBE9F77AB7}"/>
              </a:ext>
            </a:extLst>
          </p:cNvPr>
          <p:cNvSpPr>
            <a:spLocks noGrp="1"/>
          </p:cNvSpPr>
          <p:nvPr>
            <p:ph type="sldNum" sz="quarter" idx="12"/>
          </p:nvPr>
        </p:nvSpPr>
        <p:spPr/>
        <p:txBody>
          <a:bodyPr/>
          <a:lstStyle/>
          <a:p>
            <a:fld id="{5B621ED0-B45F-441E-93E9-023E2B55C8A5}" type="slidenum">
              <a:rPr lang="en-CA" smtClean="0"/>
              <a:t>206</a:t>
            </a:fld>
            <a:endParaRPr lang="en-CA"/>
          </a:p>
        </p:txBody>
      </p:sp>
    </p:spTree>
    <p:extLst>
      <p:ext uri="{BB962C8B-B14F-4D97-AF65-F5344CB8AC3E}">
        <p14:creationId xmlns:p14="http://schemas.microsoft.com/office/powerpoint/2010/main" val="203553489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solidFill>
                  <a:schemeClr val="bg1"/>
                </a:solidFill>
              </a:rPr>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17CED28E-7772-BCBA-FE3E-0DEEBBEC6266}"/>
              </a:ext>
            </a:extLst>
          </p:cNvPr>
          <p:cNvSpPr>
            <a:spLocks noGrp="1"/>
          </p:cNvSpPr>
          <p:nvPr>
            <p:ph type="sldNum" sz="quarter" idx="12"/>
          </p:nvPr>
        </p:nvSpPr>
        <p:spPr/>
        <p:txBody>
          <a:bodyPr/>
          <a:lstStyle/>
          <a:p>
            <a:fld id="{5B621ED0-B45F-441E-93E9-023E2B55C8A5}" type="slidenum">
              <a:rPr lang="en-CA" smtClean="0"/>
              <a:t>207</a:t>
            </a:fld>
            <a:endParaRPr lang="en-CA"/>
          </a:p>
        </p:txBody>
      </p:sp>
    </p:spTree>
    <p:extLst>
      <p:ext uri="{BB962C8B-B14F-4D97-AF65-F5344CB8AC3E}">
        <p14:creationId xmlns:p14="http://schemas.microsoft.com/office/powerpoint/2010/main" val="6495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3B05A6-20E5-05FB-038C-E1A3FFBD7A01}"/>
              </a:ext>
            </a:extLst>
          </p:cNvPr>
          <p:cNvSpPr txBox="1"/>
          <p:nvPr/>
        </p:nvSpPr>
        <p:spPr>
          <a:xfrm>
            <a:off x="5084618" y="4756751"/>
            <a:ext cx="7107382" cy="523220"/>
          </a:xfrm>
          <a:prstGeom prst="rect">
            <a:avLst/>
          </a:prstGeom>
          <a:noFill/>
        </p:spPr>
        <p:txBody>
          <a:bodyPr wrap="square">
            <a:spAutoFit/>
          </a:bodyPr>
          <a:lstStyle/>
          <a:p>
            <a:r>
              <a:rPr lang="en-CA" sz="2800" dirty="0"/>
              <a:t>What you need to do the Simple course?</a:t>
            </a:r>
          </a:p>
        </p:txBody>
      </p:sp>
      <p:pic>
        <p:nvPicPr>
          <p:cNvPr id="2" name="Picture 1" descr="A person smiling at the camera&#10;&#10;Description automatically generated">
            <a:extLst>
              <a:ext uri="{FF2B5EF4-FFF2-40B4-BE49-F238E27FC236}">
                <a16:creationId xmlns:a16="http://schemas.microsoft.com/office/drawing/2014/main" id="{BB4716E8-8317-5CCF-B2A1-BEA031AB1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639" y="952017"/>
            <a:ext cx="3298784" cy="4953965"/>
          </a:xfrm>
          <a:prstGeom prst="rect">
            <a:avLst/>
          </a:prstGeom>
        </p:spPr>
      </p:pic>
      <p:sp>
        <p:nvSpPr>
          <p:cNvPr id="3" name="Slide Number Placeholder 2">
            <a:extLst>
              <a:ext uri="{FF2B5EF4-FFF2-40B4-BE49-F238E27FC236}">
                <a16:creationId xmlns:a16="http://schemas.microsoft.com/office/drawing/2014/main" id="{CB6D0D59-A455-1BF8-13AB-4F0E4FFDC46B}"/>
              </a:ext>
            </a:extLst>
          </p:cNvPr>
          <p:cNvSpPr>
            <a:spLocks noGrp="1"/>
          </p:cNvSpPr>
          <p:nvPr>
            <p:ph type="sldNum" sz="quarter" idx="12"/>
          </p:nvPr>
        </p:nvSpPr>
        <p:spPr/>
        <p:txBody>
          <a:bodyPr/>
          <a:lstStyle/>
          <a:p>
            <a:fld id="{5B621ED0-B45F-441E-93E9-023E2B55C8A5}" type="slidenum">
              <a:rPr lang="en-CA" smtClean="0"/>
              <a:t>208</a:t>
            </a:fld>
            <a:endParaRPr lang="en-CA"/>
          </a:p>
        </p:txBody>
      </p:sp>
    </p:spTree>
    <p:extLst>
      <p:ext uri="{BB962C8B-B14F-4D97-AF65-F5344CB8AC3E}">
        <p14:creationId xmlns:p14="http://schemas.microsoft.com/office/powerpoint/2010/main" val="26013441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F43F-C6A0-4DF4-BEBC-721EF1DA5500}"/>
              </a:ext>
            </a:extLst>
          </p:cNvPr>
          <p:cNvSpPr>
            <a:spLocks noGrp="1"/>
          </p:cNvSpPr>
          <p:nvPr>
            <p:ph type="title" idx="4294967295"/>
          </p:nvPr>
        </p:nvSpPr>
        <p:spPr>
          <a:xfrm>
            <a:off x="647287" y="432811"/>
            <a:ext cx="10325678" cy="1508125"/>
          </a:xfrm>
        </p:spPr>
        <p:txBody>
          <a:bodyPr>
            <a:normAutofit/>
          </a:bodyPr>
          <a:lstStyle/>
          <a:p>
            <a:pPr algn="ctr"/>
            <a:r>
              <a:rPr lang="en-CA" dirty="0">
                <a:solidFill>
                  <a:schemeClr val="bg1"/>
                </a:solidFill>
              </a:rPr>
              <a:t>WHAT YOU NEED TO DO THE SIMPLE COURSE </a:t>
            </a:r>
          </a:p>
        </p:txBody>
      </p:sp>
      <p:graphicFrame>
        <p:nvGraphicFramePr>
          <p:cNvPr id="7" name="Content Placeholder 2">
            <a:extLst>
              <a:ext uri="{FF2B5EF4-FFF2-40B4-BE49-F238E27FC236}">
                <a16:creationId xmlns:a16="http://schemas.microsoft.com/office/drawing/2014/main" id="{4FE9CAA8-24BD-4F83-B973-ACC39ECFF199}"/>
              </a:ext>
            </a:extLst>
          </p:cNvPr>
          <p:cNvGraphicFramePr>
            <a:graphicFrameLocks noGrp="1"/>
          </p:cNvGraphicFramePr>
          <p:nvPr>
            <p:ph idx="4294967295"/>
          </p:nvPr>
        </p:nvGraphicFramePr>
        <p:xfrm>
          <a:off x="647287" y="1802389"/>
          <a:ext cx="1063625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A6F79F4-F60F-9E77-C077-01DB8D27BAC7}"/>
              </a:ext>
            </a:extLst>
          </p:cNvPr>
          <p:cNvSpPr>
            <a:spLocks noGrp="1"/>
          </p:cNvSpPr>
          <p:nvPr>
            <p:ph type="sldNum" sz="quarter" idx="12"/>
          </p:nvPr>
        </p:nvSpPr>
        <p:spPr/>
        <p:txBody>
          <a:bodyPr/>
          <a:lstStyle/>
          <a:p>
            <a:fld id="{5B621ED0-B45F-441E-93E9-023E2B55C8A5}" type="slidenum">
              <a:rPr lang="en-CA" smtClean="0"/>
              <a:t>209</a:t>
            </a:fld>
            <a:endParaRPr lang="en-CA"/>
          </a:p>
        </p:txBody>
      </p:sp>
    </p:spTree>
    <p:extLst>
      <p:ext uri="{BB962C8B-B14F-4D97-AF65-F5344CB8AC3E}">
        <p14:creationId xmlns:p14="http://schemas.microsoft.com/office/powerpoint/2010/main" val="463120074"/>
      </p:ext>
    </p:extLst>
  </p:cSld>
  <p:clrMapOvr>
    <a:masterClrMapping/>
  </p:clrMapOvr>
  <mc:AlternateContent xmlns:mc="http://schemas.openxmlformats.org/markup-compatibility/2006" xmlns:p14="http://schemas.microsoft.com/office/powerpoint/2010/main">
    <mc:Choice Requires="p14">
      <p:transition spd="slow" p14:dur="2000" advTm="5350"/>
    </mc:Choice>
    <mc:Fallback xmlns="">
      <p:transition spd="slow" advTm="535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DC16-BCD3-4410-AFA2-34D50775B78B}"/>
              </a:ext>
            </a:extLst>
          </p:cNvPr>
          <p:cNvSpPr>
            <a:spLocks noGrp="1"/>
          </p:cNvSpPr>
          <p:nvPr>
            <p:ph type="title" idx="4294967295"/>
          </p:nvPr>
        </p:nvSpPr>
        <p:spPr>
          <a:xfrm>
            <a:off x="735807" y="194513"/>
            <a:ext cx="10306050" cy="906463"/>
          </a:xfrm>
        </p:spPr>
        <p:txBody>
          <a:bodyPr>
            <a:normAutofit/>
          </a:bodyPr>
          <a:lstStyle/>
          <a:p>
            <a:pPr algn="ctr">
              <a:lnSpc>
                <a:spcPct val="90000"/>
              </a:lnSpc>
            </a:pPr>
            <a:r>
              <a:rPr lang="en-CA" sz="4000" dirty="0">
                <a:solidFill>
                  <a:schemeClr val="bg1"/>
                </a:solidFill>
              </a:rPr>
              <a:t> THREE RING BINDER </a:t>
            </a:r>
          </a:p>
        </p:txBody>
      </p:sp>
      <p:sp>
        <p:nvSpPr>
          <p:cNvPr id="3" name="Content Placeholder 2">
            <a:extLst>
              <a:ext uri="{FF2B5EF4-FFF2-40B4-BE49-F238E27FC236}">
                <a16:creationId xmlns:a16="http://schemas.microsoft.com/office/drawing/2014/main" id="{83B3A645-9BE0-49CD-85D3-156C038BC697}"/>
              </a:ext>
            </a:extLst>
          </p:cNvPr>
          <p:cNvSpPr>
            <a:spLocks noGrp="1"/>
          </p:cNvSpPr>
          <p:nvPr>
            <p:ph idx="4294967295"/>
          </p:nvPr>
        </p:nvSpPr>
        <p:spPr>
          <a:xfrm>
            <a:off x="5617701" y="1757362"/>
            <a:ext cx="6405562" cy="5100638"/>
          </a:xfrm>
        </p:spPr>
        <p:txBody>
          <a:bodyPr>
            <a:normAutofit/>
          </a:bodyPr>
          <a:lstStyle/>
          <a:p>
            <a:r>
              <a:rPr lang="en-CA" sz="3600" dirty="0"/>
              <a:t>Preferably with 30 separation tabs- one for each session</a:t>
            </a:r>
          </a:p>
          <a:p>
            <a:r>
              <a:rPr lang="en-CA" sz="3600" dirty="0"/>
              <a:t>Have it with you at each session</a:t>
            </a:r>
          </a:p>
          <a:p>
            <a:r>
              <a:rPr lang="en-CA" sz="3600" dirty="0"/>
              <a:t>You can use it to keep your weekly homework: crisis plans, diary cards, chain analysis, jot down notes, etc.</a:t>
            </a:r>
          </a:p>
          <a:p>
            <a:pPr marL="0" indent="0">
              <a:buNone/>
            </a:pPr>
            <a:endParaRPr lang="en-CA" sz="2400" dirty="0"/>
          </a:p>
        </p:txBody>
      </p:sp>
      <p:pic>
        <p:nvPicPr>
          <p:cNvPr id="8" name="Picture 7">
            <a:extLst>
              <a:ext uri="{FF2B5EF4-FFF2-40B4-BE49-F238E27FC236}">
                <a16:creationId xmlns:a16="http://schemas.microsoft.com/office/drawing/2014/main" id="{19F45BA8-BD23-4487-94AE-81B446EFEB49}"/>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350406" y="1338240"/>
            <a:ext cx="5143138" cy="487201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CC030642-5F7A-B76E-887B-11476F8C55BB}"/>
              </a:ext>
            </a:extLst>
          </p:cNvPr>
          <p:cNvSpPr>
            <a:spLocks noGrp="1"/>
          </p:cNvSpPr>
          <p:nvPr>
            <p:ph type="sldNum" sz="quarter" idx="12"/>
          </p:nvPr>
        </p:nvSpPr>
        <p:spPr/>
        <p:txBody>
          <a:bodyPr/>
          <a:lstStyle/>
          <a:p>
            <a:fld id="{5B621ED0-B45F-441E-93E9-023E2B55C8A5}" type="slidenum">
              <a:rPr lang="en-CA" smtClean="0"/>
              <a:t>210</a:t>
            </a:fld>
            <a:endParaRPr lang="en-CA"/>
          </a:p>
        </p:txBody>
      </p:sp>
    </p:spTree>
    <p:extLst>
      <p:ext uri="{BB962C8B-B14F-4D97-AF65-F5344CB8AC3E}">
        <p14:creationId xmlns:p14="http://schemas.microsoft.com/office/powerpoint/2010/main" val="1594996805"/>
      </p:ext>
    </p:extLst>
  </p:cSld>
  <p:clrMapOvr>
    <a:masterClrMapping/>
  </p:clrMapOvr>
  <mc:AlternateContent xmlns:mc="http://schemas.openxmlformats.org/markup-compatibility/2006" xmlns:p14="http://schemas.microsoft.com/office/powerpoint/2010/main">
    <mc:Choice Requires="p14">
      <p:transition spd="med" p14:dur="700" advTm="22301">
        <p:fade/>
      </p:transition>
    </mc:Choice>
    <mc:Fallback xmlns="">
      <p:transition spd="med" advTm="22301">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engine, device, step, fan&#10;&#10;Description automatically generated">
            <a:extLst>
              <a:ext uri="{FF2B5EF4-FFF2-40B4-BE49-F238E27FC236}">
                <a16:creationId xmlns:a16="http://schemas.microsoft.com/office/drawing/2014/main" id="{4F3E5600-84AC-A9BB-BB3F-583114814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177" y="1486698"/>
            <a:ext cx="4838157" cy="4789410"/>
          </a:xfrm>
          <a:prstGeom prst="rect">
            <a:avLst/>
          </a:prstGeom>
        </p:spPr>
      </p:pic>
      <p:pic>
        <p:nvPicPr>
          <p:cNvPr id="3" name="Picture 2" descr="A picture containing text, businesscard, plant&#10;&#10;Description automatically generated">
            <a:extLst>
              <a:ext uri="{FF2B5EF4-FFF2-40B4-BE49-F238E27FC236}">
                <a16:creationId xmlns:a16="http://schemas.microsoft.com/office/drawing/2014/main" id="{AD88D8C7-A4FC-D375-6485-05AC2EFD93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4193" y="1486698"/>
            <a:ext cx="4838157" cy="4789409"/>
          </a:xfrm>
          <a:prstGeom prst="rect">
            <a:avLst/>
          </a:prstGeom>
        </p:spPr>
      </p:pic>
      <p:sp>
        <p:nvSpPr>
          <p:cNvPr id="5" name="TextBox 4">
            <a:extLst>
              <a:ext uri="{FF2B5EF4-FFF2-40B4-BE49-F238E27FC236}">
                <a16:creationId xmlns:a16="http://schemas.microsoft.com/office/drawing/2014/main" id="{68F10639-5A1A-0D74-9289-80E838059719}"/>
              </a:ext>
            </a:extLst>
          </p:cNvPr>
          <p:cNvSpPr txBox="1"/>
          <p:nvPr/>
        </p:nvSpPr>
        <p:spPr>
          <a:xfrm>
            <a:off x="1009650" y="438788"/>
            <a:ext cx="10172700" cy="707886"/>
          </a:xfrm>
          <a:prstGeom prst="rect">
            <a:avLst/>
          </a:prstGeom>
          <a:noFill/>
        </p:spPr>
        <p:txBody>
          <a:bodyPr wrap="square">
            <a:spAutoFit/>
          </a:bodyPr>
          <a:lstStyle/>
          <a:p>
            <a:r>
              <a:rPr lang="en-US" sz="4000" dirty="0">
                <a:solidFill>
                  <a:schemeClr val="bg1"/>
                </a:solidFill>
              </a:rPr>
              <a:t>THE BOOKS WE USE IN THE SIMPLE COURSE</a:t>
            </a:r>
            <a:endParaRPr lang="en-CA" sz="4000" dirty="0">
              <a:solidFill>
                <a:schemeClr val="bg1"/>
              </a:solidFill>
            </a:endParaRPr>
          </a:p>
        </p:txBody>
      </p:sp>
      <p:sp>
        <p:nvSpPr>
          <p:cNvPr id="2" name="Slide Number Placeholder 1">
            <a:extLst>
              <a:ext uri="{FF2B5EF4-FFF2-40B4-BE49-F238E27FC236}">
                <a16:creationId xmlns:a16="http://schemas.microsoft.com/office/drawing/2014/main" id="{405F69FD-CFC8-74B7-9FFE-2B92B29F7980}"/>
              </a:ext>
            </a:extLst>
          </p:cNvPr>
          <p:cNvSpPr>
            <a:spLocks noGrp="1"/>
          </p:cNvSpPr>
          <p:nvPr>
            <p:ph type="sldNum" sz="quarter" idx="12"/>
          </p:nvPr>
        </p:nvSpPr>
        <p:spPr/>
        <p:txBody>
          <a:bodyPr/>
          <a:lstStyle/>
          <a:p>
            <a:fld id="{5B621ED0-B45F-441E-93E9-023E2B55C8A5}" type="slidenum">
              <a:rPr lang="en-CA" smtClean="0"/>
              <a:t>211</a:t>
            </a:fld>
            <a:endParaRPr lang="en-CA"/>
          </a:p>
        </p:txBody>
      </p:sp>
    </p:spTree>
    <p:extLst>
      <p:ext uri="{BB962C8B-B14F-4D97-AF65-F5344CB8AC3E}">
        <p14:creationId xmlns:p14="http://schemas.microsoft.com/office/powerpoint/2010/main" val="294027830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41C3-6F1B-495D-9EB0-D028EE83C206}"/>
              </a:ext>
            </a:extLst>
          </p:cNvPr>
          <p:cNvSpPr>
            <a:spLocks noGrp="1"/>
          </p:cNvSpPr>
          <p:nvPr>
            <p:ph type="title" idx="4294967295"/>
          </p:nvPr>
        </p:nvSpPr>
        <p:spPr>
          <a:xfrm>
            <a:off x="1" y="0"/>
            <a:ext cx="4294208" cy="1914526"/>
          </a:xfrm>
        </p:spPr>
        <p:txBody>
          <a:bodyPr>
            <a:normAutofit/>
          </a:bodyPr>
          <a:lstStyle/>
          <a:p>
            <a:pPr algn="ctr"/>
            <a:r>
              <a:rPr lang="en-CA" sz="4000" dirty="0">
                <a:solidFill>
                  <a:schemeClr val="bg1"/>
                </a:solidFill>
              </a:rPr>
              <a:t>MOST IMPORTANTLY</a:t>
            </a:r>
          </a:p>
        </p:txBody>
      </p:sp>
      <p:sp>
        <p:nvSpPr>
          <p:cNvPr id="3" name="Content Placeholder 2">
            <a:extLst>
              <a:ext uri="{FF2B5EF4-FFF2-40B4-BE49-F238E27FC236}">
                <a16:creationId xmlns:a16="http://schemas.microsoft.com/office/drawing/2014/main" id="{C6AD6394-B73C-40B2-871A-81A66D6D99C9}"/>
              </a:ext>
            </a:extLst>
          </p:cNvPr>
          <p:cNvSpPr>
            <a:spLocks noGrp="1"/>
          </p:cNvSpPr>
          <p:nvPr>
            <p:ph idx="4294967295"/>
          </p:nvPr>
        </p:nvSpPr>
        <p:spPr>
          <a:xfrm>
            <a:off x="4680031" y="173620"/>
            <a:ext cx="7263139" cy="6776977"/>
          </a:xfrm>
        </p:spPr>
        <p:txBody>
          <a:bodyPr>
            <a:normAutofit/>
          </a:bodyPr>
          <a:lstStyle/>
          <a:p>
            <a:pPr>
              <a:lnSpc>
                <a:spcPct val="90000"/>
              </a:lnSpc>
            </a:pPr>
            <a:r>
              <a:rPr lang="en-CA" sz="2600" dirty="0"/>
              <a:t>Across all different therapy models, the most important predictor of positive change is the client’s emotional engagement with the work</a:t>
            </a:r>
          </a:p>
          <a:p>
            <a:pPr>
              <a:lnSpc>
                <a:spcPct val="90000"/>
              </a:lnSpc>
            </a:pPr>
            <a:r>
              <a:rPr lang="en-CA" sz="2600" dirty="0"/>
              <a:t>Meaning you’ll get the most out the course if you actively emotionally engage in it. This includes:</a:t>
            </a:r>
          </a:p>
          <a:p>
            <a:r>
              <a:rPr lang="en-CA" sz="2600" dirty="0"/>
              <a:t>Doing the homework: reading about the skills, tools, strategies, theory, and optionally reviewing the PowerPoint presentations and YouTube videos ahead of the sessions </a:t>
            </a:r>
          </a:p>
          <a:p>
            <a:pPr>
              <a:lnSpc>
                <a:spcPct val="90000"/>
              </a:lnSpc>
            </a:pPr>
            <a:r>
              <a:rPr lang="en-CA" sz="2600" dirty="0"/>
              <a:t>Intentionally and mindfully applying what you are learning in the course in your day-to-day life.</a:t>
            </a:r>
          </a:p>
          <a:p>
            <a:pPr>
              <a:lnSpc>
                <a:spcPct val="90000"/>
              </a:lnSpc>
            </a:pPr>
            <a:r>
              <a:rPr lang="en-CA" sz="2600" dirty="0"/>
              <a:t>The benefits you’ll get from the course are proportional to the effort you put in.</a:t>
            </a:r>
          </a:p>
          <a:p>
            <a:pPr>
              <a:lnSpc>
                <a:spcPct val="90000"/>
              </a:lnSpc>
            </a:pPr>
            <a:r>
              <a:rPr lang="en-CA" sz="2600" dirty="0"/>
              <a:t>Do the homework, stay organized and…</a:t>
            </a:r>
          </a:p>
          <a:p>
            <a:pPr>
              <a:lnSpc>
                <a:spcPct val="90000"/>
              </a:lnSpc>
            </a:pPr>
            <a:r>
              <a:rPr lang="en-CA" sz="2600" dirty="0"/>
              <a:t>Practice, practice, practice.</a:t>
            </a:r>
          </a:p>
          <a:p>
            <a:pPr>
              <a:lnSpc>
                <a:spcPct val="90000"/>
              </a:lnSpc>
            </a:pPr>
            <a:endParaRPr lang="en-CA" dirty="0"/>
          </a:p>
        </p:txBody>
      </p:sp>
      <p:pic>
        <p:nvPicPr>
          <p:cNvPr id="8" name="Picture 7">
            <a:extLst>
              <a:ext uri="{FF2B5EF4-FFF2-40B4-BE49-F238E27FC236}">
                <a16:creationId xmlns:a16="http://schemas.microsoft.com/office/drawing/2014/main" id="{BB1DC964-CEA6-470E-84AB-100CC710F144}"/>
              </a:ext>
            </a:extLst>
          </p:cNvPr>
          <p:cNvPicPr/>
          <p:nvPr/>
        </p:nvPicPr>
        <p:blipFill rotWithShape="1">
          <a:blip r:embed="rId2">
            <a:extLst>
              <a:ext uri="{28A0092B-C50C-407E-A947-70E740481C1C}">
                <a14:useLocalDpi xmlns:a14="http://schemas.microsoft.com/office/drawing/2010/main" val="0"/>
              </a:ext>
            </a:extLst>
          </a:blip>
          <a:srcRect l="19641" r="11111" b="2"/>
          <a:stretch/>
        </p:blipFill>
        <p:spPr bwMode="auto">
          <a:xfrm>
            <a:off x="380011" y="1580099"/>
            <a:ext cx="4053094" cy="4737188"/>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391E2F4A-9C36-8361-9264-02DFCD029B5F}"/>
              </a:ext>
            </a:extLst>
          </p:cNvPr>
          <p:cNvSpPr>
            <a:spLocks noGrp="1"/>
          </p:cNvSpPr>
          <p:nvPr>
            <p:ph type="sldNum" sz="quarter" idx="12"/>
          </p:nvPr>
        </p:nvSpPr>
        <p:spPr/>
        <p:txBody>
          <a:bodyPr/>
          <a:lstStyle/>
          <a:p>
            <a:fld id="{5B621ED0-B45F-441E-93E9-023E2B55C8A5}" type="slidenum">
              <a:rPr lang="en-CA" smtClean="0"/>
              <a:t>212</a:t>
            </a:fld>
            <a:endParaRPr lang="en-CA"/>
          </a:p>
        </p:txBody>
      </p:sp>
    </p:spTree>
    <p:extLst>
      <p:ext uri="{BB962C8B-B14F-4D97-AF65-F5344CB8AC3E}">
        <p14:creationId xmlns:p14="http://schemas.microsoft.com/office/powerpoint/2010/main" val="1883420779"/>
      </p:ext>
    </p:extLst>
  </p:cSld>
  <p:clrMapOvr>
    <a:masterClrMapping/>
  </p:clrMapOvr>
  <mc:AlternateContent xmlns:mc="http://schemas.openxmlformats.org/markup-compatibility/2006" xmlns:p14="http://schemas.microsoft.com/office/powerpoint/2010/main">
    <mc:Choice Requires="p14">
      <p:transition spd="med" p14:dur="700" advTm="39213">
        <p:fade/>
      </p:transition>
    </mc:Choice>
    <mc:Fallback xmlns="">
      <p:transition spd="med" advTm="39213">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solidFill>
                  <a:schemeClr val="bg1"/>
                </a:solidFill>
              </a:rPr>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FD755F8F-9050-FFF4-178F-68E469BB98B9}"/>
              </a:ext>
            </a:extLst>
          </p:cNvPr>
          <p:cNvSpPr>
            <a:spLocks noGrp="1"/>
          </p:cNvSpPr>
          <p:nvPr>
            <p:ph type="sldNum" sz="quarter" idx="12"/>
          </p:nvPr>
        </p:nvSpPr>
        <p:spPr/>
        <p:txBody>
          <a:bodyPr/>
          <a:lstStyle/>
          <a:p>
            <a:fld id="{5B621ED0-B45F-441E-93E9-023E2B55C8A5}" type="slidenum">
              <a:rPr lang="en-CA" smtClean="0"/>
              <a:t>213</a:t>
            </a:fld>
            <a:endParaRPr lang="en-CA"/>
          </a:p>
        </p:txBody>
      </p:sp>
    </p:spTree>
    <p:extLst>
      <p:ext uri="{BB962C8B-B14F-4D97-AF65-F5344CB8AC3E}">
        <p14:creationId xmlns:p14="http://schemas.microsoft.com/office/powerpoint/2010/main" val="351948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of a person&#10;&#10;Description automatically generated">
            <a:extLst>
              <a:ext uri="{FF2B5EF4-FFF2-40B4-BE49-F238E27FC236}">
                <a16:creationId xmlns:a16="http://schemas.microsoft.com/office/drawing/2014/main" id="{2C7EB971-F40B-9024-E61A-1248F2162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20" y="1742481"/>
            <a:ext cx="3276186" cy="3975413"/>
          </a:xfrm>
          <a:prstGeom prst="rect">
            <a:avLst/>
          </a:prstGeom>
        </p:spPr>
      </p:pic>
      <p:sp>
        <p:nvSpPr>
          <p:cNvPr id="4" name="TextBox 3">
            <a:extLst>
              <a:ext uri="{FF2B5EF4-FFF2-40B4-BE49-F238E27FC236}">
                <a16:creationId xmlns:a16="http://schemas.microsoft.com/office/drawing/2014/main" id="{3F422069-3E0F-60DF-29B3-300988C204CF}"/>
              </a:ext>
            </a:extLst>
          </p:cNvPr>
          <p:cNvSpPr txBox="1"/>
          <p:nvPr/>
        </p:nvSpPr>
        <p:spPr>
          <a:xfrm>
            <a:off x="570053" y="894488"/>
            <a:ext cx="2960225" cy="707886"/>
          </a:xfrm>
          <a:prstGeom prst="rect">
            <a:avLst/>
          </a:prstGeom>
          <a:noFill/>
        </p:spPr>
        <p:txBody>
          <a:bodyPr wrap="square">
            <a:spAutoFit/>
          </a:bodyPr>
          <a:lstStyle/>
          <a:p>
            <a:r>
              <a:rPr lang="en-CA" sz="4000" dirty="0">
                <a:solidFill>
                  <a:schemeClr val="bg1"/>
                </a:solidFill>
              </a:rPr>
              <a:t>LEARNING</a:t>
            </a:r>
          </a:p>
        </p:txBody>
      </p:sp>
      <p:sp>
        <p:nvSpPr>
          <p:cNvPr id="6" name="TextBox 5">
            <a:extLst>
              <a:ext uri="{FF2B5EF4-FFF2-40B4-BE49-F238E27FC236}">
                <a16:creationId xmlns:a16="http://schemas.microsoft.com/office/drawing/2014/main" id="{1F783629-2F7A-78FC-8438-3E44D1DEBBC5}"/>
              </a:ext>
            </a:extLst>
          </p:cNvPr>
          <p:cNvSpPr txBox="1"/>
          <p:nvPr/>
        </p:nvSpPr>
        <p:spPr>
          <a:xfrm>
            <a:off x="3611302" y="894488"/>
            <a:ext cx="8580698" cy="7171194"/>
          </a:xfrm>
          <a:prstGeom prst="rect">
            <a:avLst/>
          </a:prstGeom>
          <a:noFill/>
        </p:spPr>
        <p:txBody>
          <a:bodyPr wrap="square">
            <a:spAutoFit/>
          </a:bodyPr>
          <a:lstStyle/>
          <a:p>
            <a:pPr marL="285750" indent="-285750">
              <a:buFont typeface="Arial" panose="020B0604020202020204" pitchFamily="34" charset="0"/>
              <a:buChar char="•"/>
            </a:pPr>
            <a:r>
              <a:rPr lang="en-US" sz="2000" dirty="0"/>
              <a:t>In this course we strive to create</a:t>
            </a:r>
            <a:r>
              <a:rPr lang="en-US" sz="2000" b="0" i="0" dirty="0">
                <a:effectLst/>
              </a:rPr>
              <a:t> an effective learning environment.</a:t>
            </a:r>
          </a:p>
          <a:p>
            <a:pPr marL="285750" indent="-285750">
              <a:buFont typeface="Arial" panose="020B0604020202020204" pitchFamily="34" charset="0"/>
              <a:buChar char="•"/>
            </a:pPr>
            <a:r>
              <a:rPr lang="en-US" sz="2000" dirty="0"/>
              <a:t>This involves paying attention to factors such as </a:t>
            </a:r>
            <a:r>
              <a:rPr lang="en-US" sz="2000" b="0" i="0" dirty="0">
                <a:effectLst/>
              </a:rPr>
              <a:t>safety and comfort, engagement</a:t>
            </a:r>
            <a:r>
              <a:rPr lang="en-US" sz="2000" dirty="0"/>
              <a:t>,</a:t>
            </a:r>
            <a:r>
              <a:rPr lang="en-US" sz="2000" b="0" i="0" dirty="0">
                <a:effectLst/>
              </a:rPr>
              <a:t> inclusivity, clear expectations, supportive relationships, feedback and assessment, flexibility,  encouragement of critical thinking, and positive reinforcement.</a:t>
            </a:r>
          </a:p>
          <a:p>
            <a:pPr marL="285750" indent="-285750">
              <a:buFont typeface="Arial" panose="020B0604020202020204" pitchFamily="34" charset="0"/>
              <a:buChar char="•"/>
            </a:pPr>
            <a:r>
              <a:rPr lang="en-US" sz="2000" dirty="0"/>
              <a:t>Your contributions to creating such an environment are essential. We encourage you to: </a:t>
            </a:r>
          </a:p>
          <a:p>
            <a:pPr marL="285750" indent="-285750">
              <a:buFont typeface="Arial" panose="020B0604020202020204" pitchFamily="34" charset="0"/>
              <a:buChar char="•"/>
            </a:pPr>
            <a:r>
              <a:rPr lang="en-US" sz="2000" dirty="0"/>
              <a:t>1) </a:t>
            </a:r>
            <a:r>
              <a:rPr lang="en-US" sz="2000" b="0" i="0" dirty="0">
                <a:effectLst/>
              </a:rPr>
              <a:t>view challenges as opportunities for growth. Perseverance will lead to improvement, and mistakes are a natural part of the learning process. </a:t>
            </a:r>
          </a:p>
          <a:p>
            <a:pPr marL="285750" indent="-285750">
              <a:buFont typeface="Arial" panose="020B0604020202020204" pitchFamily="34" charset="0"/>
              <a:buChar char="•"/>
            </a:pPr>
            <a:r>
              <a:rPr lang="en-US" sz="2000" b="0" i="0" dirty="0">
                <a:effectLst/>
              </a:rPr>
              <a:t>2) Understand the real-world applications of what </a:t>
            </a:r>
            <a:r>
              <a:rPr lang="en-US" sz="2000" dirty="0"/>
              <a:t>you</a:t>
            </a:r>
            <a:r>
              <a:rPr lang="en-US" sz="2000" b="0" i="0" dirty="0">
                <a:effectLst/>
              </a:rPr>
              <a:t> are learning.</a:t>
            </a:r>
          </a:p>
          <a:p>
            <a:pPr marL="285750" indent="-285750">
              <a:buFont typeface="Arial" panose="020B0604020202020204" pitchFamily="34" charset="0"/>
              <a:buChar char="•"/>
            </a:pPr>
            <a:r>
              <a:rPr lang="en-US" sz="2000" b="0" i="0" dirty="0">
                <a:effectLst/>
              </a:rPr>
              <a:t>3) Help us create a safe and inclusive atmosphere where everyone feels comfortable and safe. </a:t>
            </a:r>
            <a:r>
              <a:rPr lang="en-US" sz="2000" dirty="0"/>
              <a:t>C</a:t>
            </a:r>
            <a:r>
              <a:rPr lang="en-US" sz="2000" b="0" i="0" dirty="0">
                <a:effectLst/>
              </a:rPr>
              <a:t>ollaborate and respect your peers.</a:t>
            </a:r>
          </a:p>
          <a:p>
            <a:pPr marL="285750" indent="-285750">
              <a:buFont typeface="Arial" panose="020B0604020202020204" pitchFamily="34" charset="0"/>
              <a:buChar char="•"/>
            </a:pPr>
            <a:r>
              <a:rPr lang="en-US" sz="2000" b="0" i="0" dirty="0">
                <a:effectLst/>
              </a:rPr>
              <a:t>4) Recognize and celebrate yours and other people’s achievements, both big and small. Positive feedback can boost confidence and motivation.</a:t>
            </a:r>
          </a:p>
          <a:p>
            <a:pPr marL="285750" indent="-285750">
              <a:buFont typeface="Arial" panose="020B0604020202020204" pitchFamily="34" charset="0"/>
              <a:buChar char="•"/>
            </a:pPr>
            <a:r>
              <a:rPr lang="en-US" sz="2000" b="0" i="0" dirty="0">
                <a:effectLst/>
              </a:rPr>
              <a:t>5)</a:t>
            </a:r>
            <a:r>
              <a:rPr lang="en-US" sz="2000" dirty="0"/>
              <a:t> Approach the course with</a:t>
            </a:r>
            <a:r>
              <a:rPr lang="en-US" sz="2000" b="0" i="0" dirty="0">
                <a:effectLst/>
              </a:rPr>
              <a:t> a sense of wonder and curiosity. </a:t>
            </a:r>
          </a:p>
          <a:p>
            <a:pPr marL="285750" indent="-285750">
              <a:buFont typeface="Arial" panose="020B0604020202020204" pitchFamily="34" charset="0"/>
              <a:buChar char="•"/>
            </a:pPr>
            <a:r>
              <a:rPr lang="en-US" sz="2000" dirty="0"/>
              <a:t>6</a:t>
            </a:r>
            <a:r>
              <a:rPr lang="en-US" sz="2000" b="0" i="0" dirty="0">
                <a:effectLst/>
              </a:rPr>
              <a:t>) Set achievable goals for yourself. You don’t have to understand everything to benefit from the course.</a:t>
            </a:r>
          </a:p>
          <a:p>
            <a:pPr marL="285750" indent="-285750">
              <a:buFont typeface="Arial" panose="020B0604020202020204" pitchFamily="34" charset="0"/>
              <a:buChar char="•"/>
            </a:pPr>
            <a:r>
              <a:rPr lang="en-US" sz="2000" dirty="0"/>
              <a:t>(1)</a:t>
            </a:r>
            <a:r>
              <a:rPr lang="en-US" sz="2000" b="0" i="0" dirty="0">
                <a:effectLst/>
              </a:rPr>
              <a:t> </a:t>
            </a:r>
            <a:br>
              <a:rPr lang="en-US" sz="2000" dirty="0"/>
            </a:br>
            <a:br>
              <a:rPr lang="en-US" sz="2000" dirty="0"/>
            </a:br>
            <a:br>
              <a:rPr lang="en-US" sz="2000" dirty="0"/>
            </a:br>
            <a:br>
              <a:rPr lang="en-US" sz="2000" dirty="0"/>
            </a:br>
            <a:br>
              <a:rPr lang="en-US" sz="2000" dirty="0"/>
            </a:br>
            <a:endParaRPr lang="en-CA" sz="2000" dirty="0"/>
          </a:p>
        </p:txBody>
      </p:sp>
      <p:sp>
        <p:nvSpPr>
          <p:cNvPr id="3" name="Slide Number Placeholder 2">
            <a:extLst>
              <a:ext uri="{FF2B5EF4-FFF2-40B4-BE49-F238E27FC236}">
                <a16:creationId xmlns:a16="http://schemas.microsoft.com/office/drawing/2014/main" id="{E5EAF7B1-AA87-4B19-9483-33CC2021E043}"/>
              </a:ext>
            </a:extLst>
          </p:cNvPr>
          <p:cNvSpPr>
            <a:spLocks noGrp="1"/>
          </p:cNvSpPr>
          <p:nvPr>
            <p:ph type="sldNum" sz="quarter" idx="12"/>
          </p:nvPr>
        </p:nvSpPr>
        <p:spPr/>
        <p:txBody>
          <a:bodyPr/>
          <a:lstStyle/>
          <a:p>
            <a:fld id="{5B621ED0-B45F-441E-93E9-023E2B55C8A5}" type="slidenum">
              <a:rPr lang="en-CA" smtClean="0"/>
              <a:t>214</a:t>
            </a:fld>
            <a:endParaRPr lang="en-CA"/>
          </a:p>
        </p:txBody>
      </p:sp>
    </p:spTree>
    <p:extLst>
      <p:ext uri="{BB962C8B-B14F-4D97-AF65-F5344CB8AC3E}">
        <p14:creationId xmlns:p14="http://schemas.microsoft.com/office/powerpoint/2010/main" val="78846268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A388-46F2-55BD-9E61-CC5EB2321389}"/>
              </a:ext>
            </a:extLst>
          </p:cNvPr>
          <p:cNvSpPr>
            <a:spLocks noGrp="1"/>
          </p:cNvSpPr>
          <p:nvPr>
            <p:ph type="title" idx="4294967295"/>
          </p:nvPr>
        </p:nvSpPr>
        <p:spPr>
          <a:xfrm>
            <a:off x="-273008" y="-57873"/>
            <a:ext cx="6681727" cy="1016000"/>
          </a:xfrm>
        </p:spPr>
        <p:txBody>
          <a:bodyPr>
            <a:noAutofit/>
          </a:bodyPr>
          <a:lstStyle/>
          <a:p>
            <a:pPr algn="ctr"/>
            <a:r>
              <a:rPr lang="en-CA" sz="2800" dirty="0">
                <a:solidFill>
                  <a:schemeClr val="bg1"/>
                </a:solidFill>
              </a:rPr>
              <a:t>TYPES OF LEARNING: INTELLECTUAL, EXPERIENTIAL, AND EFFECTIVE </a:t>
            </a:r>
          </a:p>
        </p:txBody>
      </p:sp>
      <p:sp>
        <p:nvSpPr>
          <p:cNvPr id="3" name="Content Placeholder 2">
            <a:extLst>
              <a:ext uri="{FF2B5EF4-FFF2-40B4-BE49-F238E27FC236}">
                <a16:creationId xmlns:a16="http://schemas.microsoft.com/office/drawing/2014/main" id="{65945342-BD4C-BF84-9482-6D3F058D3429}"/>
              </a:ext>
            </a:extLst>
          </p:cNvPr>
          <p:cNvSpPr>
            <a:spLocks noGrp="1"/>
          </p:cNvSpPr>
          <p:nvPr>
            <p:ph idx="4294967295"/>
          </p:nvPr>
        </p:nvSpPr>
        <p:spPr>
          <a:xfrm>
            <a:off x="6026150" y="240064"/>
            <a:ext cx="6165850" cy="4940300"/>
          </a:xfrm>
        </p:spPr>
        <p:txBody>
          <a:bodyPr>
            <a:noAutofit/>
          </a:bodyPr>
          <a:lstStyle/>
          <a:p>
            <a:r>
              <a:rPr lang="en-CA" sz="2000" dirty="0">
                <a:solidFill>
                  <a:schemeClr val="bg1"/>
                </a:solidFill>
              </a:rPr>
              <a:t>Intellectual learning-  </a:t>
            </a:r>
            <a:r>
              <a:rPr lang="en-CA" sz="2000" dirty="0"/>
              <a:t>is learning about ideas, concepts, and practices in your mind. It involves reflecting and thinking.(music theory)</a:t>
            </a:r>
          </a:p>
          <a:p>
            <a:r>
              <a:rPr lang="en-CA" sz="2000" dirty="0">
                <a:solidFill>
                  <a:schemeClr val="bg1"/>
                </a:solidFill>
              </a:rPr>
              <a:t>Experiential or practical learning </a:t>
            </a:r>
            <a:r>
              <a:rPr lang="en-CA" sz="2000" dirty="0"/>
              <a:t>– is learning to apply the ideas, concepts, and practices learned in everyday life. It involves acting and experiencing. It is where the rubber hits the road.(practicing your instrument)</a:t>
            </a:r>
          </a:p>
          <a:p>
            <a:r>
              <a:rPr lang="en-CA" sz="2000" dirty="0">
                <a:solidFill>
                  <a:schemeClr val="bg1"/>
                </a:solidFill>
              </a:rPr>
              <a:t>Effective learning- </a:t>
            </a:r>
            <a:r>
              <a:rPr lang="en-CA" sz="2000" dirty="0"/>
              <a:t>is learning that produces the desired or intended results. Effective learning requires both intellectual and experiential learning.(applying theory while you are playing the music)</a:t>
            </a:r>
          </a:p>
          <a:p>
            <a:r>
              <a:rPr lang="en-CA" sz="2000" dirty="0"/>
              <a:t>Each week, in the 3 hours of the Simple course, we will do intellectual learning, along with some experiential learning.</a:t>
            </a:r>
          </a:p>
          <a:p>
            <a:r>
              <a:rPr lang="en-CA" sz="2000" dirty="0"/>
              <a:t>At home, practicing and applying the tools, strategies and skills assigned in the homework, you will hopefully do a lot of experiential or practical learning</a:t>
            </a:r>
          </a:p>
          <a:p>
            <a:r>
              <a:rPr lang="en-CA" sz="2000" dirty="0"/>
              <a:t>Both of these types of learning are necessary for you to  learn effectively and  get the most out of the course.</a:t>
            </a:r>
          </a:p>
          <a:p>
            <a:r>
              <a:rPr lang="en-CA" sz="2000" dirty="0"/>
              <a:t>(2)  </a:t>
            </a:r>
          </a:p>
        </p:txBody>
      </p:sp>
      <p:pic>
        <p:nvPicPr>
          <p:cNvPr id="1026" name="Picture 2" descr="What Is Experiential Learning? - Institute for Experiential Learning">
            <a:extLst>
              <a:ext uri="{FF2B5EF4-FFF2-40B4-BE49-F238E27FC236}">
                <a16:creationId xmlns:a16="http://schemas.microsoft.com/office/drawing/2014/main" id="{47C5FDDB-6BC2-7D7C-6AD0-13443BC55C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70" y="1022931"/>
            <a:ext cx="5504213" cy="52828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6841A4B-FED4-19A8-970F-6F1684346C98}"/>
              </a:ext>
            </a:extLst>
          </p:cNvPr>
          <p:cNvSpPr txBox="1"/>
          <p:nvPr/>
        </p:nvSpPr>
        <p:spPr>
          <a:xfrm>
            <a:off x="2078676" y="3057454"/>
            <a:ext cx="1905000" cy="954107"/>
          </a:xfrm>
          <a:prstGeom prst="rect">
            <a:avLst/>
          </a:prstGeom>
          <a:noFill/>
        </p:spPr>
        <p:txBody>
          <a:bodyPr wrap="square">
            <a:spAutoFit/>
          </a:bodyPr>
          <a:lstStyle/>
          <a:p>
            <a:r>
              <a:rPr lang="en-CA" sz="2800" dirty="0">
                <a:solidFill>
                  <a:schemeClr val="accent1"/>
                </a:solidFill>
              </a:rPr>
              <a:t>EFFECTIVE LEARNING</a:t>
            </a:r>
          </a:p>
        </p:txBody>
      </p:sp>
      <p:sp>
        <p:nvSpPr>
          <p:cNvPr id="4" name="Slide Number Placeholder 3">
            <a:extLst>
              <a:ext uri="{FF2B5EF4-FFF2-40B4-BE49-F238E27FC236}">
                <a16:creationId xmlns:a16="http://schemas.microsoft.com/office/drawing/2014/main" id="{D4C68040-9B7D-6A4D-2E66-D31EAE7A9423}"/>
              </a:ext>
            </a:extLst>
          </p:cNvPr>
          <p:cNvSpPr>
            <a:spLocks noGrp="1"/>
          </p:cNvSpPr>
          <p:nvPr>
            <p:ph type="sldNum" sz="quarter" idx="12"/>
          </p:nvPr>
        </p:nvSpPr>
        <p:spPr/>
        <p:txBody>
          <a:bodyPr/>
          <a:lstStyle/>
          <a:p>
            <a:fld id="{5B621ED0-B45F-441E-93E9-023E2B55C8A5}" type="slidenum">
              <a:rPr lang="en-CA" smtClean="0"/>
              <a:t>215</a:t>
            </a:fld>
            <a:endParaRPr lang="en-CA"/>
          </a:p>
        </p:txBody>
      </p:sp>
    </p:spTree>
    <p:extLst>
      <p:ext uri="{BB962C8B-B14F-4D97-AF65-F5344CB8AC3E}">
        <p14:creationId xmlns:p14="http://schemas.microsoft.com/office/powerpoint/2010/main" val="336912967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6708B-AB97-4CB2-832F-2435F9BD1143}"/>
              </a:ext>
            </a:extLst>
          </p:cNvPr>
          <p:cNvSpPr>
            <a:spLocks noGrp="1"/>
          </p:cNvSpPr>
          <p:nvPr>
            <p:ph type="title" idx="4294967295"/>
          </p:nvPr>
        </p:nvSpPr>
        <p:spPr>
          <a:xfrm>
            <a:off x="0" y="911225"/>
            <a:ext cx="4467225" cy="1065213"/>
          </a:xfrm>
        </p:spPr>
        <p:txBody>
          <a:bodyPr vert="horz" lIns="91440" tIns="45720" rIns="91440" bIns="45720" rtlCol="0" anchor="ctr">
            <a:normAutofit/>
          </a:bodyPr>
          <a:lstStyle/>
          <a:p>
            <a:pPr algn="ctr"/>
            <a:r>
              <a:rPr lang="en-US" sz="3600" dirty="0">
                <a:solidFill>
                  <a:schemeClr val="bg1"/>
                </a:solidFill>
              </a:rPr>
              <a:t>TO make learning easier</a:t>
            </a:r>
          </a:p>
        </p:txBody>
      </p:sp>
      <p:pic>
        <p:nvPicPr>
          <p:cNvPr id="7" name="Picture 6" descr="Pyramid in the plains">
            <a:extLst>
              <a:ext uri="{FF2B5EF4-FFF2-40B4-BE49-F238E27FC236}">
                <a16:creationId xmlns:a16="http://schemas.microsoft.com/office/drawing/2014/main" id="{C5B07CFC-24C4-4CFA-9019-BB5F264351D5}"/>
              </a:ext>
            </a:extLst>
          </p:cNvPr>
          <p:cNvPicPr>
            <a:picLocks noChangeAspect="1"/>
          </p:cNvPicPr>
          <p:nvPr/>
        </p:nvPicPr>
        <p:blipFill rotWithShape="1">
          <a:blip r:embed="rId2">
            <a:extLst>
              <a:ext uri="{28A0092B-C50C-407E-A947-70E740481C1C}">
                <a14:useLocalDpi xmlns:a14="http://schemas.microsoft.com/office/drawing/2010/main" val="0"/>
              </a:ext>
            </a:extLst>
          </a:blip>
          <a:srcRect l="26487" r="-2" b="-2"/>
          <a:stretch/>
        </p:blipFill>
        <p:spPr>
          <a:xfrm>
            <a:off x="162832" y="2095593"/>
            <a:ext cx="4304996" cy="3055141"/>
          </a:xfrm>
          <a:prstGeom prst="rect">
            <a:avLst/>
          </a:prstGeom>
        </p:spPr>
      </p:pic>
      <p:sp>
        <p:nvSpPr>
          <p:cNvPr id="5" name="TextBox 4">
            <a:extLst>
              <a:ext uri="{FF2B5EF4-FFF2-40B4-BE49-F238E27FC236}">
                <a16:creationId xmlns:a16="http://schemas.microsoft.com/office/drawing/2014/main" id="{CC5422DC-0F7F-7761-3A1F-DF19E88F2462}"/>
              </a:ext>
            </a:extLst>
          </p:cNvPr>
          <p:cNvSpPr txBox="1"/>
          <p:nvPr/>
        </p:nvSpPr>
        <p:spPr>
          <a:xfrm>
            <a:off x="4641448" y="305068"/>
            <a:ext cx="7631575" cy="6247864"/>
          </a:xfrm>
          <a:prstGeom prst="rect">
            <a:avLst/>
          </a:prstGeom>
          <a:noFill/>
        </p:spPr>
        <p:txBody>
          <a:bodyPr wrap="square">
            <a:spAutoFit/>
          </a:bodyPr>
          <a:lstStyle/>
          <a:p>
            <a:pPr marL="285750" indent="-285750">
              <a:buFont typeface="Arial" panose="020B0604020202020204" pitchFamily="34" charset="0"/>
              <a:buChar char="•"/>
            </a:pPr>
            <a:r>
              <a:rPr lang="en-US" sz="2000" dirty="0"/>
              <a:t>To make the material easier to learn and keep you interested:</a:t>
            </a:r>
          </a:p>
          <a:p>
            <a:pPr marL="285750" indent="-285750">
              <a:buFont typeface="Arial" panose="020B0604020202020204" pitchFamily="34" charset="0"/>
              <a:buChar char="•"/>
            </a:pPr>
            <a:r>
              <a:rPr lang="en-US" sz="2000" dirty="0"/>
              <a:t>In each session we follow a format that incorporates a variety of activities including: </a:t>
            </a:r>
          </a:p>
          <a:p>
            <a:pPr marL="285750" indent="-285750">
              <a:buFont typeface="Arial" panose="020B0604020202020204" pitchFamily="34" charset="0"/>
              <a:buChar char="•"/>
            </a:pPr>
            <a:r>
              <a:rPr lang="en-US" sz="2000" dirty="0"/>
              <a:t>1. videos related to the course material,</a:t>
            </a:r>
          </a:p>
          <a:p>
            <a:pPr marL="285750" indent="-285750">
              <a:buFont typeface="Arial" panose="020B0604020202020204" pitchFamily="34" charset="0"/>
              <a:buChar char="•"/>
            </a:pPr>
            <a:r>
              <a:rPr lang="en-US" sz="2000" dirty="0"/>
              <a:t> 2. weekly reminders for the participants, </a:t>
            </a:r>
          </a:p>
          <a:p>
            <a:pPr marL="285750" indent="-285750">
              <a:buFont typeface="Arial" panose="020B0604020202020204" pitchFamily="34" charset="0"/>
              <a:buChar char="•"/>
            </a:pPr>
            <a:r>
              <a:rPr lang="en-US" sz="2000" dirty="0"/>
              <a:t>3. a mindfulness exercises, </a:t>
            </a:r>
          </a:p>
          <a:p>
            <a:pPr marL="285750" indent="-285750">
              <a:buFont typeface="Arial" panose="020B0604020202020204" pitchFamily="34" charset="0"/>
              <a:buChar char="•"/>
            </a:pPr>
            <a:r>
              <a:rPr lang="en-US" sz="2000" dirty="0"/>
              <a:t>4. descriptions of what we will do in the session, </a:t>
            </a:r>
          </a:p>
          <a:p>
            <a:pPr marL="285750" indent="-285750">
              <a:buFont typeface="Arial" panose="020B0604020202020204" pitchFamily="34" charset="0"/>
              <a:buChar char="•"/>
            </a:pPr>
            <a:r>
              <a:rPr lang="en-US" sz="2000" dirty="0"/>
              <a:t>5. a review of previous weeks and assignment of next week’s homework,</a:t>
            </a:r>
          </a:p>
          <a:p>
            <a:pPr marL="285750" indent="-285750">
              <a:buFont typeface="Arial" panose="020B0604020202020204" pitchFamily="34" charset="0"/>
              <a:buChar char="•"/>
            </a:pPr>
            <a:r>
              <a:rPr lang="en-US" sz="2000" dirty="0"/>
              <a:t> 6. on alternating weeks, we present psychological theory, tools, skills, strategies, and do group practice </a:t>
            </a:r>
          </a:p>
          <a:p>
            <a:pPr marL="285750" indent="-285750">
              <a:buFont typeface="Arial" panose="020B0604020202020204" pitchFamily="34" charset="0"/>
              <a:buChar char="•"/>
            </a:pPr>
            <a:r>
              <a:rPr lang="en-US" sz="2000" dirty="0"/>
              <a:t>7. 10-minute break at midway point</a:t>
            </a:r>
          </a:p>
          <a:p>
            <a:pPr marL="285750" indent="-285750">
              <a:buFont typeface="Arial" panose="020B0604020202020204" pitchFamily="34" charset="0"/>
              <a:buChar char="•"/>
            </a:pPr>
            <a:r>
              <a:rPr lang="en-US" sz="2000" dirty="0"/>
              <a:t> 8. On alternating weeks, we do participant polls </a:t>
            </a:r>
          </a:p>
          <a:p>
            <a:pPr marL="285750" indent="-285750">
              <a:buFont typeface="Arial" panose="020B0604020202020204" pitchFamily="34" charset="0"/>
              <a:buChar char="•"/>
            </a:pPr>
            <a:r>
              <a:rPr lang="en-US" sz="2000" dirty="0"/>
              <a:t>9. Questions, comments and feedback from participants at any point in the session but limited to 3 minutes. (we have the option on continuing our discussion on the Monday boing group)</a:t>
            </a:r>
          </a:p>
          <a:p>
            <a:pPr marL="285750" indent="-285750">
              <a:buFont typeface="Arial" panose="020B0604020202020204" pitchFamily="34" charset="0"/>
              <a:buChar char="•"/>
            </a:pPr>
            <a:r>
              <a:rPr lang="en-US" sz="2000" dirty="0"/>
              <a:t>Be patient and remember that we go over important material many times</a:t>
            </a:r>
          </a:p>
          <a:p>
            <a:pPr marL="285750" indent="-285750">
              <a:buFont typeface="Arial" panose="020B0604020202020204" pitchFamily="34" charset="0"/>
              <a:buChar char="•"/>
            </a:pPr>
            <a:r>
              <a:rPr lang="en-US" sz="2000" dirty="0"/>
              <a:t>Everyone has different learning styles and something that works for one person may not for another.   </a:t>
            </a:r>
          </a:p>
        </p:txBody>
      </p:sp>
      <p:sp>
        <p:nvSpPr>
          <p:cNvPr id="3" name="Slide Number Placeholder 2">
            <a:extLst>
              <a:ext uri="{FF2B5EF4-FFF2-40B4-BE49-F238E27FC236}">
                <a16:creationId xmlns:a16="http://schemas.microsoft.com/office/drawing/2014/main" id="{5C0D732D-2C2E-86FB-190D-5FC157C72B87}"/>
              </a:ext>
            </a:extLst>
          </p:cNvPr>
          <p:cNvSpPr>
            <a:spLocks noGrp="1"/>
          </p:cNvSpPr>
          <p:nvPr>
            <p:ph type="sldNum" sz="quarter" idx="12"/>
          </p:nvPr>
        </p:nvSpPr>
        <p:spPr/>
        <p:txBody>
          <a:bodyPr/>
          <a:lstStyle/>
          <a:p>
            <a:fld id="{5B621ED0-B45F-441E-93E9-023E2B55C8A5}" type="slidenum">
              <a:rPr lang="en-CA" smtClean="0"/>
              <a:t>216</a:t>
            </a:fld>
            <a:endParaRPr lang="en-CA"/>
          </a:p>
        </p:txBody>
      </p:sp>
    </p:spTree>
    <p:extLst>
      <p:ext uri="{BB962C8B-B14F-4D97-AF65-F5344CB8AC3E}">
        <p14:creationId xmlns:p14="http://schemas.microsoft.com/office/powerpoint/2010/main" val="225665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49CAD5-6700-83F6-3522-C9F692A9B5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65" y="1792742"/>
            <a:ext cx="4020914" cy="4476509"/>
          </a:xfrm>
          <a:prstGeom prst="rect">
            <a:avLst/>
          </a:prstGeom>
        </p:spPr>
      </p:pic>
      <p:sp>
        <p:nvSpPr>
          <p:cNvPr id="5" name="TextBox 4">
            <a:extLst>
              <a:ext uri="{FF2B5EF4-FFF2-40B4-BE49-F238E27FC236}">
                <a16:creationId xmlns:a16="http://schemas.microsoft.com/office/drawing/2014/main" id="{F6C1E990-975A-A92D-CB98-DE2E3A6E3FC2}"/>
              </a:ext>
            </a:extLst>
          </p:cNvPr>
          <p:cNvSpPr txBox="1"/>
          <p:nvPr/>
        </p:nvSpPr>
        <p:spPr>
          <a:xfrm>
            <a:off x="346440" y="272534"/>
            <a:ext cx="3666280" cy="1323439"/>
          </a:xfrm>
          <a:prstGeom prst="rect">
            <a:avLst/>
          </a:prstGeom>
          <a:noFill/>
        </p:spPr>
        <p:txBody>
          <a:bodyPr wrap="square">
            <a:spAutoFit/>
          </a:bodyPr>
          <a:lstStyle/>
          <a:p>
            <a:pPr algn="ctr"/>
            <a:r>
              <a:rPr lang="en-US" sz="4000" dirty="0">
                <a:solidFill>
                  <a:schemeClr val="bg1"/>
                </a:solidFill>
              </a:rPr>
              <a:t>COURSE</a:t>
            </a:r>
            <a:br>
              <a:rPr lang="en-US" sz="4000" dirty="0">
                <a:solidFill>
                  <a:schemeClr val="bg1"/>
                </a:solidFill>
              </a:rPr>
            </a:br>
            <a:r>
              <a:rPr lang="en-US" sz="4000" dirty="0">
                <a:solidFill>
                  <a:schemeClr val="bg1"/>
                </a:solidFill>
              </a:rPr>
              <a:t>R</a:t>
            </a:r>
            <a:r>
              <a:rPr lang="en-CA" sz="4000" dirty="0">
                <a:solidFill>
                  <a:schemeClr val="bg1"/>
                </a:solidFill>
              </a:rPr>
              <a:t>ENOVATIONS</a:t>
            </a:r>
          </a:p>
        </p:txBody>
      </p:sp>
      <p:sp>
        <p:nvSpPr>
          <p:cNvPr id="7" name="TextBox 6">
            <a:extLst>
              <a:ext uri="{FF2B5EF4-FFF2-40B4-BE49-F238E27FC236}">
                <a16:creationId xmlns:a16="http://schemas.microsoft.com/office/drawing/2014/main" id="{E9C00CB7-1E73-98B9-8765-6143B41C128D}"/>
              </a:ext>
            </a:extLst>
          </p:cNvPr>
          <p:cNvSpPr txBox="1"/>
          <p:nvPr/>
        </p:nvSpPr>
        <p:spPr>
          <a:xfrm>
            <a:off x="4687747" y="766732"/>
            <a:ext cx="7504253" cy="5324535"/>
          </a:xfrm>
          <a:prstGeom prst="rect">
            <a:avLst/>
          </a:prstGeom>
          <a:noFill/>
        </p:spPr>
        <p:txBody>
          <a:bodyPr wrap="square">
            <a:spAutoFit/>
          </a:bodyPr>
          <a:lstStyle/>
          <a:p>
            <a:pPr marL="285750" indent="-285750">
              <a:buFont typeface="Arial" panose="020B0604020202020204" pitchFamily="34" charset="0"/>
              <a:buChar char="•"/>
            </a:pPr>
            <a:r>
              <a:rPr lang="en-US" sz="2000" dirty="0"/>
              <a:t>In an effort to improve the course, we are constantly updating it making both big and small renovations.</a:t>
            </a:r>
          </a:p>
          <a:p>
            <a:pPr marL="285750" indent="-285750">
              <a:buFont typeface="Arial" panose="020B0604020202020204" pitchFamily="34" charset="0"/>
              <a:buChar char="•"/>
            </a:pPr>
            <a:r>
              <a:rPr lang="en-US" sz="2000" dirty="0"/>
              <a:t>Many of these renovations are aesthetic, others are major involving knocking down some walls. If you did the course last year you will notice a number of changes:</a:t>
            </a:r>
          </a:p>
          <a:p>
            <a:pPr marL="285750" indent="-285750">
              <a:buFont typeface="Arial" panose="020B0604020202020204" pitchFamily="34" charset="0"/>
              <a:buChar char="•"/>
            </a:pPr>
            <a:r>
              <a:rPr lang="en-US" sz="2000" dirty="0"/>
              <a:t>1) To replace the breakout rooms, we created the boing group</a:t>
            </a:r>
          </a:p>
          <a:p>
            <a:pPr marL="285750" indent="-285750">
              <a:buFont typeface="Arial" panose="020B0604020202020204" pitchFamily="34" charset="0"/>
              <a:buChar char="•"/>
            </a:pPr>
            <a:r>
              <a:rPr lang="en-US" sz="2000" dirty="0"/>
              <a:t>2) The leaders will strive to "read the slides" less and "tell a story" more.</a:t>
            </a:r>
          </a:p>
          <a:p>
            <a:pPr marL="285750" indent="-285750">
              <a:buFont typeface="Arial" panose="020B0604020202020204" pitchFamily="34" charset="0"/>
              <a:buChar char="•"/>
            </a:pPr>
            <a:r>
              <a:rPr lang="en-US" sz="2000" dirty="0"/>
              <a:t>3) The foundations of the simple course sessions: 4, 6, and 8, have undergone major renovations</a:t>
            </a:r>
          </a:p>
          <a:p>
            <a:pPr marL="285750" indent="-285750">
              <a:buFont typeface="Arial" panose="020B0604020202020204" pitchFamily="34" charset="0"/>
              <a:buChar char="•"/>
            </a:pPr>
            <a:r>
              <a:rPr lang="en-US" sz="2000" dirty="0"/>
              <a:t>4) Participants will now be able to ask questions, make comments or give us feedback at any point during the session. We will however limit these to a maximum of three minutes with the option of coming back to these discussions at greater length in the following boing group.</a:t>
            </a:r>
          </a:p>
          <a:p>
            <a:pPr marL="285750" indent="-285750">
              <a:buFont typeface="Arial" panose="020B0604020202020204" pitchFamily="34" charset="0"/>
              <a:buChar char="•"/>
            </a:pPr>
            <a:r>
              <a:rPr lang="en-US" sz="2000" dirty="0"/>
              <a:t>5) This year for the first time we used AI when researching certain subjects. </a:t>
            </a:r>
          </a:p>
        </p:txBody>
      </p:sp>
      <p:sp>
        <p:nvSpPr>
          <p:cNvPr id="2" name="Slide Number Placeholder 1">
            <a:extLst>
              <a:ext uri="{FF2B5EF4-FFF2-40B4-BE49-F238E27FC236}">
                <a16:creationId xmlns:a16="http://schemas.microsoft.com/office/drawing/2014/main" id="{DB7B4B83-B971-084D-BD9E-4F4748517E6A}"/>
              </a:ext>
            </a:extLst>
          </p:cNvPr>
          <p:cNvSpPr>
            <a:spLocks noGrp="1"/>
          </p:cNvSpPr>
          <p:nvPr>
            <p:ph type="sldNum" sz="quarter" idx="12"/>
          </p:nvPr>
        </p:nvSpPr>
        <p:spPr/>
        <p:txBody>
          <a:bodyPr/>
          <a:lstStyle/>
          <a:p>
            <a:fld id="{5B621ED0-B45F-441E-93E9-023E2B55C8A5}" type="slidenum">
              <a:rPr lang="en-CA" smtClean="0"/>
              <a:t>217</a:t>
            </a:fld>
            <a:endParaRPr lang="en-CA"/>
          </a:p>
        </p:txBody>
      </p:sp>
    </p:spTree>
    <p:extLst>
      <p:ext uri="{BB962C8B-B14F-4D97-AF65-F5344CB8AC3E}">
        <p14:creationId xmlns:p14="http://schemas.microsoft.com/office/powerpoint/2010/main" val="241540556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solidFill>
                  <a:schemeClr val="bg1"/>
                </a:solidFill>
              </a:rPr>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4C0F93B1-C467-2AA4-6C26-63D335923109}"/>
              </a:ext>
            </a:extLst>
          </p:cNvPr>
          <p:cNvSpPr>
            <a:spLocks noGrp="1"/>
          </p:cNvSpPr>
          <p:nvPr>
            <p:ph type="sldNum" sz="quarter" idx="12"/>
          </p:nvPr>
        </p:nvSpPr>
        <p:spPr/>
        <p:txBody>
          <a:bodyPr/>
          <a:lstStyle/>
          <a:p>
            <a:fld id="{5B621ED0-B45F-441E-93E9-023E2B55C8A5}" type="slidenum">
              <a:rPr lang="en-CA" smtClean="0"/>
              <a:t>218</a:t>
            </a:fld>
            <a:endParaRPr lang="en-CA"/>
          </a:p>
        </p:txBody>
      </p:sp>
    </p:spTree>
    <p:extLst>
      <p:ext uri="{BB962C8B-B14F-4D97-AF65-F5344CB8AC3E}">
        <p14:creationId xmlns:p14="http://schemas.microsoft.com/office/powerpoint/2010/main" val="290298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3B05A6-20E5-05FB-038C-E1A3FFBD7A01}"/>
              </a:ext>
            </a:extLst>
          </p:cNvPr>
          <p:cNvSpPr txBox="1"/>
          <p:nvPr/>
        </p:nvSpPr>
        <p:spPr>
          <a:xfrm>
            <a:off x="5289629" y="3818365"/>
            <a:ext cx="5949387" cy="2246769"/>
          </a:xfrm>
          <a:prstGeom prst="rect">
            <a:avLst/>
          </a:prstGeom>
          <a:noFill/>
        </p:spPr>
        <p:txBody>
          <a:bodyPr wrap="square">
            <a:spAutoFit/>
          </a:bodyPr>
          <a:lstStyle/>
          <a:p>
            <a:r>
              <a:rPr lang="en-CA" sz="2800" dirty="0"/>
              <a:t>What learning resources does the course offer ? What does our schedule for the year look like? And what do we do in case of unexpected events such as the internet being down?</a:t>
            </a:r>
          </a:p>
        </p:txBody>
      </p:sp>
      <p:pic>
        <p:nvPicPr>
          <p:cNvPr id="3" name="Picture 2" descr="A person smiling at the camera&#10;&#10;Description automatically generated">
            <a:extLst>
              <a:ext uri="{FF2B5EF4-FFF2-40B4-BE49-F238E27FC236}">
                <a16:creationId xmlns:a16="http://schemas.microsoft.com/office/drawing/2014/main" id="{3732F26E-5533-64A2-ACA9-221A4C00B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561" y="1169043"/>
            <a:ext cx="3621012" cy="4896091"/>
          </a:xfrm>
          <a:prstGeom prst="rect">
            <a:avLst/>
          </a:prstGeom>
        </p:spPr>
      </p:pic>
      <p:sp>
        <p:nvSpPr>
          <p:cNvPr id="2" name="Slide Number Placeholder 1">
            <a:extLst>
              <a:ext uri="{FF2B5EF4-FFF2-40B4-BE49-F238E27FC236}">
                <a16:creationId xmlns:a16="http://schemas.microsoft.com/office/drawing/2014/main" id="{872B1F68-9CAA-8A53-F9BE-8047B60E2F1F}"/>
              </a:ext>
            </a:extLst>
          </p:cNvPr>
          <p:cNvSpPr>
            <a:spLocks noGrp="1"/>
          </p:cNvSpPr>
          <p:nvPr>
            <p:ph type="sldNum" sz="quarter" idx="12"/>
          </p:nvPr>
        </p:nvSpPr>
        <p:spPr/>
        <p:txBody>
          <a:bodyPr/>
          <a:lstStyle/>
          <a:p>
            <a:fld id="{5B621ED0-B45F-441E-93E9-023E2B55C8A5}" type="slidenum">
              <a:rPr lang="en-CA" smtClean="0"/>
              <a:t>219</a:t>
            </a:fld>
            <a:endParaRPr lang="en-CA"/>
          </a:p>
        </p:txBody>
      </p:sp>
    </p:spTree>
    <p:extLst>
      <p:ext uri="{BB962C8B-B14F-4D97-AF65-F5344CB8AC3E}">
        <p14:creationId xmlns:p14="http://schemas.microsoft.com/office/powerpoint/2010/main" val="208989652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EDD9-8717-43E5-9F11-2B7C645E9444}"/>
              </a:ext>
            </a:extLst>
          </p:cNvPr>
          <p:cNvSpPr>
            <a:spLocks noGrp="1"/>
          </p:cNvSpPr>
          <p:nvPr>
            <p:ph type="title" idx="4294967295"/>
          </p:nvPr>
        </p:nvSpPr>
        <p:spPr>
          <a:xfrm>
            <a:off x="0" y="144215"/>
            <a:ext cx="4945616" cy="1582738"/>
          </a:xfrm>
        </p:spPr>
        <p:txBody>
          <a:bodyPr>
            <a:normAutofit/>
          </a:bodyPr>
          <a:lstStyle/>
          <a:p>
            <a:pPr algn="ctr"/>
            <a:r>
              <a:rPr lang="en-CA" sz="3200" dirty="0">
                <a:solidFill>
                  <a:schemeClr val="bg1"/>
                </a:solidFill>
              </a:rPr>
              <a:t>SIMPLE COURSE RESOURCES</a:t>
            </a:r>
          </a:p>
        </p:txBody>
      </p:sp>
      <p:sp>
        <p:nvSpPr>
          <p:cNvPr id="3" name="Content Placeholder 2">
            <a:extLst>
              <a:ext uri="{FF2B5EF4-FFF2-40B4-BE49-F238E27FC236}">
                <a16:creationId xmlns:a16="http://schemas.microsoft.com/office/drawing/2014/main" id="{53196F52-DE2E-4F12-B1AC-2C381CC8F48C}"/>
              </a:ext>
            </a:extLst>
          </p:cNvPr>
          <p:cNvSpPr>
            <a:spLocks noGrp="1"/>
          </p:cNvSpPr>
          <p:nvPr>
            <p:ph idx="4294967295"/>
          </p:nvPr>
        </p:nvSpPr>
        <p:spPr>
          <a:xfrm>
            <a:off x="5193891" y="428649"/>
            <a:ext cx="6862762" cy="6244542"/>
          </a:xfrm>
        </p:spPr>
        <p:txBody>
          <a:bodyPr>
            <a:noAutofit/>
          </a:bodyPr>
          <a:lstStyle/>
          <a:p>
            <a:r>
              <a:rPr lang="en-CA" sz="2400" dirty="0">
                <a:solidFill>
                  <a:schemeClr val="bg1"/>
                </a:solidFill>
              </a:rPr>
              <a:t> E-mail: </a:t>
            </a:r>
            <a:r>
              <a:rPr lang="en-CA" sz="2400" dirty="0"/>
              <a:t>Our email is </a:t>
            </a:r>
            <a:r>
              <a:rPr lang="en-CA" sz="2400" dirty="0">
                <a:solidFill>
                  <a:schemeClr val="tx1"/>
                </a:solidFill>
                <a:hlinkClick r:id="rId3">
                  <a:extLst>
                    <a:ext uri="{A12FA001-AC4F-418D-AE19-62706E023703}">
                      <ahyp:hlinkClr xmlns:ahyp="http://schemas.microsoft.com/office/drawing/2018/hyperlinkcolor" val="tx"/>
                    </a:ext>
                  </a:extLst>
                </a:hlinkClick>
              </a:rPr>
              <a:t>itssimple2023@gmail.com</a:t>
            </a:r>
            <a:r>
              <a:rPr lang="en-CA" sz="2400" dirty="0">
                <a:solidFill>
                  <a:schemeClr val="tx1"/>
                </a:solidFill>
              </a:rPr>
              <a:t> </a:t>
            </a:r>
            <a:r>
              <a:rPr lang="en-CA" sz="2400" dirty="0"/>
              <a:t>. </a:t>
            </a:r>
          </a:p>
          <a:p>
            <a:r>
              <a:rPr lang="en-CA" sz="2400" dirty="0"/>
              <a:t>On Wednesday mornings before the group, we will review and answer questions, comments, and feedback e-mailed to us during the week. </a:t>
            </a:r>
          </a:p>
          <a:p>
            <a:r>
              <a:rPr lang="en-CA" sz="2400" dirty="0"/>
              <a:t>When appropriate we may address these questions, comments and feedback “live” at the beginning of a session.</a:t>
            </a:r>
          </a:p>
          <a:p>
            <a:r>
              <a:rPr lang="en-CA" sz="2400" dirty="0"/>
              <a:t>Unfortunately, at other times In-between sessions, we cannot guarantee that we will always answer your e-mails</a:t>
            </a:r>
          </a:p>
          <a:p>
            <a:r>
              <a:rPr lang="en-CA" sz="2400" dirty="0"/>
              <a:t>You can also email us if you want to volunteer for a in-class practice. We will work with you individually to prepare for the session in which we will use the tools and skills in front of the group. </a:t>
            </a:r>
          </a:p>
        </p:txBody>
      </p:sp>
      <p:pic>
        <p:nvPicPr>
          <p:cNvPr id="7" name="Picture 6" descr="Filling out forms on a table">
            <a:extLst>
              <a:ext uri="{FF2B5EF4-FFF2-40B4-BE49-F238E27FC236}">
                <a16:creationId xmlns:a16="http://schemas.microsoft.com/office/drawing/2014/main" id="{71ABB929-64C3-4C70-8884-494EA48DCDEB}"/>
              </a:ext>
            </a:extLst>
          </p:cNvPr>
          <p:cNvPicPr>
            <a:picLocks noChangeAspect="1"/>
          </p:cNvPicPr>
          <p:nvPr/>
        </p:nvPicPr>
        <p:blipFill rotWithShape="1">
          <a:blip r:embed="rId4"/>
          <a:srcRect l="51883" r="2993" b="-2"/>
          <a:stretch/>
        </p:blipFill>
        <p:spPr>
          <a:xfrm>
            <a:off x="354591" y="1574157"/>
            <a:ext cx="4591025" cy="4784489"/>
          </a:xfrm>
          <a:prstGeom prst="rect">
            <a:avLst/>
          </a:prstGeom>
        </p:spPr>
      </p:pic>
      <p:sp>
        <p:nvSpPr>
          <p:cNvPr id="4" name="Slide Number Placeholder 3">
            <a:extLst>
              <a:ext uri="{FF2B5EF4-FFF2-40B4-BE49-F238E27FC236}">
                <a16:creationId xmlns:a16="http://schemas.microsoft.com/office/drawing/2014/main" id="{EECDC114-4D98-9337-B119-979A01E9674C}"/>
              </a:ext>
            </a:extLst>
          </p:cNvPr>
          <p:cNvSpPr>
            <a:spLocks noGrp="1"/>
          </p:cNvSpPr>
          <p:nvPr>
            <p:ph type="sldNum" sz="quarter" idx="12"/>
          </p:nvPr>
        </p:nvSpPr>
        <p:spPr/>
        <p:txBody>
          <a:bodyPr/>
          <a:lstStyle/>
          <a:p>
            <a:fld id="{5B621ED0-B45F-441E-93E9-023E2B55C8A5}" type="slidenum">
              <a:rPr lang="en-CA" smtClean="0"/>
              <a:t>220</a:t>
            </a:fld>
            <a:endParaRPr lang="en-CA"/>
          </a:p>
        </p:txBody>
      </p:sp>
    </p:spTree>
    <p:extLst>
      <p:ext uri="{BB962C8B-B14F-4D97-AF65-F5344CB8AC3E}">
        <p14:creationId xmlns:p14="http://schemas.microsoft.com/office/powerpoint/2010/main" val="163625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AA7520-80A0-5F73-CFD1-F879F6BDE35E}"/>
              </a:ext>
            </a:extLst>
          </p:cNvPr>
          <p:cNvSpPr txBox="1"/>
          <p:nvPr/>
        </p:nvSpPr>
        <p:spPr>
          <a:xfrm>
            <a:off x="344235" y="894018"/>
            <a:ext cx="6020789" cy="584775"/>
          </a:xfrm>
          <a:prstGeom prst="rect">
            <a:avLst/>
          </a:prstGeom>
          <a:noFill/>
        </p:spPr>
        <p:txBody>
          <a:bodyPr wrap="square">
            <a:spAutoFit/>
          </a:bodyPr>
          <a:lstStyle/>
          <a:p>
            <a:r>
              <a:rPr lang="en-CA" sz="3200" dirty="0">
                <a:solidFill>
                  <a:schemeClr val="bg1"/>
                </a:solidFill>
              </a:rPr>
              <a:t>SIMPLE COURSE RESOURCES</a:t>
            </a:r>
          </a:p>
        </p:txBody>
      </p:sp>
      <p:sp>
        <p:nvSpPr>
          <p:cNvPr id="6" name="TextBox 5">
            <a:extLst>
              <a:ext uri="{FF2B5EF4-FFF2-40B4-BE49-F238E27FC236}">
                <a16:creationId xmlns:a16="http://schemas.microsoft.com/office/drawing/2014/main" id="{44EFF0D6-383A-399E-A84F-C4B22A8FE554}"/>
              </a:ext>
            </a:extLst>
          </p:cNvPr>
          <p:cNvSpPr txBox="1"/>
          <p:nvPr/>
        </p:nvSpPr>
        <p:spPr>
          <a:xfrm>
            <a:off x="6365024" y="181957"/>
            <a:ext cx="5602185" cy="6494085"/>
          </a:xfrm>
          <a:prstGeom prst="rect">
            <a:avLst/>
          </a:prstGeom>
          <a:noFill/>
        </p:spPr>
        <p:txBody>
          <a:bodyPr wrap="square">
            <a:spAutoFit/>
          </a:bodyPr>
          <a:lstStyle/>
          <a:p>
            <a:pPr marL="342900" indent="-342900">
              <a:buFont typeface="Arial" panose="020B0604020202020204" pitchFamily="34" charset="0"/>
              <a:buChar char="•"/>
            </a:pPr>
            <a:r>
              <a:rPr lang="en-CA" sz="3200" dirty="0">
                <a:solidFill>
                  <a:schemeClr val="bg1"/>
                </a:solidFill>
              </a:rPr>
              <a:t>3) Simple YouTube channel</a:t>
            </a:r>
          </a:p>
          <a:p>
            <a:pPr marL="342900" indent="-342900">
              <a:buFont typeface="Arial" panose="020B0604020202020204" pitchFamily="34" charset="0"/>
              <a:buChar char="•"/>
            </a:pPr>
            <a:r>
              <a:rPr lang="en-CA" sz="3200" dirty="0"/>
              <a:t>Search YouTube for: “Luis Cleto it’s simple on youtube sessions”. Then click the red “I” icon.</a:t>
            </a:r>
          </a:p>
          <a:p>
            <a:pPr marL="342900" indent="-342900">
              <a:buFont typeface="Arial" panose="020B0604020202020204" pitchFamily="34" charset="0"/>
              <a:buChar char="•"/>
            </a:pPr>
            <a:r>
              <a:rPr lang="en-CA" sz="3200" dirty="0"/>
              <a:t>We go into each topic in more depth than in class</a:t>
            </a:r>
          </a:p>
          <a:p>
            <a:pPr marL="342900" indent="-342900">
              <a:buFont typeface="Arial" panose="020B0604020202020204" pitchFamily="34" charset="0"/>
              <a:buChar char="•"/>
            </a:pPr>
            <a:r>
              <a:rPr lang="en-CA" sz="3200" dirty="0"/>
              <a:t>May help you understand the material</a:t>
            </a:r>
          </a:p>
          <a:p>
            <a:pPr marL="342900" indent="-342900">
              <a:buFont typeface="Arial" panose="020B0604020202020204" pitchFamily="34" charset="0"/>
              <a:buChar char="•"/>
            </a:pPr>
            <a:r>
              <a:rPr lang="en-CA" sz="3200" dirty="0"/>
              <a:t>May be useful to you if you miss one or more sessions.</a:t>
            </a:r>
          </a:p>
          <a:p>
            <a:pPr marL="342900" indent="-342900">
              <a:buFont typeface="Arial" panose="020B0604020202020204" pitchFamily="34" charset="0"/>
              <a:buChar char="•"/>
            </a:pPr>
            <a:r>
              <a:rPr lang="en-CA" sz="3200" dirty="0"/>
              <a:t>Allows people to do the course on their own. </a:t>
            </a:r>
          </a:p>
        </p:txBody>
      </p:sp>
      <p:pic>
        <p:nvPicPr>
          <p:cNvPr id="5" name="Picture 4" descr="A person speaking into a microphone&#10;&#10;Description automatically generated">
            <a:extLst>
              <a:ext uri="{FF2B5EF4-FFF2-40B4-BE49-F238E27FC236}">
                <a16:creationId xmlns:a16="http://schemas.microsoft.com/office/drawing/2014/main" id="{9E8CF26E-9BDA-AF9E-C236-448F916A6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791" y="1760397"/>
            <a:ext cx="5757842" cy="3864899"/>
          </a:xfrm>
          <a:prstGeom prst="rect">
            <a:avLst/>
          </a:prstGeom>
        </p:spPr>
      </p:pic>
      <p:sp>
        <p:nvSpPr>
          <p:cNvPr id="2" name="Slide Number Placeholder 1">
            <a:extLst>
              <a:ext uri="{FF2B5EF4-FFF2-40B4-BE49-F238E27FC236}">
                <a16:creationId xmlns:a16="http://schemas.microsoft.com/office/drawing/2014/main" id="{EF5EFD51-7DB0-2E7B-8F70-0706D45DAC91}"/>
              </a:ext>
            </a:extLst>
          </p:cNvPr>
          <p:cNvSpPr>
            <a:spLocks noGrp="1"/>
          </p:cNvSpPr>
          <p:nvPr>
            <p:ph type="sldNum" sz="quarter" idx="12"/>
          </p:nvPr>
        </p:nvSpPr>
        <p:spPr/>
        <p:txBody>
          <a:bodyPr/>
          <a:lstStyle/>
          <a:p>
            <a:fld id="{5B621ED0-B45F-441E-93E9-023E2B55C8A5}" type="slidenum">
              <a:rPr lang="en-CA" smtClean="0"/>
              <a:t>221</a:t>
            </a:fld>
            <a:endParaRPr lang="en-CA"/>
          </a:p>
        </p:txBody>
      </p:sp>
    </p:spTree>
    <p:extLst>
      <p:ext uri="{BB962C8B-B14F-4D97-AF65-F5344CB8AC3E}">
        <p14:creationId xmlns:p14="http://schemas.microsoft.com/office/powerpoint/2010/main" val="424736608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A2B9706-04F0-A457-2DA8-F3B7DDEC1EE6}"/>
              </a:ext>
            </a:extLst>
          </p:cNvPr>
          <p:cNvGraphicFramePr>
            <a:graphicFrameLocks noGrp="1"/>
          </p:cNvGraphicFramePr>
          <p:nvPr/>
        </p:nvGraphicFramePr>
        <p:xfrm>
          <a:off x="2361235" y="69895"/>
          <a:ext cx="8368496" cy="6718210"/>
        </p:xfrm>
        <a:graphic>
          <a:graphicData uri="http://schemas.openxmlformats.org/drawingml/2006/table">
            <a:tbl>
              <a:tblPr firstRow="1" bandRow="1">
                <a:tableStyleId>{5C22544A-7EE6-4342-B048-85BDC9FD1C3A}</a:tableStyleId>
              </a:tblPr>
              <a:tblGrid>
                <a:gridCol w="3890959">
                  <a:extLst>
                    <a:ext uri="{9D8B030D-6E8A-4147-A177-3AD203B41FA5}">
                      <a16:colId xmlns:a16="http://schemas.microsoft.com/office/drawing/2014/main" val="3250696567"/>
                    </a:ext>
                  </a:extLst>
                </a:gridCol>
                <a:gridCol w="4477537">
                  <a:extLst>
                    <a:ext uri="{9D8B030D-6E8A-4147-A177-3AD203B41FA5}">
                      <a16:colId xmlns:a16="http://schemas.microsoft.com/office/drawing/2014/main" val="2525387719"/>
                    </a:ext>
                  </a:extLst>
                </a:gridCol>
              </a:tblGrid>
              <a:tr h="331883">
                <a:tc>
                  <a:txBody>
                    <a:bodyPr/>
                    <a:lstStyle/>
                    <a:p>
                      <a:r>
                        <a:rPr lang="en-CA" dirty="0"/>
                        <a:t>                           DATE</a:t>
                      </a:r>
                    </a:p>
                  </a:txBody>
                  <a:tcPr/>
                </a:tc>
                <a:tc>
                  <a:txBody>
                    <a:bodyPr/>
                    <a:lstStyle/>
                    <a:p>
                      <a:r>
                        <a:rPr lang="en-CA" dirty="0"/>
                        <a:t>           SIMPLE SESSION</a:t>
                      </a:r>
                    </a:p>
                  </a:txBody>
                  <a:tcPr/>
                </a:tc>
                <a:extLst>
                  <a:ext uri="{0D108BD9-81ED-4DB2-BD59-A6C34878D82A}">
                    <a16:rowId xmlns:a16="http://schemas.microsoft.com/office/drawing/2014/main" val="614155639"/>
                  </a:ext>
                </a:extLst>
              </a:tr>
              <a:tr h="331883">
                <a:tc>
                  <a:txBody>
                    <a:bodyPr/>
                    <a:lstStyle/>
                    <a:p>
                      <a:r>
                        <a:rPr lang="en-CA" dirty="0"/>
                        <a:t>                      OCTOBER 2</a:t>
                      </a:r>
                    </a:p>
                  </a:txBody>
                  <a:tcPr/>
                </a:tc>
                <a:tc>
                  <a:txBody>
                    <a:bodyPr/>
                    <a:lstStyle/>
                    <a:p>
                      <a:r>
                        <a:rPr lang="en-CA" dirty="0"/>
                        <a:t>                             1     </a:t>
                      </a:r>
                    </a:p>
                  </a:txBody>
                  <a:tcPr/>
                </a:tc>
                <a:extLst>
                  <a:ext uri="{0D108BD9-81ED-4DB2-BD59-A6C34878D82A}">
                    <a16:rowId xmlns:a16="http://schemas.microsoft.com/office/drawing/2014/main" val="3980323731"/>
                  </a:ext>
                </a:extLst>
              </a:tr>
              <a:tr h="331883">
                <a:tc>
                  <a:txBody>
                    <a:bodyPr/>
                    <a:lstStyle/>
                    <a:p>
                      <a:r>
                        <a:rPr lang="en-CA" dirty="0"/>
                        <a:t>                                        9</a:t>
                      </a:r>
                    </a:p>
                  </a:txBody>
                  <a:tcPr/>
                </a:tc>
                <a:tc>
                  <a:txBody>
                    <a:bodyPr/>
                    <a:lstStyle/>
                    <a:p>
                      <a:r>
                        <a:rPr lang="en-CA" dirty="0"/>
                        <a:t>                             2</a:t>
                      </a:r>
                    </a:p>
                  </a:txBody>
                  <a:tcPr/>
                </a:tc>
                <a:extLst>
                  <a:ext uri="{0D108BD9-81ED-4DB2-BD59-A6C34878D82A}">
                    <a16:rowId xmlns:a16="http://schemas.microsoft.com/office/drawing/2014/main" val="474354149"/>
                  </a:ext>
                </a:extLst>
              </a:tr>
              <a:tr h="331883">
                <a:tc>
                  <a:txBody>
                    <a:bodyPr/>
                    <a:lstStyle/>
                    <a:p>
                      <a:r>
                        <a:rPr lang="en-CA" dirty="0"/>
                        <a:t>                                        16</a:t>
                      </a:r>
                    </a:p>
                  </a:txBody>
                  <a:tcPr/>
                </a:tc>
                <a:tc>
                  <a:txBody>
                    <a:bodyPr/>
                    <a:lstStyle/>
                    <a:p>
                      <a:r>
                        <a:rPr lang="en-CA" dirty="0"/>
                        <a:t>                             3</a:t>
                      </a:r>
                    </a:p>
                  </a:txBody>
                  <a:tcPr/>
                </a:tc>
                <a:extLst>
                  <a:ext uri="{0D108BD9-81ED-4DB2-BD59-A6C34878D82A}">
                    <a16:rowId xmlns:a16="http://schemas.microsoft.com/office/drawing/2014/main" val="3606182868"/>
                  </a:ext>
                </a:extLst>
              </a:tr>
              <a:tr h="331883">
                <a:tc>
                  <a:txBody>
                    <a:bodyPr/>
                    <a:lstStyle/>
                    <a:p>
                      <a:r>
                        <a:rPr lang="en-CA" dirty="0"/>
                        <a:t>                                        23</a:t>
                      </a:r>
                    </a:p>
                  </a:txBody>
                  <a:tcPr/>
                </a:tc>
                <a:tc>
                  <a:txBody>
                    <a:bodyPr/>
                    <a:lstStyle/>
                    <a:p>
                      <a:r>
                        <a:rPr lang="en-CA" dirty="0"/>
                        <a:t>                             4</a:t>
                      </a:r>
                    </a:p>
                  </a:txBody>
                  <a:tcPr/>
                </a:tc>
                <a:extLst>
                  <a:ext uri="{0D108BD9-81ED-4DB2-BD59-A6C34878D82A}">
                    <a16:rowId xmlns:a16="http://schemas.microsoft.com/office/drawing/2014/main" val="3908092937"/>
                  </a:ext>
                </a:extLst>
              </a:tr>
              <a:tr h="331883">
                <a:tc>
                  <a:txBody>
                    <a:bodyPr/>
                    <a:lstStyle/>
                    <a:p>
                      <a:r>
                        <a:rPr lang="en-CA" dirty="0"/>
                        <a:t>                                        30</a:t>
                      </a:r>
                    </a:p>
                  </a:txBody>
                  <a:tcPr/>
                </a:tc>
                <a:tc>
                  <a:txBody>
                    <a:bodyPr/>
                    <a:lstStyle/>
                    <a:p>
                      <a:r>
                        <a:rPr lang="en-CA" dirty="0"/>
                        <a:t>                             5</a:t>
                      </a:r>
                    </a:p>
                  </a:txBody>
                  <a:tcPr/>
                </a:tc>
                <a:extLst>
                  <a:ext uri="{0D108BD9-81ED-4DB2-BD59-A6C34878D82A}">
                    <a16:rowId xmlns:a16="http://schemas.microsoft.com/office/drawing/2014/main" val="122726437"/>
                  </a:ext>
                </a:extLst>
              </a:tr>
              <a:tr h="331883">
                <a:tc>
                  <a:txBody>
                    <a:bodyPr/>
                    <a:lstStyle/>
                    <a:p>
                      <a:r>
                        <a:rPr lang="en-CA" dirty="0"/>
                        <a:t>                  NOVEMBER  6</a:t>
                      </a:r>
                    </a:p>
                  </a:txBody>
                  <a:tcPr/>
                </a:tc>
                <a:tc>
                  <a:txBody>
                    <a:bodyPr/>
                    <a:lstStyle/>
                    <a:p>
                      <a:r>
                        <a:rPr lang="en-CA" dirty="0"/>
                        <a:t>                             6</a:t>
                      </a:r>
                    </a:p>
                  </a:txBody>
                  <a:tcPr/>
                </a:tc>
                <a:extLst>
                  <a:ext uri="{0D108BD9-81ED-4DB2-BD59-A6C34878D82A}">
                    <a16:rowId xmlns:a16="http://schemas.microsoft.com/office/drawing/2014/main" val="4262011407"/>
                  </a:ext>
                </a:extLst>
              </a:tr>
              <a:tr h="331883">
                <a:tc>
                  <a:txBody>
                    <a:bodyPr/>
                    <a:lstStyle/>
                    <a:p>
                      <a:r>
                        <a:rPr lang="en-CA" dirty="0"/>
                        <a:t>                                         13</a:t>
                      </a:r>
                    </a:p>
                  </a:txBody>
                  <a:tcPr/>
                </a:tc>
                <a:tc>
                  <a:txBody>
                    <a:bodyPr/>
                    <a:lstStyle/>
                    <a:p>
                      <a:r>
                        <a:rPr lang="en-CA" dirty="0"/>
                        <a:t>                             7</a:t>
                      </a:r>
                    </a:p>
                  </a:txBody>
                  <a:tcPr/>
                </a:tc>
                <a:extLst>
                  <a:ext uri="{0D108BD9-81ED-4DB2-BD59-A6C34878D82A}">
                    <a16:rowId xmlns:a16="http://schemas.microsoft.com/office/drawing/2014/main" val="1659569981"/>
                  </a:ext>
                </a:extLst>
              </a:tr>
              <a:tr h="331883">
                <a:tc>
                  <a:txBody>
                    <a:bodyPr/>
                    <a:lstStyle/>
                    <a:p>
                      <a:r>
                        <a:rPr lang="en-CA" dirty="0"/>
                        <a:t>                                         20</a:t>
                      </a:r>
                    </a:p>
                  </a:txBody>
                  <a:tcPr/>
                </a:tc>
                <a:tc>
                  <a:txBody>
                    <a:bodyPr/>
                    <a:lstStyle/>
                    <a:p>
                      <a:r>
                        <a:rPr lang="en-CA" dirty="0"/>
                        <a:t>                              8</a:t>
                      </a:r>
                    </a:p>
                  </a:txBody>
                  <a:tcPr/>
                </a:tc>
                <a:extLst>
                  <a:ext uri="{0D108BD9-81ED-4DB2-BD59-A6C34878D82A}">
                    <a16:rowId xmlns:a16="http://schemas.microsoft.com/office/drawing/2014/main" val="996782659"/>
                  </a:ext>
                </a:extLst>
              </a:tr>
              <a:tr h="331883">
                <a:tc>
                  <a:txBody>
                    <a:bodyPr/>
                    <a:lstStyle/>
                    <a:p>
                      <a:r>
                        <a:rPr lang="en-CA" dirty="0"/>
                        <a:t>                                         27</a:t>
                      </a:r>
                    </a:p>
                  </a:txBody>
                  <a:tcPr/>
                </a:tc>
                <a:tc>
                  <a:txBody>
                    <a:bodyPr/>
                    <a:lstStyle/>
                    <a:p>
                      <a:r>
                        <a:rPr lang="en-CA" dirty="0"/>
                        <a:t>                              9</a:t>
                      </a:r>
                    </a:p>
                  </a:txBody>
                  <a:tcPr/>
                </a:tc>
                <a:extLst>
                  <a:ext uri="{0D108BD9-81ED-4DB2-BD59-A6C34878D82A}">
                    <a16:rowId xmlns:a16="http://schemas.microsoft.com/office/drawing/2014/main" val="117308262"/>
                  </a:ext>
                </a:extLst>
              </a:tr>
              <a:tr h="331883">
                <a:tc>
                  <a:txBody>
                    <a:bodyPr/>
                    <a:lstStyle/>
                    <a:p>
                      <a:r>
                        <a:rPr lang="en-CA" dirty="0"/>
                        <a:t>                    DECEMBER 4</a:t>
                      </a:r>
                    </a:p>
                  </a:txBody>
                  <a:tcPr/>
                </a:tc>
                <a:tc>
                  <a:txBody>
                    <a:bodyPr/>
                    <a:lstStyle/>
                    <a:p>
                      <a:r>
                        <a:rPr lang="en-CA" dirty="0"/>
                        <a:t>                              10</a:t>
                      </a:r>
                    </a:p>
                  </a:txBody>
                  <a:tcPr/>
                </a:tc>
                <a:extLst>
                  <a:ext uri="{0D108BD9-81ED-4DB2-BD59-A6C34878D82A}">
                    <a16:rowId xmlns:a16="http://schemas.microsoft.com/office/drawing/2014/main" val="2256811495"/>
                  </a:ext>
                </a:extLst>
              </a:tr>
              <a:tr h="331883">
                <a:tc>
                  <a:txBody>
                    <a:bodyPr/>
                    <a:lstStyle/>
                    <a:p>
                      <a:r>
                        <a:rPr lang="en-CA" dirty="0"/>
                        <a:t>                                         11</a:t>
                      </a:r>
                    </a:p>
                  </a:txBody>
                  <a:tcPr/>
                </a:tc>
                <a:tc>
                  <a:txBody>
                    <a:bodyPr/>
                    <a:lstStyle/>
                    <a:p>
                      <a:r>
                        <a:rPr lang="en-CA" dirty="0"/>
                        <a:t>                              11</a:t>
                      </a:r>
                    </a:p>
                  </a:txBody>
                  <a:tcPr/>
                </a:tc>
                <a:extLst>
                  <a:ext uri="{0D108BD9-81ED-4DB2-BD59-A6C34878D82A}">
                    <a16:rowId xmlns:a16="http://schemas.microsoft.com/office/drawing/2014/main" val="128048912"/>
                  </a:ext>
                </a:extLst>
              </a:tr>
              <a:tr h="331883">
                <a:tc>
                  <a:txBody>
                    <a:bodyPr/>
                    <a:lstStyle/>
                    <a:p>
                      <a:r>
                        <a:rPr lang="en-CA" dirty="0"/>
                        <a:t>                                         18</a:t>
                      </a:r>
                    </a:p>
                  </a:txBody>
                  <a:tcPr/>
                </a:tc>
                <a:tc>
                  <a:txBody>
                    <a:bodyPr/>
                    <a:lstStyle/>
                    <a:p>
                      <a:r>
                        <a:rPr lang="en-CA" dirty="0"/>
                        <a:t>                              12</a:t>
                      </a:r>
                    </a:p>
                  </a:txBody>
                  <a:tcPr/>
                </a:tc>
                <a:extLst>
                  <a:ext uri="{0D108BD9-81ED-4DB2-BD59-A6C34878D82A}">
                    <a16:rowId xmlns:a16="http://schemas.microsoft.com/office/drawing/2014/main" val="1400157594"/>
                  </a:ext>
                </a:extLst>
              </a:tr>
              <a:tr h="331883">
                <a:tc>
                  <a:txBody>
                    <a:bodyPr/>
                    <a:lstStyle/>
                    <a:p>
                      <a:r>
                        <a:rPr lang="en-CA" dirty="0"/>
                        <a:t>                                         25</a:t>
                      </a:r>
                    </a:p>
                  </a:txBody>
                  <a:tcPr/>
                </a:tc>
                <a:tc>
                  <a:txBody>
                    <a:bodyPr/>
                    <a:lstStyle/>
                    <a:p>
                      <a:r>
                        <a:rPr lang="en-CA" dirty="0"/>
                        <a:t>                    </a:t>
                      </a:r>
                      <a:r>
                        <a:rPr lang="en-CA"/>
                        <a:t>Christmas break</a:t>
                      </a:r>
                      <a:endParaRPr lang="en-CA" dirty="0"/>
                    </a:p>
                  </a:txBody>
                  <a:tcPr/>
                </a:tc>
                <a:extLst>
                  <a:ext uri="{0D108BD9-81ED-4DB2-BD59-A6C34878D82A}">
                    <a16:rowId xmlns:a16="http://schemas.microsoft.com/office/drawing/2014/main" val="2195712813"/>
                  </a:ext>
                </a:extLst>
              </a:tr>
              <a:tr h="331883">
                <a:tc>
                  <a:txBody>
                    <a:bodyPr/>
                    <a:lstStyle/>
                    <a:p>
                      <a:r>
                        <a:rPr lang="en-CA" dirty="0"/>
                        <a:t>                        JANUARY 1</a:t>
                      </a:r>
                    </a:p>
                  </a:txBody>
                  <a:tcPr/>
                </a:tc>
                <a:tc>
                  <a:txBody>
                    <a:bodyPr/>
                    <a:lstStyle/>
                    <a:p>
                      <a:r>
                        <a:rPr lang="en-CA" dirty="0"/>
                        <a:t>                     Christmas break</a:t>
                      </a:r>
                    </a:p>
                  </a:txBody>
                  <a:tcPr/>
                </a:tc>
                <a:extLst>
                  <a:ext uri="{0D108BD9-81ED-4DB2-BD59-A6C34878D82A}">
                    <a16:rowId xmlns:a16="http://schemas.microsoft.com/office/drawing/2014/main" val="745111016"/>
                  </a:ext>
                </a:extLst>
              </a:tr>
              <a:tr h="331883">
                <a:tc>
                  <a:txBody>
                    <a:bodyPr/>
                    <a:lstStyle/>
                    <a:p>
                      <a:r>
                        <a:rPr lang="en-CA" dirty="0"/>
                        <a:t>                                         8</a:t>
                      </a:r>
                    </a:p>
                  </a:txBody>
                  <a:tcPr/>
                </a:tc>
                <a:tc>
                  <a:txBody>
                    <a:bodyPr/>
                    <a:lstStyle/>
                    <a:p>
                      <a:r>
                        <a:rPr lang="en-CA" dirty="0"/>
                        <a:t>                                13</a:t>
                      </a:r>
                    </a:p>
                  </a:txBody>
                  <a:tcPr/>
                </a:tc>
                <a:extLst>
                  <a:ext uri="{0D108BD9-81ED-4DB2-BD59-A6C34878D82A}">
                    <a16:rowId xmlns:a16="http://schemas.microsoft.com/office/drawing/2014/main" val="3672764461"/>
                  </a:ext>
                </a:extLst>
              </a:tr>
              <a:tr h="331883">
                <a:tc>
                  <a:txBody>
                    <a:bodyPr/>
                    <a:lstStyle/>
                    <a:p>
                      <a:r>
                        <a:rPr lang="en-CA" dirty="0"/>
                        <a:t>                                          15</a:t>
                      </a:r>
                    </a:p>
                  </a:txBody>
                  <a:tcPr/>
                </a:tc>
                <a:tc>
                  <a:txBody>
                    <a:bodyPr/>
                    <a:lstStyle/>
                    <a:p>
                      <a:r>
                        <a:rPr lang="en-CA" dirty="0"/>
                        <a:t>                                14</a:t>
                      </a:r>
                    </a:p>
                  </a:txBody>
                  <a:tcPr/>
                </a:tc>
                <a:extLst>
                  <a:ext uri="{0D108BD9-81ED-4DB2-BD59-A6C34878D82A}">
                    <a16:rowId xmlns:a16="http://schemas.microsoft.com/office/drawing/2014/main" val="1636026195"/>
                  </a:ext>
                </a:extLst>
              </a:tr>
              <a:tr h="500290">
                <a:tc>
                  <a:txBody>
                    <a:bodyPr/>
                    <a:lstStyle/>
                    <a:p>
                      <a:r>
                        <a:rPr lang="en-CA" dirty="0"/>
                        <a:t>                                          22</a:t>
                      </a:r>
                    </a:p>
                  </a:txBody>
                  <a:tcPr/>
                </a:tc>
                <a:tc>
                  <a:txBody>
                    <a:bodyPr/>
                    <a:lstStyle/>
                    <a:p>
                      <a:r>
                        <a:rPr lang="en-CA" dirty="0"/>
                        <a:t>                                15</a:t>
                      </a:r>
                    </a:p>
                  </a:txBody>
                  <a:tcPr/>
                </a:tc>
                <a:extLst>
                  <a:ext uri="{0D108BD9-81ED-4DB2-BD59-A6C34878D82A}">
                    <a16:rowId xmlns:a16="http://schemas.microsoft.com/office/drawing/2014/main" val="1766394249"/>
                  </a:ext>
                </a:extLst>
              </a:tr>
            </a:tbl>
          </a:graphicData>
        </a:graphic>
      </p:graphicFrame>
      <p:sp>
        <p:nvSpPr>
          <p:cNvPr id="3" name="Slide Number Placeholder 2">
            <a:extLst>
              <a:ext uri="{FF2B5EF4-FFF2-40B4-BE49-F238E27FC236}">
                <a16:creationId xmlns:a16="http://schemas.microsoft.com/office/drawing/2014/main" id="{3C32F250-C8B9-D52A-ECCA-F22B049E801E}"/>
              </a:ext>
            </a:extLst>
          </p:cNvPr>
          <p:cNvSpPr>
            <a:spLocks noGrp="1"/>
          </p:cNvSpPr>
          <p:nvPr>
            <p:ph type="sldNum" sz="quarter" idx="12"/>
          </p:nvPr>
        </p:nvSpPr>
        <p:spPr/>
        <p:txBody>
          <a:bodyPr/>
          <a:lstStyle/>
          <a:p>
            <a:fld id="{5B621ED0-B45F-441E-93E9-023E2B55C8A5}" type="slidenum">
              <a:rPr lang="en-CA" smtClean="0"/>
              <a:t>222</a:t>
            </a:fld>
            <a:endParaRPr lang="en-CA"/>
          </a:p>
        </p:txBody>
      </p:sp>
    </p:spTree>
    <p:extLst>
      <p:ext uri="{BB962C8B-B14F-4D97-AF65-F5344CB8AC3E}">
        <p14:creationId xmlns:p14="http://schemas.microsoft.com/office/powerpoint/2010/main" val="2409983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AA2B9706-04F0-A457-2DA8-F3B7DDEC1EE6}"/>
              </a:ext>
            </a:extLst>
          </p:cNvPr>
          <p:cNvGraphicFramePr>
            <a:graphicFrameLocks noGrp="1"/>
          </p:cNvGraphicFramePr>
          <p:nvPr/>
        </p:nvGraphicFramePr>
        <p:xfrm>
          <a:off x="2205620" y="91440"/>
          <a:ext cx="8084273" cy="66751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250696567"/>
                    </a:ext>
                  </a:extLst>
                </a:gridCol>
                <a:gridCol w="4020273">
                  <a:extLst>
                    <a:ext uri="{9D8B030D-6E8A-4147-A177-3AD203B41FA5}">
                      <a16:colId xmlns:a16="http://schemas.microsoft.com/office/drawing/2014/main" val="2525387719"/>
                    </a:ext>
                  </a:extLst>
                </a:gridCol>
              </a:tblGrid>
              <a:tr h="370840">
                <a:tc>
                  <a:txBody>
                    <a:bodyPr/>
                    <a:lstStyle/>
                    <a:p>
                      <a:r>
                        <a:rPr lang="en-CA" dirty="0"/>
                        <a:t>                           DATE</a:t>
                      </a:r>
                    </a:p>
                  </a:txBody>
                  <a:tcPr/>
                </a:tc>
                <a:tc>
                  <a:txBody>
                    <a:bodyPr/>
                    <a:lstStyle/>
                    <a:p>
                      <a:r>
                        <a:rPr lang="en-CA" dirty="0"/>
                        <a:t>           SIMPLE SESSION</a:t>
                      </a:r>
                    </a:p>
                  </a:txBody>
                  <a:tcPr/>
                </a:tc>
                <a:extLst>
                  <a:ext uri="{0D108BD9-81ED-4DB2-BD59-A6C34878D82A}">
                    <a16:rowId xmlns:a16="http://schemas.microsoft.com/office/drawing/2014/main" val="614155639"/>
                  </a:ext>
                </a:extLst>
              </a:tr>
              <a:tr h="370840">
                <a:tc>
                  <a:txBody>
                    <a:bodyPr/>
                    <a:lstStyle/>
                    <a:p>
                      <a:r>
                        <a:rPr lang="en-CA" dirty="0"/>
                        <a:t>              JANUARY 29</a:t>
                      </a:r>
                    </a:p>
                  </a:txBody>
                  <a:tcPr/>
                </a:tc>
                <a:tc>
                  <a:txBody>
                    <a:bodyPr/>
                    <a:lstStyle/>
                    <a:p>
                      <a:r>
                        <a:rPr lang="en-CA" dirty="0"/>
                        <a:t>                             16                             </a:t>
                      </a:r>
                    </a:p>
                  </a:txBody>
                  <a:tcPr/>
                </a:tc>
                <a:extLst>
                  <a:ext uri="{0D108BD9-81ED-4DB2-BD59-A6C34878D82A}">
                    <a16:rowId xmlns:a16="http://schemas.microsoft.com/office/drawing/2014/main" val="3980323731"/>
                  </a:ext>
                </a:extLst>
              </a:tr>
              <a:tr h="370840">
                <a:tc>
                  <a:txBody>
                    <a:bodyPr/>
                    <a:lstStyle/>
                    <a:p>
                      <a:r>
                        <a:rPr lang="en-CA" dirty="0"/>
                        <a:t>             FEBRUARY 5</a:t>
                      </a:r>
                    </a:p>
                  </a:txBody>
                  <a:tcPr/>
                </a:tc>
                <a:tc>
                  <a:txBody>
                    <a:bodyPr/>
                    <a:lstStyle/>
                    <a:p>
                      <a:r>
                        <a:rPr lang="en-CA" dirty="0"/>
                        <a:t>                             17</a:t>
                      </a:r>
                    </a:p>
                  </a:txBody>
                  <a:tcPr/>
                </a:tc>
                <a:extLst>
                  <a:ext uri="{0D108BD9-81ED-4DB2-BD59-A6C34878D82A}">
                    <a16:rowId xmlns:a16="http://schemas.microsoft.com/office/drawing/2014/main" val="474354149"/>
                  </a:ext>
                </a:extLst>
              </a:tr>
              <a:tr h="370840">
                <a:tc>
                  <a:txBody>
                    <a:bodyPr/>
                    <a:lstStyle/>
                    <a:p>
                      <a:r>
                        <a:rPr lang="en-CA" dirty="0"/>
                        <a:t>                                12</a:t>
                      </a:r>
                    </a:p>
                  </a:txBody>
                  <a:tcPr/>
                </a:tc>
                <a:tc>
                  <a:txBody>
                    <a:bodyPr/>
                    <a:lstStyle/>
                    <a:p>
                      <a:r>
                        <a:rPr lang="en-CA" dirty="0"/>
                        <a:t>                             18</a:t>
                      </a:r>
                    </a:p>
                  </a:txBody>
                  <a:tcPr/>
                </a:tc>
                <a:extLst>
                  <a:ext uri="{0D108BD9-81ED-4DB2-BD59-A6C34878D82A}">
                    <a16:rowId xmlns:a16="http://schemas.microsoft.com/office/drawing/2014/main" val="3606182868"/>
                  </a:ext>
                </a:extLst>
              </a:tr>
              <a:tr h="370840">
                <a:tc>
                  <a:txBody>
                    <a:bodyPr/>
                    <a:lstStyle/>
                    <a:p>
                      <a:r>
                        <a:rPr lang="en-CA" dirty="0"/>
                        <a:t>                                 19</a:t>
                      </a:r>
                    </a:p>
                  </a:txBody>
                  <a:tcPr/>
                </a:tc>
                <a:tc>
                  <a:txBody>
                    <a:bodyPr/>
                    <a:lstStyle/>
                    <a:p>
                      <a:r>
                        <a:rPr lang="en-CA" dirty="0"/>
                        <a:t>                             19</a:t>
                      </a:r>
                    </a:p>
                  </a:txBody>
                  <a:tcPr/>
                </a:tc>
                <a:extLst>
                  <a:ext uri="{0D108BD9-81ED-4DB2-BD59-A6C34878D82A}">
                    <a16:rowId xmlns:a16="http://schemas.microsoft.com/office/drawing/2014/main" val="3908092937"/>
                  </a:ext>
                </a:extLst>
              </a:tr>
              <a:tr h="370840">
                <a:tc>
                  <a:txBody>
                    <a:bodyPr/>
                    <a:lstStyle/>
                    <a:p>
                      <a:r>
                        <a:rPr lang="en-CA" dirty="0"/>
                        <a:t>                                 26</a:t>
                      </a:r>
                    </a:p>
                  </a:txBody>
                  <a:tcPr/>
                </a:tc>
                <a:tc>
                  <a:txBody>
                    <a:bodyPr/>
                    <a:lstStyle/>
                    <a:p>
                      <a:r>
                        <a:rPr lang="en-CA" dirty="0"/>
                        <a:t>                             20                     </a:t>
                      </a:r>
                    </a:p>
                  </a:txBody>
                  <a:tcPr/>
                </a:tc>
                <a:extLst>
                  <a:ext uri="{0D108BD9-81ED-4DB2-BD59-A6C34878D82A}">
                    <a16:rowId xmlns:a16="http://schemas.microsoft.com/office/drawing/2014/main" val="122726437"/>
                  </a:ext>
                </a:extLst>
              </a:tr>
              <a:tr h="370840">
                <a:tc>
                  <a:txBody>
                    <a:bodyPr/>
                    <a:lstStyle/>
                    <a:p>
                      <a:r>
                        <a:rPr lang="en-CA" dirty="0"/>
                        <a:t>                   MARCH 5</a:t>
                      </a:r>
                    </a:p>
                  </a:txBody>
                  <a:tcPr/>
                </a:tc>
                <a:tc>
                  <a:txBody>
                    <a:bodyPr/>
                    <a:lstStyle/>
                    <a:p>
                      <a:r>
                        <a:rPr lang="en-CA" dirty="0"/>
                        <a:t>                             21             </a:t>
                      </a:r>
                    </a:p>
                  </a:txBody>
                  <a:tcPr/>
                </a:tc>
                <a:extLst>
                  <a:ext uri="{0D108BD9-81ED-4DB2-BD59-A6C34878D82A}">
                    <a16:rowId xmlns:a16="http://schemas.microsoft.com/office/drawing/2014/main" val="4262011407"/>
                  </a:ext>
                </a:extLst>
              </a:tr>
              <a:tr h="370840">
                <a:tc>
                  <a:txBody>
                    <a:bodyPr/>
                    <a:lstStyle/>
                    <a:p>
                      <a:r>
                        <a:rPr lang="en-CA" dirty="0"/>
                        <a:t>                                  12</a:t>
                      </a:r>
                    </a:p>
                  </a:txBody>
                  <a:tcPr/>
                </a:tc>
                <a:tc>
                  <a:txBody>
                    <a:bodyPr/>
                    <a:lstStyle/>
                    <a:p>
                      <a:r>
                        <a:rPr lang="en-CA" dirty="0"/>
                        <a:t>                             22</a:t>
                      </a:r>
                    </a:p>
                  </a:txBody>
                  <a:tcPr/>
                </a:tc>
                <a:extLst>
                  <a:ext uri="{0D108BD9-81ED-4DB2-BD59-A6C34878D82A}">
                    <a16:rowId xmlns:a16="http://schemas.microsoft.com/office/drawing/2014/main" val="1659569981"/>
                  </a:ext>
                </a:extLst>
              </a:tr>
              <a:tr h="370840">
                <a:tc>
                  <a:txBody>
                    <a:bodyPr/>
                    <a:lstStyle/>
                    <a:p>
                      <a:r>
                        <a:rPr lang="en-CA" dirty="0"/>
                        <a:t>                                  19</a:t>
                      </a:r>
                    </a:p>
                  </a:txBody>
                  <a:tcPr/>
                </a:tc>
                <a:tc>
                  <a:txBody>
                    <a:bodyPr/>
                    <a:lstStyle/>
                    <a:p>
                      <a:r>
                        <a:rPr lang="en-CA" dirty="0"/>
                        <a:t>                    March break</a:t>
                      </a:r>
                    </a:p>
                  </a:txBody>
                  <a:tcPr/>
                </a:tc>
                <a:extLst>
                  <a:ext uri="{0D108BD9-81ED-4DB2-BD59-A6C34878D82A}">
                    <a16:rowId xmlns:a16="http://schemas.microsoft.com/office/drawing/2014/main" val="996782659"/>
                  </a:ext>
                </a:extLst>
              </a:tr>
              <a:tr h="370840">
                <a:tc>
                  <a:txBody>
                    <a:bodyPr/>
                    <a:lstStyle/>
                    <a:p>
                      <a:r>
                        <a:rPr lang="en-CA" dirty="0"/>
                        <a:t>                                  26</a:t>
                      </a:r>
                    </a:p>
                  </a:txBody>
                  <a:tcPr/>
                </a:tc>
                <a:tc>
                  <a:txBody>
                    <a:bodyPr/>
                    <a:lstStyle/>
                    <a:p>
                      <a:r>
                        <a:rPr lang="en-CA" dirty="0"/>
                        <a:t>                              “</a:t>
                      </a:r>
                    </a:p>
                  </a:txBody>
                  <a:tcPr/>
                </a:tc>
                <a:extLst>
                  <a:ext uri="{0D108BD9-81ED-4DB2-BD59-A6C34878D82A}">
                    <a16:rowId xmlns:a16="http://schemas.microsoft.com/office/drawing/2014/main" val="117308262"/>
                  </a:ext>
                </a:extLst>
              </a:tr>
              <a:tr h="370840">
                <a:tc>
                  <a:txBody>
                    <a:bodyPr/>
                    <a:lstStyle/>
                    <a:p>
                      <a:r>
                        <a:rPr lang="en-CA" dirty="0"/>
                        <a:t>                        APRIL 2</a:t>
                      </a:r>
                    </a:p>
                  </a:txBody>
                  <a:tcPr/>
                </a:tc>
                <a:tc>
                  <a:txBody>
                    <a:bodyPr/>
                    <a:lstStyle/>
                    <a:p>
                      <a:r>
                        <a:rPr lang="en-CA" dirty="0"/>
                        <a:t>                              “</a:t>
                      </a:r>
                    </a:p>
                  </a:txBody>
                  <a:tcPr/>
                </a:tc>
                <a:extLst>
                  <a:ext uri="{0D108BD9-81ED-4DB2-BD59-A6C34878D82A}">
                    <a16:rowId xmlns:a16="http://schemas.microsoft.com/office/drawing/2014/main" val="2256811495"/>
                  </a:ext>
                </a:extLst>
              </a:tr>
              <a:tr h="370840">
                <a:tc>
                  <a:txBody>
                    <a:bodyPr/>
                    <a:lstStyle/>
                    <a:p>
                      <a:r>
                        <a:rPr lang="en-CA" dirty="0"/>
                        <a:t>                                   9</a:t>
                      </a:r>
                    </a:p>
                  </a:txBody>
                  <a:tcPr/>
                </a:tc>
                <a:tc>
                  <a:txBody>
                    <a:bodyPr/>
                    <a:lstStyle/>
                    <a:p>
                      <a:r>
                        <a:rPr lang="en-CA" dirty="0"/>
                        <a:t>                              23</a:t>
                      </a:r>
                    </a:p>
                  </a:txBody>
                  <a:tcPr/>
                </a:tc>
                <a:extLst>
                  <a:ext uri="{0D108BD9-81ED-4DB2-BD59-A6C34878D82A}">
                    <a16:rowId xmlns:a16="http://schemas.microsoft.com/office/drawing/2014/main" val="128048912"/>
                  </a:ext>
                </a:extLst>
              </a:tr>
              <a:tr h="370840">
                <a:tc>
                  <a:txBody>
                    <a:bodyPr/>
                    <a:lstStyle/>
                    <a:p>
                      <a:r>
                        <a:rPr lang="en-CA" dirty="0"/>
                        <a:t>                                   16</a:t>
                      </a:r>
                    </a:p>
                  </a:txBody>
                  <a:tcPr/>
                </a:tc>
                <a:tc>
                  <a:txBody>
                    <a:bodyPr/>
                    <a:lstStyle/>
                    <a:p>
                      <a:r>
                        <a:rPr lang="en-CA" dirty="0"/>
                        <a:t>                              24</a:t>
                      </a:r>
                    </a:p>
                  </a:txBody>
                  <a:tcPr/>
                </a:tc>
                <a:extLst>
                  <a:ext uri="{0D108BD9-81ED-4DB2-BD59-A6C34878D82A}">
                    <a16:rowId xmlns:a16="http://schemas.microsoft.com/office/drawing/2014/main" val="1400157594"/>
                  </a:ext>
                </a:extLst>
              </a:tr>
              <a:tr h="370840">
                <a:tc>
                  <a:txBody>
                    <a:bodyPr/>
                    <a:lstStyle/>
                    <a:p>
                      <a:r>
                        <a:rPr lang="en-CA" dirty="0"/>
                        <a:t>                                   23</a:t>
                      </a:r>
                    </a:p>
                  </a:txBody>
                  <a:tcPr/>
                </a:tc>
                <a:tc>
                  <a:txBody>
                    <a:bodyPr/>
                    <a:lstStyle/>
                    <a:p>
                      <a:r>
                        <a:rPr lang="en-CA" dirty="0"/>
                        <a:t>                              25</a:t>
                      </a:r>
                    </a:p>
                  </a:txBody>
                  <a:tcPr/>
                </a:tc>
                <a:extLst>
                  <a:ext uri="{0D108BD9-81ED-4DB2-BD59-A6C34878D82A}">
                    <a16:rowId xmlns:a16="http://schemas.microsoft.com/office/drawing/2014/main" val="2195712813"/>
                  </a:ext>
                </a:extLst>
              </a:tr>
              <a:tr h="370840">
                <a:tc>
                  <a:txBody>
                    <a:bodyPr/>
                    <a:lstStyle/>
                    <a:p>
                      <a:r>
                        <a:rPr lang="en-CA" dirty="0"/>
                        <a:t>                                   30</a:t>
                      </a:r>
                    </a:p>
                  </a:txBody>
                  <a:tcPr/>
                </a:tc>
                <a:tc>
                  <a:txBody>
                    <a:bodyPr/>
                    <a:lstStyle/>
                    <a:p>
                      <a:r>
                        <a:rPr lang="en-CA" dirty="0"/>
                        <a:t>                              26</a:t>
                      </a:r>
                    </a:p>
                  </a:txBody>
                  <a:tcPr/>
                </a:tc>
                <a:extLst>
                  <a:ext uri="{0D108BD9-81ED-4DB2-BD59-A6C34878D82A}">
                    <a16:rowId xmlns:a16="http://schemas.microsoft.com/office/drawing/2014/main" val="745111016"/>
                  </a:ext>
                </a:extLst>
              </a:tr>
              <a:tr h="370840">
                <a:tc>
                  <a:txBody>
                    <a:bodyPr/>
                    <a:lstStyle/>
                    <a:p>
                      <a:r>
                        <a:rPr lang="en-CA" dirty="0"/>
                        <a:t>                         MAY  7</a:t>
                      </a:r>
                    </a:p>
                  </a:txBody>
                  <a:tcPr/>
                </a:tc>
                <a:tc>
                  <a:txBody>
                    <a:bodyPr/>
                    <a:lstStyle/>
                    <a:p>
                      <a:r>
                        <a:rPr lang="en-CA" dirty="0"/>
                        <a:t>                              27</a:t>
                      </a:r>
                    </a:p>
                  </a:txBody>
                  <a:tcPr/>
                </a:tc>
                <a:extLst>
                  <a:ext uri="{0D108BD9-81ED-4DB2-BD59-A6C34878D82A}">
                    <a16:rowId xmlns:a16="http://schemas.microsoft.com/office/drawing/2014/main" val="3672764461"/>
                  </a:ext>
                </a:extLst>
              </a:tr>
              <a:tr h="370840">
                <a:tc>
                  <a:txBody>
                    <a:bodyPr/>
                    <a:lstStyle/>
                    <a:p>
                      <a:r>
                        <a:rPr lang="en-CA" dirty="0"/>
                        <a:t>                                   14</a:t>
                      </a:r>
                    </a:p>
                  </a:txBody>
                  <a:tcPr/>
                </a:tc>
                <a:tc>
                  <a:txBody>
                    <a:bodyPr/>
                    <a:lstStyle/>
                    <a:p>
                      <a:r>
                        <a:rPr lang="en-CA" dirty="0"/>
                        <a:t>                              28</a:t>
                      </a:r>
                    </a:p>
                  </a:txBody>
                  <a:tcPr/>
                </a:tc>
                <a:extLst>
                  <a:ext uri="{0D108BD9-81ED-4DB2-BD59-A6C34878D82A}">
                    <a16:rowId xmlns:a16="http://schemas.microsoft.com/office/drawing/2014/main" val="1636026195"/>
                  </a:ext>
                </a:extLst>
              </a:tr>
              <a:tr h="370840">
                <a:tc>
                  <a:txBody>
                    <a:bodyPr/>
                    <a:lstStyle/>
                    <a:p>
                      <a:r>
                        <a:rPr lang="en-CA" dirty="0"/>
                        <a:t>                                    21, 28, June 4</a:t>
                      </a:r>
                    </a:p>
                  </a:txBody>
                  <a:tcPr/>
                </a:tc>
                <a:tc>
                  <a:txBody>
                    <a:bodyPr/>
                    <a:lstStyle/>
                    <a:p>
                      <a:r>
                        <a:rPr lang="en-CA" dirty="0"/>
                        <a:t>                              29, 30, final review</a:t>
                      </a:r>
                    </a:p>
                  </a:txBody>
                  <a:tcPr/>
                </a:tc>
                <a:extLst>
                  <a:ext uri="{0D108BD9-81ED-4DB2-BD59-A6C34878D82A}">
                    <a16:rowId xmlns:a16="http://schemas.microsoft.com/office/drawing/2014/main" val="1766394249"/>
                  </a:ext>
                </a:extLst>
              </a:tr>
            </a:tbl>
          </a:graphicData>
        </a:graphic>
      </p:graphicFrame>
      <p:sp>
        <p:nvSpPr>
          <p:cNvPr id="3" name="Slide Number Placeholder 2">
            <a:extLst>
              <a:ext uri="{FF2B5EF4-FFF2-40B4-BE49-F238E27FC236}">
                <a16:creationId xmlns:a16="http://schemas.microsoft.com/office/drawing/2014/main" id="{9C712111-896B-3FB8-AA38-B326AA990AD1}"/>
              </a:ext>
            </a:extLst>
          </p:cNvPr>
          <p:cNvSpPr>
            <a:spLocks noGrp="1"/>
          </p:cNvSpPr>
          <p:nvPr>
            <p:ph type="sldNum" sz="quarter" idx="12"/>
          </p:nvPr>
        </p:nvSpPr>
        <p:spPr/>
        <p:txBody>
          <a:bodyPr/>
          <a:lstStyle/>
          <a:p>
            <a:fld id="{5B621ED0-B45F-441E-93E9-023E2B55C8A5}" type="slidenum">
              <a:rPr lang="en-CA" smtClean="0"/>
              <a:t>223</a:t>
            </a:fld>
            <a:endParaRPr lang="en-CA"/>
          </a:p>
        </p:txBody>
      </p:sp>
    </p:spTree>
    <p:extLst>
      <p:ext uri="{BB962C8B-B14F-4D97-AF65-F5344CB8AC3E}">
        <p14:creationId xmlns:p14="http://schemas.microsoft.com/office/powerpoint/2010/main" val="28816175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white t-shirt with a computer character&#10;&#10;Description automatically generated">
            <a:extLst>
              <a:ext uri="{FF2B5EF4-FFF2-40B4-BE49-F238E27FC236}">
                <a16:creationId xmlns:a16="http://schemas.microsoft.com/office/drawing/2014/main" id="{8F583463-AA79-1DA4-ACEB-C99CBE54F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974" y="3762727"/>
            <a:ext cx="4311486" cy="2901726"/>
          </a:xfrm>
          <a:prstGeom prst="rect">
            <a:avLst/>
          </a:prstGeom>
        </p:spPr>
      </p:pic>
      <p:pic>
        <p:nvPicPr>
          <p:cNvPr id="5" name="Picture 4" descr="A snow cannon spraying snow on a house&#10;&#10;Description automatically generated">
            <a:extLst>
              <a:ext uri="{FF2B5EF4-FFF2-40B4-BE49-F238E27FC236}">
                <a16:creationId xmlns:a16="http://schemas.microsoft.com/office/drawing/2014/main" id="{2C378C71-0A37-E7C8-B713-2E51F46BF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9468" y="130796"/>
            <a:ext cx="4907756" cy="3455367"/>
          </a:xfrm>
          <a:prstGeom prst="rect">
            <a:avLst/>
          </a:prstGeom>
        </p:spPr>
      </p:pic>
      <p:sp>
        <p:nvSpPr>
          <p:cNvPr id="7" name="TextBox 6">
            <a:extLst>
              <a:ext uri="{FF2B5EF4-FFF2-40B4-BE49-F238E27FC236}">
                <a16:creationId xmlns:a16="http://schemas.microsoft.com/office/drawing/2014/main" id="{5ABF07BF-326A-1997-87AD-6D870D4F2123}"/>
              </a:ext>
            </a:extLst>
          </p:cNvPr>
          <p:cNvSpPr txBox="1"/>
          <p:nvPr/>
        </p:nvSpPr>
        <p:spPr>
          <a:xfrm>
            <a:off x="-9788" y="757704"/>
            <a:ext cx="6761328" cy="2862322"/>
          </a:xfrm>
          <a:prstGeom prst="rect">
            <a:avLst/>
          </a:prstGeom>
          <a:noFill/>
        </p:spPr>
        <p:txBody>
          <a:bodyPr wrap="square">
            <a:spAutoFit/>
          </a:bodyPr>
          <a:lstStyle/>
          <a:p>
            <a:pPr marL="285750" indent="-285750">
              <a:buFont typeface="Arial" panose="020B0604020202020204" pitchFamily="34" charset="0"/>
              <a:buChar char="•"/>
            </a:pPr>
            <a:r>
              <a:rPr lang="en-CA" sz="2000" dirty="0"/>
              <a:t>There may be unexpected events that interfere with the  normal running of the simple course. </a:t>
            </a:r>
          </a:p>
          <a:p>
            <a:pPr marL="285750" indent="-285750">
              <a:buFont typeface="Arial" panose="020B0604020202020204" pitchFamily="34" charset="0"/>
              <a:buChar char="•"/>
            </a:pPr>
            <a:r>
              <a:rPr lang="en-CA" sz="2000" dirty="0"/>
              <a:t>These may include internet issues, power outages, or bad weather.</a:t>
            </a:r>
          </a:p>
          <a:p>
            <a:pPr marL="285750" indent="-285750">
              <a:buFont typeface="Arial" panose="020B0604020202020204" pitchFamily="34" charset="0"/>
              <a:buChar char="•"/>
            </a:pPr>
            <a:r>
              <a:rPr lang="en-CA" sz="2000" dirty="0"/>
              <a:t>Some suggestions:</a:t>
            </a:r>
          </a:p>
          <a:p>
            <a:pPr marL="285750" indent="-285750">
              <a:buFont typeface="Arial" panose="020B0604020202020204" pitchFamily="34" charset="0"/>
              <a:buChar char="•"/>
            </a:pPr>
            <a:r>
              <a:rPr lang="en-CA" sz="2000" dirty="0"/>
              <a:t>If the internet cuts out, check if the problem is at your end. If it’s at our end, we will keep trying to reconnect.</a:t>
            </a:r>
          </a:p>
          <a:p>
            <a:pPr marL="285750" indent="-285750">
              <a:buFont typeface="Arial" panose="020B0604020202020204" pitchFamily="34" charset="0"/>
              <a:buChar char="•"/>
            </a:pPr>
            <a:r>
              <a:rPr lang="en-CA" sz="2000" dirty="0"/>
              <a:t>If for some reason we can’t do the course virtually, (power outage, long internet disruption.) we will still do it in person.</a:t>
            </a:r>
          </a:p>
        </p:txBody>
      </p:sp>
      <p:sp>
        <p:nvSpPr>
          <p:cNvPr id="9" name="TextBox 8">
            <a:extLst>
              <a:ext uri="{FF2B5EF4-FFF2-40B4-BE49-F238E27FC236}">
                <a16:creationId xmlns:a16="http://schemas.microsoft.com/office/drawing/2014/main" id="{BE92B6F0-92F8-886C-92BD-47FF6F439421}"/>
              </a:ext>
            </a:extLst>
          </p:cNvPr>
          <p:cNvSpPr txBox="1"/>
          <p:nvPr/>
        </p:nvSpPr>
        <p:spPr>
          <a:xfrm>
            <a:off x="5003594" y="4203436"/>
            <a:ext cx="7083630" cy="2523768"/>
          </a:xfrm>
          <a:prstGeom prst="rect">
            <a:avLst/>
          </a:prstGeom>
          <a:noFill/>
        </p:spPr>
        <p:txBody>
          <a:bodyPr wrap="square">
            <a:spAutoFit/>
          </a:bodyPr>
          <a:lstStyle/>
          <a:p>
            <a:pPr marL="285750" indent="-285750">
              <a:buFont typeface="Arial" panose="020B0604020202020204" pitchFamily="34" charset="0"/>
              <a:buChar char="•"/>
            </a:pPr>
            <a:r>
              <a:rPr lang="en-CA" sz="2000" dirty="0"/>
              <a:t>If it’s bad weather:</a:t>
            </a:r>
          </a:p>
          <a:p>
            <a:pPr marL="285750" indent="-285750">
              <a:buFont typeface="Arial" panose="020B0604020202020204" pitchFamily="34" charset="0"/>
              <a:buChar char="•"/>
            </a:pPr>
            <a:r>
              <a:rPr lang="en-CA" sz="2000" dirty="0"/>
              <a:t>If the church is open we will be here.</a:t>
            </a:r>
          </a:p>
          <a:p>
            <a:pPr marL="285750" indent="-285750">
              <a:buFont typeface="Arial" panose="020B0604020202020204" pitchFamily="34" charset="0"/>
              <a:buChar char="•"/>
            </a:pPr>
            <a:r>
              <a:rPr lang="en-CA" sz="2000" dirty="0"/>
              <a:t>If the church is closed, we will still do the course virtually. If you’re doing the course in person and need a zoom link, please email us</a:t>
            </a:r>
          </a:p>
          <a:p>
            <a:pPr marL="285750" indent="-285750">
              <a:buFont typeface="Arial" panose="020B0604020202020204" pitchFamily="34" charset="0"/>
              <a:buChar char="•"/>
            </a:pPr>
            <a:r>
              <a:rPr lang="en-CA" sz="2000" dirty="0"/>
              <a:t>How will we know if the church is closed?</a:t>
            </a:r>
          </a:p>
          <a:p>
            <a:pPr marL="285750" indent="-285750">
              <a:buFont typeface="Arial" panose="020B0604020202020204" pitchFamily="34" charset="0"/>
              <a:buChar char="•"/>
            </a:pPr>
            <a:r>
              <a:rPr lang="en-CA" sz="2000" dirty="0">
                <a:solidFill>
                  <a:schemeClr val="bg1"/>
                </a:solidFill>
              </a:rPr>
              <a:t>We will post updates on unexpected events on the website</a:t>
            </a:r>
          </a:p>
          <a:p>
            <a:r>
              <a:rPr lang="en-CA" sz="1800" dirty="0"/>
              <a:t> </a:t>
            </a:r>
            <a:endParaRPr lang="en-CA" dirty="0"/>
          </a:p>
        </p:txBody>
      </p:sp>
      <p:sp>
        <p:nvSpPr>
          <p:cNvPr id="11" name="TextBox 10">
            <a:extLst>
              <a:ext uri="{FF2B5EF4-FFF2-40B4-BE49-F238E27FC236}">
                <a16:creationId xmlns:a16="http://schemas.microsoft.com/office/drawing/2014/main" id="{983511F0-01FF-D202-27E3-1EE5EE40EFFA}"/>
              </a:ext>
            </a:extLst>
          </p:cNvPr>
          <p:cNvSpPr txBox="1"/>
          <p:nvPr/>
        </p:nvSpPr>
        <p:spPr>
          <a:xfrm>
            <a:off x="1022763" y="49818"/>
            <a:ext cx="5300848" cy="707886"/>
          </a:xfrm>
          <a:prstGeom prst="rect">
            <a:avLst/>
          </a:prstGeom>
          <a:noFill/>
        </p:spPr>
        <p:txBody>
          <a:bodyPr wrap="square">
            <a:spAutoFit/>
          </a:bodyPr>
          <a:lstStyle/>
          <a:p>
            <a:r>
              <a:rPr lang="en-CA" sz="4000" dirty="0">
                <a:solidFill>
                  <a:schemeClr val="bg1"/>
                </a:solidFill>
              </a:rPr>
              <a:t>UNEXPECTED EVENTS</a:t>
            </a:r>
          </a:p>
        </p:txBody>
      </p:sp>
      <p:sp>
        <p:nvSpPr>
          <p:cNvPr id="2" name="Slide Number Placeholder 1">
            <a:extLst>
              <a:ext uri="{FF2B5EF4-FFF2-40B4-BE49-F238E27FC236}">
                <a16:creationId xmlns:a16="http://schemas.microsoft.com/office/drawing/2014/main" id="{6802AA3A-B2EA-BBC2-566A-29A29A44CCE1}"/>
              </a:ext>
            </a:extLst>
          </p:cNvPr>
          <p:cNvSpPr>
            <a:spLocks noGrp="1"/>
          </p:cNvSpPr>
          <p:nvPr>
            <p:ph type="sldNum" sz="quarter" idx="12"/>
          </p:nvPr>
        </p:nvSpPr>
        <p:spPr/>
        <p:txBody>
          <a:bodyPr/>
          <a:lstStyle/>
          <a:p>
            <a:fld id="{5B621ED0-B45F-441E-93E9-023E2B55C8A5}" type="slidenum">
              <a:rPr lang="en-CA" smtClean="0"/>
              <a:t>224</a:t>
            </a:fld>
            <a:endParaRPr lang="en-CA"/>
          </a:p>
        </p:txBody>
      </p:sp>
    </p:spTree>
    <p:extLst>
      <p:ext uri="{BB962C8B-B14F-4D97-AF65-F5344CB8AC3E}">
        <p14:creationId xmlns:p14="http://schemas.microsoft.com/office/powerpoint/2010/main" val="300189685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solidFill>
                  <a:schemeClr val="bg1"/>
                </a:solidFill>
              </a:rPr>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61D3899A-0AB7-973D-37A0-05367EF4069E}"/>
              </a:ext>
            </a:extLst>
          </p:cNvPr>
          <p:cNvSpPr>
            <a:spLocks noGrp="1"/>
          </p:cNvSpPr>
          <p:nvPr>
            <p:ph type="sldNum" sz="quarter" idx="12"/>
          </p:nvPr>
        </p:nvSpPr>
        <p:spPr/>
        <p:txBody>
          <a:bodyPr/>
          <a:lstStyle/>
          <a:p>
            <a:fld id="{5B621ED0-B45F-441E-93E9-023E2B55C8A5}" type="slidenum">
              <a:rPr lang="en-CA" smtClean="0"/>
              <a:t>225</a:t>
            </a:fld>
            <a:endParaRPr lang="en-CA"/>
          </a:p>
        </p:txBody>
      </p:sp>
    </p:spTree>
    <p:extLst>
      <p:ext uri="{BB962C8B-B14F-4D97-AF65-F5344CB8AC3E}">
        <p14:creationId xmlns:p14="http://schemas.microsoft.com/office/powerpoint/2010/main" val="246596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931183" y="5847417"/>
            <a:ext cx="9966960" cy="1325880"/>
          </a:xfrm>
        </p:spPr>
        <p:txBody>
          <a:bodyPr vert="horz" lIns="91440" tIns="45720" rIns="91440" bIns="45720" rtlCol="0" anchor="b">
            <a:normAutofit fontScale="90000"/>
          </a:bodyPr>
          <a:lstStyle/>
          <a:p>
            <a:pPr algn="ctr">
              <a:lnSpc>
                <a:spcPct val="85000"/>
              </a:lnSpc>
            </a:pPr>
            <a:r>
              <a:rPr lang="en-US" sz="4600" b="1" cap="all" dirty="0">
                <a:solidFill>
                  <a:schemeClr val="tx1"/>
                </a:solidFill>
              </a:rPr>
              <a:t> </a:t>
            </a:r>
            <a:r>
              <a:rPr lang="en-US" sz="4600" b="1" cap="all" dirty="0">
                <a:solidFill>
                  <a:schemeClr val="bg1"/>
                </a:solidFill>
              </a:rPr>
              <a:t>session 1 of  SIMPLE</a:t>
            </a:r>
            <a:br>
              <a:rPr lang="en-US" sz="4600" b="1" cap="all" dirty="0">
                <a:solidFill>
                  <a:schemeClr val="bg1"/>
                </a:solidFill>
              </a:rPr>
            </a:br>
            <a:r>
              <a:rPr lang="en-US" sz="4600" b="1" cap="all" dirty="0">
                <a:solidFill>
                  <a:schemeClr val="bg1"/>
                </a:solidFill>
              </a:rPr>
              <a:t>10-minute break</a:t>
            </a:r>
            <a:br>
              <a:rPr lang="en-US" sz="4600" b="1" cap="all" dirty="0"/>
            </a:br>
            <a:endParaRPr lang="en-US" sz="4600" b="1" cap="all" dirty="0"/>
          </a:p>
        </p:txBody>
      </p:sp>
      <p:pic>
        <p:nvPicPr>
          <p:cNvPr id="3" name="Picture 2" descr="Several signs with white text&#10;&#10;Description automatically generated">
            <a:extLst>
              <a:ext uri="{FF2B5EF4-FFF2-40B4-BE49-F238E27FC236}">
                <a16:creationId xmlns:a16="http://schemas.microsoft.com/office/drawing/2014/main" id="{7E4DBCD8-2F6A-53F3-35E3-394AB63FAC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67" y="219919"/>
            <a:ext cx="11632557" cy="5139159"/>
          </a:xfrm>
          <a:prstGeom prst="rect">
            <a:avLst/>
          </a:prstGeom>
        </p:spPr>
      </p:pic>
      <p:sp>
        <p:nvSpPr>
          <p:cNvPr id="4" name="Slide Number Placeholder 3">
            <a:extLst>
              <a:ext uri="{FF2B5EF4-FFF2-40B4-BE49-F238E27FC236}">
                <a16:creationId xmlns:a16="http://schemas.microsoft.com/office/drawing/2014/main" id="{A11D4D89-B6CC-EDAC-0BF7-A3D73CEE2F32}"/>
              </a:ext>
            </a:extLst>
          </p:cNvPr>
          <p:cNvSpPr>
            <a:spLocks noGrp="1"/>
          </p:cNvSpPr>
          <p:nvPr>
            <p:ph type="sldNum" sz="quarter" idx="12"/>
          </p:nvPr>
        </p:nvSpPr>
        <p:spPr/>
        <p:txBody>
          <a:bodyPr/>
          <a:lstStyle/>
          <a:p>
            <a:fld id="{5B621ED0-B45F-441E-93E9-023E2B55C8A5}" type="slidenum">
              <a:rPr lang="en-CA" smtClean="0"/>
              <a:t>226</a:t>
            </a:fld>
            <a:endParaRPr lang="en-CA"/>
          </a:p>
        </p:txBody>
      </p:sp>
    </p:spTree>
    <p:extLst>
      <p:ext uri="{BB962C8B-B14F-4D97-AF65-F5344CB8AC3E}">
        <p14:creationId xmlns:p14="http://schemas.microsoft.com/office/powerpoint/2010/main" val="357584313"/>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10 Minutes Timer With Calm and Soft Music">
            <a:hlinkClick r:id="" action="ppaction://media"/>
            <a:extLst>
              <a:ext uri="{FF2B5EF4-FFF2-40B4-BE49-F238E27FC236}">
                <a16:creationId xmlns:a16="http://schemas.microsoft.com/office/drawing/2014/main" id="{36B7585C-5468-3A1C-F8BE-1032A1097C0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1E5B61AD-D2F0-69AC-525A-FB2BC6B2DDF2}"/>
              </a:ext>
            </a:extLst>
          </p:cNvPr>
          <p:cNvSpPr>
            <a:spLocks noGrp="1"/>
          </p:cNvSpPr>
          <p:nvPr>
            <p:ph type="sldNum" sz="quarter" idx="12"/>
          </p:nvPr>
        </p:nvSpPr>
        <p:spPr/>
        <p:txBody>
          <a:bodyPr/>
          <a:lstStyle/>
          <a:p>
            <a:fld id="{5B621ED0-B45F-441E-93E9-023E2B55C8A5}" type="slidenum">
              <a:rPr lang="en-CA" smtClean="0"/>
              <a:t>227</a:t>
            </a:fld>
            <a:endParaRPr lang="en-CA"/>
          </a:p>
        </p:txBody>
      </p:sp>
    </p:spTree>
    <p:extLst>
      <p:ext uri="{BB962C8B-B14F-4D97-AF65-F5344CB8AC3E}">
        <p14:creationId xmlns:p14="http://schemas.microsoft.com/office/powerpoint/2010/main" val="281871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931183" y="5847417"/>
            <a:ext cx="9966960" cy="1325880"/>
          </a:xfrm>
        </p:spPr>
        <p:txBody>
          <a:bodyPr vert="horz" lIns="91440" tIns="45720" rIns="91440" bIns="45720" rtlCol="0" anchor="b">
            <a:normAutofit fontScale="90000"/>
          </a:bodyPr>
          <a:lstStyle/>
          <a:p>
            <a:pPr algn="ctr">
              <a:lnSpc>
                <a:spcPct val="85000"/>
              </a:lnSpc>
            </a:pPr>
            <a:r>
              <a:rPr lang="en-US" sz="4600" b="1" cap="all" dirty="0">
                <a:solidFill>
                  <a:schemeClr val="tx1"/>
                </a:solidFill>
              </a:rPr>
              <a:t> </a:t>
            </a:r>
            <a:r>
              <a:rPr lang="en-US" sz="4600" b="1" cap="all" dirty="0">
                <a:solidFill>
                  <a:schemeClr val="bg1"/>
                </a:solidFill>
              </a:rPr>
              <a:t>session 1 of  SIMPLE</a:t>
            </a:r>
            <a:br>
              <a:rPr lang="en-US" sz="4600" b="1" cap="all" dirty="0">
                <a:solidFill>
                  <a:schemeClr val="bg1"/>
                </a:solidFill>
              </a:rPr>
            </a:br>
            <a:r>
              <a:rPr lang="en-US" sz="4600" b="1" dirty="0">
                <a:solidFill>
                  <a:schemeClr val="bg1"/>
                </a:solidFill>
              </a:rPr>
              <a:t>welcome back from the break</a:t>
            </a:r>
            <a:br>
              <a:rPr lang="en-US" sz="4600" b="1" cap="all" dirty="0"/>
            </a:br>
            <a:endParaRPr lang="en-US" sz="4600" b="1" cap="all" dirty="0"/>
          </a:p>
        </p:txBody>
      </p:sp>
      <p:pic>
        <p:nvPicPr>
          <p:cNvPr id="3" name="Picture 2" descr="Several signs with white text&#10;&#10;Description automatically generated">
            <a:extLst>
              <a:ext uri="{FF2B5EF4-FFF2-40B4-BE49-F238E27FC236}">
                <a16:creationId xmlns:a16="http://schemas.microsoft.com/office/drawing/2014/main" id="{7E4DBCD8-2F6A-53F3-35E3-394AB63FAC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67" y="219919"/>
            <a:ext cx="11632557" cy="5104435"/>
          </a:xfrm>
          <a:prstGeom prst="rect">
            <a:avLst/>
          </a:prstGeom>
        </p:spPr>
      </p:pic>
      <p:sp>
        <p:nvSpPr>
          <p:cNvPr id="4" name="Slide Number Placeholder 3">
            <a:extLst>
              <a:ext uri="{FF2B5EF4-FFF2-40B4-BE49-F238E27FC236}">
                <a16:creationId xmlns:a16="http://schemas.microsoft.com/office/drawing/2014/main" id="{247684D6-DDAC-FA59-DF0A-2D7EF03F5AEE}"/>
              </a:ext>
            </a:extLst>
          </p:cNvPr>
          <p:cNvSpPr>
            <a:spLocks noGrp="1"/>
          </p:cNvSpPr>
          <p:nvPr>
            <p:ph type="sldNum" sz="quarter" idx="12"/>
          </p:nvPr>
        </p:nvSpPr>
        <p:spPr/>
        <p:txBody>
          <a:bodyPr/>
          <a:lstStyle/>
          <a:p>
            <a:fld id="{5B621ED0-B45F-441E-93E9-023E2B55C8A5}" type="slidenum">
              <a:rPr lang="en-CA" smtClean="0"/>
              <a:t>228</a:t>
            </a:fld>
            <a:endParaRPr lang="en-CA"/>
          </a:p>
        </p:txBody>
      </p:sp>
    </p:spTree>
    <p:extLst>
      <p:ext uri="{BB962C8B-B14F-4D97-AF65-F5344CB8AC3E}">
        <p14:creationId xmlns:p14="http://schemas.microsoft.com/office/powerpoint/2010/main" val="859384620"/>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solidFill>
                  <a:schemeClr val="bg1"/>
                </a:solidFill>
              </a:rPr>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BBB7676A-DF7D-E694-BDD5-9AEE9207A7E3}"/>
              </a:ext>
            </a:extLst>
          </p:cNvPr>
          <p:cNvSpPr>
            <a:spLocks noGrp="1"/>
          </p:cNvSpPr>
          <p:nvPr>
            <p:ph type="sldNum" sz="quarter" idx="12"/>
          </p:nvPr>
        </p:nvSpPr>
        <p:spPr/>
        <p:txBody>
          <a:bodyPr/>
          <a:lstStyle/>
          <a:p>
            <a:fld id="{5B621ED0-B45F-441E-93E9-023E2B55C8A5}" type="slidenum">
              <a:rPr lang="en-CA" smtClean="0"/>
              <a:t>229</a:t>
            </a:fld>
            <a:endParaRPr lang="en-CA"/>
          </a:p>
        </p:txBody>
      </p:sp>
    </p:spTree>
    <p:extLst>
      <p:ext uri="{BB962C8B-B14F-4D97-AF65-F5344CB8AC3E}">
        <p14:creationId xmlns:p14="http://schemas.microsoft.com/office/powerpoint/2010/main" val="112512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big eyes&#10;&#10;Description automatically generated">
            <a:extLst>
              <a:ext uri="{FF2B5EF4-FFF2-40B4-BE49-F238E27FC236}">
                <a16:creationId xmlns:a16="http://schemas.microsoft.com/office/drawing/2014/main" id="{3DF0E41C-3D98-A4DE-5BAC-31C0B55BE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28" y="598989"/>
            <a:ext cx="3526419" cy="5497975"/>
          </a:xfrm>
          <a:prstGeom prst="rect">
            <a:avLst/>
          </a:prstGeom>
        </p:spPr>
      </p:pic>
      <p:sp>
        <p:nvSpPr>
          <p:cNvPr id="4" name="TextBox 3">
            <a:extLst>
              <a:ext uri="{FF2B5EF4-FFF2-40B4-BE49-F238E27FC236}">
                <a16:creationId xmlns:a16="http://schemas.microsoft.com/office/drawing/2014/main" id="{4949F1D0-5F54-D51C-448D-307F483461FD}"/>
              </a:ext>
            </a:extLst>
          </p:cNvPr>
          <p:cNvSpPr txBox="1"/>
          <p:nvPr/>
        </p:nvSpPr>
        <p:spPr>
          <a:xfrm>
            <a:off x="3773347" y="58846"/>
            <a:ext cx="8554201" cy="6740307"/>
          </a:xfrm>
          <a:prstGeom prst="rect">
            <a:avLst/>
          </a:prstGeom>
          <a:noFill/>
        </p:spPr>
        <p:txBody>
          <a:bodyPr wrap="square">
            <a:spAutoFit/>
          </a:bodyPr>
          <a:lstStyle/>
          <a:p>
            <a:pPr marL="285750" indent="-285750">
              <a:buFont typeface="Arial" panose="020B0604020202020204" pitchFamily="34" charset="0"/>
              <a:buChar char="•"/>
            </a:pPr>
            <a:r>
              <a:rPr lang="en-CA" sz="2400" dirty="0"/>
              <a:t>We thought it would be useful, especially for people doing the course for the first time, to be able to have access to the perspective of a participant who has previously done the course.</a:t>
            </a:r>
          </a:p>
          <a:p>
            <a:pPr marL="285750" indent="-285750">
              <a:buFont typeface="Arial" panose="020B0604020202020204" pitchFamily="34" charset="0"/>
              <a:buChar char="•"/>
            </a:pPr>
            <a:r>
              <a:rPr lang="en-CA" sz="2400" dirty="0"/>
              <a:t>All the people who are repeating the course  have very valuable insights.</a:t>
            </a:r>
          </a:p>
          <a:p>
            <a:pPr marL="285750" indent="-285750">
              <a:buFont typeface="Arial" panose="020B0604020202020204" pitchFamily="34" charset="0"/>
              <a:buChar char="•"/>
            </a:pPr>
            <a:r>
              <a:rPr lang="en-CA" sz="2400" dirty="0"/>
              <a:t>Over the last couple of years, we’ve asked that one participant join the coleader group during our summer planning time to give us their perspective on how to continue to improve the course</a:t>
            </a:r>
          </a:p>
          <a:p>
            <a:pPr marL="285750" indent="-285750">
              <a:buFont typeface="Arial" panose="020B0604020202020204" pitchFamily="34" charset="0"/>
              <a:buChar char="•"/>
            </a:pPr>
            <a:r>
              <a:rPr lang="en-CA" sz="2400" dirty="0"/>
              <a:t>Kate kindly agreed to take on this role, and her contribution at our meetings this summer was greatly appreciated.</a:t>
            </a:r>
          </a:p>
          <a:p>
            <a:pPr marL="285750" indent="-285750">
              <a:buFont typeface="Arial" panose="020B0604020202020204" pitchFamily="34" charset="0"/>
              <a:buChar char="•"/>
            </a:pPr>
            <a:r>
              <a:rPr lang="en-CA" sz="2400" dirty="0"/>
              <a:t>Today we’ll start our “conversations with Kate” segment of the session in which Kate and Jody who is doing the course for the first time (more or less) will have a conversation.</a:t>
            </a:r>
          </a:p>
          <a:p>
            <a:pPr marL="285750" indent="-285750">
              <a:buFont typeface="Arial" panose="020B0604020202020204" pitchFamily="34" charset="0"/>
              <a:buChar char="•"/>
            </a:pPr>
            <a:r>
              <a:rPr lang="en-CA" sz="2400" dirty="0"/>
              <a:t>In the future if anyone, especially people doing the course for the first time has questions they think would be better answered by Kate than by other co leaders please let us know. </a:t>
            </a:r>
          </a:p>
          <a:p>
            <a:pPr marL="285750" indent="-285750">
              <a:buFont typeface="Arial" panose="020B0604020202020204" pitchFamily="34" charset="0"/>
              <a:buChar char="•"/>
            </a:pPr>
            <a:r>
              <a:rPr lang="en-CA" sz="2400" dirty="0"/>
              <a:t>You can also email or chat us your questions for Kate now or any time in the future.   </a:t>
            </a:r>
          </a:p>
        </p:txBody>
      </p:sp>
      <p:sp>
        <p:nvSpPr>
          <p:cNvPr id="2" name="Slide Number Placeholder 1">
            <a:extLst>
              <a:ext uri="{FF2B5EF4-FFF2-40B4-BE49-F238E27FC236}">
                <a16:creationId xmlns:a16="http://schemas.microsoft.com/office/drawing/2014/main" id="{112B8E6B-A9E2-D95B-2A61-8477C5D47D32}"/>
              </a:ext>
            </a:extLst>
          </p:cNvPr>
          <p:cNvSpPr>
            <a:spLocks noGrp="1"/>
          </p:cNvSpPr>
          <p:nvPr>
            <p:ph type="sldNum" sz="quarter" idx="12"/>
          </p:nvPr>
        </p:nvSpPr>
        <p:spPr/>
        <p:txBody>
          <a:bodyPr/>
          <a:lstStyle/>
          <a:p>
            <a:fld id="{5B621ED0-B45F-441E-93E9-023E2B55C8A5}" type="slidenum">
              <a:rPr lang="en-CA" smtClean="0"/>
              <a:t>230</a:t>
            </a:fld>
            <a:endParaRPr lang="en-CA"/>
          </a:p>
        </p:txBody>
      </p:sp>
    </p:spTree>
    <p:extLst>
      <p:ext uri="{BB962C8B-B14F-4D97-AF65-F5344CB8AC3E}">
        <p14:creationId xmlns:p14="http://schemas.microsoft.com/office/powerpoint/2010/main" val="15052804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lnSpcReduction="100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solidFill>
                  <a:schemeClr val="bg1"/>
                </a:solidFill>
              </a:rPr>
              <a:t>Stuff to keep in mind if you’re triggered in the group</a:t>
            </a:r>
          </a:p>
          <a:p>
            <a:r>
              <a:rPr lang="en-CA" sz="2000" dirty="0"/>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706FC095-0981-05CE-6420-BAC13A1883DB}"/>
              </a:ext>
            </a:extLst>
          </p:cNvPr>
          <p:cNvSpPr>
            <a:spLocks noGrp="1"/>
          </p:cNvSpPr>
          <p:nvPr>
            <p:ph type="sldNum" sz="quarter" idx="12"/>
          </p:nvPr>
        </p:nvSpPr>
        <p:spPr/>
        <p:txBody>
          <a:bodyPr/>
          <a:lstStyle/>
          <a:p>
            <a:fld id="{5B621ED0-B45F-441E-93E9-023E2B55C8A5}" type="slidenum">
              <a:rPr lang="en-CA" smtClean="0"/>
              <a:t>231</a:t>
            </a:fld>
            <a:endParaRPr lang="en-CA"/>
          </a:p>
        </p:txBody>
      </p:sp>
    </p:spTree>
    <p:extLst>
      <p:ext uri="{BB962C8B-B14F-4D97-AF65-F5344CB8AC3E}">
        <p14:creationId xmlns:p14="http://schemas.microsoft.com/office/powerpoint/2010/main" val="241247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miling with her hands on her hips&#10;&#10;Description automatically generated">
            <a:extLst>
              <a:ext uri="{FF2B5EF4-FFF2-40B4-BE49-F238E27FC236}">
                <a16:creationId xmlns:a16="http://schemas.microsoft.com/office/drawing/2014/main" id="{0643143B-57C0-77B4-242A-D6721D122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13" y="1202455"/>
            <a:ext cx="4668224" cy="5463252"/>
          </a:xfrm>
          <a:prstGeom prst="rect">
            <a:avLst/>
          </a:prstGeom>
        </p:spPr>
      </p:pic>
      <p:sp>
        <p:nvSpPr>
          <p:cNvPr id="4" name="TextBox 3">
            <a:extLst>
              <a:ext uri="{FF2B5EF4-FFF2-40B4-BE49-F238E27FC236}">
                <a16:creationId xmlns:a16="http://schemas.microsoft.com/office/drawing/2014/main" id="{DACFF3DD-0BEB-883E-6BE8-7B95D7266CD2}"/>
              </a:ext>
            </a:extLst>
          </p:cNvPr>
          <p:cNvSpPr txBox="1"/>
          <p:nvPr/>
        </p:nvSpPr>
        <p:spPr>
          <a:xfrm>
            <a:off x="0" y="5767500"/>
            <a:ext cx="6094070" cy="584775"/>
          </a:xfrm>
          <a:prstGeom prst="rect">
            <a:avLst/>
          </a:prstGeom>
          <a:noFill/>
        </p:spPr>
        <p:txBody>
          <a:bodyPr wrap="square">
            <a:spAutoFit/>
          </a:bodyPr>
          <a:lstStyle/>
          <a:p>
            <a:pPr algn="ctr"/>
            <a:r>
              <a:rPr lang="en-US" sz="3200" dirty="0"/>
              <a:t>Kate Smidts</a:t>
            </a:r>
            <a:endParaRPr lang="en-CA" sz="3200" dirty="0"/>
          </a:p>
        </p:txBody>
      </p:sp>
      <p:sp>
        <p:nvSpPr>
          <p:cNvPr id="6" name="TextBox 5">
            <a:extLst>
              <a:ext uri="{FF2B5EF4-FFF2-40B4-BE49-F238E27FC236}">
                <a16:creationId xmlns:a16="http://schemas.microsoft.com/office/drawing/2014/main" id="{B034B48C-A676-4A63-B10E-B0151CB3BD61}"/>
              </a:ext>
            </a:extLst>
          </p:cNvPr>
          <p:cNvSpPr txBox="1"/>
          <p:nvPr/>
        </p:nvSpPr>
        <p:spPr>
          <a:xfrm>
            <a:off x="5513717" y="1871901"/>
            <a:ext cx="6094070" cy="2862322"/>
          </a:xfrm>
          <a:prstGeom prst="rect">
            <a:avLst/>
          </a:prstGeom>
          <a:noFill/>
        </p:spPr>
        <p:txBody>
          <a:bodyPr wrap="square">
            <a:spAutoFit/>
          </a:bodyPr>
          <a:lstStyle/>
          <a:p>
            <a:pPr marL="285750" indent="-285750">
              <a:buFont typeface="Arial" panose="020B0604020202020204" pitchFamily="34" charset="0"/>
              <a:buChar char="•"/>
            </a:pPr>
            <a:r>
              <a:rPr lang="en-CA" sz="3600" dirty="0"/>
              <a:t>My name is…</a:t>
            </a:r>
          </a:p>
          <a:p>
            <a:pPr marL="285750" indent="-285750">
              <a:buFont typeface="Arial" panose="020B0604020202020204" pitchFamily="34" charset="0"/>
              <a:buChar char="•"/>
            </a:pPr>
            <a:r>
              <a:rPr lang="en-CA" sz="3600" dirty="0"/>
              <a:t>My role as a co leader is…</a:t>
            </a:r>
          </a:p>
          <a:p>
            <a:pPr marL="285750" indent="-285750">
              <a:buFont typeface="Arial" panose="020B0604020202020204" pitchFamily="34" charset="0"/>
              <a:buChar char="•"/>
            </a:pPr>
            <a:r>
              <a:rPr lang="en-CA" sz="3600" dirty="0"/>
              <a:t>My intention for the time we spend together is…</a:t>
            </a:r>
          </a:p>
          <a:p>
            <a:pPr marL="285750" indent="-285750">
              <a:buFont typeface="Arial" panose="020B0604020202020204" pitchFamily="34" charset="0"/>
              <a:buChar char="•"/>
            </a:pPr>
            <a:r>
              <a:rPr lang="en-CA" sz="3600" dirty="0"/>
              <a:t>My goal for the course is…</a:t>
            </a:r>
          </a:p>
        </p:txBody>
      </p:sp>
      <p:sp>
        <p:nvSpPr>
          <p:cNvPr id="5" name="TextBox 4">
            <a:extLst>
              <a:ext uri="{FF2B5EF4-FFF2-40B4-BE49-F238E27FC236}">
                <a16:creationId xmlns:a16="http://schemas.microsoft.com/office/drawing/2014/main" id="{F28A43E2-CB93-BA03-C717-098C3F8E9104}"/>
              </a:ext>
            </a:extLst>
          </p:cNvPr>
          <p:cNvSpPr txBox="1"/>
          <p:nvPr/>
        </p:nvSpPr>
        <p:spPr>
          <a:xfrm>
            <a:off x="3816096" y="192293"/>
            <a:ext cx="6096000" cy="646331"/>
          </a:xfrm>
          <a:prstGeom prst="rect">
            <a:avLst/>
          </a:prstGeom>
          <a:noFill/>
        </p:spPr>
        <p:txBody>
          <a:bodyPr wrap="square">
            <a:spAutoFit/>
          </a:bodyPr>
          <a:lstStyle/>
          <a:p>
            <a:r>
              <a:rPr lang="en-CA" sz="3600" dirty="0">
                <a:solidFill>
                  <a:schemeClr val="bg1"/>
                </a:solidFill>
              </a:rPr>
              <a:t> IF YOU’RE TRIGGERED </a:t>
            </a:r>
            <a:endParaRPr lang="en-CA" sz="3600" dirty="0"/>
          </a:p>
        </p:txBody>
      </p:sp>
      <p:sp>
        <p:nvSpPr>
          <p:cNvPr id="2" name="Slide Number Placeholder 1">
            <a:extLst>
              <a:ext uri="{FF2B5EF4-FFF2-40B4-BE49-F238E27FC236}">
                <a16:creationId xmlns:a16="http://schemas.microsoft.com/office/drawing/2014/main" id="{909D7FA4-D8BB-C391-701B-35759442B03B}"/>
              </a:ext>
            </a:extLst>
          </p:cNvPr>
          <p:cNvSpPr>
            <a:spLocks noGrp="1"/>
          </p:cNvSpPr>
          <p:nvPr>
            <p:ph type="sldNum" sz="quarter" idx="12"/>
          </p:nvPr>
        </p:nvSpPr>
        <p:spPr/>
        <p:txBody>
          <a:bodyPr/>
          <a:lstStyle/>
          <a:p>
            <a:fld id="{5B621ED0-B45F-441E-93E9-023E2B55C8A5}" type="slidenum">
              <a:rPr lang="en-CA" smtClean="0"/>
              <a:t>232</a:t>
            </a:fld>
            <a:endParaRPr lang="en-CA"/>
          </a:p>
        </p:txBody>
      </p:sp>
    </p:spTree>
    <p:extLst>
      <p:ext uri="{BB962C8B-B14F-4D97-AF65-F5344CB8AC3E}">
        <p14:creationId xmlns:p14="http://schemas.microsoft.com/office/powerpoint/2010/main" val="132682521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86AA-6B53-1D48-EC6E-27D74D089878}"/>
              </a:ext>
            </a:extLst>
          </p:cNvPr>
          <p:cNvSpPr>
            <a:spLocks noGrp="1"/>
          </p:cNvSpPr>
          <p:nvPr>
            <p:ph type="title" idx="4294967295"/>
          </p:nvPr>
        </p:nvSpPr>
        <p:spPr>
          <a:xfrm>
            <a:off x="-241715" y="-403685"/>
            <a:ext cx="13147966" cy="1357312"/>
          </a:xfrm>
        </p:spPr>
        <p:txBody>
          <a:bodyPr>
            <a:normAutofit/>
          </a:bodyPr>
          <a:lstStyle/>
          <a:p>
            <a:r>
              <a:rPr lang="en-CA" sz="3200" dirty="0">
                <a:solidFill>
                  <a:schemeClr val="bg1"/>
                </a:solidFill>
              </a:rPr>
              <a:t>       SOME THINGS TO KEEP in mind when SHARING in the group</a:t>
            </a:r>
          </a:p>
        </p:txBody>
      </p:sp>
      <p:sp>
        <p:nvSpPr>
          <p:cNvPr id="3" name="Content Placeholder 2">
            <a:extLst>
              <a:ext uri="{FF2B5EF4-FFF2-40B4-BE49-F238E27FC236}">
                <a16:creationId xmlns:a16="http://schemas.microsoft.com/office/drawing/2014/main" id="{CC848EC8-F35D-E014-4C4F-3E312D51D0EF}"/>
              </a:ext>
            </a:extLst>
          </p:cNvPr>
          <p:cNvSpPr>
            <a:spLocks noGrp="1"/>
          </p:cNvSpPr>
          <p:nvPr>
            <p:ph idx="4294967295"/>
          </p:nvPr>
        </p:nvSpPr>
        <p:spPr>
          <a:xfrm>
            <a:off x="0" y="677119"/>
            <a:ext cx="12192000" cy="6180881"/>
          </a:xfrm>
        </p:spPr>
        <p:txBody>
          <a:bodyPr>
            <a:normAutofit fontScale="92500" lnSpcReduction="10000"/>
          </a:bodyPr>
          <a:lstStyle/>
          <a:p>
            <a:r>
              <a:rPr lang="en-CA" dirty="0">
                <a:solidFill>
                  <a:schemeClr val="tx1"/>
                </a:solidFill>
              </a:rPr>
              <a:t>Course participants are encouraged to share their feelings and thoughts in the sessions. Participant contributions are generally considered by most participants to be the most valuable aspect of the course.</a:t>
            </a:r>
          </a:p>
          <a:p>
            <a:r>
              <a:rPr lang="en-CA" dirty="0">
                <a:solidFill>
                  <a:schemeClr val="tx1"/>
                </a:solidFill>
              </a:rPr>
              <a:t>You will notice that the co-leaders strive to time manage during the course so that all the different components of each session are adequately covered.</a:t>
            </a:r>
          </a:p>
          <a:p>
            <a:r>
              <a:rPr lang="en-CA" dirty="0"/>
              <a:t>At any time during a </a:t>
            </a:r>
            <a:r>
              <a:rPr lang="en-CA" dirty="0">
                <a:solidFill>
                  <a:schemeClr val="tx1"/>
                </a:solidFill>
              </a:rPr>
              <a:t> session, </a:t>
            </a:r>
            <a:r>
              <a:rPr lang="en-CA" dirty="0"/>
              <a:t>you may make comments, give us feedback or ask us questions</a:t>
            </a:r>
            <a:r>
              <a:rPr lang="en-CA" dirty="0">
                <a:solidFill>
                  <a:schemeClr val="tx1"/>
                </a:solidFill>
              </a:rPr>
              <a:t>. </a:t>
            </a:r>
            <a:r>
              <a:rPr lang="en-CA" dirty="0"/>
              <a:t>In order to cover all the course material and stay on track d</a:t>
            </a:r>
            <a:r>
              <a:rPr lang="en-CA" dirty="0">
                <a:solidFill>
                  <a:schemeClr val="tx1"/>
                </a:solidFill>
              </a:rPr>
              <a:t>uring </a:t>
            </a:r>
            <a:r>
              <a:rPr lang="en-CA" dirty="0"/>
              <a:t>sessions,</a:t>
            </a:r>
            <a:r>
              <a:rPr lang="en-CA" dirty="0">
                <a:solidFill>
                  <a:schemeClr val="tx1"/>
                </a:solidFill>
              </a:rPr>
              <a:t> we will not go very deeply into any issue and wil</a:t>
            </a:r>
            <a:r>
              <a:rPr lang="en-CA" dirty="0"/>
              <a:t>l </a:t>
            </a:r>
            <a:r>
              <a:rPr lang="en-CA" dirty="0">
                <a:solidFill>
                  <a:schemeClr val="tx1"/>
                </a:solidFill>
              </a:rPr>
              <a:t>try to limit any interaction to about 3 minutes. We have the option of coming back to these conversations during the boing group.</a:t>
            </a:r>
          </a:p>
          <a:p>
            <a:r>
              <a:rPr lang="en-CA" dirty="0"/>
              <a:t>We schedule 6 or 7 practice session throughout the year in which </a:t>
            </a:r>
            <a:r>
              <a:rPr lang="en-CA" dirty="0">
                <a:solidFill>
                  <a:schemeClr val="tx1"/>
                </a:solidFill>
              </a:rPr>
              <a:t> we  set aside a much longer period of time for one of the co-leaders and a volunteer to work together using personal examples to put into practice the material we’re learning. </a:t>
            </a:r>
          </a:p>
          <a:p>
            <a:r>
              <a:rPr lang="en-CA" dirty="0"/>
              <a:t>Any s</a:t>
            </a:r>
            <a:r>
              <a:rPr lang="en-CA" dirty="0">
                <a:solidFill>
                  <a:schemeClr val="tx1"/>
                </a:solidFill>
              </a:rPr>
              <a:t>haring of emotional material can have a significant effect on  course participants. Many course participants have had traumatic experiences in their lives and emotions associated with these experiences may be triggered when hearing  other people who have had similar experiences talking about their traumas. </a:t>
            </a:r>
          </a:p>
          <a:p>
            <a:r>
              <a:rPr lang="en-CA" dirty="0">
                <a:solidFill>
                  <a:schemeClr val="tx1"/>
                </a:solidFill>
              </a:rPr>
              <a:t>Take this into account and use the tools, skills, and strategies that you will learn, to recognize and try to regulate your feelings when you are sharing or listening to someone who is. We will help you stay emotionally regulated.</a:t>
            </a:r>
          </a:p>
          <a:p>
            <a:r>
              <a:rPr lang="en-CA" dirty="0"/>
              <a:t>When you feel triggered by something in the course and go into fight, flight, or freeze, rather than acting on these emotions and thoughts take this as an opportunity to try to understand what happen and practice regulating yourself. The co-leaders will be happy to help you do this. </a:t>
            </a:r>
            <a:endParaRPr lang="en-CA" dirty="0">
              <a:solidFill>
                <a:schemeClr val="tx1"/>
              </a:solidFill>
            </a:endParaRPr>
          </a:p>
        </p:txBody>
      </p:sp>
      <p:sp>
        <p:nvSpPr>
          <p:cNvPr id="4" name="Slide Number Placeholder 3">
            <a:extLst>
              <a:ext uri="{FF2B5EF4-FFF2-40B4-BE49-F238E27FC236}">
                <a16:creationId xmlns:a16="http://schemas.microsoft.com/office/drawing/2014/main" id="{2074ED6F-5DB9-3C66-5776-D139075A7DB7}"/>
              </a:ext>
            </a:extLst>
          </p:cNvPr>
          <p:cNvSpPr>
            <a:spLocks noGrp="1"/>
          </p:cNvSpPr>
          <p:nvPr>
            <p:ph type="sldNum" sz="quarter" idx="12"/>
          </p:nvPr>
        </p:nvSpPr>
        <p:spPr/>
        <p:txBody>
          <a:bodyPr/>
          <a:lstStyle/>
          <a:p>
            <a:fld id="{5B621ED0-B45F-441E-93E9-023E2B55C8A5}" type="slidenum">
              <a:rPr lang="en-CA" smtClean="0"/>
              <a:t>233</a:t>
            </a:fld>
            <a:endParaRPr lang="en-CA"/>
          </a:p>
        </p:txBody>
      </p:sp>
    </p:spTree>
    <p:extLst>
      <p:ext uri="{BB962C8B-B14F-4D97-AF65-F5344CB8AC3E}">
        <p14:creationId xmlns:p14="http://schemas.microsoft.com/office/powerpoint/2010/main" val="333419087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window of tolerance&#10;&#10;Description automatically generated">
            <a:extLst>
              <a:ext uri="{FF2B5EF4-FFF2-40B4-BE49-F238E27FC236}">
                <a16:creationId xmlns:a16="http://schemas.microsoft.com/office/drawing/2014/main" id="{B3E1597B-C980-EF37-23C2-06E9F1BA5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208" y="1098469"/>
            <a:ext cx="3232166" cy="5597812"/>
          </a:xfrm>
          <a:prstGeom prst="rect">
            <a:avLst/>
          </a:prstGeom>
        </p:spPr>
      </p:pic>
      <p:pic>
        <p:nvPicPr>
          <p:cNvPr id="5" name="Picture 4" descr="A close-up of a checklist&#10;&#10;Description automatically generated">
            <a:extLst>
              <a:ext uri="{FF2B5EF4-FFF2-40B4-BE49-F238E27FC236}">
                <a16:creationId xmlns:a16="http://schemas.microsoft.com/office/drawing/2014/main" id="{78B813A6-3ABB-32F9-B31B-6CF01923E2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3374" y="1098469"/>
            <a:ext cx="3115194" cy="5597812"/>
          </a:xfrm>
          <a:prstGeom prst="rect">
            <a:avLst/>
          </a:prstGeom>
        </p:spPr>
      </p:pic>
      <p:sp>
        <p:nvSpPr>
          <p:cNvPr id="7" name="TextBox 6">
            <a:extLst>
              <a:ext uri="{FF2B5EF4-FFF2-40B4-BE49-F238E27FC236}">
                <a16:creationId xmlns:a16="http://schemas.microsoft.com/office/drawing/2014/main" id="{7DE4CFD0-4FBD-502E-AF47-0A7EE4A2EAB7}"/>
              </a:ext>
            </a:extLst>
          </p:cNvPr>
          <p:cNvSpPr txBox="1"/>
          <p:nvPr/>
        </p:nvSpPr>
        <p:spPr>
          <a:xfrm>
            <a:off x="6567054" y="163791"/>
            <a:ext cx="5624946" cy="6740307"/>
          </a:xfrm>
          <a:prstGeom prst="rect">
            <a:avLst/>
          </a:prstGeom>
          <a:noFill/>
        </p:spPr>
        <p:txBody>
          <a:bodyPr wrap="square">
            <a:spAutoFit/>
          </a:bodyPr>
          <a:lstStyle/>
          <a:p>
            <a:pPr marL="285750" indent="-285750">
              <a:buFont typeface="Arial" panose="020B0604020202020204" pitchFamily="34" charset="0"/>
              <a:buChar char="•"/>
            </a:pPr>
            <a:r>
              <a:rPr lang="en-CA" dirty="0"/>
              <a:t>At some point during the course, you will be triggered. This may even happen frequently. Being triggered is an unpleasant experience that we all want to avoid.  </a:t>
            </a:r>
          </a:p>
          <a:p>
            <a:pPr marL="285750" indent="-285750">
              <a:buFont typeface="Arial" panose="020B0604020202020204" pitchFamily="34" charset="0"/>
              <a:buChar char="•"/>
            </a:pPr>
            <a:r>
              <a:rPr lang="en-CA" dirty="0"/>
              <a:t>Emotional triggers are experiences such as memories, situations, certain objects or words, people etc. that spark intense negative emotions.</a:t>
            </a:r>
          </a:p>
          <a:p>
            <a:pPr marL="285750" indent="-285750">
              <a:buFont typeface="Arial" panose="020B0604020202020204" pitchFamily="34" charset="0"/>
              <a:buChar char="•"/>
            </a:pPr>
            <a:r>
              <a:rPr lang="en-CA" dirty="0"/>
              <a:t>These emotions can arise abruptly.</a:t>
            </a:r>
          </a:p>
          <a:p>
            <a:pPr marL="285750" indent="-285750">
              <a:buFont typeface="Arial" panose="020B0604020202020204" pitchFamily="34" charset="0"/>
              <a:buChar char="•"/>
            </a:pPr>
            <a:r>
              <a:rPr lang="en-CA" dirty="0"/>
              <a:t>People with emotional dysregulation frequently have narrow windows of tolerance and frequently experience intense emotions.</a:t>
            </a:r>
          </a:p>
          <a:p>
            <a:pPr marL="285750" indent="-285750">
              <a:buFont typeface="Arial" panose="020B0604020202020204" pitchFamily="34" charset="0"/>
              <a:buChar char="•"/>
            </a:pPr>
            <a:r>
              <a:rPr lang="en-CA" dirty="0"/>
              <a:t>Our minds tend to blame the triggering events for causing these intense emotions. This ignores the fact that being triggered has less to do with the triggering event and more to do with our psychological struggles that the triggering event reveals.</a:t>
            </a:r>
          </a:p>
          <a:p>
            <a:pPr marL="285750" indent="-285750">
              <a:buFont typeface="Arial" panose="020B0604020202020204" pitchFamily="34" charset="0"/>
              <a:buChar char="•"/>
            </a:pPr>
            <a:r>
              <a:rPr lang="en-CA" dirty="0"/>
              <a:t>The automatic reactions to being triggered include withdrawing (anxiety), attacking (anger), or numbing out (dissociation).</a:t>
            </a:r>
          </a:p>
          <a:p>
            <a:pPr marL="285750" indent="-285750">
              <a:buFont typeface="Arial" panose="020B0604020202020204" pitchFamily="34" charset="0"/>
              <a:buChar char="•"/>
            </a:pPr>
            <a:r>
              <a:rPr lang="en-CA" dirty="0"/>
              <a:t>Rather than withdrawing, attacking, or numbing out which is often the repeat of the previous experiences you've encountered, we encourage you to observe and reflect on your emotional reactions. This is more likely to help you widen your window of tolerance and heal.</a:t>
            </a:r>
          </a:p>
          <a:p>
            <a:endParaRPr lang="en-CA" dirty="0"/>
          </a:p>
        </p:txBody>
      </p:sp>
      <p:sp>
        <p:nvSpPr>
          <p:cNvPr id="4" name="TextBox 3">
            <a:extLst>
              <a:ext uri="{FF2B5EF4-FFF2-40B4-BE49-F238E27FC236}">
                <a16:creationId xmlns:a16="http://schemas.microsoft.com/office/drawing/2014/main" id="{2E0DE3E9-0E76-A131-30CB-2FFE173304EB}"/>
              </a:ext>
            </a:extLst>
          </p:cNvPr>
          <p:cNvSpPr txBox="1"/>
          <p:nvPr/>
        </p:nvSpPr>
        <p:spPr>
          <a:xfrm>
            <a:off x="219693" y="161719"/>
            <a:ext cx="6347361" cy="1323439"/>
          </a:xfrm>
          <a:prstGeom prst="rect">
            <a:avLst/>
          </a:prstGeom>
          <a:noFill/>
        </p:spPr>
        <p:txBody>
          <a:bodyPr wrap="square">
            <a:spAutoFit/>
          </a:bodyPr>
          <a:lstStyle/>
          <a:p>
            <a:pPr algn="ctr"/>
            <a:r>
              <a:rPr lang="en-CA" sz="2400" dirty="0">
                <a:solidFill>
                  <a:schemeClr val="bg1"/>
                </a:solidFill>
              </a:rPr>
              <a:t>WHAT TO DO WHEN  YOU FIND YOURSELF TRIGGERED DURING THE GROUP </a:t>
            </a:r>
          </a:p>
          <a:p>
            <a:pPr algn="ctr"/>
            <a:r>
              <a:rPr lang="en-CA" sz="3200" dirty="0"/>
              <a:t> </a:t>
            </a:r>
          </a:p>
        </p:txBody>
      </p:sp>
      <p:sp>
        <p:nvSpPr>
          <p:cNvPr id="2" name="Slide Number Placeholder 1">
            <a:extLst>
              <a:ext uri="{FF2B5EF4-FFF2-40B4-BE49-F238E27FC236}">
                <a16:creationId xmlns:a16="http://schemas.microsoft.com/office/drawing/2014/main" id="{292E3416-AAB3-9DF1-74F1-4E699181FA48}"/>
              </a:ext>
            </a:extLst>
          </p:cNvPr>
          <p:cNvSpPr>
            <a:spLocks noGrp="1"/>
          </p:cNvSpPr>
          <p:nvPr>
            <p:ph type="sldNum" sz="quarter" idx="12"/>
          </p:nvPr>
        </p:nvSpPr>
        <p:spPr/>
        <p:txBody>
          <a:bodyPr/>
          <a:lstStyle/>
          <a:p>
            <a:fld id="{5B621ED0-B45F-441E-93E9-023E2B55C8A5}" type="slidenum">
              <a:rPr lang="en-CA" smtClean="0"/>
              <a:t>234</a:t>
            </a:fld>
            <a:endParaRPr lang="en-CA"/>
          </a:p>
        </p:txBody>
      </p:sp>
    </p:spTree>
    <p:extLst>
      <p:ext uri="{BB962C8B-B14F-4D97-AF65-F5344CB8AC3E}">
        <p14:creationId xmlns:p14="http://schemas.microsoft.com/office/powerpoint/2010/main" val="127698997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solidFill>
                  <a:schemeClr val="bg1"/>
                </a:solidFill>
              </a:rPr>
              <a:t>Participant agreements for the in person and zoom attendees.</a:t>
            </a:r>
          </a:p>
          <a:p>
            <a:r>
              <a:rPr lang="en-CA" sz="2000" dirty="0"/>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8BB69AFF-E004-0E62-B4A3-69F220F6633E}"/>
              </a:ext>
            </a:extLst>
          </p:cNvPr>
          <p:cNvSpPr>
            <a:spLocks noGrp="1"/>
          </p:cNvSpPr>
          <p:nvPr>
            <p:ph type="sldNum" sz="quarter" idx="12"/>
          </p:nvPr>
        </p:nvSpPr>
        <p:spPr/>
        <p:txBody>
          <a:bodyPr/>
          <a:lstStyle/>
          <a:p>
            <a:fld id="{5B621ED0-B45F-441E-93E9-023E2B55C8A5}" type="slidenum">
              <a:rPr lang="en-CA" smtClean="0"/>
              <a:t>235</a:t>
            </a:fld>
            <a:endParaRPr lang="en-CA"/>
          </a:p>
        </p:txBody>
      </p:sp>
    </p:spTree>
    <p:extLst>
      <p:ext uri="{BB962C8B-B14F-4D97-AF65-F5344CB8AC3E}">
        <p14:creationId xmlns:p14="http://schemas.microsoft.com/office/powerpoint/2010/main" val="2045392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itting in a chair&#10;&#10;Description automatically generated">
            <a:extLst>
              <a:ext uri="{FF2B5EF4-FFF2-40B4-BE49-F238E27FC236}">
                <a16:creationId xmlns:a16="http://schemas.microsoft.com/office/drawing/2014/main" id="{0908019F-A99B-CF0D-ACD3-2D504AEDB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227" y="1467091"/>
            <a:ext cx="3345084" cy="3923817"/>
          </a:xfrm>
          <a:prstGeom prst="rect">
            <a:avLst/>
          </a:prstGeom>
        </p:spPr>
      </p:pic>
      <p:sp>
        <p:nvSpPr>
          <p:cNvPr id="4" name="TextBox 3">
            <a:extLst>
              <a:ext uri="{FF2B5EF4-FFF2-40B4-BE49-F238E27FC236}">
                <a16:creationId xmlns:a16="http://schemas.microsoft.com/office/drawing/2014/main" id="{109273E5-35BF-F297-78FD-304DBD27E85F}"/>
              </a:ext>
            </a:extLst>
          </p:cNvPr>
          <p:cNvSpPr txBox="1"/>
          <p:nvPr/>
        </p:nvSpPr>
        <p:spPr>
          <a:xfrm>
            <a:off x="1060531" y="1365812"/>
            <a:ext cx="3345084" cy="523220"/>
          </a:xfrm>
          <a:prstGeom prst="rect">
            <a:avLst/>
          </a:prstGeom>
          <a:noFill/>
        </p:spPr>
        <p:txBody>
          <a:bodyPr wrap="square">
            <a:spAutoFit/>
          </a:bodyPr>
          <a:lstStyle/>
          <a:p>
            <a:r>
              <a:rPr lang="en-CA" sz="2800" dirty="0">
                <a:solidFill>
                  <a:schemeClr val="bg1"/>
                </a:solidFill>
              </a:rPr>
              <a:t>Lauren Ginow </a:t>
            </a:r>
            <a:endParaRPr lang="en-CA" dirty="0"/>
          </a:p>
        </p:txBody>
      </p:sp>
      <p:sp>
        <p:nvSpPr>
          <p:cNvPr id="5" name="TextBox 4">
            <a:extLst>
              <a:ext uri="{FF2B5EF4-FFF2-40B4-BE49-F238E27FC236}">
                <a16:creationId xmlns:a16="http://schemas.microsoft.com/office/drawing/2014/main" id="{E0CE9CA8-05E5-5A96-3DD7-EA922B24243C}"/>
              </a:ext>
            </a:extLst>
          </p:cNvPr>
          <p:cNvSpPr txBox="1"/>
          <p:nvPr/>
        </p:nvSpPr>
        <p:spPr>
          <a:xfrm>
            <a:off x="4898986" y="1889032"/>
            <a:ext cx="6094070" cy="2862322"/>
          </a:xfrm>
          <a:prstGeom prst="rect">
            <a:avLst/>
          </a:prstGeom>
          <a:noFill/>
        </p:spPr>
        <p:txBody>
          <a:bodyPr wrap="square">
            <a:spAutoFit/>
          </a:bodyPr>
          <a:lstStyle/>
          <a:p>
            <a:pPr marL="285750" indent="-285750">
              <a:buFont typeface="Arial" panose="020B0604020202020204" pitchFamily="34" charset="0"/>
              <a:buChar char="•"/>
            </a:pPr>
            <a:r>
              <a:rPr lang="en-CA" sz="3600" dirty="0"/>
              <a:t>My name is…</a:t>
            </a:r>
          </a:p>
          <a:p>
            <a:pPr marL="285750" indent="-285750">
              <a:buFont typeface="Arial" panose="020B0604020202020204" pitchFamily="34" charset="0"/>
              <a:buChar char="•"/>
            </a:pPr>
            <a:r>
              <a:rPr lang="en-CA" sz="3600" dirty="0"/>
              <a:t>My role as a co leader is…</a:t>
            </a:r>
          </a:p>
          <a:p>
            <a:pPr marL="285750" indent="-285750">
              <a:buFont typeface="Arial" panose="020B0604020202020204" pitchFamily="34" charset="0"/>
              <a:buChar char="•"/>
            </a:pPr>
            <a:r>
              <a:rPr lang="en-CA" sz="3600" dirty="0"/>
              <a:t>My intention for the time we spend together is…</a:t>
            </a:r>
          </a:p>
          <a:p>
            <a:pPr marL="285750" indent="-285750">
              <a:buFont typeface="Arial" panose="020B0604020202020204" pitchFamily="34" charset="0"/>
              <a:buChar char="•"/>
            </a:pPr>
            <a:r>
              <a:rPr lang="en-CA" sz="3600" dirty="0"/>
              <a:t>My goal for the course is…</a:t>
            </a:r>
          </a:p>
        </p:txBody>
      </p:sp>
      <p:sp>
        <p:nvSpPr>
          <p:cNvPr id="3" name="Slide Number Placeholder 2">
            <a:extLst>
              <a:ext uri="{FF2B5EF4-FFF2-40B4-BE49-F238E27FC236}">
                <a16:creationId xmlns:a16="http://schemas.microsoft.com/office/drawing/2014/main" id="{6194845B-E502-6E5A-5DD9-077CD77BAE95}"/>
              </a:ext>
            </a:extLst>
          </p:cNvPr>
          <p:cNvSpPr>
            <a:spLocks noGrp="1"/>
          </p:cNvSpPr>
          <p:nvPr>
            <p:ph type="sldNum" sz="quarter" idx="12"/>
          </p:nvPr>
        </p:nvSpPr>
        <p:spPr/>
        <p:txBody>
          <a:bodyPr/>
          <a:lstStyle/>
          <a:p>
            <a:fld id="{5B621ED0-B45F-441E-93E9-023E2B55C8A5}" type="slidenum">
              <a:rPr lang="en-CA" smtClean="0"/>
              <a:t>236</a:t>
            </a:fld>
            <a:endParaRPr lang="en-CA"/>
          </a:p>
        </p:txBody>
      </p:sp>
    </p:spTree>
    <p:extLst>
      <p:ext uri="{BB962C8B-B14F-4D97-AF65-F5344CB8AC3E}">
        <p14:creationId xmlns:p14="http://schemas.microsoft.com/office/powerpoint/2010/main" val="176493310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s holding each other">
            <a:extLst>
              <a:ext uri="{FF2B5EF4-FFF2-40B4-BE49-F238E27FC236}">
                <a16:creationId xmlns:a16="http://schemas.microsoft.com/office/drawing/2014/main" id="{7292CA7B-5819-4963-948A-8A7C77FAC265}"/>
              </a:ext>
            </a:extLst>
          </p:cNvPr>
          <p:cNvPicPr>
            <a:picLocks noChangeAspect="1"/>
          </p:cNvPicPr>
          <p:nvPr/>
        </p:nvPicPr>
        <p:blipFill rotWithShape="1">
          <a:blip r:embed="rId2"/>
          <a:srcRect l="9091" t="11078" b="12313"/>
          <a:stretch/>
        </p:blipFill>
        <p:spPr>
          <a:xfrm>
            <a:off x="20" y="10"/>
            <a:ext cx="12191980" cy="6857990"/>
          </a:xfrm>
          <a:prstGeom prst="rect">
            <a:avLst/>
          </a:prstGeom>
        </p:spPr>
      </p:pic>
      <p:sp>
        <p:nvSpPr>
          <p:cNvPr id="2" name="Title 1">
            <a:extLst>
              <a:ext uri="{FF2B5EF4-FFF2-40B4-BE49-F238E27FC236}">
                <a16:creationId xmlns:a16="http://schemas.microsoft.com/office/drawing/2014/main" id="{7B1CFA4E-CF8B-4BA8-92E8-3C4668061B41}"/>
              </a:ext>
            </a:extLst>
          </p:cNvPr>
          <p:cNvSpPr>
            <a:spLocks noGrp="1"/>
          </p:cNvSpPr>
          <p:nvPr>
            <p:ph type="title" idx="4294967295"/>
          </p:nvPr>
        </p:nvSpPr>
        <p:spPr>
          <a:xfrm>
            <a:off x="7899180" y="1396670"/>
            <a:ext cx="4513792" cy="2819398"/>
          </a:xfrm>
        </p:spPr>
        <p:txBody>
          <a:bodyPr vert="horz" lIns="91440" tIns="45720" rIns="91440" bIns="45720" rtlCol="0" anchor="b">
            <a:normAutofit/>
          </a:bodyPr>
          <a:lstStyle/>
          <a:p>
            <a:pPr algn="ctr"/>
            <a:r>
              <a:rPr lang="en-US" sz="4800" dirty="0">
                <a:solidFill>
                  <a:schemeClr val="bg1"/>
                </a:solidFill>
              </a:rPr>
              <a:t>PARTICIPANT AGREEMENTS</a:t>
            </a:r>
          </a:p>
        </p:txBody>
      </p:sp>
      <p:sp>
        <p:nvSpPr>
          <p:cNvPr id="3" name="Slide Number Placeholder 2">
            <a:extLst>
              <a:ext uri="{FF2B5EF4-FFF2-40B4-BE49-F238E27FC236}">
                <a16:creationId xmlns:a16="http://schemas.microsoft.com/office/drawing/2014/main" id="{78A3353F-AAC9-F240-BAF8-89B0EBAE9429}"/>
              </a:ext>
            </a:extLst>
          </p:cNvPr>
          <p:cNvSpPr>
            <a:spLocks noGrp="1"/>
          </p:cNvSpPr>
          <p:nvPr>
            <p:ph type="sldNum" sz="quarter" idx="12"/>
          </p:nvPr>
        </p:nvSpPr>
        <p:spPr/>
        <p:txBody>
          <a:bodyPr/>
          <a:lstStyle/>
          <a:p>
            <a:fld id="{5B621ED0-B45F-441E-93E9-023E2B55C8A5}" type="slidenum">
              <a:rPr lang="en-CA" smtClean="0"/>
              <a:t>237</a:t>
            </a:fld>
            <a:endParaRPr lang="en-CA"/>
          </a:p>
        </p:txBody>
      </p:sp>
    </p:spTree>
    <p:extLst>
      <p:ext uri="{BB962C8B-B14F-4D97-AF65-F5344CB8AC3E}">
        <p14:creationId xmlns:p14="http://schemas.microsoft.com/office/powerpoint/2010/main" val="180147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569E8F-FFB5-3CD9-412C-32E5D6BB7755}"/>
              </a:ext>
            </a:extLst>
          </p:cNvPr>
          <p:cNvSpPr txBox="1"/>
          <p:nvPr/>
        </p:nvSpPr>
        <p:spPr>
          <a:xfrm>
            <a:off x="129391" y="89624"/>
            <a:ext cx="5796847" cy="6678751"/>
          </a:xfrm>
          <a:prstGeom prst="rect">
            <a:avLst/>
          </a:prstGeom>
          <a:noFill/>
        </p:spPr>
        <p:txBody>
          <a:bodyPr wrap="square">
            <a:spAutoFit/>
          </a:bodyPr>
          <a:lstStyle/>
          <a:p>
            <a:r>
              <a:rPr lang="en-US" sz="1600" dirty="0"/>
              <a:t>                               </a:t>
            </a:r>
          </a:p>
          <a:p>
            <a:endParaRPr lang="en-US" sz="1600" dirty="0"/>
          </a:p>
          <a:p>
            <a:pPr marL="285750" indent="-285750">
              <a:buFont typeface="Arial" panose="020B0604020202020204" pitchFamily="34" charset="0"/>
              <a:buChar char="•"/>
            </a:pPr>
            <a:r>
              <a:rPr lang="en-US" dirty="0"/>
              <a:t>Everyone in the course will strive to interact  with others in a kind and respectful manner. We will strive to validate, avoid judgments and assume the best about each other.</a:t>
            </a:r>
          </a:p>
          <a:p>
            <a:pPr marL="285750" indent="-285750">
              <a:buFont typeface="Arial" panose="020B0604020202020204" pitchFamily="34" charset="0"/>
              <a:buChar char="•"/>
            </a:pPr>
            <a:r>
              <a:rPr lang="en-US" dirty="0"/>
              <a:t>Personal information, including names, should not be discussed with anyone outside of the course. What happens in simple stays in simple.</a:t>
            </a:r>
          </a:p>
          <a:p>
            <a:pPr marL="285750" indent="-285750">
              <a:buFont typeface="Arial" panose="020B0604020202020204" pitchFamily="34" charset="0"/>
              <a:buChar char="•"/>
            </a:pPr>
            <a:r>
              <a:rPr lang="en-US" dirty="0"/>
              <a:t>Participants are encouraged to arrive on time and stay until the end of the session.</a:t>
            </a:r>
          </a:p>
          <a:p>
            <a:pPr marL="285750" indent="-285750">
              <a:buFont typeface="Arial" panose="020B0604020202020204" pitchFamily="34" charset="0"/>
              <a:buChar char="•"/>
            </a:pPr>
            <a:r>
              <a:rPr lang="en-US" dirty="0"/>
              <a:t>Participants are encouraged to do the assigned homework between sessions.</a:t>
            </a:r>
          </a:p>
          <a:p>
            <a:pPr marL="285750" indent="-285750">
              <a:buFont typeface="Arial" panose="020B0604020202020204" pitchFamily="34" charset="0"/>
              <a:buChar char="•"/>
            </a:pPr>
            <a:r>
              <a:rPr lang="en-US" dirty="0"/>
              <a:t>If you are doing the course in person and become ill with a potentially transmissible condition, please do the course virtually until you are well. (If you need the zoom link, please email us)</a:t>
            </a:r>
          </a:p>
          <a:p>
            <a:pPr marL="285750" indent="-285750">
              <a:buFont typeface="Arial" panose="020B0604020202020204" pitchFamily="34" charset="0"/>
              <a:buChar char="•"/>
            </a:pPr>
            <a:r>
              <a:rPr lang="en-US" dirty="0"/>
              <a:t>Actively participating by talking is encouraged but not necessary. </a:t>
            </a:r>
          </a:p>
          <a:p>
            <a:pPr marL="285750" indent="-285750">
              <a:buFont typeface="Arial" panose="020B0604020202020204" pitchFamily="34" charset="0"/>
              <a:buChar char="•"/>
            </a:pPr>
            <a:r>
              <a:rPr lang="en-US" dirty="0"/>
              <a:t>During discussions participants may provide examples from their own experiences. Please keep in mind, however, that discussing some subjects such as traumatic relationships, self-harm, suicide, substance abuse etc. may trigger others. </a:t>
            </a:r>
          </a:p>
        </p:txBody>
      </p:sp>
      <p:sp>
        <p:nvSpPr>
          <p:cNvPr id="5" name="TextBox 4">
            <a:extLst>
              <a:ext uri="{FF2B5EF4-FFF2-40B4-BE49-F238E27FC236}">
                <a16:creationId xmlns:a16="http://schemas.microsoft.com/office/drawing/2014/main" id="{5938A4ED-D07D-BB55-AE82-F54172B7F19C}"/>
              </a:ext>
            </a:extLst>
          </p:cNvPr>
          <p:cNvSpPr txBox="1"/>
          <p:nvPr/>
        </p:nvSpPr>
        <p:spPr>
          <a:xfrm>
            <a:off x="6265764" y="615529"/>
            <a:ext cx="5658965" cy="7171194"/>
          </a:xfrm>
          <a:prstGeom prst="rect">
            <a:avLst/>
          </a:prstGeom>
          <a:noFill/>
        </p:spPr>
        <p:txBody>
          <a:bodyPr wrap="square">
            <a:spAutoFit/>
          </a:bodyPr>
          <a:lstStyle/>
          <a:p>
            <a:pPr marL="285750" indent="-285750">
              <a:buFont typeface="Arial" panose="020B0604020202020204" pitchFamily="34" charset="0"/>
              <a:buChar char="•"/>
            </a:pPr>
            <a:r>
              <a:rPr lang="en-US" dirty="0"/>
              <a:t>If in person course participants need to leave the room to take a reregulation break, please let the facilitators know .</a:t>
            </a:r>
          </a:p>
          <a:p>
            <a:pPr marL="285750" indent="-285750">
              <a:buFont typeface="Arial" panose="020B0604020202020204" pitchFamily="34" charset="0"/>
              <a:buChar char="•"/>
            </a:pPr>
            <a:r>
              <a:rPr lang="en-US" dirty="0"/>
              <a:t>In person course participants will strive to avoid side conversations when another individual is speaking. Virtual live participants will be mindful about overusing the “chat box”</a:t>
            </a:r>
          </a:p>
          <a:p>
            <a:pPr marL="285750" indent="-285750">
              <a:buFont typeface="Arial" panose="020B0604020202020204" pitchFamily="34" charset="0"/>
              <a:buChar char="•"/>
            </a:pPr>
            <a:r>
              <a:rPr lang="en-US" dirty="0"/>
              <a:t>Course participants are encouraged to not engage in dysregulated behaviors with other participants outside of the course.</a:t>
            </a:r>
          </a:p>
          <a:p>
            <a:pPr marL="285750" indent="-285750">
              <a:buFont typeface="Arial" panose="020B0604020202020204" pitchFamily="34" charset="0"/>
              <a:buChar char="•"/>
            </a:pPr>
            <a:r>
              <a:rPr lang="en-US" dirty="0"/>
              <a:t>Course participants are encouraged to avoid forming new romantic relationships with other participants for the duration of the course.</a:t>
            </a:r>
          </a:p>
          <a:p>
            <a:pPr marL="285750" indent="-285750">
              <a:buFont typeface="Arial" panose="020B0604020202020204" pitchFamily="34" charset="0"/>
              <a:buChar char="•"/>
            </a:pPr>
            <a:r>
              <a:rPr lang="en-US" dirty="0"/>
              <a:t>Course participants will not attend sessions under the influence of drugs or alcohol. </a:t>
            </a:r>
          </a:p>
          <a:p>
            <a:pPr marL="285750" indent="-285750">
              <a:buFont typeface="Arial" panose="020B0604020202020204" pitchFamily="34" charset="0"/>
              <a:buChar char="•"/>
            </a:pPr>
            <a:r>
              <a:rPr lang="en-US" dirty="0"/>
              <a:t>Please avoid sharing in-depth personal stories outside of specific session times provided for this. </a:t>
            </a:r>
          </a:p>
          <a:p>
            <a:pPr marL="285750" indent="-285750">
              <a:buFont typeface="Arial" panose="020B0604020202020204" pitchFamily="34" charset="0"/>
              <a:buChar char="•"/>
            </a:pPr>
            <a:r>
              <a:rPr lang="en-US" dirty="0"/>
              <a:t>If you are doing the course in-person, please legibly write your first and last name on the attendance sheet as you come into the room. If you are doing it virtually, please enter your first name and the initial of your last name on the screen.</a:t>
            </a:r>
          </a:p>
          <a:p>
            <a:endParaRPr lang="en-US" sz="1600" dirty="0"/>
          </a:p>
          <a:p>
            <a:pPr marL="285750" indent="-285750">
              <a:buFont typeface="Arial" panose="020B0604020202020204" pitchFamily="34" charset="0"/>
              <a:buChar char="•"/>
            </a:pPr>
            <a:endParaRPr lang="en-CA"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CA" sz="1600" dirty="0"/>
          </a:p>
        </p:txBody>
      </p:sp>
      <p:sp>
        <p:nvSpPr>
          <p:cNvPr id="7" name="TextBox 6">
            <a:extLst>
              <a:ext uri="{FF2B5EF4-FFF2-40B4-BE49-F238E27FC236}">
                <a16:creationId xmlns:a16="http://schemas.microsoft.com/office/drawing/2014/main" id="{6BD6F03D-7512-5626-E3C3-0AF28F240667}"/>
              </a:ext>
            </a:extLst>
          </p:cNvPr>
          <p:cNvSpPr txBox="1"/>
          <p:nvPr/>
        </p:nvSpPr>
        <p:spPr>
          <a:xfrm>
            <a:off x="295644" y="0"/>
            <a:ext cx="11980719" cy="861774"/>
          </a:xfrm>
          <a:prstGeom prst="rect">
            <a:avLst/>
          </a:prstGeom>
          <a:noFill/>
        </p:spPr>
        <p:txBody>
          <a:bodyPr wrap="square">
            <a:spAutoFit/>
          </a:bodyPr>
          <a:lstStyle/>
          <a:p>
            <a:r>
              <a:rPr lang="en-US" sz="1800" dirty="0"/>
              <a:t> </a:t>
            </a:r>
            <a:r>
              <a:rPr lang="en-US" sz="3200" dirty="0">
                <a:solidFill>
                  <a:schemeClr val="bg1"/>
                </a:solidFill>
              </a:rPr>
              <a:t>SIMPLE COURSE CODE OF CONDUCT AGREEMENT (all participants)</a:t>
            </a:r>
          </a:p>
          <a:p>
            <a:r>
              <a:rPr lang="en-US" sz="1800" dirty="0"/>
              <a:t>                               </a:t>
            </a:r>
            <a:endParaRPr lang="en-CA" dirty="0"/>
          </a:p>
        </p:txBody>
      </p:sp>
      <p:sp>
        <p:nvSpPr>
          <p:cNvPr id="2" name="Slide Number Placeholder 1">
            <a:extLst>
              <a:ext uri="{FF2B5EF4-FFF2-40B4-BE49-F238E27FC236}">
                <a16:creationId xmlns:a16="http://schemas.microsoft.com/office/drawing/2014/main" id="{D222CD5C-B395-2E4C-E756-99FA28AC36EA}"/>
              </a:ext>
            </a:extLst>
          </p:cNvPr>
          <p:cNvSpPr>
            <a:spLocks noGrp="1"/>
          </p:cNvSpPr>
          <p:nvPr>
            <p:ph type="sldNum" sz="quarter" idx="12"/>
          </p:nvPr>
        </p:nvSpPr>
        <p:spPr/>
        <p:txBody>
          <a:bodyPr/>
          <a:lstStyle/>
          <a:p>
            <a:fld id="{5B621ED0-B45F-441E-93E9-023E2B55C8A5}" type="slidenum">
              <a:rPr lang="en-CA" smtClean="0"/>
              <a:t>238</a:t>
            </a:fld>
            <a:endParaRPr lang="en-CA"/>
          </a:p>
        </p:txBody>
      </p:sp>
    </p:spTree>
    <p:extLst>
      <p:ext uri="{BB962C8B-B14F-4D97-AF65-F5344CB8AC3E}">
        <p14:creationId xmlns:p14="http://schemas.microsoft.com/office/powerpoint/2010/main" val="4642515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B5A62A-9274-E98A-E346-7CB88CD86DF4}"/>
              </a:ext>
            </a:extLst>
          </p:cNvPr>
          <p:cNvSpPr>
            <a:spLocks noGrp="1"/>
          </p:cNvSpPr>
          <p:nvPr>
            <p:ph idx="4294967295"/>
          </p:nvPr>
        </p:nvSpPr>
        <p:spPr>
          <a:xfrm>
            <a:off x="4602507" y="235743"/>
            <a:ext cx="7589493" cy="4038600"/>
          </a:xfrm>
        </p:spPr>
        <p:txBody>
          <a:bodyPr>
            <a:noAutofit/>
          </a:bodyPr>
          <a:lstStyle/>
          <a:p>
            <a:pPr marL="45720" indent="0" algn="ctr">
              <a:buNone/>
            </a:pPr>
            <a:r>
              <a:rPr lang="en-US" sz="3200" dirty="0">
                <a:solidFill>
                  <a:schemeClr val="bg1"/>
                </a:solidFill>
              </a:rPr>
              <a:t>ZOOM PARTICIPANT AGREEMENT</a:t>
            </a:r>
            <a:endParaRPr lang="en-US" sz="2400" dirty="0"/>
          </a:p>
          <a:p>
            <a:r>
              <a:rPr lang="en-US" sz="2400" dirty="0"/>
              <a:t>Please m</a:t>
            </a:r>
            <a:r>
              <a:rPr lang="en-US" sz="2400" dirty="0">
                <a:solidFill>
                  <a:schemeClr val="tx1"/>
                </a:solidFill>
              </a:rPr>
              <a:t>ute your microphone when not using it</a:t>
            </a:r>
          </a:p>
          <a:p>
            <a:r>
              <a:rPr lang="en-US" sz="2400" dirty="0"/>
              <a:t>Please keep your camera on</a:t>
            </a:r>
            <a:r>
              <a:rPr lang="en-US" sz="2400" dirty="0">
                <a:solidFill>
                  <a:schemeClr val="tx1"/>
                </a:solidFill>
              </a:rPr>
              <a:t> . You may turn it off during PowerPoint slide presentations or if you need to step out of the group. </a:t>
            </a:r>
            <a:r>
              <a:rPr lang="en-US" sz="2400" dirty="0"/>
              <a:t>It’s important that we see each other so that we can</a:t>
            </a:r>
            <a:r>
              <a:rPr lang="en-US" sz="2400" dirty="0">
                <a:solidFill>
                  <a:schemeClr val="tx1"/>
                </a:solidFill>
              </a:rPr>
              <a:t> establish trust and ensure confidentiality.</a:t>
            </a:r>
          </a:p>
          <a:p>
            <a:r>
              <a:rPr lang="en-US" sz="2400" dirty="0"/>
              <a:t>Please make sure</a:t>
            </a:r>
            <a:r>
              <a:rPr lang="en-US" sz="2400" dirty="0">
                <a:solidFill>
                  <a:schemeClr val="tx1"/>
                </a:solidFill>
              </a:rPr>
              <a:t> no one at your end who is not taking part in the course can see or overhear other group participants .</a:t>
            </a:r>
          </a:p>
          <a:p>
            <a:r>
              <a:rPr lang="en-US" sz="2400" dirty="0">
                <a:solidFill>
                  <a:schemeClr val="tx1"/>
                </a:solidFill>
              </a:rPr>
              <a:t>When you have  questions, comments, feedback please raise your </a:t>
            </a:r>
            <a:r>
              <a:rPr lang="en-US" sz="2400" dirty="0"/>
              <a:t>hand icon and wait until one of the co leaders gets to you.</a:t>
            </a:r>
            <a:r>
              <a:rPr lang="en-US" sz="2400" dirty="0">
                <a:solidFill>
                  <a:schemeClr val="tx1"/>
                </a:solidFill>
              </a:rPr>
              <a:t> </a:t>
            </a:r>
          </a:p>
          <a:p>
            <a:r>
              <a:rPr lang="en-US" sz="2400" dirty="0"/>
              <a:t>Please a</a:t>
            </a:r>
            <a:r>
              <a:rPr lang="en-US" sz="2400" dirty="0">
                <a:solidFill>
                  <a:schemeClr val="tx1"/>
                </a:solidFill>
              </a:rPr>
              <a:t>void overusing the chat box. Please do not use it to make critical comments.</a:t>
            </a:r>
            <a:endParaRPr lang="en-CA" sz="2400" dirty="0">
              <a:solidFill>
                <a:schemeClr val="tx1"/>
              </a:solidFill>
            </a:endParaRPr>
          </a:p>
        </p:txBody>
      </p:sp>
      <p:pic>
        <p:nvPicPr>
          <p:cNvPr id="2" name="Picture 1" descr="A poster of a video conference&#10;&#10;Description automatically generated">
            <a:extLst>
              <a:ext uri="{FF2B5EF4-FFF2-40B4-BE49-F238E27FC236}">
                <a16:creationId xmlns:a16="http://schemas.microsoft.com/office/drawing/2014/main" id="{B633B946-AD4D-024E-7850-B75757738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 y="353809"/>
            <a:ext cx="4300723" cy="6268448"/>
          </a:xfrm>
          <a:prstGeom prst="rect">
            <a:avLst/>
          </a:prstGeom>
        </p:spPr>
      </p:pic>
      <p:sp>
        <p:nvSpPr>
          <p:cNvPr id="4" name="Slide Number Placeholder 3">
            <a:extLst>
              <a:ext uri="{FF2B5EF4-FFF2-40B4-BE49-F238E27FC236}">
                <a16:creationId xmlns:a16="http://schemas.microsoft.com/office/drawing/2014/main" id="{982B9B57-1453-37A2-2361-FDE040EF2D8A}"/>
              </a:ext>
            </a:extLst>
          </p:cNvPr>
          <p:cNvSpPr>
            <a:spLocks noGrp="1"/>
          </p:cNvSpPr>
          <p:nvPr>
            <p:ph type="sldNum" sz="quarter" idx="12"/>
          </p:nvPr>
        </p:nvSpPr>
        <p:spPr/>
        <p:txBody>
          <a:bodyPr/>
          <a:lstStyle/>
          <a:p>
            <a:fld id="{5B621ED0-B45F-441E-93E9-023E2B55C8A5}" type="slidenum">
              <a:rPr lang="en-CA" smtClean="0"/>
              <a:t>239</a:t>
            </a:fld>
            <a:endParaRPr lang="en-CA"/>
          </a:p>
        </p:txBody>
      </p:sp>
    </p:spTree>
    <p:extLst>
      <p:ext uri="{BB962C8B-B14F-4D97-AF65-F5344CB8AC3E}">
        <p14:creationId xmlns:p14="http://schemas.microsoft.com/office/powerpoint/2010/main" val="327044404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BCBA7A-9821-E0C9-ECFE-FE7CC068D17B}"/>
              </a:ext>
            </a:extLst>
          </p:cNvPr>
          <p:cNvSpPr txBox="1"/>
          <p:nvPr/>
        </p:nvSpPr>
        <p:spPr>
          <a:xfrm>
            <a:off x="1763486" y="9344"/>
            <a:ext cx="9071263" cy="954107"/>
          </a:xfrm>
          <a:prstGeom prst="rect">
            <a:avLst/>
          </a:prstGeom>
          <a:noFill/>
        </p:spPr>
        <p:txBody>
          <a:bodyPr wrap="square">
            <a:spAutoFit/>
          </a:bodyPr>
          <a:lstStyle/>
          <a:p>
            <a:r>
              <a:rPr lang="en-US" sz="3600" dirty="0">
                <a:solidFill>
                  <a:schemeClr val="bg1"/>
                </a:solidFill>
              </a:rPr>
              <a:t>ALTERNATIVE PARTICIPANT AGREEMENT</a:t>
            </a:r>
          </a:p>
          <a:p>
            <a:r>
              <a:rPr lang="en-US" sz="2000" dirty="0"/>
              <a:t>                                     </a:t>
            </a:r>
            <a:endParaRPr lang="en-CA" sz="2000" dirty="0"/>
          </a:p>
        </p:txBody>
      </p:sp>
      <p:pic>
        <p:nvPicPr>
          <p:cNvPr id="7" name="Picture 6">
            <a:extLst>
              <a:ext uri="{FF2B5EF4-FFF2-40B4-BE49-F238E27FC236}">
                <a16:creationId xmlns:a16="http://schemas.microsoft.com/office/drawing/2014/main" id="{8B1B11AA-7210-0834-54CC-4ADB95ADD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12" y="694480"/>
            <a:ext cx="11308465" cy="6033665"/>
          </a:xfrm>
          <a:prstGeom prst="rect">
            <a:avLst/>
          </a:prstGeom>
        </p:spPr>
      </p:pic>
      <p:sp>
        <p:nvSpPr>
          <p:cNvPr id="2" name="Slide Number Placeholder 1">
            <a:extLst>
              <a:ext uri="{FF2B5EF4-FFF2-40B4-BE49-F238E27FC236}">
                <a16:creationId xmlns:a16="http://schemas.microsoft.com/office/drawing/2014/main" id="{37FCBD5F-FDB2-0E6A-3574-68FF95D82AA3}"/>
              </a:ext>
            </a:extLst>
          </p:cNvPr>
          <p:cNvSpPr>
            <a:spLocks noGrp="1"/>
          </p:cNvSpPr>
          <p:nvPr>
            <p:ph type="sldNum" sz="quarter" idx="12"/>
          </p:nvPr>
        </p:nvSpPr>
        <p:spPr/>
        <p:txBody>
          <a:bodyPr/>
          <a:lstStyle/>
          <a:p>
            <a:fld id="{5B621ED0-B45F-441E-93E9-023E2B55C8A5}" type="slidenum">
              <a:rPr lang="en-CA" smtClean="0"/>
              <a:t>240</a:t>
            </a:fld>
            <a:endParaRPr lang="en-CA"/>
          </a:p>
        </p:txBody>
      </p:sp>
    </p:spTree>
    <p:extLst>
      <p:ext uri="{BB962C8B-B14F-4D97-AF65-F5344CB8AC3E}">
        <p14:creationId xmlns:p14="http://schemas.microsoft.com/office/powerpoint/2010/main" val="345067237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38B1-8670-485E-74D0-C900642C9840}"/>
              </a:ext>
            </a:extLst>
          </p:cNvPr>
          <p:cNvSpPr>
            <a:spLocks noGrp="1"/>
          </p:cNvSpPr>
          <p:nvPr>
            <p:ph type="title" idx="4294967295"/>
          </p:nvPr>
        </p:nvSpPr>
        <p:spPr>
          <a:xfrm>
            <a:off x="3975064" y="2938390"/>
            <a:ext cx="8062912" cy="1919287"/>
          </a:xfrm>
        </p:spPr>
        <p:txBody>
          <a:bodyPr>
            <a:normAutofit fontScale="90000"/>
          </a:bodyPr>
          <a:lstStyle/>
          <a:p>
            <a:pPr marL="571500" indent="-571500">
              <a:buFont typeface="Arial" panose="020B0604020202020204" pitchFamily="34" charset="0"/>
              <a:buChar char="•"/>
            </a:pPr>
            <a:br>
              <a:rPr lang="en-US" sz="2000" dirty="0"/>
            </a:br>
            <a:r>
              <a:rPr lang="en-US" sz="2000" dirty="0"/>
              <a:t>Please no scents. If it’s wet or snowy please bring indoor footwear.</a:t>
            </a:r>
            <a:br>
              <a:rPr lang="en-US" sz="2000" dirty="0"/>
            </a:br>
            <a:br>
              <a:rPr lang="en-US" sz="2000" dirty="0"/>
            </a:br>
            <a:r>
              <a:rPr lang="en-US" sz="2000" dirty="0"/>
              <a:t>Please legibly write down your first and last names on the attendance sheet when you come in</a:t>
            </a:r>
            <a:r>
              <a:rPr lang="en-US" sz="2200" dirty="0"/>
              <a:t>.</a:t>
            </a:r>
            <a:br>
              <a:rPr lang="en-US" sz="3100" dirty="0"/>
            </a:br>
            <a:br>
              <a:rPr lang="en-US" sz="3200" dirty="0"/>
            </a:br>
            <a:br>
              <a:rPr lang="en-US" sz="3200" dirty="0"/>
            </a:br>
            <a:endParaRPr lang="en-CA" sz="3200" dirty="0"/>
          </a:p>
        </p:txBody>
      </p:sp>
      <p:pic>
        <p:nvPicPr>
          <p:cNvPr id="1028" name="Picture 4" descr="Remove Shoes Stock Illustrations – 98 Remove Shoes Stock Illustrations,  Vectors &amp; Clipart - Dreamstime">
            <a:extLst>
              <a:ext uri="{FF2B5EF4-FFF2-40B4-BE49-F238E27FC236}">
                <a16:creationId xmlns:a16="http://schemas.microsoft.com/office/drawing/2014/main" id="{5FF18D12-BD30-FE60-DAE1-751146D29C56}"/>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4420217" y="221628"/>
            <a:ext cx="1646238" cy="12668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vondale United Church - 194 Avondale Ave, Stratford, ON N5A 6N4, Canada">
            <a:extLst>
              <a:ext uri="{FF2B5EF4-FFF2-40B4-BE49-F238E27FC236}">
                <a16:creationId xmlns:a16="http://schemas.microsoft.com/office/drawing/2014/main" id="{E98F0BC8-2476-29C4-D1E1-7E9C786B2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82" y="1111170"/>
            <a:ext cx="3479237" cy="42016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2495D71-FCC3-6487-CF56-4F0836BBC3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5777" y="221628"/>
            <a:ext cx="1260872" cy="11032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hould You Be Wearing a Face Mask? Scientists &amp; Health Workers Weigh In |  Shipton's Blog | Shipton's Heating and Cooling">
            <a:extLst>
              <a:ext uri="{FF2B5EF4-FFF2-40B4-BE49-F238E27FC236}">
                <a16:creationId xmlns:a16="http://schemas.microsoft.com/office/drawing/2014/main" id="{96274A77-7200-DC3F-372E-81AD821B79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8657" y="169717"/>
            <a:ext cx="1708548" cy="13187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cent-free Campuses - St. Joseph's Healthcare Hamilton">
            <a:extLst>
              <a:ext uri="{FF2B5EF4-FFF2-40B4-BE49-F238E27FC236}">
                <a16:creationId xmlns:a16="http://schemas.microsoft.com/office/drawing/2014/main" id="{F1240227-9591-4034-7B8F-CA09F7E66B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5971" y="169717"/>
            <a:ext cx="1871826" cy="1318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92797C9-0775-02CB-DB96-737503D91970}"/>
              </a:ext>
            </a:extLst>
          </p:cNvPr>
          <p:cNvSpPr txBox="1"/>
          <p:nvPr/>
        </p:nvSpPr>
        <p:spPr>
          <a:xfrm>
            <a:off x="262759" y="0"/>
            <a:ext cx="3555482" cy="1200329"/>
          </a:xfrm>
          <a:prstGeom prst="rect">
            <a:avLst/>
          </a:prstGeom>
          <a:noFill/>
        </p:spPr>
        <p:txBody>
          <a:bodyPr wrap="square">
            <a:spAutoFit/>
          </a:bodyPr>
          <a:lstStyle/>
          <a:p>
            <a:pPr algn="ctr"/>
            <a:r>
              <a:rPr lang="en-US" sz="1800" dirty="0">
                <a:solidFill>
                  <a:schemeClr val="bg1"/>
                </a:solidFill>
              </a:rPr>
              <a:t> </a:t>
            </a:r>
            <a:r>
              <a:rPr lang="en-US" sz="3600" dirty="0">
                <a:solidFill>
                  <a:schemeClr val="bg1"/>
                </a:solidFill>
              </a:rPr>
              <a:t>AVONDALE UNITED CHURCH</a:t>
            </a:r>
            <a:endParaRPr lang="en-CA" sz="3600" dirty="0"/>
          </a:p>
        </p:txBody>
      </p:sp>
      <p:sp>
        <p:nvSpPr>
          <p:cNvPr id="8" name="TextBox 7">
            <a:extLst>
              <a:ext uri="{FF2B5EF4-FFF2-40B4-BE49-F238E27FC236}">
                <a16:creationId xmlns:a16="http://schemas.microsoft.com/office/drawing/2014/main" id="{BA8156F5-4FB0-C30F-1C9F-84DD3A31F26F}"/>
              </a:ext>
            </a:extLst>
          </p:cNvPr>
          <p:cNvSpPr txBox="1"/>
          <p:nvPr/>
        </p:nvSpPr>
        <p:spPr>
          <a:xfrm>
            <a:off x="3896653" y="1595021"/>
            <a:ext cx="8219734" cy="5262979"/>
          </a:xfrm>
          <a:prstGeom prst="rect">
            <a:avLst/>
          </a:prstGeom>
          <a:noFill/>
        </p:spPr>
        <p:txBody>
          <a:bodyPr wrap="square">
            <a:spAutoFit/>
          </a:bodyPr>
          <a:lstStyle/>
          <a:p>
            <a:pPr marL="285750" indent="-285750">
              <a:buFont typeface="Arial" panose="020B0604020202020204" pitchFamily="34" charset="0"/>
              <a:buChar char="•"/>
            </a:pPr>
            <a:r>
              <a:rPr lang="en-US" sz="2800" cap="none" dirty="0">
                <a:solidFill>
                  <a:schemeClr val="tx1"/>
                </a:solidFill>
                <a:latin typeface="+mn-lt"/>
              </a:rPr>
              <a:t>Our hosts: Yvonne - front desk</a:t>
            </a:r>
          </a:p>
          <a:p>
            <a:pPr marL="285750" indent="-285750">
              <a:buFont typeface="Arial" panose="020B0604020202020204" pitchFamily="34" charset="0"/>
              <a:buChar char="•"/>
            </a:pPr>
            <a:r>
              <a:rPr lang="en-US" sz="2800" cap="none" dirty="0">
                <a:solidFill>
                  <a:schemeClr val="tx1"/>
                </a:solidFill>
                <a:latin typeface="+mn-lt"/>
              </a:rPr>
              <a:t>Roger    - custodian</a:t>
            </a:r>
          </a:p>
          <a:p>
            <a:pPr marL="285750" indent="-285750">
              <a:buFont typeface="Arial" panose="020B0604020202020204" pitchFamily="34" charset="0"/>
              <a:buChar char="•"/>
            </a:pPr>
            <a:r>
              <a:rPr lang="en-US" sz="2800" cap="none" dirty="0">
                <a:solidFill>
                  <a:schemeClr val="tx1"/>
                </a:solidFill>
                <a:latin typeface="+mn-lt"/>
              </a:rPr>
              <a:t>Rev. Keith Reynolds – minister</a:t>
            </a:r>
            <a:endParaRPr lang="en-US" sz="2800" dirty="0"/>
          </a:p>
          <a:p>
            <a:pPr marL="285750" indent="-285750">
              <a:buFont typeface="Arial" panose="020B0604020202020204" pitchFamily="34" charset="0"/>
              <a:buChar char="•"/>
            </a:pPr>
            <a:r>
              <a:rPr lang="en-US" sz="2800" cap="none" dirty="0">
                <a:solidFill>
                  <a:schemeClr val="tx1"/>
                </a:solidFill>
                <a:latin typeface="+mn-lt"/>
              </a:rPr>
              <a:t>feel free to bring a drink and/or a snack but please clean up after yourself.</a:t>
            </a:r>
            <a:endParaRPr lang="en-US" sz="2800" dirty="0"/>
          </a:p>
          <a:p>
            <a:pPr marL="285750" indent="-285750">
              <a:buFont typeface="Arial" panose="020B0604020202020204" pitchFamily="34" charset="0"/>
              <a:buChar char="•"/>
            </a:pPr>
            <a:r>
              <a:rPr lang="en-US" sz="2800" cap="none" dirty="0">
                <a:solidFill>
                  <a:schemeClr val="tx1"/>
                </a:solidFill>
                <a:latin typeface="+mn-lt"/>
              </a:rPr>
              <a:t>we encourage the use of masks and hand sanitizer especially if you’ve been in contact with someone who is ill.</a:t>
            </a:r>
          </a:p>
          <a:p>
            <a:pPr marL="285750" indent="-285750">
              <a:buFont typeface="Arial" panose="020B0604020202020204" pitchFamily="34" charset="0"/>
              <a:buChar char="•"/>
            </a:pPr>
            <a:r>
              <a:rPr lang="en-US" sz="2800" cap="none" dirty="0">
                <a:solidFill>
                  <a:schemeClr val="tx1"/>
                </a:solidFill>
                <a:latin typeface="+mn-lt"/>
              </a:rPr>
              <a:t> if you think you are contagious, even if it’s just a cold, please do the course virtually until you’re well.</a:t>
            </a:r>
          </a:p>
          <a:p>
            <a:pPr marL="285750" indent="-285750">
              <a:buFont typeface="Arial" panose="020B0604020202020204" pitchFamily="34" charset="0"/>
              <a:buChar char="•"/>
            </a:pPr>
            <a:r>
              <a:rPr lang="en-US" sz="2800" cap="none" dirty="0">
                <a:solidFill>
                  <a:schemeClr val="tx1"/>
                </a:solidFill>
                <a:latin typeface="+mn-lt"/>
              </a:rPr>
              <a:t>please write down the zoom meeting number and password </a:t>
            </a:r>
            <a:r>
              <a:rPr lang="en-US" sz="2800" dirty="0"/>
              <a:t>in case you lose the link</a:t>
            </a:r>
            <a:r>
              <a:rPr lang="en-US" sz="2800" cap="none" dirty="0">
                <a:solidFill>
                  <a:schemeClr val="tx1"/>
                </a:solidFill>
                <a:latin typeface="+mn-lt"/>
              </a:rPr>
              <a:t>. </a:t>
            </a:r>
            <a:endParaRPr lang="en-CA" sz="2800" dirty="0"/>
          </a:p>
        </p:txBody>
      </p:sp>
      <p:sp>
        <p:nvSpPr>
          <p:cNvPr id="7" name="TextBox 6">
            <a:extLst>
              <a:ext uri="{FF2B5EF4-FFF2-40B4-BE49-F238E27FC236}">
                <a16:creationId xmlns:a16="http://schemas.microsoft.com/office/drawing/2014/main" id="{FD5350AE-D881-EB5D-6359-3773E5F044AA}"/>
              </a:ext>
            </a:extLst>
          </p:cNvPr>
          <p:cNvSpPr txBox="1"/>
          <p:nvPr/>
        </p:nvSpPr>
        <p:spPr>
          <a:xfrm>
            <a:off x="339004" y="5562164"/>
            <a:ext cx="3479237" cy="1200329"/>
          </a:xfrm>
          <a:prstGeom prst="rect">
            <a:avLst/>
          </a:prstGeom>
          <a:noFill/>
        </p:spPr>
        <p:txBody>
          <a:bodyPr wrap="square">
            <a:spAutoFit/>
          </a:bodyPr>
          <a:lstStyle/>
          <a:p>
            <a:r>
              <a:rPr lang="en-US" sz="2400" dirty="0"/>
              <a:t>          ZOOM meeting</a:t>
            </a:r>
          </a:p>
          <a:p>
            <a:r>
              <a:rPr lang="en-US" sz="2400" dirty="0"/>
              <a:t>Meeting id: 851 0112 2900</a:t>
            </a:r>
          </a:p>
          <a:p>
            <a:r>
              <a:rPr lang="en-US" sz="2400" dirty="0"/>
              <a:t>Passcode: 322517</a:t>
            </a:r>
            <a:endParaRPr lang="en-CA" sz="2400" dirty="0"/>
          </a:p>
        </p:txBody>
      </p:sp>
      <p:sp>
        <p:nvSpPr>
          <p:cNvPr id="4" name="Slide Number Placeholder 3">
            <a:extLst>
              <a:ext uri="{FF2B5EF4-FFF2-40B4-BE49-F238E27FC236}">
                <a16:creationId xmlns:a16="http://schemas.microsoft.com/office/drawing/2014/main" id="{0DC06725-8833-0E38-18DB-DAA5A7863BFB}"/>
              </a:ext>
            </a:extLst>
          </p:cNvPr>
          <p:cNvSpPr>
            <a:spLocks noGrp="1"/>
          </p:cNvSpPr>
          <p:nvPr>
            <p:ph type="sldNum" sz="quarter" idx="12"/>
          </p:nvPr>
        </p:nvSpPr>
        <p:spPr/>
        <p:txBody>
          <a:bodyPr/>
          <a:lstStyle/>
          <a:p>
            <a:fld id="{5B621ED0-B45F-441E-93E9-023E2B55C8A5}" type="slidenum">
              <a:rPr lang="en-CA" smtClean="0"/>
              <a:t>241</a:t>
            </a:fld>
            <a:endParaRPr lang="en-CA"/>
          </a:p>
        </p:txBody>
      </p:sp>
    </p:spTree>
    <p:extLst>
      <p:ext uri="{BB962C8B-B14F-4D97-AF65-F5344CB8AC3E}">
        <p14:creationId xmlns:p14="http://schemas.microsoft.com/office/powerpoint/2010/main" val="30501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C182C-5D33-45D8-BD76-A6B5244C8339}"/>
              </a:ext>
            </a:extLst>
          </p:cNvPr>
          <p:cNvSpPr>
            <a:spLocks noGrp="1"/>
          </p:cNvSpPr>
          <p:nvPr>
            <p:ph type="title" idx="4294967295"/>
          </p:nvPr>
        </p:nvSpPr>
        <p:spPr>
          <a:xfrm>
            <a:off x="4546600" y="225425"/>
            <a:ext cx="7346142" cy="695325"/>
          </a:xfrm>
        </p:spPr>
        <p:txBody>
          <a:bodyPr>
            <a:normAutofit fontScale="90000"/>
          </a:bodyPr>
          <a:lstStyle/>
          <a:p>
            <a:pPr algn="ctr"/>
            <a:r>
              <a:rPr lang="en-CA" sz="3600" dirty="0">
                <a:solidFill>
                  <a:schemeClr val="tx1"/>
                </a:solidFill>
              </a:rPr>
              <a:t> </a:t>
            </a:r>
            <a:r>
              <a:rPr lang="en-CA" sz="3600" dirty="0">
                <a:solidFill>
                  <a:schemeClr val="bg1"/>
                </a:solidFill>
              </a:rPr>
              <a:t>REMINDER SLIDE POSTED at each session </a:t>
            </a:r>
          </a:p>
        </p:txBody>
      </p:sp>
      <p:sp>
        <p:nvSpPr>
          <p:cNvPr id="3" name="Content Placeholder 2">
            <a:extLst>
              <a:ext uri="{FF2B5EF4-FFF2-40B4-BE49-F238E27FC236}">
                <a16:creationId xmlns:a16="http://schemas.microsoft.com/office/drawing/2014/main" id="{214B2EF2-D3B3-4595-9E41-FFD878799B00}"/>
              </a:ext>
            </a:extLst>
          </p:cNvPr>
          <p:cNvSpPr>
            <a:spLocks noGrp="1"/>
          </p:cNvSpPr>
          <p:nvPr>
            <p:ph idx="4294967295"/>
          </p:nvPr>
        </p:nvSpPr>
        <p:spPr>
          <a:xfrm>
            <a:off x="4546600" y="1067915"/>
            <a:ext cx="7346142" cy="5734050"/>
          </a:xfrm>
        </p:spPr>
        <p:txBody>
          <a:bodyPr>
            <a:normAutofit/>
          </a:bodyPr>
          <a:lstStyle/>
          <a:p>
            <a:r>
              <a:rPr lang="en-CA" sz="2400" dirty="0">
                <a:solidFill>
                  <a:schemeClr val="tx1"/>
                </a:solidFill>
              </a:rPr>
              <a:t>If you have questions, comments, or feedback, raise your real/virtual hand. We’ll take note and get to you at an appropriate time.</a:t>
            </a:r>
          </a:p>
          <a:p>
            <a:r>
              <a:rPr lang="en-CA" sz="2400" dirty="0">
                <a:solidFill>
                  <a:schemeClr val="tx1"/>
                </a:solidFill>
              </a:rPr>
              <a:t>Keep comments, questions, and feedback relatively brief so everyone has a chance to participate.</a:t>
            </a:r>
          </a:p>
          <a:p>
            <a:r>
              <a:rPr lang="en-CA" sz="2400" dirty="0"/>
              <a:t>Please avoid</a:t>
            </a:r>
            <a:r>
              <a:rPr lang="en-CA" sz="2400" dirty="0">
                <a:solidFill>
                  <a:schemeClr val="tx1"/>
                </a:solidFill>
              </a:rPr>
              <a:t> side conversations</a:t>
            </a:r>
          </a:p>
          <a:p>
            <a:r>
              <a:rPr lang="en-CA" sz="2400" dirty="0">
                <a:solidFill>
                  <a:schemeClr val="tx1"/>
                </a:solidFill>
              </a:rPr>
              <a:t>Please do not overuse zoom’s chat function.</a:t>
            </a:r>
          </a:p>
          <a:p>
            <a:r>
              <a:rPr lang="en-CA" sz="2400" dirty="0">
                <a:solidFill>
                  <a:schemeClr val="tx1"/>
                </a:solidFill>
              </a:rPr>
              <a:t>If you’re on zoom, make sure no one can overhear what is being said</a:t>
            </a:r>
          </a:p>
          <a:p>
            <a:r>
              <a:rPr lang="en-CA" sz="2400" dirty="0">
                <a:solidFill>
                  <a:schemeClr val="tx1"/>
                </a:solidFill>
              </a:rPr>
              <a:t>For reasons that will become clear later in the course please avoid giving advice to other participants about what they should or should not do. Validation, encouragement , and understanding are however very much appreciated.</a:t>
            </a:r>
          </a:p>
          <a:p>
            <a:pPr marL="45720" indent="0">
              <a:buNone/>
            </a:pPr>
            <a:endParaRPr lang="en-CA" dirty="0"/>
          </a:p>
          <a:p>
            <a:endParaRPr lang="en-CA" dirty="0"/>
          </a:p>
        </p:txBody>
      </p:sp>
      <p:pic>
        <p:nvPicPr>
          <p:cNvPr id="8" name="Picture 2" descr="Counseling Group Rules Confidentiality Poster Counselor Office | Etsy in  2021 | School counselor posters, Guidance counselors office, Counselors  office decor">
            <a:extLst>
              <a:ext uri="{FF2B5EF4-FFF2-40B4-BE49-F238E27FC236}">
                <a16:creationId xmlns:a16="http://schemas.microsoft.com/office/drawing/2014/main" id="{14611EA8-7F95-109B-17D6-550DAF2BF3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6041" y="73497"/>
            <a:ext cx="4300723" cy="33555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oster of a video conference&#10;&#10;Description automatically generated">
            <a:extLst>
              <a:ext uri="{FF2B5EF4-FFF2-40B4-BE49-F238E27FC236}">
                <a16:creationId xmlns:a16="http://schemas.microsoft.com/office/drawing/2014/main" id="{35FEED86-E182-146A-FC73-9082FDBAEE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42" y="3486150"/>
            <a:ext cx="4300723" cy="3298353"/>
          </a:xfrm>
          <a:prstGeom prst="rect">
            <a:avLst/>
          </a:prstGeom>
        </p:spPr>
      </p:pic>
      <p:sp>
        <p:nvSpPr>
          <p:cNvPr id="5" name="Slide Number Placeholder 4">
            <a:extLst>
              <a:ext uri="{FF2B5EF4-FFF2-40B4-BE49-F238E27FC236}">
                <a16:creationId xmlns:a16="http://schemas.microsoft.com/office/drawing/2014/main" id="{BEE43254-47EF-1408-B4FC-9B233483549D}"/>
              </a:ext>
            </a:extLst>
          </p:cNvPr>
          <p:cNvSpPr>
            <a:spLocks noGrp="1"/>
          </p:cNvSpPr>
          <p:nvPr>
            <p:ph type="sldNum" sz="quarter" idx="12"/>
          </p:nvPr>
        </p:nvSpPr>
        <p:spPr/>
        <p:txBody>
          <a:bodyPr/>
          <a:lstStyle/>
          <a:p>
            <a:fld id="{5B621ED0-B45F-441E-93E9-023E2B55C8A5}" type="slidenum">
              <a:rPr lang="en-CA" smtClean="0"/>
              <a:t>242</a:t>
            </a:fld>
            <a:endParaRPr lang="en-CA"/>
          </a:p>
        </p:txBody>
      </p:sp>
    </p:spTree>
    <p:extLst>
      <p:ext uri="{BB962C8B-B14F-4D97-AF65-F5344CB8AC3E}">
        <p14:creationId xmlns:p14="http://schemas.microsoft.com/office/powerpoint/2010/main" val="223156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312517" y="582472"/>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ORIENTATION TO SIMPLE: </a:t>
            </a:r>
            <a:br>
              <a:rPr lang="en-CA" sz="2800" dirty="0">
                <a:solidFill>
                  <a:schemeClr val="bg1"/>
                </a:solidFill>
              </a:rPr>
            </a:br>
            <a:r>
              <a:rPr lang="en-CA" sz="2800" dirty="0">
                <a:solidFill>
                  <a:schemeClr val="bg1"/>
                </a:solidFill>
              </a:rPr>
              <a:t>WHAT WE WILL DO TODAY</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5382228" y="-119063"/>
            <a:ext cx="6809772" cy="6977063"/>
          </a:xfrm>
          <a:scene3d>
            <a:camera prst="orthographicFront">
              <a:rot lat="0" lon="60000" rev="0"/>
            </a:camera>
            <a:lightRig rig="threePt" dir="t"/>
          </a:scene3d>
        </p:spPr>
        <p:txBody>
          <a:bodyPr>
            <a:normAutofit fontScale="92500"/>
          </a:bodyPr>
          <a:lstStyle/>
          <a:p>
            <a:pPr marL="0" indent="0">
              <a:buNone/>
            </a:pPr>
            <a:endParaRPr lang="en-CA" sz="2000" dirty="0"/>
          </a:p>
          <a:p>
            <a:r>
              <a:rPr lang="en-CA" sz="2000" dirty="0"/>
              <a:t>Poll: some information about you</a:t>
            </a:r>
          </a:p>
          <a:p>
            <a:r>
              <a:rPr lang="en-CA" sz="2000" dirty="0"/>
              <a:t>Mindfulness</a:t>
            </a:r>
          </a:p>
          <a:p>
            <a:r>
              <a:rPr lang="en-CA" sz="2000" dirty="0"/>
              <a:t>Your intentions for the course</a:t>
            </a:r>
          </a:p>
          <a:p>
            <a:r>
              <a:rPr lang="en-CA" sz="2000" dirty="0"/>
              <a:t>Why is this course called Simple and who might benefit from it</a:t>
            </a:r>
          </a:p>
          <a:p>
            <a:r>
              <a:rPr lang="en-CA" sz="2000" dirty="0"/>
              <a:t>A brief history of Simple .</a:t>
            </a:r>
          </a:p>
          <a:p>
            <a:r>
              <a:rPr lang="en-CA" sz="2000" dirty="0"/>
              <a:t>Individual vs. group psychotherapy </a:t>
            </a:r>
          </a:p>
          <a:p>
            <a:r>
              <a:rPr lang="en-CA" sz="2000" dirty="0"/>
              <a:t>What do you need to have to do the Simple course ?</a:t>
            </a:r>
          </a:p>
          <a:p>
            <a:r>
              <a:rPr lang="en-CA" sz="2000" dirty="0"/>
              <a:t>Types of learning and how we try to make learning easier</a:t>
            </a:r>
          </a:p>
          <a:p>
            <a:r>
              <a:rPr lang="en-CA" sz="2000" dirty="0"/>
              <a:t>Simple course resources and  schedule</a:t>
            </a:r>
          </a:p>
          <a:p>
            <a:r>
              <a:rPr lang="en-CA" sz="2000" dirty="0"/>
              <a:t>10-minute Break</a:t>
            </a:r>
          </a:p>
          <a:p>
            <a:r>
              <a:rPr lang="en-CA" sz="2000" dirty="0"/>
              <a:t>Conversation with Kate </a:t>
            </a:r>
          </a:p>
          <a:p>
            <a:r>
              <a:rPr lang="en-CA" sz="2000" dirty="0"/>
              <a:t>Stuff to keep in mind when sharing in the group or if you’re triggered</a:t>
            </a:r>
          </a:p>
          <a:p>
            <a:r>
              <a:rPr lang="en-CA" sz="2000" dirty="0"/>
              <a:t>Participant agreements for the in person and zoom attendees.</a:t>
            </a:r>
          </a:p>
          <a:p>
            <a:r>
              <a:rPr lang="en-CA" sz="2000" dirty="0">
                <a:solidFill>
                  <a:schemeClr val="bg1"/>
                </a:solidFill>
              </a:rPr>
              <a:t>Homework for the coming week</a:t>
            </a:r>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pic>
        <p:nvPicPr>
          <p:cNvPr id="1026" name="Picture 2" descr="Cardinal Directions And Compass Rose - WorldAtlas">
            <a:extLst>
              <a:ext uri="{FF2B5EF4-FFF2-40B4-BE49-F238E27FC236}">
                <a16:creationId xmlns:a16="http://schemas.microsoft.com/office/drawing/2014/main" id="{170B8E6A-5872-ADDC-6D56-199CDB3B5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65" y="1704181"/>
            <a:ext cx="4770691" cy="3200399"/>
          </a:xfrm>
          <a:prstGeom prst="rect">
            <a:avLst/>
          </a:prstGeom>
          <a:noFill/>
          <a:scene3d>
            <a:camera prst="orthographicFront">
              <a:rot lat="0" lon="60000" rev="0"/>
            </a:camera>
            <a:lightRig rig="threePt" dir="t"/>
          </a:scene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Slide Number Placeholder 3">
            <a:extLst>
              <a:ext uri="{FF2B5EF4-FFF2-40B4-BE49-F238E27FC236}">
                <a16:creationId xmlns:a16="http://schemas.microsoft.com/office/drawing/2014/main" id="{40DA8211-3350-8495-9BDB-7F4CB76FF28D}"/>
              </a:ext>
            </a:extLst>
          </p:cNvPr>
          <p:cNvSpPr>
            <a:spLocks noGrp="1"/>
          </p:cNvSpPr>
          <p:nvPr>
            <p:ph type="sldNum" sz="quarter" idx="12"/>
          </p:nvPr>
        </p:nvSpPr>
        <p:spPr/>
        <p:txBody>
          <a:bodyPr/>
          <a:lstStyle/>
          <a:p>
            <a:fld id="{5B621ED0-B45F-441E-93E9-023E2B55C8A5}" type="slidenum">
              <a:rPr lang="en-CA" smtClean="0"/>
              <a:t>243</a:t>
            </a:fld>
            <a:endParaRPr lang="en-CA"/>
          </a:p>
        </p:txBody>
      </p:sp>
    </p:spTree>
    <p:extLst>
      <p:ext uri="{BB962C8B-B14F-4D97-AF65-F5344CB8AC3E}">
        <p14:creationId xmlns:p14="http://schemas.microsoft.com/office/powerpoint/2010/main" val="118700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2D7A-A833-4279-9F28-77DDDDF892F4}"/>
              </a:ext>
            </a:extLst>
          </p:cNvPr>
          <p:cNvSpPr>
            <a:spLocks noGrp="1"/>
          </p:cNvSpPr>
          <p:nvPr>
            <p:ph type="title" idx="4294967295"/>
          </p:nvPr>
        </p:nvSpPr>
        <p:spPr>
          <a:xfrm>
            <a:off x="1655380" y="58531"/>
            <a:ext cx="9783763" cy="1508125"/>
          </a:xfrm>
        </p:spPr>
        <p:txBody>
          <a:bodyPr vert="horz" lIns="91440" tIns="45720" rIns="91440" bIns="45720" rtlCol="0" anchor="ctr">
            <a:normAutofit/>
          </a:bodyPr>
          <a:lstStyle/>
          <a:p>
            <a:r>
              <a:rPr lang="en-US" dirty="0">
                <a:solidFill>
                  <a:schemeClr val="bg1"/>
                </a:solidFill>
              </a:rPr>
              <a:t>HOMEWORK FOR THE COMING WEEK</a:t>
            </a:r>
          </a:p>
        </p:txBody>
      </p:sp>
      <p:graphicFrame>
        <p:nvGraphicFramePr>
          <p:cNvPr id="19" name="Content Placeholder 2">
            <a:extLst>
              <a:ext uri="{FF2B5EF4-FFF2-40B4-BE49-F238E27FC236}">
                <a16:creationId xmlns:a16="http://schemas.microsoft.com/office/drawing/2014/main" id="{B5E602BF-558F-47C1-A51F-7D2A424E4D43}"/>
              </a:ext>
            </a:extLst>
          </p:cNvPr>
          <p:cNvGraphicFramePr>
            <a:graphicFrameLocks noGrp="1"/>
          </p:cNvGraphicFramePr>
          <p:nvPr>
            <p:ph idx="4294967295"/>
          </p:nvPr>
        </p:nvGraphicFramePr>
        <p:xfrm>
          <a:off x="797331" y="1365662"/>
          <a:ext cx="10597336" cy="5242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FCC4F98C-C046-6092-C1D3-861C24589163}"/>
              </a:ext>
            </a:extLst>
          </p:cNvPr>
          <p:cNvSpPr>
            <a:spLocks noGrp="1"/>
          </p:cNvSpPr>
          <p:nvPr>
            <p:ph type="sldNum" sz="quarter" idx="12"/>
          </p:nvPr>
        </p:nvSpPr>
        <p:spPr/>
        <p:txBody>
          <a:bodyPr/>
          <a:lstStyle/>
          <a:p>
            <a:fld id="{5B621ED0-B45F-441E-93E9-023E2B55C8A5}" type="slidenum">
              <a:rPr lang="en-CA" smtClean="0"/>
              <a:t>244</a:t>
            </a:fld>
            <a:endParaRPr lang="en-CA"/>
          </a:p>
        </p:txBody>
      </p:sp>
    </p:spTree>
    <p:extLst>
      <p:ext uri="{BB962C8B-B14F-4D97-AF65-F5344CB8AC3E}">
        <p14:creationId xmlns:p14="http://schemas.microsoft.com/office/powerpoint/2010/main" val="366693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round a table&#10;&#10;Description automatically generated">
            <a:extLst>
              <a:ext uri="{FF2B5EF4-FFF2-40B4-BE49-F238E27FC236}">
                <a16:creationId xmlns:a16="http://schemas.microsoft.com/office/drawing/2014/main" id="{2D2622D6-884A-B34C-7D8B-CD18E0B7C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486" y="196770"/>
            <a:ext cx="11583028" cy="6539696"/>
          </a:xfrm>
          <a:prstGeom prst="rect">
            <a:avLst/>
          </a:prstGeom>
        </p:spPr>
      </p:pic>
      <p:sp>
        <p:nvSpPr>
          <p:cNvPr id="4" name="TextBox 3">
            <a:extLst>
              <a:ext uri="{FF2B5EF4-FFF2-40B4-BE49-F238E27FC236}">
                <a16:creationId xmlns:a16="http://schemas.microsoft.com/office/drawing/2014/main" id="{165D92E6-FC74-5DFD-37A6-021B26741E86}"/>
              </a:ext>
            </a:extLst>
          </p:cNvPr>
          <p:cNvSpPr txBox="1"/>
          <p:nvPr/>
        </p:nvSpPr>
        <p:spPr>
          <a:xfrm>
            <a:off x="8867173" y="312515"/>
            <a:ext cx="2908138" cy="954107"/>
          </a:xfrm>
          <a:prstGeom prst="rect">
            <a:avLst/>
          </a:prstGeom>
          <a:noFill/>
        </p:spPr>
        <p:txBody>
          <a:bodyPr wrap="square">
            <a:spAutoFit/>
          </a:bodyPr>
          <a:lstStyle/>
          <a:p>
            <a:pPr algn="ctr"/>
            <a:r>
              <a:rPr lang="en-CA" sz="2800" dirty="0">
                <a:solidFill>
                  <a:schemeClr val="bg1"/>
                </a:solidFill>
              </a:rPr>
              <a:t>OPEN DISCUSSION</a:t>
            </a:r>
          </a:p>
        </p:txBody>
      </p:sp>
      <p:sp>
        <p:nvSpPr>
          <p:cNvPr id="2" name="Slide Number Placeholder 1">
            <a:extLst>
              <a:ext uri="{FF2B5EF4-FFF2-40B4-BE49-F238E27FC236}">
                <a16:creationId xmlns:a16="http://schemas.microsoft.com/office/drawing/2014/main" id="{7FCE7073-04B2-CB9A-F408-1BD4E9170164}"/>
              </a:ext>
            </a:extLst>
          </p:cNvPr>
          <p:cNvSpPr>
            <a:spLocks noGrp="1"/>
          </p:cNvSpPr>
          <p:nvPr>
            <p:ph type="sldNum" sz="quarter" idx="12"/>
          </p:nvPr>
        </p:nvSpPr>
        <p:spPr/>
        <p:txBody>
          <a:bodyPr/>
          <a:lstStyle/>
          <a:p>
            <a:fld id="{5B621ED0-B45F-441E-93E9-023E2B55C8A5}" type="slidenum">
              <a:rPr lang="en-CA" smtClean="0"/>
              <a:t>245</a:t>
            </a:fld>
            <a:endParaRPr lang="en-CA"/>
          </a:p>
        </p:txBody>
      </p:sp>
    </p:spTree>
    <p:extLst>
      <p:ext uri="{BB962C8B-B14F-4D97-AF65-F5344CB8AC3E}">
        <p14:creationId xmlns:p14="http://schemas.microsoft.com/office/powerpoint/2010/main" val="122738386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47F1A0-20F3-159C-93F8-F278176B6CCA}"/>
              </a:ext>
            </a:extLst>
          </p:cNvPr>
          <p:cNvSpPr txBox="1"/>
          <p:nvPr/>
        </p:nvSpPr>
        <p:spPr>
          <a:xfrm>
            <a:off x="365759" y="3794760"/>
            <a:ext cx="11471565" cy="1739347"/>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6000" cap="all" spc="150" dirty="0">
                <a:solidFill>
                  <a:schemeClr val="bg1"/>
                </a:solidFill>
                <a:latin typeface="+mj-lt"/>
                <a:ea typeface="+mj-ea"/>
                <a:cs typeface="+mj-cs"/>
              </a:rPr>
              <a:t>FOOTNOTES</a:t>
            </a:r>
          </a:p>
        </p:txBody>
      </p:sp>
      <p:pic>
        <p:nvPicPr>
          <p:cNvPr id="5" name="Picture 4" descr="Hand holding binoculars">
            <a:extLst>
              <a:ext uri="{FF2B5EF4-FFF2-40B4-BE49-F238E27FC236}">
                <a16:creationId xmlns:a16="http://schemas.microsoft.com/office/drawing/2014/main" id="{B44E0007-D802-2736-2C35-09E831BD46A1}"/>
              </a:ext>
            </a:extLst>
          </p:cNvPr>
          <p:cNvPicPr>
            <a:picLocks noChangeAspect="1"/>
          </p:cNvPicPr>
          <p:nvPr/>
        </p:nvPicPr>
        <p:blipFill>
          <a:blip r:embed="rId2">
            <a:extLst>
              <a:ext uri="{28A0092B-C50C-407E-A947-70E740481C1C}">
                <a14:useLocalDpi xmlns:a14="http://schemas.microsoft.com/office/drawing/2010/main" val="0"/>
              </a:ext>
            </a:extLst>
          </a:blip>
          <a:srcRect t="13383" b="41505"/>
          <a:stretch/>
        </p:blipFill>
        <p:spPr>
          <a:xfrm>
            <a:off x="20" y="10"/>
            <a:ext cx="12191980" cy="3657589"/>
          </a:xfrm>
          <a:prstGeom prst="rect">
            <a:avLst/>
          </a:prstGeom>
        </p:spPr>
      </p:pic>
      <p:sp>
        <p:nvSpPr>
          <p:cNvPr id="2" name="Slide Number Placeholder 1">
            <a:extLst>
              <a:ext uri="{FF2B5EF4-FFF2-40B4-BE49-F238E27FC236}">
                <a16:creationId xmlns:a16="http://schemas.microsoft.com/office/drawing/2014/main" id="{9B33AD53-CEE0-A36B-75C7-F360FFA4948E}"/>
              </a:ext>
            </a:extLst>
          </p:cNvPr>
          <p:cNvSpPr>
            <a:spLocks noGrp="1"/>
          </p:cNvSpPr>
          <p:nvPr>
            <p:ph type="sldNum" sz="quarter" idx="12"/>
          </p:nvPr>
        </p:nvSpPr>
        <p:spPr/>
        <p:txBody>
          <a:bodyPr/>
          <a:lstStyle/>
          <a:p>
            <a:fld id="{5B621ED0-B45F-441E-93E9-023E2B55C8A5}" type="slidenum">
              <a:rPr lang="en-CA" smtClean="0"/>
              <a:t>246</a:t>
            </a:fld>
            <a:endParaRPr lang="en-CA"/>
          </a:p>
        </p:txBody>
      </p:sp>
    </p:spTree>
    <p:extLst>
      <p:ext uri="{BB962C8B-B14F-4D97-AF65-F5344CB8AC3E}">
        <p14:creationId xmlns:p14="http://schemas.microsoft.com/office/powerpoint/2010/main" val="253122986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7246E5-8974-86A2-1A40-C205AA206155}"/>
              </a:ext>
            </a:extLst>
          </p:cNvPr>
          <p:cNvSpPr txBox="1"/>
          <p:nvPr/>
        </p:nvSpPr>
        <p:spPr>
          <a:xfrm>
            <a:off x="0" y="0"/>
            <a:ext cx="12192000"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(1) Creating an effective learning environment involves several important factors:</a:t>
            </a:r>
            <a:r>
              <a:rPr lang="en-US" dirty="0">
                <a:latin typeface="Arial" panose="020B0604020202020204" pitchFamily="34" charset="0"/>
              </a:rPr>
              <a:t> </a:t>
            </a:r>
          </a:p>
          <a:p>
            <a:pPr marL="285750" indent="-285750">
              <a:buFont typeface="Arial" panose="020B0604020202020204" pitchFamily="34" charset="0"/>
              <a:buChar char="•"/>
            </a:pPr>
            <a:r>
              <a:rPr lang="en-US" b="0" i="0" dirty="0">
                <a:effectLst/>
                <a:latin typeface="Arial" panose="020B0604020202020204" pitchFamily="34" charset="0"/>
              </a:rPr>
              <a:t>Safety and Comfort: A physically and emotionally safe space encourages students to take risks and express themselves without fear of judgment.</a:t>
            </a:r>
          </a:p>
          <a:p>
            <a:pPr marL="285750" indent="-285750">
              <a:buFont typeface="Arial" panose="020B0604020202020204" pitchFamily="34" charset="0"/>
              <a:buChar char="•"/>
            </a:pPr>
            <a:r>
              <a:rPr lang="en-US" b="0" i="0" dirty="0">
                <a:effectLst/>
                <a:latin typeface="Arial" panose="020B0604020202020204" pitchFamily="34" charset="0"/>
              </a:rPr>
              <a:t>Engagement: Incorporating interactive and hands-on activities helps maintain student interest and motivation. Varied teaching methods can cater to different learning styles.</a:t>
            </a:r>
          </a:p>
          <a:p>
            <a:pPr marL="285750" indent="-285750">
              <a:buFont typeface="Arial" panose="020B0604020202020204" pitchFamily="34" charset="0"/>
              <a:buChar char="•"/>
            </a:pPr>
            <a:r>
              <a:rPr lang="en-US" b="0" i="0" dirty="0">
                <a:effectLst/>
                <a:latin typeface="Arial" panose="020B0604020202020204" pitchFamily="34" charset="0"/>
              </a:rPr>
              <a:t>Inclusivity: Recognizing and respecting diverse backgrounds, abilities, and perspectives fosters a sense of belonging and encourages participation from all students.</a:t>
            </a:r>
          </a:p>
          <a:p>
            <a:pPr marL="285750" indent="-285750">
              <a:buFont typeface="Arial" panose="020B0604020202020204" pitchFamily="34" charset="0"/>
              <a:buChar char="•"/>
            </a:pPr>
            <a:r>
              <a:rPr lang="en-US" b="0" i="0" dirty="0">
                <a:effectLst/>
                <a:latin typeface="Arial" panose="020B0604020202020204" pitchFamily="34" charset="0"/>
              </a:rPr>
              <a:t>Clear Expectations: Establishing clear rules, goals, and outcomes helps students understand what is expected of them and how they can succeed.</a:t>
            </a:r>
          </a:p>
          <a:p>
            <a:pPr marL="285750" indent="-285750">
              <a:buFont typeface="Arial" panose="020B0604020202020204" pitchFamily="34" charset="0"/>
              <a:buChar char="•"/>
            </a:pPr>
            <a:r>
              <a:rPr lang="en-US" b="0" i="0" dirty="0">
                <a:effectLst/>
                <a:latin typeface="Arial" panose="020B0604020202020204" pitchFamily="34" charset="0"/>
              </a:rPr>
              <a:t>Supportive Relationships: Building strong relationships between teachers and students, as well as among peers, promotes collaboration and a sense of community.</a:t>
            </a:r>
          </a:p>
          <a:p>
            <a:pPr marL="285750" indent="-285750">
              <a:buFont typeface="Arial" panose="020B0604020202020204" pitchFamily="34" charset="0"/>
              <a:buChar char="•"/>
            </a:pPr>
            <a:r>
              <a:rPr lang="en-US" b="0" i="0" dirty="0">
                <a:effectLst/>
                <a:latin typeface="Arial" panose="020B0604020202020204" pitchFamily="34" charset="0"/>
              </a:rPr>
              <a:t>Access to Resources: Providing access to a variety of learning materials and technologies can enhance the educational experience and support different learning needs.</a:t>
            </a:r>
          </a:p>
          <a:p>
            <a:pPr marL="285750" indent="-285750">
              <a:buFont typeface="Arial" panose="020B0604020202020204" pitchFamily="34" charset="0"/>
              <a:buChar char="•"/>
            </a:pPr>
            <a:r>
              <a:rPr lang="en-US" b="0" i="0" dirty="0">
                <a:effectLst/>
                <a:latin typeface="Arial" panose="020B0604020202020204" pitchFamily="34" charset="0"/>
              </a:rPr>
              <a:t>Feedback and Assessment: Regular, constructive feedback helps students understand their progress and areas for improvement, while formative assessments can guide instruction.</a:t>
            </a:r>
          </a:p>
          <a:p>
            <a:pPr marL="285750" indent="-285750">
              <a:buFont typeface="Arial" panose="020B0604020202020204" pitchFamily="34" charset="0"/>
              <a:buChar char="•"/>
            </a:pPr>
            <a:r>
              <a:rPr lang="en-US" b="0" i="0" dirty="0">
                <a:effectLst/>
                <a:latin typeface="Arial" panose="020B0604020202020204" pitchFamily="34" charset="0"/>
              </a:rPr>
              <a:t>Flexibility: Adapting the learning environment to meet the changing needs of students can enhance engagement and effectiveness.</a:t>
            </a:r>
          </a:p>
          <a:p>
            <a:pPr marL="285750" indent="-285750">
              <a:buFont typeface="Arial" panose="020B0604020202020204" pitchFamily="34" charset="0"/>
              <a:buChar char="•"/>
            </a:pPr>
            <a:r>
              <a:rPr lang="en-US" b="0" i="0" dirty="0">
                <a:effectLst/>
                <a:latin typeface="Arial" panose="020B0604020202020204" pitchFamily="34" charset="0"/>
              </a:rPr>
              <a:t>Encouragement of Critical Thinking: Creating opportunities for students to analyze, evaluate, and create fosters deeper understanding and skills that are essential for lifelong learning.</a:t>
            </a:r>
          </a:p>
          <a:p>
            <a:pPr marL="285750" indent="-285750">
              <a:buFont typeface="Arial" panose="020B0604020202020204" pitchFamily="34" charset="0"/>
              <a:buChar char="•"/>
            </a:pPr>
            <a:r>
              <a:rPr lang="en-US" b="0" i="0" dirty="0">
                <a:effectLst/>
                <a:latin typeface="Arial" panose="020B0604020202020204" pitchFamily="34" charset="0"/>
              </a:rPr>
              <a:t>Positive Reinforcement: Recognizing and celebrating achievements, both big and small, can boost motivation and self-esteem.</a:t>
            </a:r>
          </a:p>
          <a:p>
            <a:pPr marL="285750" indent="-285750">
              <a:buFont typeface="Arial" panose="020B0604020202020204" pitchFamily="34" charset="0"/>
              <a:buChar char="•"/>
            </a:pPr>
            <a:r>
              <a:rPr lang="en-US" b="0" i="0" dirty="0">
                <a:effectLst/>
                <a:latin typeface="Arial" panose="020B0604020202020204" pitchFamily="34" charset="0"/>
              </a:rPr>
              <a:t>By considering these factors, educators can create a dynamic and effective learning environment that supports student growth and success.</a:t>
            </a:r>
            <a:endParaRPr lang="en-CA" dirty="0"/>
          </a:p>
        </p:txBody>
      </p:sp>
      <p:sp>
        <p:nvSpPr>
          <p:cNvPr id="2" name="Slide Number Placeholder 1">
            <a:extLst>
              <a:ext uri="{FF2B5EF4-FFF2-40B4-BE49-F238E27FC236}">
                <a16:creationId xmlns:a16="http://schemas.microsoft.com/office/drawing/2014/main" id="{329C5DB3-388A-EE07-8940-1708DE372BB0}"/>
              </a:ext>
            </a:extLst>
          </p:cNvPr>
          <p:cNvSpPr>
            <a:spLocks noGrp="1"/>
          </p:cNvSpPr>
          <p:nvPr>
            <p:ph type="sldNum" sz="quarter" idx="12"/>
          </p:nvPr>
        </p:nvSpPr>
        <p:spPr/>
        <p:txBody>
          <a:bodyPr/>
          <a:lstStyle/>
          <a:p>
            <a:fld id="{5B621ED0-B45F-441E-93E9-023E2B55C8A5}" type="slidenum">
              <a:rPr lang="en-CA" smtClean="0"/>
              <a:t>247</a:t>
            </a:fld>
            <a:endParaRPr lang="en-CA"/>
          </a:p>
        </p:txBody>
      </p:sp>
    </p:spTree>
    <p:extLst>
      <p:ext uri="{BB962C8B-B14F-4D97-AF65-F5344CB8AC3E}">
        <p14:creationId xmlns:p14="http://schemas.microsoft.com/office/powerpoint/2010/main" val="185721328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293771-366E-ED29-7524-DB369D3FC2B6}"/>
              </a:ext>
            </a:extLst>
          </p:cNvPr>
          <p:cNvSpPr txBox="1"/>
          <p:nvPr/>
        </p:nvSpPr>
        <p:spPr>
          <a:xfrm>
            <a:off x="-7716" y="363078"/>
            <a:ext cx="12192000" cy="3693319"/>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(2) Intellectual learning involves acquiring knowledge and understanding concepts through cognitive processes such as reading, studying, and analyzing information. It focuses on developing critical thinking skills and expanding one's intellectual capacity.</a:t>
            </a:r>
          </a:p>
          <a:p>
            <a:pPr marL="285750" indent="-285750">
              <a:buFont typeface="Arial" panose="020B0604020202020204" pitchFamily="34" charset="0"/>
              <a:buChar char="•"/>
            </a:pPr>
            <a:r>
              <a:rPr lang="en-US" b="0" i="0" dirty="0">
                <a:effectLst/>
                <a:latin typeface="Arial" panose="020B0604020202020204" pitchFamily="34" charset="0"/>
              </a:rPr>
              <a:t>Experiential learning, on the other hand, is a hands-on approach to learning that involves learning through experience, reflection, and experimentation. It emphasizes learning by doing, and often involves real-world applications of knowledge and skills.</a:t>
            </a:r>
          </a:p>
          <a:p>
            <a:pPr marL="285750" indent="-285750">
              <a:buFont typeface="Arial" panose="020B0604020202020204" pitchFamily="34" charset="0"/>
              <a:buChar char="•"/>
            </a:pPr>
            <a:r>
              <a:rPr lang="en-US" b="0" i="0" dirty="0">
                <a:effectLst/>
                <a:latin typeface="Arial" panose="020B0604020202020204" pitchFamily="34" charset="0"/>
              </a:rPr>
              <a:t>Effective learning refers to the ability to retain and apply what has been learned in a meaningful way. It involves understanding how to learn efficiently, setting goals, managing time effectively, and utilizing various learning strategies to maximize learning outcomes.</a:t>
            </a:r>
          </a:p>
          <a:p>
            <a:pPr marL="285750" indent="-285750">
              <a:buFont typeface="Arial" panose="020B0604020202020204" pitchFamily="34" charset="0"/>
              <a:buChar char="•"/>
            </a:pPr>
            <a:r>
              <a:rPr lang="en-US" b="0" i="0" dirty="0">
                <a:effectLst/>
                <a:latin typeface="Arial" panose="020B0604020202020204" pitchFamily="34" charset="0"/>
              </a:rPr>
              <a:t>In summary, intellectual learning focuses on acquiring knowledge and understanding concepts, experiential learning emphasizes learning through hands-on experience, and effective learning involves retaining and applying knowledge in a meaningful way. Each approach has its unique benefits and can be combined to create a comprehensive learning experience</a:t>
            </a:r>
            <a:endParaRPr lang="en-CA" dirty="0"/>
          </a:p>
        </p:txBody>
      </p:sp>
      <p:sp>
        <p:nvSpPr>
          <p:cNvPr id="2" name="Slide Number Placeholder 1">
            <a:extLst>
              <a:ext uri="{FF2B5EF4-FFF2-40B4-BE49-F238E27FC236}">
                <a16:creationId xmlns:a16="http://schemas.microsoft.com/office/drawing/2014/main" id="{B7ED81E7-EF65-601E-E559-021A41292BC3}"/>
              </a:ext>
            </a:extLst>
          </p:cNvPr>
          <p:cNvSpPr>
            <a:spLocks noGrp="1"/>
          </p:cNvSpPr>
          <p:nvPr>
            <p:ph type="sldNum" sz="quarter" idx="12"/>
          </p:nvPr>
        </p:nvSpPr>
        <p:spPr/>
        <p:txBody>
          <a:bodyPr/>
          <a:lstStyle/>
          <a:p>
            <a:fld id="{5B621ED0-B45F-441E-93E9-023E2B55C8A5}" type="slidenum">
              <a:rPr lang="en-CA" smtClean="0"/>
              <a:t>248</a:t>
            </a:fld>
            <a:endParaRPr lang="en-CA"/>
          </a:p>
        </p:txBody>
      </p:sp>
    </p:spTree>
    <p:extLst>
      <p:ext uri="{BB962C8B-B14F-4D97-AF65-F5344CB8AC3E}">
        <p14:creationId xmlns:p14="http://schemas.microsoft.com/office/powerpoint/2010/main" val="285083870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CE503-E7A9-5E02-B35B-998DADE5B39F}"/>
              </a:ext>
            </a:extLst>
          </p:cNvPr>
          <p:cNvSpPr txBox="1"/>
          <p:nvPr/>
        </p:nvSpPr>
        <p:spPr>
          <a:xfrm>
            <a:off x="365759" y="3794760"/>
            <a:ext cx="11471565" cy="1739347"/>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6000" b="1" cap="all" spc="150" dirty="0">
                <a:solidFill>
                  <a:schemeClr val="bg1"/>
                </a:solidFill>
                <a:latin typeface="+mj-lt"/>
                <a:ea typeface="+mj-ea"/>
                <a:cs typeface="+mj-cs"/>
              </a:rPr>
              <a:t>See you next session</a:t>
            </a:r>
            <a:endParaRPr lang="en-US" sz="6000" cap="all" spc="150" dirty="0">
              <a:solidFill>
                <a:schemeClr val="bg1"/>
              </a:solidFill>
              <a:latin typeface="+mj-lt"/>
              <a:ea typeface="+mj-ea"/>
              <a:cs typeface="+mj-cs"/>
            </a:endParaRPr>
          </a:p>
        </p:txBody>
      </p:sp>
      <p:pic>
        <p:nvPicPr>
          <p:cNvPr id="3" name="Picture 2" descr="A person waving her hand&#10;&#10;Description automatically generated">
            <a:extLst>
              <a:ext uri="{FF2B5EF4-FFF2-40B4-BE49-F238E27FC236}">
                <a16:creationId xmlns:a16="http://schemas.microsoft.com/office/drawing/2014/main" id="{49B7151D-45F6-A2F4-0834-EE62980F93CE}"/>
              </a:ext>
            </a:extLst>
          </p:cNvPr>
          <p:cNvPicPr>
            <a:picLocks noChangeAspect="1"/>
          </p:cNvPicPr>
          <p:nvPr/>
        </p:nvPicPr>
        <p:blipFill>
          <a:blip r:embed="rId2">
            <a:extLst>
              <a:ext uri="{28A0092B-C50C-407E-A947-70E740481C1C}">
                <a14:useLocalDpi xmlns:a14="http://schemas.microsoft.com/office/drawing/2010/main" val="0"/>
              </a:ext>
            </a:extLst>
          </a:blip>
          <a:srcRect t="12063" b="59813"/>
          <a:stretch/>
        </p:blipFill>
        <p:spPr>
          <a:xfrm>
            <a:off x="20" y="10"/>
            <a:ext cx="12191980" cy="3657589"/>
          </a:xfrm>
          <a:prstGeom prst="rect">
            <a:avLst/>
          </a:prstGeom>
        </p:spPr>
      </p:pic>
      <p:sp>
        <p:nvSpPr>
          <p:cNvPr id="2" name="Slide Number Placeholder 1">
            <a:extLst>
              <a:ext uri="{FF2B5EF4-FFF2-40B4-BE49-F238E27FC236}">
                <a16:creationId xmlns:a16="http://schemas.microsoft.com/office/drawing/2014/main" id="{AE2DBA24-EB21-EF81-E7AB-68806476DF8D}"/>
              </a:ext>
            </a:extLst>
          </p:cNvPr>
          <p:cNvSpPr>
            <a:spLocks noGrp="1"/>
          </p:cNvSpPr>
          <p:nvPr>
            <p:ph type="sldNum" sz="quarter" idx="12"/>
          </p:nvPr>
        </p:nvSpPr>
        <p:spPr/>
        <p:txBody>
          <a:bodyPr/>
          <a:lstStyle/>
          <a:p>
            <a:fld id="{5B621ED0-B45F-441E-93E9-023E2B55C8A5}" type="slidenum">
              <a:rPr lang="en-CA" smtClean="0"/>
              <a:t>249</a:t>
            </a:fld>
            <a:endParaRPr lang="en-CA"/>
          </a:p>
        </p:txBody>
      </p:sp>
    </p:spTree>
    <p:extLst>
      <p:ext uri="{BB962C8B-B14F-4D97-AF65-F5344CB8AC3E}">
        <p14:creationId xmlns:p14="http://schemas.microsoft.com/office/powerpoint/2010/main" val="214994324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2">
            <a:extLst>
              <a:ext uri="{28A0092B-C50C-407E-A947-70E740481C1C}">
                <a14:useLocalDpi xmlns:a14="http://schemas.microsoft.com/office/drawing/2010/main" val="0"/>
              </a:ext>
            </a:extLst>
          </a:blip>
          <a:srcRect t="175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1350335" y="1147064"/>
            <a:ext cx="7634177" cy="1738312"/>
          </a:xfrm>
        </p:spPr>
        <p:txBody>
          <a:bodyPr>
            <a:normAutofit/>
          </a:bodyPr>
          <a:lstStyle/>
          <a:p>
            <a:r>
              <a:rPr lang="en-CA" sz="6600" dirty="0">
                <a:solidFill>
                  <a:schemeClr val="tx1"/>
                </a:solidFill>
              </a:rPr>
              <a:t>video</a:t>
            </a:r>
          </a:p>
        </p:txBody>
      </p:sp>
      <p:sp>
        <p:nvSpPr>
          <p:cNvPr id="3" name="Subtitle 2">
            <a:extLst>
              <a:ext uri="{FF2B5EF4-FFF2-40B4-BE49-F238E27FC236}">
                <a16:creationId xmlns:a16="http://schemas.microsoft.com/office/drawing/2014/main" id="{DC677C87-BED3-4A56-1DEC-1DA7F34E222F}"/>
              </a:ext>
            </a:extLst>
          </p:cNvPr>
          <p:cNvSpPr>
            <a:spLocks noGrp="1"/>
          </p:cNvSpPr>
          <p:nvPr>
            <p:ph type="subTitle" idx="4294967295"/>
          </p:nvPr>
        </p:nvSpPr>
        <p:spPr>
          <a:xfrm>
            <a:off x="3048000" y="2355363"/>
            <a:ext cx="9144000" cy="1309687"/>
          </a:xfrm>
        </p:spPr>
        <p:txBody>
          <a:bodyPr>
            <a:noAutofit/>
          </a:bodyPr>
          <a:lstStyle/>
          <a:p>
            <a:pPr marL="0" indent="0">
              <a:buNone/>
            </a:pPr>
            <a:r>
              <a:rPr lang="en-CA" sz="4000" dirty="0"/>
              <a:t>Session 2 of simple</a:t>
            </a:r>
          </a:p>
        </p:txBody>
      </p:sp>
      <p:sp>
        <p:nvSpPr>
          <p:cNvPr id="4" name="Slide Number Placeholder 3">
            <a:extLst>
              <a:ext uri="{FF2B5EF4-FFF2-40B4-BE49-F238E27FC236}">
                <a16:creationId xmlns:a16="http://schemas.microsoft.com/office/drawing/2014/main" id="{0B43D802-A838-C523-FC85-6B609434BA25}"/>
              </a:ext>
            </a:extLst>
          </p:cNvPr>
          <p:cNvSpPr>
            <a:spLocks noGrp="1"/>
          </p:cNvSpPr>
          <p:nvPr>
            <p:ph type="sldNum" sz="quarter" idx="12"/>
          </p:nvPr>
        </p:nvSpPr>
        <p:spPr/>
        <p:txBody>
          <a:bodyPr/>
          <a:lstStyle/>
          <a:p>
            <a:fld id="{5B621ED0-B45F-441E-93E9-023E2B55C8A5}" type="slidenum">
              <a:rPr lang="en-CA" smtClean="0"/>
              <a:t>250</a:t>
            </a:fld>
            <a:endParaRPr lang="en-CA"/>
          </a:p>
        </p:txBody>
      </p:sp>
    </p:spTree>
    <p:extLst>
      <p:ext uri="{BB962C8B-B14F-4D97-AF65-F5344CB8AC3E}">
        <p14:creationId xmlns:p14="http://schemas.microsoft.com/office/powerpoint/2010/main" val="302618691"/>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0DE5-41E4-A3CD-5ADE-23324B359CD7}"/>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D57BECD3-3B7F-DC55-5648-14BB24725B23}"/>
              </a:ext>
            </a:extLst>
          </p:cNvPr>
          <p:cNvSpPr>
            <a:spLocks noGrp="1"/>
          </p:cNvSpPr>
          <p:nvPr>
            <p:ph type="subTitle" idx="1"/>
          </p:nvPr>
        </p:nvSpPr>
        <p:spPr/>
        <p:txBody>
          <a:bodyPr/>
          <a:lstStyle/>
          <a:p>
            <a:endParaRPr lang="en-CA"/>
          </a:p>
        </p:txBody>
      </p:sp>
      <p:pic>
        <p:nvPicPr>
          <p:cNvPr id="4" name="Online Media 3" title="It’s simple on YouTube session 2">
            <a:hlinkClick r:id="" action="ppaction://media"/>
            <a:extLst>
              <a:ext uri="{FF2B5EF4-FFF2-40B4-BE49-F238E27FC236}">
                <a16:creationId xmlns:a16="http://schemas.microsoft.com/office/drawing/2014/main" id="{135C9A89-E9D8-FA83-287B-5A433EA527D2}"/>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05B5869C-DEDE-8516-001D-02EE3C9D7378}"/>
              </a:ext>
            </a:extLst>
          </p:cNvPr>
          <p:cNvSpPr>
            <a:spLocks noGrp="1"/>
          </p:cNvSpPr>
          <p:nvPr>
            <p:ph type="sldNum" sz="quarter" idx="12"/>
          </p:nvPr>
        </p:nvSpPr>
        <p:spPr/>
        <p:txBody>
          <a:bodyPr/>
          <a:lstStyle/>
          <a:p>
            <a:fld id="{5B621ED0-B45F-441E-93E9-023E2B55C8A5}" type="slidenum">
              <a:rPr lang="en-CA" smtClean="0"/>
              <a:t>251</a:t>
            </a:fld>
            <a:endParaRPr lang="en-CA"/>
          </a:p>
        </p:txBody>
      </p:sp>
    </p:spTree>
    <p:extLst>
      <p:ext uri="{BB962C8B-B14F-4D97-AF65-F5344CB8AC3E}">
        <p14:creationId xmlns:p14="http://schemas.microsoft.com/office/powerpoint/2010/main" val="330419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339074" y="5118653"/>
            <a:ext cx="11471565" cy="1739347"/>
          </a:xfrm>
        </p:spPr>
        <p:txBody>
          <a:bodyPr vert="horz" lIns="91440" tIns="45720" rIns="91440" bIns="45720" rtlCol="0" anchor="ctr">
            <a:normAutofit fontScale="90000"/>
          </a:bodyPr>
          <a:lstStyle/>
          <a:p>
            <a:pPr algn="ctr">
              <a:lnSpc>
                <a:spcPct val="80000"/>
              </a:lnSpc>
            </a:pPr>
            <a:r>
              <a:rPr lang="en-US" sz="4200" b="1" spc="150" dirty="0">
                <a:solidFill>
                  <a:schemeClr val="bg1"/>
                </a:solidFill>
              </a:rPr>
              <a:t>Welcome to session 2</a:t>
            </a:r>
            <a:br>
              <a:rPr lang="en-US" sz="4200" b="1" spc="150" dirty="0">
                <a:solidFill>
                  <a:schemeClr val="bg1"/>
                </a:solidFill>
              </a:rPr>
            </a:br>
            <a:r>
              <a:rPr lang="en-US" sz="4200" b="1" spc="150" dirty="0">
                <a:solidFill>
                  <a:schemeClr val="bg1"/>
                </a:solidFill>
              </a:rPr>
              <a:t>introduction to the simple course</a:t>
            </a:r>
            <a:br>
              <a:rPr lang="en-US" sz="4200" b="1" spc="150" dirty="0">
                <a:solidFill>
                  <a:schemeClr val="tx1"/>
                </a:solidFill>
              </a:rPr>
            </a:br>
            <a:br>
              <a:rPr lang="en-US" sz="2000" b="1" cap="none" spc="150" dirty="0">
                <a:solidFill>
                  <a:schemeClr val="tx1"/>
                </a:solidFill>
              </a:rPr>
            </a:br>
            <a:br>
              <a:rPr lang="en-US" sz="4200" b="1" spc="150" dirty="0">
                <a:solidFill>
                  <a:schemeClr val="tx1"/>
                </a:solidFill>
              </a:rPr>
            </a:br>
            <a:endParaRPr lang="en-US" sz="4200" b="1" spc="150" dirty="0">
              <a:solidFill>
                <a:schemeClr val="tx1"/>
              </a:solidFill>
            </a:endParaRPr>
          </a:p>
        </p:txBody>
      </p:sp>
      <p:pic>
        <p:nvPicPr>
          <p:cNvPr id="10" name="Picture 9" descr="Business handshake">
            <a:extLst>
              <a:ext uri="{FF2B5EF4-FFF2-40B4-BE49-F238E27FC236}">
                <a16:creationId xmlns:a16="http://schemas.microsoft.com/office/drawing/2014/main" id="{064C8E4D-C0A7-4A5D-93C0-970A4BA788F5}"/>
              </a:ext>
            </a:extLst>
          </p:cNvPr>
          <p:cNvPicPr>
            <a:picLocks noChangeAspect="1"/>
          </p:cNvPicPr>
          <p:nvPr/>
        </p:nvPicPr>
        <p:blipFill rotWithShape="1">
          <a:blip r:embed="rId3"/>
          <a:srcRect t="35014" b="20042"/>
          <a:stretch/>
        </p:blipFill>
        <p:spPr>
          <a:xfrm>
            <a:off x="-42286" y="669851"/>
            <a:ext cx="12234286" cy="3657589"/>
          </a:xfrm>
          <a:prstGeom prst="rect">
            <a:avLst/>
          </a:prstGeom>
        </p:spPr>
      </p:pic>
      <p:sp>
        <p:nvSpPr>
          <p:cNvPr id="3" name="Slide Number Placeholder 2">
            <a:extLst>
              <a:ext uri="{FF2B5EF4-FFF2-40B4-BE49-F238E27FC236}">
                <a16:creationId xmlns:a16="http://schemas.microsoft.com/office/drawing/2014/main" id="{788D1C30-B60B-B4B0-2794-7FDED8075263}"/>
              </a:ext>
            </a:extLst>
          </p:cNvPr>
          <p:cNvSpPr>
            <a:spLocks noGrp="1"/>
          </p:cNvSpPr>
          <p:nvPr>
            <p:ph type="sldNum" sz="quarter" idx="12"/>
          </p:nvPr>
        </p:nvSpPr>
        <p:spPr/>
        <p:txBody>
          <a:bodyPr/>
          <a:lstStyle/>
          <a:p>
            <a:fld id="{5B621ED0-B45F-441E-93E9-023E2B55C8A5}" type="slidenum">
              <a:rPr lang="en-CA" smtClean="0"/>
              <a:t>252</a:t>
            </a:fld>
            <a:endParaRPr lang="en-CA"/>
          </a:p>
        </p:txBody>
      </p:sp>
    </p:spTree>
    <p:extLst>
      <p:ext uri="{BB962C8B-B14F-4D97-AF65-F5344CB8AC3E}">
        <p14:creationId xmlns:p14="http://schemas.microsoft.com/office/powerpoint/2010/main" val="938814320"/>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2A3B61D-5739-40E4-929E-ED4E773D4683}"/>
              </a:ext>
            </a:extLst>
          </p:cNvPr>
          <p:cNvSpPr>
            <a:spLocks noGrp="1"/>
          </p:cNvSpPr>
          <p:nvPr>
            <p:ph type="body" idx="4294967295"/>
          </p:nvPr>
        </p:nvSpPr>
        <p:spPr>
          <a:xfrm>
            <a:off x="47625" y="1165902"/>
            <a:ext cx="5917223" cy="1693102"/>
          </a:xfrm>
        </p:spPr>
        <p:txBody>
          <a:bodyPr>
            <a:normAutofit/>
          </a:bodyPr>
          <a:lstStyle/>
          <a:p>
            <a:pPr marL="45720" indent="0" algn="ctr">
              <a:buNone/>
            </a:pPr>
            <a:r>
              <a:rPr lang="en-CA" sz="2400" dirty="0">
                <a:solidFill>
                  <a:schemeClr val="bg1"/>
                </a:solidFill>
              </a:rPr>
              <a:t>Last week </a:t>
            </a:r>
            <a:r>
              <a:rPr lang="en-CA" sz="2400" dirty="0"/>
              <a:t>Session 1 ORIENTATION: THE WHO, HOW, WHY, WHERE, AND WHEN OF THE SIMPLE COURSE </a:t>
            </a:r>
          </a:p>
          <a:p>
            <a:pPr marL="45720" indent="0" algn="ctr">
              <a:buNone/>
            </a:pPr>
            <a:r>
              <a:rPr lang="en-CA" sz="2000" dirty="0"/>
              <a:t>An introduction to the “bus”</a:t>
            </a:r>
          </a:p>
        </p:txBody>
      </p:sp>
      <p:sp>
        <p:nvSpPr>
          <p:cNvPr id="7" name="Text Placeholder 6">
            <a:extLst>
              <a:ext uri="{FF2B5EF4-FFF2-40B4-BE49-F238E27FC236}">
                <a16:creationId xmlns:a16="http://schemas.microsoft.com/office/drawing/2014/main" id="{08A32458-81BD-4E3F-AB47-193472813E27}"/>
              </a:ext>
            </a:extLst>
          </p:cNvPr>
          <p:cNvSpPr>
            <a:spLocks noGrp="1"/>
          </p:cNvSpPr>
          <p:nvPr>
            <p:ph type="body" sz="quarter" idx="4294967295"/>
          </p:nvPr>
        </p:nvSpPr>
        <p:spPr>
          <a:xfrm>
            <a:off x="5863003" y="394111"/>
            <a:ext cx="6059366" cy="1129321"/>
          </a:xfrm>
        </p:spPr>
        <p:txBody>
          <a:bodyPr>
            <a:normAutofit fontScale="92500"/>
          </a:bodyPr>
          <a:lstStyle/>
          <a:p>
            <a:pPr marL="45720" indent="0" algn="ctr">
              <a:buNone/>
            </a:pPr>
            <a:r>
              <a:rPr lang="en-CA" sz="2600" dirty="0">
                <a:solidFill>
                  <a:schemeClr val="bg1"/>
                </a:solidFill>
              </a:rPr>
              <a:t>Today </a:t>
            </a:r>
            <a:r>
              <a:rPr lang="en-CA" sz="2600" dirty="0"/>
              <a:t>Session 2 OVERVIEW: THE WHAT</a:t>
            </a:r>
          </a:p>
          <a:p>
            <a:pPr marL="45720" indent="0" algn="ctr">
              <a:buNone/>
            </a:pPr>
            <a:r>
              <a:rPr lang="en-CA" dirty="0"/>
              <a:t>An overview of the “trip” or material  we will discuss</a:t>
            </a:r>
          </a:p>
        </p:txBody>
      </p:sp>
      <p:pic>
        <p:nvPicPr>
          <p:cNvPr id="2050" name="Picture 2" descr="Delhi To London In 70 days: World&amp;#39;s Longest Bus Trip Starts In 2021 | The  Dope">
            <a:extLst>
              <a:ext uri="{FF2B5EF4-FFF2-40B4-BE49-F238E27FC236}">
                <a16:creationId xmlns:a16="http://schemas.microsoft.com/office/drawing/2014/main" id="{AE573943-4722-4E5B-93CD-5AFDA809918C}"/>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6005146" y="1674445"/>
            <a:ext cx="5917223" cy="38295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Does It Mean to Dream of a Bus? - Dream Glossary and Dictionary">
            <a:extLst>
              <a:ext uri="{FF2B5EF4-FFF2-40B4-BE49-F238E27FC236}">
                <a16:creationId xmlns:a16="http://schemas.microsoft.com/office/drawing/2014/main" id="{4447EB3A-A637-463C-B0EC-21CC1D4B9E5E}"/>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bwMode="auto">
          <a:xfrm>
            <a:off x="7327" y="2501740"/>
            <a:ext cx="6037384" cy="3987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AC0DEDC-2910-4B1B-1907-79566D969FBA}"/>
              </a:ext>
            </a:extLst>
          </p:cNvPr>
          <p:cNvSpPr>
            <a:spLocks noGrp="1"/>
          </p:cNvSpPr>
          <p:nvPr>
            <p:ph type="sldNum" sz="quarter" idx="12"/>
          </p:nvPr>
        </p:nvSpPr>
        <p:spPr/>
        <p:txBody>
          <a:bodyPr/>
          <a:lstStyle/>
          <a:p>
            <a:fld id="{5B621ED0-B45F-441E-93E9-023E2B55C8A5}" type="slidenum">
              <a:rPr lang="en-CA" smtClean="0"/>
              <a:t>253</a:t>
            </a:fld>
            <a:endParaRPr lang="en-CA"/>
          </a:p>
        </p:txBody>
      </p:sp>
    </p:spTree>
    <p:extLst>
      <p:ext uri="{BB962C8B-B14F-4D97-AF65-F5344CB8AC3E}">
        <p14:creationId xmlns:p14="http://schemas.microsoft.com/office/powerpoint/2010/main" val="193096698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660678B9-738A-4E70-47DB-C937B9600903}"/>
              </a:ext>
            </a:extLst>
          </p:cNvPr>
          <p:cNvSpPr>
            <a:spLocks noGrp="1"/>
          </p:cNvSpPr>
          <p:nvPr>
            <p:ph type="sldNum" sz="quarter" idx="12"/>
          </p:nvPr>
        </p:nvSpPr>
        <p:spPr/>
        <p:txBody>
          <a:bodyPr/>
          <a:lstStyle/>
          <a:p>
            <a:fld id="{5B621ED0-B45F-441E-93E9-023E2B55C8A5}" type="slidenum">
              <a:rPr lang="en-CA" smtClean="0"/>
              <a:t>254</a:t>
            </a:fld>
            <a:endParaRPr lang="en-CA"/>
          </a:p>
        </p:txBody>
      </p:sp>
    </p:spTree>
    <p:extLst>
      <p:ext uri="{BB962C8B-B14F-4D97-AF65-F5344CB8AC3E}">
        <p14:creationId xmlns:p14="http://schemas.microsoft.com/office/powerpoint/2010/main" val="139457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y We Behave As We Do">
            <a:hlinkClick r:id="" action="ppaction://media"/>
            <a:extLst>
              <a:ext uri="{FF2B5EF4-FFF2-40B4-BE49-F238E27FC236}">
                <a16:creationId xmlns:a16="http://schemas.microsoft.com/office/drawing/2014/main" id="{75701B8C-81B1-0189-5470-E6421DFD48DE}"/>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5C41D273-E9BC-B99C-CD04-E4D6E0311682}"/>
              </a:ext>
            </a:extLst>
          </p:cNvPr>
          <p:cNvSpPr>
            <a:spLocks noGrp="1"/>
          </p:cNvSpPr>
          <p:nvPr>
            <p:ph type="sldNum" sz="quarter" idx="12"/>
          </p:nvPr>
        </p:nvSpPr>
        <p:spPr/>
        <p:txBody>
          <a:bodyPr/>
          <a:lstStyle/>
          <a:p>
            <a:fld id="{5B621ED0-B45F-441E-93E9-023E2B55C8A5}" type="slidenum">
              <a:rPr lang="en-CA" smtClean="0"/>
              <a:t>255</a:t>
            </a:fld>
            <a:endParaRPr lang="en-CA"/>
          </a:p>
        </p:txBody>
      </p:sp>
    </p:spTree>
    <p:extLst>
      <p:ext uri="{BB962C8B-B14F-4D97-AF65-F5344CB8AC3E}">
        <p14:creationId xmlns:p14="http://schemas.microsoft.com/office/powerpoint/2010/main" val="231782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sychotherapy">
            <a:hlinkClick r:id="" action="ppaction://media"/>
            <a:extLst>
              <a:ext uri="{FF2B5EF4-FFF2-40B4-BE49-F238E27FC236}">
                <a16:creationId xmlns:a16="http://schemas.microsoft.com/office/drawing/2014/main" id="{26A0090E-C081-9226-D480-AAC47E1B541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0A9DDC1-0567-7B89-6554-14D268B243B9}"/>
              </a:ext>
            </a:extLst>
          </p:cNvPr>
          <p:cNvSpPr>
            <a:spLocks noGrp="1"/>
          </p:cNvSpPr>
          <p:nvPr>
            <p:ph type="sldNum" sz="quarter" idx="12"/>
          </p:nvPr>
        </p:nvSpPr>
        <p:spPr/>
        <p:txBody>
          <a:bodyPr/>
          <a:lstStyle/>
          <a:p>
            <a:fld id="{5B621ED0-B45F-441E-93E9-023E2B55C8A5}" type="slidenum">
              <a:rPr lang="en-CA" smtClean="0"/>
              <a:t>256</a:t>
            </a:fld>
            <a:endParaRPr lang="en-CA"/>
          </a:p>
        </p:txBody>
      </p:sp>
    </p:spTree>
    <p:extLst>
      <p:ext uri="{BB962C8B-B14F-4D97-AF65-F5344CB8AC3E}">
        <p14:creationId xmlns:p14="http://schemas.microsoft.com/office/powerpoint/2010/main" val="139566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Overcomer Animated Short | Hannah Grace">
            <a:hlinkClick r:id="" action="ppaction://media"/>
            <a:extLst>
              <a:ext uri="{FF2B5EF4-FFF2-40B4-BE49-F238E27FC236}">
                <a16:creationId xmlns:a16="http://schemas.microsoft.com/office/drawing/2014/main" id="{4CB2CD64-EF22-0E74-67A1-B6B1A1365772}"/>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CC405C86-7AF7-329B-89FA-E7B5487F159C}"/>
              </a:ext>
            </a:extLst>
          </p:cNvPr>
          <p:cNvSpPr>
            <a:spLocks noGrp="1"/>
          </p:cNvSpPr>
          <p:nvPr>
            <p:ph type="sldNum" sz="quarter" idx="12"/>
          </p:nvPr>
        </p:nvSpPr>
        <p:spPr/>
        <p:txBody>
          <a:bodyPr/>
          <a:lstStyle/>
          <a:p>
            <a:fld id="{5B621ED0-B45F-441E-93E9-023E2B55C8A5}" type="slidenum">
              <a:rPr lang="en-CA" smtClean="0"/>
              <a:t>257</a:t>
            </a:fld>
            <a:endParaRPr lang="en-CA"/>
          </a:p>
        </p:txBody>
      </p:sp>
    </p:spTree>
    <p:extLst>
      <p:ext uri="{BB962C8B-B14F-4D97-AF65-F5344CB8AC3E}">
        <p14:creationId xmlns:p14="http://schemas.microsoft.com/office/powerpoint/2010/main" val="1254577573"/>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solidFill>
                  <a:schemeClr val="bg1"/>
                </a:solidFill>
              </a:rPr>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1917D857-F240-D063-799C-0A99C7B0F963}"/>
              </a:ext>
            </a:extLst>
          </p:cNvPr>
          <p:cNvSpPr>
            <a:spLocks noGrp="1"/>
          </p:cNvSpPr>
          <p:nvPr>
            <p:ph type="sldNum" sz="quarter" idx="12"/>
          </p:nvPr>
        </p:nvSpPr>
        <p:spPr/>
        <p:txBody>
          <a:bodyPr/>
          <a:lstStyle/>
          <a:p>
            <a:fld id="{5B621ED0-B45F-441E-93E9-023E2B55C8A5}" type="slidenum">
              <a:rPr lang="en-CA" smtClean="0"/>
              <a:t>258</a:t>
            </a:fld>
            <a:endParaRPr lang="en-CA"/>
          </a:p>
        </p:txBody>
      </p:sp>
    </p:spTree>
    <p:extLst>
      <p:ext uri="{BB962C8B-B14F-4D97-AF65-F5344CB8AC3E}">
        <p14:creationId xmlns:p14="http://schemas.microsoft.com/office/powerpoint/2010/main" val="147640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inders: - St. Catherine of Genoa ~ St. Thérèse of Lisieux">
            <a:extLst>
              <a:ext uri="{FF2B5EF4-FFF2-40B4-BE49-F238E27FC236}">
                <a16:creationId xmlns:a16="http://schemas.microsoft.com/office/drawing/2014/main" id="{6523BB83-69CA-4AC2-9E39-60260293AF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02" r="1" b="14164"/>
          <a:stretch/>
        </p:blipFill>
        <p:spPr bwMode="auto">
          <a:xfrm>
            <a:off x="643467" y="442452"/>
            <a:ext cx="10905066" cy="577208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FE4989D-811D-C0F4-20EF-ADDDDD69155A}"/>
              </a:ext>
            </a:extLst>
          </p:cNvPr>
          <p:cNvSpPr>
            <a:spLocks noGrp="1"/>
          </p:cNvSpPr>
          <p:nvPr>
            <p:ph type="sldNum" sz="quarter" idx="12"/>
          </p:nvPr>
        </p:nvSpPr>
        <p:spPr/>
        <p:txBody>
          <a:bodyPr/>
          <a:lstStyle/>
          <a:p>
            <a:fld id="{5B621ED0-B45F-441E-93E9-023E2B55C8A5}" type="slidenum">
              <a:rPr lang="en-CA" smtClean="0"/>
              <a:t>259</a:t>
            </a:fld>
            <a:endParaRPr lang="en-CA"/>
          </a:p>
        </p:txBody>
      </p:sp>
    </p:spTree>
    <p:extLst>
      <p:ext uri="{BB962C8B-B14F-4D97-AF65-F5344CB8AC3E}">
        <p14:creationId xmlns:p14="http://schemas.microsoft.com/office/powerpoint/2010/main" val="201608375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2D7A-A833-4279-9F28-77DDDDF892F4}"/>
              </a:ext>
            </a:extLst>
          </p:cNvPr>
          <p:cNvSpPr>
            <a:spLocks noGrp="1"/>
          </p:cNvSpPr>
          <p:nvPr>
            <p:ph type="title" idx="4294967295"/>
          </p:nvPr>
        </p:nvSpPr>
        <p:spPr>
          <a:xfrm>
            <a:off x="1701209" y="999387"/>
            <a:ext cx="9783762" cy="1509713"/>
          </a:xfrm>
        </p:spPr>
        <p:txBody>
          <a:bodyPr vert="horz" lIns="91440" tIns="45720" rIns="91440" bIns="45720" rtlCol="0" anchor="ctr">
            <a:normAutofit/>
          </a:bodyPr>
          <a:lstStyle/>
          <a:p>
            <a:r>
              <a:rPr lang="en-US" dirty="0">
                <a:solidFill>
                  <a:schemeClr val="bg1"/>
                </a:solidFill>
              </a:rPr>
              <a:t>       Homework for the past week</a:t>
            </a:r>
          </a:p>
        </p:txBody>
      </p:sp>
      <p:graphicFrame>
        <p:nvGraphicFramePr>
          <p:cNvPr id="19" name="Content Placeholder 2">
            <a:extLst>
              <a:ext uri="{FF2B5EF4-FFF2-40B4-BE49-F238E27FC236}">
                <a16:creationId xmlns:a16="http://schemas.microsoft.com/office/drawing/2014/main" id="{B5E602BF-558F-47C1-A51F-7D2A424E4D43}"/>
              </a:ext>
            </a:extLst>
          </p:cNvPr>
          <p:cNvGraphicFramePr>
            <a:graphicFrameLocks noGrp="1"/>
          </p:cNvGraphicFramePr>
          <p:nvPr>
            <p:ph idx="4294967295"/>
          </p:nvPr>
        </p:nvGraphicFramePr>
        <p:xfrm>
          <a:off x="1204118" y="1325562"/>
          <a:ext cx="9783763" cy="4206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361B832E-9495-D3A0-B095-2AC648580E68}"/>
              </a:ext>
            </a:extLst>
          </p:cNvPr>
          <p:cNvSpPr>
            <a:spLocks noGrp="1"/>
          </p:cNvSpPr>
          <p:nvPr>
            <p:ph type="sldNum" sz="quarter" idx="12"/>
          </p:nvPr>
        </p:nvSpPr>
        <p:spPr/>
        <p:txBody>
          <a:bodyPr/>
          <a:lstStyle/>
          <a:p>
            <a:fld id="{5B621ED0-B45F-441E-93E9-023E2B55C8A5}" type="slidenum">
              <a:rPr lang="en-CA" smtClean="0"/>
              <a:t>260</a:t>
            </a:fld>
            <a:endParaRPr lang="en-CA"/>
          </a:p>
        </p:txBody>
      </p:sp>
    </p:spTree>
    <p:extLst>
      <p:ext uri="{BB962C8B-B14F-4D97-AF65-F5344CB8AC3E}">
        <p14:creationId xmlns:p14="http://schemas.microsoft.com/office/powerpoint/2010/main" val="303304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302227" y="724052"/>
            <a:ext cx="4492625" cy="1868487"/>
          </a:xfrm>
        </p:spPr>
        <p:txBody>
          <a:bodyPr vert="horz" lIns="91440" tIns="45720" rIns="91440" bIns="45720" rtlCol="0" anchor="t">
            <a:normAutofit/>
          </a:bodyPr>
          <a:lstStyle/>
          <a:p>
            <a:pPr algn="ctr"/>
            <a:r>
              <a:rPr lang="en-US" sz="3600" dirty="0">
                <a:solidFill>
                  <a:schemeClr val="bg1"/>
                </a:solidFill>
              </a:rPr>
              <a:t>Homework for the coming week</a:t>
            </a: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5140437" y="1091942"/>
            <a:ext cx="6732587" cy="5219700"/>
          </a:xfrm>
        </p:spPr>
        <p:txBody>
          <a:bodyPr vert="horz" lIns="91440" tIns="45720" rIns="91440" bIns="45720" rtlCol="0" anchor="t">
            <a:normAutofit lnSpcReduction="10000"/>
          </a:bodyPr>
          <a:lstStyle/>
          <a:p>
            <a:r>
              <a:rPr lang="en-US" sz="2800" dirty="0"/>
              <a:t>Please read p. 1-13 of the DBT skills training workbook 2</a:t>
            </a:r>
            <a:r>
              <a:rPr lang="en-US" sz="2800" baseline="30000" dirty="0"/>
              <a:t>nd</a:t>
            </a:r>
            <a:r>
              <a:rPr lang="en-US" sz="2800" dirty="0"/>
              <a:t> edition. Joan and Nicole will cover these pages next week.</a:t>
            </a:r>
          </a:p>
          <a:p>
            <a:r>
              <a:rPr lang="en-US" sz="2800" dirty="0"/>
              <a:t>Read Simple manual Session 3</a:t>
            </a:r>
          </a:p>
          <a:p>
            <a:r>
              <a:rPr lang="en-US" sz="2800" dirty="0"/>
              <a:t>Try making and using your own “sensory soothing kit”. To guide you, view the mindfulness video on the PowerPoint slides for session 2 or search “trauma coping toolkit-sooth intense emotions with the 5 senses.” on YouTube.</a:t>
            </a:r>
          </a:p>
          <a:p>
            <a:r>
              <a:rPr lang="en-US" sz="2800" dirty="0"/>
              <a:t>Submit questions, comments and feedback to </a:t>
            </a:r>
            <a:r>
              <a:rPr lang="en-US" sz="2800" dirty="0">
                <a:solidFill>
                  <a:schemeClr val="bg1"/>
                </a:solidFill>
                <a:hlinkClick r:id="rId2">
                  <a:extLst>
                    <a:ext uri="{A12FA001-AC4F-418D-AE19-62706E023703}">
                      <ahyp:hlinkClr xmlns:ahyp="http://schemas.microsoft.com/office/drawing/2018/hyperlinkcolor" val="tx"/>
                    </a:ext>
                  </a:extLst>
                </a:hlinkClick>
              </a:rPr>
              <a:t>itssimple2023@gmail.com</a:t>
            </a:r>
            <a:endParaRPr lang="en-US" sz="2800" dirty="0">
              <a:solidFill>
                <a:schemeClr val="bg1"/>
              </a:solidFill>
            </a:endParaRPr>
          </a:p>
          <a:p>
            <a:pPr marL="0"/>
            <a:endParaRPr lang="en-US" sz="2400" dirty="0"/>
          </a:p>
        </p:txBody>
      </p:sp>
      <p:pic>
        <p:nvPicPr>
          <p:cNvPr id="7" name="Picture 6" descr="Seated person at wood table, holding pencil and writing on lined paper page in open notebook">
            <a:extLst>
              <a:ext uri="{FF2B5EF4-FFF2-40B4-BE49-F238E27FC236}">
                <a16:creationId xmlns:a16="http://schemas.microsoft.com/office/drawing/2014/main" id="{05290D50-473D-423E-9259-17076C8DB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652" y="1998137"/>
            <a:ext cx="4821776" cy="3972482"/>
          </a:xfrm>
          <a:prstGeom prst="rect">
            <a:avLst/>
          </a:prstGeom>
        </p:spPr>
      </p:pic>
      <p:sp>
        <p:nvSpPr>
          <p:cNvPr id="4" name="Slide Number Placeholder 3">
            <a:extLst>
              <a:ext uri="{FF2B5EF4-FFF2-40B4-BE49-F238E27FC236}">
                <a16:creationId xmlns:a16="http://schemas.microsoft.com/office/drawing/2014/main" id="{44512B67-7DE8-9BFE-FB90-A2D5D269BF80}"/>
              </a:ext>
            </a:extLst>
          </p:cNvPr>
          <p:cNvSpPr>
            <a:spLocks noGrp="1"/>
          </p:cNvSpPr>
          <p:nvPr>
            <p:ph type="sldNum" sz="quarter" idx="12"/>
          </p:nvPr>
        </p:nvSpPr>
        <p:spPr/>
        <p:txBody>
          <a:bodyPr/>
          <a:lstStyle/>
          <a:p>
            <a:fld id="{5B621ED0-B45F-441E-93E9-023E2B55C8A5}" type="slidenum">
              <a:rPr lang="en-CA" smtClean="0"/>
              <a:t>261</a:t>
            </a:fld>
            <a:endParaRPr lang="en-CA"/>
          </a:p>
        </p:txBody>
      </p:sp>
    </p:spTree>
    <p:extLst>
      <p:ext uri="{BB962C8B-B14F-4D97-AF65-F5344CB8AC3E}">
        <p14:creationId xmlns:p14="http://schemas.microsoft.com/office/powerpoint/2010/main" val="49222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C182C-5D33-45D8-BD76-A6B5244C8339}"/>
              </a:ext>
            </a:extLst>
          </p:cNvPr>
          <p:cNvSpPr>
            <a:spLocks noGrp="1"/>
          </p:cNvSpPr>
          <p:nvPr>
            <p:ph type="title" idx="4294967295"/>
          </p:nvPr>
        </p:nvSpPr>
        <p:spPr>
          <a:xfrm>
            <a:off x="4546600" y="225425"/>
            <a:ext cx="7346142" cy="695325"/>
          </a:xfrm>
        </p:spPr>
        <p:txBody>
          <a:bodyPr>
            <a:normAutofit fontScale="90000"/>
          </a:bodyPr>
          <a:lstStyle/>
          <a:p>
            <a:pPr algn="ctr"/>
            <a:r>
              <a:rPr lang="en-CA" sz="3600" dirty="0">
                <a:solidFill>
                  <a:schemeClr val="tx1"/>
                </a:solidFill>
              </a:rPr>
              <a:t> </a:t>
            </a:r>
            <a:r>
              <a:rPr lang="en-CA" sz="3600" dirty="0">
                <a:solidFill>
                  <a:schemeClr val="bg1"/>
                </a:solidFill>
              </a:rPr>
              <a:t>REMINDER PARTICIPANT AGREEMENTS </a:t>
            </a:r>
          </a:p>
        </p:txBody>
      </p:sp>
      <p:sp>
        <p:nvSpPr>
          <p:cNvPr id="3" name="Content Placeholder 2">
            <a:extLst>
              <a:ext uri="{FF2B5EF4-FFF2-40B4-BE49-F238E27FC236}">
                <a16:creationId xmlns:a16="http://schemas.microsoft.com/office/drawing/2014/main" id="{214B2EF2-D3B3-4595-9E41-FFD878799B00}"/>
              </a:ext>
            </a:extLst>
          </p:cNvPr>
          <p:cNvSpPr>
            <a:spLocks noGrp="1"/>
          </p:cNvSpPr>
          <p:nvPr>
            <p:ph idx="4294967295"/>
          </p:nvPr>
        </p:nvSpPr>
        <p:spPr>
          <a:xfrm>
            <a:off x="4546600" y="1067915"/>
            <a:ext cx="7346142" cy="5734050"/>
          </a:xfrm>
        </p:spPr>
        <p:txBody>
          <a:bodyPr>
            <a:normAutofit/>
          </a:bodyPr>
          <a:lstStyle/>
          <a:p>
            <a:r>
              <a:rPr lang="en-CA" sz="2400" dirty="0">
                <a:solidFill>
                  <a:schemeClr val="tx1"/>
                </a:solidFill>
              </a:rPr>
              <a:t>If you have questions, comments, or feedback, raise your real/virtual hand. We’ll take note and get to you at an appropriate time.</a:t>
            </a:r>
          </a:p>
          <a:p>
            <a:r>
              <a:rPr lang="en-CA" sz="2400" dirty="0">
                <a:solidFill>
                  <a:schemeClr val="tx1"/>
                </a:solidFill>
              </a:rPr>
              <a:t>Keep comments, questions, and feedback relatively brief so everyone has a chance to participate.</a:t>
            </a:r>
          </a:p>
          <a:p>
            <a:r>
              <a:rPr lang="en-CA" sz="2400" dirty="0"/>
              <a:t>Please avoid</a:t>
            </a:r>
            <a:r>
              <a:rPr lang="en-CA" sz="2400" dirty="0">
                <a:solidFill>
                  <a:schemeClr val="tx1"/>
                </a:solidFill>
              </a:rPr>
              <a:t> side conversations</a:t>
            </a:r>
          </a:p>
          <a:p>
            <a:r>
              <a:rPr lang="en-CA" sz="2400" dirty="0">
                <a:solidFill>
                  <a:schemeClr val="tx1"/>
                </a:solidFill>
              </a:rPr>
              <a:t>Please do not overuse zoom’s chat function.</a:t>
            </a:r>
          </a:p>
          <a:p>
            <a:r>
              <a:rPr lang="en-CA" sz="2400" dirty="0">
                <a:solidFill>
                  <a:schemeClr val="tx1"/>
                </a:solidFill>
              </a:rPr>
              <a:t>If you’re on zoom, make sure no one can overhear what is being said</a:t>
            </a:r>
          </a:p>
          <a:p>
            <a:r>
              <a:rPr lang="en-CA" sz="2400" dirty="0">
                <a:solidFill>
                  <a:schemeClr val="tx1"/>
                </a:solidFill>
              </a:rPr>
              <a:t>For reasons that will become clear later in the course please avoid giving advice to other participants about what they should or should not do. Validation, encouragement , and understanding are however very much appreciated.</a:t>
            </a:r>
          </a:p>
          <a:p>
            <a:pPr marL="45720" indent="0">
              <a:buNone/>
            </a:pPr>
            <a:endParaRPr lang="en-CA" dirty="0"/>
          </a:p>
          <a:p>
            <a:endParaRPr lang="en-CA" dirty="0"/>
          </a:p>
        </p:txBody>
      </p:sp>
      <p:pic>
        <p:nvPicPr>
          <p:cNvPr id="8" name="Picture 2" descr="Counseling Group Rules Confidentiality Poster Counselor Office | Etsy in  2021 | School counselor posters, Guidance counselors office, Counselors  office decor">
            <a:extLst>
              <a:ext uri="{FF2B5EF4-FFF2-40B4-BE49-F238E27FC236}">
                <a16:creationId xmlns:a16="http://schemas.microsoft.com/office/drawing/2014/main" id="{14611EA8-7F95-109B-17D6-550DAF2BF3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6041" y="73497"/>
            <a:ext cx="4300723" cy="33555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oster of a video conference&#10;&#10;Description automatically generated">
            <a:extLst>
              <a:ext uri="{FF2B5EF4-FFF2-40B4-BE49-F238E27FC236}">
                <a16:creationId xmlns:a16="http://schemas.microsoft.com/office/drawing/2014/main" id="{35FEED86-E182-146A-FC73-9082FDBAEE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42" y="3486150"/>
            <a:ext cx="4300723" cy="3298353"/>
          </a:xfrm>
          <a:prstGeom prst="rect">
            <a:avLst/>
          </a:prstGeom>
        </p:spPr>
      </p:pic>
      <p:sp>
        <p:nvSpPr>
          <p:cNvPr id="5" name="Slide Number Placeholder 4">
            <a:extLst>
              <a:ext uri="{FF2B5EF4-FFF2-40B4-BE49-F238E27FC236}">
                <a16:creationId xmlns:a16="http://schemas.microsoft.com/office/drawing/2014/main" id="{40243E57-306F-51ED-8291-74A3761A25E3}"/>
              </a:ext>
            </a:extLst>
          </p:cNvPr>
          <p:cNvSpPr>
            <a:spLocks noGrp="1"/>
          </p:cNvSpPr>
          <p:nvPr>
            <p:ph type="sldNum" sz="quarter" idx="12"/>
          </p:nvPr>
        </p:nvSpPr>
        <p:spPr/>
        <p:txBody>
          <a:bodyPr/>
          <a:lstStyle/>
          <a:p>
            <a:fld id="{5B621ED0-B45F-441E-93E9-023E2B55C8A5}" type="slidenum">
              <a:rPr lang="en-CA" smtClean="0"/>
              <a:t>262</a:t>
            </a:fld>
            <a:endParaRPr lang="en-CA"/>
          </a:p>
        </p:txBody>
      </p:sp>
    </p:spTree>
    <p:extLst>
      <p:ext uri="{BB962C8B-B14F-4D97-AF65-F5344CB8AC3E}">
        <p14:creationId xmlns:p14="http://schemas.microsoft.com/office/powerpoint/2010/main" val="102032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CBFC8-193A-474E-B1DE-74425255D7EF}"/>
              </a:ext>
            </a:extLst>
          </p:cNvPr>
          <p:cNvSpPr>
            <a:spLocks noGrp="1"/>
          </p:cNvSpPr>
          <p:nvPr>
            <p:ph type="title" idx="4294967295"/>
          </p:nvPr>
        </p:nvSpPr>
        <p:spPr>
          <a:xfrm>
            <a:off x="515937" y="4818247"/>
            <a:ext cx="11160125" cy="931863"/>
          </a:xfrm>
        </p:spPr>
        <p:txBody>
          <a:bodyPr vert="horz" lIns="91440" tIns="45720" rIns="91440" bIns="45720" rtlCol="0" anchor="b">
            <a:normAutofit fontScale="90000"/>
          </a:bodyPr>
          <a:lstStyle/>
          <a:p>
            <a:pPr algn="ctr"/>
            <a:r>
              <a:rPr lang="en-US" sz="4000" dirty="0">
                <a:solidFill>
                  <a:schemeClr val="bg1"/>
                </a:solidFill>
              </a:rPr>
              <a:t>E-mailed</a:t>
            </a:r>
            <a:r>
              <a:rPr lang="en-US" dirty="0">
                <a:solidFill>
                  <a:schemeClr val="bg1"/>
                </a:solidFill>
              </a:rPr>
              <a:t> </a:t>
            </a:r>
            <a:r>
              <a:rPr lang="en-US" sz="4000" dirty="0">
                <a:solidFill>
                  <a:schemeClr val="bg1"/>
                </a:solidFill>
              </a:rPr>
              <a:t>questions, comments, feedback</a:t>
            </a:r>
            <a:br>
              <a:rPr lang="en-US" sz="4000" dirty="0">
                <a:solidFill>
                  <a:schemeClr val="bg1"/>
                </a:solidFill>
              </a:rPr>
            </a:br>
            <a:r>
              <a:rPr lang="en-US" sz="4000" dirty="0">
                <a:solidFill>
                  <a:schemeClr val="bg1"/>
                </a:solidFill>
              </a:rPr>
              <a:t>AND “housekeeping”</a:t>
            </a:r>
          </a:p>
        </p:txBody>
      </p:sp>
      <p:pic>
        <p:nvPicPr>
          <p:cNvPr id="6" name="Picture 5" descr="Cherry branches with spring blossoms">
            <a:extLst>
              <a:ext uri="{FF2B5EF4-FFF2-40B4-BE49-F238E27FC236}">
                <a16:creationId xmlns:a16="http://schemas.microsoft.com/office/drawing/2014/main" id="{4C8A41ED-A675-47F1-BA56-686879DED365}"/>
              </a:ext>
            </a:extLst>
          </p:cNvPr>
          <p:cNvPicPr>
            <a:picLocks noChangeAspect="1"/>
          </p:cNvPicPr>
          <p:nvPr/>
        </p:nvPicPr>
        <p:blipFill rotWithShape="1">
          <a:blip r:embed="rId3"/>
          <a:srcRect t="38479" r="1" b="7393"/>
          <a:stretch/>
        </p:blipFill>
        <p:spPr>
          <a:xfrm>
            <a:off x="922866" y="751843"/>
            <a:ext cx="10346266" cy="373816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lide Number Placeholder 2">
            <a:extLst>
              <a:ext uri="{FF2B5EF4-FFF2-40B4-BE49-F238E27FC236}">
                <a16:creationId xmlns:a16="http://schemas.microsoft.com/office/drawing/2014/main" id="{A4AEF221-5CD4-DBD6-68A0-A5918EB8D575}"/>
              </a:ext>
            </a:extLst>
          </p:cNvPr>
          <p:cNvSpPr>
            <a:spLocks noGrp="1"/>
          </p:cNvSpPr>
          <p:nvPr>
            <p:ph type="sldNum" sz="quarter" idx="12"/>
          </p:nvPr>
        </p:nvSpPr>
        <p:spPr/>
        <p:txBody>
          <a:bodyPr/>
          <a:lstStyle/>
          <a:p>
            <a:fld id="{5B621ED0-B45F-441E-93E9-023E2B55C8A5}" type="slidenum">
              <a:rPr lang="en-CA" smtClean="0"/>
              <a:t>263</a:t>
            </a:fld>
            <a:endParaRPr lang="en-CA"/>
          </a:p>
        </p:txBody>
      </p:sp>
    </p:spTree>
    <p:extLst>
      <p:ext uri="{BB962C8B-B14F-4D97-AF65-F5344CB8AC3E}">
        <p14:creationId xmlns:p14="http://schemas.microsoft.com/office/powerpoint/2010/main" val="63224262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DF5F68-3325-74F3-D770-AEC22D64B90C}"/>
              </a:ext>
            </a:extLst>
          </p:cNvPr>
          <p:cNvSpPr txBox="1"/>
          <p:nvPr/>
        </p:nvSpPr>
        <p:spPr>
          <a:xfrm>
            <a:off x="2650465" y="501134"/>
            <a:ext cx="7485572" cy="707886"/>
          </a:xfrm>
          <a:prstGeom prst="rect">
            <a:avLst/>
          </a:prstGeom>
          <a:noFill/>
        </p:spPr>
        <p:txBody>
          <a:bodyPr wrap="square">
            <a:spAutoFit/>
          </a:bodyPr>
          <a:lstStyle/>
          <a:p>
            <a:r>
              <a:rPr lang="en-US" sz="4000" dirty="0">
                <a:solidFill>
                  <a:schemeClr val="bg1"/>
                </a:solidFill>
              </a:rPr>
              <a:t>W</a:t>
            </a:r>
            <a:r>
              <a:rPr lang="en-CA" sz="4000" dirty="0">
                <a:solidFill>
                  <a:schemeClr val="bg1"/>
                </a:solidFill>
              </a:rPr>
              <a:t>EEKLY ANNOUNCEMENTS</a:t>
            </a:r>
          </a:p>
        </p:txBody>
      </p:sp>
      <p:sp>
        <p:nvSpPr>
          <p:cNvPr id="5" name="TextBox 4">
            <a:extLst>
              <a:ext uri="{FF2B5EF4-FFF2-40B4-BE49-F238E27FC236}">
                <a16:creationId xmlns:a16="http://schemas.microsoft.com/office/drawing/2014/main" id="{84D40DD1-A12A-02AD-B710-70EEE487AEE7}"/>
              </a:ext>
            </a:extLst>
          </p:cNvPr>
          <p:cNvSpPr txBox="1"/>
          <p:nvPr/>
        </p:nvSpPr>
        <p:spPr>
          <a:xfrm>
            <a:off x="5050465" y="2090171"/>
            <a:ext cx="6805627" cy="3416320"/>
          </a:xfrm>
          <a:prstGeom prst="rect">
            <a:avLst/>
          </a:prstGeom>
          <a:noFill/>
        </p:spPr>
        <p:txBody>
          <a:bodyPr wrap="square">
            <a:spAutoFit/>
          </a:bodyPr>
          <a:lstStyle/>
          <a:p>
            <a:pPr marL="285750" indent="-285750">
              <a:buFont typeface="Arial" panose="020B0604020202020204" pitchFamily="34" charset="0"/>
              <a:buChar char="•"/>
            </a:pPr>
            <a:r>
              <a:rPr lang="en-CA" sz="2400" dirty="0"/>
              <a:t>For medico-legal reasons we are required to take attendance.</a:t>
            </a:r>
          </a:p>
          <a:p>
            <a:pPr marL="285750" indent="-285750">
              <a:buFont typeface="Arial" panose="020B0604020202020204" pitchFamily="34" charset="0"/>
              <a:buChar char="•"/>
            </a:pPr>
            <a:r>
              <a:rPr lang="en-CA" sz="2400" dirty="0"/>
              <a:t>Attendance numbers also allow us to justify, with the organizations that support us, continuing to offer this course. So…</a:t>
            </a:r>
          </a:p>
          <a:p>
            <a:pPr marL="285750" indent="-285750">
              <a:buFont typeface="Arial" panose="020B0604020202020204" pitchFamily="34" charset="0"/>
              <a:buChar char="•"/>
            </a:pPr>
            <a:r>
              <a:rPr lang="en-CA" sz="2400" dirty="0"/>
              <a:t>If you’re on zoom, please sign in with your </a:t>
            </a:r>
            <a:r>
              <a:rPr lang="en-CA" sz="2400" dirty="0">
                <a:solidFill>
                  <a:schemeClr val="bg1"/>
                </a:solidFill>
              </a:rPr>
              <a:t>first</a:t>
            </a:r>
            <a:r>
              <a:rPr lang="en-CA" sz="2400" dirty="0"/>
              <a:t> </a:t>
            </a:r>
            <a:r>
              <a:rPr lang="en-CA" sz="2400" dirty="0">
                <a:solidFill>
                  <a:schemeClr val="bg1"/>
                </a:solidFill>
              </a:rPr>
              <a:t>name</a:t>
            </a:r>
            <a:r>
              <a:rPr lang="en-CA" sz="2400" dirty="0"/>
              <a:t> and the </a:t>
            </a:r>
            <a:r>
              <a:rPr lang="en-CA" sz="2400" dirty="0">
                <a:solidFill>
                  <a:schemeClr val="bg1"/>
                </a:solidFill>
              </a:rPr>
              <a:t>initial of your last name</a:t>
            </a:r>
            <a:r>
              <a:rPr lang="en-CA" sz="2400" dirty="0"/>
              <a:t>.</a:t>
            </a:r>
          </a:p>
          <a:p>
            <a:pPr marL="285750" indent="-285750">
              <a:buFont typeface="Arial" panose="020B0604020202020204" pitchFamily="34" charset="0"/>
              <a:buChar char="•"/>
            </a:pPr>
            <a:r>
              <a:rPr lang="en-CA" sz="2400" dirty="0"/>
              <a:t>If you’re in person, please write your name </a:t>
            </a:r>
            <a:r>
              <a:rPr lang="en-CA" sz="2400" dirty="0">
                <a:solidFill>
                  <a:schemeClr val="bg1"/>
                </a:solidFill>
              </a:rPr>
              <a:t>legibly</a:t>
            </a:r>
          </a:p>
          <a:p>
            <a:pPr marL="285750" indent="-285750">
              <a:buFont typeface="Arial" panose="020B0604020202020204" pitchFamily="34" charset="0"/>
              <a:buChar char="•"/>
            </a:pPr>
            <a:r>
              <a:rPr lang="en-CA" sz="2400" dirty="0">
                <a:solidFill>
                  <a:schemeClr val="bg1"/>
                </a:solidFill>
              </a:rPr>
              <a:t>THANK YOU</a:t>
            </a:r>
          </a:p>
        </p:txBody>
      </p:sp>
      <p:pic>
        <p:nvPicPr>
          <p:cNvPr id="7" name="Picture 6" descr="A person in garment holding a sign&#10;&#10;Description automatically generated">
            <a:extLst>
              <a:ext uri="{FF2B5EF4-FFF2-40B4-BE49-F238E27FC236}">
                <a16:creationId xmlns:a16="http://schemas.microsoft.com/office/drawing/2014/main" id="{D10BA5C5-1976-CE20-7CDB-98C0895E5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56" y="1863305"/>
            <a:ext cx="4534826" cy="3131389"/>
          </a:xfrm>
          <a:prstGeom prst="rect">
            <a:avLst/>
          </a:prstGeom>
        </p:spPr>
      </p:pic>
      <p:sp>
        <p:nvSpPr>
          <p:cNvPr id="2" name="Slide Number Placeholder 1">
            <a:extLst>
              <a:ext uri="{FF2B5EF4-FFF2-40B4-BE49-F238E27FC236}">
                <a16:creationId xmlns:a16="http://schemas.microsoft.com/office/drawing/2014/main" id="{C3B958E3-BA69-A225-3EFD-7BC16338FE80}"/>
              </a:ext>
            </a:extLst>
          </p:cNvPr>
          <p:cNvSpPr>
            <a:spLocks noGrp="1"/>
          </p:cNvSpPr>
          <p:nvPr>
            <p:ph type="sldNum" sz="quarter" idx="12"/>
          </p:nvPr>
        </p:nvSpPr>
        <p:spPr/>
        <p:txBody>
          <a:bodyPr/>
          <a:lstStyle/>
          <a:p>
            <a:fld id="{5B621ED0-B45F-441E-93E9-023E2B55C8A5}" type="slidenum">
              <a:rPr lang="en-CA" smtClean="0"/>
              <a:t>264</a:t>
            </a:fld>
            <a:endParaRPr lang="en-CA"/>
          </a:p>
        </p:txBody>
      </p:sp>
    </p:spTree>
    <p:extLst>
      <p:ext uri="{BB962C8B-B14F-4D97-AF65-F5344CB8AC3E}">
        <p14:creationId xmlns:p14="http://schemas.microsoft.com/office/powerpoint/2010/main" val="66772613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05F53C-26E2-34FB-5FA0-434093DB311E}"/>
              </a:ext>
            </a:extLst>
          </p:cNvPr>
          <p:cNvSpPr txBox="1"/>
          <p:nvPr/>
        </p:nvSpPr>
        <p:spPr>
          <a:xfrm>
            <a:off x="1446028" y="0"/>
            <a:ext cx="10664456" cy="646331"/>
          </a:xfrm>
          <a:prstGeom prst="rect">
            <a:avLst/>
          </a:prstGeom>
          <a:noFill/>
        </p:spPr>
        <p:txBody>
          <a:bodyPr wrap="square">
            <a:spAutoFit/>
          </a:bodyPr>
          <a:lstStyle/>
          <a:p>
            <a:r>
              <a:rPr lang="en-CA" sz="3600" dirty="0">
                <a:solidFill>
                  <a:schemeClr val="bg1"/>
                </a:solidFill>
              </a:rPr>
              <a:t> IN PERSON POLL RESULTS FROM LAST WEEK</a:t>
            </a:r>
          </a:p>
        </p:txBody>
      </p:sp>
      <p:sp>
        <p:nvSpPr>
          <p:cNvPr id="5" name="TextBox 4">
            <a:extLst>
              <a:ext uri="{FF2B5EF4-FFF2-40B4-BE49-F238E27FC236}">
                <a16:creationId xmlns:a16="http://schemas.microsoft.com/office/drawing/2014/main" id="{21D58D87-7AB6-BDFC-8BE3-407C2F9A4F52}"/>
              </a:ext>
            </a:extLst>
          </p:cNvPr>
          <p:cNvSpPr txBox="1"/>
          <p:nvPr/>
        </p:nvSpPr>
        <p:spPr>
          <a:xfrm>
            <a:off x="404038" y="646331"/>
            <a:ext cx="6060558" cy="6524863"/>
          </a:xfrm>
          <a:prstGeom prst="rect">
            <a:avLst/>
          </a:prstGeom>
          <a:noFill/>
        </p:spPr>
        <p:txBody>
          <a:bodyPr wrap="square">
            <a:spAutoFit/>
          </a:bodyPr>
          <a:lstStyle/>
          <a:p>
            <a:r>
              <a:rPr lang="en-CA" sz="2000" dirty="0">
                <a:latin typeface="+mj-lt"/>
              </a:rPr>
              <a:t>1. </a:t>
            </a:r>
            <a:r>
              <a:rPr lang="en-US" sz="2000" dirty="0">
                <a:latin typeface="+mj-lt"/>
              </a:rPr>
              <a:t>I am doing the simple course…                                                                </a:t>
            </a:r>
          </a:p>
          <a:p>
            <a:r>
              <a:rPr lang="en-US" sz="2000" dirty="0">
                <a:latin typeface="+mj-lt"/>
              </a:rPr>
              <a:t>A) for the first time – 62%</a:t>
            </a:r>
          </a:p>
          <a:p>
            <a:r>
              <a:rPr lang="en-US" sz="2000" dirty="0">
                <a:latin typeface="+mj-lt"/>
              </a:rPr>
              <a:t>B) I've done it before – 38%</a:t>
            </a:r>
          </a:p>
          <a:p>
            <a:endParaRPr lang="en-US" sz="2000" dirty="0">
              <a:latin typeface="+mj-lt"/>
            </a:endParaRPr>
          </a:p>
          <a:p>
            <a:r>
              <a:rPr lang="en-US" sz="2000" dirty="0">
                <a:latin typeface="+mj-lt"/>
              </a:rPr>
              <a:t>2. The time I have to devote to the course...</a:t>
            </a:r>
          </a:p>
          <a:p>
            <a:r>
              <a:rPr lang="en-US" sz="2000" dirty="0">
                <a:latin typeface="+mj-lt"/>
              </a:rPr>
              <a:t>A) is limited because of other things going on in my life – 15%</a:t>
            </a:r>
          </a:p>
          <a:p>
            <a:r>
              <a:rPr lang="en-US" sz="2000" dirty="0">
                <a:latin typeface="+mj-lt"/>
              </a:rPr>
              <a:t>B) is adequate – 85%</a:t>
            </a:r>
          </a:p>
          <a:p>
            <a:endParaRPr lang="en-US" sz="2000" dirty="0">
              <a:latin typeface="+mj-lt"/>
            </a:endParaRPr>
          </a:p>
          <a:p>
            <a:r>
              <a:rPr lang="en-US" sz="2000" dirty="0">
                <a:latin typeface="+mj-lt"/>
              </a:rPr>
              <a:t>3. I tend towards...</a:t>
            </a:r>
          </a:p>
          <a:p>
            <a:r>
              <a:rPr lang="en-US" sz="2000" dirty="0">
                <a:latin typeface="+mj-lt"/>
              </a:rPr>
              <a:t>A)</a:t>
            </a:r>
            <a:r>
              <a:rPr lang="en-CA" sz="2000" dirty="0">
                <a:latin typeface="+mj-lt"/>
              </a:rPr>
              <a:t> Introversion – 62%</a:t>
            </a:r>
          </a:p>
          <a:p>
            <a:r>
              <a:rPr lang="en-CA" sz="2000" dirty="0">
                <a:latin typeface="+mj-lt"/>
              </a:rPr>
              <a:t>B) extraversion – 8%</a:t>
            </a:r>
          </a:p>
          <a:p>
            <a:r>
              <a:rPr lang="en-US" sz="2000" dirty="0">
                <a:latin typeface="+mj-lt"/>
              </a:rPr>
              <a:t>C) worrying a lot – 100%</a:t>
            </a:r>
          </a:p>
          <a:p>
            <a:r>
              <a:rPr lang="en-US" sz="2000" dirty="0">
                <a:latin typeface="+mj-lt"/>
              </a:rPr>
              <a:t>D) not worrying much – 0%</a:t>
            </a:r>
          </a:p>
          <a:p>
            <a:r>
              <a:rPr lang="en-CA" sz="2000" dirty="0">
                <a:latin typeface="+mj-lt"/>
              </a:rPr>
              <a:t>E) being easy-going – 23%</a:t>
            </a:r>
          </a:p>
          <a:p>
            <a:r>
              <a:rPr lang="en-CA" sz="2000" dirty="0">
                <a:latin typeface="+mj-lt"/>
              </a:rPr>
              <a:t>F) being uptight – 38%</a:t>
            </a:r>
          </a:p>
          <a:p>
            <a:r>
              <a:rPr lang="en-US" sz="2000" dirty="0">
                <a:latin typeface="+mj-lt"/>
              </a:rPr>
              <a:t>G) getting along with others – 77%</a:t>
            </a:r>
          </a:p>
          <a:p>
            <a:r>
              <a:rPr lang="en-US" sz="2000" dirty="0">
                <a:latin typeface="+mj-lt"/>
              </a:rPr>
              <a:t>H) having difficulty in relationships – 62%</a:t>
            </a:r>
          </a:p>
          <a:p>
            <a:r>
              <a:rPr lang="en-US" sz="2000" dirty="0">
                <a:latin typeface="+mj-lt"/>
              </a:rPr>
              <a:t>I) being  open to new experiences – 23%</a:t>
            </a:r>
          </a:p>
          <a:p>
            <a:r>
              <a:rPr lang="en-US" sz="2000" dirty="0">
                <a:latin typeface="+mj-lt"/>
              </a:rPr>
              <a:t>J) preferring the familiar – 77%</a:t>
            </a:r>
          </a:p>
          <a:p>
            <a:endParaRPr lang="en-CA" dirty="0"/>
          </a:p>
        </p:txBody>
      </p:sp>
      <p:sp>
        <p:nvSpPr>
          <p:cNvPr id="7" name="TextBox 6">
            <a:extLst>
              <a:ext uri="{FF2B5EF4-FFF2-40B4-BE49-F238E27FC236}">
                <a16:creationId xmlns:a16="http://schemas.microsoft.com/office/drawing/2014/main" id="{693E0B02-4BCD-530F-55E0-EC69EADD3286}"/>
              </a:ext>
            </a:extLst>
          </p:cNvPr>
          <p:cNvSpPr txBox="1"/>
          <p:nvPr/>
        </p:nvSpPr>
        <p:spPr>
          <a:xfrm>
            <a:off x="7057361" y="915802"/>
            <a:ext cx="4851105" cy="1323439"/>
          </a:xfrm>
          <a:prstGeom prst="rect">
            <a:avLst/>
          </a:prstGeom>
          <a:noFill/>
        </p:spPr>
        <p:txBody>
          <a:bodyPr wrap="square">
            <a:spAutoFit/>
          </a:bodyPr>
          <a:lstStyle/>
          <a:p>
            <a:r>
              <a:rPr lang="en-US" sz="2000" dirty="0">
                <a:latin typeface="+mj-lt"/>
              </a:rPr>
              <a:t>4. I think that</a:t>
            </a:r>
          </a:p>
          <a:p>
            <a:r>
              <a:rPr lang="en-US" sz="2000" dirty="0">
                <a:latin typeface="+mj-lt"/>
              </a:rPr>
              <a:t>A)The simple course will likely help me- 92%</a:t>
            </a:r>
          </a:p>
          <a:p>
            <a:r>
              <a:rPr lang="en-US" sz="2000" dirty="0">
                <a:latin typeface="+mj-lt"/>
              </a:rPr>
              <a:t>B)The course may or may not help me- 0%</a:t>
            </a:r>
          </a:p>
          <a:p>
            <a:r>
              <a:rPr lang="en-US" sz="2000" dirty="0">
                <a:latin typeface="+mj-lt"/>
              </a:rPr>
              <a:t>C)I’m not sure anything can help me- 8%</a:t>
            </a:r>
            <a:endParaRPr lang="en-CA" sz="2000" dirty="0"/>
          </a:p>
        </p:txBody>
      </p:sp>
      <p:sp>
        <p:nvSpPr>
          <p:cNvPr id="2" name="Slide Number Placeholder 1">
            <a:extLst>
              <a:ext uri="{FF2B5EF4-FFF2-40B4-BE49-F238E27FC236}">
                <a16:creationId xmlns:a16="http://schemas.microsoft.com/office/drawing/2014/main" id="{F9B71D3A-FA26-19FE-9C9B-4DC2F23C0C54}"/>
              </a:ext>
            </a:extLst>
          </p:cNvPr>
          <p:cNvSpPr>
            <a:spLocks noGrp="1"/>
          </p:cNvSpPr>
          <p:nvPr>
            <p:ph type="sldNum" sz="quarter" idx="12"/>
          </p:nvPr>
        </p:nvSpPr>
        <p:spPr/>
        <p:txBody>
          <a:bodyPr/>
          <a:lstStyle/>
          <a:p>
            <a:fld id="{5B621ED0-B45F-441E-93E9-023E2B55C8A5}" type="slidenum">
              <a:rPr lang="en-CA" smtClean="0"/>
              <a:t>265</a:t>
            </a:fld>
            <a:endParaRPr lang="en-CA"/>
          </a:p>
        </p:txBody>
      </p:sp>
    </p:spTree>
    <p:extLst>
      <p:ext uri="{BB962C8B-B14F-4D97-AF65-F5344CB8AC3E}">
        <p14:creationId xmlns:p14="http://schemas.microsoft.com/office/powerpoint/2010/main" val="111434070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solidFill>
                  <a:schemeClr val="bg1"/>
                </a:solidFill>
              </a:rPr>
              <a:t>Mindfulness: Sensory soothing toolkit</a:t>
            </a:r>
            <a:r>
              <a:rPr lang="en-US"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4B469976-CBBE-0D1A-6F44-0468A7FCF168}"/>
              </a:ext>
            </a:extLst>
          </p:cNvPr>
          <p:cNvSpPr>
            <a:spLocks noGrp="1"/>
          </p:cNvSpPr>
          <p:nvPr>
            <p:ph type="sldNum" sz="quarter" idx="12"/>
          </p:nvPr>
        </p:nvSpPr>
        <p:spPr/>
        <p:txBody>
          <a:bodyPr/>
          <a:lstStyle/>
          <a:p>
            <a:fld id="{5B621ED0-B45F-441E-93E9-023E2B55C8A5}" type="slidenum">
              <a:rPr lang="en-CA" smtClean="0"/>
              <a:t>266</a:t>
            </a:fld>
            <a:endParaRPr lang="en-CA"/>
          </a:p>
        </p:txBody>
      </p:sp>
    </p:spTree>
    <p:extLst>
      <p:ext uri="{BB962C8B-B14F-4D97-AF65-F5344CB8AC3E}">
        <p14:creationId xmlns:p14="http://schemas.microsoft.com/office/powerpoint/2010/main" val="389816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itting on a hill overlooking a sunset&#10;&#10;Description automatically generated with low confidence">
            <a:extLst>
              <a:ext uri="{FF2B5EF4-FFF2-40B4-BE49-F238E27FC236}">
                <a16:creationId xmlns:a16="http://schemas.microsoft.com/office/drawing/2014/main" id="{4F3D3DC9-313D-4736-A0F0-AFE86C37213F}"/>
              </a:ext>
            </a:extLst>
          </p:cNvPr>
          <p:cNvPicPr/>
          <p:nvPr/>
        </p:nvPicPr>
        <p:blipFill rotWithShape="1">
          <a:blip r:embed="rId2">
            <a:extLst>
              <a:ext uri="{28A0092B-C50C-407E-A947-70E740481C1C}">
                <a14:useLocalDpi xmlns:a14="http://schemas.microsoft.com/office/drawing/2010/main" val="0"/>
              </a:ext>
            </a:extLst>
          </a:blip>
          <a:srcRect l="3181" t="23295" r="5910"/>
          <a:stretch/>
        </p:blipFill>
        <p:spPr bwMode="auto">
          <a:xfrm>
            <a:off x="20" y="10"/>
            <a:ext cx="12191980" cy="6857990"/>
          </a:xfrm>
          <a:prstGeom prst="rect">
            <a:avLst/>
          </a:prstGeom>
          <a:noFill/>
        </p:spPr>
      </p:pic>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3944680" y="-393693"/>
            <a:ext cx="7499706" cy="2819398"/>
          </a:xfrm>
        </p:spPr>
        <p:txBody>
          <a:bodyPr vert="horz" lIns="91440" tIns="45720" rIns="91440" bIns="45720" rtlCol="0" anchor="b">
            <a:normAutofit/>
          </a:bodyPr>
          <a:lstStyle/>
          <a:p>
            <a:pPr algn="ctr"/>
            <a:r>
              <a:rPr lang="en-US" sz="4800" dirty="0">
                <a:solidFill>
                  <a:schemeClr val="bg1"/>
                </a:solidFill>
              </a:rPr>
              <a:t>MINDFULNESS</a:t>
            </a:r>
            <a:br>
              <a:rPr lang="en-US" sz="4800" dirty="0">
                <a:solidFill>
                  <a:schemeClr val="tx1"/>
                </a:solidFill>
              </a:rPr>
            </a:br>
            <a:endParaRPr lang="en-US" sz="4800" dirty="0">
              <a:solidFill>
                <a:schemeClr val="tx1"/>
              </a:solidFill>
            </a:endParaRP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6646333" y="4851399"/>
            <a:ext cx="3353073" cy="914401"/>
          </a:xfrm>
        </p:spPr>
        <p:txBody>
          <a:bodyPr vert="horz" lIns="91440" tIns="45720" rIns="91440" bIns="45720" rtlCol="0" anchor="t">
            <a:normAutofit/>
          </a:bodyPr>
          <a:lstStyle/>
          <a:p>
            <a:pPr marL="0" indent="0" algn="r">
              <a:buNone/>
            </a:pPr>
            <a:r>
              <a:rPr lang="en-US" cap="all">
                <a:solidFill>
                  <a:schemeClr val="bg2">
                    <a:lumMod val="75000"/>
                  </a:schemeClr>
                </a:solidFill>
              </a:rPr>
              <a:t> </a:t>
            </a:r>
          </a:p>
        </p:txBody>
      </p:sp>
      <p:sp>
        <p:nvSpPr>
          <p:cNvPr id="12" name="TextBox 11">
            <a:extLst>
              <a:ext uri="{FF2B5EF4-FFF2-40B4-BE49-F238E27FC236}">
                <a16:creationId xmlns:a16="http://schemas.microsoft.com/office/drawing/2014/main" id="{F973A69C-2803-3065-31BE-DCE03FD45BBE}"/>
              </a:ext>
            </a:extLst>
          </p:cNvPr>
          <p:cNvSpPr txBox="1"/>
          <p:nvPr/>
        </p:nvSpPr>
        <p:spPr>
          <a:xfrm>
            <a:off x="3944680" y="5304135"/>
            <a:ext cx="8247300" cy="923330"/>
          </a:xfrm>
          <a:prstGeom prst="rect">
            <a:avLst/>
          </a:prstGeom>
          <a:noFill/>
        </p:spPr>
        <p:txBody>
          <a:bodyPr wrap="square">
            <a:spAutoFit/>
          </a:bodyPr>
          <a:lstStyle/>
          <a:p>
            <a:pPr marL="285750" indent="-285750">
              <a:buFont typeface="Arial" panose="020B0604020202020204" pitchFamily="34" charset="0"/>
              <a:buChar char="•"/>
            </a:pPr>
            <a:r>
              <a:rPr lang="en-CA" dirty="0"/>
              <a:t>Next week we’ll be mindfully eating a raisin.  </a:t>
            </a:r>
          </a:p>
          <a:p>
            <a:pPr marL="285750" indent="-285750">
              <a:buFont typeface="Arial" panose="020B0604020202020204" pitchFamily="34" charset="0"/>
              <a:buChar char="•"/>
            </a:pPr>
            <a:r>
              <a:rPr lang="en-CA" dirty="0"/>
              <a:t>Zoom participants please have some raisins available at the beginning of the class </a:t>
            </a:r>
          </a:p>
          <a:p>
            <a:pPr marL="285750" indent="-285750">
              <a:buFont typeface="Arial" panose="020B0604020202020204" pitchFamily="34" charset="0"/>
              <a:buChar char="•"/>
            </a:pPr>
            <a:r>
              <a:rPr lang="en-CA" dirty="0"/>
              <a:t>We will bring the raisins for those who come in-person. </a:t>
            </a:r>
          </a:p>
        </p:txBody>
      </p:sp>
      <p:sp>
        <p:nvSpPr>
          <p:cNvPr id="5" name="Slide Number Placeholder 4">
            <a:extLst>
              <a:ext uri="{FF2B5EF4-FFF2-40B4-BE49-F238E27FC236}">
                <a16:creationId xmlns:a16="http://schemas.microsoft.com/office/drawing/2014/main" id="{8C489562-B699-5517-B1D5-23A02AE50DD7}"/>
              </a:ext>
            </a:extLst>
          </p:cNvPr>
          <p:cNvSpPr>
            <a:spLocks noGrp="1"/>
          </p:cNvSpPr>
          <p:nvPr>
            <p:ph type="sldNum" sz="quarter" idx="12"/>
          </p:nvPr>
        </p:nvSpPr>
        <p:spPr/>
        <p:txBody>
          <a:bodyPr/>
          <a:lstStyle/>
          <a:p>
            <a:fld id="{5B621ED0-B45F-441E-93E9-023E2B55C8A5}" type="slidenum">
              <a:rPr lang="en-CA" smtClean="0"/>
              <a:t>267</a:t>
            </a:fld>
            <a:endParaRPr lang="en-CA"/>
          </a:p>
        </p:txBody>
      </p:sp>
    </p:spTree>
    <p:extLst>
      <p:ext uri="{BB962C8B-B14F-4D97-AF65-F5344CB8AC3E}">
        <p14:creationId xmlns:p14="http://schemas.microsoft.com/office/powerpoint/2010/main" val="2002555793"/>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rson meditating">
            <a:extLst>
              <a:ext uri="{FF2B5EF4-FFF2-40B4-BE49-F238E27FC236}">
                <a16:creationId xmlns:a16="http://schemas.microsoft.com/office/drawing/2014/main" id="{ED13931F-9FFA-4E0E-BE19-CA4A649E7E99}"/>
              </a:ext>
            </a:extLst>
          </p:cNvPr>
          <p:cNvPicPr>
            <a:picLocks noChangeAspect="1"/>
          </p:cNvPicPr>
          <p:nvPr/>
        </p:nvPicPr>
        <p:blipFill rotWithShape="1">
          <a:blip r:embed="rId3">
            <a:alphaModFix/>
          </a:blip>
          <a:srcRect l="29928" r="10976"/>
          <a:stretch/>
        </p:blipFill>
        <p:spPr>
          <a:xfrm>
            <a:off x="20" y="10"/>
            <a:ext cx="6094390" cy="6857990"/>
          </a:xfrm>
          <a:prstGeom prst="rect">
            <a:avLst/>
          </a:prstGeom>
        </p:spPr>
      </p:pic>
      <p:pic>
        <p:nvPicPr>
          <p:cNvPr id="8" name="Picture 7" descr="Person meditating">
            <a:extLst>
              <a:ext uri="{FF2B5EF4-FFF2-40B4-BE49-F238E27FC236}">
                <a16:creationId xmlns:a16="http://schemas.microsoft.com/office/drawing/2014/main" id="{6F2BF8F6-00E3-45E6-8D9A-D50D8CA38F6F}"/>
              </a:ext>
            </a:extLst>
          </p:cNvPr>
          <p:cNvPicPr>
            <a:picLocks noChangeAspect="1"/>
          </p:cNvPicPr>
          <p:nvPr/>
        </p:nvPicPr>
        <p:blipFill rotWithShape="1">
          <a:blip r:embed="rId3">
            <a:alphaModFix/>
          </a:blip>
          <a:srcRect l="10540" r="10540"/>
          <a:stretch/>
        </p:blipFill>
        <p:spPr>
          <a:xfrm>
            <a:off x="4053080" y="10"/>
            <a:ext cx="8138918" cy="6857990"/>
          </a:xfrm>
          <a:custGeom>
            <a:avLst/>
            <a:gdLst/>
            <a:ahLst/>
            <a:cxnLst/>
            <a:rect l="l" t="t" r="r" b="b"/>
            <a:pathLst>
              <a:path w="8138918" h="6858000">
                <a:moveTo>
                  <a:pt x="2038180" y="0"/>
                </a:moveTo>
                <a:lnTo>
                  <a:pt x="8138918" y="0"/>
                </a:lnTo>
                <a:lnTo>
                  <a:pt x="8138918" y="6858000"/>
                </a:lnTo>
                <a:lnTo>
                  <a:pt x="2038180" y="6858000"/>
                </a:lnTo>
                <a:close/>
                <a:moveTo>
                  <a:pt x="1501126" y="0"/>
                </a:moveTo>
                <a:lnTo>
                  <a:pt x="1727373" y="0"/>
                </a:lnTo>
                <a:lnTo>
                  <a:pt x="1727373" y="6858000"/>
                </a:lnTo>
                <a:lnTo>
                  <a:pt x="1501126" y="6858000"/>
                </a:lnTo>
                <a:close/>
                <a:moveTo>
                  <a:pt x="1074563" y="0"/>
                </a:moveTo>
                <a:lnTo>
                  <a:pt x="1151640" y="0"/>
                </a:lnTo>
                <a:lnTo>
                  <a:pt x="1151640" y="6858000"/>
                </a:lnTo>
                <a:lnTo>
                  <a:pt x="1074563" y="6858000"/>
                </a:lnTo>
                <a:close/>
                <a:moveTo>
                  <a:pt x="756244" y="0"/>
                </a:moveTo>
                <a:lnTo>
                  <a:pt x="940901" y="0"/>
                </a:lnTo>
                <a:lnTo>
                  <a:pt x="940901" y="6858000"/>
                </a:lnTo>
                <a:lnTo>
                  <a:pt x="756244" y="6858000"/>
                </a:lnTo>
                <a:close/>
                <a:moveTo>
                  <a:pt x="0" y="0"/>
                </a:moveTo>
                <a:lnTo>
                  <a:pt x="575732" y="0"/>
                </a:lnTo>
                <a:lnTo>
                  <a:pt x="575732" y="6858000"/>
                </a:lnTo>
                <a:lnTo>
                  <a:pt x="0" y="6858000"/>
                </a:lnTo>
                <a:close/>
              </a:path>
            </a:pathLst>
          </a:custGeom>
        </p:spPr>
      </p:pic>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365759" y="2166364"/>
            <a:ext cx="11471565" cy="1739347"/>
          </a:xfrm>
        </p:spPr>
        <p:txBody>
          <a:bodyPr vert="horz" lIns="91440" tIns="45720" rIns="91440" bIns="45720" rtlCol="0" anchor="ctr">
            <a:normAutofit/>
          </a:bodyPr>
          <a:lstStyle/>
          <a:p>
            <a:pPr algn="ctr">
              <a:lnSpc>
                <a:spcPct val="80000"/>
              </a:lnSpc>
            </a:pPr>
            <a:r>
              <a:rPr lang="en-US" sz="6000" spc="150" dirty="0">
                <a:solidFill>
                  <a:schemeClr val="bg1"/>
                </a:solidFill>
              </a:rPr>
              <a:t>Warning about mindfulness practice</a:t>
            </a: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347472" y="3913632"/>
            <a:ext cx="11503152" cy="457200"/>
          </a:xfrm>
        </p:spPr>
        <p:txBody>
          <a:bodyPr vert="horz" lIns="91440" tIns="45720" rIns="91440" bIns="45720" rtlCol="0">
            <a:noAutofit/>
          </a:bodyPr>
          <a:lstStyle/>
          <a:p>
            <a:pPr marL="0" indent="0" algn="ctr">
              <a:buNone/>
            </a:pPr>
            <a:r>
              <a:rPr lang="en-US" sz="2800" dirty="0">
                <a:solidFill>
                  <a:schemeClr val="bg1"/>
                </a:solidFill>
              </a:rPr>
              <a:t>feel free to skip it. followed by a moment of silence </a:t>
            </a:r>
          </a:p>
        </p:txBody>
      </p:sp>
      <p:sp>
        <p:nvSpPr>
          <p:cNvPr id="4" name="Slide Number Placeholder 3">
            <a:extLst>
              <a:ext uri="{FF2B5EF4-FFF2-40B4-BE49-F238E27FC236}">
                <a16:creationId xmlns:a16="http://schemas.microsoft.com/office/drawing/2014/main" id="{347DE083-F984-FF29-16D9-CB2F79322244}"/>
              </a:ext>
            </a:extLst>
          </p:cNvPr>
          <p:cNvSpPr>
            <a:spLocks noGrp="1"/>
          </p:cNvSpPr>
          <p:nvPr>
            <p:ph type="sldNum" sz="quarter" idx="12"/>
          </p:nvPr>
        </p:nvSpPr>
        <p:spPr/>
        <p:txBody>
          <a:bodyPr/>
          <a:lstStyle/>
          <a:p>
            <a:fld id="{5B621ED0-B45F-441E-93E9-023E2B55C8A5}" type="slidenum">
              <a:rPr lang="en-CA" smtClean="0"/>
              <a:t>268</a:t>
            </a:fld>
            <a:endParaRPr lang="en-CA"/>
          </a:p>
        </p:txBody>
      </p:sp>
    </p:spTree>
    <p:extLst>
      <p:ext uri="{BB962C8B-B14F-4D97-AF65-F5344CB8AC3E}">
        <p14:creationId xmlns:p14="http://schemas.microsoft.com/office/powerpoint/2010/main" val="3709373860"/>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A7FCC-B0C1-41F7-A545-CAE279338140}"/>
              </a:ext>
            </a:extLst>
          </p:cNvPr>
          <p:cNvSpPr>
            <a:spLocks noGrp="1"/>
          </p:cNvSpPr>
          <p:nvPr>
            <p:ph type="title"/>
          </p:nvPr>
        </p:nvSpPr>
        <p:spPr/>
        <p:txBody>
          <a:bodyPr/>
          <a:lstStyle/>
          <a:p>
            <a:endParaRPr lang="en-CA"/>
          </a:p>
        </p:txBody>
      </p:sp>
      <p:pic>
        <p:nvPicPr>
          <p:cNvPr id="4" name="Online Media 3" title="Trauma Coping Toolkit- Soothe  Intense Emotions with the 5 Senses">
            <a:hlinkClick r:id="" action="ppaction://media"/>
            <a:extLst>
              <a:ext uri="{FF2B5EF4-FFF2-40B4-BE49-F238E27FC236}">
                <a16:creationId xmlns:a16="http://schemas.microsoft.com/office/drawing/2014/main" id="{303E7E1C-5BD3-42F0-BDE2-8EFE02666D41}"/>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6CE35B70-5BD8-BC81-9549-5A40013EFD0C}"/>
              </a:ext>
            </a:extLst>
          </p:cNvPr>
          <p:cNvSpPr>
            <a:spLocks noGrp="1"/>
          </p:cNvSpPr>
          <p:nvPr>
            <p:ph type="sldNum" sz="quarter" idx="12"/>
          </p:nvPr>
        </p:nvSpPr>
        <p:spPr/>
        <p:txBody>
          <a:bodyPr/>
          <a:lstStyle/>
          <a:p>
            <a:fld id="{5B621ED0-B45F-441E-93E9-023E2B55C8A5}" type="slidenum">
              <a:rPr lang="en-CA" smtClean="0"/>
              <a:t>269</a:t>
            </a:fld>
            <a:endParaRPr lang="en-CA"/>
          </a:p>
        </p:txBody>
      </p:sp>
    </p:spTree>
    <p:extLst>
      <p:ext uri="{BB962C8B-B14F-4D97-AF65-F5344CB8AC3E}">
        <p14:creationId xmlns:p14="http://schemas.microsoft.com/office/powerpoint/2010/main" val="319270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solidFill>
                <a:schemeClr val="bg1"/>
              </a:solidFill>
            </a:endParaRPr>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8CF00B99-B8F0-F901-51EC-FFAF1392ECA0}"/>
              </a:ext>
            </a:extLst>
          </p:cNvPr>
          <p:cNvSpPr>
            <a:spLocks noGrp="1"/>
          </p:cNvSpPr>
          <p:nvPr>
            <p:ph type="sldNum" sz="quarter" idx="12"/>
          </p:nvPr>
        </p:nvSpPr>
        <p:spPr/>
        <p:txBody>
          <a:bodyPr/>
          <a:lstStyle/>
          <a:p>
            <a:fld id="{5B621ED0-B45F-441E-93E9-023E2B55C8A5}" type="slidenum">
              <a:rPr lang="en-CA" smtClean="0"/>
              <a:t>270</a:t>
            </a:fld>
            <a:endParaRPr lang="en-CA"/>
          </a:p>
        </p:txBody>
      </p:sp>
    </p:spTree>
    <p:extLst>
      <p:ext uri="{BB962C8B-B14F-4D97-AF65-F5344CB8AC3E}">
        <p14:creationId xmlns:p14="http://schemas.microsoft.com/office/powerpoint/2010/main" val="280126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9FC8-A5B5-43EA-2F6D-FB879C5442E7}"/>
              </a:ext>
            </a:extLst>
          </p:cNvPr>
          <p:cNvSpPr>
            <a:spLocks noGrp="1"/>
          </p:cNvSpPr>
          <p:nvPr>
            <p:ph type="title" idx="4294967295"/>
          </p:nvPr>
        </p:nvSpPr>
        <p:spPr>
          <a:xfrm>
            <a:off x="210667" y="1216628"/>
            <a:ext cx="2419411" cy="991649"/>
          </a:xfrm>
        </p:spPr>
        <p:txBody>
          <a:bodyPr>
            <a:normAutofit/>
          </a:bodyPr>
          <a:lstStyle/>
          <a:p>
            <a:r>
              <a:rPr lang="en-CA" sz="2800" dirty="0">
                <a:solidFill>
                  <a:schemeClr val="bg1"/>
                </a:solidFill>
              </a:rPr>
              <a:t>DEFINITIONS</a:t>
            </a:r>
          </a:p>
        </p:txBody>
      </p:sp>
      <p:sp>
        <p:nvSpPr>
          <p:cNvPr id="3" name="Content Placeholder 2">
            <a:extLst>
              <a:ext uri="{FF2B5EF4-FFF2-40B4-BE49-F238E27FC236}">
                <a16:creationId xmlns:a16="http://schemas.microsoft.com/office/drawing/2014/main" id="{98AD1296-E589-8EB3-CA62-BFA2E5F76AE6}"/>
              </a:ext>
            </a:extLst>
          </p:cNvPr>
          <p:cNvSpPr>
            <a:spLocks noGrp="1"/>
          </p:cNvSpPr>
          <p:nvPr>
            <p:ph idx="4294967295"/>
          </p:nvPr>
        </p:nvSpPr>
        <p:spPr>
          <a:xfrm>
            <a:off x="2630078" y="198475"/>
            <a:ext cx="9561923" cy="7070650"/>
          </a:xfrm>
        </p:spPr>
        <p:txBody>
          <a:bodyPr>
            <a:normAutofit fontScale="77500" lnSpcReduction="20000"/>
          </a:bodyPr>
          <a:lstStyle/>
          <a:p>
            <a:r>
              <a:rPr lang="en-CA" sz="2600" dirty="0"/>
              <a:t>As we begin our journey of  healing and growing, it may be helpful to explore the meaning of the terms health, pain, suffering, Illness, disease, sickness and disorders or conditions.</a:t>
            </a:r>
            <a:r>
              <a:rPr lang="en-US" sz="2600" dirty="0"/>
              <a:t> </a:t>
            </a:r>
          </a:p>
          <a:p>
            <a:r>
              <a:rPr lang="en-CA" sz="2600" dirty="0"/>
              <a:t>According to the world health organization, </a:t>
            </a:r>
            <a:r>
              <a:rPr lang="en-CA" sz="2600" dirty="0">
                <a:solidFill>
                  <a:schemeClr val="bg1"/>
                </a:solidFill>
              </a:rPr>
              <a:t>health</a:t>
            </a:r>
            <a:r>
              <a:rPr lang="en-CA" sz="2600" dirty="0"/>
              <a:t> is “a state of complete physical, mental, social and spiritual wellbeing and not merely the absence of disease and infirmity.” </a:t>
            </a:r>
          </a:p>
          <a:p>
            <a:r>
              <a:rPr lang="en-US" sz="2600" dirty="0">
                <a:solidFill>
                  <a:schemeClr val="bg1"/>
                </a:solidFill>
              </a:rPr>
              <a:t>Pain</a:t>
            </a:r>
            <a:r>
              <a:rPr lang="en-US" sz="2600" dirty="0"/>
              <a:t> is a physical sensation or emotional experience that signals harm or distress. It can be acute (short-term) or chronic (long-lasting) and is typically a direct response to injury, illness, or other physical conditions. Pain is a biological signal that something is wrong, prompting individuals to take action to protect themselves.</a:t>
            </a:r>
          </a:p>
          <a:p>
            <a:r>
              <a:rPr lang="en-US" sz="2600" dirty="0">
                <a:solidFill>
                  <a:schemeClr val="bg1"/>
                </a:solidFill>
              </a:rPr>
              <a:t>Suffering</a:t>
            </a:r>
            <a:r>
              <a:rPr lang="en-US" sz="2600" dirty="0"/>
              <a:t>, on the other hand, is a broader emotional and psychological experience that encompasses the feelings of distress, anguish, or hardship that can arise from pain, but also from other sources such as loss, disappointment, or existential concerns. Suffering can occur even in the absence of physical pain, and it often involves a deeper, more complex response to life's challenges. Pain and suffering are often intertwined but represent different experiences.</a:t>
            </a:r>
          </a:p>
          <a:p>
            <a:r>
              <a:rPr lang="en-US" sz="2600" dirty="0">
                <a:solidFill>
                  <a:schemeClr val="bg1"/>
                </a:solidFill>
              </a:rPr>
              <a:t>Illness</a:t>
            </a:r>
            <a:r>
              <a:rPr lang="en-US" sz="2600" dirty="0"/>
              <a:t>, To quote</a:t>
            </a:r>
            <a:r>
              <a:rPr lang="en-CA" sz="2600" dirty="0"/>
              <a:t> Marshall Marinker,</a:t>
            </a:r>
            <a:r>
              <a:rPr lang="en-US" sz="2600" dirty="0"/>
              <a:t> is “a feeling or experience of unhealth which is entirely personal, and interior to the person of the patient. Often it accompanies disease, but the disease may be as yet undiagnosed, as in the early stages of cancer, tuberculosis, or diabetes. Sometimes illness exists where no disease can be found. Traditional medical education has made the deafening silence of illness in the absence of disease unbearable to the clinician.”</a:t>
            </a:r>
          </a:p>
          <a:p>
            <a:r>
              <a:rPr lang="en-US" sz="2600" dirty="0">
                <a:solidFill>
                  <a:schemeClr val="bg1"/>
                </a:solidFill>
              </a:rPr>
              <a:t>Disease </a:t>
            </a:r>
            <a:r>
              <a:rPr lang="en-US" sz="2600" dirty="0"/>
              <a:t>is a “pathological process, most often physical as in throat infection, or cancer... The quality which identifies disease is some deviation from a biological norm. There is an objectivity about disease which doctors are able to see, touch, measure, or smell. Diseases are valued as essential facts in the medical model.”</a:t>
            </a:r>
          </a:p>
          <a:p>
            <a:endParaRPr lang="en-CA" dirty="0"/>
          </a:p>
        </p:txBody>
      </p:sp>
      <p:sp>
        <p:nvSpPr>
          <p:cNvPr id="4" name="AutoShape 2" descr="Relation between illness, disease, and sickness, modified from Wikman... |  Download Scientific Diagram">
            <a:extLst>
              <a:ext uri="{FF2B5EF4-FFF2-40B4-BE49-F238E27FC236}">
                <a16:creationId xmlns:a16="http://schemas.microsoft.com/office/drawing/2014/main" id="{536DA857-E570-531E-DFEC-962F0E8950C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4" descr="Relation between illness, disease, and sickness, modified from Wikman... |  Download Scientific Diagram">
            <a:extLst>
              <a:ext uri="{FF2B5EF4-FFF2-40B4-BE49-F238E27FC236}">
                <a16:creationId xmlns:a16="http://schemas.microsoft.com/office/drawing/2014/main" id="{305D803E-534A-0AA6-7DF3-F157F9EDBCC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Picture 6" descr="A stone sculpture of a mask&#10;&#10;Description automatically generated">
            <a:extLst>
              <a:ext uri="{FF2B5EF4-FFF2-40B4-BE49-F238E27FC236}">
                <a16:creationId xmlns:a16="http://schemas.microsoft.com/office/drawing/2014/main" id="{7439FD18-2ED4-EF02-4F53-E1AA55FB4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13" y="2208277"/>
            <a:ext cx="2504765" cy="2672069"/>
          </a:xfrm>
          <a:prstGeom prst="rect">
            <a:avLst/>
          </a:prstGeom>
        </p:spPr>
      </p:pic>
      <p:sp>
        <p:nvSpPr>
          <p:cNvPr id="6" name="Slide Number Placeholder 5">
            <a:extLst>
              <a:ext uri="{FF2B5EF4-FFF2-40B4-BE49-F238E27FC236}">
                <a16:creationId xmlns:a16="http://schemas.microsoft.com/office/drawing/2014/main" id="{EC905CDC-392B-DC59-9241-6CEACF3D0105}"/>
              </a:ext>
            </a:extLst>
          </p:cNvPr>
          <p:cNvSpPr>
            <a:spLocks noGrp="1"/>
          </p:cNvSpPr>
          <p:nvPr>
            <p:ph type="sldNum" sz="quarter" idx="12"/>
          </p:nvPr>
        </p:nvSpPr>
        <p:spPr/>
        <p:txBody>
          <a:bodyPr/>
          <a:lstStyle/>
          <a:p>
            <a:fld id="{5B621ED0-B45F-441E-93E9-023E2B55C8A5}" type="slidenum">
              <a:rPr lang="en-CA" smtClean="0"/>
              <a:t>271</a:t>
            </a:fld>
            <a:endParaRPr lang="en-CA"/>
          </a:p>
        </p:txBody>
      </p:sp>
    </p:spTree>
    <p:extLst>
      <p:ext uri="{BB962C8B-B14F-4D97-AF65-F5344CB8AC3E}">
        <p14:creationId xmlns:p14="http://schemas.microsoft.com/office/powerpoint/2010/main" val="1540308577"/>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DCB753-EAFF-DB3D-655B-C776539BB71A}"/>
              </a:ext>
            </a:extLst>
          </p:cNvPr>
          <p:cNvSpPr txBox="1"/>
          <p:nvPr/>
        </p:nvSpPr>
        <p:spPr>
          <a:xfrm>
            <a:off x="377752" y="1020131"/>
            <a:ext cx="2612064" cy="584775"/>
          </a:xfrm>
          <a:prstGeom prst="rect">
            <a:avLst/>
          </a:prstGeom>
          <a:noFill/>
        </p:spPr>
        <p:txBody>
          <a:bodyPr wrap="square">
            <a:spAutoFit/>
          </a:bodyPr>
          <a:lstStyle/>
          <a:p>
            <a:r>
              <a:rPr lang="en-CA" sz="3200" dirty="0">
                <a:solidFill>
                  <a:schemeClr val="bg1"/>
                </a:solidFill>
              </a:rPr>
              <a:t>DEFINITIONS</a:t>
            </a:r>
          </a:p>
        </p:txBody>
      </p:sp>
      <p:pic>
        <p:nvPicPr>
          <p:cNvPr id="3" name="Picture 2" descr="A person in a garment running through a field&#10;&#10;Description automatically generated">
            <a:extLst>
              <a:ext uri="{FF2B5EF4-FFF2-40B4-BE49-F238E27FC236}">
                <a16:creationId xmlns:a16="http://schemas.microsoft.com/office/drawing/2014/main" id="{DA009E73-2A01-1A23-C4CF-24854A5FFA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52" y="1604906"/>
            <a:ext cx="2773136" cy="3976294"/>
          </a:xfrm>
          <a:prstGeom prst="rect">
            <a:avLst/>
          </a:prstGeom>
        </p:spPr>
      </p:pic>
      <p:sp>
        <p:nvSpPr>
          <p:cNvPr id="7" name="TextBox 6">
            <a:extLst>
              <a:ext uri="{FF2B5EF4-FFF2-40B4-BE49-F238E27FC236}">
                <a16:creationId xmlns:a16="http://schemas.microsoft.com/office/drawing/2014/main" id="{F8AF3D8B-CB46-A024-53CF-DF7D8AF4B99D}"/>
              </a:ext>
            </a:extLst>
          </p:cNvPr>
          <p:cNvSpPr txBox="1"/>
          <p:nvPr/>
        </p:nvSpPr>
        <p:spPr>
          <a:xfrm>
            <a:off x="142252" y="5667153"/>
            <a:ext cx="2773136" cy="646331"/>
          </a:xfrm>
          <a:prstGeom prst="rect">
            <a:avLst/>
          </a:prstGeom>
          <a:noFill/>
        </p:spPr>
        <p:txBody>
          <a:bodyPr wrap="square">
            <a:spAutoFit/>
          </a:bodyPr>
          <a:lstStyle/>
          <a:p>
            <a:pPr algn="ctr"/>
            <a:r>
              <a:rPr lang="en-CA" dirty="0">
                <a:solidFill>
                  <a:schemeClr val="bg1"/>
                </a:solidFill>
              </a:rPr>
              <a:t>Rheumatic pain II by Remedios Varo</a:t>
            </a:r>
            <a:r>
              <a:rPr lang="en-CA" sz="1800" dirty="0">
                <a:solidFill>
                  <a:schemeClr val="bg1"/>
                </a:solidFill>
              </a:rPr>
              <a:t> </a:t>
            </a:r>
            <a:endParaRPr lang="en-CA" dirty="0">
              <a:solidFill>
                <a:schemeClr val="bg1"/>
              </a:solidFill>
            </a:endParaRPr>
          </a:p>
        </p:txBody>
      </p:sp>
      <p:sp>
        <p:nvSpPr>
          <p:cNvPr id="4" name="TextBox 3">
            <a:extLst>
              <a:ext uri="{FF2B5EF4-FFF2-40B4-BE49-F238E27FC236}">
                <a16:creationId xmlns:a16="http://schemas.microsoft.com/office/drawing/2014/main" id="{2AA0E075-FFBC-6FFA-C493-9D51D3FA889A}"/>
              </a:ext>
            </a:extLst>
          </p:cNvPr>
          <p:cNvSpPr txBox="1"/>
          <p:nvPr/>
        </p:nvSpPr>
        <p:spPr>
          <a:xfrm>
            <a:off x="3225316" y="311841"/>
            <a:ext cx="8897628" cy="6247864"/>
          </a:xfrm>
          <a:prstGeom prst="rect">
            <a:avLst/>
          </a:prstGeom>
          <a:noFill/>
        </p:spPr>
        <p:txBody>
          <a:bodyPr wrap="square">
            <a:spAutoFit/>
          </a:bodyPr>
          <a:lstStyle/>
          <a:p>
            <a:pPr marL="342900" indent="-342900">
              <a:buFont typeface="Arial" panose="020B0604020202020204" pitchFamily="34" charset="0"/>
              <a:buChar char="•"/>
            </a:pPr>
            <a:r>
              <a:rPr lang="en-US" sz="2000" dirty="0">
                <a:solidFill>
                  <a:schemeClr val="bg1"/>
                </a:solidFill>
              </a:rPr>
              <a:t>Sickness </a:t>
            </a:r>
            <a:r>
              <a:rPr lang="en-US" sz="2000" dirty="0"/>
              <a:t>is “the external and public mode of unhealth. Sickness is a social role, a status, a negotiated position in the world, a bargain struck between the person henceforward called "sick", and a society which is prepared to recognize and sustain him. The security of this role depends on a number of factors, not least of which is the possession of that much treasured gift, the disease. Sickness based on illness alone is of the most uncertain status. But even the possession of disease does not guarantee equity in sickness. Those with chronic disease are much less secure than those with an acute one; those with a psychiatric disease than those with a surgical one… Best is an acute physical disease in a young man quickly determined by recovery or death, either will do, both are equally regarded.”</a:t>
            </a:r>
          </a:p>
          <a:p>
            <a:pPr marL="342900" indent="-342900">
              <a:buFont typeface="Arial" panose="020B0604020202020204" pitchFamily="34" charset="0"/>
              <a:buChar char="•"/>
            </a:pPr>
            <a:r>
              <a:rPr lang="en-CA" sz="2000" dirty="0"/>
              <a:t>Psychiatric, psychological or </a:t>
            </a:r>
            <a:r>
              <a:rPr lang="en-CA" sz="2000" dirty="0">
                <a:solidFill>
                  <a:schemeClr val="bg1"/>
                </a:solidFill>
              </a:rPr>
              <a:t>mental disorders/conditions </a:t>
            </a:r>
            <a:r>
              <a:rPr lang="en-CA" sz="2000" dirty="0"/>
              <a:t>are characterized by a clinically significant disturbance in an individual’s thinking, emotional regulation, or behavior. They are usually associated with distress or impairment in important areas of functioning.</a:t>
            </a:r>
          </a:p>
          <a:p>
            <a:pPr marL="342900" indent="-342900">
              <a:buFont typeface="Arial" panose="020B0604020202020204" pitchFamily="34" charset="0"/>
              <a:buChar char="•"/>
            </a:pPr>
            <a:r>
              <a:rPr lang="en-CA" sz="2000" dirty="0"/>
              <a:t>Biological psychiatry follows a </a:t>
            </a:r>
            <a:r>
              <a:rPr lang="en-CA" sz="2000" dirty="0">
                <a:solidFill>
                  <a:schemeClr val="bg1"/>
                </a:solidFill>
              </a:rPr>
              <a:t>disease model</a:t>
            </a:r>
            <a:r>
              <a:rPr lang="en-CA" sz="2000" dirty="0"/>
              <a:t>, in which mental disorders are seen as being “chemical”, physiological, or biological diseases. </a:t>
            </a:r>
          </a:p>
          <a:p>
            <a:pPr marL="342900" indent="-342900">
              <a:buFont typeface="Arial" panose="020B0604020202020204" pitchFamily="34" charset="0"/>
              <a:buChar char="•"/>
            </a:pPr>
            <a:r>
              <a:rPr lang="en-CA" sz="2000" dirty="0"/>
              <a:t>We will argue in this course that by embracing the disease model, psychiatry neglects the social, psychological, and spiritual aspects of illness without which we cannot  fully understand most people’s experiences.</a:t>
            </a:r>
          </a:p>
        </p:txBody>
      </p:sp>
      <p:sp>
        <p:nvSpPr>
          <p:cNvPr id="2" name="Slide Number Placeholder 1">
            <a:extLst>
              <a:ext uri="{FF2B5EF4-FFF2-40B4-BE49-F238E27FC236}">
                <a16:creationId xmlns:a16="http://schemas.microsoft.com/office/drawing/2014/main" id="{C8CC3D20-5B2D-D193-D877-EB929B60E31E}"/>
              </a:ext>
            </a:extLst>
          </p:cNvPr>
          <p:cNvSpPr>
            <a:spLocks noGrp="1"/>
          </p:cNvSpPr>
          <p:nvPr>
            <p:ph type="sldNum" sz="quarter" idx="12"/>
          </p:nvPr>
        </p:nvSpPr>
        <p:spPr/>
        <p:txBody>
          <a:bodyPr/>
          <a:lstStyle/>
          <a:p>
            <a:fld id="{5B621ED0-B45F-441E-93E9-023E2B55C8A5}" type="slidenum">
              <a:rPr lang="en-CA" smtClean="0"/>
              <a:t>272</a:t>
            </a:fld>
            <a:endParaRPr lang="en-CA"/>
          </a:p>
        </p:txBody>
      </p:sp>
    </p:spTree>
    <p:extLst>
      <p:ext uri="{BB962C8B-B14F-4D97-AF65-F5344CB8AC3E}">
        <p14:creationId xmlns:p14="http://schemas.microsoft.com/office/powerpoint/2010/main" val="206175487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solidFill>
                  <a:schemeClr val="bg1"/>
                </a:solidFill>
              </a:rPr>
              <a:t>Why are  the myth of Sisyphus and the poem "there is a hole in my sidewalk" by Portia Nelson important metaphors in the course?</a:t>
            </a:r>
            <a:r>
              <a:rPr lang="en-US" sz="2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AA2E2737-295B-31EA-A8EB-77CD711E26C9}"/>
              </a:ext>
            </a:extLst>
          </p:cNvPr>
          <p:cNvSpPr>
            <a:spLocks noGrp="1"/>
          </p:cNvSpPr>
          <p:nvPr>
            <p:ph type="sldNum" sz="quarter" idx="12"/>
          </p:nvPr>
        </p:nvSpPr>
        <p:spPr/>
        <p:txBody>
          <a:bodyPr/>
          <a:lstStyle/>
          <a:p>
            <a:fld id="{5B621ED0-B45F-441E-93E9-023E2B55C8A5}" type="slidenum">
              <a:rPr lang="en-CA" smtClean="0"/>
              <a:t>273</a:t>
            </a:fld>
            <a:endParaRPr lang="en-CA"/>
          </a:p>
        </p:txBody>
      </p:sp>
    </p:spTree>
    <p:extLst>
      <p:ext uri="{BB962C8B-B14F-4D97-AF65-F5344CB8AC3E}">
        <p14:creationId xmlns:p14="http://schemas.microsoft.com/office/powerpoint/2010/main" val="279625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myth of Sisyphus - Alex Gendler">
            <a:hlinkClick r:id="" action="ppaction://media"/>
            <a:extLst>
              <a:ext uri="{FF2B5EF4-FFF2-40B4-BE49-F238E27FC236}">
                <a16:creationId xmlns:a16="http://schemas.microsoft.com/office/drawing/2014/main" id="{AB744EE8-C955-75A0-0FC7-8014B8473063}"/>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9BDD077B-1AA8-0019-94FB-D78DDAE6EE39}"/>
              </a:ext>
            </a:extLst>
          </p:cNvPr>
          <p:cNvSpPr>
            <a:spLocks noGrp="1"/>
          </p:cNvSpPr>
          <p:nvPr>
            <p:ph type="sldNum" sz="quarter" idx="12"/>
          </p:nvPr>
        </p:nvSpPr>
        <p:spPr/>
        <p:txBody>
          <a:bodyPr/>
          <a:lstStyle/>
          <a:p>
            <a:fld id="{5B621ED0-B45F-441E-93E9-023E2B55C8A5}" type="slidenum">
              <a:rPr lang="en-CA" smtClean="0"/>
              <a:t>274</a:t>
            </a:fld>
            <a:endParaRPr lang="en-CA"/>
          </a:p>
        </p:txBody>
      </p:sp>
    </p:spTree>
    <p:extLst>
      <p:ext uri="{BB962C8B-B14F-4D97-AF65-F5344CB8AC3E}">
        <p14:creationId xmlns:p14="http://schemas.microsoft.com/office/powerpoint/2010/main" val="393282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FF7458-04A1-4216-8A8C-DCFA98409629}"/>
              </a:ext>
            </a:extLst>
          </p:cNvPr>
          <p:cNvSpPr>
            <a:spLocks noGrp="1"/>
          </p:cNvSpPr>
          <p:nvPr>
            <p:ph type="title" idx="4294967295"/>
          </p:nvPr>
        </p:nvSpPr>
        <p:spPr>
          <a:xfrm>
            <a:off x="7971011" y="109761"/>
            <a:ext cx="4993481" cy="1271588"/>
          </a:xfrm>
        </p:spPr>
        <p:txBody>
          <a:bodyPr vert="horz" lIns="91440" tIns="45720" rIns="91440" bIns="45720" rtlCol="0" anchor="ctr">
            <a:normAutofit/>
          </a:bodyPr>
          <a:lstStyle/>
          <a:p>
            <a:pPr algn="ctr"/>
            <a:r>
              <a:rPr lang="en-US" dirty="0">
                <a:solidFill>
                  <a:schemeClr val="bg1"/>
                </a:solidFill>
              </a:rPr>
              <a:t>PAIN AND </a:t>
            </a:r>
            <a:br>
              <a:rPr lang="en-US" dirty="0">
                <a:solidFill>
                  <a:schemeClr val="bg1"/>
                </a:solidFill>
              </a:rPr>
            </a:br>
            <a:r>
              <a:rPr lang="en-US" dirty="0">
                <a:solidFill>
                  <a:schemeClr val="bg1"/>
                </a:solidFill>
              </a:rPr>
              <a:t>SUFFERING</a:t>
            </a:r>
          </a:p>
        </p:txBody>
      </p:sp>
      <p:sp>
        <p:nvSpPr>
          <p:cNvPr id="9" name="Content Placeholder 8">
            <a:extLst>
              <a:ext uri="{FF2B5EF4-FFF2-40B4-BE49-F238E27FC236}">
                <a16:creationId xmlns:a16="http://schemas.microsoft.com/office/drawing/2014/main" id="{3A3CE3F3-B86B-43B4-9C15-EA4C2EEF8EEC}"/>
              </a:ext>
            </a:extLst>
          </p:cNvPr>
          <p:cNvSpPr>
            <a:spLocks noGrp="1"/>
          </p:cNvSpPr>
          <p:nvPr>
            <p:ph sz="half" idx="4294967295"/>
          </p:nvPr>
        </p:nvSpPr>
        <p:spPr>
          <a:xfrm>
            <a:off x="21265" y="260647"/>
            <a:ext cx="8771860" cy="6852535"/>
          </a:xfrm>
        </p:spPr>
        <p:txBody>
          <a:bodyPr vert="horz" lIns="91440" tIns="45720" rIns="91440" bIns="45720" rtlCol="0">
            <a:normAutofit fontScale="62500" lnSpcReduction="20000"/>
          </a:bodyPr>
          <a:lstStyle/>
          <a:p>
            <a:r>
              <a:rPr lang="en-US" sz="2900" dirty="0"/>
              <a:t>The myth of Sisyphus is an ancient Greek myth on which the  Algerian/French Nobel prize winning existentialist philosopher and writer Albert Camus based a famous essay. (1)</a:t>
            </a:r>
          </a:p>
          <a:p>
            <a:r>
              <a:rPr lang="en-US" sz="2900" dirty="0"/>
              <a:t>The myth of Sisyphus is a metaphor for the human condition, especially for people experiencing chronic physical, psychological, social or spiritual distress</a:t>
            </a:r>
          </a:p>
          <a:p>
            <a:r>
              <a:rPr lang="en-US" sz="2900" dirty="0"/>
              <a:t>Sisyphus</a:t>
            </a:r>
            <a:r>
              <a:rPr lang="en-US" sz="2900" b="0" i="0" dirty="0">
                <a:effectLst/>
              </a:rPr>
              <a:t> eternal punishment of rolling a boulder up a hill only for it to roll back down </a:t>
            </a:r>
            <a:r>
              <a:rPr lang="en-US" sz="2900" dirty="0"/>
              <a:t>depicts</a:t>
            </a:r>
            <a:r>
              <a:rPr lang="en-US" sz="2900" b="0" i="0" dirty="0">
                <a:effectLst/>
              </a:rPr>
              <a:t> meaningless pain and represents the absurdity of life and the struggle inherent in human experience.</a:t>
            </a:r>
            <a:r>
              <a:rPr lang="en-US" sz="2900" dirty="0"/>
              <a:t> </a:t>
            </a:r>
            <a:r>
              <a:rPr lang="en-US" sz="2900" b="0" i="0" dirty="0">
                <a:effectLst/>
              </a:rPr>
              <a:t> </a:t>
            </a:r>
          </a:p>
          <a:p>
            <a:r>
              <a:rPr lang="en-US" sz="2900" b="0" i="0" dirty="0">
                <a:effectLst/>
              </a:rPr>
              <a:t>The key aspect of the myth is Sisyphus's acceptance of his pain. This acceptance is a powerful commentary on the human experience, suggesting that while </a:t>
            </a:r>
            <a:r>
              <a:rPr lang="en-US" sz="2900" dirty="0"/>
              <a:t>pain</a:t>
            </a:r>
            <a:r>
              <a:rPr lang="en-US" sz="2900" b="0" i="0" dirty="0">
                <a:effectLst/>
              </a:rPr>
              <a:t> is inevitable, how we respond to it can define our existence</a:t>
            </a:r>
            <a:r>
              <a:rPr lang="en-US" sz="2900" dirty="0">
                <a:solidFill>
                  <a:srgbClr val="222222"/>
                </a:solidFill>
              </a:rPr>
              <a:t>.</a:t>
            </a:r>
            <a:endParaRPr lang="en-CA" sz="2900" dirty="0">
              <a:solidFill>
                <a:srgbClr val="222222"/>
              </a:solidFill>
            </a:endParaRPr>
          </a:p>
          <a:p>
            <a:r>
              <a:rPr lang="en-US" sz="2900" dirty="0"/>
              <a:t>Camus saw Sisyphus  as a hero because instead of being crushed and defeated by the pain of his punishment, Sisyphus’s passion, yearning for freedom, defiance, and hope made him stronger. He refused to be a victim and defined himself a survivor instead. (1)</a:t>
            </a:r>
          </a:p>
          <a:p>
            <a:r>
              <a:rPr lang="en-US" sz="2900" dirty="0"/>
              <a:t>These same themes are articulated in Victor Frankel’s book “man's search for meaning”: "The one thing you can’t take away from me is the way I choose to respond to what you do to me. The last of one's freedoms is to choose one's attitudes in any given circumstance. Happiness cannot be pursued it must ensue. </a:t>
            </a:r>
            <a:r>
              <a:rPr lang="en-US" sz="2900" dirty="0">
                <a:solidFill>
                  <a:schemeClr val="bg1"/>
                </a:solidFill>
              </a:rPr>
              <a:t>Life is never made unbearable by circumstances but only by a lack of meaning and purpose</a:t>
            </a:r>
            <a:r>
              <a:rPr lang="en-US" sz="2900" dirty="0"/>
              <a:t>. Between stimulus and response there is a space. In that space is our power to choose our response. In our response lies our growth and our freedom.“</a:t>
            </a:r>
          </a:p>
          <a:p>
            <a:r>
              <a:rPr lang="en-US" sz="2900" dirty="0"/>
              <a:t>Even amidst great pain there can be meaning, repair, and growth.</a:t>
            </a:r>
          </a:p>
          <a:p>
            <a:r>
              <a:rPr lang="en-US" sz="2900" dirty="0"/>
              <a:t>Portia Nelson’s poem There’s a hole in my sidewalk</a:t>
            </a:r>
            <a:r>
              <a:rPr lang="en-US" sz="2900" b="0" i="0" dirty="0">
                <a:effectLst/>
              </a:rPr>
              <a:t> is a powerful reflection on self-awareness, personal growth, and the journey of life. The poem, like the myth of Sisyphus, describes a process of encountering the same challenges repeatedly, illustrating how we often fall into familiar patterns of behavior.</a:t>
            </a:r>
            <a:endParaRPr lang="en-US" sz="2900" dirty="0"/>
          </a:p>
          <a:p>
            <a:pPr marL="0" indent="0">
              <a:buNone/>
            </a:pPr>
            <a:endParaRPr lang="en-US" dirty="0"/>
          </a:p>
        </p:txBody>
      </p:sp>
      <p:pic>
        <p:nvPicPr>
          <p:cNvPr id="3" name="Picture 2" descr="A bowl with a crack in it&#10;&#10;Description automatically generated">
            <a:extLst>
              <a:ext uri="{FF2B5EF4-FFF2-40B4-BE49-F238E27FC236}">
                <a16:creationId xmlns:a16="http://schemas.microsoft.com/office/drawing/2014/main" id="{94657B30-D204-01B1-7D55-AC930493B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5653" y="1381349"/>
            <a:ext cx="3264195" cy="5180012"/>
          </a:xfrm>
          <a:prstGeom prst="rect">
            <a:avLst/>
          </a:prstGeom>
        </p:spPr>
      </p:pic>
      <p:sp>
        <p:nvSpPr>
          <p:cNvPr id="2" name="Slide Number Placeholder 1">
            <a:extLst>
              <a:ext uri="{FF2B5EF4-FFF2-40B4-BE49-F238E27FC236}">
                <a16:creationId xmlns:a16="http://schemas.microsoft.com/office/drawing/2014/main" id="{2D5F31E3-D99F-6886-31B2-ABD698F5D4E4}"/>
              </a:ext>
            </a:extLst>
          </p:cNvPr>
          <p:cNvSpPr>
            <a:spLocks noGrp="1"/>
          </p:cNvSpPr>
          <p:nvPr>
            <p:ph type="sldNum" sz="quarter" idx="12"/>
          </p:nvPr>
        </p:nvSpPr>
        <p:spPr/>
        <p:txBody>
          <a:bodyPr/>
          <a:lstStyle/>
          <a:p>
            <a:fld id="{5B621ED0-B45F-441E-93E9-023E2B55C8A5}" type="slidenum">
              <a:rPr lang="en-CA" smtClean="0"/>
              <a:t>275</a:t>
            </a:fld>
            <a:endParaRPr lang="en-CA"/>
          </a:p>
        </p:txBody>
      </p:sp>
    </p:spTree>
    <p:extLst>
      <p:ext uri="{BB962C8B-B14F-4D97-AF65-F5344CB8AC3E}">
        <p14:creationId xmlns:p14="http://schemas.microsoft.com/office/powerpoint/2010/main" val="469385509"/>
      </p:ext>
    </p:extLst>
  </p:cSld>
  <p:clrMapOvr>
    <a:masterClrMapping/>
  </p:clrMapOvr>
  <mc:AlternateContent xmlns:mc="http://schemas.openxmlformats.org/markup-compatibility/2006" xmlns:p14="http://schemas.microsoft.com/office/powerpoint/2010/main">
    <mc:Choice Requires="p14">
      <p:transition spd="med" p14:dur="700" advTm="90083">
        <p:fade/>
      </p:transition>
    </mc:Choice>
    <mc:Fallback xmlns="">
      <p:transition spd="med" advTm="90083">
        <p:fade/>
      </p:transition>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re's A Hole In My Sidewalk (by Portia Nelson)">
            <a:hlinkClick r:id="" action="ppaction://media"/>
            <a:extLst>
              <a:ext uri="{FF2B5EF4-FFF2-40B4-BE49-F238E27FC236}">
                <a16:creationId xmlns:a16="http://schemas.microsoft.com/office/drawing/2014/main" id="{243B95C7-AE5B-09A8-2226-C0B8EDBF4BD6}"/>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1674335-1F7B-DC2D-93F8-AFDF124A24B3}"/>
              </a:ext>
            </a:extLst>
          </p:cNvPr>
          <p:cNvSpPr>
            <a:spLocks noGrp="1"/>
          </p:cNvSpPr>
          <p:nvPr>
            <p:ph type="sldNum" sz="quarter" idx="12"/>
          </p:nvPr>
        </p:nvSpPr>
        <p:spPr/>
        <p:txBody>
          <a:bodyPr/>
          <a:lstStyle/>
          <a:p>
            <a:fld id="{5B621ED0-B45F-441E-93E9-023E2B55C8A5}" type="slidenum">
              <a:rPr lang="en-CA" smtClean="0"/>
              <a:t>276</a:t>
            </a:fld>
            <a:endParaRPr lang="en-CA"/>
          </a:p>
        </p:txBody>
      </p:sp>
    </p:spTree>
    <p:extLst>
      <p:ext uri="{BB962C8B-B14F-4D97-AF65-F5344CB8AC3E}">
        <p14:creationId xmlns:p14="http://schemas.microsoft.com/office/powerpoint/2010/main" val="126716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C7511E-6F6A-48A3-B8A0-16271D48153D}"/>
              </a:ext>
            </a:extLst>
          </p:cNvPr>
          <p:cNvSpPr/>
          <p:nvPr/>
        </p:nvSpPr>
        <p:spPr>
          <a:xfrm>
            <a:off x="1257300" y="690718"/>
            <a:ext cx="4838700" cy="5476564"/>
          </a:xfrm>
          <a:prstGeom prst="rect">
            <a:avLst/>
          </a:prstGeom>
        </p:spPr>
        <p:txBody>
          <a:bodyPr wrap="square">
            <a:spAutoFit/>
          </a:bodyPr>
          <a:lstStyle/>
          <a:p>
            <a:pPr>
              <a:lnSpc>
                <a:spcPct val="107000"/>
              </a:lnSpc>
            </a:pP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walk down the street.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There is a deep hole in the sidewalk.</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fall in.</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am lost… I am helpless.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It isn’t my fault.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It takes forever to find a way out.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walk down the same Street.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There is a deep hole in the sidewalk.</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pretend I don’t see it.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fall in again.</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can’t believe I am in the same place.</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But it isn’t my fault.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It still takes me a long time to get out.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D686DD8-D8F3-46E7-94B2-517142C61993}"/>
              </a:ext>
            </a:extLst>
          </p:cNvPr>
          <p:cNvSpPr txBox="1"/>
          <p:nvPr/>
        </p:nvSpPr>
        <p:spPr>
          <a:xfrm>
            <a:off x="6829426" y="1466632"/>
            <a:ext cx="4543424" cy="5017527"/>
          </a:xfrm>
          <a:prstGeom prst="rect">
            <a:avLst/>
          </a:prstGeom>
          <a:noFill/>
        </p:spPr>
        <p:txBody>
          <a:bodyPr wrap="square">
            <a:spAutoFit/>
          </a:bodyPr>
          <a:lstStyle/>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walk down the same Street.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There is a deep hole in the sidewalk.</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see it is there.</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still fall in. It’s a habit.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My eyes are open.</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know where I am.</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It is my fault. I get out immediately.</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walk down the same Street.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There is a deep hole in the sidewalk.</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walk around it.</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I walk down another Street.”</a:t>
            </a:r>
          </a:p>
          <a:p>
            <a:pPr>
              <a:lnSpc>
                <a:spcPct val="107000"/>
              </a:lnSpc>
            </a:pPr>
            <a:endParaRPr lang="en-US" sz="20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Portia Nelson (2)</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57FD689-C912-7E59-EBEC-955332DF0409}"/>
              </a:ext>
            </a:extLst>
          </p:cNvPr>
          <p:cNvSpPr txBox="1"/>
          <p:nvPr/>
        </p:nvSpPr>
        <p:spPr>
          <a:xfrm>
            <a:off x="2476146" y="592467"/>
            <a:ext cx="7973134" cy="646331"/>
          </a:xfrm>
          <a:prstGeom prst="rect">
            <a:avLst/>
          </a:prstGeom>
          <a:noFill/>
        </p:spPr>
        <p:txBody>
          <a:bodyPr wrap="square">
            <a:spAutoFit/>
          </a:bodyPr>
          <a:lstStyle/>
          <a:p>
            <a:r>
              <a:rPr lang="en-CA" sz="3600" dirty="0">
                <a:solidFill>
                  <a:schemeClr val="bg1"/>
                </a:solidFill>
              </a:rPr>
              <a:t>THERE’S A HOLE IN MY SIDEWALK</a:t>
            </a:r>
          </a:p>
        </p:txBody>
      </p:sp>
      <p:sp>
        <p:nvSpPr>
          <p:cNvPr id="3" name="Slide Number Placeholder 2">
            <a:extLst>
              <a:ext uri="{FF2B5EF4-FFF2-40B4-BE49-F238E27FC236}">
                <a16:creationId xmlns:a16="http://schemas.microsoft.com/office/drawing/2014/main" id="{FCAA3AFA-CA88-E8DE-0091-DEB9DBD8EF67}"/>
              </a:ext>
            </a:extLst>
          </p:cNvPr>
          <p:cNvSpPr>
            <a:spLocks noGrp="1"/>
          </p:cNvSpPr>
          <p:nvPr>
            <p:ph type="sldNum" sz="quarter" idx="12"/>
          </p:nvPr>
        </p:nvSpPr>
        <p:spPr/>
        <p:txBody>
          <a:bodyPr/>
          <a:lstStyle/>
          <a:p>
            <a:fld id="{5B621ED0-B45F-441E-93E9-023E2B55C8A5}" type="slidenum">
              <a:rPr lang="en-CA" smtClean="0"/>
              <a:t>277</a:t>
            </a:fld>
            <a:endParaRPr lang="en-CA"/>
          </a:p>
        </p:txBody>
      </p:sp>
    </p:spTree>
    <p:extLst>
      <p:ext uri="{BB962C8B-B14F-4D97-AF65-F5344CB8AC3E}">
        <p14:creationId xmlns:p14="http://schemas.microsoft.com/office/powerpoint/2010/main" val="1466696655"/>
      </p:ext>
    </p:extLst>
  </p:cSld>
  <p:clrMapOvr>
    <a:masterClrMapping/>
  </p:clrMapOvr>
  <mc:AlternateContent xmlns:mc="http://schemas.openxmlformats.org/markup-compatibility/2006" xmlns:p14="http://schemas.microsoft.com/office/powerpoint/2010/main">
    <mc:Choice Requires="p14">
      <p:transition spd="med" p14:dur="700" advTm="46863">
        <p:fade/>
      </p:transition>
    </mc:Choice>
    <mc:Fallback xmlns="">
      <p:transition spd="med" advTm="46863">
        <p:fade/>
      </p:transition>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solidFill>
                  <a:schemeClr val="bg1"/>
                </a:solidFill>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AD25E0FB-B197-00F1-D581-DDA2540DFE65}"/>
              </a:ext>
            </a:extLst>
          </p:cNvPr>
          <p:cNvSpPr>
            <a:spLocks noGrp="1"/>
          </p:cNvSpPr>
          <p:nvPr>
            <p:ph type="sldNum" sz="quarter" idx="12"/>
          </p:nvPr>
        </p:nvSpPr>
        <p:spPr/>
        <p:txBody>
          <a:bodyPr/>
          <a:lstStyle/>
          <a:p>
            <a:fld id="{5B621ED0-B45F-441E-93E9-023E2B55C8A5}" type="slidenum">
              <a:rPr lang="en-CA" smtClean="0"/>
              <a:t>278</a:t>
            </a:fld>
            <a:endParaRPr lang="en-CA"/>
          </a:p>
        </p:txBody>
      </p:sp>
    </p:spTree>
    <p:extLst>
      <p:ext uri="{BB962C8B-B14F-4D97-AF65-F5344CB8AC3E}">
        <p14:creationId xmlns:p14="http://schemas.microsoft.com/office/powerpoint/2010/main" val="505883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4928" y="908162"/>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89D262C-C7C1-9D61-5934-8D06FD226870}"/>
              </a:ext>
            </a:extLst>
          </p:cNvPr>
          <p:cNvSpPr txBox="1"/>
          <p:nvPr/>
        </p:nvSpPr>
        <p:spPr>
          <a:xfrm>
            <a:off x="6096000" y="4520812"/>
            <a:ext cx="5369626" cy="1200329"/>
          </a:xfrm>
          <a:prstGeom prst="rect">
            <a:avLst/>
          </a:prstGeom>
          <a:noFill/>
        </p:spPr>
        <p:txBody>
          <a:bodyPr wrap="square">
            <a:spAutoFit/>
          </a:bodyPr>
          <a:lstStyle/>
          <a:p>
            <a:r>
              <a:rPr lang="en-US" sz="2400" dirty="0"/>
              <a:t>Before starting our overview of the course can you explain what the difference is between DBT and simple ?</a:t>
            </a:r>
            <a:endParaRPr lang="en-CA" sz="2400" dirty="0"/>
          </a:p>
        </p:txBody>
      </p:sp>
      <p:sp>
        <p:nvSpPr>
          <p:cNvPr id="2" name="Slide Number Placeholder 1">
            <a:extLst>
              <a:ext uri="{FF2B5EF4-FFF2-40B4-BE49-F238E27FC236}">
                <a16:creationId xmlns:a16="http://schemas.microsoft.com/office/drawing/2014/main" id="{0AC486BB-8CFC-E280-C1E7-D0F8948CC05D}"/>
              </a:ext>
            </a:extLst>
          </p:cNvPr>
          <p:cNvSpPr>
            <a:spLocks noGrp="1"/>
          </p:cNvSpPr>
          <p:nvPr>
            <p:ph type="sldNum" sz="quarter" idx="12"/>
          </p:nvPr>
        </p:nvSpPr>
        <p:spPr/>
        <p:txBody>
          <a:bodyPr/>
          <a:lstStyle/>
          <a:p>
            <a:fld id="{5B621ED0-B45F-441E-93E9-023E2B55C8A5}" type="slidenum">
              <a:rPr lang="en-CA" smtClean="0"/>
              <a:t>279</a:t>
            </a:fld>
            <a:endParaRPr lang="en-CA"/>
          </a:p>
        </p:txBody>
      </p:sp>
    </p:spTree>
    <p:extLst>
      <p:ext uri="{BB962C8B-B14F-4D97-AF65-F5344CB8AC3E}">
        <p14:creationId xmlns:p14="http://schemas.microsoft.com/office/powerpoint/2010/main" val="181823277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1B768E-6322-4ABF-8519-5A918C9EBB54}"/>
              </a:ext>
            </a:extLst>
          </p:cNvPr>
          <p:cNvSpPr>
            <a:spLocks noGrp="1"/>
          </p:cNvSpPr>
          <p:nvPr>
            <p:ph type="title" idx="4294967295"/>
          </p:nvPr>
        </p:nvSpPr>
        <p:spPr>
          <a:xfrm>
            <a:off x="0" y="696913"/>
            <a:ext cx="11533632" cy="1535112"/>
          </a:xfrm>
        </p:spPr>
        <p:txBody>
          <a:bodyPr>
            <a:normAutofit/>
          </a:bodyPr>
          <a:lstStyle/>
          <a:p>
            <a:r>
              <a:rPr lang="en-CA" sz="2800" dirty="0"/>
              <a:t>                             </a:t>
            </a:r>
            <a:r>
              <a:rPr lang="en-CA" sz="2800" dirty="0">
                <a:solidFill>
                  <a:schemeClr val="tx1"/>
                </a:solidFill>
              </a:rPr>
              <a:t>DBT</a:t>
            </a:r>
            <a:r>
              <a:rPr lang="en-CA" sz="2800" dirty="0"/>
              <a:t>                                                                         </a:t>
            </a:r>
            <a:r>
              <a:rPr lang="en-CA" sz="2800" dirty="0">
                <a:solidFill>
                  <a:schemeClr val="tx1"/>
                </a:solidFill>
              </a:rPr>
              <a:t>          Simple</a:t>
            </a:r>
          </a:p>
        </p:txBody>
      </p:sp>
      <p:sp>
        <p:nvSpPr>
          <p:cNvPr id="7" name="Content Placeholder 6">
            <a:extLst>
              <a:ext uri="{FF2B5EF4-FFF2-40B4-BE49-F238E27FC236}">
                <a16:creationId xmlns:a16="http://schemas.microsoft.com/office/drawing/2014/main" id="{4851BB49-09EA-47B4-ACD5-8FA1BFFBDDC5}"/>
              </a:ext>
            </a:extLst>
          </p:cNvPr>
          <p:cNvSpPr>
            <a:spLocks noGrp="1"/>
          </p:cNvSpPr>
          <p:nvPr>
            <p:ph sz="half" idx="4294967295"/>
          </p:nvPr>
        </p:nvSpPr>
        <p:spPr>
          <a:xfrm>
            <a:off x="658368" y="1882204"/>
            <a:ext cx="4995863" cy="4683125"/>
          </a:xfrm>
        </p:spPr>
        <p:txBody>
          <a:bodyPr>
            <a:normAutofit fontScale="77500" lnSpcReduction="20000"/>
          </a:bodyPr>
          <a:lstStyle/>
          <a:p>
            <a:r>
              <a:rPr lang="en-CA" sz="2800" dirty="0">
                <a:solidFill>
                  <a:schemeClr val="bg1"/>
                </a:solidFill>
              </a:rPr>
              <a:t>Theory</a:t>
            </a:r>
            <a:r>
              <a:rPr lang="en-CA" sz="2800" dirty="0"/>
              <a:t>- cognitive behavioral, Buddhist philosophy</a:t>
            </a:r>
          </a:p>
          <a:p>
            <a:endParaRPr lang="en-CA" sz="2800" dirty="0">
              <a:solidFill>
                <a:schemeClr val="bg1"/>
              </a:solidFill>
            </a:endParaRPr>
          </a:p>
          <a:p>
            <a:r>
              <a:rPr lang="en-CA" sz="2800" dirty="0">
                <a:solidFill>
                  <a:schemeClr val="bg1"/>
                </a:solidFill>
              </a:rPr>
              <a:t>Skills</a:t>
            </a:r>
            <a:r>
              <a:rPr lang="en-CA" sz="2800" dirty="0"/>
              <a:t>- DBT skills</a:t>
            </a:r>
          </a:p>
          <a:p>
            <a:r>
              <a:rPr lang="en-CA" sz="2800" dirty="0">
                <a:solidFill>
                  <a:schemeClr val="bg1"/>
                </a:solidFill>
              </a:rPr>
              <a:t>Tools</a:t>
            </a:r>
            <a:r>
              <a:rPr lang="en-CA" sz="2800" dirty="0"/>
              <a:t>- not named as such but uses 2 or 3 CBT tools.</a:t>
            </a:r>
          </a:p>
          <a:p>
            <a:endParaRPr lang="en-CA" sz="2800" dirty="0">
              <a:solidFill>
                <a:schemeClr val="bg1"/>
              </a:solidFill>
            </a:endParaRPr>
          </a:p>
          <a:p>
            <a:endParaRPr lang="en-CA" sz="2800" dirty="0">
              <a:solidFill>
                <a:schemeClr val="bg1"/>
              </a:solidFill>
            </a:endParaRPr>
          </a:p>
          <a:p>
            <a:r>
              <a:rPr lang="en-CA" sz="2800" dirty="0">
                <a:solidFill>
                  <a:schemeClr val="bg1"/>
                </a:solidFill>
              </a:rPr>
              <a:t>Accessibility</a:t>
            </a:r>
            <a:r>
              <a:rPr lang="en-CA" sz="2800" dirty="0"/>
              <a:t>-Pure model consists of group, individual, crisis coaching, and therapist consultation which makes pure DBT expensive and difficult to access. Adaptations are more widely available and are typically called DBT.</a:t>
            </a:r>
          </a:p>
        </p:txBody>
      </p:sp>
      <p:sp>
        <p:nvSpPr>
          <p:cNvPr id="8" name="Content Placeholder 7">
            <a:extLst>
              <a:ext uri="{FF2B5EF4-FFF2-40B4-BE49-F238E27FC236}">
                <a16:creationId xmlns:a16="http://schemas.microsoft.com/office/drawing/2014/main" id="{14B3A282-5EED-4F78-BFB7-797276FE4586}"/>
              </a:ext>
            </a:extLst>
          </p:cNvPr>
          <p:cNvSpPr>
            <a:spLocks noGrp="1"/>
          </p:cNvSpPr>
          <p:nvPr>
            <p:ph sz="half" idx="4294967295"/>
          </p:nvPr>
        </p:nvSpPr>
        <p:spPr>
          <a:xfrm>
            <a:off x="6988556" y="1882204"/>
            <a:ext cx="5118100" cy="4576762"/>
          </a:xfrm>
        </p:spPr>
        <p:txBody>
          <a:bodyPr>
            <a:normAutofit fontScale="77500" lnSpcReduction="20000"/>
          </a:bodyPr>
          <a:lstStyle/>
          <a:p>
            <a:r>
              <a:rPr lang="en-CA" sz="2800" dirty="0">
                <a:solidFill>
                  <a:schemeClr val="bg1"/>
                </a:solidFill>
              </a:rPr>
              <a:t>Theory</a:t>
            </a:r>
            <a:r>
              <a:rPr lang="en-CA" sz="2800" dirty="0"/>
              <a:t>-Psychodynamic trauma and attachment theory, CBT, DBT, structural dissociation, internal family systems, etc.</a:t>
            </a:r>
          </a:p>
          <a:p>
            <a:r>
              <a:rPr lang="en-CA" sz="2800" dirty="0">
                <a:solidFill>
                  <a:schemeClr val="bg1"/>
                </a:solidFill>
              </a:rPr>
              <a:t>Skills</a:t>
            </a:r>
            <a:r>
              <a:rPr lang="en-CA" sz="2800" dirty="0"/>
              <a:t>-DBT skills</a:t>
            </a:r>
          </a:p>
          <a:p>
            <a:r>
              <a:rPr lang="en-CA" sz="2800" dirty="0">
                <a:solidFill>
                  <a:schemeClr val="bg1"/>
                </a:solidFill>
              </a:rPr>
              <a:t>Tools</a:t>
            </a:r>
            <a:r>
              <a:rPr lang="en-CA" sz="2800" dirty="0"/>
              <a:t>-uses 6 tools borrowed from a variety of therapeutic modalities</a:t>
            </a:r>
          </a:p>
          <a:p>
            <a:r>
              <a:rPr lang="en-CA" sz="2800" dirty="0"/>
              <a:t>Also uses 4  </a:t>
            </a:r>
            <a:r>
              <a:rPr lang="en-CA" sz="2800" dirty="0">
                <a:solidFill>
                  <a:schemeClr val="bg1"/>
                </a:solidFill>
              </a:rPr>
              <a:t>Strategies and techniques </a:t>
            </a:r>
            <a:r>
              <a:rPr lang="en-CA" sz="2800" dirty="0"/>
              <a:t>to</a:t>
            </a:r>
            <a:r>
              <a:rPr lang="en-CA" sz="2800" dirty="0">
                <a:solidFill>
                  <a:schemeClr val="bg1"/>
                </a:solidFill>
              </a:rPr>
              <a:t> </a:t>
            </a:r>
            <a:r>
              <a:rPr lang="en-CA" sz="2800" dirty="0"/>
              <a:t>help with using the skills and tools.</a:t>
            </a:r>
          </a:p>
          <a:p>
            <a:endParaRPr lang="en-CA" sz="2800" dirty="0">
              <a:solidFill>
                <a:schemeClr val="bg1"/>
              </a:solidFill>
            </a:endParaRPr>
          </a:p>
          <a:p>
            <a:r>
              <a:rPr lang="en-CA" sz="2800" dirty="0">
                <a:solidFill>
                  <a:schemeClr val="bg1"/>
                </a:solidFill>
              </a:rPr>
              <a:t>Accessibility</a:t>
            </a:r>
            <a:r>
              <a:rPr lang="en-CA" sz="2800" dirty="0"/>
              <a:t>-Can be done as a live course, on your own,  or with the assistance of an individual mental health professional. This makes Simple more accessible.</a:t>
            </a:r>
          </a:p>
        </p:txBody>
      </p:sp>
      <p:sp>
        <p:nvSpPr>
          <p:cNvPr id="9" name="TextBox 8">
            <a:extLst>
              <a:ext uri="{FF2B5EF4-FFF2-40B4-BE49-F238E27FC236}">
                <a16:creationId xmlns:a16="http://schemas.microsoft.com/office/drawing/2014/main" id="{C83A1CA3-BEB4-BE3E-58F1-066A7F632750}"/>
              </a:ext>
            </a:extLst>
          </p:cNvPr>
          <p:cNvSpPr txBox="1"/>
          <p:nvPr/>
        </p:nvSpPr>
        <p:spPr>
          <a:xfrm>
            <a:off x="2403483" y="227730"/>
            <a:ext cx="9416661" cy="707886"/>
          </a:xfrm>
          <a:prstGeom prst="rect">
            <a:avLst/>
          </a:prstGeom>
          <a:noFill/>
        </p:spPr>
        <p:txBody>
          <a:bodyPr wrap="square">
            <a:spAutoFit/>
          </a:bodyPr>
          <a:lstStyle/>
          <a:p>
            <a:r>
              <a:rPr lang="en-US" sz="4000" dirty="0">
                <a:solidFill>
                  <a:schemeClr val="bg1"/>
                </a:solidFill>
              </a:rPr>
              <a:t>HOW  DBT AND SIMPLE DIFFER </a:t>
            </a:r>
            <a:r>
              <a:rPr lang="en-US" sz="3600" dirty="0">
                <a:solidFill>
                  <a:schemeClr val="bg2"/>
                </a:solidFill>
              </a:rPr>
              <a:t>? </a:t>
            </a:r>
            <a:endParaRPr lang="en-CA" sz="3600" dirty="0">
              <a:solidFill>
                <a:schemeClr val="bg2"/>
              </a:solidFill>
            </a:endParaRPr>
          </a:p>
        </p:txBody>
      </p:sp>
      <p:sp>
        <p:nvSpPr>
          <p:cNvPr id="2" name="Slide Number Placeholder 1">
            <a:extLst>
              <a:ext uri="{FF2B5EF4-FFF2-40B4-BE49-F238E27FC236}">
                <a16:creationId xmlns:a16="http://schemas.microsoft.com/office/drawing/2014/main" id="{0321EE73-FF97-AA95-A5BB-2E03285FA553}"/>
              </a:ext>
            </a:extLst>
          </p:cNvPr>
          <p:cNvSpPr>
            <a:spLocks noGrp="1"/>
          </p:cNvSpPr>
          <p:nvPr>
            <p:ph type="sldNum" sz="quarter" idx="12"/>
          </p:nvPr>
        </p:nvSpPr>
        <p:spPr/>
        <p:txBody>
          <a:bodyPr/>
          <a:lstStyle/>
          <a:p>
            <a:fld id="{5B621ED0-B45F-441E-93E9-023E2B55C8A5}" type="slidenum">
              <a:rPr lang="en-CA" smtClean="0"/>
              <a:t>280</a:t>
            </a:fld>
            <a:endParaRPr lang="en-CA"/>
          </a:p>
        </p:txBody>
      </p:sp>
    </p:spTree>
    <p:extLst>
      <p:ext uri="{BB962C8B-B14F-4D97-AF65-F5344CB8AC3E}">
        <p14:creationId xmlns:p14="http://schemas.microsoft.com/office/powerpoint/2010/main" val="184610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838F-0119-42F3-B081-BE2F0E6314D0}"/>
              </a:ext>
            </a:extLst>
          </p:cNvPr>
          <p:cNvSpPr>
            <a:spLocks noGrp="1"/>
          </p:cNvSpPr>
          <p:nvPr>
            <p:ph type="title" idx="4294967295"/>
          </p:nvPr>
        </p:nvSpPr>
        <p:spPr>
          <a:xfrm>
            <a:off x="1698595" y="-119736"/>
            <a:ext cx="11634787" cy="1066800"/>
          </a:xfrm>
        </p:spPr>
        <p:txBody>
          <a:bodyPr>
            <a:normAutofit/>
          </a:bodyPr>
          <a:lstStyle/>
          <a:p>
            <a:r>
              <a:rPr lang="en-CA" dirty="0">
                <a:solidFill>
                  <a:schemeClr val="bg1"/>
                </a:solidFill>
              </a:rPr>
              <a:t> the workbook and the manual</a:t>
            </a:r>
          </a:p>
        </p:txBody>
      </p:sp>
      <p:sp>
        <p:nvSpPr>
          <p:cNvPr id="8" name="Text Placeholder 7">
            <a:extLst>
              <a:ext uri="{FF2B5EF4-FFF2-40B4-BE49-F238E27FC236}">
                <a16:creationId xmlns:a16="http://schemas.microsoft.com/office/drawing/2014/main" id="{B53E3225-5234-4991-B6D2-F6A164E4FD12}"/>
              </a:ext>
            </a:extLst>
          </p:cNvPr>
          <p:cNvSpPr>
            <a:spLocks noGrp="1"/>
          </p:cNvSpPr>
          <p:nvPr>
            <p:ph type="body" idx="4294967295"/>
          </p:nvPr>
        </p:nvSpPr>
        <p:spPr>
          <a:xfrm>
            <a:off x="1078951" y="947064"/>
            <a:ext cx="2967139" cy="576262"/>
          </a:xfrm>
        </p:spPr>
        <p:txBody>
          <a:bodyPr>
            <a:normAutofit/>
          </a:bodyPr>
          <a:lstStyle/>
          <a:p>
            <a:pPr marL="0" indent="0">
              <a:buNone/>
            </a:pPr>
            <a:r>
              <a:rPr lang="en-CA" sz="2400" dirty="0">
                <a:solidFill>
                  <a:schemeClr val="bg1"/>
                </a:solidFill>
              </a:rPr>
              <a:t>DBT workbook</a:t>
            </a:r>
          </a:p>
        </p:txBody>
      </p:sp>
      <p:sp>
        <p:nvSpPr>
          <p:cNvPr id="9" name="Content Placeholder 8">
            <a:extLst>
              <a:ext uri="{FF2B5EF4-FFF2-40B4-BE49-F238E27FC236}">
                <a16:creationId xmlns:a16="http://schemas.microsoft.com/office/drawing/2014/main" id="{7FD3D5DB-02BB-46FE-8211-AD6E4333DF7B}"/>
              </a:ext>
            </a:extLst>
          </p:cNvPr>
          <p:cNvSpPr>
            <a:spLocks noGrp="1"/>
          </p:cNvSpPr>
          <p:nvPr>
            <p:ph sz="half" idx="4294967295"/>
          </p:nvPr>
        </p:nvSpPr>
        <p:spPr>
          <a:xfrm>
            <a:off x="63796" y="1434426"/>
            <a:ext cx="4997450" cy="2921000"/>
          </a:xfrm>
        </p:spPr>
        <p:txBody>
          <a:bodyPr/>
          <a:lstStyle/>
          <a:p>
            <a:r>
              <a:rPr lang="en-CA" dirty="0"/>
              <a:t>Covers the traditional DBT skills</a:t>
            </a:r>
          </a:p>
          <a:p>
            <a:r>
              <a:rPr lang="en-CA" dirty="0">
                <a:solidFill>
                  <a:schemeClr val="bg1"/>
                </a:solidFill>
              </a:rPr>
              <a:t>How to use skills </a:t>
            </a:r>
            <a:r>
              <a:rPr lang="en-CA" dirty="0"/>
              <a:t>is covered in the workbook’s exercises, worksheets, and logs.</a:t>
            </a:r>
          </a:p>
          <a:p>
            <a:r>
              <a:rPr lang="en-CA" dirty="0"/>
              <a:t>The workbook focuses on phase I of trauma therapy, stabilization or self-regulation</a:t>
            </a:r>
          </a:p>
          <a:p>
            <a:endParaRPr lang="en-CA" dirty="0"/>
          </a:p>
        </p:txBody>
      </p:sp>
      <p:sp>
        <p:nvSpPr>
          <p:cNvPr id="10" name="Text Placeholder 9">
            <a:extLst>
              <a:ext uri="{FF2B5EF4-FFF2-40B4-BE49-F238E27FC236}">
                <a16:creationId xmlns:a16="http://schemas.microsoft.com/office/drawing/2014/main" id="{0339E858-A258-4D45-9B16-DAA5951A4FE9}"/>
              </a:ext>
            </a:extLst>
          </p:cNvPr>
          <p:cNvSpPr>
            <a:spLocks noGrp="1"/>
          </p:cNvSpPr>
          <p:nvPr>
            <p:ph type="body" sz="quarter" idx="4294967295"/>
          </p:nvPr>
        </p:nvSpPr>
        <p:spPr>
          <a:xfrm>
            <a:off x="8045681" y="823643"/>
            <a:ext cx="2578100" cy="576262"/>
          </a:xfrm>
        </p:spPr>
        <p:txBody>
          <a:bodyPr>
            <a:noAutofit/>
          </a:bodyPr>
          <a:lstStyle/>
          <a:p>
            <a:pPr marL="0" indent="0">
              <a:buNone/>
            </a:pPr>
            <a:r>
              <a:rPr lang="en-CA" sz="2400" dirty="0">
                <a:solidFill>
                  <a:schemeClr val="bg1"/>
                </a:solidFill>
              </a:rPr>
              <a:t>Simple manual</a:t>
            </a:r>
          </a:p>
        </p:txBody>
      </p:sp>
      <p:sp>
        <p:nvSpPr>
          <p:cNvPr id="11" name="Content Placeholder 10">
            <a:extLst>
              <a:ext uri="{FF2B5EF4-FFF2-40B4-BE49-F238E27FC236}">
                <a16:creationId xmlns:a16="http://schemas.microsoft.com/office/drawing/2014/main" id="{0EE4576E-2E64-46B7-BB87-9F26B10BE0AB}"/>
              </a:ext>
            </a:extLst>
          </p:cNvPr>
          <p:cNvSpPr>
            <a:spLocks noGrp="1"/>
          </p:cNvSpPr>
          <p:nvPr>
            <p:ph sz="quarter" idx="4294967295"/>
          </p:nvPr>
        </p:nvSpPr>
        <p:spPr>
          <a:xfrm>
            <a:off x="6963077" y="1434426"/>
            <a:ext cx="4995862" cy="2921000"/>
          </a:xfrm>
        </p:spPr>
        <p:txBody>
          <a:bodyPr/>
          <a:lstStyle/>
          <a:p>
            <a:r>
              <a:rPr lang="en-CA" dirty="0"/>
              <a:t>Does not cover DBT skills</a:t>
            </a:r>
          </a:p>
          <a:p>
            <a:r>
              <a:rPr lang="en-CA" dirty="0">
                <a:solidFill>
                  <a:schemeClr val="bg1"/>
                </a:solidFill>
              </a:rPr>
              <a:t>How to use skills </a:t>
            </a:r>
            <a:r>
              <a:rPr lang="en-CA" dirty="0"/>
              <a:t>is covered by the 6 tools, and 5 strategies. </a:t>
            </a:r>
          </a:p>
          <a:p>
            <a:r>
              <a:rPr lang="en-CA" dirty="0"/>
              <a:t>The manual covers phases I, II, and III of trauma therapy.</a:t>
            </a:r>
          </a:p>
        </p:txBody>
      </p:sp>
      <p:sp>
        <p:nvSpPr>
          <p:cNvPr id="13" name="TextBox 12">
            <a:extLst>
              <a:ext uri="{FF2B5EF4-FFF2-40B4-BE49-F238E27FC236}">
                <a16:creationId xmlns:a16="http://schemas.microsoft.com/office/drawing/2014/main" id="{34CF88BF-E244-4D72-AD24-EE5ABEC01D2C}"/>
              </a:ext>
            </a:extLst>
          </p:cNvPr>
          <p:cNvSpPr txBox="1"/>
          <p:nvPr/>
        </p:nvSpPr>
        <p:spPr>
          <a:xfrm>
            <a:off x="2966484" y="4619197"/>
            <a:ext cx="6719777" cy="1938992"/>
          </a:xfrm>
          <a:prstGeom prst="rect">
            <a:avLst/>
          </a:prstGeom>
          <a:noFill/>
        </p:spPr>
        <p:txBody>
          <a:bodyPr wrap="square">
            <a:spAutoFit/>
          </a:bodyPr>
          <a:lstStyle/>
          <a:p>
            <a:r>
              <a:rPr lang="en-CA" sz="2000" dirty="0"/>
              <a:t>It’s easy to get confused because how to use the</a:t>
            </a:r>
            <a:r>
              <a:rPr lang="en-CA" sz="2000" dirty="0">
                <a:solidFill>
                  <a:schemeClr val="bg1"/>
                </a:solidFill>
              </a:rPr>
              <a:t> DBT</a:t>
            </a:r>
            <a:r>
              <a:rPr lang="en-CA" sz="2000" dirty="0"/>
              <a:t> </a:t>
            </a:r>
            <a:r>
              <a:rPr lang="en-CA" sz="2000" dirty="0">
                <a:solidFill>
                  <a:schemeClr val="bg1"/>
                </a:solidFill>
              </a:rPr>
              <a:t>skills</a:t>
            </a:r>
            <a:r>
              <a:rPr lang="en-CA" sz="2000" dirty="0"/>
              <a:t> is presented in a different way in the workbook and in the manual. We encourage you to try both but if you’re confused or have limited time 1) learn the skills from the skills training workbook and skip the exercises, worksheets and logs. Focus instead on the tools and strategies presented in the manual.</a:t>
            </a:r>
          </a:p>
        </p:txBody>
      </p:sp>
      <p:pic>
        <p:nvPicPr>
          <p:cNvPr id="14" name="Picture 13">
            <a:extLst>
              <a:ext uri="{FF2B5EF4-FFF2-40B4-BE49-F238E27FC236}">
                <a16:creationId xmlns:a16="http://schemas.microsoft.com/office/drawing/2014/main" id="{0292D616-4DAB-454E-80A4-BD2F6C360234}"/>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342985" y="4390030"/>
            <a:ext cx="2285918" cy="2397326"/>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16" name="Picture 15" descr="A picture containing engine, device, step&#10;&#10;Description automatically generated">
            <a:extLst>
              <a:ext uri="{FF2B5EF4-FFF2-40B4-BE49-F238E27FC236}">
                <a16:creationId xmlns:a16="http://schemas.microsoft.com/office/drawing/2014/main" id="{BE7607C8-4CB6-4EDE-ACD9-B9BD0C6E98FB}"/>
              </a:ext>
            </a:extLst>
          </p:cNvPr>
          <p:cNvPicPr>
            <a:picLocks noChangeAspect="1"/>
          </p:cNvPicPr>
          <p:nvPr/>
        </p:nvPicPr>
        <p:blipFill>
          <a:blip r:embed="rId3"/>
          <a:stretch>
            <a:fillRect/>
          </a:stretch>
        </p:blipFill>
        <p:spPr>
          <a:xfrm>
            <a:off x="9790791" y="4378345"/>
            <a:ext cx="2168148" cy="2397326"/>
          </a:xfrm>
          <a:prstGeom prst="rect">
            <a:avLst/>
          </a:prstGeom>
        </p:spPr>
      </p:pic>
      <p:sp>
        <p:nvSpPr>
          <p:cNvPr id="3" name="Slide Number Placeholder 2">
            <a:extLst>
              <a:ext uri="{FF2B5EF4-FFF2-40B4-BE49-F238E27FC236}">
                <a16:creationId xmlns:a16="http://schemas.microsoft.com/office/drawing/2014/main" id="{51B1DDB9-5853-5B12-62CE-F15AD5B7ABB8}"/>
              </a:ext>
            </a:extLst>
          </p:cNvPr>
          <p:cNvSpPr>
            <a:spLocks noGrp="1"/>
          </p:cNvSpPr>
          <p:nvPr>
            <p:ph type="sldNum" sz="quarter" idx="12"/>
          </p:nvPr>
        </p:nvSpPr>
        <p:spPr/>
        <p:txBody>
          <a:bodyPr/>
          <a:lstStyle/>
          <a:p>
            <a:fld id="{5B621ED0-B45F-441E-93E9-023E2B55C8A5}" type="slidenum">
              <a:rPr lang="en-CA" smtClean="0"/>
              <a:t>281</a:t>
            </a:fld>
            <a:endParaRPr lang="en-CA"/>
          </a:p>
        </p:txBody>
      </p:sp>
    </p:spTree>
    <p:extLst>
      <p:ext uri="{BB962C8B-B14F-4D97-AF65-F5344CB8AC3E}">
        <p14:creationId xmlns:p14="http://schemas.microsoft.com/office/powerpoint/2010/main" val="256362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P spid="13"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solidFill>
                  <a:schemeClr val="bg1"/>
                </a:solidFill>
                <a:latin typeface="Calibri" panose="020F0502020204030204" pitchFamily="34" charset="0"/>
                <a:cs typeface="Times New Roman" panose="02020603050405020304" pitchFamily="18" charset="0"/>
              </a:rPr>
              <a:t>What we will be covering in the course</a:t>
            </a:r>
            <a:endParaRPr lang="en-CA" sz="2800" dirty="0">
              <a:solidFill>
                <a:schemeClr val="bg1"/>
              </a:solidFill>
            </a:endParaRPr>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EF8261B8-0A62-89A0-4527-C991FEA3045F}"/>
              </a:ext>
            </a:extLst>
          </p:cNvPr>
          <p:cNvSpPr>
            <a:spLocks noGrp="1"/>
          </p:cNvSpPr>
          <p:nvPr>
            <p:ph type="sldNum" sz="quarter" idx="12"/>
          </p:nvPr>
        </p:nvSpPr>
        <p:spPr/>
        <p:txBody>
          <a:bodyPr/>
          <a:lstStyle/>
          <a:p>
            <a:fld id="{5B621ED0-B45F-441E-93E9-023E2B55C8A5}" type="slidenum">
              <a:rPr lang="en-CA" smtClean="0"/>
              <a:t>282</a:t>
            </a:fld>
            <a:endParaRPr lang="en-CA"/>
          </a:p>
        </p:txBody>
      </p:sp>
    </p:spTree>
    <p:extLst>
      <p:ext uri="{BB962C8B-B14F-4D97-AF65-F5344CB8AC3E}">
        <p14:creationId xmlns:p14="http://schemas.microsoft.com/office/powerpoint/2010/main" val="197882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4928" y="908162"/>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9F90198-28EF-4D95-3098-D3BA8C15C790}"/>
              </a:ext>
            </a:extLst>
          </p:cNvPr>
          <p:cNvSpPr txBox="1"/>
          <p:nvPr/>
        </p:nvSpPr>
        <p:spPr>
          <a:xfrm>
            <a:off x="5888103" y="4746840"/>
            <a:ext cx="6096000" cy="830997"/>
          </a:xfrm>
          <a:prstGeom prst="rect">
            <a:avLst/>
          </a:prstGeom>
          <a:noFill/>
        </p:spPr>
        <p:txBody>
          <a:bodyPr wrap="square">
            <a:spAutoFit/>
          </a:bodyPr>
          <a:lstStyle/>
          <a:p>
            <a:r>
              <a:rPr lang="en-US" sz="2400" dirty="0"/>
              <a:t>Can you give us an overview of the material we will be covering in the simple course?</a:t>
            </a:r>
            <a:r>
              <a:rPr lang="en-CA" sz="2400" dirty="0"/>
              <a:t> </a:t>
            </a:r>
          </a:p>
        </p:txBody>
      </p:sp>
      <p:sp>
        <p:nvSpPr>
          <p:cNvPr id="2" name="Slide Number Placeholder 1">
            <a:extLst>
              <a:ext uri="{FF2B5EF4-FFF2-40B4-BE49-F238E27FC236}">
                <a16:creationId xmlns:a16="http://schemas.microsoft.com/office/drawing/2014/main" id="{575E4810-B5F3-B378-858B-99BBF57853E7}"/>
              </a:ext>
            </a:extLst>
          </p:cNvPr>
          <p:cNvSpPr>
            <a:spLocks noGrp="1"/>
          </p:cNvSpPr>
          <p:nvPr>
            <p:ph type="sldNum" sz="quarter" idx="12"/>
          </p:nvPr>
        </p:nvSpPr>
        <p:spPr/>
        <p:txBody>
          <a:bodyPr/>
          <a:lstStyle/>
          <a:p>
            <a:fld id="{5B621ED0-B45F-441E-93E9-023E2B55C8A5}" type="slidenum">
              <a:rPr lang="en-CA" smtClean="0"/>
              <a:t>283</a:t>
            </a:fld>
            <a:endParaRPr lang="en-CA"/>
          </a:p>
        </p:txBody>
      </p:sp>
    </p:spTree>
    <p:extLst>
      <p:ext uri="{BB962C8B-B14F-4D97-AF65-F5344CB8AC3E}">
        <p14:creationId xmlns:p14="http://schemas.microsoft.com/office/powerpoint/2010/main" val="178409732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3E5222-3347-4F53-63DC-6DF99DF80AC9}"/>
              </a:ext>
            </a:extLst>
          </p:cNvPr>
          <p:cNvSpPr txBox="1"/>
          <p:nvPr/>
        </p:nvSpPr>
        <p:spPr>
          <a:xfrm>
            <a:off x="921356" y="-116426"/>
            <a:ext cx="3670874" cy="150876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endParaRPr lang="en-US" sz="2500" cap="all" dirty="0">
              <a:solidFill>
                <a:schemeClr val="bg2"/>
              </a:solidFill>
              <a:latin typeface="+mj-lt"/>
              <a:ea typeface="+mj-ea"/>
              <a:cs typeface="+mj-cs"/>
            </a:endParaRPr>
          </a:p>
          <a:p>
            <a:pPr algn="ctr" defTabSz="914400">
              <a:lnSpc>
                <a:spcPct val="85000"/>
              </a:lnSpc>
              <a:spcBef>
                <a:spcPct val="0"/>
              </a:spcBef>
              <a:spcAft>
                <a:spcPts val="600"/>
              </a:spcAft>
            </a:pPr>
            <a:r>
              <a:rPr lang="en-US" sz="2500" cap="all" dirty="0">
                <a:solidFill>
                  <a:schemeClr val="bg1"/>
                </a:solidFill>
                <a:latin typeface="+mj-lt"/>
                <a:ea typeface="+mj-ea"/>
                <a:cs typeface="+mj-cs"/>
              </a:rPr>
              <a:t>A BRIEF OVERVIEW OF THE SIMPLE COURSE</a:t>
            </a:r>
          </a:p>
        </p:txBody>
      </p:sp>
      <p:sp>
        <p:nvSpPr>
          <p:cNvPr id="4" name="TextBox 3">
            <a:extLst>
              <a:ext uri="{FF2B5EF4-FFF2-40B4-BE49-F238E27FC236}">
                <a16:creationId xmlns:a16="http://schemas.microsoft.com/office/drawing/2014/main" id="{122435AA-2E6A-38B2-07D9-72C318CD0DE5}"/>
              </a:ext>
            </a:extLst>
          </p:cNvPr>
          <p:cNvSpPr txBox="1"/>
          <p:nvPr/>
        </p:nvSpPr>
        <p:spPr>
          <a:xfrm>
            <a:off x="5344214" y="895261"/>
            <a:ext cx="6457925" cy="5962739"/>
          </a:xfrm>
          <a:prstGeom prst="rect">
            <a:avLst/>
          </a:prstGeom>
        </p:spPr>
        <p:txBody>
          <a:bodyPr vert="horz" lIns="91440" tIns="45720" rIns="91440" bIns="45720" rtlCol="0">
            <a:normAutofit/>
          </a:bodyPr>
          <a:lstStyle/>
          <a:p>
            <a:pPr marL="285750" indent="-182880" defTabSz="914400">
              <a:lnSpc>
                <a:spcPct val="90000"/>
              </a:lnSpc>
              <a:spcAft>
                <a:spcPts val="600"/>
              </a:spcAft>
              <a:buClr>
                <a:schemeClr val="tx1"/>
              </a:buClr>
              <a:buFont typeface="Wingdings" pitchFamily="2" charset="2"/>
              <a:buChar char=""/>
            </a:pPr>
            <a:r>
              <a:rPr lang="en-US" sz="2800" dirty="0"/>
              <a:t>The Simple course aims to help you identify, become more aware of, get out of,  avoid, and repair some of the “holes in the sidewalk” you keep falling into.</a:t>
            </a:r>
          </a:p>
          <a:p>
            <a:pPr marL="285750" indent="-182880" defTabSz="914400">
              <a:lnSpc>
                <a:spcPct val="90000"/>
              </a:lnSpc>
              <a:spcAft>
                <a:spcPts val="600"/>
              </a:spcAft>
              <a:buClr>
                <a:schemeClr val="tx1"/>
              </a:buClr>
              <a:buFont typeface="Wingdings" pitchFamily="2" charset="2"/>
              <a:buChar char=""/>
            </a:pPr>
            <a:r>
              <a:rPr lang="en-US" sz="2800" dirty="0"/>
              <a:t>Today, we will start by giving you a brief overview of  the material we will cover in the course.</a:t>
            </a:r>
          </a:p>
          <a:p>
            <a:pPr marL="285750" indent="-182880" defTabSz="914400">
              <a:lnSpc>
                <a:spcPct val="90000"/>
              </a:lnSpc>
              <a:spcAft>
                <a:spcPts val="600"/>
              </a:spcAft>
              <a:buClr>
                <a:schemeClr val="tx1"/>
              </a:buClr>
              <a:buFont typeface="Wingdings" pitchFamily="2" charset="2"/>
              <a:buChar char=""/>
            </a:pPr>
            <a:r>
              <a:rPr lang="en-US" sz="2800" dirty="0"/>
              <a:t>We will then spend the rest of the Simple course exploring this material in much greater detail.</a:t>
            </a:r>
          </a:p>
          <a:p>
            <a:pPr marL="285750" indent="-182880" defTabSz="914400">
              <a:lnSpc>
                <a:spcPct val="90000"/>
              </a:lnSpc>
              <a:spcAft>
                <a:spcPts val="600"/>
              </a:spcAft>
              <a:buClr>
                <a:schemeClr val="tx1"/>
              </a:buClr>
              <a:buFont typeface="Wingdings" pitchFamily="2" charset="2"/>
              <a:buChar char=""/>
            </a:pPr>
            <a:r>
              <a:rPr lang="en-US" sz="2800" dirty="0"/>
              <a:t>Please try not to be overwhelmed by the quantity of material discussed today. We will spend a lot of time together exploring it in detail.</a:t>
            </a:r>
          </a:p>
          <a:p>
            <a:pPr marL="285750" indent="-182880" defTabSz="914400">
              <a:lnSpc>
                <a:spcPct val="90000"/>
              </a:lnSpc>
              <a:spcAft>
                <a:spcPts val="600"/>
              </a:spcAft>
              <a:buClr>
                <a:schemeClr val="tx1"/>
              </a:buClr>
              <a:buFont typeface="Wingdings" pitchFamily="2" charset="2"/>
              <a:buChar char=""/>
            </a:pPr>
            <a:endParaRPr lang="en-US" sz="1700" dirty="0"/>
          </a:p>
          <a:p>
            <a:pPr marL="285750" indent="-182880" defTabSz="914400">
              <a:lnSpc>
                <a:spcPct val="90000"/>
              </a:lnSpc>
              <a:spcAft>
                <a:spcPts val="600"/>
              </a:spcAft>
              <a:buClr>
                <a:schemeClr val="tx1"/>
              </a:buClr>
              <a:buFont typeface="Wingdings" pitchFamily="2" charset="2"/>
              <a:buChar char=""/>
            </a:pPr>
            <a:endParaRPr lang="en-US" sz="1700" dirty="0"/>
          </a:p>
        </p:txBody>
      </p:sp>
      <p:pic>
        <p:nvPicPr>
          <p:cNvPr id="6" name="Picture 2" descr="Pot Hole Repairs | Wheatfield NY">
            <a:extLst>
              <a:ext uri="{FF2B5EF4-FFF2-40B4-BE49-F238E27FC236}">
                <a16:creationId xmlns:a16="http://schemas.microsoft.com/office/drawing/2014/main" id="{5FBD9CBC-B778-81D9-386C-454BAA033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791" b="34905"/>
          <a:stretch/>
        </p:blipFill>
        <p:spPr bwMode="auto">
          <a:xfrm>
            <a:off x="286330" y="1392334"/>
            <a:ext cx="4764135" cy="46868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9D34868-7B9D-685E-6DB0-B5A98D62DB38}"/>
              </a:ext>
            </a:extLst>
          </p:cNvPr>
          <p:cNvSpPr>
            <a:spLocks noGrp="1"/>
          </p:cNvSpPr>
          <p:nvPr>
            <p:ph type="sldNum" sz="quarter" idx="12"/>
          </p:nvPr>
        </p:nvSpPr>
        <p:spPr/>
        <p:txBody>
          <a:bodyPr/>
          <a:lstStyle/>
          <a:p>
            <a:fld id="{5B621ED0-B45F-441E-93E9-023E2B55C8A5}" type="slidenum">
              <a:rPr lang="en-CA" smtClean="0"/>
              <a:t>284</a:t>
            </a:fld>
            <a:endParaRPr lang="en-CA"/>
          </a:p>
        </p:txBody>
      </p:sp>
    </p:spTree>
    <p:extLst>
      <p:ext uri="{BB962C8B-B14F-4D97-AF65-F5344CB8AC3E}">
        <p14:creationId xmlns:p14="http://schemas.microsoft.com/office/powerpoint/2010/main" val="44077299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255181"/>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a:bodyPr>
          <a:lstStyle/>
          <a:p>
            <a:pPr marL="0" indent="0">
              <a:buNone/>
            </a:pPr>
            <a:endParaRPr lang="en-CA" sz="2400" dirty="0"/>
          </a:p>
          <a:p>
            <a:r>
              <a:rPr lang="en-CA" sz="2800" dirty="0"/>
              <a:t>The Simple course can be divided into 5 parts:</a:t>
            </a:r>
          </a:p>
          <a:p>
            <a:r>
              <a:rPr lang="en-CA" sz="2800" dirty="0">
                <a:solidFill>
                  <a:schemeClr val="bg1"/>
                </a:solidFill>
              </a:rPr>
              <a:t>Part 1</a:t>
            </a:r>
            <a:r>
              <a:rPr lang="en-CA" sz="2800" dirty="0"/>
              <a:t>: Psychological theory- understanding your mind</a:t>
            </a:r>
          </a:p>
          <a:p>
            <a:r>
              <a:rPr lang="en-CA" sz="2800" dirty="0">
                <a:solidFill>
                  <a:schemeClr val="bg1"/>
                </a:solidFill>
              </a:rPr>
              <a:t>Part 2</a:t>
            </a:r>
            <a:r>
              <a:rPr lang="en-CA" sz="2800" dirty="0"/>
              <a:t>: learning DBT skills </a:t>
            </a:r>
          </a:p>
          <a:p>
            <a:r>
              <a:rPr lang="en-CA" sz="2800" dirty="0">
                <a:solidFill>
                  <a:schemeClr val="bg1"/>
                </a:solidFill>
              </a:rPr>
              <a:t>Part 3</a:t>
            </a:r>
            <a:r>
              <a:rPr lang="en-CA" sz="2800" dirty="0"/>
              <a:t>: learning the 6 tools</a:t>
            </a:r>
          </a:p>
          <a:p>
            <a:r>
              <a:rPr lang="en-CA" sz="2800" dirty="0">
                <a:solidFill>
                  <a:schemeClr val="bg1"/>
                </a:solidFill>
              </a:rPr>
              <a:t>Part 4</a:t>
            </a:r>
            <a:r>
              <a:rPr lang="en-CA" sz="2800" dirty="0"/>
              <a:t>: learning the techniques and strategies needed for using the tools and skills</a:t>
            </a:r>
          </a:p>
          <a:p>
            <a:r>
              <a:rPr lang="en-CA" sz="2800" dirty="0">
                <a:solidFill>
                  <a:schemeClr val="bg1"/>
                </a:solidFill>
              </a:rPr>
              <a:t>Part 5</a:t>
            </a:r>
            <a:r>
              <a:rPr lang="en-CA" sz="2800" dirty="0"/>
              <a:t>: Practicing applying skills, tools, and strategies in everyday life</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36141840-48E0-0840-0119-62C0AF708EC3}"/>
              </a:ext>
            </a:extLst>
          </p:cNvPr>
          <p:cNvSpPr>
            <a:spLocks noGrp="1"/>
          </p:cNvSpPr>
          <p:nvPr>
            <p:ph type="sldNum" sz="quarter" idx="12"/>
          </p:nvPr>
        </p:nvSpPr>
        <p:spPr/>
        <p:txBody>
          <a:bodyPr/>
          <a:lstStyle/>
          <a:p>
            <a:fld id="{5B621ED0-B45F-441E-93E9-023E2B55C8A5}" type="slidenum">
              <a:rPr lang="en-CA" smtClean="0"/>
              <a:t>285</a:t>
            </a:fld>
            <a:endParaRPr lang="en-CA"/>
          </a:p>
        </p:txBody>
      </p:sp>
    </p:spTree>
    <p:extLst>
      <p:ext uri="{BB962C8B-B14F-4D97-AF65-F5344CB8AC3E}">
        <p14:creationId xmlns:p14="http://schemas.microsoft.com/office/powerpoint/2010/main" val="3289206426"/>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255181"/>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a:bodyPr>
          <a:lstStyle/>
          <a:p>
            <a:pPr marL="0" indent="0">
              <a:buNone/>
            </a:pPr>
            <a:endParaRPr lang="en-CA" sz="2400" dirty="0"/>
          </a:p>
          <a:p>
            <a:r>
              <a:rPr lang="en-CA" sz="3200" dirty="0">
                <a:solidFill>
                  <a:schemeClr val="bg1"/>
                </a:solidFill>
              </a:rPr>
              <a:t>Part 1: Psychological theory- understanding your mind</a:t>
            </a:r>
          </a:p>
          <a:p>
            <a:r>
              <a:rPr lang="en-CA" sz="3200" dirty="0"/>
              <a:t>Part 2: learning DBT skills </a:t>
            </a:r>
          </a:p>
          <a:p>
            <a:r>
              <a:rPr lang="en-CA" sz="3200" dirty="0"/>
              <a:t>Part 3: learning the 6 tools</a:t>
            </a:r>
          </a:p>
          <a:p>
            <a:r>
              <a:rPr lang="en-CA" sz="3200" dirty="0"/>
              <a:t>Part 4: learning the techniques and strategies needed for using the tools and skills</a:t>
            </a:r>
          </a:p>
          <a:p>
            <a:r>
              <a:rPr lang="en-CA" sz="3200" dirty="0"/>
              <a:t>Part 5: Practicing applying skills, tools, and strategies in everyday life</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8AD86413-E4AA-32C5-9B1C-65D3724C6726}"/>
              </a:ext>
            </a:extLst>
          </p:cNvPr>
          <p:cNvSpPr>
            <a:spLocks noGrp="1"/>
          </p:cNvSpPr>
          <p:nvPr>
            <p:ph type="sldNum" sz="quarter" idx="12"/>
          </p:nvPr>
        </p:nvSpPr>
        <p:spPr/>
        <p:txBody>
          <a:bodyPr/>
          <a:lstStyle/>
          <a:p>
            <a:fld id="{5B621ED0-B45F-441E-93E9-023E2B55C8A5}" type="slidenum">
              <a:rPr lang="en-CA" smtClean="0"/>
              <a:t>286</a:t>
            </a:fld>
            <a:endParaRPr lang="en-CA"/>
          </a:p>
        </p:txBody>
      </p:sp>
    </p:spTree>
    <p:extLst>
      <p:ext uri="{BB962C8B-B14F-4D97-AF65-F5344CB8AC3E}">
        <p14:creationId xmlns:p14="http://schemas.microsoft.com/office/powerpoint/2010/main" val="349143032"/>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BDAD-0AB7-4003-8601-787B3C93BD68}"/>
              </a:ext>
            </a:extLst>
          </p:cNvPr>
          <p:cNvSpPr>
            <a:spLocks noGrp="1"/>
          </p:cNvSpPr>
          <p:nvPr>
            <p:ph type="title" idx="4294967295"/>
          </p:nvPr>
        </p:nvSpPr>
        <p:spPr>
          <a:xfrm>
            <a:off x="0" y="350838"/>
            <a:ext cx="4772025" cy="1309687"/>
          </a:xfrm>
        </p:spPr>
        <p:txBody>
          <a:bodyPr>
            <a:normAutofit/>
          </a:bodyPr>
          <a:lstStyle/>
          <a:p>
            <a:pPr algn="ctr"/>
            <a:r>
              <a:rPr lang="en-CA" sz="3600" dirty="0">
                <a:solidFill>
                  <a:schemeClr val="bg1"/>
                </a:solidFill>
              </a:rPr>
              <a:t>1. Psychological    Theory</a:t>
            </a:r>
          </a:p>
        </p:txBody>
      </p:sp>
      <p:sp>
        <p:nvSpPr>
          <p:cNvPr id="3" name="Content Placeholder 2">
            <a:extLst>
              <a:ext uri="{FF2B5EF4-FFF2-40B4-BE49-F238E27FC236}">
                <a16:creationId xmlns:a16="http://schemas.microsoft.com/office/drawing/2014/main" id="{5DCAAEFA-258E-4C73-8B35-83D205C71008}"/>
              </a:ext>
            </a:extLst>
          </p:cNvPr>
          <p:cNvSpPr>
            <a:spLocks noGrp="1"/>
          </p:cNvSpPr>
          <p:nvPr>
            <p:ph idx="4294967295"/>
          </p:nvPr>
        </p:nvSpPr>
        <p:spPr>
          <a:xfrm>
            <a:off x="4869713" y="0"/>
            <a:ext cx="7322288" cy="6791325"/>
          </a:xfrm>
        </p:spPr>
        <p:txBody>
          <a:bodyPr>
            <a:normAutofit fontScale="85000" lnSpcReduction="20000"/>
          </a:bodyPr>
          <a:lstStyle/>
          <a:p>
            <a:pPr marL="0" indent="0">
              <a:buNone/>
            </a:pPr>
            <a:endParaRPr lang="en-CA" dirty="0"/>
          </a:p>
          <a:p>
            <a:r>
              <a:rPr lang="en-CA" dirty="0">
                <a:solidFill>
                  <a:schemeClr val="bg1"/>
                </a:solidFill>
              </a:rPr>
              <a:t>Foundations I </a:t>
            </a:r>
            <a:r>
              <a:rPr lang="en-CA" dirty="0"/>
              <a:t>: The evolution of  instincts/emotional mind</a:t>
            </a:r>
          </a:p>
          <a:p>
            <a:r>
              <a:rPr lang="en-CA" dirty="0"/>
              <a:t>Managing suicidal thoughts</a:t>
            </a:r>
          </a:p>
          <a:p>
            <a:r>
              <a:rPr lang="en-CA" dirty="0">
                <a:solidFill>
                  <a:schemeClr val="bg1"/>
                </a:solidFill>
              </a:rPr>
              <a:t>Foundations II: </a:t>
            </a:r>
            <a:r>
              <a:rPr lang="en-CA" dirty="0"/>
              <a:t>The evolution of cognition/ rational mind</a:t>
            </a:r>
          </a:p>
          <a:p>
            <a:r>
              <a:rPr lang="en-CA" dirty="0">
                <a:solidFill>
                  <a:schemeClr val="bg1"/>
                </a:solidFill>
              </a:rPr>
              <a:t>Foundations III </a:t>
            </a:r>
            <a:r>
              <a:rPr lang="en-CA" dirty="0"/>
              <a:t>: The evolution of modern day thinking/wise mind</a:t>
            </a:r>
          </a:p>
          <a:p>
            <a:r>
              <a:rPr lang="en-CA" dirty="0"/>
              <a:t>Personality </a:t>
            </a:r>
          </a:p>
          <a:p>
            <a:r>
              <a:rPr lang="en-CA" dirty="0"/>
              <a:t>Temperament and character</a:t>
            </a:r>
          </a:p>
          <a:p>
            <a:r>
              <a:rPr lang="en-CA" dirty="0"/>
              <a:t>Attachment </a:t>
            </a:r>
          </a:p>
          <a:p>
            <a:r>
              <a:rPr lang="en-CA" dirty="0"/>
              <a:t>The dynamic maturational model of attachment</a:t>
            </a:r>
          </a:p>
          <a:p>
            <a:r>
              <a:rPr lang="en-CA" dirty="0"/>
              <a:t>Stress, distress, and the post-traumatic stress spectrum</a:t>
            </a:r>
          </a:p>
          <a:p>
            <a:r>
              <a:rPr lang="en-CA" dirty="0"/>
              <a:t>Traumatic stress  in children and adults</a:t>
            </a:r>
          </a:p>
          <a:p>
            <a:r>
              <a:rPr lang="en-CA" dirty="0"/>
              <a:t>Structural dissociation theory</a:t>
            </a:r>
          </a:p>
          <a:p>
            <a:r>
              <a:rPr lang="en-CA" dirty="0"/>
              <a:t>Internal family systems</a:t>
            </a:r>
          </a:p>
          <a:p>
            <a:r>
              <a:rPr lang="en-CA" dirty="0"/>
              <a:t>Dominant states of activation of part selves</a:t>
            </a:r>
          </a:p>
          <a:p>
            <a:r>
              <a:rPr lang="en-CA" dirty="0"/>
              <a:t>Interpersonal conflicts and their repair</a:t>
            </a:r>
          </a:p>
          <a:p>
            <a:r>
              <a:rPr lang="en-CA" dirty="0"/>
              <a:t>Spirituality and health</a:t>
            </a:r>
          </a:p>
          <a:p>
            <a:r>
              <a:rPr lang="en-CA" dirty="0"/>
              <a:t>Tying it all together :“My", "Ours”, and “The” stories – My personal religious myth</a:t>
            </a:r>
          </a:p>
        </p:txBody>
      </p:sp>
      <p:pic>
        <p:nvPicPr>
          <p:cNvPr id="8" name="Picture 7" descr="A picture containing engine, device, step&#10;&#10;Description automatically generated">
            <a:extLst>
              <a:ext uri="{FF2B5EF4-FFF2-40B4-BE49-F238E27FC236}">
                <a16:creationId xmlns:a16="http://schemas.microsoft.com/office/drawing/2014/main" id="{EFF3CF5A-697C-1D0B-8A1A-ABD0DB2DDA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585" y="2137513"/>
            <a:ext cx="3206854" cy="3297618"/>
          </a:xfrm>
          <a:prstGeom prst="rect">
            <a:avLst/>
          </a:prstGeom>
        </p:spPr>
      </p:pic>
      <p:sp>
        <p:nvSpPr>
          <p:cNvPr id="11" name="TextBox 10">
            <a:extLst>
              <a:ext uri="{FF2B5EF4-FFF2-40B4-BE49-F238E27FC236}">
                <a16:creationId xmlns:a16="http://schemas.microsoft.com/office/drawing/2014/main" id="{6856DBAB-EDD5-6ACB-A947-47DCDE166823}"/>
              </a:ext>
            </a:extLst>
          </p:cNvPr>
          <p:cNvSpPr txBox="1"/>
          <p:nvPr/>
        </p:nvSpPr>
        <p:spPr>
          <a:xfrm>
            <a:off x="-814388" y="5211847"/>
            <a:ext cx="6400800" cy="1200329"/>
          </a:xfrm>
          <a:prstGeom prst="rect">
            <a:avLst/>
          </a:prstGeom>
          <a:noFill/>
        </p:spPr>
        <p:txBody>
          <a:bodyPr wrap="square">
            <a:spAutoFit/>
          </a:bodyPr>
          <a:lstStyle/>
          <a:p>
            <a:pPr algn="ctr"/>
            <a:endParaRPr lang="en-CA" sz="2400" dirty="0"/>
          </a:p>
          <a:p>
            <a:pPr algn="ctr"/>
            <a:r>
              <a:rPr lang="en-CA" sz="2400" dirty="0"/>
              <a:t>a  biopsychosociospiritual  </a:t>
            </a:r>
          </a:p>
          <a:p>
            <a:pPr algn="ctr"/>
            <a:r>
              <a:rPr lang="en-CA" sz="2400" dirty="0"/>
              <a:t>model for understanding the mind</a:t>
            </a:r>
          </a:p>
        </p:txBody>
      </p:sp>
      <p:sp>
        <p:nvSpPr>
          <p:cNvPr id="4" name="Slide Number Placeholder 3">
            <a:extLst>
              <a:ext uri="{FF2B5EF4-FFF2-40B4-BE49-F238E27FC236}">
                <a16:creationId xmlns:a16="http://schemas.microsoft.com/office/drawing/2014/main" id="{EBEC1AA5-D771-78CF-34F6-30509F1996EC}"/>
              </a:ext>
            </a:extLst>
          </p:cNvPr>
          <p:cNvSpPr>
            <a:spLocks noGrp="1"/>
          </p:cNvSpPr>
          <p:nvPr>
            <p:ph type="sldNum" sz="quarter" idx="12"/>
          </p:nvPr>
        </p:nvSpPr>
        <p:spPr/>
        <p:txBody>
          <a:bodyPr/>
          <a:lstStyle/>
          <a:p>
            <a:fld id="{5B621ED0-B45F-441E-93E9-023E2B55C8A5}" type="slidenum">
              <a:rPr lang="en-CA" smtClean="0"/>
              <a:t>287</a:t>
            </a:fld>
            <a:endParaRPr lang="en-CA"/>
          </a:p>
        </p:txBody>
      </p:sp>
    </p:spTree>
    <p:extLst>
      <p:ext uri="{BB962C8B-B14F-4D97-AF65-F5344CB8AC3E}">
        <p14:creationId xmlns:p14="http://schemas.microsoft.com/office/powerpoint/2010/main" val="4258050447"/>
      </p:ext>
    </p:extLst>
  </p:cSld>
  <p:clrMapOvr>
    <a:masterClrMapping/>
  </p:clrMapOvr>
  <mc:AlternateContent xmlns:mc="http://schemas.openxmlformats.org/markup-compatibility/2006" xmlns:p14="http://schemas.microsoft.com/office/powerpoint/2010/main">
    <mc:Choice Requires="p14">
      <p:transition spd="med" p14:dur="700" advTm="39547">
        <p:fade/>
      </p:transition>
    </mc:Choice>
    <mc:Fallback xmlns="">
      <p:transition spd="med" advTm="3954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a:bodyPr>
          <a:lstStyle/>
          <a:p>
            <a:pPr marL="0" indent="0">
              <a:buNone/>
            </a:pPr>
            <a:endParaRPr lang="en-CA" sz="2400" dirty="0"/>
          </a:p>
          <a:p>
            <a:r>
              <a:rPr lang="en-CA" sz="3200" dirty="0"/>
              <a:t>Part 1: Psychological theory- understanding your mind</a:t>
            </a:r>
          </a:p>
          <a:p>
            <a:r>
              <a:rPr lang="en-CA" sz="3200" dirty="0">
                <a:solidFill>
                  <a:schemeClr val="bg1"/>
                </a:solidFill>
              </a:rPr>
              <a:t>Part 2: learning DBT skills </a:t>
            </a:r>
          </a:p>
          <a:p>
            <a:r>
              <a:rPr lang="en-CA" sz="3200" dirty="0"/>
              <a:t>Part 3: learning the 6 tools</a:t>
            </a:r>
          </a:p>
          <a:p>
            <a:r>
              <a:rPr lang="en-CA" sz="3200" dirty="0"/>
              <a:t>Part 4: learning the techniques and strategies needed for using the tools and skills</a:t>
            </a:r>
          </a:p>
          <a:p>
            <a:r>
              <a:rPr lang="en-CA" sz="3200" dirty="0"/>
              <a:t>Part 5: Practicing applying skills, tools, and strategies in everyday life</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79D6261C-C94A-0DA2-4689-A8D35653566C}"/>
              </a:ext>
            </a:extLst>
          </p:cNvPr>
          <p:cNvSpPr>
            <a:spLocks noGrp="1"/>
          </p:cNvSpPr>
          <p:nvPr>
            <p:ph type="sldNum" sz="quarter" idx="12"/>
          </p:nvPr>
        </p:nvSpPr>
        <p:spPr/>
        <p:txBody>
          <a:bodyPr/>
          <a:lstStyle/>
          <a:p>
            <a:fld id="{5B621ED0-B45F-441E-93E9-023E2B55C8A5}" type="slidenum">
              <a:rPr lang="en-CA" smtClean="0"/>
              <a:t>288</a:t>
            </a:fld>
            <a:endParaRPr lang="en-CA"/>
          </a:p>
        </p:txBody>
      </p:sp>
    </p:spTree>
    <p:extLst>
      <p:ext uri="{BB962C8B-B14F-4D97-AF65-F5344CB8AC3E}">
        <p14:creationId xmlns:p14="http://schemas.microsoft.com/office/powerpoint/2010/main" val="3521145428"/>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EAEF6-9EEE-4623-98CD-076345E8E642}"/>
              </a:ext>
            </a:extLst>
          </p:cNvPr>
          <p:cNvSpPr>
            <a:spLocks noGrp="1"/>
          </p:cNvSpPr>
          <p:nvPr>
            <p:ph type="title" idx="4294967295"/>
          </p:nvPr>
        </p:nvSpPr>
        <p:spPr>
          <a:xfrm>
            <a:off x="-123013" y="132981"/>
            <a:ext cx="5861050" cy="1250950"/>
          </a:xfrm>
        </p:spPr>
        <p:txBody>
          <a:bodyPr>
            <a:normAutofit fontScale="90000"/>
          </a:bodyPr>
          <a:lstStyle/>
          <a:p>
            <a:pPr algn="ctr"/>
            <a:r>
              <a:rPr lang="en-CA" dirty="0">
                <a:solidFill>
                  <a:schemeClr val="bg1"/>
                </a:solidFill>
              </a:rPr>
              <a:t>2. The  4 components of THE PURE DBT MODEL</a:t>
            </a:r>
          </a:p>
        </p:txBody>
      </p:sp>
      <p:sp>
        <p:nvSpPr>
          <p:cNvPr id="3" name="Content Placeholder 2">
            <a:extLst>
              <a:ext uri="{FF2B5EF4-FFF2-40B4-BE49-F238E27FC236}">
                <a16:creationId xmlns:a16="http://schemas.microsoft.com/office/drawing/2014/main" id="{27A05E38-A01F-448E-AD79-7534E1A3B8CB}"/>
              </a:ext>
            </a:extLst>
          </p:cNvPr>
          <p:cNvSpPr>
            <a:spLocks noGrp="1"/>
          </p:cNvSpPr>
          <p:nvPr>
            <p:ph idx="4294967295"/>
          </p:nvPr>
        </p:nvSpPr>
        <p:spPr>
          <a:xfrm>
            <a:off x="5580764" y="490795"/>
            <a:ext cx="6419850" cy="4606925"/>
          </a:xfrm>
        </p:spPr>
        <p:txBody>
          <a:bodyPr>
            <a:noAutofit/>
          </a:bodyPr>
          <a:lstStyle/>
          <a:p>
            <a:r>
              <a:rPr lang="en-CA" sz="2400" dirty="0"/>
              <a:t>1. </a:t>
            </a:r>
            <a:r>
              <a:rPr lang="en-CA" sz="2400" dirty="0">
                <a:solidFill>
                  <a:schemeClr val="bg1"/>
                </a:solidFill>
              </a:rPr>
              <a:t>Group sessions- </a:t>
            </a:r>
            <a:r>
              <a:rPr lang="en-CA" sz="2400" dirty="0"/>
              <a:t>taught skills</a:t>
            </a:r>
          </a:p>
          <a:p>
            <a:r>
              <a:rPr lang="en-CA" sz="2400" dirty="0"/>
              <a:t>2. </a:t>
            </a:r>
            <a:r>
              <a:rPr lang="en-CA" sz="2400" dirty="0">
                <a:solidFill>
                  <a:schemeClr val="bg1"/>
                </a:solidFill>
              </a:rPr>
              <a:t>Individual work- </a:t>
            </a:r>
            <a:r>
              <a:rPr lang="en-CA" sz="2400" dirty="0"/>
              <a:t>taught how to apply skills to the individual persons circumstances</a:t>
            </a:r>
          </a:p>
          <a:p>
            <a:r>
              <a:rPr lang="en-CA" sz="2400" dirty="0"/>
              <a:t>3. </a:t>
            </a:r>
            <a:r>
              <a:rPr lang="en-CA" sz="2400" dirty="0">
                <a:solidFill>
                  <a:schemeClr val="bg1"/>
                </a:solidFill>
              </a:rPr>
              <a:t>Crisis line </a:t>
            </a:r>
            <a:r>
              <a:rPr lang="en-CA" sz="2400" dirty="0"/>
              <a:t>– help with using skills in a crisis</a:t>
            </a:r>
          </a:p>
          <a:p>
            <a:r>
              <a:rPr lang="en-CA" sz="2400" dirty="0"/>
              <a:t>4. </a:t>
            </a:r>
            <a:r>
              <a:rPr lang="en-CA" sz="2400" dirty="0">
                <a:solidFill>
                  <a:schemeClr val="bg1"/>
                </a:solidFill>
              </a:rPr>
              <a:t>Therapist consultation- </a:t>
            </a:r>
            <a:r>
              <a:rPr lang="en-CA" sz="2400" dirty="0"/>
              <a:t>help for the therapists.</a:t>
            </a:r>
          </a:p>
          <a:p>
            <a:r>
              <a:rPr lang="en-CA" sz="2400" dirty="0"/>
              <a:t>The “Pure DBT model” was shown to be effective in reducing self-harm but was resource intensive</a:t>
            </a:r>
          </a:p>
          <a:p>
            <a:r>
              <a:rPr lang="en-CA" sz="2400" dirty="0"/>
              <a:t>Because it was so resource intensive, the “pure model” led to many adaptations which could be more easily provided but whose efficacy not studied </a:t>
            </a:r>
          </a:p>
          <a:p>
            <a:r>
              <a:rPr lang="en-CA" sz="2400" dirty="0"/>
              <a:t>Simple is one of those adaptations, but it is also more than DBT.</a:t>
            </a:r>
          </a:p>
        </p:txBody>
      </p:sp>
      <p:pic>
        <p:nvPicPr>
          <p:cNvPr id="5122" name="Picture 2" descr="How Marsha Linehan Developed the Central Feature of Dialectical Behavior  Therapy | Psychology Today">
            <a:extLst>
              <a:ext uri="{FF2B5EF4-FFF2-40B4-BE49-F238E27FC236}">
                <a16:creationId xmlns:a16="http://schemas.microsoft.com/office/drawing/2014/main" id="{0C3E7FEC-C57B-60C7-D920-FDF78B66B1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199" y="1466921"/>
            <a:ext cx="4859218" cy="507889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30C6E83-82DF-8870-1E52-9392CBC85138}"/>
              </a:ext>
            </a:extLst>
          </p:cNvPr>
          <p:cNvSpPr>
            <a:spLocks noGrp="1"/>
          </p:cNvSpPr>
          <p:nvPr>
            <p:ph type="sldNum" sz="quarter" idx="12"/>
          </p:nvPr>
        </p:nvSpPr>
        <p:spPr/>
        <p:txBody>
          <a:bodyPr/>
          <a:lstStyle/>
          <a:p>
            <a:fld id="{5B621ED0-B45F-441E-93E9-023E2B55C8A5}" type="slidenum">
              <a:rPr lang="en-CA" smtClean="0"/>
              <a:t>289</a:t>
            </a:fld>
            <a:endParaRPr lang="en-CA"/>
          </a:p>
        </p:txBody>
      </p:sp>
    </p:spTree>
    <p:extLst>
      <p:ext uri="{BB962C8B-B14F-4D97-AF65-F5344CB8AC3E}">
        <p14:creationId xmlns:p14="http://schemas.microsoft.com/office/powerpoint/2010/main" val="2649343394"/>
      </p:ext>
    </p:extLst>
  </p:cSld>
  <p:clrMapOvr>
    <a:masterClrMapping/>
  </p:clrMapOvr>
  <mc:AlternateContent xmlns:mc="http://schemas.openxmlformats.org/markup-compatibility/2006" xmlns:p14="http://schemas.microsoft.com/office/powerpoint/2010/main">
    <mc:Choice Requires="p14">
      <p:transition spd="med" p14:dur="700" advTm="12014">
        <p:fade/>
      </p:transition>
    </mc:Choice>
    <mc:Fallback xmlns="">
      <p:transition spd="med" advTm="12014">
        <p:fade/>
      </p:transition>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8100-C031-42C4-A9B0-1A15DEEE7E1D}"/>
              </a:ext>
            </a:extLst>
          </p:cNvPr>
          <p:cNvSpPr>
            <a:spLocks noGrp="1"/>
          </p:cNvSpPr>
          <p:nvPr>
            <p:ph type="title" idx="4294967295"/>
          </p:nvPr>
        </p:nvSpPr>
        <p:spPr>
          <a:xfrm>
            <a:off x="-120281" y="0"/>
            <a:ext cx="5255807" cy="1452562"/>
          </a:xfrm>
        </p:spPr>
        <p:txBody>
          <a:bodyPr>
            <a:noAutofit/>
          </a:bodyPr>
          <a:lstStyle/>
          <a:p>
            <a:pPr algn="ctr">
              <a:lnSpc>
                <a:spcPct val="90000"/>
              </a:lnSpc>
            </a:pPr>
            <a:r>
              <a:rPr lang="en-CA" sz="3600" dirty="0">
                <a:solidFill>
                  <a:schemeClr val="bg1"/>
                </a:solidFill>
              </a:rPr>
              <a:t> </a:t>
            </a:r>
            <a:r>
              <a:rPr lang="en-CA" sz="2000" dirty="0">
                <a:solidFill>
                  <a:schemeClr val="bg1"/>
                </a:solidFill>
              </a:rPr>
              <a:t>Skills- The Dialectical Behavioral therapy skills workbook</a:t>
            </a:r>
          </a:p>
        </p:txBody>
      </p:sp>
      <p:sp>
        <p:nvSpPr>
          <p:cNvPr id="3" name="Content Placeholder 2">
            <a:extLst>
              <a:ext uri="{FF2B5EF4-FFF2-40B4-BE49-F238E27FC236}">
                <a16:creationId xmlns:a16="http://schemas.microsoft.com/office/drawing/2014/main" id="{783F0105-9CCE-428F-9C1E-DC5CF576582B}"/>
              </a:ext>
            </a:extLst>
          </p:cNvPr>
          <p:cNvSpPr>
            <a:spLocks noGrp="1"/>
          </p:cNvSpPr>
          <p:nvPr>
            <p:ph idx="4294967295"/>
          </p:nvPr>
        </p:nvSpPr>
        <p:spPr>
          <a:xfrm>
            <a:off x="4779963" y="464842"/>
            <a:ext cx="7412037" cy="4676775"/>
          </a:xfrm>
        </p:spPr>
        <p:txBody>
          <a:bodyPr>
            <a:noAutofit/>
          </a:bodyPr>
          <a:lstStyle/>
          <a:p>
            <a:r>
              <a:rPr lang="en-CA" sz="2400" dirty="0"/>
              <a:t>The DBT workbook covers the four traditional modules:</a:t>
            </a:r>
          </a:p>
          <a:p>
            <a:r>
              <a:rPr lang="en-CA" sz="2400" dirty="0"/>
              <a:t>1 </a:t>
            </a:r>
            <a:r>
              <a:rPr lang="en-CA" sz="2400" dirty="0">
                <a:solidFill>
                  <a:schemeClr val="bg1"/>
                </a:solidFill>
              </a:rPr>
              <a:t>Distress tolerance </a:t>
            </a:r>
            <a:r>
              <a:rPr lang="en-CA" sz="2400" dirty="0"/>
              <a:t>– how to deal with crisis. </a:t>
            </a:r>
          </a:p>
          <a:p>
            <a:r>
              <a:rPr lang="en-CA" sz="2400" dirty="0"/>
              <a:t>2 </a:t>
            </a:r>
            <a:r>
              <a:rPr lang="en-CA" sz="2400" dirty="0">
                <a:solidFill>
                  <a:schemeClr val="bg1"/>
                </a:solidFill>
              </a:rPr>
              <a:t>Mindfulness</a:t>
            </a:r>
            <a:r>
              <a:rPr lang="en-CA" sz="2400" dirty="0"/>
              <a:t> – how to become more aware of your thoughts, feelings, sensations, and behaviors.</a:t>
            </a:r>
          </a:p>
          <a:p>
            <a:r>
              <a:rPr lang="en-CA" sz="2400" dirty="0"/>
              <a:t>3 </a:t>
            </a:r>
            <a:r>
              <a:rPr lang="en-CA" sz="2400" dirty="0">
                <a:solidFill>
                  <a:schemeClr val="bg1"/>
                </a:solidFill>
              </a:rPr>
              <a:t>Emotional regulation </a:t>
            </a:r>
            <a:r>
              <a:rPr lang="en-CA" sz="2400" dirty="0"/>
              <a:t>– how to widen and increasingly be able to stay in the window of emotional tolerance</a:t>
            </a:r>
          </a:p>
          <a:p>
            <a:r>
              <a:rPr lang="en-CA" sz="2400" dirty="0"/>
              <a:t>4 </a:t>
            </a:r>
            <a:r>
              <a:rPr lang="en-CA" sz="2400" dirty="0">
                <a:solidFill>
                  <a:schemeClr val="bg1"/>
                </a:solidFill>
              </a:rPr>
              <a:t>Interpersonal effectiveness </a:t>
            </a:r>
            <a:r>
              <a:rPr lang="en-CA" sz="2400" dirty="0"/>
              <a:t>– how to have healthier relationships by being assertive rather than passive or aggressive.</a:t>
            </a:r>
          </a:p>
          <a:p>
            <a:r>
              <a:rPr lang="en-US" sz="2400" dirty="0"/>
              <a:t>Every second week will, as part of the course suggested homework, assign readings from the DBT skills training workbook. We strongly encourage you to do these readings because when in the session we cover them you will already be familiar with what we are talking about. We’ll also be happy to discuss anything you might not quite understand.</a:t>
            </a:r>
            <a:endParaRPr lang="en-CA" sz="2400" dirty="0"/>
          </a:p>
        </p:txBody>
      </p:sp>
      <p:pic>
        <p:nvPicPr>
          <p:cNvPr id="8" name="Picture 7">
            <a:extLst>
              <a:ext uri="{FF2B5EF4-FFF2-40B4-BE49-F238E27FC236}">
                <a16:creationId xmlns:a16="http://schemas.microsoft.com/office/drawing/2014/main" id="{C53D43E0-4E25-415A-8B26-7815C95B92DB}"/>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408187" y="1353436"/>
            <a:ext cx="3980295" cy="5102943"/>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3BEEFB0B-C353-B2BA-3EF2-4C8A4A9F3C86}"/>
              </a:ext>
            </a:extLst>
          </p:cNvPr>
          <p:cNvSpPr>
            <a:spLocks noGrp="1"/>
          </p:cNvSpPr>
          <p:nvPr>
            <p:ph type="sldNum" sz="quarter" idx="12"/>
          </p:nvPr>
        </p:nvSpPr>
        <p:spPr/>
        <p:txBody>
          <a:bodyPr/>
          <a:lstStyle/>
          <a:p>
            <a:fld id="{5B621ED0-B45F-441E-93E9-023E2B55C8A5}" type="slidenum">
              <a:rPr lang="en-CA" smtClean="0"/>
              <a:t>290</a:t>
            </a:fld>
            <a:endParaRPr lang="en-CA"/>
          </a:p>
        </p:txBody>
      </p:sp>
    </p:spTree>
    <p:extLst>
      <p:ext uri="{BB962C8B-B14F-4D97-AF65-F5344CB8AC3E}">
        <p14:creationId xmlns:p14="http://schemas.microsoft.com/office/powerpoint/2010/main" val="2339443852"/>
      </p:ext>
    </p:extLst>
  </p:cSld>
  <p:clrMapOvr>
    <a:masterClrMapping/>
  </p:clrMapOvr>
  <mc:AlternateContent xmlns:mc="http://schemas.openxmlformats.org/markup-compatibility/2006" xmlns:p14="http://schemas.microsoft.com/office/powerpoint/2010/main">
    <mc:Choice Requires="p14">
      <p:transition spd="med" p14:dur="700" advTm="17262">
        <p:fade/>
      </p:transition>
    </mc:Choice>
    <mc:Fallback xmlns="">
      <p:transition spd="med" advTm="17262">
        <p:fade/>
      </p:transition>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text&#10;&#10;Description automatically generated">
            <a:extLst>
              <a:ext uri="{FF2B5EF4-FFF2-40B4-BE49-F238E27FC236}">
                <a16:creationId xmlns:a16="http://schemas.microsoft.com/office/drawing/2014/main" id="{69CC1057-3F39-4BA5-B4C4-304753CED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55" y="699149"/>
            <a:ext cx="4978381" cy="5367528"/>
          </a:xfrm>
          <a:prstGeom prst="rect">
            <a:avLst/>
          </a:prstGeom>
        </p:spPr>
      </p:pic>
      <p:sp>
        <p:nvSpPr>
          <p:cNvPr id="3" name="TextBox 2">
            <a:extLst>
              <a:ext uri="{FF2B5EF4-FFF2-40B4-BE49-F238E27FC236}">
                <a16:creationId xmlns:a16="http://schemas.microsoft.com/office/drawing/2014/main" id="{8BA2C308-74F1-834D-B5DD-F31CE5049235}"/>
              </a:ext>
            </a:extLst>
          </p:cNvPr>
          <p:cNvSpPr txBox="1"/>
          <p:nvPr/>
        </p:nvSpPr>
        <p:spPr>
          <a:xfrm>
            <a:off x="5689753" y="582067"/>
            <a:ext cx="6332126" cy="5693866"/>
          </a:xfrm>
          <a:prstGeom prst="rect">
            <a:avLst/>
          </a:prstGeom>
          <a:noFill/>
        </p:spPr>
        <p:txBody>
          <a:bodyPr wrap="square">
            <a:spAutoFit/>
          </a:bodyPr>
          <a:lstStyle/>
          <a:p>
            <a:pPr marL="285750" indent="-285750">
              <a:buFont typeface="Arial" panose="020B0604020202020204" pitchFamily="34" charset="0"/>
              <a:buChar char="•"/>
            </a:pPr>
            <a:r>
              <a:rPr lang="en-CA" sz="2800" dirty="0"/>
              <a:t>The four DBT modules promote both </a:t>
            </a:r>
            <a:r>
              <a:rPr lang="en-CA" sz="2800" dirty="0">
                <a:solidFill>
                  <a:schemeClr val="bg1"/>
                </a:solidFill>
              </a:rPr>
              <a:t>acceptance</a:t>
            </a:r>
            <a:r>
              <a:rPr lang="en-CA" sz="2800" dirty="0"/>
              <a:t> of life as it is, and the need to </a:t>
            </a:r>
            <a:r>
              <a:rPr lang="en-CA" sz="2800" dirty="0">
                <a:solidFill>
                  <a:schemeClr val="bg1"/>
                </a:solidFill>
              </a:rPr>
              <a:t>change </a:t>
            </a:r>
            <a:r>
              <a:rPr lang="en-CA" sz="2800" dirty="0"/>
              <a:t>so as to make life better.</a:t>
            </a:r>
          </a:p>
          <a:p>
            <a:pPr marL="285750" indent="-285750">
              <a:buFont typeface="Arial" panose="020B0604020202020204" pitchFamily="34" charset="0"/>
              <a:buChar char="•"/>
            </a:pPr>
            <a:r>
              <a:rPr lang="en-CA" sz="2800" dirty="0"/>
              <a:t>Linehan says DBT recognizes and accepts that each person is doing their best while at the same time encouraging them to change for the better.</a:t>
            </a:r>
          </a:p>
          <a:p>
            <a:pPr marL="285750" indent="-285750">
              <a:buFont typeface="Arial" panose="020B0604020202020204" pitchFamily="34" charset="0"/>
              <a:buChar char="•"/>
            </a:pPr>
            <a:r>
              <a:rPr lang="en-CA" sz="2800" dirty="0"/>
              <a:t>The mindfulness and distress tolerance modules emphasize acceptance while the emotional regulation and interpersonal effectiveness modules emphasize change. </a:t>
            </a:r>
          </a:p>
        </p:txBody>
      </p:sp>
      <p:sp>
        <p:nvSpPr>
          <p:cNvPr id="2" name="Slide Number Placeholder 1">
            <a:extLst>
              <a:ext uri="{FF2B5EF4-FFF2-40B4-BE49-F238E27FC236}">
                <a16:creationId xmlns:a16="http://schemas.microsoft.com/office/drawing/2014/main" id="{DBBCFD54-2EE5-561A-261A-8C63BF336BE4}"/>
              </a:ext>
            </a:extLst>
          </p:cNvPr>
          <p:cNvSpPr>
            <a:spLocks noGrp="1"/>
          </p:cNvSpPr>
          <p:nvPr>
            <p:ph type="sldNum" sz="quarter" idx="12"/>
          </p:nvPr>
        </p:nvSpPr>
        <p:spPr/>
        <p:txBody>
          <a:bodyPr/>
          <a:lstStyle/>
          <a:p>
            <a:fld id="{5B621ED0-B45F-441E-93E9-023E2B55C8A5}" type="slidenum">
              <a:rPr lang="en-CA" smtClean="0"/>
              <a:t>291</a:t>
            </a:fld>
            <a:endParaRPr lang="en-CA"/>
          </a:p>
        </p:txBody>
      </p:sp>
    </p:spTree>
    <p:extLst>
      <p:ext uri="{BB962C8B-B14F-4D97-AF65-F5344CB8AC3E}">
        <p14:creationId xmlns:p14="http://schemas.microsoft.com/office/powerpoint/2010/main" val="176346147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9948-324B-40CA-B8E2-331F49BBC5CD}"/>
              </a:ext>
            </a:extLst>
          </p:cNvPr>
          <p:cNvSpPr>
            <a:spLocks noGrp="1"/>
          </p:cNvSpPr>
          <p:nvPr>
            <p:ph type="title"/>
          </p:nvPr>
        </p:nvSpPr>
        <p:spPr/>
        <p:txBody>
          <a:bodyPr/>
          <a:lstStyle/>
          <a:p>
            <a:endParaRPr lang="en-CA"/>
          </a:p>
        </p:txBody>
      </p:sp>
      <p:pic>
        <p:nvPicPr>
          <p:cNvPr id="6" name="Online Media 5" title="The 4 Skill Modules in DBT">
            <a:hlinkClick r:id="" action="ppaction://media"/>
            <a:extLst>
              <a:ext uri="{FF2B5EF4-FFF2-40B4-BE49-F238E27FC236}">
                <a16:creationId xmlns:a16="http://schemas.microsoft.com/office/drawing/2014/main" id="{A219C716-D16E-4719-A7BB-F3C4C7F8A9C9}"/>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7367B43-A48A-C599-012F-C813421EA77F}"/>
              </a:ext>
            </a:extLst>
          </p:cNvPr>
          <p:cNvSpPr>
            <a:spLocks noGrp="1"/>
          </p:cNvSpPr>
          <p:nvPr>
            <p:ph type="sldNum" sz="quarter" idx="12"/>
          </p:nvPr>
        </p:nvSpPr>
        <p:spPr/>
        <p:txBody>
          <a:bodyPr/>
          <a:lstStyle/>
          <a:p>
            <a:fld id="{5B621ED0-B45F-441E-93E9-023E2B55C8A5}" type="slidenum">
              <a:rPr lang="en-CA" smtClean="0"/>
              <a:t>292</a:t>
            </a:fld>
            <a:endParaRPr lang="en-CA"/>
          </a:p>
        </p:txBody>
      </p:sp>
    </p:spTree>
    <p:extLst>
      <p:ext uri="{BB962C8B-B14F-4D97-AF65-F5344CB8AC3E}">
        <p14:creationId xmlns:p14="http://schemas.microsoft.com/office/powerpoint/2010/main" val="134886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lasses on top of a book">
            <a:extLst>
              <a:ext uri="{FF2B5EF4-FFF2-40B4-BE49-F238E27FC236}">
                <a16:creationId xmlns:a16="http://schemas.microsoft.com/office/drawing/2014/main" id="{9AD0B002-EEAC-4649-2D0F-3D346F31A83B}"/>
              </a:ext>
            </a:extLst>
          </p:cNvPr>
          <p:cNvPicPr>
            <a:picLocks noChangeAspect="1"/>
          </p:cNvPicPr>
          <p:nvPr/>
        </p:nvPicPr>
        <p:blipFill rotWithShape="1">
          <a:blip r:embed="rId3"/>
          <a:srcRect l="9091" t="22813"/>
          <a:stretch/>
        </p:blipFill>
        <p:spPr>
          <a:xfrm>
            <a:off x="204827" y="1558139"/>
            <a:ext cx="4760578" cy="3884370"/>
          </a:xfrm>
          <a:prstGeom prst="rect">
            <a:avLst/>
          </a:prstGeom>
        </p:spPr>
      </p:pic>
      <p:sp>
        <p:nvSpPr>
          <p:cNvPr id="6" name="TextBox 5">
            <a:extLst>
              <a:ext uri="{FF2B5EF4-FFF2-40B4-BE49-F238E27FC236}">
                <a16:creationId xmlns:a16="http://schemas.microsoft.com/office/drawing/2014/main" id="{705B023E-69E6-A151-ACBB-FACCD57467DE}"/>
              </a:ext>
            </a:extLst>
          </p:cNvPr>
          <p:cNvSpPr txBox="1"/>
          <p:nvPr/>
        </p:nvSpPr>
        <p:spPr>
          <a:xfrm>
            <a:off x="-148851" y="461384"/>
            <a:ext cx="5029195" cy="954107"/>
          </a:xfrm>
          <a:prstGeom prst="rect">
            <a:avLst/>
          </a:prstGeom>
          <a:noFill/>
        </p:spPr>
        <p:txBody>
          <a:bodyPr wrap="square">
            <a:spAutoFit/>
          </a:bodyPr>
          <a:lstStyle/>
          <a:p>
            <a:pPr algn="ctr"/>
            <a:r>
              <a:rPr lang="en-US" sz="2800" spc="150" dirty="0">
                <a:solidFill>
                  <a:schemeClr val="bg1"/>
                </a:solidFill>
              </a:rPr>
              <a:t>TRACKING THE SKILLS AS WE LEARN THEM</a:t>
            </a:r>
            <a:endParaRPr lang="en-CA" sz="2800" dirty="0">
              <a:solidFill>
                <a:schemeClr val="bg1"/>
              </a:solidFill>
            </a:endParaRPr>
          </a:p>
        </p:txBody>
      </p:sp>
      <p:sp>
        <p:nvSpPr>
          <p:cNvPr id="8" name="TextBox 7">
            <a:extLst>
              <a:ext uri="{FF2B5EF4-FFF2-40B4-BE49-F238E27FC236}">
                <a16:creationId xmlns:a16="http://schemas.microsoft.com/office/drawing/2014/main" id="{CED8DC65-0B85-FBA3-126C-D15CE025E3C0}"/>
              </a:ext>
            </a:extLst>
          </p:cNvPr>
          <p:cNvSpPr txBox="1"/>
          <p:nvPr/>
        </p:nvSpPr>
        <p:spPr>
          <a:xfrm>
            <a:off x="5156791" y="938437"/>
            <a:ext cx="6751674" cy="5509200"/>
          </a:xfrm>
          <a:prstGeom prst="rect">
            <a:avLst/>
          </a:prstGeom>
          <a:noFill/>
        </p:spPr>
        <p:txBody>
          <a:bodyPr wrap="square">
            <a:spAutoFit/>
          </a:bodyPr>
          <a:lstStyle/>
          <a:p>
            <a:pPr marL="285750" indent="-285750">
              <a:buFont typeface="Arial" panose="020B0604020202020204" pitchFamily="34" charset="0"/>
              <a:buChar char="•"/>
            </a:pPr>
            <a:r>
              <a:rPr lang="en-CA" sz="3200" dirty="0"/>
              <a:t>The DBT diary card (found on p. 262-265 of  the 2</a:t>
            </a:r>
            <a:r>
              <a:rPr lang="en-CA" sz="3200" baseline="30000" dirty="0"/>
              <a:t>nd</a:t>
            </a:r>
            <a:r>
              <a:rPr lang="en-CA" sz="3200" dirty="0"/>
              <a:t> edition of the workbook) helps you keep track of all the skills you are learning.</a:t>
            </a:r>
          </a:p>
          <a:p>
            <a:pPr marL="285750" indent="-285750">
              <a:buFont typeface="Arial" panose="020B0604020202020204" pitchFamily="34" charset="0"/>
              <a:buChar char="•"/>
            </a:pPr>
            <a:r>
              <a:rPr lang="en-CA" sz="3200" dirty="0"/>
              <a:t>Review the diary card regularly. Quiz yourself to see if you can remember and describe each of the skills.</a:t>
            </a:r>
          </a:p>
          <a:p>
            <a:pPr marL="285750" indent="-285750">
              <a:buFont typeface="Arial" panose="020B0604020202020204" pitchFamily="34" charset="0"/>
              <a:buChar char="•"/>
            </a:pPr>
            <a:r>
              <a:rPr lang="en-CA" sz="3200" dirty="0"/>
              <a:t>While its ideal to be familiar with all the skills, everyone has their favourite ones which they use more often.</a:t>
            </a:r>
          </a:p>
        </p:txBody>
      </p:sp>
      <p:sp>
        <p:nvSpPr>
          <p:cNvPr id="2" name="Slide Number Placeholder 1">
            <a:extLst>
              <a:ext uri="{FF2B5EF4-FFF2-40B4-BE49-F238E27FC236}">
                <a16:creationId xmlns:a16="http://schemas.microsoft.com/office/drawing/2014/main" id="{8BF6FB86-F2FC-A078-D6CE-630B62957D63}"/>
              </a:ext>
            </a:extLst>
          </p:cNvPr>
          <p:cNvSpPr>
            <a:spLocks noGrp="1"/>
          </p:cNvSpPr>
          <p:nvPr>
            <p:ph type="sldNum" sz="quarter" idx="12"/>
          </p:nvPr>
        </p:nvSpPr>
        <p:spPr/>
        <p:txBody>
          <a:bodyPr/>
          <a:lstStyle/>
          <a:p>
            <a:fld id="{5B621ED0-B45F-441E-93E9-023E2B55C8A5}" type="slidenum">
              <a:rPr lang="en-CA" smtClean="0"/>
              <a:t>293</a:t>
            </a:fld>
            <a:endParaRPr lang="en-CA"/>
          </a:p>
        </p:txBody>
      </p:sp>
    </p:spTree>
    <p:extLst>
      <p:ext uri="{BB962C8B-B14F-4D97-AF65-F5344CB8AC3E}">
        <p14:creationId xmlns:p14="http://schemas.microsoft.com/office/powerpoint/2010/main" val="3823120862"/>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185F5B-6DE6-48DD-A3D3-5EB1FA212B83}"/>
              </a:ext>
            </a:extLst>
          </p:cNvPr>
          <p:cNvPicPr>
            <a:picLocks noGrp="1" noChangeAspect="1"/>
          </p:cNvPicPr>
          <p:nvPr>
            <p:ph idx="4294967295"/>
          </p:nvPr>
        </p:nvPicPr>
        <p:blipFill>
          <a:blip r:embed="rId2"/>
          <a:stretch>
            <a:fillRect/>
          </a:stretch>
        </p:blipFill>
        <p:spPr>
          <a:xfrm>
            <a:off x="0" y="0"/>
            <a:ext cx="12192000" cy="6858000"/>
          </a:xfrm>
        </p:spPr>
      </p:pic>
      <p:sp>
        <p:nvSpPr>
          <p:cNvPr id="2" name="Slide Number Placeholder 1">
            <a:extLst>
              <a:ext uri="{FF2B5EF4-FFF2-40B4-BE49-F238E27FC236}">
                <a16:creationId xmlns:a16="http://schemas.microsoft.com/office/drawing/2014/main" id="{874B7A21-3368-BF6C-ED45-9726E7D6F426}"/>
              </a:ext>
            </a:extLst>
          </p:cNvPr>
          <p:cNvSpPr>
            <a:spLocks noGrp="1"/>
          </p:cNvSpPr>
          <p:nvPr>
            <p:ph type="sldNum" sz="quarter" idx="12"/>
          </p:nvPr>
        </p:nvSpPr>
        <p:spPr/>
        <p:txBody>
          <a:bodyPr/>
          <a:lstStyle/>
          <a:p>
            <a:fld id="{5B621ED0-B45F-441E-93E9-023E2B55C8A5}" type="slidenum">
              <a:rPr lang="en-CA" smtClean="0"/>
              <a:t>294</a:t>
            </a:fld>
            <a:endParaRPr lang="en-CA"/>
          </a:p>
        </p:txBody>
      </p:sp>
    </p:spTree>
    <p:extLst>
      <p:ext uri="{BB962C8B-B14F-4D97-AF65-F5344CB8AC3E}">
        <p14:creationId xmlns:p14="http://schemas.microsoft.com/office/powerpoint/2010/main" val="255895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8E3D-60F0-4311-860E-3EE71EA76BFE}"/>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CC10135B-43B8-48F4-943F-609561835B57}"/>
              </a:ext>
            </a:extLst>
          </p:cNvPr>
          <p:cNvPicPr>
            <a:picLocks noGrp="1" noChangeAspect="1"/>
          </p:cNvPicPr>
          <p:nvPr>
            <p:ph idx="1"/>
          </p:nvPr>
        </p:nvPicPr>
        <p:blipFill>
          <a:blip r:embed="rId2"/>
          <a:stretch>
            <a:fillRect/>
          </a:stretch>
        </p:blipFill>
        <p:spPr>
          <a:xfrm>
            <a:off x="0" y="-1"/>
            <a:ext cx="12192000" cy="6858001"/>
          </a:xfrm>
        </p:spPr>
      </p:pic>
      <p:sp>
        <p:nvSpPr>
          <p:cNvPr id="3" name="Slide Number Placeholder 2">
            <a:extLst>
              <a:ext uri="{FF2B5EF4-FFF2-40B4-BE49-F238E27FC236}">
                <a16:creationId xmlns:a16="http://schemas.microsoft.com/office/drawing/2014/main" id="{703D6A95-28F0-0767-5960-B141EDF969EC}"/>
              </a:ext>
            </a:extLst>
          </p:cNvPr>
          <p:cNvSpPr>
            <a:spLocks noGrp="1"/>
          </p:cNvSpPr>
          <p:nvPr>
            <p:ph type="sldNum" sz="quarter" idx="12"/>
          </p:nvPr>
        </p:nvSpPr>
        <p:spPr/>
        <p:txBody>
          <a:bodyPr/>
          <a:lstStyle/>
          <a:p>
            <a:fld id="{5B621ED0-B45F-441E-93E9-023E2B55C8A5}" type="slidenum">
              <a:rPr lang="en-CA" smtClean="0"/>
              <a:t>295</a:t>
            </a:fld>
            <a:endParaRPr lang="en-CA"/>
          </a:p>
        </p:txBody>
      </p:sp>
    </p:spTree>
    <p:extLst>
      <p:ext uri="{BB962C8B-B14F-4D97-AF65-F5344CB8AC3E}">
        <p14:creationId xmlns:p14="http://schemas.microsoft.com/office/powerpoint/2010/main" val="151379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7DF679-5CA3-ACB4-4FCB-23637D358A0D}"/>
              </a:ext>
            </a:extLst>
          </p:cNvPr>
          <p:cNvSpPr txBox="1"/>
          <p:nvPr/>
        </p:nvSpPr>
        <p:spPr>
          <a:xfrm>
            <a:off x="5018566" y="297711"/>
            <a:ext cx="6939517" cy="5632311"/>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rPr>
              <a:t>Since its inception, DBT has evolved, and some practitioners have expanded on the 4 original modules by incorporating additional skills or techniques</a:t>
            </a:r>
            <a:r>
              <a:rPr lang="en-US" sz="2400" dirty="0"/>
              <a:t>. These have been grouped into 3 additional modules:</a:t>
            </a:r>
            <a:endParaRPr lang="en-US" sz="2400" b="0" i="0" dirty="0">
              <a:effectLst/>
            </a:endParaRPr>
          </a:p>
          <a:p>
            <a:pPr marL="285750" indent="-285750">
              <a:buFont typeface="Arial" panose="020B0604020202020204" pitchFamily="34" charset="0"/>
              <a:buChar char="•"/>
            </a:pPr>
            <a:r>
              <a:rPr lang="en-US" sz="2400" b="0" i="0" dirty="0">
                <a:solidFill>
                  <a:schemeClr val="bg1"/>
                </a:solidFill>
                <a:effectLst/>
              </a:rPr>
              <a:t>Walking the Middle Path</a:t>
            </a:r>
            <a:r>
              <a:rPr lang="en-US" sz="2400" b="0" i="0" dirty="0">
                <a:effectLst/>
              </a:rPr>
              <a:t>: A module focused on balancing acceptance and change, particularly useful for families and adolescents.</a:t>
            </a:r>
          </a:p>
          <a:p>
            <a:pPr marL="285750" indent="-285750">
              <a:buFont typeface="Arial" panose="020B0604020202020204" pitchFamily="34" charset="0"/>
              <a:buChar char="•"/>
            </a:pPr>
            <a:r>
              <a:rPr lang="en-US" sz="2400" b="0" i="0" dirty="0">
                <a:solidFill>
                  <a:schemeClr val="bg1"/>
                </a:solidFill>
                <a:effectLst/>
              </a:rPr>
              <a:t>Self-Compassion and Self-Care Skills</a:t>
            </a:r>
            <a:r>
              <a:rPr lang="en-US" sz="2400" b="0" i="0" dirty="0">
                <a:effectLst/>
              </a:rPr>
              <a:t>: Emphasizing the importance of self-kindness and self-care practices.</a:t>
            </a:r>
          </a:p>
          <a:p>
            <a:pPr marL="285750" indent="-285750">
              <a:buFont typeface="Arial" panose="020B0604020202020204" pitchFamily="34" charset="0"/>
              <a:buChar char="•"/>
            </a:pPr>
            <a:r>
              <a:rPr lang="en-US" sz="2400" b="0" i="0" dirty="0">
                <a:solidFill>
                  <a:schemeClr val="bg1"/>
                </a:solidFill>
                <a:effectLst/>
              </a:rPr>
              <a:t>Cultural Competence</a:t>
            </a:r>
            <a:r>
              <a:rPr lang="en-US" sz="2400" b="0" i="0" dirty="0">
                <a:effectLst/>
              </a:rPr>
              <a:t>: Incorporating an understanding of cultural factors and their impact on therapy and skills application.</a:t>
            </a:r>
          </a:p>
          <a:p>
            <a:pPr marL="285750" indent="-285750">
              <a:buFont typeface="Arial" panose="020B0604020202020204" pitchFamily="34" charset="0"/>
              <a:buChar char="•"/>
            </a:pPr>
            <a:r>
              <a:rPr lang="en-US" sz="2400" dirty="0"/>
              <a:t>We will not be covering these in our course.</a:t>
            </a:r>
            <a:endParaRPr lang="en-CA" sz="2400" dirty="0"/>
          </a:p>
        </p:txBody>
      </p:sp>
      <p:pic>
        <p:nvPicPr>
          <p:cNvPr id="7" name="Picture 6" descr="A person walking in a forest&#10;&#10;Description automatically generated">
            <a:extLst>
              <a:ext uri="{FF2B5EF4-FFF2-40B4-BE49-F238E27FC236}">
                <a16:creationId xmlns:a16="http://schemas.microsoft.com/office/drawing/2014/main" id="{3834F14D-A852-A58D-A58A-34E7EB42A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39" y="1166912"/>
            <a:ext cx="4112417" cy="4893647"/>
          </a:xfrm>
          <a:prstGeom prst="rect">
            <a:avLst/>
          </a:prstGeom>
        </p:spPr>
      </p:pic>
      <p:sp>
        <p:nvSpPr>
          <p:cNvPr id="9" name="TextBox 8">
            <a:extLst>
              <a:ext uri="{FF2B5EF4-FFF2-40B4-BE49-F238E27FC236}">
                <a16:creationId xmlns:a16="http://schemas.microsoft.com/office/drawing/2014/main" id="{F4BB947C-80EF-748A-E901-98AFB88BEA18}"/>
              </a:ext>
            </a:extLst>
          </p:cNvPr>
          <p:cNvSpPr txBox="1"/>
          <p:nvPr/>
        </p:nvSpPr>
        <p:spPr>
          <a:xfrm>
            <a:off x="1081863" y="535831"/>
            <a:ext cx="3405077" cy="523220"/>
          </a:xfrm>
          <a:prstGeom prst="rect">
            <a:avLst/>
          </a:prstGeom>
          <a:noFill/>
        </p:spPr>
        <p:txBody>
          <a:bodyPr wrap="square">
            <a:spAutoFit/>
          </a:bodyPr>
          <a:lstStyle/>
          <a:p>
            <a:r>
              <a:rPr lang="en-US" sz="2800" b="0" i="0" dirty="0">
                <a:solidFill>
                  <a:schemeClr val="bg1"/>
                </a:solidFill>
                <a:effectLst/>
              </a:rPr>
              <a:t> DBT ADAPTATIONS</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67D0C6D7-1DE1-2B43-A288-A87F5C2B977F}"/>
              </a:ext>
            </a:extLst>
          </p:cNvPr>
          <p:cNvSpPr>
            <a:spLocks noGrp="1"/>
          </p:cNvSpPr>
          <p:nvPr>
            <p:ph type="sldNum" sz="quarter" idx="12"/>
          </p:nvPr>
        </p:nvSpPr>
        <p:spPr/>
        <p:txBody>
          <a:bodyPr/>
          <a:lstStyle/>
          <a:p>
            <a:fld id="{5B621ED0-B45F-441E-93E9-023E2B55C8A5}" type="slidenum">
              <a:rPr lang="en-CA" smtClean="0"/>
              <a:t>296</a:t>
            </a:fld>
            <a:endParaRPr lang="en-CA"/>
          </a:p>
        </p:txBody>
      </p:sp>
    </p:spTree>
    <p:extLst>
      <p:ext uri="{BB962C8B-B14F-4D97-AF65-F5344CB8AC3E}">
        <p14:creationId xmlns:p14="http://schemas.microsoft.com/office/powerpoint/2010/main" val="344447711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a:bodyPr>
          <a:lstStyle/>
          <a:p>
            <a:pPr marL="0" indent="0">
              <a:buNone/>
            </a:pPr>
            <a:endParaRPr lang="en-CA" sz="2400" dirty="0"/>
          </a:p>
          <a:p>
            <a:r>
              <a:rPr lang="en-CA" sz="3200" dirty="0"/>
              <a:t>Part 1: Psychological theory- understanding your mind</a:t>
            </a:r>
          </a:p>
          <a:p>
            <a:r>
              <a:rPr lang="en-CA" sz="3200" dirty="0"/>
              <a:t>Part 2: learning DBT skills </a:t>
            </a:r>
          </a:p>
          <a:p>
            <a:r>
              <a:rPr lang="en-CA" sz="3200" dirty="0">
                <a:solidFill>
                  <a:schemeClr val="bg1"/>
                </a:solidFill>
              </a:rPr>
              <a:t>Part 3: learning the 6 tools</a:t>
            </a:r>
          </a:p>
          <a:p>
            <a:r>
              <a:rPr lang="en-CA" sz="3200" dirty="0"/>
              <a:t>Part 4: learning the techniques and strategies needed for using the tools and skills</a:t>
            </a:r>
          </a:p>
          <a:p>
            <a:r>
              <a:rPr lang="en-CA" sz="3200" dirty="0"/>
              <a:t>Part 5: Practicing applying skills, tools, and strategies in everyday life</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D8509643-928E-2A92-337C-7E038190C1E9}"/>
              </a:ext>
            </a:extLst>
          </p:cNvPr>
          <p:cNvSpPr>
            <a:spLocks noGrp="1"/>
          </p:cNvSpPr>
          <p:nvPr>
            <p:ph type="sldNum" sz="quarter" idx="12"/>
          </p:nvPr>
        </p:nvSpPr>
        <p:spPr/>
        <p:txBody>
          <a:bodyPr/>
          <a:lstStyle/>
          <a:p>
            <a:fld id="{5B621ED0-B45F-441E-93E9-023E2B55C8A5}" type="slidenum">
              <a:rPr lang="en-CA" smtClean="0"/>
              <a:t>297</a:t>
            </a:fld>
            <a:endParaRPr lang="en-CA"/>
          </a:p>
        </p:txBody>
      </p:sp>
    </p:spTree>
    <p:extLst>
      <p:ext uri="{BB962C8B-B14F-4D97-AF65-F5344CB8AC3E}">
        <p14:creationId xmlns:p14="http://schemas.microsoft.com/office/powerpoint/2010/main" val="1697848908"/>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F7D9-1346-4B6B-BB92-0A24DB1139AE}"/>
              </a:ext>
            </a:extLst>
          </p:cNvPr>
          <p:cNvSpPr>
            <a:spLocks noGrp="1"/>
          </p:cNvSpPr>
          <p:nvPr>
            <p:ph type="title" idx="4294967295"/>
          </p:nvPr>
        </p:nvSpPr>
        <p:spPr>
          <a:xfrm>
            <a:off x="394834" y="217487"/>
            <a:ext cx="4746625" cy="1562100"/>
          </a:xfrm>
        </p:spPr>
        <p:txBody>
          <a:bodyPr>
            <a:normAutofit/>
          </a:bodyPr>
          <a:lstStyle/>
          <a:p>
            <a:pPr algn="ctr">
              <a:lnSpc>
                <a:spcPct val="90000"/>
              </a:lnSpc>
            </a:pPr>
            <a:r>
              <a:rPr lang="en-CA" sz="2800" dirty="0">
                <a:solidFill>
                  <a:schemeClr val="bg1"/>
                </a:solidFill>
              </a:rPr>
              <a:t>3. THE Six TOOLS-</a:t>
            </a:r>
            <a:br>
              <a:rPr lang="en-CA" sz="2800" dirty="0">
                <a:solidFill>
                  <a:schemeClr val="bg1"/>
                </a:solidFill>
              </a:rPr>
            </a:br>
            <a:r>
              <a:rPr lang="en-CA" sz="2800" dirty="0">
                <a:solidFill>
                  <a:schemeClr val="bg1"/>
                </a:solidFill>
              </a:rPr>
              <a:t> Simple manual    </a:t>
            </a:r>
          </a:p>
        </p:txBody>
      </p:sp>
      <p:sp>
        <p:nvSpPr>
          <p:cNvPr id="3" name="Content Placeholder 2">
            <a:extLst>
              <a:ext uri="{FF2B5EF4-FFF2-40B4-BE49-F238E27FC236}">
                <a16:creationId xmlns:a16="http://schemas.microsoft.com/office/drawing/2014/main" id="{EF580BA9-A647-481C-BC3C-BA5E36974342}"/>
              </a:ext>
            </a:extLst>
          </p:cNvPr>
          <p:cNvSpPr>
            <a:spLocks noGrp="1"/>
          </p:cNvSpPr>
          <p:nvPr>
            <p:ph idx="4294967295"/>
          </p:nvPr>
        </p:nvSpPr>
        <p:spPr>
          <a:xfrm>
            <a:off x="5730099" y="217487"/>
            <a:ext cx="6348486" cy="6423025"/>
          </a:xfrm>
        </p:spPr>
        <p:txBody>
          <a:bodyPr>
            <a:normAutofit/>
          </a:bodyPr>
          <a:lstStyle/>
          <a:p>
            <a:r>
              <a:rPr lang="en-CA" sz="3000" dirty="0"/>
              <a:t>1 Crisis plans</a:t>
            </a:r>
          </a:p>
          <a:p>
            <a:r>
              <a:rPr lang="en-CA" sz="3000" dirty="0"/>
              <a:t>2 Holes diary cards</a:t>
            </a:r>
          </a:p>
          <a:p>
            <a:r>
              <a:rPr lang="en-CA" sz="3000" dirty="0"/>
              <a:t>3 Chain analysis</a:t>
            </a:r>
          </a:p>
          <a:p>
            <a:r>
              <a:rPr lang="en-CA" sz="3000" dirty="0"/>
              <a:t>4 Rational mind remediation</a:t>
            </a:r>
          </a:p>
          <a:p>
            <a:r>
              <a:rPr lang="en-CA" sz="3000" dirty="0"/>
              <a:t>5 Goals diary cards</a:t>
            </a:r>
          </a:p>
          <a:p>
            <a:r>
              <a:rPr lang="en-CA" sz="3000" dirty="0"/>
              <a:t>6 Wise mind remediation</a:t>
            </a:r>
          </a:p>
          <a:p>
            <a:r>
              <a:rPr lang="en-CA" sz="3000" dirty="0"/>
              <a:t>The tools build on one another. To use the second tool, you need to know how to use the first one and so on.</a:t>
            </a:r>
          </a:p>
          <a:p>
            <a:r>
              <a:rPr lang="en-CA" sz="3000" dirty="0"/>
              <a:t>To benefit the most  from the course you must use the tools.  </a:t>
            </a:r>
          </a:p>
          <a:p>
            <a:endParaRPr lang="en-CA" dirty="0"/>
          </a:p>
        </p:txBody>
      </p:sp>
      <p:pic>
        <p:nvPicPr>
          <p:cNvPr id="8" name="Picture 7">
            <a:extLst>
              <a:ext uri="{FF2B5EF4-FFF2-40B4-BE49-F238E27FC236}">
                <a16:creationId xmlns:a16="http://schemas.microsoft.com/office/drawing/2014/main" id="{9B97AC91-89E5-4A97-A9D1-0D90CEA12E74}"/>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394834" y="1673262"/>
            <a:ext cx="5102943" cy="4392612"/>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DA2D5858-C2C4-5DAA-F39E-96817B94B0CA}"/>
              </a:ext>
            </a:extLst>
          </p:cNvPr>
          <p:cNvSpPr>
            <a:spLocks noGrp="1"/>
          </p:cNvSpPr>
          <p:nvPr>
            <p:ph type="sldNum" sz="quarter" idx="12"/>
          </p:nvPr>
        </p:nvSpPr>
        <p:spPr/>
        <p:txBody>
          <a:bodyPr/>
          <a:lstStyle/>
          <a:p>
            <a:fld id="{5B621ED0-B45F-441E-93E9-023E2B55C8A5}" type="slidenum">
              <a:rPr lang="en-CA" smtClean="0"/>
              <a:t>298</a:t>
            </a:fld>
            <a:endParaRPr lang="en-CA"/>
          </a:p>
        </p:txBody>
      </p:sp>
    </p:spTree>
    <p:extLst>
      <p:ext uri="{BB962C8B-B14F-4D97-AF65-F5344CB8AC3E}">
        <p14:creationId xmlns:p14="http://schemas.microsoft.com/office/powerpoint/2010/main" val="2740524618"/>
      </p:ext>
    </p:extLst>
  </p:cSld>
  <p:clrMapOvr>
    <a:masterClrMapping/>
  </p:clrMapOvr>
  <mc:AlternateContent xmlns:mc="http://schemas.openxmlformats.org/markup-compatibility/2006" xmlns:p14="http://schemas.microsoft.com/office/powerpoint/2010/main">
    <mc:Choice Requires="p14">
      <p:transition spd="slow" p14:dur="2000" advTm="34747"/>
    </mc:Choice>
    <mc:Fallback xmlns="">
      <p:transition spd="slow" advTm="34747"/>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BD18E6-8DC2-4F12-B9DE-7AA6673A0588}"/>
              </a:ext>
            </a:extLst>
          </p:cNvPr>
          <p:cNvSpPr>
            <a:spLocks noGrp="1"/>
          </p:cNvSpPr>
          <p:nvPr>
            <p:ph type="title" idx="4294967295"/>
          </p:nvPr>
        </p:nvSpPr>
        <p:spPr>
          <a:xfrm>
            <a:off x="0" y="609600"/>
            <a:ext cx="11307763" cy="1455738"/>
          </a:xfrm>
        </p:spPr>
        <p:txBody>
          <a:bodyPr/>
          <a:lstStyle/>
          <a:p>
            <a:r>
              <a:rPr lang="en-CA" dirty="0"/>
              <a:t>       </a:t>
            </a:r>
            <a:r>
              <a:rPr lang="en-CA" sz="2800" dirty="0">
                <a:solidFill>
                  <a:schemeClr val="bg1"/>
                </a:solidFill>
              </a:rPr>
              <a:t>Assessment tools                                         remediation tools</a:t>
            </a:r>
          </a:p>
        </p:txBody>
      </p:sp>
      <p:sp>
        <p:nvSpPr>
          <p:cNvPr id="5" name="Content Placeholder 4">
            <a:extLst>
              <a:ext uri="{FF2B5EF4-FFF2-40B4-BE49-F238E27FC236}">
                <a16:creationId xmlns:a16="http://schemas.microsoft.com/office/drawing/2014/main" id="{66343FB7-7D6D-4144-9A51-B460ACDA9C62}"/>
              </a:ext>
            </a:extLst>
          </p:cNvPr>
          <p:cNvSpPr>
            <a:spLocks noGrp="1"/>
          </p:cNvSpPr>
          <p:nvPr>
            <p:ph sz="half" idx="4294967295"/>
          </p:nvPr>
        </p:nvSpPr>
        <p:spPr>
          <a:xfrm>
            <a:off x="297712" y="2198688"/>
            <a:ext cx="5649913" cy="3649662"/>
          </a:xfrm>
        </p:spPr>
        <p:txBody>
          <a:bodyPr>
            <a:normAutofit/>
          </a:bodyPr>
          <a:lstStyle/>
          <a:p>
            <a:r>
              <a:rPr lang="en-CA" sz="2800" dirty="0"/>
              <a:t>Help you identify and understand your issues or the holes you fall into: </a:t>
            </a:r>
          </a:p>
          <a:p>
            <a:r>
              <a:rPr lang="en-CA" sz="2800" dirty="0"/>
              <a:t>Holes diary cards</a:t>
            </a:r>
          </a:p>
          <a:p>
            <a:r>
              <a:rPr lang="en-CA" sz="2800" dirty="0"/>
              <a:t>Chain analysis</a:t>
            </a:r>
          </a:p>
          <a:p>
            <a:r>
              <a:rPr lang="en-CA" sz="2800" dirty="0"/>
              <a:t>Goals diary cards</a:t>
            </a:r>
          </a:p>
        </p:txBody>
      </p:sp>
      <p:sp>
        <p:nvSpPr>
          <p:cNvPr id="6" name="Content Placeholder 5">
            <a:extLst>
              <a:ext uri="{FF2B5EF4-FFF2-40B4-BE49-F238E27FC236}">
                <a16:creationId xmlns:a16="http://schemas.microsoft.com/office/drawing/2014/main" id="{321356A1-9CF6-4211-ADE5-86E5AE288C21}"/>
              </a:ext>
            </a:extLst>
          </p:cNvPr>
          <p:cNvSpPr>
            <a:spLocks noGrp="1"/>
          </p:cNvSpPr>
          <p:nvPr>
            <p:ph sz="half" idx="4294967295"/>
          </p:nvPr>
        </p:nvSpPr>
        <p:spPr>
          <a:xfrm>
            <a:off x="6340475" y="2198688"/>
            <a:ext cx="5851525" cy="3649662"/>
          </a:xfrm>
        </p:spPr>
        <p:txBody>
          <a:bodyPr>
            <a:normAutofit lnSpcReduction="10000"/>
          </a:bodyPr>
          <a:lstStyle/>
          <a:p>
            <a:r>
              <a:rPr lang="en-CA" sz="2800" dirty="0"/>
              <a:t>Help you develop and implement approaches to changing your problems or get out of and avoid holes :</a:t>
            </a:r>
          </a:p>
          <a:p>
            <a:r>
              <a:rPr lang="en-CA" sz="2800" dirty="0"/>
              <a:t>Crisis plans</a:t>
            </a:r>
          </a:p>
          <a:p>
            <a:r>
              <a:rPr lang="en-CA" sz="2800" dirty="0"/>
              <a:t>Rational mind remediation</a:t>
            </a:r>
          </a:p>
          <a:p>
            <a:r>
              <a:rPr lang="en-CA" sz="2800" dirty="0"/>
              <a:t>Goals diary cards</a:t>
            </a:r>
          </a:p>
          <a:p>
            <a:r>
              <a:rPr lang="en-CA" sz="2800" dirty="0"/>
              <a:t>Wise mind remediation</a:t>
            </a:r>
          </a:p>
        </p:txBody>
      </p:sp>
      <p:sp>
        <p:nvSpPr>
          <p:cNvPr id="8" name="TextBox 7">
            <a:extLst>
              <a:ext uri="{FF2B5EF4-FFF2-40B4-BE49-F238E27FC236}">
                <a16:creationId xmlns:a16="http://schemas.microsoft.com/office/drawing/2014/main" id="{25274B71-5C7B-DB78-C865-7939AD488C80}"/>
              </a:ext>
            </a:extLst>
          </p:cNvPr>
          <p:cNvSpPr txBox="1"/>
          <p:nvPr/>
        </p:nvSpPr>
        <p:spPr>
          <a:xfrm>
            <a:off x="2824956" y="153084"/>
            <a:ext cx="6437298" cy="646331"/>
          </a:xfrm>
          <a:prstGeom prst="rect">
            <a:avLst/>
          </a:prstGeom>
          <a:noFill/>
        </p:spPr>
        <p:txBody>
          <a:bodyPr wrap="square">
            <a:spAutoFit/>
          </a:bodyPr>
          <a:lstStyle/>
          <a:p>
            <a:r>
              <a:rPr lang="en-CA" sz="3600" dirty="0">
                <a:solidFill>
                  <a:schemeClr val="bg1"/>
                </a:solidFill>
              </a:rPr>
              <a:t>TWO TYPES OF SIMPLE TOOLS</a:t>
            </a:r>
          </a:p>
        </p:txBody>
      </p:sp>
      <p:sp>
        <p:nvSpPr>
          <p:cNvPr id="2" name="Slide Number Placeholder 1">
            <a:extLst>
              <a:ext uri="{FF2B5EF4-FFF2-40B4-BE49-F238E27FC236}">
                <a16:creationId xmlns:a16="http://schemas.microsoft.com/office/drawing/2014/main" id="{C1E51111-EEB4-D169-F2B9-89B9061804B0}"/>
              </a:ext>
            </a:extLst>
          </p:cNvPr>
          <p:cNvSpPr>
            <a:spLocks noGrp="1"/>
          </p:cNvSpPr>
          <p:nvPr>
            <p:ph type="sldNum" sz="quarter" idx="12"/>
          </p:nvPr>
        </p:nvSpPr>
        <p:spPr/>
        <p:txBody>
          <a:bodyPr/>
          <a:lstStyle/>
          <a:p>
            <a:fld id="{5B621ED0-B45F-441E-93E9-023E2B55C8A5}" type="slidenum">
              <a:rPr lang="en-CA" smtClean="0"/>
              <a:t>299</a:t>
            </a:fld>
            <a:endParaRPr lang="en-CA"/>
          </a:p>
        </p:txBody>
      </p:sp>
    </p:spTree>
    <p:extLst>
      <p:ext uri="{BB962C8B-B14F-4D97-AF65-F5344CB8AC3E}">
        <p14:creationId xmlns:p14="http://schemas.microsoft.com/office/powerpoint/2010/main" val="318960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a:bodyPr>
          <a:lstStyle/>
          <a:p>
            <a:pPr marL="0" indent="0">
              <a:buNone/>
            </a:pPr>
            <a:endParaRPr lang="en-CA" sz="2400" dirty="0"/>
          </a:p>
          <a:p>
            <a:r>
              <a:rPr lang="en-CA" sz="3200" dirty="0"/>
              <a:t>Part 1: Psychological theory- understanding your mind</a:t>
            </a:r>
          </a:p>
          <a:p>
            <a:r>
              <a:rPr lang="en-CA" sz="3200" dirty="0"/>
              <a:t>Part 2: learning DBT skills </a:t>
            </a:r>
          </a:p>
          <a:p>
            <a:r>
              <a:rPr lang="en-CA" sz="3200" dirty="0"/>
              <a:t>Part 3: learning the 6 tools</a:t>
            </a:r>
          </a:p>
          <a:p>
            <a:r>
              <a:rPr lang="en-CA" sz="3200" dirty="0">
                <a:solidFill>
                  <a:schemeClr val="bg1"/>
                </a:solidFill>
              </a:rPr>
              <a:t>Part 4: learning the techniques and strategies needed for using the tools and skills</a:t>
            </a:r>
          </a:p>
          <a:p>
            <a:r>
              <a:rPr lang="en-CA" sz="3200" dirty="0"/>
              <a:t>Part 5: Practicing applying skills, tools, and strategies in everyday life</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A4882918-BC3F-1793-BFD2-D429EED7BF99}"/>
              </a:ext>
            </a:extLst>
          </p:cNvPr>
          <p:cNvSpPr>
            <a:spLocks noGrp="1"/>
          </p:cNvSpPr>
          <p:nvPr>
            <p:ph type="sldNum" sz="quarter" idx="12"/>
          </p:nvPr>
        </p:nvSpPr>
        <p:spPr/>
        <p:txBody>
          <a:bodyPr/>
          <a:lstStyle/>
          <a:p>
            <a:fld id="{5B621ED0-B45F-441E-93E9-023E2B55C8A5}" type="slidenum">
              <a:rPr lang="en-CA" smtClean="0"/>
              <a:t>300</a:t>
            </a:fld>
            <a:endParaRPr lang="en-CA"/>
          </a:p>
        </p:txBody>
      </p:sp>
    </p:spTree>
    <p:extLst>
      <p:ext uri="{BB962C8B-B14F-4D97-AF65-F5344CB8AC3E}">
        <p14:creationId xmlns:p14="http://schemas.microsoft.com/office/powerpoint/2010/main" val="1189123538"/>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DA7B-BD85-4913-A8A0-ACDA499A8800}"/>
              </a:ext>
            </a:extLst>
          </p:cNvPr>
          <p:cNvSpPr>
            <a:spLocks noGrp="1"/>
          </p:cNvSpPr>
          <p:nvPr>
            <p:ph type="title" idx="4294967295"/>
          </p:nvPr>
        </p:nvSpPr>
        <p:spPr>
          <a:xfrm>
            <a:off x="-237889" y="193675"/>
            <a:ext cx="6333889" cy="1279525"/>
          </a:xfrm>
        </p:spPr>
        <p:txBody>
          <a:bodyPr>
            <a:normAutofit/>
          </a:bodyPr>
          <a:lstStyle/>
          <a:p>
            <a:pPr algn="ctr"/>
            <a:r>
              <a:rPr lang="en-CA" sz="2400" b="1" dirty="0">
                <a:solidFill>
                  <a:schemeClr val="bg1"/>
                </a:solidFill>
              </a:rPr>
              <a:t> 4. the Techniques and strategies </a:t>
            </a:r>
            <a:br>
              <a:rPr lang="en-CA" sz="2400" b="1" dirty="0">
                <a:solidFill>
                  <a:schemeClr val="bg1"/>
                </a:solidFill>
              </a:rPr>
            </a:br>
            <a:r>
              <a:rPr lang="en-CA" sz="2400" b="1" dirty="0">
                <a:solidFill>
                  <a:schemeClr val="bg1"/>
                </a:solidFill>
              </a:rPr>
              <a:t>needed to use the simple tools</a:t>
            </a:r>
          </a:p>
        </p:txBody>
      </p:sp>
      <p:sp>
        <p:nvSpPr>
          <p:cNvPr id="3" name="Content Placeholder 2">
            <a:extLst>
              <a:ext uri="{FF2B5EF4-FFF2-40B4-BE49-F238E27FC236}">
                <a16:creationId xmlns:a16="http://schemas.microsoft.com/office/drawing/2014/main" id="{40F37A28-457A-42CA-A50A-590702CAEA3C}"/>
              </a:ext>
            </a:extLst>
          </p:cNvPr>
          <p:cNvSpPr>
            <a:spLocks noGrp="1"/>
          </p:cNvSpPr>
          <p:nvPr>
            <p:ph idx="4294967295"/>
          </p:nvPr>
        </p:nvSpPr>
        <p:spPr>
          <a:xfrm>
            <a:off x="6096000" y="387350"/>
            <a:ext cx="5997575" cy="6470650"/>
          </a:xfrm>
        </p:spPr>
        <p:txBody>
          <a:bodyPr>
            <a:normAutofit fontScale="92500" lnSpcReduction="10000"/>
          </a:bodyPr>
          <a:lstStyle/>
          <a:p>
            <a:r>
              <a:rPr lang="en-CA" sz="2600" dirty="0">
                <a:solidFill>
                  <a:schemeClr val="bg1"/>
                </a:solidFill>
              </a:rPr>
              <a:t>1. </a:t>
            </a:r>
            <a:r>
              <a:rPr lang="en-CA" sz="2600" dirty="0"/>
              <a:t>Use good problem-solving strategies when using the tools by following the steps in the algorithms and templates.</a:t>
            </a:r>
          </a:p>
          <a:p>
            <a:r>
              <a:rPr lang="en-CA" sz="2600" dirty="0">
                <a:solidFill>
                  <a:schemeClr val="bg1"/>
                </a:solidFill>
              </a:rPr>
              <a:t>2</a:t>
            </a:r>
            <a:r>
              <a:rPr lang="en-CA" sz="2600" dirty="0"/>
              <a:t>. Be mindful of your “dashboard”:</a:t>
            </a:r>
          </a:p>
          <a:p>
            <a:pPr marL="0" indent="0">
              <a:buNone/>
            </a:pPr>
            <a:r>
              <a:rPr lang="en-CA" sz="2600" dirty="0"/>
              <a:t>     a) Monitor your energy balance. </a:t>
            </a:r>
          </a:p>
          <a:p>
            <a:pPr marL="0" indent="0">
              <a:buNone/>
            </a:pPr>
            <a:r>
              <a:rPr lang="en-CA" sz="2600" dirty="0"/>
              <a:t>     b) Be mindful of your crisis risk level.</a:t>
            </a:r>
          </a:p>
          <a:p>
            <a:pPr marL="0" indent="0">
              <a:buNone/>
            </a:pPr>
            <a:r>
              <a:rPr lang="en-CA" sz="2600" dirty="0"/>
              <a:t>     c) Stay in the window of emotional tolerance </a:t>
            </a:r>
          </a:p>
          <a:p>
            <a:pPr marL="0" indent="0">
              <a:buNone/>
            </a:pPr>
            <a:r>
              <a:rPr lang="en-CA" sz="2600" dirty="0"/>
              <a:t>     d) Be aware of your emotional footprint and that of those around you. </a:t>
            </a:r>
          </a:p>
          <a:p>
            <a:pPr marL="0" indent="0">
              <a:buNone/>
            </a:pPr>
            <a:r>
              <a:rPr lang="en-CA" sz="2600" dirty="0"/>
              <a:t>      e) track your expansion</a:t>
            </a:r>
          </a:p>
          <a:p>
            <a:r>
              <a:rPr lang="en-CA" sz="2600" dirty="0">
                <a:solidFill>
                  <a:schemeClr val="bg1"/>
                </a:solidFill>
              </a:rPr>
              <a:t>3</a:t>
            </a:r>
            <a:r>
              <a:rPr lang="en-CA" sz="2600" dirty="0"/>
              <a:t>. Stay in the window of tolerance by pendulating.</a:t>
            </a:r>
          </a:p>
          <a:p>
            <a:r>
              <a:rPr lang="en-CA" sz="2600" dirty="0">
                <a:solidFill>
                  <a:schemeClr val="bg1"/>
                </a:solidFill>
              </a:rPr>
              <a:t>4</a:t>
            </a:r>
            <a:r>
              <a:rPr lang="en-CA" sz="2600" dirty="0"/>
              <a:t>. Use editing, splicing and pasting with problematic thoughts, feelings or behaviors to practice new ones. </a:t>
            </a:r>
          </a:p>
          <a:p>
            <a:pPr marL="0" indent="0">
              <a:buNone/>
            </a:pPr>
            <a:endParaRPr lang="en-CA" sz="2400" dirty="0"/>
          </a:p>
        </p:txBody>
      </p:sp>
      <p:pic>
        <p:nvPicPr>
          <p:cNvPr id="7" name="Picture 6" descr="School girl holding up chemistry flask with blue liquid">
            <a:extLst>
              <a:ext uri="{FF2B5EF4-FFF2-40B4-BE49-F238E27FC236}">
                <a16:creationId xmlns:a16="http://schemas.microsoft.com/office/drawing/2014/main" id="{B4E7B308-CB9B-4A59-BB94-054F7F189B93}"/>
              </a:ext>
            </a:extLst>
          </p:cNvPr>
          <p:cNvPicPr>
            <a:picLocks noChangeAspect="1"/>
          </p:cNvPicPr>
          <p:nvPr/>
        </p:nvPicPr>
        <p:blipFill rotWithShape="1">
          <a:blip r:embed="rId2"/>
          <a:srcRect l="19998" r="10754" b="2"/>
          <a:stretch/>
        </p:blipFill>
        <p:spPr>
          <a:xfrm>
            <a:off x="255472" y="1497742"/>
            <a:ext cx="5447070" cy="4948107"/>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C661290C-C82E-D33A-4A76-971163E89E4C}"/>
              </a:ext>
            </a:extLst>
          </p:cNvPr>
          <p:cNvSpPr>
            <a:spLocks noGrp="1"/>
          </p:cNvSpPr>
          <p:nvPr>
            <p:ph type="sldNum" sz="quarter" idx="12"/>
          </p:nvPr>
        </p:nvSpPr>
        <p:spPr/>
        <p:txBody>
          <a:bodyPr/>
          <a:lstStyle/>
          <a:p>
            <a:fld id="{5B621ED0-B45F-441E-93E9-023E2B55C8A5}" type="slidenum">
              <a:rPr lang="en-CA" smtClean="0"/>
              <a:t>301</a:t>
            </a:fld>
            <a:endParaRPr lang="en-CA"/>
          </a:p>
        </p:txBody>
      </p:sp>
    </p:spTree>
    <p:extLst>
      <p:ext uri="{BB962C8B-B14F-4D97-AF65-F5344CB8AC3E}">
        <p14:creationId xmlns:p14="http://schemas.microsoft.com/office/powerpoint/2010/main" val="3853516146"/>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F619-521B-482A-9E59-9FBF02A1C0BA}"/>
              </a:ext>
            </a:extLst>
          </p:cNvPr>
          <p:cNvSpPr>
            <a:spLocks noGrp="1"/>
          </p:cNvSpPr>
          <p:nvPr>
            <p:ph type="title" idx="4294967295"/>
          </p:nvPr>
        </p:nvSpPr>
        <p:spPr>
          <a:xfrm>
            <a:off x="771798" y="355127"/>
            <a:ext cx="4198937" cy="1097277"/>
          </a:xfrm>
        </p:spPr>
        <p:txBody>
          <a:bodyPr>
            <a:normAutofit fontScale="90000"/>
          </a:bodyPr>
          <a:lstStyle/>
          <a:p>
            <a:pPr algn="ctr"/>
            <a:r>
              <a:rPr lang="en-CA" dirty="0">
                <a:solidFill>
                  <a:schemeClr val="bg1"/>
                </a:solidFill>
              </a:rPr>
              <a:t>SIMPLE Course overview</a:t>
            </a:r>
          </a:p>
        </p:txBody>
      </p:sp>
      <p:sp>
        <p:nvSpPr>
          <p:cNvPr id="3" name="Content Placeholder 2">
            <a:extLst>
              <a:ext uri="{FF2B5EF4-FFF2-40B4-BE49-F238E27FC236}">
                <a16:creationId xmlns:a16="http://schemas.microsoft.com/office/drawing/2014/main" id="{176C9207-FCF2-45D6-946A-5DA2A5A26DE0}"/>
              </a:ext>
            </a:extLst>
          </p:cNvPr>
          <p:cNvSpPr>
            <a:spLocks noGrp="1"/>
          </p:cNvSpPr>
          <p:nvPr>
            <p:ph idx="4294967295"/>
          </p:nvPr>
        </p:nvSpPr>
        <p:spPr>
          <a:xfrm>
            <a:off x="5925637" y="255181"/>
            <a:ext cx="6069012" cy="6115457"/>
          </a:xfrm>
        </p:spPr>
        <p:txBody>
          <a:bodyPr>
            <a:normAutofit/>
          </a:bodyPr>
          <a:lstStyle/>
          <a:p>
            <a:pPr marL="0" indent="0">
              <a:buNone/>
            </a:pPr>
            <a:endParaRPr lang="en-CA" sz="2400" dirty="0"/>
          </a:p>
          <a:p>
            <a:r>
              <a:rPr lang="en-CA" sz="3200" dirty="0"/>
              <a:t>Part 1: Psychological theory- understanding your mind</a:t>
            </a:r>
          </a:p>
          <a:p>
            <a:r>
              <a:rPr lang="en-CA" sz="3200" dirty="0"/>
              <a:t>Part 2: learning DBT skills </a:t>
            </a:r>
          </a:p>
          <a:p>
            <a:r>
              <a:rPr lang="en-CA" sz="3200" dirty="0"/>
              <a:t>Part 3: learning the 6 tools</a:t>
            </a:r>
          </a:p>
          <a:p>
            <a:r>
              <a:rPr lang="en-CA" sz="3200" dirty="0"/>
              <a:t>Part 4: learning the techniques and strategies needed for using the tools and skills</a:t>
            </a:r>
          </a:p>
          <a:p>
            <a:r>
              <a:rPr lang="en-CA" sz="3200" dirty="0">
                <a:solidFill>
                  <a:schemeClr val="bg1"/>
                </a:solidFill>
              </a:rPr>
              <a:t>Part 5: Practicing applying skills, tools, and strategies in everyday life</a:t>
            </a:r>
          </a:p>
        </p:txBody>
      </p:sp>
      <p:pic>
        <p:nvPicPr>
          <p:cNvPr id="7" name="Picture 6" descr="A cloudy sky as seen from the airplane window">
            <a:extLst>
              <a:ext uri="{FF2B5EF4-FFF2-40B4-BE49-F238E27FC236}">
                <a16:creationId xmlns:a16="http://schemas.microsoft.com/office/drawing/2014/main" id="{B371E28F-66AB-48A8-8702-B5BA8C8CB26F}"/>
              </a:ext>
            </a:extLst>
          </p:cNvPr>
          <p:cNvPicPr>
            <a:picLocks noChangeAspect="1"/>
          </p:cNvPicPr>
          <p:nvPr/>
        </p:nvPicPr>
        <p:blipFill rotWithShape="1">
          <a:blip r:embed="rId2"/>
          <a:srcRect l="27378" r="3" b="3"/>
          <a:stretch/>
        </p:blipFill>
        <p:spPr>
          <a:xfrm>
            <a:off x="147732" y="1544324"/>
            <a:ext cx="5447070" cy="44099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11246E71-0EB4-DE2F-3F19-3954853AA48B}"/>
              </a:ext>
            </a:extLst>
          </p:cNvPr>
          <p:cNvSpPr>
            <a:spLocks noGrp="1"/>
          </p:cNvSpPr>
          <p:nvPr>
            <p:ph type="sldNum" sz="quarter" idx="12"/>
          </p:nvPr>
        </p:nvSpPr>
        <p:spPr/>
        <p:txBody>
          <a:bodyPr/>
          <a:lstStyle/>
          <a:p>
            <a:fld id="{5B621ED0-B45F-441E-93E9-023E2B55C8A5}" type="slidenum">
              <a:rPr lang="en-CA" smtClean="0"/>
              <a:t>302</a:t>
            </a:fld>
            <a:endParaRPr lang="en-CA"/>
          </a:p>
        </p:txBody>
      </p:sp>
    </p:spTree>
    <p:extLst>
      <p:ext uri="{BB962C8B-B14F-4D97-AF65-F5344CB8AC3E}">
        <p14:creationId xmlns:p14="http://schemas.microsoft.com/office/powerpoint/2010/main" val="2221733336"/>
      </p:ext>
    </p:extLst>
  </p:cSld>
  <p:clrMapOvr>
    <a:masterClrMapping/>
  </p:clrMapOvr>
  <mc:AlternateContent xmlns:mc="http://schemas.openxmlformats.org/markup-compatibility/2006" xmlns:p14="http://schemas.microsoft.com/office/powerpoint/2010/main">
    <mc:Choice Requires="p14">
      <p:transition spd="med" p14:dur="700" advTm="26132">
        <p:fade/>
      </p:transition>
    </mc:Choice>
    <mc:Fallback xmlns="">
      <p:transition spd="med" advTm="26132">
        <p:fade/>
      </p:transition>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F86D-CC47-C8D3-BF76-5E28AC74BE76}"/>
              </a:ext>
            </a:extLst>
          </p:cNvPr>
          <p:cNvSpPr>
            <a:spLocks noGrp="1"/>
          </p:cNvSpPr>
          <p:nvPr>
            <p:ph type="title" idx="4294967295"/>
          </p:nvPr>
        </p:nvSpPr>
        <p:spPr>
          <a:xfrm>
            <a:off x="0" y="434975"/>
            <a:ext cx="5019675" cy="1508125"/>
          </a:xfrm>
        </p:spPr>
        <p:txBody>
          <a:bodyPr>
            <a:normAutofit/>
          </a:bodyPr>
          <a:lstStyle/>
          <a:p>
            <a:pPr algn="ctr"/>
            <a:r>
              <a:rPr lang="en-CA" sz="2000" dirty="0">
                <a:solidFill>
                  <a:schemeClr val="bg1"/>
                </a:solidFill>
              </a:rPr>
              <a:t>5. Practice applying skills tools and strategies in everyday life.</a:t>
            </a:r>
          </a:p>
        </p:txBody>
      </p:sp>
      <p:sp>
        <p:nvSpPr>
          <p:cNvPr id="3" name="Content Placeholder 2">
            <a:extLst>
              <a:ext uri="{FF2B5EF4-FFF2-40B4-BE49-F238E27FC236}">
                <a16:creationId xmlns:a16="http://schemas.microsoft.com/office/drawing/2014/main" id="{348598A2-9E79-0CFD-89CB-F8CD54B7EF59}"/>
              </a:ext>
            </a:extLst>
          </p:cNvPr>
          <p:cNvSpPr>
            <a:spLocks noGrp="1"/>
          </p:cNvSpPr>
          <p:nvPr>
            <p:ph idx="4294967295"/>
          </p:nvPr>
        </p:nvSpPr>
        <p:spPr>
          <a:xfrm>
            <a:off x="4820235" y="578349"/>
            <a:ext cx="7371765" cy="5701302"/>
          </a:xfrm>
        </p:spPr>
        <p:txBody>
          <a:bodyPr>
            <a:noAutofit/>
          </a:bodyPr>
          <a:lstStyle/>
          <a:p>
            <a:r>
              <a:rPr lang="en-CA" sz="2000" dirty="0"/>
              <a:t>6 or 7 times during the year, after introducing a new tool we schedule time to practice it, in a session, with a volunteer . The goal is to help the volunteer, and the other participants, understand how to use the skills, tools and strategies in their own lives and in real life situations.</a:t>
            </a:r>
          </a:p>
          <a:p>
            <a:r>
              <a:rPr lang="en-CA" sz="2000" dirty="0"/>
              <a:t>If you would like to volunteer for a practice, please let us know using email.</a:t>
            </a:r>
          </a:p>
          <a:p>
            <a:r>
              <a:rPr lang="en-CA" sz="2000" dirty="0"/>
              <a:t> If you decide to volunteer you will meet with Dr. Cleto individually on zoom or in person to practice applying the tools, skills and strategies to your situation before doing it “live” in the Wednesday session.(you will have to have time for this, it usually takes 1.5-2 hours)</a:t>
            </a:r>
          </a:p>
          <a:p>
            <a:r>
              <a:rPr lang="en-CA" sz="2000" dirty="0"/>
              <a:t>We will be asking for volunteers throughout the year. If you would like to volunteer for a practice, please let us know using the </a:t>
            </a:r>
            <a:r>
              <a:rPr lang="en-CA" sz="2000" dirty="0">
                <a:hlinkClick r:id="rId2"/>
              </a:rPr>
              <a:t>itssimple2023@gmail.com</a:t>
            </a:r>
            <a:r>
              <a:rPr lang="en-CA" sz="2000" dirty="0"/>
              <a:t> email.</a:t>
            </a:r>
          </a:p>
          <a:p>
            <a:r>
              <a:rPr lang="en-CA" sz="2000" dirty="0"/>
              <a:t>We may not be able to do a practice with everyone who volunteers. We will go by first email first practice volunteer basis.</a:t>
            </a:r>
          </a:p>
          <a:p>
            <a:r>
              <a:rPr lang="en-CA" sz="2000" dirty="0"/>
              <a:t>We may also some of this in the Boing group. </a:t>
            </a:r>
          </a:p>
          <a:p>
            <a:endParaRPr lang="en-CA" sz="2400" dirty="0"/>
          </a:p>
        </p:txBody>
      </p:sp>
      <p:pic>
        <p:nvPicPr>
          <p:cNvPr id="1026" name="Picture 2" descr="9 Ways To Stand Out In A Group Interview - Work It Daily">
            <a:extLst>
              <a:ext uri="{FF2B5EF4-FFF2-40B4-BE49-F238E27FC236}">
                <a16:creationId xmlns:a16="http://schemas.microsoft.com/office/drawing/2014/main" id="{4C9DF48E-0854-00F4-C241-CAFEC34155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440" y="1749351"/>
            <a:ext cx="4366296" cy="30565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7EFAED-DA74-7387-D8E8-202AA766705C}"/>
              </a:ext>
            </a:extLst>
          </p:cNvPr>
          <p:cNvSpPr txBox="1"/>
          <p:nvPr/>
        </p:nvSpPr>
        <p:spPr>
          <a:xfrm>
            <a:off x="1097813" y="4952345"/>
            <a:ext cx="2559787" cy="954107"/>
          </a:xfrm>
          <a:prstGeom prst="rect">
            <a:avLst/>
          </a:prstGeom>
          <a:noFill/>
        </p:spPr>
        <p:txBody>
          <a:bodyPr wrap="square">
            <a:spAutoFit/>
          </a:bodyPr>
          <a:lstStyle/>
          <a:p>
            <a:pPr algn="ctr"/>
            <a:r>
              <a:rPr lang="en-CA" sz="2800" dirty="0"/>
              <a:t>Wednesday practices</a:t>
            </a:r>
          </a:p>
        </p:txBody>
      </p:sp>
      <p:sp>
        <p:nvSpPr>
          <p:cNvPr id="4" name="Slide Number Placeholder 3">
            <a:extLst>
              <a:ext uri="{FF2B5EF4-FFF2-40B4-BE49-F238E27FC236}">
                <a16:creationId xmlns:a16="http://schemas.microsoft.com/office/drawing/2014/main" id="{B8B3AC4A-B16C-AE99-3A63-BBAFE1892352}"/>
              </a:ext>
            </a:extLst>
          </p:cNvPr>
          <p:cNvSpPr>
            <a:spLocks noGrp="1"/>
          </p:cNvSpPr>
          <p:nvPr>
            <p:ph type="sldNum" sz="quarter" idx="12"/>
          </p:nvPr>
        </p:nvSpPr>
        <p:spPr/>
        <p:txBody>
          <a:bodyPr/>
          <a:lstStyle/>
          <a:p>
            <a:fld id="{5B621ED0-B45F-441E-93E9-023E2B55C8A5}" type="slidenum">
              <a:rPr lang="en-CA" smtClean="0"/>
              <a:t>303</a:t>
            </a:fld>
            <a:endParaRPr lang="en-CA"/>
          </a:p>
        </p:txBody>
      </p:sp>
    </p:spTree>
    <p:extLst>
      <p:ext uri="{BB962C8B-B14F-4D97-AF65-F5344CB8AC3E}">
        <p14:creationId xmlns:p14="http://schemas.microsoft.com/office/powerpoint/2010/main" val="3968824624"/>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solidFill>
                  <a:schemeClr val="bg1"/>
                </a:solidFill>
              </a:rPr>
              <a:t>10-minute Break 10:30-10:40 (give or take 10 minutes)</a:t>
            </a:r>
            <a:endParaRPr lang="en-US" sz="2800" dirty="0">
              <a:solidFill>
                <a:schemeClr val="bg1"/>
              </a:solidFill>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1A7759BA-F827-EFC6-FB12-61E6D5BDC5A6}"/>
              </a:ext>
            </a:extLst>
          </p:cNvPr>
          <p:cNvSpPr>
            <a:spLocks noGrp="1"/>
          </p:cNvSpPr>
          <p:nvPr>
            <p:ph type="sldNum" sz="quarter" idx="12"/>
          </p:nvPr>
        </p:nvSpPr>
        <p:spPr/>
        <p:txBody>
          <a:bodyPr/>
          <a:lstStyle/>
          <a:p>
            <a:fld id="{5B621ED0-B45F-441E-93E9-023E2B55C8A5}" type="slidenum">
              <a:rPr lang="en-CA" smtClean="0"/>
              <a:t>304</a:t>
            </a:fld>
            <a:endParaRPr lang="en-CA"/>
          </a:p>
        </p:txBody>
      </p:sp>
    </p:spTree>
    <p:extLst>
      <p:ext uri="{BB962C8B-B14F-4D97-AF65-F5344CB8AC3E}">
        <p14:creationId xmlns:p14="http://schemas.microsoft.com/office/powerpoint/2010/main" val="59782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931183" y="5847417"/>
            <a:ext cx="9966960" cy="1325880"/>
          </a:xfrm>
        </p:spPr>
        <p:txBody>
          <a:bodyPr vert="horz" lIns="91440" tIns="45720" rIns="91440" bIns="45720" rtlCol="0" anchor="b">
            <a:normAutofit fontScale="90000"/>
          </a:bodyPr>
          <a:lstStyle/>
          <a:p>
            <a:pPr algn="ctr">
              <a:lnSpc>
                <a:spcPct val="85000"/>
              </a:lnSpc>
            </a:pPr>
            <a:r>
              <a:rPr lang="en-US" sz="4600" b="1" cap="all" dirty="0">
                <a:solidFill>
                  <a:schemeClr val="tx1"/>
                </a:solidFill>
              </a:rPr>
              <a:t> </a:t>
            </a:r>
            <a:r>
              <a:rPr lang="en-US" sz="4600" b="1" cap="all" dirty="0">
                <a:solidFill>
                  <a:schemeClr val="bg1"/>
                </a:solidFill>
              </a:rPr>
              <a:t>session 2 of  SIMPLE</a:t>
            </a:r>
            <a:br>
              <a:rPr lang="en-US" sz="4600" b="1" cap="all" dirty="0">
                <a:solidFill>
                  <a:schemeClr val="bg1"/>
                </a:solidFill>
              </a:rPr>
            </a:br>
            <a:r>
              <a:rPr lang="en-US" sz="4600" b="1" cap="all" dirty="0">
                <a:solidFill>
                  <a:schemeClr val="bg1"/>
                </a:solidFill>
              </a:rPr>
              <a:t>10-minute break</a:t>
            </a:r>
            <a:br>
              <a:rPr lang="en-US" sz="4600" b="1" cap="all" dirty="0"/>
            </a:br>
            <a:endParaRPr lang="en-US" sz="4600" b="1" cap="all" dirty="0"/>
          </a:p>
        </p:txBody>
      </p:sp>
      <p:pic>
        <p:nvPicPr>
          <p:cNvPr id="4" name="Picture 3" descr="Business handshake">
            <a:extLst>
              <a:ext uri="{FF2B5EF4-FFF2-40B4-BE49-F238E27FC236}">
                <a16:creationId xmlns:a16="http://schemas.microsoft.com/office/drawing/2014/main" id="{A33145B7-57B8-27CD-B51F-980732FA5451}"/>
              </a:ext>
            </a:extLst>
          </p:cNvPr>
          <p:cNvPicPr>
            <a:picLocks noChangeAspect="1"/>
          </p:cNvPicPr>
          <p:nvPr/>
        </p:nvPicPr>
        <p:blipFill rotWithShape="1">
          <a:blip r:embed="rId2"/>
          <a:srcRect t="35014" b="20042"/>
          <a:stretch/>
        </p:blipFill>
        <p:spPr>
          <a:xfrm>
            <a:off x="-42286" y="669851"/>
            <a:ext cx="12234286" cy="3657589"/>
          </a:xfrm>
          <a:prstGeom prst="rect">
            <a:avLst/>
          </a:prstGeom>
        </p:spPr>
      </p:pic>
      <p:sp>
        <p:nvSpPr>
          <p:cNvPr id="3" name="Slide Number Placeholder 2">
            <a:extLst>
              <a:ext uri="{FF2B5EF4-FFF2-40B4-BE49-F238E27FC236}">
                <a16:creationId xmlns:a16="http://schemas.microsoft.com/office/drawing/2014/main" id="{FBE869A8-85AE-0FE7-84B4-9B6CA938E437}"/>
              </a:ext>
            </a:extLst>
          </p:cNvPr>
          <p:cNvSpPr>
            <a:spLocks noGrp="1"/>
          </p:cNvSpPr>
          <p:nvPr>
            <p:ph type="sldNum" sz="quarter" idx="12"/>
          </p:nvPr>
        </p:nvSpPr>
        <p:spPr/>
        <p:txBody>
          <a:bodyPr/>
          <a:lstStyle/>
          <a:p>
            <a:fld id="{5B621ED0-B45F-441E-93E9-023E2B55C8A5}" type="slidenum">
              <a:rPr lang="en-CA" smtClean="0"/>
              <a:t>305</a:t>
            </a:fld>
            <a:endParaRPr lang="en-CA"/>
          </a:p>
        </p:txBody>
      </p:sp>
    </p:spTree>
    <p:extLst>
      <p:ext uri="{BB962C8B-B14F-4D97-AF65-F5344CB8AC3E}">
        <p14:creationId xmlns:p14="http://schemas.microsoft.com/office/powerpoint/2010/main" val="3043014623"/>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10 Minutes Timer With Calm and Soft Music">
            <a:hlinkClick r:id="" action="ppaction://media"/>
            <a:extLst>
              <a:ext uri="{FF2B5EF4-FFF2-40B4-BE49-F238E27FC236}">
                <a16:creationId xmlns:a16="http://schemas.microsoft.com/office/drawing/2014/main" id="{36B7585C-5468-3A1C-F8BE-1032A1097C0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45D38DA-3CA5-363C-1187-28BA2C166B67}"/>
              </a:ext>
            </a:extLst>
          </p:cNvPr>
          <p:cNvSpPr>
            <a:spLocks noGrp="1"/>
          </p:cNvSpPr>
          <p:nvPr>
            <p:ph type="sldNum" sz="quarter" idx="12"/>
          </p:nvPr>
        </p:nvSpPr>
        <p:spPr/>
        <p:txBody>
          <a:bodyPr/>
          <a:lstStyle/>
          <a:p>
            <a:fld id="{5B621ED0-B45F-441E-93E9-023E2B55C8A5}" type="slidenum">
              <a:rPr lang="en-CA" smtClean="0"/>
              <a:t>306</a:t>
            </a:fld>
            <a:endParaRPr lang="en-CA"/>
          </a:p>
        </p:txBody>
      </p:sp>
    </p:spTree>
    <p:extLst>
      <p:ext uri="{BB962C8B-B14F-4D97-AF65-F5344CB8AC3E}">
        <p14:creationId xmlns:p14="http://schemas.microsoft.com/office/powerpoint/2010/main" val="333335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1016243" y="5251994"/>
            <a:ext cx="9966960" cy="1325880"/>
          </a:xfrm>
        </p:spPr>
        <p:txBody>
          <a:bodyPr vert="horz" lIns="91440" tIns="45720" rIns="91440" bIns="45720" rtlCol="0" anchor="b">
            <a:normAutofit fontScale="90000"/>
          </a:bodyPr>
          <a:lstStyle/>
          <a:p>
            <a:pPr algn="ctr">
              <a:lnSpc>
                <a:spcPct val="85000"/>
              </a:lnSpc>
            </a:pPr>
            <a:r>
              <a:rPr lang="en-US" sz="4600" b="1" cap="all" dirty="0">
                <a:solidFill>
                  <a:schemeClr val="tx1"/>
                </a:solidFill>
              </a:rPr>
              <a:t> </a:t>
            </a:r>
            <a:r>
              <a:rPr lang="en-US" sz="4600" b="1" cap="all" dirty="0">
                <a:solidFill>
                  <a:schemeClr val="bg1"/>
                </a:solidFill>
              </a:rPr>
              <a:t>session 2 of  SIMPLE</a:t>
            </a:r>
            <a:br>
              <a:rPr lang="en-US" sz="4600" b="1" cap="all" dirty="0">
                <a:solidFill>
                  <a:schemeClr val="bg1"/>
                </a:solidFill>
              </a:rPr>
            </a:br>
            <a:r>
              <a:rPr lang="en-US" sz="4600" b="1" dirty="0">
                <a:solidFill>
                  <a:schemeClr val="bg1"/>
                </a:solidFill>
              </a:rPr>
              <a:t>welcome back from the break</a:t>
            </a:r>
            <a:br>
              <a:rPr lang="en-US" sz="4600" b="1" cap="all" dirty="0"/>
            </a:br>
            <a:endParaRPr lang="en-US" sz="4600" b="1" cap="all" dirty="0"/>
          </a:p>
        </p:txBody>
      </p:sp>
      <p:pic>
        <p:nvPicPr>
          <p:cNvPr id="4" name="Picture 3" descr="Business handshake">
            <a:extLst>
              <a:ext uri="{FF2B5EF4-FFF2-40B4-BE49-F238E27FC236}">
                <a16:creationId xmlns:a16="http://schemas.microsoft.com/office/drawing/2014/main" id="{BA672917-3B88-5DA2-6C21-304E46E65271}"/>
              </a:ext>
            </a:extLst>
          </p:cNvPr>
          <p:cNvPicPr>
            <a:picLocks noChangeAspect="1"/>
          </p:cNvPicPr>
          <p:nvPr/>
        </p:nvPicPr>
        <p:blipFill rotWithShape="1">
          <a:blip r:embed="rId2"/>
          <a:srcRect t="35014" b="20042"/>
          <a:stretch/>
        </p:blipFill>
        <p:spPr>
          <a:xfrm>
            <a:off x="-42286" y="669851"/>
            <a:ext cx="12234286" cy="3657589"/>
          </a:xfrm>
          <a:prstGeom prst="rect">
            <a:avLst/>
          </a:prstGeom>
        </p:spPr>
      </p:pic>
      <p:sp>
        <p:nvSpPr>
          <p:cNvPr id="3" name="Slide Number Placeholder 2">
            <a:extLst>
              <a:ext uri="{FF2B5EF4-FFF2-40B4-BE49-F238E27FC236}">
                <a16:creationId xmlns:a16="http://schemas.microsoft.com/office/drawing/2014/main" id="{AFB02D12-6207-C4C0-4F01-E111D4763625}"/>
              </a:ext>
            </a:extLst>
          </p:cNvPr>
          <p:cNvSpPr>
            <a:spLocks noGrp="1"/>
          </p:cNvSpPr>
          <p:nvPr>
            <p:ph type="sldNum" sz="quarter" idx="12"/>
          </p:nvPr>
        </p:nvSpPr>
        <p:spPr/>
        <p:txBody>
          <a:bodyPr/>
          <a:lstStyle/>
          <a:p>
            <a:fld id="{5B621ED0-B45F-441E-93E9-023E2B55C8A5}" type="slidenum">
              <a:rPr lang="en-CA" smtClean="0"/>
              <a:t>307</a:t>
            </a:fld>
            <a:endParaRPr lang="en-CA"/>
          </a:p>
        </p:txBody>
      </p:sp>
    </p:spTree>
    <p:extLst>
      <p:ext uri="{BB962C8B-B14F-4D97-AF65-F5344CB8AC3E}">
        <p14:creationId xmlns:p14="http://schemas.microsoft.com/office/powerpoint/2010/main" val="963234105"/>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solidFill>
                  <a:schemeClr val="bg1"/>
                </a:solidFill>
                <a:latin typeface="Calibri" panose="020F0502020204030204" pitchFamily="34" charset="0"/>
                <a:cs typeface="Times New Roman" panose="02020603050405020304" pitchFamily="18" charset="0"/>
              </a:rPr>
              <a:t>Challenges often encountered by people doing the Simple course</a:t>
            </a:r>
            <a:endParaRPr lang="en-CA" sz="2800" dirty="0">
              <a:solidFill>
                <a:schemeClr val="bg1"/>
              </a:solidFill>
            </a:endParaRPr>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A0214A19-B877-A7FD-AB8B-F1E58A42F24E}"/>
              </a:ext>
            </a:extLst>
          </p:cNvPr>
          <p:cNvSpPr>
            <a:spLocks noGrp="1"/>
          </p:cNvSpPr>
          <p:nvPr>
            <p:ph type="sldNum" sz="quarter" idx="12"/>
          </p:nvPr>
        </p:nvSpPr>
        <p:spPr/>
        <p:txBody>
          <a:bodyPr/>
          <a:lstStyle/>
          <a:p>
            <a:fld id="{5B621ED0-B45F-441E-93E9-023E2B55C8A5}" type="slidenum">
              <a:rPr lang="en-CA" smtClean="0"/>
              <a:t>308</a:t>
            </a:fld>
            <a:endParaRPr lang="en-CA"/>
          </a:p>
        </p:txBody>
      </p:sp>
    </p:spTree>
    <p:extLst>
      <p:ext uri="{BB962C8B-B14F-4D97-AF65-F5344CB8AC3E}">
        <p14:creationId xmlns:p14="http://schemas.microsoft.com/office/powerpoint/2010/main" val="113229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8115" y="803441"/>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FFE1A1E-B786-E0F5-5EC0-94927FF90FC9}"/>
              </a:ext>
            </a:extLst>
          </p:cNvPr>
          <p:cNvSpPr txBox="1"/>
          <p:nvPr/>
        </p:nvSpPr>
        <p:spPr>
          <a:xfrm>
            <a:off x="6004006" y="4254647"/>
            <a:ext cx="6096000" cy="1569660"/>
          </a:xfrm>
          <a:prstGeom prst="rect">
            <a:avLst/>
          </a:prstGeom>
          <a:noFill/>
        </p:spPr>
        <p:txBody>
          <a:bodyPr wrap="square">
            <a:spAutoFit/>
          </a:bodyPr>
          <a:lstStyle/>
          <a:p>
            <a:r>
              <a:rPr lang="en-US" sz="2400" dirty="0"/>
              <a:t>The course covers a lot of material. Are there common problems that people run into doing the course? If so, how can we deal with these problems?</a:t>
            </a:r>
            <a:endParaRPr lang="en-CA" sz="2400" dirty="0"/>
          </a:p>
        </p:txBody>
      </p:sp>
      <p:sp>
        <p:nvSpPr>
          <p:cNvPr id="2" name="Slide Number Placeholder 1">
            <a:extLst>
              <a:ext uri="{FF2B5EF4-FFF2-40B4-BE49-F238E27FC236}">
                <a16:creationId xmlns:a16="http://schemas.microsoft.com/office/drawing/2014/main" id="{9184336B-355D-21C9-AD56-36491C4A2D39}"/>
              </a:ext>
            </a:extLst>
          </p:cNvPr>
          <p:cNvSpPr>
            <a:spLocks noGrp="1"/>
          </p:cNvSpPr>
          <p:nvPr>
            <p:ph type="sldNum" sz="quarter" idx="12"/>
          </p:nvPr>
        </p:nvSpPr>
        <p:spPr/>
        <p:txBody>
          <a:bodyPr/>
          <a:lstStyle/>
          <a:p>
            <a:fld id="{5B621ED0-B45F-441E-93E9-023E2B55C8A5}" type="slidenum">
              <a:rPr lang="en-CA" smtClean="0"/>
              <a:t>309</a:t>
            </a:fld>
            <a:endParaRPr lang="en-CA"/>
          </a:p>
        </p:txBody>
      </p:sp>
    </p:spTree>
    <p:extLst>
      <p:ext uri="{BB962C8B-B14F-4D97-AF65-F5344CB8AC3E}">
        <p14:creationId xmlns:p14="http://schemas.microsoft.com/office/powerpoint/2010/main" val="362648950"/>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FA88-1C72-4086-9A30-ECC876F3D672}"/>
              </a:ext>
            </a:extLst>
          </p:cNvPr>
          <p:cNvSpPr>
            <a:spLocks noGrp="1"/>
          </p:cNvSpPr>
          <p:nvPr>
            <p:ph type="title" idx="4294967295"/>
          </p:nvPr>
        </p:nvSpPr>
        <p:spPr>
          <a:xfrm>
            <a:off x="-340556" y="111"/>
            <a:ext cx="5550822" cy="1509712"/>
          </a:xfrm>
        </p:spPr>
        <p:txBody>
          <a:bodyPr vert="horz" lIns="91440" tIns="45720" rIns="91440" bIns="45720" rtlCol="0" anchor="ctr">
            <a:normAutofit/>
          </a:bodyPr>
          <a:lstStyle/>
          <a:p>
            <a:pPr algn="ctr"/>
            <a:r>
              <a:rPr lang="en-US" sz="2800" dirty="0">
                <a:solidFill>
                  <a:schemeClr val="bg1"/>
                </a:solidFill>
              </a:rPr>
              <a:t>Accessing and benefitting from mental health care</a:t>
            </a:r>
          </a:p>
        </p:txBody>
      </p:sp>
      <p:pic>
        <p:nvPicPr>
          <p:cNvPr id="1026" name="Picture 2" descr="Hurdling - Wikipedia">
            <a:extLst>
              <a:ext uri="{FF2B5EF4-FFF2-40B4-BE49-F238E27FC236}">
                <a16:creationId xmlns:a16="http://schemas.microsoft.com/office/drawing/2014/main" id="{7B496BAF-95EB-4BC4-A6CC-8C55F3322E6D}"/>
              </a:ext>
            </a:extLst>
          </p:cNvPr>
          <p:cNvPicPr>
            <a:picLocks noGrp="1" noChangeAspect="1" noChangeArrowheads="1"/>
          </p:cNvPicPr>
          <p:nvPr>
            <p:ph sz="half" idx="4294967295"/>
          </p:nvPr>
        </p:nvPicPr>
        <p:blipFill rotWithShape="1">
          <a:blip r:embed="rId3">
            <a:extLst>
              <a:ext uri="{28A0092B-C50C-407E-A947-70E740481C1C}">
                <a14:useLocalDpi xmlns:a14="http://schemas.microsoft.com/office/drawing/2010/main" val="0"/>
              </a:ext>
            </a:extLst>
          </a:blip>
          <a:srcRect l="17062" r="25312"/>
          <a:stretch/>
        </p:blipFill>
        <p:spPr bwMode="auto">
          <a:xfrm>
            <a:off x="457199" y="1509823"/>
            <a:ext cx="4295555" cy="5037396"/>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E52A94B-8625-4676-99E9-73663F46F053}"/>
              </a:ext>
            </a:extLst>
          </p:cNvPr>
          <p:cNvSpPr>
            <a:spLocks noGrp="1"/>
          </p:cNvSpPr>
          <p:nvPr>
            <p:ph sz="half" idx="4294967295"/>
          </p:nvPr>
        </p:nvSpPr>
        <p:spPr>
          <a:xfrm>
            <a:off x="4944140" y="187195"/>
            <a:ext cx="7247860" cy="6483609"/>
          </a:xfrm>
        </p:spPr>
        <p:txBody>
          <a:bodyPr vert="horz" lIns="91440" tIns="45720" rIns="91440" bIns="45720" rtlCol="0">
            <a:normAutofit fontScale="92500" lnSpcReduction="10000"/>
          </a:bodyPr>
          <a:lstStyle/>
          <a:p>
            <a:r>
              <a:rPr lang="en-US" sz="2400" dirty="0"/>
              <a:t>Getting out of, learning to avoid, and repairing holes or developing and implementing solutions  to our problems can be challenging. </a:t>
            </a:r>
          </a:p>
          <a:p>
            <a:r>
              <a:rPr lang="en-US" sz="2400" dirty="0"/>
              <a:t>Challenges can arise around:</a:t>
            </a:r>
          </a:p>
          <a:p>
            <a:r>
              <a:rPr lang="en-US" sz="2400" dirty="0"/>
              <a:t> 1. Realizing there is a problem. </a:t>
            </a:r>
          </a:p>
          <a:p>
            <a:r>
              <a:rPr lang="en-US" sz="2400" dirty="0"/>
              <a:t>2. Having a good understanding of the problem.</a:t>
            </a:r>
          </a:p>
          <a:p>
            <a:r>
              <a:rPr lang="en-US" sz="2400" dirty="0"/>
              <a:t> 3. Deciding on which approach is best suited to working on your problems and </a:t>
            </a:r>
          </a:p>
          <a:p>
            <a:r>
              <a:rPr lang="en-US" sz="2400" dirty="0"/>
              <a:t>4. accessing mental health professionals to help implement the approach.</a:t>
            </a:r>
          </a:p>
          <a:p>
            <a:r>
              <a:rPr lang="en-US" sz="2400" dirty="0"/>
              <a:t>Obstacles to developing and implementing solutions to problems may have to do:</a:t>
            </a:r>
          </a:p>
          <a:p>
            <a:r>
              <a:rPr lang="en-US" sz="2400" dirty="0"/>
              <a:t> 1. mostly with the person seeking to change</a:t>
            </a:r>
          </a:p>
          <a:p>
            <a:r>
              <a:rPr lang="en-US" sz="2400" dirty="0"/>
              <a:t> 2. mostly with accessing the right resources.</a:t>
            </a:r>
          </a:p>
          <a:p>
            <a:r>
              <a:rPr lang="en-US" sz="2400" dirty="0"/>
              <a:t>Understanding and dealing with these obstacles is essential in benefiting from mental health care resources.</a:t>
            </a:r>
          </a:p>
          <a:p>
            <a:r>
              <a:rPr lang="en-US" sz="2400" dirty="0"/>
              <a:t>Let’s consider some of these challenges.</a:t>
            </a:r>
          </a:p>
        </p:txBody>
      </p:sp>
      <p:sp>
        <p:nvSpPr>
          <p:cNvPr id="3" name="Slide Number Placeholder 2">
            <a:extLst>
              <a:ext uri="{FF2B5EF4-FFF2-40B4-BE49-F238E27FC236}">
                <a16:creationId xmlns:a16="http://schemas.microsoft.com/office/drawing/2014/main" id="{B8F96838-056B-EE0D-52E8-F2FE6F9E6A03}"/>
              </a:ext>
            </a:extLst>
          </p:cNvPr>
          <p:cNvSpPr>
            <a:spLocks noGrp="1"/>
          </p:cNvSpPr>
          <p:nvPr>
            <p:ph type="sldNum" sz="quarter" idx="12"/>
          </p:nvPr>
        </p:nvSpPr>
        <p:spPr/>
        <p:txBody>
          <a:bodyPr/>
          <a:lstStyle/>
          <a:p>
            <a:fld id="{5B621ED0-B45F-441E-93E9-023E2B55C8A5}" type="slidenum">
              <a:rPr lang="en-CA" smtClean="0"/>
              <a:t>310</a:t>
            </a:fld>
            <a:endParaRPr lang="en-CA"/>
          </a:p>
        </p:txBody>
      </p:sp>
    </p:spTree>
    <p:extLst>
      <p:ext uri="{BB962C8B-B14F-4D97-AF65-F5344CB8AC3E}">
        <p14:creationId xmlns:p14="http://schemas.microsoft.com/office/powerpoint/2010/main" val="2608066650"/>
      </p:ext>
    </p:extLst>
  </p:cSld>
  <p:clrMapOvr>
    <a:masterClrMapping/>
  </p:clrMapOvr>
  <mc:AlternateContent xmlns:mc="http://schemas.openxmlformats.org/markup-compatibility/2006" xmlns:p14="http://schemas.microsoft.com/office/powerpoint/2010/main">
    <mc:Choice Requires="p14">
      <p:transition spd="med" p14:dur="700" advTm="15962">
        <p:fade/>
      </p:transition>
    </mc:Choice>
    <mc:Fallback xmlns="">
      <p:transition spd="med" advTm="15962">
        <p:fade/>
      </p:transition>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t>2. Understanding the problem: diagnosis vs. formulations</a:t>
            </a:r>
          </a:p>
          <a:p>
            <a:r>
              <a:rPr lang="en-CA" sz="3000" dirty="0"/>
              <a:t>3. What will help and who can I trust.</a:t>
            </a:r>
          </a:p>
          <a:p>
            <a:r>
              <a:rPr lang="en-CA" sz="3000" dirty="0"/>
              <a:t>4. Coping with limited resources</a:t>
            </a:r>
          </a:p>
          <a:p>
            <a:r>
              <a:rPr lang="en-CA" sz="3000" dirty="0"/>
              <a:t>5. Dealing with competing priorities</a:t>
            </a:r>
          </a:p>
          <a:p>
            <a:r>
              <a:rPr lang="en-CA" sz="3000" dirty="0"/>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148D76A-145E-6908-7C65-5D0D54D954C9}"/>
              </a:ext>
            </a:extLst>
          </p:cNvPr>
          <p:cNvSpPr>
            <a:spLocks noGrp="1"/>
          </p:cNvSpPr>
          <p:nvPr>
            <p:ph type="sldNum" sz="quarter" idx="12"/>
          </p:nvPr>
        </p:nvSpPr>
        <p:spPr/>
        <p:txBody>
          <a:bodyPr/>
          <a:lstStyle/>
          <a:p>
            <a:fld id="{5B621ED0-B45F-441E-93E9-023E2B55C8A5}" type="slidenum">
              <a:rPr lang="en-CA" smtClean="0"/>
              <a:t>311</a:t>
            </a:fld>
            <a:endParaRPr lang="en-CA"/>
          </a:p>
        </p:txBody>
      </p:sp>
    </p:spTree>
    <p:extLst>
      <p:ext uri="{BB962C8B-B14F-4D97-AF65-F5344CB8AC3E}">
        <p14:creationId xmlns:p14="http://schemas.microsoft.com/office/powerpoint/2010/main" val="3767272560"/>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solidFill>
                  <a:schemeClr val="bg1"/>
                </a:solidFill>
              </a:rPr>
              <a:t>1.  Am I the problem, or is the world the problem? Internal vs. external locus of control, the stages model of change and motivational interviewing (3)</a:t>
            </a:r>
          </a:p>
          <a:p>
            <a:r>
              <a:rPr lang="en-CA" sz="3000" dirty="0"/>
              <a:t>2. Understanding the problem: diagnosis vs. formulations</a:t>
            </a:r>
          </a:p>
          <a:p>
            <a:r>
              <a:rPr lang="en-CA" sz="3000" dirty="0"/>
              <a:t>3. What will help and who can I trust.</a:t>
            </a:r>
          </a:p>
          <a:p>
            <a:r>
              <a:rPr lang="en-CA" sz="3000" dirty="0"/>
              <a:t>4. Coping with limited resources</a:t>
            </a:r>
          </a:p>
          <a:p>
            <a:r>
              <a:rPr lang="en-CA" sz="3000" dirty="0"/>
              <a:t>5. Dealing with competing priorities</a:t>
            </a:r>
          </a:p>
          <a:p>
            <a:r>
              <a:rPr lang="en-CA" sz="3000" dirty="0"/>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3C08F05-D288-0E1F-1FC6-D7397D846A28}"/>
              </a:ext>
            </a:extLst>
          </p:cNvPr>
          <p:cNvSpPr>
            <a:spLocks noGrp="1"/>
          </p:cNvSpPr>
          <p:nvPr>
            <p:ph type="sldNum" sz="quarter" idx="12"/>
          </p:nvPr>
        </p:nvSpPr>
        <p:spPr/>
        <p:txBody>
          <a:bodyPr/>
          <a:lstStyle/>
          <a:p>
            <a:fld id="{5B621ED0-B45F-441E-93E9-023E2B55C8A5}" type="slidenum">
              <a:rPr lang="en-CA" smtClean="0"/>
              <a:t>312</a:t>
            </a:fld>
            <a:endParaRPr lang="en-CA"/>
          </a:p>
        </p:txBody>
      </p:sp>
    </p:spTree>
    <p:extLst>
      <p:ext uri="{BB962C8B-B14F-4D97-AF65-F5344CB8AC3E}">
        <p14:creationId xmlns:p14="http://schemas.microsoft.com/office/powerpoint/2010/main" val="112805450"/>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BA380-63E8-AE2B-3EC3-5677013773E6}"/>
              </a:ext>
            </a:extLst>
          </p:cNvPr>
          <p:cNvSpPr>
            <a:spLocks noGrp="1"/>
          </p:cNvSpPr>
          <p:nvPr>
            <p:ph type="title" idx="4294967295"/>
          </p:nvPr>
        </p:nvSpPr>
        <p:spPr>
          <a:xfrm>
            <a:off x="536943" y="0"/>
            <a:ext cx="4646428" cy="1508125"/>
          </a:xfrm>
        </p:spPr>
        <p:txBody>
          <a:bodyPr>
            <a:normAutofit/>
          </a:bodyPr>
          <a:lstStyle/>
          <a:p>
            <a:pPr algn="ctr"/>
            <a:r>
              <a:rPr lang="en-CA" sz="2800" dirty="0">
                <a:solidFill>
                  <a:schemeClr val="bg1"/>
                </a:solidFill>
              </a:rPr>
              <a:t>1. The stages model of change</a:t>
            </a:r>
          </a:p>
        </p:txBody>
      </p:sp>
      <p:sp>
        <p:nvSpPr>
          <p:cNvPr id="3" name="Content Placeholder 2">
            <a:extLst>
              <a:ext uri="{FF2B5EF4-FFF2-40B4-BE49-F238E27FC236}">
                <a16:creationId xmlns:a16="http://schemas.microsoft.com/office/drawing/2014/main" id="{EE964125-E496-9445-D5B3-43FAFCE88052}"/>
              </a:ext>
            </a:extLst>
          </p:cNvPr>
          <p:cNvSpPr>
            <a:spLocks noGrp="1"/>
          </p:cNvSpPr>
          <p:nvPr>
            <p:ph sz="half" idx="4294967295"/>
          </p:nvPr>
        </p:nvSpPr>
        <p:spPr>
          <a:xfrm>
            <a:off x="5748337" y="101010"/>
            <a:ext cx="6443663" cy="6655980"/>
          </a:xfrm>
        </p:spPr>
        <p:txBody>
          <a:bodyPr>
            <a:normAutofit fontScale="85000" lnSpcReduction="20000"/>
          </a:bodyPr>
          <a:lstStyle/>
          <a:p>
            <a:r>
              <a:rPr lang="en-CA" dirty="0"/>
              <a:t>The </a:t>
            </a:r>
            <a:r>
              <a:rPr lang="en-CA" dirty="0">
                <a:solidFill>
                  <a:schemeClr val="bg1"/>
                </a:solidFill>
              </a:rPr>
              <a:t>stages model of change </a:t>
            </a:r>
            <a:r>
              <a:rPr lang="en-CA" dirty="0"/>
              <a:t>deals with the question of where an individual is at in the process of realizing that they have a problem, that it is their responsibility to deal with this problem and that to do so they have to learn and apply new ways of thinking and behaving.</a:t>
            </a:r>
          </a:p>
          <a:p>
            <a:r>
              <a:rPr lang="en-CA" dirty="0"/>
              <a:t>Take for example Bill, whose family and friends think drinks too much. He has missed work because of hangovers, and has a fatty liver…</a:t>
            </a:r>
          </a:p>
          <a:p>
            <a:r>
              <a:rPr lang="en-CA" dirty="0"/>
              <a:t> Bill may not think he has a drinking problem. He may think that the problem is that his wife worries too much and is always nagging him… Eventually, he may realize he does have a problem, take responsibility for it and learn and implement ways of managing it.</a:t>
            </a:r>
          </a:p>
          <a:p>
            <a:r>
              <a:rPr lang="en-CA" dirty="0"/>
              <a:t>Owning and realizing your responsibility for dysregulated feelings, thoughts, or behaviors, or “holes” you want to work on is an essential first step in dealing with these issues. While it is not your fault your emotions are dysregulated, growing and healing is your responsibility. </a:t>
            </a:r>
          </a:p>
          <a:p>
            <a:r>
              <a:rPr lang="en-CA" dirty="0">
                <a:solidFill>
                  <a:schemeClr val="bg1"/>
                </a:solidFill>
              </a:rPr>
              <a:t>Motivational interviewing </a:t>
            </a:r>
            <a:r>
              <a:rPr lang="en-CA" dirty="0"/>
              <a:t>is a therapeutic approach laying out the most effective techniques to help people progress through the process of change: precontemplation, contemplation, preparation, action, maintenance and relapse.</a:t>
            </a:r>
          </a:p>
          <a:p>
            <a:r>
              <a:rPr lang="en-CA" dirty="0"/>
              <a:t>The principles of motivational interviewing are captured in the distinction between “calling out” and “calling in”. Calling out is remarkably ineffective in helping people change, calling in is much more effective.(4)</a:t>
            </a:r>
          </a:p>
          <a:p>
            <a:endParaRPr lang="en-CA" dirty="0"/>
          </a:p>
          <a:p>
            <a:endParaRPr lang="en-CA" dirty="0"/>
          </a:p>
        </p:txBody>
      </p:sp>
      <p:pic>
        <p:nvPicPr>
          <p:cNvPr id="5" name="Picture 2" descr="IMG_3437[1746]">
            <a:extLst>
              <a:ext uri="{FF2B5EF4-FFF2-40B4-BE49-F238E27FC236}">
                <a16:creationId xmlns:a16="http://schemas.microsoft.com/office/drawing/2014/main" id="{A267B76F-8FDE-B06D-A63A-86BAA892834F}"/>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284882" y="1370235"/>
            <a:ext cx="5341937" cy="4859338"/>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E6BA298-99ED-6B22-F2DE-5A4A49C7C812}"/>
              </a:ext>
            </a:extLst>
          </p:cNvPr>
          <p:cNvSpPr>
            <a:spLocks noGrp="1"/>
          </p:cNvSpPr>
          <p:nvPr>
            <p:ph type="sldNum" sz="quarter" idx="12"/>
          </p:nvPr>
        </p:nvSpPr>
        <p:spPr/>
        <p:txBody>
          <a:bodyPr/>
          <a:lstStyle/>
          <a:p>
            <a:fld id="{5B621ED0-B45F-441E-93E9-023E2B55C8A5}" type="slidenum">
              <a:rPr lang="en-CA" smtClean="0"/>
              <a:t>313</a:t>
            </a:fld>
            <a:endParaRPr lang="en-CA"/>
          </a:p>
        </p:txBody>
      </p:sp>
    </p:spTree>
    <p:extLst>
      <p:ext uri="{BB962C8B-B14F-4D97-AF65-F5344CB8AC3E}">
        <p14:creationId xmlns:p14="http://schemas.microsoft.com/office/powerpoint/2010/main" val="3725773689"/>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0ABA39-F172-4FD5-A2CE-EDA0243DE914}"/>
              </a:ext>
            </a:extLst>
          </p:cNvPr>
          <p:cNvSpPr>
            <a:spLocks noGrp="1"/>
          </p:cNvSpPr>
          <p:nvPr>
            <p:ph type="title" idx="4294967295"/>
          </p:nvPr>
        </p:nvSpPr>
        <p:spPr>
          <a:xfrm>
            <a:off x="899519" y="163032"/>
            <a:ext cx="10229700" cy="1066800"/>
          </a:xfrm>
        </p:spPr>
        <p:txBody>
          <a:bodyPr>
            <a:normAutofit/>
          </a:bodyPr>
          <a:lstStyle/>
          <a:p>
            <a:r>
              <a:rPr lang="en-CA" sz="2800" b="1" dirty="0">
                <a:solidFill>
                  <a:schemeClr val="bg1"/>
                </a:solidFill>
              </a:rPr>
              <a:t>Motivational interviewing stages and interventions</a:t>
            </a:r>
          </a:p>
        </p:txBody>
      </p:sp>
      <p:sp>
        <p:nvSpPr>
          <p:cNvPr id="3" name="TextBox 2">
            <a:extLst>
              <a:ext uri="{FF2B5EF4-FFF2-40B4-BE49-F238E27FC236}">
                <a16:creationId xmlns:a16="http://schemas.microsoft.com/office/drawing/2014/main" id="{B4951535-13C6-E883-19FC-5A50CF1B88B5}"/>
              </a:ext>
            </a:extLst>
          </p:cNvPr>
          <p:cNvSpPr txBox="1"/>
          <p:nvPr/>
        </p:nvSpPr>
        <p:spPr>
          <a:xfrm>
            <a:off x="91440" y="1066800"/>
            <a:ext cx="12009120" cy="5324535"/>
          </a:xfrm>
          <a:prstGeom prst="rect">
            <a:avLst/>
          </a:prstGeom>
          <a:noFill/>
        </p:spPr>
        <p:txBody>
          <a:bodyPr wrap="square">
            <a:spAutoFit/>
          </a:bodyPr>
          <a:lstStyle/>
          <a:p>
            <a:pPr marL="285750" indent="-285750">
              <a:buFont typeface="Arial" panose="020B0604020202020204" pitchFamily="34" charset="0"/>
              <a:buChar char="•"/>
            </a:pPr>
            <a:r>
              <a:rPr lang="en-CA" sz="2000" dirty="0">
                <a:solidFill>
                  <a:schemeClr val="bg1"/>
                </a:solidFill>
              </a:rPr>
              <a:t>Stage I </a:t>
            </a:r>
            <a:r>
              <a:rPr lang="en-CA" sz="2000" dirty="0"/>
              <a:t>–</a:t>
            </a:r>
            <a:r>
              <a:rPr lang="en-CA" sz="2000" dirty="0">
                <a:solidFill>
                  <a:schemeClr val="bg1"/>
                </a:solidFill>
              </a:rPr>
              <a:t> precontemplation</a:t>
            </a:r>
            <a:r>
              <a:rPr lang="en-CA" sz="2000" dirty="0"/>
              <a:t>. The person doesn't think they have a problem, the problem is with others or the world. The therapist uses empathy and understanding</a:t>
            </a:r>
            <a:r>
              <a:rPr lang="en-US" sz="2000" dirty="0"/>
              <a:t> to establish a working relationship. The therapist makes it clear that their role is not to tell the client what to do</a:t>
            </a:r>
            <a:r>
              <a:rPr lang="en-CA" sz="2000" dirty="0"/>
              <a:t>.</a:t>
            </a:r>
          </a:p>
          <a:p>
            <a:pPr marL="285750" indent="-285750">
              <a:buFont typeface="Arial" panose="020B0604020202020204" pitchFamily="34" charset="0"/>
              <a:buChar char="•"/>
            </a:pPr>
            <a:r>
              <a:rPr lang="en-CA" sz="2000" dirty="0">
                <a:solidFill>
                  <a:schemeClr val="bg1"/>
                </a:solidFill>
              </a:rPr>
              <a:t>Stage II </a:t>
            </a:r>
            <a:r>
              <a:rPr lang="en-CA" sz="2000" dirty="0"/>
              <a:t>– </a:t>
            </a:r>
            <a:r>
              <a:rPr lang="en-CA" sz="2000" dirty="0">
                <a:solidFill>
                  <a:schemeClr val="bg1"/>
                </a:solidFill>
              </a:rPr>
              <a:t>contemplation</a:t>
            </a:r>
            <a:r>
              <a:rPr lang="en-CA" sz="2000" dirty="0"/>
              <a:t>. The person is starting to realize that the problem is with them, but they don't yet know how to change it.</a:t>
            </a:r>
            <a:r>
              <a:rPr lang="en-US" sz="2000" dirty="0"/>
              <a:t> The therapist explores the problem and amplifies the person's ambivalence. The therapist elicits the patient's reasons for change. When done successfully, the patient will be voicing the arguments for change</a:t>
            </a:r>
            <a:endParaRPr lang="en-CA" sz="2000" dirty="0"/>
          </a:p>
          <a:p>
            <a:pPr marL="285750" indent="-285750">
              <a:buFont typeface="Arial" panose="020B0604020202020204" pitchFamily="34" charset="0"/>
              <a:buChar char="•"/>
            </a:pPr>
            <a:r>
              <a:rPr lang="en-CA" sz="2000" dirty="0">
                <a:solidFill>
                  <a:schemeClr val="bg1"/>
                </a:solidFill>
              </a:rPr>
              <a:t>Stage III </a:t>
            </a:r>
            <a:r>
              <a:rPr lang="en-CA" sz="2000" dirty="0"/>
              <a:t>– </a:t>
            </a:r>
            <a:r>
              <a:rPr lang="en-CA" sz="2000" dirty="0">
                <a:solidFill>
                  <a:schemeClr val="bg1"/>
                </a:solidFill>
              </a:rPr>
              <a:t>preparation</a:t>
            </a:r>
            <a:r>
              <a:rPr lang="en-CA" sz="2000" dirty="0"/>
              <a:t>. The person starts to learn what they need to make the changes they desire.</a:t>
            </a:r>
            <a:r>
              <a:rPr lang="en-US" sz="2000" dirty="0"/>
              <a:t> The therapist helps the person to clarify the focus to work on and sets goals. The focus is on the patient's most pressing concerns.</a:t>
            </a:r>
            <a:endParaRPr lang="en-CA" sz="2000" dirty="0"/>
          </a:p>
          <a:p>
            <a:pPr marL="285750" indent="-285750">
              <a:buFont typeface="Arial" panose="020B0604020202020204" pitchFamily="34" charset="0"/>
              <a:buChar char="•"/>
            </a:pPr>
            <a:r>
              <a:rPr lang="en-CA" sz="2000" dirty="0">
                <a:solidFill>
                  <a:schemeClr val="bg1"/>
                </a:solidFill>
              </a:rPr>
              <a:t>Stage IV </a:t>
            </a:r>
            <a:r>
              <a:rPr lang="en-CA" sz="2000" dirty="0"/>
              <a:t>– </a:t>
            </a:r>
            <a:r>
              <a:rPr lang="en-CA" sz="2000" dirty="0">
                <a:solidFill>
                  <a:schemeClr val="bg1"/>
                </a:solidFill>
              </a:rPr>
              <a:t>action. </a:t>
            </a:r>
            <a:r>
              <a:rPr lang="en-CA" sz="2000" dirty="0"/>
              <a:t>The person starts using the tools and skills they have learned to work on their problem.</a:t>
            </a:r>
            <a:r>
              <a:rPr lang="en-US" sz="2000" dirty="0"/>
              <a:t> The therapist supports the person in this endeavor. This phase is marked by the shift from the “why” of change to the when and how. The therapist guides the patient to come up with the best options for change.</a:t>
            </a:r>
            <a:endParaRPr lang="en-CA" sz="2000" dirty="0"/>
          </a:p>
          <a:p>
            <a:pPr marL="285750" indent="-285750">
              <a:buFont typeface="Arial" panose="020B0604020202020204" pitchFamily="34" charset="0"/>
              <a:buChar char="•"/>
            </a:pPr>
            <a:r>
              <a:rPr lang="en-CA" sz="2000" dirty="0">
                <a:solidFill>
                  <a:schemeClr val="bg1"/>
                </a:solidFill>
              </a:rPr>
              <a:t>Stage VI </a:t>
            </a:r>
            <a:r>
              <a:rPr lang="en-CA" sz="2000" dirty="0"/>
              <a:t>– </a:t>
            </a:r>
            <a:r>
              <a:rPr lang="en-CA" sz="2000" dirty="0">
                <a:solidFill>
                  <a:schemeClr val="bg1"/>
                </a:solidFill>
              </a:rPr>
              <a:t>maintenance</a:t>
            </a:r>
            <a:r>
              <a:rPr lang="en-CA" sz="2000" dirty="0"/>
              <a:t>. The person becomes more and more familiar with the tools and skills and continues to use them to make changes.</a:t>
            </a:r>
            <a:r>
              <a:rPr lang="en-US" sz="2000" dirty="0"/>
              <a:t> The therapist helps the person to monitor for relapse triggers</a:t>
            </a:r>
            <a:endParaRPr lang="en-CA" sz="2000" dirty="0"/>
          </a:p>
          <a:p>
            <a:pPr marL="285750" indent="-285750">
              <a:buFont typeface="Arial" panose="020B0604020202020204" pitchFamily="34" charset="0"/>
              <a:buChar char="•"/>
            </a:pPr>
            <a:r>
              <a:rPr lang="en-CA" sz="2000" dirty="0">
                <a:solidFill>
                  <a:schemeClr val="bg1"/>
                </a:solidFill>
              </a:rPr>
              <a:t>Stage VII </a:t>
            </a:r>
            <a:r>
              <a:rPr lang="en-CA" sz="2000" dirty="0"/>
              <a:t>– </a:t>
            </a:r>
            <a:r>
              <a:rPr lang="en-CA" sz="2000" dirty="0">
                <a:solidFill>
                  <a:schemeClr val="bg1"/>
                </a:solidFill>
              </a:rPr>
              <a:t>relapse</a:t>
            </a:r>
            <a:r>
              <a:rPr lang="en-CA" sz="2000" dirty="0"/>
              <a:t>. The person falls into the hole again but now can get out much faster.</a:t>
            </a:r>
            <a:r>
              <a:rPr lang="en-US" sz="2000" dirty="0"/>
              <a:t> The therapist helps the person to go with it, reassess and revise.(5)</a:t>
            </a:r>
            <a:endParaRPr lang="en-CA" sz="2000" dirty="0"/>
          </a:p>
        </p:txBody>
      </p:sp>
      <p:sp>
        <p:nvSpPr>
          <p:cNvPr id="2" name="Slide Number Placeholder 1">
            <a:extLst>
              <a:ext uri="{FF2B5EF4-FFF2-40B4-BE49-F238E27FC236}">
                <a16:creationId xmlns:a16="http://schemas.microsoft.com/office/drawing/2014/main" id="{1A61C525-B7E4-1807-E0F7-4F726F36EA57}"/>
              </a:ext>
            </a:extLst>
          </p:cNvPr>
          <p:cNvSpPr>
            <a:spLocks noGrp="1"/>
          </p:cNvSpPr>
          <p:nvPr>
            <p:ph type="sldNum" sz="quarter" idx="12"/>
          </p:nvPr>
        </p:nvSpPr>
        <p:spPr/>
        <p:txBody>
          <a:bodyPr/>
          <a:lstStyle/>
          <a:p>
            <a:fld id="{5B621ED0-B45F-441E-93E9-023E2B55C8A5}" type="slidenum">
              <a:rPr lang="en-CA" smtClean="0"/>
              <a:t>314</a:t>
            </a:fld>
            <a:endParaRPr lang="en-CA"/>
          </a:p>
        </p:txBody>
      </p:sp>
    </p:spTree>
    <p:extLst>
      <p:ext uri="{BB962C8B-B14F-4D97-AF65-F5344CB8AC3E}">
        <p14:creationId xmlns:p14="http://schemas.microsoft.com/office/powerpoint/2010/main" val="3384417039"/>
      </p:ext>
    </p:extLst>
  </p:cSld>
  <p:clrMapOvr>
    <a:masterClrMapping/>
  </p:clrMapOvr>
  <mc:AlternateContent xmlns:mc="http://schemas.openxmlformats.org/markup-compatibility/2006" xmlns:p14="http://schemas.microsoft.com/office/powerpoint/2010/main">
    <mc:Choice Requires="p14">
      <p:transition spd="slow" p14:dur="2000" advTm="42850"/>
    </mc:Choice>
    <mc:Fallback xmlns="">
      <p:transition spd="slow" advTm="4285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solidFill>
                  <a:schemeClr val="bg1"/>
                </a:solidFill>
              </a:rPr>
              <a:t>2. Understanding the problem: diagnosis vs. formulations</a:t>
            </a:r>
          </a:p>
          <a:p>
            <a:r>
              <a:rPr lang="en-CA" sz="3000" dirty="0"/>
              <a:t>3. What will help and who can I trust.</a:t>
            </a:r>
          </a:p>
          <a:p>
            <a:r>
              <a:rPr lang="en-CA" sz="3000" dirty="0"/>
              <a:t>4. Coping with limited resources</a:t>
            </a:r>
          </a:p>
          <a:p>
            <a:r>
              <a:rPr lang="en-CA" sz="3000" dirty="0"/>
              <a:t>5. Dealing with competing priorities</a:t>
            </a:r>
          </a:p>
          <a:p>
            <a:r>
              <a:rPr lang="en-CA" sz="3000" dirty="0"/>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31849B2-03BB-1F88-CFF9-00825772BA9E}"/>
              </a:ext>
            </a:extLst>
          </p:cNvPr>
          <p:cNvSpPr>
            <a:spLocks noGrp="1"/>
          </p:cNvSpPr>
          <p:nvPr>
            <p:ph type="sldNum" sz="quarter" idx="12"/>
          </p:nvPr>
        </p:nvSpPr>
        <p:spPr/>
        <p:txBody>
          <a:bodyPr/>
          <a:lstStyle/>
          <a:p>
            <a:fld id="{5B621ED0-B45F-441E-93E9-023E2B55C8A5}" type="slidenum">
              <a:rPr lang="en-CA" smtClean="0"/>
              <a:t>315</a:t>
            </a:fld>
            <a:endParaRPr lang="en-CA"/>
          </a:p>
        </p:txBody>
      </p:sp>
    </p:spTree>
    <p:extLst>
      <p:ext uri="{BB962C8B-B14F-4D97-AF65-F5344CB8AC3E}">
        <p14:creationId xmlns:p14="http://schemas.microsoft.com/office/powerpoint/2010/main" val="61227344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4B0B-F4C7-73E8-10DA-EB3842FF5DA6}"/>
              </a:ext>
            </a:extLst>
          </p:cNvPr>
          <p:cNvSpPr>
            <a:spLocks noGrp="1"/>
          </p:cNvSpPr>
          <p:nvPr>
            <p:ph type="title" idx="4294967295"/>
          </p:nvPr>
        </p:nvSpPr>
        <p:spPr>
          <a:xfrm>
            <a:off x="-460916" y="-298745"/>
            <a:ext cx="4883317" cy="1508125"/>
          </a:xfrm>
        </p:spPr>
        <p:txBody>
          <a:bodyPr>
            <a:normAutofit/>
          </a:bodyPr>
          <a:lstStyle/>
          <a:p>
            <a:pPr algn="ctr"/>
            <a:r>
              <a:rPr lang="en-CA" sz="2800" dirty="0">
                <a:solidFill>
                  <a:schemeClr val="bg1"/>
                </a:solidFill>
              </a:rPr>
              <a:t>Principles of good </a:t>
            </a:r>
            <a:br>
              <a:rPr lang="en-CA" sz="2800" dirty="0">
                <a:solidFill>
                  <a:schemeClr val="bg1"/>
                </a:solidFill>
              </a:rPr>
            </a:br>
            <a:r>
              <a:rPr lang="en-CA" sz="2800" dirty="0">
                <a:solidFill>
                  <a:schemeClr val="bg1"/>
                </a:solidFill>
              </a:rPr>
              <a:t>mental health care</a:t>
            </a:r>
          </a:p>
        </p:txBody>
      </p:sp>
      <p:pic>
        <p:nvPicPr>
          <p:cNvPr id="4" name="Content Placeholder 3">
            <a:extLst>
              <a:ext uri="{FF2B5EF4-FFF2-40B4-BE49-F238E27FC236}">
                <a16:creationId xmlns:a16="http://schemas.microsoft.com/office/drawing/2014/main" id="{A86ED555-64FA-8429-3BCD-C51A093A9E6F}"/>
              </a:ext>
            </a:extLst>
          </p:cNvPr>
          <p:cNvPicPr>
            <a:picLocks noGrp="1"/>
          </p:cNvPicPr>
          <p:nvPr>
            <p:ph idx="4294967295"/>
          </p:nvPr>
        </p:nvPicPr>
        <p:blipFill>
          <a:blip r:embed="rId2" r:link="rId3">
            <a:extLst>
              <a:ext uri="{28A0092B-C50C-407E-A947-70E740481C1C}">
                <a14:useLocalDpi xmlns:a14="http://schemas.microsoft.com/office/drawing/2010/main" val="0"/>
              </a:ext>
            </a:extLst>
          </a:blip>
          <a:stretch>
            <a:fillRect/>
          </a:stretch>
        </p:blipFill>
        <p:spPr bwMode="auto">
          <a:xfrm>
            <a:off x="-347663" y="574159"/>
            <a:ext cx="6443663" cy="6583363"/>
          </a:xfrm>
          <a:prstGeom prst="rect">
            <a:avLst/>
          </a:prstGeom>
          <a:noFill/>
        </p:spPr>
      </p:pic>
      <p:sp>
        <p:nvSpPr>
          <p:cNvPr id="6" name="TextBox 5">
            <a:extLst>
              <a:ext uri="{FF2B5EF4-FFF2-40B4-BE49-F238E27FC236}">
                <a16:creationId xmlns:a16="http://schemas.microsoft.com/office/drawing/2014/main" id="{C0785CED-FCFA-C35C-B1CF-381C15D09537}"/>
              </a:ext>
            </a:extLst>
          </p:cNvPr>
          <p:cNvSpPr txBox="1"/>
          <p:nvPr/>
        </p:nvSpPr>
        <p:spPr>
          <a:xfrm>
            <a:off x="5601712" y="117693"/>
            <a:ext cx="6443663" cy="6740307"/>
          </a:xfrm>
          <a:prstGeom prst="rect">
            <a:avLst/>
          </a:prstGeom>
          <a:noFill/>
        </p:spPr>
        <p:txBody>
          <a:bodyPr wrap="square">
            <a:spAutoFit/>
          </a:bodyPr>
          <a:lstStyle/>
          <a:p>
            <a:pPr marL="285750" indent="-285750">
              <a:buFont typeface="Arial" panose="020B0604020202020204" pitchFamily="34" charset="0"/>
              <a:buChar char="•"/>
            </a:pPr>
            <a:r>
              <a:rPr lang="en-US" sz="2400" dirty="0">
                <a:solidFill>
                  <a:srgbClr val="FFFFFF"/>
                </a:solidFill>
              </a:rPr>
              <a:t>If a person is at the contemplative stage of change owning that it’s up to them to get out of/avoid their hole in the sidewalk , they are ready to problem-solve which relies on certain principles.</a:t>
            </a:r>
          </a:p>
          <a:p>
            <a:pPr marL="285750" indent="-285750">
              <a:buFont typeface="Arial" panose="020B0604020202020204" pitchFamily="34" charset="0"/>
              <a:buChar char="•"/>
            </a:pPr>
            <a:r>
              <a:rPr lang="en-US" sz="2400" dirty="0">
                <a:solidFill>
                  <a:srgbClr val="FFFFFF"/>
                </a:solidFill>
              </a:rPr>
              <a:t>Often, when people seek help, they sense something is wrong, but they don’t know quite what it is </a:t>
            </a:r>
          </a:p>
          <a:p>
            <a:pPr marL="285750" indent="-285750">
              <a:buFont typeface="Arial" panose="020B0604020202020204" pitchFamily="34" charset="0"/>
              <a:buChar char="•"/>
            </a:pPr>
            <a:r>
              <a:rPr lang="en-US" sz="2400" dirty="0">
                <a:solidFill>
                  <a:srgbClr val="FFFFFF"/>
                </a:solidFill>
              </a:rPr>
              <a:t>Steps 1 and 2 of good health care involves transforming the patient’s sense that something is wrong into defined workable problems.    </a:t>
            </a:r>
          </a:p>
          <a:p>
            <a:pPr marL="285750" indent="-285750">
              <a:buFont typeface="Arial" panose="020B0604020202020204" pitchFamily="34" charset="0"/>
              <a:buChar char="•"/>
            </a:pPr>
            <a:r>
              <a:rPr lang="en-US" sz="2400" dirty="0">
                <a:solidFill>
                  <a:srgbClr val="FFFFFF"/>
                </a:solidFill>
              </a:rPr>
              <a:t>A feeling that something is wrong  doesn’t lead to  an approach to addressing it whereas identifying specific problems does.</a:t>
            </a:r>
          </a:p>
          <a:p>
            <a:pPr marL="285750" indent="-285750">
              <a:buFont typeface="Arial" panose="020B0604020202020204" pitchFamily="34" charset="0"/>
              <a:buChar char="•"/>
            </a:pPr>
            <a:r>
              <a:rPr lang="en-US" sz="2400" dirty="0">
                <a:solidFill>
                  <a:schemeClr val="bg1"/>
                </a:solidFill>
              </a:rPr>
              <a:t>Diagnoses and formulations </a:t>
            </a:r>
            <a:r>
              <a:rPr lang="en-US" sz="2400" dirty="0"/>
              <a:t>help transform feelings of being unwell (Illness) into workable problems.</a:t>
            </a:r>
            <a:endParaRPr lang="en-CA" sz="2400" dirty="0"/>
          </a:p>
        </p:txBody>
      </p:sp>
      <p:sp>
        <p:nvSpPr>
          <p:cNvPr id="3" name="Slide Number Placeholder 2">
            <a:extLst>
              <a:ext uri="{FF2B5EF4-FFF2-40B4-BE49-F238E27FC236}">
                <a16:creationId xmlns:a16="http://schemas.microsoft.com/office/drawing/2014/main" id="{16C79DA5-D797-9194-B0E9-F90F9650CAD8}"/>
              </a:ext>
            </a:extLst>
          </p:cNvPr>
          <p:cNvSpPr>
            <a:spLocks noGrp="1"/>
          </p:cNvSpPr>
          <p:nvPr>
            <p:ph type="sldNum" sz="quarter" idx="12"/>
          </p:nvPr>
        </p:nvSpPr>
        <p:spPr/>
        <p:txBody>
          <a:bodyPr/>
          <a:lstStyle/>
          <a:p>
            <a:fld id="{5B621ED0-B45F-441E-93E9-023E2B55C8A5}" type="slidenum">
              <a:rPr lang="en-CA" smtClean="0"/>
              <a:t>316</a:t>
            </a:fld>
            <a:endParaRPr lang="en-CA"/>
          </a:p>
        </p:txBody>
      </p:sp>
    </p:spTree>
    <p:extLst>
      <p:ext uri="{BB962C8B-B14F-4D97-AF65-F5344CB8AC3E}">
        <p14:creationId xmlns:p14="http://schemas.microsoft.com/office/powerpoint/2010/main" val="1983651751"/>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1B34BDC-7F7D-42CD-96F1-332A6E3076FE}"/>
              </a:ext>
            </a:extLst>
          </p:cNvPr>
          <p:cNvSpPr>
            <a:spLocks noGrp="1"/>
          </p:cNvSpPr>
          <p:nvPr>
            <p:ph type="title" idx="4294967295"/>
          </p:nvPr>
        </p:nvSpPr>
        <p:spPr>
          <a:xfrm>
            <a:off x="-350977" y="-178493"/>
            <a:ext cx="4944582" cy="1914526"/>
          </a:xfrm>
        </p:spPr>
        <p:txBody>
          <a:bodyPr>
            <a:normAutofit/>
          </a:bodyPr>
          <a:lstStyle/>
          <a:p>
            <a:pPr algn="ctr"/>
            <a:r>
              <a:rPr lang="en-CA" sz="2800" dirty="0">
                <a:solidFill>
                  <a:schemeClr val="bg1"/>
                </a:solidFill>
              </a:rPr>
              <a:t>diagnosis  AND formulations</a:t>
            </a:r>
          </a:p>
        </p:txBody>
      </p:sp>
      <p:sp>
        <p:nvSpPr>
          <p:cNvPr id="7" name="TextBox 6">
            <a:extLst>
              <a:ext uri="{FF2B5EF4-FFF2-40B4-BE49-F238E27FC236}">
                <a16:creationId xmlns:a16="http://schemas.microsoft.com/office/drawing/2014/main" id="{C87C63E6-7FFD-54C3-8793-4357BA71930D}"/>
              </a:ext>
            </a:extLst>
          </p:cNvPr>
          <p:cNvSpPr txBox="1"/>
          <p:nvPr/>
        </p:nvSpPr>
        <p:spPr>
          <a:xfrm>
            <a:off x="4075737" y="867725"/>
            <a:ext cx="8116263" cy="5632311"/>
          </a:xfrm>
          <a:prstGeom prst="rect">
            <a:avLst/>
          </a:prstGeom>
          <a:noFill/>
        </p:spPr>
        <p:txBody>
          <a:bodyPr wrap="square">
            <a:spAutoFit/>
          </a:bodyPr>
          <a:lstStyle/>
          <a:p>
            <a:pPr marL="285750" indent="-285750">
              <a:buFont typeface="Arial" panose="020B0604020202020204" pitchFamily="34" charset="0"/>
              <a:buChar char="•"/>
            </a:pPr>
            <a:r>
              <a:rPr lang="en-CA" sz="2000" dirty="0"/>
              <a:t>Steps 1 and 2 of good problem solving involve  identifying and understanding the holes we fall into. This typically involves diagnosis and formulations </a:t>
            </a:r>
            <a:r>
              <a:rPr lang="en-CA" sz="2000" dirty="0">
                <a:solidFill>
                  <a:schemeClr val="bg1"/>
                </a:solidFill>
              </a:rPr>
              <a:t> </a:t>
            </a:r>
          </a:p>
          <a:p>
            <a:pPr marL="285750" indent="-285750">
              <a:buFont typeface="Arial" panose="020B0604020202020204" pitchFamily="34" charset="0"/>
              <a:buChar char="•"/>
            </a:pPr>
            <a:r>
              <a:rPr lang="en-US" sz="2000" dirty="0"/>
              <a:t>A </a:t>
            </a:r>
            <a:r>
              <a:rPr lang="en-US" sz="2000" dirty="0">
                <a:solidFill>
                  <a:schemeClr val="bg1"/>
                </a:solidFill>
              </a:rPr>
              <a:t>diagnosis</a:t>
            </a:r>
            <a:r>
              <a:rPr lang="en-US" sz="2000" dirty="0"/>
              <a:t> such as major depression, generalized anxiety disorder, or borderline personality disorder is a label that captures an agreed-upon constellation of symptoms. In psychiatry the symptoms needed to meet the criteria for these diagnostic categories are found in the diagnostic and statistical manual of mental disorders or DSM. A diagnosis is a descriptive label, it is theory neutral, predicts the course of illness, and identifies treatment.</a:t>
            </a:r>
          </a:p>
          <a:p>
            <a:pPr marL="285750" indent="-285750">
              <a:buFont typeface="Arial" panose="020B0604020202020204" pitchFamily="34" charset="0"/>
              <a:buChar char="•"/>
            </a:pPr>
            <a:r>
              <a:rPr lang="en-US" sz="2000" dirty="0"/>
              <a:t>A</a:t>
            </a:r>
            <a:r>
              <a:rPr lang="en-US" sz="2000" dirty="0">
                <a:solidFill>
                  <a:schemeClr val="bg1"/>
                </a:solidFill>
              </a:rPr>
              <a:t> formulation, on the other hand, </a:t>
            </a:r>
            <a:r>
              <a:rPr lang="en-US" sz="2000" dirty="0"/>
              <a:t>is an explanation, based on theory, of the symptoms the person is presenting with. We may for example formulate that someone has an attachment disorder or developmental trauma which underlies their diagnosis of depression, generalized anxiety disorder, or borderline personality disorder. Some diagnoses such as posttraumatic stress disorder are at the same time formulations. A formulation is an explanatory summary. It is unique to an individual, is informed by theory and informs treatment.</a:t>
            </a:r>
            <a:endParaRPr lang="en-CA" sz="2000" dirty="0"/>
          </a:p>
        </p:txBody>
      </p:sp>
      <p:pic>
        <p:nvPicPr>
          <p:cNvPr id="4" name="Picture 3" descr="Table&#10;&#10;Description automatically generated">
            <a:extLst>
              <a:ext uri="{FF2B5EF4-FFF2-40B4-BE49-F238E27FC236}">
                <a16:creationId xmlns:a16="http://schemas.microsoft.com/office/drawing/2014/main" id="{7998E461-EDB1-AE32-1352-DC487B9D76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98" y="1438939"/>
            <a:ext cx="3873633" cy="5061097"/>
          </a:xfrm>
          <a:prstGeom prst="rect">
            <a:avLst/>
          </a:prstGeom>
        </p:spPr>
      </p:pic>
      <p:sp>
        <p:nvSpPr>
          <p:cNvPr id="2" name="Slide Number Placeholder 1">
            <a:extLst>
              <a:ext uri="{FF2B5EF4-FFF2-40B4-BE49-F238E27FC236}">
                <a16:creationId xmlns:a16="http://schemas.microsoft.com/office/drawing/2014/main" id="{0B400303-DEB2-922E-072C-C4B81ACA2D09}"/>
              </a:ext>
            </a:extLst>
          </p:cNvPr>
          <p:cNvSpPr>
            <a:spLocks noGrp="1"/>
          </p:cNvSpPr>
          <p:nvPr>
            <p:ph type="sldNum" sz="quarter" idx="12"/>
          </p:nvPr>
        </p:nvSpPr>
        <p:spPr/>
        <p:txBody>
          <a:bodyPr/>
          <a:lstStyle/>
          <a:p>
            <a:fld id="{5B621ED0-B45F-441E-93E9-023E2B55C8A5}" type="slidenum">
              <a:rPr lang="en-CA" smtClean="0"/>
              <a:t>317</a:t>
            </a:fld>
            <a:endParaRPr lang="en-CA"/>
          </a:p>
        </p:txBody>
      </p:sp>
    </p:spTree>
    <p:extLst>
      <p:ext uri="{BB962C8B-B14F-4D97-AF65-F5344CB8AC3E}">
        <p14:creationId xmlns:p14="http://schemas.microsoft.com/office/powerpoint/2010/main" val="952255012"/>
      </p:ext>
    </p:extLst>
  </p:cSld>
  <p:clrMapOvr>
    <a:masterClrMapping/>
  </p:clrMapOvr>
  <mc:AlternateContent xmlns:mc="http://schemas.openxmlformats.org/markup-compatibility/2006" xmlns:p14="http://schemas.microsoft.com/office/powerpoint/2010/main">
    <mc:Choice Requires="p14">
      <p:transition spd="slow" p14:dur="2000" advTm="49017"/>
    </mc:Choice>
    <mc:Fallback xmlns="">
      <p:transition spd="slow" advTm="49017"/>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t>2. Understanding the problem: diagnosis vs. formulations</a:t>
            </a:r>
          </a:p>
          <a:p>
            <a:r>
              <a:rPr lang="en-CA" sz="3000" dirty="0">
                <a:solidFill>
                  <a:schemeClr val="bg1"/>
                </a:solidFill>
              </a:rPr>
              <a:t>3. What will help and who can I trust.</a:t>
            </a:r>
          </a:p>
          <a:p>
            <a:r>
              <a:rPr lang="en-CA" sz="3000" dirty="0"/>
              <a:t>4. Coping with limited resources</a:t>
            </a:r>
          </a:p>
          <a:p>
            <a:r>
              <a:rPr lang="en-CA" sz="3000" dirty="0"/>
              <a:t>5. Dealing with competing priorities</a:t>
            </a:r>
          </a:p>
          <a:p>
            <a:r>
              <a:rPr lang="en-CA" sz="3000" dirty="0"/>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4E8A4DB-0824-FCC9-7D4F-917C4BB86373}"/>
              </a:ext>
            </a:extLst>
          </p:cNvPr>
          <p:cNvSpPr>
            <a:spLocks noGrp="1"/>
          </p:cNvSpPr>
          <p:nvPr>
            <p:ph type="sldNum" sz="quarter" idx="12"/>
          </p:nvPr>
        </p:nvSpPr>
        <p:spPr/>
        <p:txBody>
          <a:bodyPr/>
          <a:lstStyle/>
          <a:p>
            <a:fld id="{5B621ED0-B45F-441E-93E9-023E2B55C8A5}" type="slidenum">
              <a:rPr lang="en-CA" smtClean="0"/>
              <a:t>318</a:t>
            </a:fld>
            <a:endParaRPr lang="en-CA"/>
          </a:p>
        </p:txBody>
      </p:sp>
    </p:spTree>
    <p:extLst>
      <p:ext uri="{BB962C8B-B14F-4D97-AF65-F5344CB8AC3E}">
        <p14:creationId xmlns:p14="http://schemas.microsoft.com/office/powerpoint/2010/main" val="2279537582"/>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609D5-497B-4062-86EE-4272D9F14F0C}"/>
              </a:ext>
            </a:extLst>
          </p:cNvPr>
          <p:cNvSpPr>
            <a:spLocks noGrp="1"/>
          </p:cNvSpPr>
          <p:nvPr>
            <p:ph type="title" idx="4294967295"/>
          </p:nvPr>
        </p:nvSpPr>
        <p:spPr>
          <a:xfrm>
            <a:off x="-584789" y="70232"/>
            <a:ext cx="5677786" cy="1066800"/>
          </a:xfrm>
        </p:spPr>
        <p:txBody>
          <a:bodyPr vert="horz" lIns="91440" tIns="45720" rIns="91440" bIns="45720" rtlCol="0" anchor="b">
            <a:noAutofit/>
          </a:bodyPr>
          <a:lstStyle/>
          <a:p>
            <a:pPr algn="ctr"/>
            <a:r>
              <a:rPr lang="en-US" sz="2800" dirty="0">
                <a:solidFill>
                  <a:schemeClr val="bg1"/>
                </a:solidFill>
              </a:rPr>
              <a:t>WE ARE BIO psycho socio spiritual beings </a:t>
            </a:r>
          </a:p>
        </p:txBody>
      </p:sp>
      <p:sp>
        <p:nvSpPr>
          <p:cNvPr id="3" name="Content Placeholder 2">
            <a:extLst>
              <a:ext uri="{FF2B5EF4-FFF2-40B4-BE49-F238E27FC236}">
                <a16:creationId xmlns:a16="http://schemas.microsoft.com/office/drawing/2014/main" id="{E562E4D1-EE71-4974-A183-ADE6741D89E1}"/>
              </a:ext>
            </a:extLst>
          </p:cNvPr>
          <p:cNvSpPr>
            <a:spLocks noGrp="1"/>
          </p:cNvSpPr>
          <p:nvPr>
            <p:ph idx="4294967295"/>
          </p:nvPr>
        </p:nvSpPr>
        <p:spPr>
          <a:xfrm>
            <a:off x="4783138" y="191386"/>
            <a:ext cx="7408862" cy="6887277"/>
          </a:xfrm>
        </p:spPr>
        <p:txBody>
          <a:bodyPr>
            <a:normAutofit/>
          </a:bodyPr>
          <a:lstStyle/>
          <a:p>
            <a:r>
              <a:rPr lang="en-US" sz="2400" dirty="0"/>
              <a:t>Humans are simultaneously biological, psychological, social and spiritual beings. </a:t>
            </a:r>
          </a:p>
          <a:p>
            <a:r>
              <a:rPr lang="en-CA" sz="2400" dirty="0"/>
              <a:t>Finding, becoming aware of, getting out of, and repairing our “holes” involves understanding all these aspects of our nature. </a:t>
            </a:r>
          </a:p>
          <a:p>
            <a:r>
              <a:rPr lang="en-CA" sz="2400" dirty="0"/>
              <a:t>Much of modern psychiatry looks at people as </a:t>
            </a:r>
            <a:r>
              <a:rPr lang="en-CA" sz="2400" dirty="0">
                <a:solidFill>
                  <a:schemeClr val="bg1"/>
                </a:solidFill>
              </a:rPr>
              <a:t>biological beings</a:t>
            </a:r>
            <a:r>
              <a:rPr lang="en-CA" sz="2400" dirty="0"/>
              <a:t>. This perspective underlies the biological and medical model it mostly uses.</a:t>
            </a:r>
          </a:p>
          <a:p>
            <a:r>
              <a:rPr lang="en-CA" sz="2400" dirty="0"/>
              <a:t>Modern psychology takes a </a:t>
            </a:r>
            <a:r>
              <a:rPr lang="en-CA" sz="2400" dirty="0">
                <a:solidFill>
                  <a:schemeClr val="bg1"/>
                </a:solidFill>
              </a:rPr>
              <a:t>psychological approach </a:t>
            </a:r>
            <a:r>
              <a:rPr lang="en-CA" sz="2400" dirty="0"/>
              <a:t>to understanding people .</a:t>
            </a:r>
          </a:p>
          <a:p>
            <a:r>
              <a:rPr lang="en-CA" sz="2400" dirty="0"/>
              <a:t>Sociology and social psychology consider how people are affected by their</a:t>
            </a:r>
            <a:r>
              <a:rPr lang="en-CA" sz="2400" dirty="0">
                <a:solidFill>
                  <a:schemeClr val="bg1"/>
                </a:solidFill>
              </a:rPr>
              <a:t> social environment</a:t>
            </a:r>
            <a:r>
              <a:rPr lang="en-CA" sz="2400" dirty="0"/>
              <a:t> to be of great importance.</a:t>
            </a:r>
          </a:p>
          <a:p>
            <a:r>
              <a:rPr lang="en-CA" sz="2400" dirty="0"/>
              <a:t>Religious and spiritual approaches consider the </a:t>
            </a:r>
            <a:r>
              <a:rPr lang="en-CA" sz="2400" dirty="0">
                <a:solidFill>
                  <a:schemeClr val="bg1"/>
                </a:solidFill>
              </a:rPr>
              <a:t>spiritual</a:t>
            </a:r>
            <a:r>
              <a:rPr lang="en-CA" sz="2400" dirty="0"/>
              <a:t> </a:t>
            </a:r>
            <a:r>
              <a:rPr lang="en-CA" sz="2400" dirty="0">
                <a:solidFill>
                  <a:schemeClr val="bg1"/>
                </a:solidFill>
              </a:rPr>
              <a:t>dimension</a:t>
            </a:r>
            <a:r>
              <a:rPr lang="en-CA" sz="2400" dirty="0"/>
              <a:t> of being human as primary.</a:t>
            </a:r>
          </a:p>
          <a:p>
            <a:r>
              <a:rPr lang="en-CA" sz="2400" dirty="0"/>
              <a:t>In this course we strive to consider all these perspectives as equally important.</a:t>
            </a:r>
            <a:endParaRPr lang="en-CA" sz="2000" dirty="0"/>
          </a:p>
        </p:txBody>
      </p:sp>
      <p:pic>
        <p:nvPicPr>
          <p:cNvPr id="1026" name="Picture 2" descr="Second psychopharmacology revolution: New drugs could change the way we  treat depression - Genetic Literacy Project">
            <a:extLst>
              <a:ext uri="{FF2B5EF4-FFF2-40B4-BE49-F238E27FC236}">
                <a16:creationId xmlns:a16="http://schemas.microsoft.com/office/drawing/2014/main" id="{8BB974CF-3F3F-4467-A1BE-9B2FE3A533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25" r="13231" b="-1"/>
          <a:stretch/>
        </p:blipFill>
        <p:spPr bwMode="auto">
          <a:xfrm>
            <a:off x="276044" y="1218548"/>
            <a:ext cx="3727174" cy="3427929"/>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0724455A-9DA5-A32D-6326-2EE8F92EDE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357" y="3653843"/>
            <a:ext cx="4214192" cy="3204157"/>
          </a:xfrm>
          <a:prstGeom prst="rect">
            <a:avLst/>
          </a:prstGeom>
        </p:spPr>
      </p:pic>
      <p:sp>
        <p:nvSpPr>
          <p:cNvPr id="4" name="Slide Number Placeholder 3">
            <a:extLst>
              <a:ext uri="{FF2B5EF4-FFF2-40B4-BE49-F238E27FC236}">
                <a16:creationId xmlns:a16="http://schemas.microsoft.com/office/drawing/2014/main" id="{1A256E5A-88A7-1938-E5A7-231DC6AD85AD}"/>
              </a:ext>
            </a:extLst>
          </p:cNvPr>
          <p:cNvSpPr>
            <a:spLocks noGrp="1"/>
          </p:cNvSpPr>
          <p:nvPr>
            <p:ph type="sldNum" sz="quarter" idx="12"/>
          </p:nvPr>
        </p:nvSpPr>
        <p:spPr/>
        <p:txBody>
          <a:bodyPr/>
          <a:lstStyle/>
          <a:p>
            <a:fld id="{5B621ED0-B45F-441E-93E9-023E2B55C8A5}" type="slidenum">
              <a:rPr lang="en-CA" smtClean="0"/>
              <a:t>319</a:t>
            </a:fld>
            <a:endParaRPr lang="en-CA"/>
          </a:p>
        </p:txBody>
      </p:sp>
    </p:spTree>
    <p:extLst>
      <p:ext uri="{BB962C8B-B14F-4D97-AF65-F5344CB8AC3E}">
        <p14:creationId xmlns:p14="http://schemas.microsoft.com/office/powerpoint/2010/main" val="2810241740"/>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01937-F6A9-486D-AA52-DF8AAB9660C7}"/>
              </a:ext>
            </a:extLst>
          </p:cNvPr>
          <p:cNvSpPr>
            <a:spLocks noGrp="1"/>
          </p:cNvSpPr>
          <p:nvPr>
            <p:ph type="title" idx="4294967295"/>
          </p:nvPr>
        </p:nvSpPr>
        <p:spPr>
          <a:xfrm>
            <a:off x="0" y="479425"/>
            <a:ext cx="4751388" cy="5391150"/>
          </a:xfrm>
        </p:spPr>
        <p:txBody>
          <a:bodyPr>
            <a:normAutofit/>
          </a:bodyPr>
          <a:lstStyle/>
          <a:p>
            <a:pPr algn="ctr"/>
            <a:r>
              <a:rPr lang="en-CA" sz="2400" dirty="0">
                <a:solidFill>
                  <a:schemeClr val="bg1"/>
                </a:solidFill>
              </a:rPr>
              <a:t>Simple takes a </a:t>
            </a:r>
            <a:br>
              <a:rPr lang="en-CA" sz="2400" dirty="0">
                <a:solidFill>
                  <a:schemeClr val="bg1"/>
                </a:solidFill>
              </a:rPr>
            </a:br>
            <a:r>
              <a:rPr lang="en-CA" sz="2400" dirty="0">
                <a:solidFill>
                  <a:schemeClr val="bg1"/>
                </a:solidFill>
              </a:rPr>
              <a:t>bio-psycho-socio-spiritual</a:t>
            </a:r>
            <a:br>
              <a:rPr lang="en-CA" sz="2400" dirty="0">
                <a:solidFill>
                  <a:schemeClr val="bg1"/>
                </a:solidFill>
              </a:rPr>
            </a:br>
            <a:r>
              <a:rPr lang="en-CA" sz="2400" dirty="0">
                <a:solidFill>
                  <a:schemeClr val="bg1"/>
                </a:solidFill>
              </a:rPr>
              <a:t>perspective</a:t>
            </a:r>
          </a:p>
        </p:txBody>
      </p:sp>
      <p:graphicFrame>
        <p:nvGraphicFramePr>
          <p:cNvPr id="7" name="Content Placeholder 2">
            <a:extLst>
              <a:ext uri="{FF2B5EF4-FFF2-40B4-BE49-F238E27FC236}">
                <a16:creationId xmlns:a16="http://schemas.microsoft.com/office/drawing/2014/main" id="{C20345E1-9C65-4B8F-BCAB-5660B1E9957C}"/>
              </a:ext>
            </a:extLst>
          </p:cNvPr>
          <p:cNvGraphicFramePr>
            <a:graphicFrameLocks noGrp="1"/>
          </p:cNvGraphicFramePr>
          <p:nvPr>
            <p:ph idx="4294967295"/>
          </p:nvPr>
        </p:nvGraphicFramePr>
        <p:xfrm>
          <a:off x="4103688" y="195263"/>
          <a:ext cx="8088312" cy="6467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BC12AA81-F4D2-8745-218E-762BA395A171}"/>
              </a:ext>
            </a:extLst>
          </p:cNvPr>
          <p:cNvSpPr>
            <a:spLocks noGrp="1"/>
          </p:cNvSpPr>
          <p:nvPr>
            <p:ph type="sldNum" sz="quarter" idx="12"/>
          </p:nvPr>
        </p:nvSpPr>
        <p:spPr/>
        <p:txBody>
          <a:bodyPr/>
          <a:lstStyle/>
          <a:p>
            <a:fld id="{5B621ED0-B45F-441E-93E9-023E2B55C8A5}" type="slidenum">
              <a:rPr lang="en-CA" smtClean="0"/>
              <a:t>320</a:t>
            </a:fld>
            <a:endParaRPr lang="en-CA"/>
          </a:p>
        </p:txBody>
      </p:sp>
    </p:spTree>
    <p:extLst>
      <p:ext uri="{BB962C8B-B14F-4D97-AF65-F5344CB8AC3E}">
        <p14:creationId xmlns:p14="http://schemas.microsoft.com/office/powerpoint/2010/main" val="2318881390"/>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6CD26F-5F12-47A9-E3FD-5C187C8C8E1B}"/>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185441" y="763829"/>
            <a:ext cx="6430297" cy="6445045"/>
          </a:xfrm>
          <a:prstGeom prst="rect">
            <a:avLst/>
          </a:prstGeom>
          <a:noFill/>
        </p:spPr>
      </p:pic>
      <p:sp>
        <p:nvSpPr>
          <p:cNvPr id="3" name="Title 2">
            <a:extLst>
              <a:ext uri="{FF2B5EF4-FFF2-40B4-BE49-F238E27FC236}">
                <a16:creationId xmlns:a16="http://schemas.microsoft.com/office/drawing/2014/main" id="{3C88AF0D-352A-64EB-D90D-10C6D3BEFA8C}"/>
              </a:ext>
            </a:extLst>
          </p:cNvPr>
          <p:cNvSpPr>
            <a:spLocks noGrp="1"/>
          </p:cNvSpPr>
          <p:nvPr>
            <p:ph type="title" idx="4294967295"/>
          </p:nvPr>
        </p:nvSpPr>
        <p:spPr>
          <a:xfrm>
            <a:off x="0" y="0"/>
            <a:ext cx="3806234" cy="897159"/>
          </a:xfrm>
        </p:spPr>
        <p:txBody>
          <a:bodyPr>
            <a:normAutofit/>
          </a:bodyPr>
          <a:lstStyle/>
          <a:p>
            <a:pPr algn="ctr"/>
            <a:r>
              <a:rPr lang="en-CA" sz="2800" dirty="0">
                <a:solidFill>
                  <a:schemeClr val="bg1"/>
                </a:solidFill>
              </a:rPr>
              <a:t>Principles of good </a:t>
            </a:r>
            <a:br>
              <a:rPr lang="en-CA" sz="2800" dirty="0">
                <a:solidFill>
                  <a:schemeClr val="bg1"/>
                </a:solidFill>
              </a:rPr>
            </a:br>
            <a:r>
              <a:rPr lang="en-CA" sz="2800" dirty="0">
                <a:solidFill>
                  <a:schemeClr val="bg1"/>
                </a:solidFill>
              </a:rPr>
              <a:t>mental health care</a:t>
            </a:r>
          </a:p>
        </p:txBody>
      </p:sp>
      <p:sp>
        <p:nvSpPr>
          <p:cNvPr id="4" name="Content Placeholder 3">
            <a:extLst>
              <a:ext uri="{FF2B5EF4-FFF2-40B4-BE49-F238E27FC236}">
                <a16:creationId xmlns:a16="http://schemas.microsoft.com/office/drawing/2014/main" id="{8D94CCE4-9335-3E8F-8862-7F4822C24B39}"/>
              </a:ext>
            </a:extLst>
          </p:cNvPr>
          <p:cNvSpPr>
            <a:spLocks noGrp="1"/>
          </p:cNvSpPr>
          <p:nvPr>
            <p:ph idx="4294967295"/>
          </p:nvPr>
        </p:nvSpPr>
        <p:spPr>
          <a:xfrm>
            <a:off x="5869172" y="210546"/>
            <a:ext cx="6322828" cy="6647454"/>
          </a:xfrm>
        </p:spPr>
        <p:txBody>
          <a:bodyPr>
            <a:normAutofit/>
          </a:bodyPr>
          <a:lstStyle/>
          <a:p>
            <a:r>
              <a:rPr lang="en-CA" dirty="0">
                <a:solidFill>
                  <a:schemeClr val="bg1"/>
                </a:solidFill>
              </a:rPr>
              <a:t>Steps 3 and 4 of good health care </a:t>
            </a:r>
            <a:r>
              <a:rPr lang="en-CA" dirty="0"/>
              <a:t>involve developing and implementing solutions to address the problem. That often involves working with health professionals. This leads to the question of who to go to for help, and how do you know if you can you trust them</a:t>
            </a:r>
          </a:p>
          <a:p>
            <a:r>
              <a:rPr lang="en-CA" dirty="0"/>
              <a:t>If you have a problem with your car and you go to several different mechanics, you may get a number of different opinions as to what the problem is and how to fix it. Some opinions, such as “your engine isn’t working” may not be very helpful. This may be the equivalent of a mental health care professional telling you “you’re depressed or anxious”.</a:t>
            </a:r>
          </a:p>
          <a:p>
            <a:r>
              <a:rPr lang="en-CA" dirty="0"/>
              <a:t>Who do you trust to help you figure out what the problem is? </a:t>
            </a:r>
          </a:p>
          <a:p>
            <a:r>
              <a:rPr lang="en-CA" dirty="0"/>
              <a:t>Is there a good fit between you and the person helping you?</a:t>
            </a:r>
          </a:p>
          <a:p>
            <a:r>
              <a:rPr lang="en-CA" dirty="0"/>
              <a:t>And what is the right therapeutic approach for your problem?... </a:t>
            </a:r>
          </a:p>
        </p:txBody>
      </p:sp>
      <p:sp>
        <p:nvSpPr>
          <p:cNvPr id="5" name="Slide Number Placeholder 4">
            <a:extLst>
              <a:ext uri="{FF2B5EF4-FFF2-40B4-BE49-F238E27FC236}">
                <a16:creationId xmlns:a16="http://schemas.microsoft.com/office/drawing/2014/main" id="{A10F7DBC-66B5-C4DE-68A6-8A42CCDB1F45}"/>
              </a:ext>
            </a:extLst>
          </p:cNvPr>
          <p:cNvSpPr>
            <a:spLocks noGrp="1"/>
          </p:cNvSpPr>
          <p:nvPr>
            <p:ph type="sldNum" sz="quarter" idx="12"/>
          </p:nvPr>
        </p:nvSpPr>
        <p:spPr/>
        <p:txBody>
          <a:bodyPr/>
          <a:lstStyle/>
          <a:p>
            <a:fld id="{5B621ED0-B45F-441E-93E9-023E2B55C8A5}" type="slidenum">
              <a:rPr lang="en-CA" smtClean="0"/>
              <a:t>321</a:t>
            </a:fld>
            <a:endParaRPr lang="en-CA"/>
          </a:p>
        </p:txBody>
      </p:sp>
    </p:spTree>
    <p:extLst>
      <p:ext uri="{BB962C8B-B14F-4D97-AF65-F5344CB8AC3E}">
        <p14:creationId xmlns:p14="http://schemas.microsoft.com/office/powerpoint/2010/main" val="2844122849"/>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5687539-0A15-1E00-ED4D-31A45C00EF40}"/>
              </a:ext>
            </a:extLst>
          </p:cNvPr>
          <p:cNvSpPr txBox="1"/>
          <p:nvPr/>
        </p:nvSpPr>
        <p:spPr>
          <a:xfrm>
            <a:off x="4981005" y="-817547"/>
            <a:ext cx="7210995" cy="8156079"/>
          </a:xfrm>
          <a:prstGeom prst="rect">
            <a:avLst/>
          </a:prstGeom>
          <a:noFill/>
        </p:spPr>
        <p:txBody>
          <a:bodyPr wrap="square">
            <a:spAutoFit/>
          </a:bodyPr>
          <a:lstStyle/>
          <a:p>
            <a:pPr algn="ctr"/>
            <a:endParaRPr lang="en-CA" sz="2400" dirty="0"/>
          </a:p>
          <a:p>
            <a:pPr algn="ctr"/>
            <a:endParaRPr lang="en-CA" sz="2400" dirty="0"/>
          </a:p>
          <a:p>
            <a:pPr marL="457200" indent="-457200">
              <a:buFont typeface="Arial" panose="020B0604020202020204" pitchFamily="34" charset="0"/>
              <a:buChar char="•"/>
            </a:pPr>
            <a:r>
              <a:rPr lang="en-CA" sz="2400" dirty="0"/>
              <a:t>What is the difference between psychiatrists, psychologists, psychotherapists, and counsellors ?</a:t>
            </a:r>
          </a:p>
          <a:p>
            <a:pPr marL="457200" indent="-457200">
              <a:buFont typeface="Arial" panose="020B0604020202020204" pitchFamily="34" charset="0"/>
              <a:buChar char="•"/>
            </a:pPr>
            <a:r>
              <a:rPr lang="en-US" sz="2400" dirty="0">
                <a:solidFill>
                  <a:schemeClr val="bg1"/>
                </a:solidFill>
              </a:rPr>
              <a:t>Psychiatrists</a:t>
            </a:r>
            <a:r>
              <a:rPr lang="en-US" sz="2400" dirty="0"/>
              <a:t> have medical degrees. After graduating from medical school, they do five years of specialty training in psychiatry. Most psychiatrists consider their patients from a biological perspective and prescribe medication.</a:t>
            </a:r>
          </a:p>
          <a:p>
            <a:pPr marL="457200" indent="-457200">
              <a:buFont typeface="Arial" panose="020B0604020202020204" pitchFamily="34" charset="0"/>
              <a:buChar char="•"/>
            </a:pPr>
            <a:r>
              <a:rPr lang="en-US" sz="2400" dirty="0">
                <a:solidFill>
                  <a:schemeClr val="bg1"/>
                </a:solidFill>
              </a:rPr>
              <a:t>Psychologists</a:t>
            </a:r>
            <a:r>
              <a:rPr lang="en-US" sz="2400" dirty="0"/>
              <a:t> have a degree in psychology and do talk therapy.  </a:t>
            </a:r>
          </a:p>
          <a:p>
            <a:pPr marL="457200" indent="-457200">
              <a:buFont typeface="Arial" panose="020B0604020202020204" pitchFamily="34" charset="0"/>
              <a:buChar char="•"/>
            </a:pPr>
            <a:r>
              <a:rPr lang="en-US" sz="2400" dirty="0">
                <a:solidFill>
                  <a:schemeClr val="bg1"/>
                </a:solidFill>
              </a:rPr>
              <a:t>Psychotherapists</a:t>
            </a:r>
            <a:r>
              <a:rPr lang="en-US" sz="2400" dirty="0"/>
              <a:t> may have different backgrounds such as psychology, psychiatry or social work. The commonality is that they use talk therapy to help people. Psychotherapists often try to understand the role the patient's past plays in their current problems.</a:t>
            </a:r>
          </a:p>
          <a:p>
            <a:pPr marL="457200" indent="-457200">
              <a:buFont typeface="Arial" panose="020B0604020202020204" pitchFamily="34" charset="0"/>
              <a:buChar char="•"/>
            </a:pPr>
            <a:r>
              <a:rPr lang="en-US" sz="2400" dirty="0">
                <a:solidFill>
                  <a:schemeClr val="bg1"/>
                </a:solidFill>
              </a:rPr>
              <a:t>Counsellors </a:t>
            </a:r>
            <a:r>
              <a:rPr lang="en-US" sz="2400" dirty="0"/>
              <a:t>are more action and behavior focused that psychotherapists and deal with the person’s current problems without necessarily exploring the past.</a:t>
            </a:r>
          </a:p>
          <a:p>
            <a:pPr marL="457200" indent="-457200">
              <a:buFont typeface="Arial" panose="020B0604020202020204" pitchFamily="34" charset="0"/>
              <a:buChar char="•"/>
            </a:pPr>
            <a:endParaRPr lang="en-CA" sz="2000" dirty="0"/>
          </a:p>
        </p:txBody>
      </p:sp>
      <p:sp>
        <p:nvSpPr>
          <p:cNvPr id="9" name="TextBox 8">
            <a:extLst>
              <a:ext uri="{FF2B5EF4-FFF2-40B4-BE49-F238E27FC236}">
                <a16:creationId xmlns:a16="http://schemas.microsoft.com/office/drawing/2014/main" id="{556ADD59-34E0-2001-F3B4-0550BEA18980}"/>
              </a:ext>
            </a:extLst>
          </p:cNvPr>
          <p:cNvSpPr txBox="1"/>
          <p:nvPr/>
        </p:nvSpPr>
        <p:spPr>
          <a:xfrm>
            <a:off x="143414" y="1119111"/>
            <a:ext cx="5013378" cy="1077218"/>
          </a:xfrm>
          <a:prstGeom prst="rect">
            <a:avLst/>
          </a:prstGeom>
          <a:noFill/>
        </p:spPr>
        <p:txBody>
          <a:bodyPr wrap="square">
            <a:spAutoFit/>
          </a:bodyPr>
          <a:lstStyle/>
          <a:p>
            <a:pPr algn="ctr"/>
            <a:r>
              <a:rPr lang="en-CA" sz="3200" dirty="0">
                <a:solidFill>
                  <a:schemeClr val="bg1"/>
                </a:solidFill>
              </a:rPr>
              <a:t>WHO TO GO TO FOR MENTAL HEALTH ISSUES?</a:t>
            </a:r>
          </a:p>
        </p:txBody>
      </p:sp>
      <p:pic>
        <p:nvPicPr>
          <p:cNvPr id="3" name="Picture 2" descr="A picture containing person&#10;&#10;Description automatically generated">
            <a:extLst>
              <a:ext uri="{FF2B5EF4-FFF2-40B4-BE49-F238E27FC236}">
                <a16:creationId xmlns:a16="http://schemas.microsoft.com/office/drawing/2014/main" id="{1D3D3B49-633D-DB9F-EDB0-A40C838A37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10" y="2422619"/>
            <a:ext cx="4572000" cy="2448374"/>
          </a:xfrm>
          <a:prstGeom prst="rect">
            <a:avLst/>
          </a:prstGeom>
        </p:spPr>
      </p:pic>
      <p:sp>
        <p:nvSpPr>
          <p:cNvPr id="2" name="Slide Number Placeholder 1">
            <a:extLst>
              <a:ext uri="{FF2B5EF4-FFF2-40B4-BE49-F238E27FC236}">
                <a16:creationId xmlns:a16="http://schemas.microsoft.com/office/drawing/2014/main" id="{475BA2F2-A5AC-1B8D-7EA1-AC125BA0A837}"/>
              </a:ext>
            </a:extLst>
          </p:cNvPr>
          <p:cNvSpPr>
            <a:spLocks noGrp="1"/>
          </p:cNvSpPr>
          <p:nvPr>
            <p:ph type="sldNum" sz="quarter" idx="12"/>
          </p:nvPr>
        </p:nvSpPr>
        <p:spPr/>
        <p:txBody>
          <a:bodyPr/>
          <a:lstStyle/>
          <a:p>
            <a:fld id="{5B621ED0-B45F-441E-93E9-023E2B55C8A5}" type="slidenum">
              <a:rPr lang="en-CA" smtClean="0"/>
              <a:t>322</a:t>
            </a:fld>
            <a:endParaRPr lang="en-CA"/>
          </a:p>
        </p:txBody>
      </p:sp>
    </p:spTree>
    <p:extLst>
      <p:ext uri="{BB962C8B-B14F-4D97-AF65-F5344CB8AC3E}">
        <p14:creationId xmlns:p14="http://schemas.microsoft.com/office/powerpoint/2010/main" val="690335900"/>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9CEFFC-3D1E-0338-807B-0F46A0D72CDF}"/>
              </a:ext>
            </a:extLst>
          </p:cNvPr>
          <p:cNvSpPr txBox="1"/>
          <p:nvPr/>
        </p:nvSpPr>
        <p:spPr>
          <a:xfrm>
            <a:off x="1334867" y="383450"/>
            <a:ext cx="10180320" cy="646331"/>
          </a:xfrm>
          <a:prstGeom prst="rect">
            <a:avLst/>
          </a:prstGeom>
          <a:noFill/>
        </p:spPr>
        <p:txBody>
          <a:bodyPr wrap="square">
            <a:spAutoFit/>
          </a:bodyPr>
          <a:lstStyle/>
          <a:p>
            <a:r>
              <a:rPr lang="en-US" sz="3600" dirty="0">
                <a:solidFill>
                  <a:schemeClr val="bg1"/>
                </a:solidFill>
              </a:rPr>
              <a:t>THE MEDICAL vs. PATIENT CENTERED MODELS(10)</a:t>
            </a:r>
            <a:endParaRPr lang="en-CA" sz="3600" dirty="0">
              <a:solidFill>
                <a:schemeClr val="bg1"/>
              </a:solidFill>
            </a:endParaRPr>
          </a:p>
        </p:txBody>
      </p:sp>
      <p:sp>
        <p:nvSpPr>
          <p:cNvPr id="5" name="TextBox 4">
            <a:extLst>
              <a:ext uri="{FF2B5EF4-FFF2-40B4-BE49-F238E27FC236}">
                <a16:creationId xmlns:a16="http://schemas.microsoft.com/office/drawing/2014/main" id="{BE64FF44-9F5E-0315-AC8C-48E0DFE10AF0}"/>
              </a:ext>
            </a:extLst>
          </p:cNvPr>
          <p:cNvSpPr txBox="1"/>
          <p:nvPr/>
        </p:nvSpPr>
        <p:spPr>
          <a:xfrm>
            <a:off x="470183" y="1127603"/>
            <a:ext cx="5205984" cy="4832092"/>
          </a:xfrm>
          <a:prstGeom prst="rect">
            <a:avLst/>
          </a:prstGeom>
          <a:noFill/>
        </p:spPr>
        <p:txBody>
          <a:bodyPr wrap="square">
            <a:spAutoFit/>
          </a:bodyPr>
          <a:lstStyle/>
          <a:p>
            <a:r>
              <a:rPr lang="en-CA" sz="2800" dirty="0"/>
              <a:t>                    </a:t>
            </a:r>
            <a:r>
              <a:rPr lang="en-CA" sz="2800" dirty="0">
                <a:solidFill>
                  <a:schemeClr val="bg1"/>
                </a:solidFill>
              </a:rPr>
              <a:t>Medical model</a:t>
            </a:r>
          </a:p>
          <a:p>
            <a:pPr marL="457200" indent="-457200">
              <a:buFont typeface="Arial" panose="020B0604020202020204" pitchFamily="34" charset="0"/>
              <a:buChar char="•"/>
            </a:pPr>
            <a:r>
              <a:rPr lang="en-CA" sz="2800" dirty="0"/>
              <a:t>the patient's role is passive</a:t>
            </a:r>
          </a:p>
          <a:p>
            <a:pPr marL="457200" indent="-457200">
              <a:buFont typeface="Arial" panose="020B0604020202020204" pitchFamily="34" charset="0"/>
              <a:buChar char="•"/>
            </a:pPr>
            <a:r>
              <a:rPr lang="en-CA" sz="2800" dirty="0"/>
              <a:t>the patient is the recipient of treatment</a:t>
            </a:r>
          </a:p>
          <a:p>
            <a:pPr marL="457200" indent="-457200">
              <a:buFont typeface="Arial" panose="020B0604020202020204" pitchFamily="34" charset="0"/>
              <a:buChar char="•"/>
            </a:pPr>
            <a:r>
              <a:rPr lang="en-CA" sz="2800" dirty="0"/>
              <a:t>the physician dominates the conversation</a:t>
            </a:r>
          </a:p>
          <a:p>
            <a:pPr marL="457200" indent="-457200">
              <a:buFont typeface="Arial" panose="020B0604020202020204" pitchFamily="34" charset="0"/>
              <a:buChar char="•"/>
            </a:pPr>
            <a:r>
              <a:rPr lang="en-CA" sz="2800" dirty="0"/>
              <a:t>care is disease centred</a:t>
            </a:r>
          </a:p>
          <a:p>
            <a:pPr marL="457200" indent="-457200">
              <a:buFont typeface="Arial" panose="020B0604020202020204" pitchFamily="34" charset="0"/>
              <a:buChar char="•"/>
            </a:pPr>
            <a:r>
              <a:rPr lang="en-CA" sz="2800" dirty="0"/>
              <a:t>the physician does most of the talking</a:t>
            </a:r>
          </a:p>
          <a:p>
            <a:pPr marL="457200" indent="-457200">
              <a:buFont typeface="Arial" panose="020B0604020202020204" pitchFamily="34" charset="0"/>
              <a:buChar char="•"/>
            </a:pPr>
            <a:r>
              <a:rPr lang="en-CA" sz="2800" dirty="0"/>
              <a:t>the patient may or may not adhere to the treatment plan</a:t>
            </a:r>
          </a:p>
        </p:txBody>
      </p:sp>
      <p:sp>
        <p:nvSpPr>
          <p:cNvPr id="7" name="TextBox 6">
            <a:extLst>
              <a:ext uri="{FF2B5EF4-FFF2-40B4-BE49-F238E27FC236}">
                <a16:creationId xmlns:a16="http://schemas.microsoft.com/office/drawing/2014/main" id="{FD2A9C77-CECD-CFFA-9843-3B31D9244EDA}"/>
              </a:ext>
            </a:extLst>
          </p:cNvPr>
          <p:cNvSpPr txBox="1"/>
          <p:nvPr/>
        </p:nvSpPr>
        <p:spPr>
          <a:xfrm>
            <a:off x="6096000" y="1127603"/>
            <a:ext cx="6096000" cy="5262979"/>
          </a:xfrm>
          <a:prstGeom prst="rect">
            <a:avLst/>
          </a:prstGeom>
          <a:noFill/>
        </p:spPr>
        <p:txBody>
          <a:bodyPr wrap="square">
            <a:spAutoFit/>
          </a:bodyPr>
          <a:lstStyle/>
          <a:p>
            <a:r>
              <a:rPr lang="en-CA" sz="2800" dirty="0"/>
              <a:t>          </a:t>
            </a:r>
            <a:r>
              <a:rPr lang="en-CA" sz="2800" dirty="0">
                <a:solidFill>
                  <a:schemeClr val="bg1"/>
                </a:solidFill>
              </a:rPr>
              <a:t>Patient centred model</a:t>
            </a:r>
          </a:p>
          <a:p>
            <a:pPr marL="285750" indent="-285750">
              <a:buFont typeface="Arial" panose="020B0604020202020204" pitchFamily="34" charset="0"/>
              <a:buChar char="•"/>
            </a:pPr>
            <a:r>
              <a:rPr lang="en-CA" sz="2800" dirty="0"/>
              <a:t>the patient's role is active</a:t>
            </a:r>
          </a:p>
          <a:p>
            <a:pPr marL="285750" indent="-285750">
              <a:buFont typeface="Arial" panose="020B0604020202020204" pitchFamily="34" charset="0"/>
              <a:buChar char="•"/>
            </a:pPr>
            <a:r>
              <a:rPr lang="en-CA" sz="2800" dirty="0"/>
              <a:t>the patient is a partner in the treatment plan</a:t>
            </a:r>
          </a:p>
          <a:p>
            <a:pPr marL="285750" indent="-285750">
              <a:buFont typeface="Arial" panose="020B0604020202020204" pitchFamily="34" charset="0"/>
              <a:buChar char="•"/>
            </a:pPr>
            <a:r>
              <a:rPr lang="en-CA" sz="2800" dirty="0"/>
              <a:t>the physician collaborates with the patient</a:t>
            </a:r>
          </a:p>
          <a:p>
            <a:pPr marL="285750" indent="-285750">
              <a:buFont typeface="Arial" panose="020B0604020202020204" pitchFamily="34" charset="0"/>
              <a:buChar char="•"/>
            </a:pPr>
            <a:r>
              <a:rPr lang="en-CA" sz="2800" dirty="0"/>
              <a:t>care is quality of life centred</a:t>
            </a:r>
          </a:p>
          <a:p>
            <a:pPr marL="285750" indent="-285750">
              <a:buFont typeface="Arial" panose="020B0604020202020204" pitchFamily="34" charset="0"/>
              <a:buChar char="•"/>
            </a:pPr>
            <a:r>
              <a:rPr lang="en-CA" sz="2800" dirty="0"/>
              <a:t>the physician listens more and talks less</a:t>
            </a:r>
          </a:p>
          <a:p>
            <a:pPr marL="285750" indent="-285750">
              <a:buFont typeface="Arial" panose="020B0604020202020204" pitchFamily="34" charset="0"/>
              <a:buChar char="•"/>
            </a:pPr>
            <a:r>
              <a:rPr lang="en-CA" sz="2800" dirty="0"/>
              <a:t>the patient is more likely to adhere to the treatment plan</a:t>
            </a:r>
          </a:p>
          <a:p>
            <a:pPr marL="285750" indent="-285750">
              <a:buFont typeface="Arial" panose="020B0604020202020204" pitchFamily="34" charset="0"/>
              <a:buChar char="•"/>
            </a:pPr>
            <a:r>
              <a:rPr lang="en-CA" sz="2800" dirty="0"/>
              <a:t>Simple is patient centred</a:t>
            </a:r>
          </a:p>
        </p:txBody>
      </p:sp>
      <p:sp>
        <p:nvSpPr>
          <p:cNvPr id="2" name="Slide Number Placeholder 1">
            <a:extLst>
              <a:ext uri="{FF2B5EF4-FFF2-40B4-BE49-F238E27FC236}">
                <a16:creationId xmlns:a16="http://schemas.microsoft.com/office/drawing/2014/main" id="{F285E562-0EA3-2D11-0328-1FF4F8D89FA4}"/>
              </a:ext>
            </a:extLst>
          </p:cNvPr>
          <p:cNvSpPr>
            <a:spLocks noGrp="1"/>
          </p:cNvSpPr>
          <p:nvPr>
            <p:ph type="sldNum" sz="quarter" idx="12"/>
          </p:nvPr>
        </p:nvSpPr>
        <p:spPr/>
        <p:txBody>
          <a:bodyPr/>
          <a:lstStyle/>
          <a:p>
            <a:fld id="{5B621ED0-B45F-441E-93E9-023E2B55C8A5}" type="slidenum">
              <a:rPr lang="en-CA" smtClean="0"/>
              <a:t>323</a:t>
            </a:fld>
            <a:endParaRPr lang="en-CA"/>
          </a:p>
        </p:txBody>
      </p:sp>
    </p:spTree>
    <p:extLst>
      <p:ext uri="{BB962C8B-B14F-4D97-AF65-F5344CB8AC3E}">
        <p14:creationId xmlns:p14="http://schemas.microsoft.com/office/powerpoint/2010/main" val="422155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5F2F-F8E1-AC3C-AC76-502187EF94FB}"/>
              </a:ext>
            </a:extLst>
          </p:cNvPr>
          <p:cNvSpPr>
            <a:spLocks noGrp="1"/>
          </p:cNvSpPr>
          <p:nvPr>
            <p:ph type="title" idx="4294967295"/>
          </p:nvPr>
        </p:nvSpPr>
        <p:spPr>
          <a:xfrm>
            <a:off x="17019" y="582871"/>
            <a:ext cx="4484688" cy="1508125"/>
          </a:xfrm>
        </p:spPr>
        <p:txBody>
          <a:bodyPr>
            <a:normAutofit/>
          </a:bodyPr>
          <a:lstStyle/>
          <a:p>
            <a:pPr algn="ctr"/>
            <a:r>
              <a:rPr lang="en-CA" sz="2800" dirty="0">
                <a:solidFill>
                  <a:schemeClr val="bg1"/>
                </a:solidFill>
              </a:rPr>
              <a:t>What is psychotherapy?</a:t>
            </a:r>
          </a:p>
        </p:txBody>
      </p:sp>
      <p:pic>
        <p:nvPicPr>
          <p:cNvPr id="2052" name="Picture 4" descr="Types of Psychotherapists: Differences and How to Choose">
            <a:extLst>
              <a:ext uri="{FF2B5EF4-FFF2-40B4-BE49-F238E27FC236}">
                <a16:creationId xmlns:a16="http://schemas.microsoft.com/office/drawing/2014/main" id="{EAB4E496-B284-5BEB-1D22-2C43E1D05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76" y="1920875"/>
            <a:ext cx="4199974" cy="33103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A811D7-CD4A-1530-3F8C-EBE8DD518770}"/>
              </a:ext>
            </a:extLst>
          </p:cNvPr>
          <p:cNvSpPr txBox="1"/>
          <p:nvPr/>
        </p:nvSpPr>
        <p:spPr>
          <a:xfrm>
            <a:off x="4501707" y="944557"/>
            <a:ext cx="7530917" cy="5262979"/>
          </a:xfrm>
          <a:prstGeom prst="rect">
            <a:avLst/>
          </a:prstGeom>
          <a:noFill/>
        </p:spPr>
        <p:txBody>
          <a:bodyPr wrap="square">
            <a:spAutoFit/>
          </a:bodyPr>
          <a:lstStyle/>
          <a:p>
            <a:pPr marL="285750" indent="-285750">
              <a:buFont typeface="Arial" panose="020B0604020202020204" pitchFamily="34" charset="0"/>
              <a:buChar char="•"/>
            </a:pPr>
            <a:r>
              <a:rPr lang="en-CA" sz="2400" dirty="0"/>
              <a:t>Psychotherapy is the use of psychological methods to help a person change their thoughts, behaviors, and feelings and work on their problems.</a:t>
            </a:r>
          </a:p>
          <a:p>
            <a:pPr marL="285750" indent="-285750">
              <a:buFont typeface="Arial" panose="020B0604020202020204" pitchFamily="34" charset="0"/>
              <a:buChar char="•"/>
            </a:pPr>
            <a:r>
              <a:rPr lang="en-CA" sz="2400" dirty="0"/>
              <a:t>There are a multitude of psychotherapeutic approaches purporting to help with our mental health issues. These include cognitive behavioural therapy, dialectical behavioural therapy, humanistic approaches, psychodynamic psychotherapy, and perhaps the most common, generic non- specific psychotherapy</a:t>
            </a:r>
          </a:p>
          <a:p>
            <a:pPr marL="285750" indent="-285750">
              <a:buFont typeface="Arial" panose="020B0604020202020204" pitchFamily="34" charset="0"/>
              <a:buChar char="•"/>
            </a:pPr>
            <a:r>
              <a:rPr lang="en-CA" sz="2400" dirty="0"/>
              <a:t>What’s most likely to help us? And how do we choose an approach?</a:t>
            </a:r>
          </a:p>
          <a:p>
            <a:pPr marL="285750" indent="-285750">
              <a:buFont typeface="Arial" panose="020B0604020202020204" pitchFamily="34" charset="0"/>
              <a:buChar char="•"/>
            </a:pPr>
            <a:r>
              <a:rPr lang="en-CA" sz="2400" dirty="0"/>
              <a:t>To make matters more complicated the type of approach used is only one of many factors that contribute to the efficacy of therapy. </a:t>
            </a:r>
            <a:endParaRPr lang="en-US" sz="2400" dirty="0"/>
          </a:p>
        </p:txBody>
      </p:sp>
      <p:sp>
        <p:nvSpPr>
          <p:cNvPr id="3" name="Slide Number Placeholder 2">
            <a:extLst>
              <a:ext uri="{FF2B5EF4-FFF2-40B4-BE49-F238E27FC236}">
                <a16:creationId xmlns:a16="http://schemas.microsoft.com/office/drawing/2014/main" id="{4E75ABEF-32F9-6A16-F59C-16C9A1D5759E}"/>
              </a:ext>
            </a:extLst>
          </p:cNvPr>
          <p:cNvSpPr>
            <a:spLocks noGrp="1"/>
          </p:cNvSpPr>
          <p:nvPr>
            <p:ph type="sldNum" sz="quarter" idx="12"/>
          </p:nvPr>
        </p:nvSpPr>
        <p:spPr/>
        <p:txBody>
          <a:bodyPr/>
          <a:lstStyle/>
          <a:p>
            <a:fld id="{5B621ED0-B45F-441E-93E9-023E2B55C8A5}" type="slidenum">
              <a:rPr lang="en-CA" smtClean="0"/>
              <a:t>324</a:t>
            </a:fld>
            <a:endParaRPr lang="en-CA"/>
          </a:p>
        </p:txBody>
      </p:sp>
    </p:spTree>
    <p:extLst>
      <p:ext uri="{BB962C8B-B14F-4D97-AF65-F5344CB8AC3E}">
        <p14:creationId xmlns:p14="http://schemas.microsoft.com/office/powerpoint/2010/main" val="2297050510"/>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A811D7-CD4A-1530-3F8C-EBE8DD518770}"/>
              </a:ext>
            </a:extLst>
          </p:cNvPr>
          <p:cNvSpPr txBox="1"/>
          <p:nvPr/>
        </p:nvSpPr>
        <p:spPr>
          <a:xfrm>
            <a:off x="131256" y="610136"/>
            <a:ext cx="12060744" cy="6247864"/>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rPr>
              <a:t>In addition to the type of approach used in psychotherapy </a:t>
            </a:r>
            <a:r>
              <a:rPr lang="en-US" sz="2000" dirty="0"/>
              <a:t>other factors play a role in whether people benefit from psychotherapy:</a:t>
            </a:r>
          </a:p>
          <a:p>
            <a:pPr marL="285750" indent="-285750">
              <a:buFont typeface="Arial" panose="020B0604020202020204" pitchFamily="34" charset="0"/>
              <a:buChar char="•"/>
            </a:pPr>
            <a:r>
              <a:rPr lang="en-US" sz="2000" b="0" i="0" dirty="0">
                <a:solidFill>
                  <a:schemeClr val="bg1"/>
                </a:solidFill>
                <a:effectLst/>
              </a:rPr>
              <a:t>Therapeutic Alliance</a:t>
            </a:r>
            <a:r>
              <a:rPr lang="en-US" sz="2000" b="0" i="0" dirty="0">
                <a:effectLst/>
              </a:rPr>
              <a:t>: A strong, trusting relationship between the therapist and the client is crucial. This includes empathy, warmth, and mutual respect.</a:t>
            </a:r>
          </a:p>
          <a:p>
            <a:pPr marL="285750" indent="-285750">
              <a:buFont typeface="Arial" panose="020B0604020202020204" pitchFamily="34" charset="0"/>
              <a:buChar char="•"/>
            </a:pPr>
            <a:r>
              <a:rPr lang="en-US" sz="2000" b="0" i="0" dirty="0">
                <a:solidFill>
                  <a:schemeClr val="bg1"/>
                </a:solidFill>
                <a:effectLst/>
              </a:rPr>
              <a:t>Client Factors</a:t>
            </a:r>
            <a:r>
              <a:rPr lang="en-US" sz="2000" b="0" i="0" dirty="0">
                <a:effectLst/>
              </a:rPr>
              <a:t>: The client's own characteristics, such as motivation, openness to change, and resilience, play a significant role in the effectiveness of therapy.</a:t>
            </a:r>
          </a:p>
          <a:p>
            <a:pPr marL="285750" indent="-285750">
              <a:buFont typeface="Arial" panose="020B0604020202020204" pitchFamily="34" charset="0"/>
              <a:buChar char="•"/>
            </a:pPr>
            <a:r>
              <a:rPr lang="en-US" sz="2000" b="0" i="0" dirty="0">
                <a:solidFill>
                  <a:schemeClr val="bg1"/>
                </a:solidFill>
                <a:effectLst/>
              </a:rPr>
              <a:t>Therapist Factors</a:t>
            </a:r>
            <a:r>
              <a:rPr lang="en-US" sz="2000" b="0" i="0" dirty="0">
                <a:effectLst/>
              </a:rPr>
              <a:t>: The therapist's skills, experience, and personal qualities can greatly impact the therapeutic process. Their ability to adapt to the client's needs is also important.</a:t>
            </a:r>
          </a:p>
          <a:p>
            <a:pPr marL="285750" indent="-285750">
              <a:buFont typeface="Arial" panose="020B0604020202020204" pitchFamily="34" charset="0"/>
              <a:buChar char="•"/>
            </a:pPr>
            <a:r>
              <a:rPr lang="en-US" sz="2000" b="0" i="0" dirty="0">
                <a:solidFill>
                  <a:schemeClr val="bg1"/>
                </a:solidFill>
                <a:effectLst/>
              </a:rPr>
              <a:t>Client Engagement</a:t>
            </a:r>
            <a:r>
              <a:rPr lang="en-US" sz="2000" b="0" i="0" dirty="0">
                <a:effectLst/>
              </a:rPr>
              <a:t>: Active participation by the client in the therapeutic process, including homework assignments and practicing skills outside of sessions, contributes to better outcomes.</a:t>
            </a:r>
            <a:br>
              <a:rPr lang="en-US" sz="2000" dirty="0"/>
            </a:br>
            <a:r>
              <a:rPr lang="en-US" sz="2000" b="0" i="0" dirty="0">
                <a:solidFill>
                  <a:schemeClr val="bg1"/>
                </a:solidFill>
                <a:effectLst/>
              </a:rPr>
              <a:t>Cultural Competence</a:t>
            </a:r>
            <a:r>
              <a:rPr lang="en-US" sz="2000" b="0" i="0" dirty="0">
                <a:effectLst/>
              </a:rPr>
              <a:t>: Understanding and respecting the client's cultural background can improve the therapeutic relationship and effectiveness.</a:t>
            </a:r>
          </a:p>
          <a:p>
            <a:pPr marL="285750" indent="-285750">
              <a:buFont typeface="Arial" panose="020B0604020202020204" pitchFamily="34" charset="0"/>
              <a:buChar char="•"/>
            </a:pPr>
            <a:r>
              <a:rPr lang="en-US" sz="2000" b="0" i="0" dirty="0">
                <a:solidFill>
                  <a:schemeClr val="bg1"/>
                </a:solidFill>
                <a:effectLst/>
              </a:rPr>
              <a:t>Setting Goals</a:t>
            </a:r>
            <a:r>
              <a:rPr lang="en-US" sz="2000" b="0" i="0" dirty="0">
                <a:effectLst/>
              </a:rPr>
              <a:t>: Collaboratively setting clear, achievable goals can help clients stay focused and measure progress.</a:t>
            </a:r>
          </a:p>
          <a:p>
            <a:pPr marL="285750" indent="-285750">
              <a:buFont typeface="Arial" panose="020B0604020202020204" pitchFamily="34" charset="0"/>
              <a:buChar char="•"/>
            </a:pPr>
            <a:r>
              <a:rPr lang="en-US" sz="2000" b="0" i="0" dirty="0">
                <a:solidFill>
                  <a:schemeClr val="bg1"/>
                </a:solidFill>
                <a:effectLst/>
              </a:rPr>
              <a:t>Feedback and Adaptation</a:t>
            </a:r>
            <a:r>
              <a:rPr lang="en-US" sz="2000" b="0" i="0" dirty="0">
                <a:effectLst/>
              </a:rPr>
              <a:t>: Regularly seeking feedback from clients and being willing to adapt the approach based on their responses can lead to better outcomes.</a:t>
            </a:r>
          </a:p>
          <a:p>
            <a:pPr marL="285750" indent="-285750">
              <a:buFont typeface="Arial" panose="020B0604020202020204" pitchFamily="34" charset="0"/>
              <a:buChar char="•"/>
            </a:pPr>
            <a:r>
              <a:rPr lang="en-US" sz="2000" b="0" i="0" dirty="0">
                <a:solidFill>
                  <a:schemeClr val="bg1"/>
                </a:solidFill>
                <a:effectLst/>
              </a:rPr>
              <a:t>Support Systems</a:t>
            </a:r>
            <a:r>
              <a:rPr lang="en-US" sz="2000" b="0" i="0" dirty="0">
                <a:effectLst/>
              </a:rPr>
              <a:t>: Involvement of family or social support systems can enhance the therapeutic process and provide additional resources for the client.</a:t>
            </a:r>
          </a:p>
          <a:p>
            <a:pPr marL="285750" indent="-285750">
              <a:buFont typeface="Arial" panose="020B0604020202020204" pitchFamily="34" charset="0"/>
              <a:buChar char="•"/>
            </a:pPr>
            <a:r>
              <a:rPr lang="en-US" sz="2000" b="0" i="0" dirty="0">
                <a:solidFill>
                  <a:schemeClr val="bg1"/>
                </a:solidFill>
                <a:effectLst/>
              </a:rPr>
              <a:t>Duration and Frequency of Sessions</a:t>
            </a:r>
            <a:r>
              <a:rPr lang="en-US" sz="2000" b="0" i="0" dirty="0">
                <a:effectLst/>
              </a:rPr>
              <a:t>: The length of therapy and how often sessions occur can also influence effectiveness, with more frequent sessions often leading to better outcomes.</a:t>
            </a:r>
            <a:endParaRPr lang="en-CA" sz="2000" dirty="0"/>
          </a:p>
        </p:txBody>
      </p:sp>
      <p:sp>
        <p:nvSpPr>
          <p:cNvPr id="4" name="TextBox 3">
            <a:extLst>
              <a:ext uri="{FF2B5EF4-FFF2-40B4-BE49-F238E27FC236}">
                <a16:creationId xmlns:a16="http://schemas.microsoft.com/office/drawing/2014/main" id="{DF853293-11B1-5850-1788-D5230CDFAD77}"/>
              </a:ext>
            </a:extLst>
          </p:cNvPr>
          <p:cNvSpPr txBox="1"/>
          <p:nvPr/>
        </p:nvSpPr>
        <p:spPr>
          <a:xfrm>
            <a:off x="1392752" y="75962"/>
            <a:ext cx="9675740" cy="523220"/>
          </a:xfrm>
          <a:prstGeom prst="rect">
            <a:avLst/>
          </a:prstGeom>
          <a:noFill/>
        </p:spPr>
        <p:txBody>
          <a:bodyPr wrap="square">
            <a:spAutoFit/>
          </a:bodyPr>
          <a:lstStyle/>
          <a:p>
            <a:r>
              <a:rPr lang="en-CA" sz="2400" dirty="0">
                <a:solidFill>
                  <a:schemeClr val="bg1"/>
                </a:solidFill>
              </a:rPr>
              <a:t> </a:t>
            </a:r>
            <a:r>
              <a:rPr lang="en-CA" sz="2800" dirty="0">
                <a:solidFill>
                  <a:schemeClr val="bg1"/>
                </a:solidFill>
              </a:rPr>
              <a:t>FACTORS THAT CONTRIBUTE TO THE EFFICACY OF THERAPY</a:t>
            </a:r>
          </a:p>
        </p:txBody>
      </p:sp>
      <p:sp>
        <p:nvSpPr>
          <p:cNvPr id="2" name="Slide Number Placeholder 1">
            <a:extLst>
              <a:ext uri="{FF2B5EF4-FFF2-40B4-BE49-F238E27FC236}">
                <a16:creationId xmlns:a16="http://schemas.microsoft.com/office/drawing/2014/main" id="{7388A051-9B53-7A2E-77D3-F68B99E0FCCD}"/>
              </a:ext>
            </a:extLst>
          </p:cNvPr>
          <p:cNvSpPr>
            <a:spLocks noGrp="1"/>
          </p:cNvSpPr>
          <p:nvPr>
            <p:ph type="sldNum" sz="quarter" idx="12"/>
          </p:nvPr>
        </p:nvSpPr>
        <p:spPr/>
        <p:txBody>
          <a:bodyPr/>
          <a:lstStyle/>
          <a:p>
            <a:fld id="{5B621ED0-B45F-441E-93E9-023E2B55C8A5}" type="slidenum">
              <a:rPr lang="en-CA" smtClean="0"/>
              <a:t>325</a:t>
            </a:fld>
            <a:endParaRPr lang="en-CA"/>
          </a:p>
        </p:txBody>
      </p:sp>
    </p:spTree>
    <p:extLst>
      <p:ext uri="{BB962C8B-B14F-4D97-AF65-F5344CB8AC3E}">
        <p14:creationId xmlns:p14="http://schemas.microsoft.com/office/powerpoint/2010/main" val="68452686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DF1B-7434-2185-2C78-22E5D9071FFD}"/>
              </a:ext>
            </a:extLst>
          </p:cNvPr>
          <p:cNvSpPr>
            <a:spLocks noGrp="1"/>
          </p:cNvSpPr>
          <p:nvPr>
            <p:ph type="title" idx="4294967295"/>
          </p:nvPr>
        </p:nvSpPr>
        <p:spPr>
          <a:xfrm>
            <a:off x="43267" y="188027"/>
            <a:ext cx="3834403" cy="1509712"/>
          </a:xfrm>
        </p:spPr>
        <p:txBody>
          <a:bodyPr>
            <a:normAutofit/>
          </a:bodyPr>
          <a:lstStyle/>
          <a:p>
            <a:pPr algn="ctr"/>
            <a:r>
              <a:rPr lang="en-CA" sz="2800" dirty="0">
                <a:solidFill>
                  <a:schemeClr val="bg1"/>
                </a:solidFill>
              </a:rPr>
              <a:t>What IS the ROLE OF A psychotherapist ?</a:t>
            </a:r>
          </a:p>
        </p:txBody>
      </p:sp>
      <p:sp>
        <p:nvSpPr>
          <p:cNvPr id="3" name="Content Placeholder 2">
            <a:extLst>
              <a:ext uri="{FF2B5EF4-FFF2-40B4-BE49-F238E27FC236}">
                <a16:creationId xmlns:a16="http://schemas.microsoft.com/office/drawing/2014/main" id="{E202DB77-521D-14C2-2EB4-2D3789BFC4D1}"/>
              </a:ext>
            </a:extLst>
          </p:cNvPr>
          <p:cNvSpPr>
            <a:spLocks noGrp="1"/>
          </p:cNvSpPr>
          <p:nvPr>
            <p:ph idx="4294967295"/>
          </p:nvPr>
        </p:nvSpPr>
        <p:spPr>
          <a:xfrm>
            <a:off x="3938588" y="393405"/>
            <a:ext cx="8253412" cy="6464595"/>
          </a:xfrm>
        </p:spPr>
        <p:txBody>
          <a:bodyPr>
            <a:normAutofit/>
          </a:bodyPr>
          <a:lstStyle/>
          <a:p>
            <a:r>
              <a:rPr lang="en-US" dirty="0"/>
              <a:t>John Bowlby, the father of attachment theory, which we will explore in detail later in the course, stated that the</a:t>
            </a:r>
            <a:r>
              <a:rPr lang="en-US" dirty="0">
                <a:solidFill>
                  <a:schemeClr val="bg1"/>
                </a:solidFill>
              </a:rPr>
              <a:t> psychotherapist </a:t>
            </a:r>
            <a:r>
              <a:rPr lang="en-US" dirty="0"/>
              <a:t>has five main tasks:</a:t>
            </a:r>
          </a:p>
          <a:p>
            <a:r>
              <a:rPr lang="en-US" dirty="0"/>
              <a:t>1) to provide the client with a secure base or "holding environment" in which to explore his or her pain.</a:t>
            </a:r>
          </a:p>
          <a:p>
            <a:r>
              <a:rPr lang="en-US" dirty="0"/>
              <a:t>2) to help clients consider how their manner of engaging in relationships actually shapes the situations that cause them pain.</a:t>
            </a:r>
          </a:p>
          <a:p>
            <a:r>
              <a:rPr lang="en-US" dirty="0"/>
              <a:t>3) to help clients examine the relationship with the therapist as a microcosm of their engagement style with others.</a:t>
            </a:r>
          </a:p>
          <a:p>
            <a:r>
              <a:rPr lang="en-US" dirty="0"/>
              <a:t>4) to explore the origins of this style in a clients past and the "frightening, alien and/or unacceptable" emotions that are primed in this process and…</a:t>
            </a:r>
          </a:p>
          <a:p>
            <a:r>
              <a:rPr lang="en-US" dirty="0"/>
              <a:t>5) to help clients to reflect on how past experience constrains their perception of the world and so governs how they think, feel, and act in the present and to then help them find better alternatives.</a:t>
            </a:r>
          </a:p>
          <a:p>
            <a:r>
              <a:rPr lang="en-US" dirty="0"/>
              <a:t>These goals closely align with those of the simple course.</a:t>
            </a:r>
            <a:endParaRPr lang="en-CA" dirty="0"/>
          </a:p>
        </p:txBody>
      </p:sp>
      <p:pic>
        <p:nvPicPr>
          <p:cNvPr id="1028" name="Picture 4" descr="psychotherapy – A Body Psychotherapist's Journal">
            <a:extLst>
              <a:ext uri="{FF2B5EF4-FFF2-40B4-BE49-F238E27FC236}">
                <a16:creationId xmlns:a16="http://schemas.microsoft.com/office/drawing/2014/main" id="{40BA4EF4-AD4F-AD50-A575-B02359C7A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151" y="1697739"/>
            <a:ext cx="3068637" cy="43624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C48A973-6B8D-441D-126E-D10B36089ECC}"/>
              </a:ext>
            </a:extLst>
          </p:cNvPr>
          <p:cNvSpPr>
            <a:spLocks noGrp="1"/>
          </p:cNvSpPr>
          <p:nvPr>
            <p:ph type="sldNum" sz="quarter" idx="12"/>
          </p:nvPr>
        </p:nvSpPr>
        <p:spPr/>
        <p:txBody>
          <a:bodyPr/>
          <a:lstStyle/>
          <a:p>
            <a:fld id="{5B621ED0-B45F-441E-93E9-023E2B55C8A5}" type="slidenum">
              <a:rPr lang="en-CA" smtClean="0"/>
              <a:t>326</a:t>
            </a:fld>
            <a:endParaRPr lang="en-CA"/>
          </a:p>
        </p:txBody>
      </p:sp>
    </p:spTree>
    <p:extLst>
      <p:ext uri="{BB962C8B-B14F-4D97-AF65-F5344CB8AC3E}">
        <p14:creationId xmlns:p14="http://schemas.microsoft.com/office/powerpoint/2010/main" val="582022079"/>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3D1EFF-304B-8C1B-3800-856B2CEDD28A}"/>
              </a:ext>
            </a:extLst>
          </p:cNvPr>
          <p:cNvSpPr txBox="1"/>
          <p:nvPr/>
        </p:nvSpPr>
        <p:spPr>
          <a:xfrm>
            <a:off x="4483902" y="305068"/>
            <a:ext cx="7796703" cy="6555641"/>
          </a:xfrm>
          <a:prstGeom prst="rect">
            <a:avLst/>
          </a:prstGeom>
          <a:noFill/>
        </p:spPr>
        <p:txBody>
          <a:bodyPr wrap="square">
            <a:spAutoFit/>
          </a:bodyPr>
          <a:lstStyle/>
          <a:p>
            <a:pPr marL="285750" indent="-285750">
              <a:buFont typeface="Arial" panose="020B0604020202020204" pitchFamily="34" charset="0"/>
              <a:buChar char="•"/>
            </a:pPr>
            <a:r>
              <a:rPr lang="en-CA" sz="2000" dirty="0"/>
              <a:t>What fosters a patients trust  in a health professional?</a:t>
            </a:r>
          </a:p>
          <a:p>
            <a:pPr marL="285750" indent="-285750">
              <a:buFont typeface="Arial" panose="020B0604020202020204" pitchFamily="34" charset="0"/>
              <a:buChar char="•"/>
            </a:pPr>
            <a:endParaRPr lang="en-CA" sz="2000" dirty="0"/>
          </a:p>
          <a:p>
            <a:pPr marL="285750" indent="-285750">
              <a:buFont typeface="Arial" panose="020B0604020202020204" pitchFamily="34" charset="0"/>
              <a:buChar char="•"/>
            </a:pPr>
            <a:r>
              <a:rPr lang="en-US" sz="2000" dirty="0"/>
              <a:t>We tend to trust people who are of  1)good character and 2)competent. </a:t>
            </a:r>
          </a:p>
          <a:p>
            <a:r>
              <a:rPr lang="en-CA" sz="2000" dirty="0">
                <a:solidFill>
                  <a:schemeClr val="bg1"/>
                </a:solidFill>
              </a:rPr>
              <a:t>                                                   Good character</a:t>
            </a:r>
          </a:p>
          <a:p>
            <a:r>
              <a:rPr lang="en-CA" sz="2000" dirty="0">
                <a:solidFill>
                  <a:schemeClr val="bg1"/>
                </a:solidFill>
              </a:rPr>
              <a:t>caring</a:t>
            </a:r>
            <a:r>
              <a:rPr lang="en-CA" sz="2000" dirty="0"/>
              <a:t> – concerned with the well-being of the patient</a:t>
            </a:r>
          </a:p>
          <a:p>
            <a:r>
              <a:rPr lang="en-CA" sz="2000" dirty="0">
                <a:solidFill>
                  <a:schemeClr val="bg1"/>
                </a:solidFill>
              </a:rPr>
              <a:t>transparent </a:t>
            </a:r>
            <a:r>
              <a:rPr lang="en-CA" sz="2000" dirty="0"/>
              <a:t>– is clear about the motivations behind the treatment suggestions</a:t>
            </a:r>
          </a:p>
          <a:p>
            <a:r>
              <a:rPr lang="en-CA" sz="2000" dirty="0">
                <a:solidFill>
                  <a:schemeClr val="bg1"/>
                </a:solidFill>
              </a:rPr>
              <a:t>open </a:t>
            </a:r>
            <a:r>
              <a:rPr lang="en-CA" sz="2000" dirty="0"/>
              <a:t>– is receptive of the patient's ideas</a:t>
            </a:r>
          </a:p>
          <a:p>
            <a:r>
              <a:rPr lang="en-CA" sz="2000" dirty="0">
                <a:solidFill>
                  <a:schemeClr val="bg1"/>
                </a:solidFill>
              </a:rPr>
              <a:t>honest</a:t>
            </a:r>
            <a:r>
              <a:rPr lang="en-CA" sz="2000" dirty="0"/>
              <a:t> – is truthful</a:t>
            </a:r>
          </a:p>
          <a:p>
            <a:r>
              <a:rPr lang="en-CA" sz="2000" dirty="0">
                <a:solidFill>
                  <a:schemeClr val="bg1"/>
                </a:solidFill>
              </a:rPr>
              <a:t>fair</a:t>
            </a:r>
            <a:r>
              <a:rPr lang="en-CA" sz="2000" dirty="0"/>
              <a:t> – acts without biases, discrimination, or injustice</a:t>
            </a:r>
          </a:p>
          <a:p>
            <a:r>
              <a:rPr lang="en-CA" sz="2000" dirty="0">
                <a:solidFill>
                  <a:schemeClr val="bg1"/>
                </a:solidFill>
              </a:rPr>
              <a:t>authentic</a:t>
            </a:r>
            <a:r>
              <a:rPr lang="en-CA" sz="2000" dirty="0"/>
              <a:t> – is consistent and sincere in thinking, words and actions</a:t>
            </a:r>
          </a:p>
          <a:p>
            <a:r>
              <a:rPr lang="en-CA" sz="2000" dirty="0"/>
              <a:t>                                                       </a:t>
            </a:r>
            <a:r>
              <a:rPr lang="en-CA" sz="2000" dirty="0">
                <a:solidFill>
                  <a:schemeClr val="bg1"/>
                </a:solidFill>
              </a:rPr>
              <a:t> Competence</a:t>
            </a:r>
          </a:p>
          <a:p>
            <a:r>
              <a:rPr lang="en-CA" sz="2000" dirty="0">
                <a:solidFill>
                  <a:schemeClr val="bg1"/>
                </a:solidFill>
              </a:rPr>
              <a:t>skillful </a:t>
            </a:r>
            <a:r>
              <a:rPr lang="en-CA" sz="2000" dirty="0"/>
              <a:t>– can accomplish professional tasks with ease, speed and proficiency</a:t>
            </a:r>
          </a:p>
          <a:p>
            <a:r>
              <a:rPr lang="en-CA" sz="2000" dirty="0">
                <a:solidFill>
                  <a:schemeClr val="bg1"/>
                </a:solidFill>
              </a:rPr>
              <a:t>knowledgeable</a:t>
            </a:r>
            <a:r>
              <a:rPr lang="en-CA" sz="2000" dirty="0"/>
              <a:t> – is very familiar with the current knowledge in the field</a:t>
            </a:r>
          </a:p>
          <a:p>
            <a:r>
              <a:rPr lang="en-CA" sz="2000" dirty="0"/>
              <a:t>experience has accumulated practical knowledge</a:t>
            </a:r>
          </a:p>
          <a:p>
            <a:r>
              <a:rPr lang="en-CA" sz="2000" dirty="0">
                <a:solidFill>
                  <a:schemeClr val="bg1"/>
                </a:solidFill>
              </a:rPr>
              <a:t>reputable</a:t>
            </a:r>
            <a:r>
              <a:rPr lang="en-CA" sz="2000" dirty="0"/>
              <a:t> – is held in high esteem by others</a:t>
            </a:r>
          </a:p>
          <a:p>
            <a:r>
              <a:rPr lang="en-CA" sz="2000" dirty="0">
                <a:solidFill>
                  <a:schemeClr val="bg1"/>
                </a:solidFill>
              </a:rPr>
              <a:t>credible</a:t>
            </a:r>
            <a:r>
              <a:rPr lang="en-CA" sz="2000" dirty="0"/>
              <a:t> – consistently articulates ideas in a convincing and believable way</a:t>
            </a:r>
          </a:p>
          <a:p>
            <a:r>
              <a:rPr lang="en-CA" sz="2000" dirty="0">
                <a:solidFill>
                  <a:schemeClr val="bg1"/>
                </a:solidFill>
              </a:rPr>
              <a:t>performs</a:t>
            </a:r>
            <a:r>
              <a:rPr lang="en-CA" sz="2000" dirty="0"/>
              <a:t> – discharges personal responsibilities competently.</a:t>
            </a:r>
          </a:p>
        </p:txBody>
      </p:sp>
      <p:sp>
        <p:nvSpPr>
          <p:cNvPr id="5" name="TextBox 4">
            <a:extLst>
              <a:ext uri="{FF2B5EF4-FFF2-40B4-BE49-F238E27FC236}">
                <a16:creationId xmlns:a16="http://schemas.microsoft.com/office/drawing/2014/main" id="{EE0D501A-988F-22BA-86B8-106EF1DFDC55}"/>
              </a:ext>
            </a:extLst>
          </p:cNvPr>
          <p:cNvSpPr txBox="1"/>
          <p:nvPr/>
        </p:nvSpPr>
        <p:spPr>
          <a:xfrm>
            <a:off x="305234" y="698585"/>
            <a:ext cx="4212764" cy="523220"/>
          </a:xfrm>
          <a:prstGeom prst="rect">
            <a:avLst/>
          </a:prstGeom>
          <a:noFill/>
        </p:spPr>
        <p:txBody>
          <a:bodyPr wrap="square">
            <a:spAutoFit/>
          </a:bodyPr>
          <a:lstStyle/>
          <a:p>
            <a:r>
              <a:rPr lang="en-CA" sz="2800" dirty="0">
                <a:solidFill>
                  <a:schemeClr val="bg1"/>
                </a:solidFill>
              </a:rPr>
              <a:t>WHAT HELPS US TRUST?</a:t>
            </a:r>
          </a:p>
        </p:txBody>
      </p:sp>
      <p:pic>
        <p:nvPicPr>
          <p:cNvPr id="6" name="Picture 4" descr="How To Build High-Trust Relationships">
            <a:extLst>
              <a:ext uri="{FF2B5EF4-FFF2-40B4-BE49-F238E27FC236}">
                <a16:creationId xmlns:a16="http://schemas.microsoft.com/office/drawing/2014/main" id="{0B740588-4C4D-5B42-0BD7-919D2F73D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848" y="1554480"/>
            <a:ext cx="4062549" cy="374904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2C5A434-6FCB-CD4C-B148-CC3B4BDED298}"/>
              </a:ext>
            </a:extLst>
          </p:cNvPr>
          <p:cNvSpPr>
            <a:spLocks noGrp="1"/>
          </p:cNvSpPr>
          <p:nvPr>
            <p:ph type="sldNum" sz="quarter" idx="12"/>
          </p:nvPr>
        </p:nvSpPr>
        <p:spPr/>
        <p:txBody>
          <a:bodyPr/>
          <a:lstStyle/>
          <a:p>
            <a:fld id="{5B621ED0-B45F-441E-93E9-023E2B55C8A5}" type="slidenum">
              <a:rPr lang="en-CA" smtClean="0"/>
              <a:t>327</a:t>
            </a:fld>
            <a:endParaRPr lang="en-CA"/>
          </a:p>
        </p:txBody>
      </p:sp>
    </p:spTree>
    <p:extLst>
      <p:ext uri="{BB962C8B-B14F-4D97-AF65-F5344CB8AC3E}">
        <p14:creationId xmlns:p14="http://schemas.microsoft.com/office/powerpoint/2010/main" val="2007300516"/>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t>2. Understanding the problem: diagnosis vs. formulations</a:t>
            </a:r>
          </a:p>
          <a:p>
            <a:r>
              <a:rPr lang="en-CA" sz="3000" dirty="0"/>
              <a:t>3. What will help and who can I trust.</a:t>
            </a:r>
          </a:p>
          <a:p>
            <a:r>
              <a:rPr lang="en-CA" sz="3000" dirty="0">
                <a:solidFill>
                  <a:schemeClr val="bg1"/>
                </a:solidFill>
              </a:rPr>
              <a:t>4. Coping with limited resources</a:t>
            </a:r>
          </a:p>
          <a:p>
            <a:r>
              <a:rPr lang="en-CA" sz="3000" dirty="0"/>
              <a:t>5. Dealing with competing priorities</a:t>
            </a:r>
          </a:p>
          <a:p>
            <a:r>
              <a:rPr lang="en-CA" sz="3000" dirty="0"/>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5C20799-6093-C5EF-2522-F92A9A23D6D7}"/>
              </a:ext>
            </a:extLst>
          </p:cNvPr>
          <p:cNvSpPr>
            <a:spLocks noGrp="1"/>
          </p:cNvSpPr>
          <p:nvPr>
            <p:ph type="sldNum" sz="quarter" idx="12"/>
          </p:nvPr>
        </p:nvSpPr>
        <p:spPr/>
        <p:txBody>
          <a:bodyPr/>
          <a:lstStyle/>
          <a:p>
            <a:fld id="{5B621ED0-B45F-441E-93E9-023E2B55C8A5}" type="slidenum">
              <a:rPr lang="en-CA" smtClean="0"/>
              <a:t>328</a:t>
            </a:fld>
            <a:endParaRPr lang="en-CA"/>
          </a:p>
        </p:txBody>
      </p:sp>
    </p:spTree>
    <p:extLst>
      <p:ext uri="{BB962C8B-B14F-4D97-AF65-F5344CB8AC3E}">
        <p14:creationId xmlns:p14="http://schemas.microsoft.com/office/powerpoint/2010/main" val="3896899917"/>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4B2B-9E24-FC6A-39AE-15FE2D481765}"/>
              </a:ext>
            </a:extLst>
          </p:cNvPr>
          <p:cNvSpPr>
            <a:spLocks noGrp="1"/>
          </p:cNvSpPr>
          <p:nvPr>
            <p:ph type="title" idx="4294967295"/>
          </p:nvPr>
        </p:nvSpPr>
        <p:spPr>
          <a:xfrm>
            <a:off x="-353671" y="-294691"/>
            <a:ext cx="5468594" cy="1508126"/>
          </a:xfrm>
        </p:spPr>
        <p:txBody>
          <a:bodyPr>
            <a:normAutofit/>
          </a:bodyPr>
          <a:lstStyle/>
          <a:p>
            <a:pPr algn="ctr"/>
            <a:r>
              <a:rPr lang="en-CA" sz="2800" dirty="0">
                <a:solidFill>
                  <a:schemeClr val="bg1"/>
                </a:solidFill>
              </a:rPr>
              <a:t>Contributors to OUR </a:t>
            </a:r>
            <a:br>
              <a:rPr lang="en-CA" sz="2800" dirty="0">
                <a:solidFill>
                  <a:schemeClr val="bg1"/>
                </a:solidFill>
              </a:rPr>
            </a:br>
            <a:r>
              <a:rPr lang="en-CA" sz="2800" dirty="0">
                <a:solidFill>
                  <a:schemeClr val="bg1"/>
                </a:solidFill>
              </a:rPr>
              <a:t>health care crisis (10)</a:t>
            </a:r>
          </a:p>
        </p:txBody>
      </p:sp>
      <p:pic>
        <p:nvPicPr>
          <p:cNvPr id="1026" name="Picture 2" descr="Re-balancing medical and social spending to promote health: Increasing  state flexibility to improve health through housing">
            <a:extLst>
              <a:ext uri="{FF2B5EF4-FFF2-40B4-BE49-F238E27FC236}">
                <a16:creationId xmlns:a16="http://schemas.microsoft.com/office/drawing/2014/main" id="{AEB587C0-7B07-34C6-AF17-1E7205EBA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3997842"/>
            <a:ext cx="5010149" cy="26593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napshots: Health Care Spending in the United States &amp; Selected OECD  Countries | KFF">
            <a:extLst>
              <a:ext uri="{FF2B5EF4-FFF2-40B4-BE49-F238E27FC236}">
                <a16:creationId xmlns:a16="http://schemas.microsoft.com/office/drawing/2014/main" id="{B6CF21CF-9F33-F538-BEF5-15C9D39201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4" y="900111"/>
            <a:ext cx="5010149" cy="29289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322FA7-1F14-9DD7-04DC-27A54047A537}"/>
              </a:ext>
            </a:extLst>
          </p:cNvPr>
          <p:cNvSpPr txBox="1"/>
          <p:nvPr/>
        </p:nvSpPr>
        <p:spPr>
          <a:xfrm>
            <a:off x="5313621" y="167697"/>
            <a:ext cx="6878379" cy="6370975"/>
          </a:xfrm>
          <a:prstGeom prst="rect">
            <a:avLst/>
          </a:prstGeom>
          <a:noFill/>
        </p:spPr>
        <p:txBody>
          <a:bodyPr wrap="square">
            <a:spAutoFit/>
          </a:bodyPr>
          <a:lstStyle/>
          <a:p>
            <a:pPr marL="285750" indent="-285750">
              <a:buFont typeface="Arial" panose="020B0604020202020204" pitchFamily="34" charset="0"/>
              <a:buChar char="•"/>
            </a:pPr>
            <a:r>
              <a:rPr lang="en-CA" sz="2400" dirty="0"/>
              <a:t>Many factors contribute to our current health care crisis including:</a:t>
            </a:r>
          </a:p>
          <a:p>
            <a:pPr marL="285750" indent="-285750">
              <a:buFont typeface="Arial" panose="020B0604020202020204" pitchFamily="34" charset="0"/>
              <a:buChar char="•"/>
            </a:pPr>
            <a:r>
              <a:rPr lang="en-CA" sz="2400" dirty="0"/>
              <a:t>Capped budgets for health care</a:t>
            </a:r>
          </a:p>
          <a:p>
            <a:pPr marL="285750" indent="-285750">
              <a:buFont typeface="Arial" panose="020B0604020202020204" pitchFamily="34" charset="0"/>
              <a:buChar char="•"/>
            </a:pPr>
            <a:r>
              <a:rPr lang="en-CA" sz="2400" dirty="0"/>
              <a:t>Among industrialized countries ,Canada has among the lowest budgets for social spending. Social spending include  social assistance payments, housing subsidies, and child welfare. All of these drive social determinants of health. </a:t>
            </a:r>
          </a:p>
          <a:p>
            <a:pPr marL="285750" indent="-285750">
              <a:buFont typeface="Arial" panose="020B0604020202020204" pitchFamily="34" charset="0"/>
              <a:buChar char="•"/>
            </a:pPr>
            <a:r>
              <a:rPr lang="en-CA" sz="2400" dirty="0"/>
              <a:t>Worsening social conditions for a significant number of people giving rise to toxic social stress and “deaths of despair” (suicide, drug overdoses, alcoholism). </a:t>
            </a:r>
          </a:p>
          <a:p>
            <a:pPr marL="285750" indent="-285750">
              <a:buFont typeface="Arial" panose="020B0604020202020204" pitchFamily="34" charset="0"/>
              <a:buChar char="•"/>
            </a:pPr>
            <a:r>
              <a:rPr lang="en-CA" sz="2400" dirty="0"/>
              <a:t>Aging demographics consume a disproportionate amount of healthcare money</a:t>
            </a:r>
          </a:p>
          <a:p>
            <a:pPr marL="285750" indent="-285750">
              <a:buFont typeface="Arial" panose="020B0604020202020204" pitchFamily="34" charset="0"/>
              <a:buChar char="•"/>
            </a:pPr>
            <a:r>
              <a:rPr lang="en-CA" sz="2400" dirty="0"/>
              <a:t>Number of hospital beds calculated for normal times not crisis, no excess capacity.</a:t>
            </a:r>
          </a:p>
          <a:p>
            <a:pPr marL="285750" indent="-285750">
              <a:buFont typeface="Arial" panose="020B0604020202020204" pitchFamily="34" charset="0"/>
              <a:buChar char="•"/>
            </a:pPr>
            <a:r>
              <a:rPr lang="en-CA" sz="2400" dirty="0"/>
              <a:t>Uneven distribution of resources</a:t>
            </a:r>
          </a:p>
        </p:txBody>
      </p:sp>
      <p:sp>
        <p:nvSpPr>
          <p:cNvPr id="3" name="Slide Number Placeholder 2">
            <a:extLst>
              <a:ext uri="{FF2B5EF4-FFF2-40B4-BE49-F238E27FC236}">
                <a16:creationId xmlns:a16="http://schemas.microsoft.com/office/drawing/2014/main" id="{F7BC49BC-918B-DE2D-3409-A072D3B0FFF1}"/>
              </a:ext>
            </a:extLst>
          </p:cNvPr>
          <p:cNvSpPr>
            <a:spLocks noGrp="1"/>
          </p:cNvSpPr>
          <p:nvPr>
            <p:ph type="sldNum" sz="quarter" idx="12"/>
          </p:nvPr>
        </p:nvSpPr>
        <p:spPr/>
        <p:txBody>
          <a:bodyPr/>
          <a:lstStyle/>
          <a:p>
            <a:fld id="{5B621ED0-B45F-441E-93E9-023E2B55C8A5}" type="slidenum">
              <a:rPr lang="en-CA" smtClean="0"/>
              <a:t>329</a:t>
            </a:fld>
            <a:endParaRPr lang="en-CA"/>
          </a:p>
        </p:txBody>
      </p:sp>
    </p:spTree>
    <p:extLst>
      <p:ext uri="{BB962C8B-B14F-4D97-AF65-F5344CB8AC3E}">
        <p14:creationId xmlns:p14="http://schemas.microsoft.com/office/powerpoint/2010/main" val="2131680346"/>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4B2B-9E24-FC6A-39AE-15FE2D481765}"/>
              </a:ext>
            </a:extLst>
          </p:cNvPr>
          <p:cNvSpPr>
            <a:spLocks noGrp="1"/>
          </p:cNvSpPr>
          <p:nvPr>
            <p:ph type="title" idx="4294967295"/>
          </p:nvPr>
        </p:nvSpPr>
        <p:spPr>
          <a:xfrm>
            <a:off x="-353671" y="-294691"/>
            <a:ext cx="5468594" cy="1508126"/>
          </a:xfrm>
        </p:spPr>
        <p:txBody>
          <a:bodyPr>
            <a:normAutofit/>
          </a:bodyPr>
          <a:lstStyle/>
          <a:p>
            <a:pPr algn="ctr"/>
            <a:r>
              <a:rPr lang="en-CA" sz="2800" dirty="0">
                <a:solidFill>
                  <a:schemeClr val="bg1"/>
                </a:solidFill>
              </a:rPr>
              <a:t>Contributors to OUR </a:t>
            </a:r>
            <a:br>
              <a:rPr lang="en-CA" sz="2800" dirty="0">
                <a:solidFill>
                  <a:schemeClr val="bg1"/>
                </a:solidFill>
              </a:rPr>
            </a:br>
            <a:r>
              <a:rPr lang="en-CA" sz="2800" dirty="0">
                <a:solidFill>
                  <a:schemeClr val="bg1"/>
                </a:solidFill>
              </a:rPr>
              <a:t>health care crisis </a:t>
            </a:r>
          </a:p>
        </p:txBody>
      </p:sp>
      <p:pic>
        <p:nvPicPr>
          <p:cNvPr id="1026" name="Picture 2" descr="Re-balancing medical and social spending to promote health: Increasing  state flexibility to improve health through housing">
            <a:extLst>
              <a:ext uri="{FF2B5EF4-FFF2-40B4-BE49-F238E27FC236}">
                <a16:creationId xmlns:a16="http://schemas.microsoft.com/office/drawing/2014/main" id="{AEB587C0-7B07-34C6-AF17-1E7205EBA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3997842"/>
            <a:ext cx="5010149" cy="26593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napshots: Health Care Spending in the United States &amp; Selected OECD  Countries | KFF">
            <a:extLst>
              <a:ext uri="{FF2B5EF4-FFF2-40B4-BE49-F238E27FC236}">
                <a16:creationId xmlns:a16="http://schemas.microsoft.com/office/drawing/2014/main" id="{B6CF21CF-9F33-F538-BEF5-15C9D39201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4" y="900111"/>
            <a:ext cx="5010149" cy="29289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51D2B6-7871-6370-CEDE-B5B97296B388}"/>
              </a:ext>
            </a:extLst>
          </p:cNvPr>
          <p:cNvSpPr txBox="1"/>
          <p:nvPr/>
        </p:nvSpPr>
        <p:spPr>
          <a:xfrm>
            <a:off x="5488307" y="1061867"/>
            <a:ext cx="6273208" cy="4524315"/>
          </a:xfrm>
          <a:prstGeom prst="rect">
            <a:avLst/>
          </a:prstGeom>
          <a:noFill/>
        </p:spPr>
        <p:txBody>
          <a:bodyPr wrap="square">
            <a:spAutoFit/>
          </a:bodyPr>
          <a:lstStyle/>
          <a:p>
            <a:pPr marL="285750" indent="-285750">
              <a:buFont typeface="Arial" panose="020B0604020202020204" pitchFamily="34" charset="0"/>
              <a:buChar char="•"/>
            </a:pPr>
            <a:r>
              <a:rPr lang="en-CA" sz="2400" dirty="0"/>
              <a:t>Poor integration of health records</a:t>
            </a:r>
          </a:p>
          <a:p>
            <a:pPr marL="285750" indent="-285750">
              <a:buFont typeface="Arial" panose="020B0604020202020204" pitchFamily="34" charset="0"/>
              <a:buChar char="•"/>
            </a:pPr>
            <a:r>
              <a:rPr lang="en-CA" sz="2400" dirty="0"/>
              <a:t>Elderly needing long term care that is not available or affordable for families and spending more time in acute care hospitals.</a:t>
            </a:r>
          </a:p>
          <a:p>
            <a:pPr marL="285750" indent="-285750">
              <a:buFont typeface="Arial" panose="020B0604020202020204" pitchFamily="34" charset="0"/>
              <a:buChar char="•"/>
            </a:pPr>
            <a:r>
              <a:rPr lang="en-CA" sz="2400" dirty="0"/>
              <a:t>Many  more expensive interventions available. (cardiac surgery, joint replacements…) </a:t>
            </a:r>
          </a:p>
          <a:p>
            <a:pPr marL="285750" indent="-285750">
              <a:buFont typeface="Arial" panose="020B0604020202020204" pitchFamily="34" charset="0"/>
              <a:buChar char="•"/>
            </a:pPr>
            <a:r>
              <a:rPr lang="en-CA" sz="2400" dirty="0"/>
              <a:t>Lack of emphasis on prevention and public health</a:t>
            </a:r>
          </a:p>
          <a:p>
            <a:pPr marL="285750" indent="-285750">
              <a:buFont typeface="Arial" panose="020B0604020202020204" pitchFamily="34" charset="0"/>
              <a:buChar char="•"/>
            </a:pPr>
            <a:r>
              <a:rPr lang="en-CA" sz="2400" dirty="0"/>
              <a:t>Increased proportion of healthcare administrators compared to front line staff</a:t>
            </a:r>
          </a:p>
          <a:p>
            <a:pPr marL="285750" indent="-285750">
              <a:buFont typeface="Arial" panose="020B0604020202020204" pitchFamily="34" charset="0"/>
              <a:buChar char="•"/>
            </a:pPr>
            <a:r>
              <a:rPr lang="en-CA" sz="2400" dirty="0"/>
              <a:t>COVID</a:t>
            </a:r>
          </a:p>
          <a:p>
            <a:pPr marL="285750" indent="-285750">
              <a:buFont typeface="Arial" panose="020B0604020202020204" pitchFamily="34" charset="0"/>
              <a:buChar char="•"/>
            </a:pPr>
            <a:r>
              <a:rPr lang="en-CA" sz="2400" dirty="0"/>
              <a:t>Demoralization of health care providers</a:t>
            </a:r>
          </a:p>
        </p:txBody>
      </p:sp>
      <p:sp>
        <p:nvSpPr>
          <p:cNvPr id="3" name="Slide Number Placeholder 2">
            <a:extLst>
              <a:ext uri="{FF2B5EF4-FFF2-40B4-BE49-F238E27FC236}">
                <a16:creationId xmlns:a16="http://schemas.microsoft.com/office/drawing/2014/main" id="{C224B915-5D18-3E83-4760-A0E64F07E8FE}"/>
              </a:ext>
            </a:extLst>
          </p:cNvPr>
          <p:cNvSpPr>
            <a:spLocks noGrp="1"/>
          </p:cNvSpPr>
          <p:nvPr>
            <p:ph type="sldNum" sz="quarter" idx="12"/>
          </p:nvPr>
        </p:nvSpPr>
        <p:spPr/>
        <p:txBody>
          <a:bodyPr/>
          <a:lstStyle/>
          <a:p>
            <a:fld id="{5B621ED0-B45F-441E-93E9-023E2B55C8A5}" type="slidenum">
              <a:rPr lang="en-CA" smtClean="0"/>
              <a:t>330</a:t>
            </a:fld>
            <a:endParaRPr lang="en-CA"/>
          </a:p>
        </p:txBody>
      </p:sp>
    </p:spTree>
    <p:extLst>
      <p:ext uri="{BB962C8B-B14F-4D97-AF65-F5344CB8AC3E}">
        <p14:creationId xmlns:p14="http://schemas.microsoft.com/office/powerpoint/2010/main" val="1626908399"/>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5441D-5674-E46A-5056-4073F4D5B1A2}"/>
              </a:ext>
            </a:extLst>
          </p:cNvPr>
          <p:cNvSpPr>
            <a:spLocks noGrp="1"/>
          </p:cNvSpPr>
          <p:nvPr>
            <p:ph type="title" idx="4294967295"/>
          </p:nvPr>
        </p:nvSpPr>
        <p:spPr>
          <a:xfrm>
            <a:off x="6212072" y="398"/>
            <a:ext cx="5905500" cy="1509713"/>
          </a:xfrm>
        </p:spPr>
        <p:txBody>
          <a:bodyPr/>
          <a:lstStyle/>
          <a:p>
            <a:pPr algn="ctr"/>
            <a:r>
              <a:rPr lang="en-CA" dirty="0">
                <a:solidFill>
                  <a:schemeClr val="bg1"/>
                </a:solidFill>
              </a:rPr>
              <a:t> taxes AND SOCIAL WELLBEING</a:t>
            </a:r>
            <a:r>
              <a:rPr lang="en-CA" dirty="0"/>
              <a:t>?</a:t>
            </a:r>
          </a:p>
        </p:txBody>
      </p:sp>
      <p:pic>
        <p:nvPicPr>
          <p:cNvPr id="4" name="Picture 2" descr="Canadians Among Least-Taxed People In Developed World: Study | HuffPost  Business">
            <a:extLst>
              <a:ext uri="{FF2B5EF4-FFF2-40B4-BE49-F238E27FC236}">
                <a16:creationId xmlns:a16="http://schemas.microsoft.com/office/drawing/2014/main" id="{741F9799-1B6B-233B-F744-EF1ED9058521}"/>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158750"/>
            <a:ext cx="5905500" cy="65563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ootstrap Business: Does A Lower Income Tax Make For A Happier Country?">
            <a:extLst>
              <a:ext uri="{FF2B5EF4-FFF2-40B4-BE49-F238E27FC236}">
                <a16:creationId xmlns:a16="http://schemas.microsoft.com/office/drawing/2014/main" id="{5DC9D357-5C2C-B869-BB63-4CC36FC9BD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711302"/>
            <a:ext cx="5905065" cy="40041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98514B0-0528-6D41-B9C4-B381881C804F}"/>
              </a:ext>
            </a:extLst>
          </p:cNvPr>
          <p:cNvSpPr txBox="1"/>
          <p:nvPr/>
        </p:nvSpPr>
        <p:spPr>
          <a:xfrm>
            <a:off x="6019800" y="1287115"/>
            <a:ext cx="6097772" cy="1200329"/>
          </a:xfrm>
          <a:prstGeom prst="rect">
            <a:avLst/>
          </a:prstGeom>
          <a:noFill/>
        </p:spPr>
        <p:txBody>
          <a:bodyPr wrap="square">
            <a:spAutoFit/>
          </a:bodyPr>
          <a:lstStyle/>
          <a:p>
            <a:pPr marL="285750" indent="-285750">
              <a:buFont typeface="Arial" panose="020B0604020202020204" pitchFamily="34" charset="0"/>
              <a:buChar char="•"/>
            </a:pPr>
            <a:r>
              <a:rPr lang="en-CA" sz="1800" dirty="0"/>
              <a:t>Our priorities affect our well-being. Almost everyone is concerned about high taxes, only a small percentage of people at any one time are concerned about the state of health care and even less about the lack of social spending</a:t>
            </a:r>
          </a:p>
        </p:txBody>
      </p:sp>
      <p:sp>
        <p:nvSpPr>
          <p:cNvPr id="3" name="Slide Number Placeholder 2">
            <a:extLst>
              <a:ext uri="{FF2B5EF4-FFF2-40B4-BE49-F238E27FC236}">
                <a16:creationId xmlns:a16="http://schemas.microsoft.com/office/drawing/2014/main" id="{29C51BD7-8B3F-6709-47FD-75F25A756BA1}"/>
              </a:ext>
            </a:extLst>
          </p:cNvPr>
          <p:cNvSpPr>
            <a:spLocks noGrp="1"/>
          </p:cNvSpPr>
          <p:nvPr>
            <p:ph type="sldNum" sz="quarter" idx="12"/>
          </p:nvPr>
        </p:nvSpPr>
        <p:spPr/>
        <p:txBody>
          <a:bodyPr/>
          <a:lstStyle/>
          <a:p>
            <a:fld id="{5B621ED0-B45F-441E-93E9-023E2B55C8A5}" type="slidenum">
              <a:rPr lang="en-CA" smtClean="0"/>
              <a:t>331</a:t>
            </a:fld>
            <a:endParaRPr lang="en-CA"/>
          </a:p>
        </p:txBody>
      </p:sp>
    </p:spTree>
    <p:extLst>
      <p:ext uri="{BB962C8B-B14F-4D97-AF65-F5344CB8AC3E}">
        <p14:creationId xmlns:p14="http://schemas.microsoft.com/office/powerpoint/2010/main" val="174824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t>2. Understanding the problem: diagnosis vs. formulations</a:t>
            </a:r>
          </a:p>
          <a:p>
            <a:r>
              <a:rPr lang="en-CA" sz="3000" dirty="0"/>
              <a:t>3. What will help and who can I trust.</a:t>
            </a:r>
          </a:p>
          <a:p>
            <a:r>
              <a:rPr lang="en-CA" sz="3000" dirty="0"/>
              <a:t>4. Coping with limited resources</a:t>
            </a:r>
          </a:p>
          <a:p>
            <a:r>
              <a:rPr lang="en-CA" sz="3000" dirty="0">
                <a:solidFill>
                  <a:schemeClr val="bg1"/>
                </a:solidFill>
              </a:rPr>
              <a:t>5. Dealing with competing priorities</a:t>
            </a:r>
          </a:p>
          <a:p>
            <a:r>
              <a:rPr lang="en-CA" sz="3000" dirty="0"/>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9E9EC42-6788-D241-1065-02C992E72D45}"/>
              </a:ext>
            </a:extLst>
          </p:cNvPr>
          <p:cNvSpPr>
            <a:spLocks noGrp="1"/>
          </p:cNvSpPr>
          <p:nvPr>
            <p:ph type="sldNum" sz="quarter" idx="12"/>
          </p:nvPr>
        </p:nvSpPr>
        <p:spPr/>
        <p:txBody>
          <a:bodyPr/>
          <a:lstStyle/>
          <a:p>
            <a:fld id="{5B621ED0-B45F-441E-93E9-023E2B55C8A5}" type="slidenum">
              <a:rPr lang="en-CA" smtClean="0"/>
              <a:t>332</a:t>
            </a:fld>
            <a:endParaRPr lang="en-CA"/>
          </a:p>
        </p:txBody>
      </p:sp>
    </p:spTree>
    <p:extLst>
      <p:ext uri="{BB962C8B-B14F-4D97-AF65-F5344CB8AC3E}">
        <p14:creationId xmlns:p14="http://schemas.microsoft.com/office/powerpoint/2010/main" val="3957317544"/>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8A57983-E0EC-4DF1-AECA-9D99CC6ACBBF}"/>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612945" y="1983415"/>
            <a:ext cx="4305300" cy="3848100"/>
          </a:xfrm>
          <a:prstGeom prst="rect">
            <a:avLst/>
          </a:prstGeom>
        </p:spPr>
      </p:pic>
      <p:sp>
        <p:nvSpPr>
          <p:cNvPr id="2" name="Title 1">
            <a:extLst>
              <a:ext uri="{FF2B5EF4-FFF2-40B4-BE49-F238E27FC236}">
                <a16:creationId xmlns:a16="http://schemas.microsoft.com/office/drawing/2014/main" id="{95876036-EECB-45B9-AE9E-33C878678E25}"/>
              </a:ext>
            </a:extLst>
          </p:cNvPr>
          <p:cNvSpPr>
            <a:spLocks noGrp="1"/>
          </p:cNvSpPr>
          <p:nvPr>
            <p:ph type="title" idx="4294967295"/>
          </p:nvPr>
        </p:nvSpPr>
        <p:spPr>
          <a:xfrm>
            <a:off x="235046" y="637622"/>
            <a:ext cx="5061098" cy="1220787"/>
          </a:xfrm>
        </p:spPr>
        <p:txBody>
          <a:bodyPr>
            <a:normAutofit/>
          </a:bodyPr>
          <a:lstStyle/>
          <a:p>
            <a:pPr algn="ctr"/>
            <a:r>
              <a:rPr lang="en-CA" sz="2800" dirty="0">
                <a:solidFill>
                  <a:schemeClr val="bg1"/>
                </a:solidFill>
              </a:rPr>
              <a:t>Dealing with Competing priorities</a:t>
            </a:r>
          </a:p>
        </p:txBody>
      </p:sp>
      <p:sp>
        <p:nvSpPr>
          <p:cNvPr id="11" name="TextBox 10">
            <a:extLst>
              <a:ext uri="{FF2B5EF4-FFF2-40B4-BE49-F238E27FC236}">
                <a16:creationId xmlns:a16="http://schemas.microsoft.com/office/drawing/2014/main" id="{6B040F00-2C90-B598-6DA4-F10F117BFF2B}"/>
              </a:ext>
            </a:extLst>
          </p:cNvPr>
          <p:cNvSpPr txBox="1"/>
          <p:nvPr/>
        </p:nvSpPr>
        <p:spPr>
          <a:xfrm>
            <a:off x="5105888" y="137649"/>
            <a:ext cx="7086112" cy="6555641"/>
          </a:xfrm>
          <a:prstGeom prst="rect">
            <a:avLst/>
          </a:prstGeom>
          <a:noFill/>
        </p:spPr>
        <p:txBody>
          <a:bodyPr wrap="square">
            <a:spAutoFit/>
          </a:bodyPr>
          <a:lstStyle/>
          <a:p>
            <a:pPr marL="285750" indent="-285750">
              <a:buFont typeface="Arial" panose="020B0604020202020204" pitchFamily="34" charset="0"/>
              <a:buChar char="•"/>
            </a:pPr>
            <a:r>
              <a:rPr lang="en-CA" sz="2800" dirty="0"/>
              <a:t>Learning to get out of “holes” and eventually to avoid them takes time and effort</a:t>
            </a:r>
          </a:p>
          <a:p>
            <a:pPr marL="285750" indent="-285750">
              <a:buFont typeface="Arial" panose="020B0604020202020204" pitchFamily="34" charset="0"/>
              <a:buChar char="•"/>
            </a:pPr>
            <a:r>
              <a:rPr lang="en-CA" sz="2800" dirty="0"/>
              <a:t>Most people have little spare time and energy and are already overburdened by the stresses and demands of everyday life.</a:t>
            </a:r>
          </a:p>
          <a:p>
            <a:pPr marL="285750" indent="-285750">
              <a:buFont typeface="Arial" panose="020B0604020202020204" pitchFamily="34" charset="0"/>
              <a:buChar char="•"/>
            </a:pPr>
            <a:r>
              <a:rPr lang="en-CA" sz="2800" dirty="0"/>
              <a:t>But continuing to regularly fall into holes consumes a lot of time, energy, and produces enormous suffering. It ca be an enormous handicap.</a:t>
            </a:r>
          </a:p>
          <a:p>
            <a:pPr marL="285750" indent="-285750">
              <a:buFont typeface="Arial" panose="020B0604020202020204" pitchFamily="34" charset="0"/>
              <a:buChar char="•"/>
            </a:pPr>
            <a:r>
              <a:rPr lang="en-CA" sz="2800" dirty="0"/>
              <a:t>Those people who would most benefit from psychotherapy have the least access, energy, and time, for it.</a:t>
            </a:r>
          </a:p>
          <a:p>
            <a:pPr marL="285750" indent="-285750">
              <a:buFont typeface="Arial" panose="020B0604020202020204" pitchFamily="34" charset="0"/>
              <a:buChar char="•"/>
            </a:pPr>
            <a:r>
              <a:rPr lang="en-CA" sz="2800" dirty="0"/>
              <a:t>Investing the time now can, however, save much time, energy and suffering in the future.  </a:t>
            </a:r>
          </a:p>
        </p:txBody>
      </p:sp>
      <p:sp>
        <p:nvSpPr>
          <p:cNvPr id="3" name="Slide Number Placeholder 2">
            <a:extLst>
              <a:ext uri="{FF2B5EF4-FFF2-40B4-BE49-F238E27FC236}">
                <a16:creationId xmlns:a16="http://schemas.microsoft.com/office/drawing/2014/main" id="{12441F26-8E05-D974-D298-95E648D97AE2}"/>
              </a:ext>
            </a:extLst>
          </p:cNvPr>
          <p:cNvSpPr>
            <a:spLocks noGrp="1"/>
          </p:cNvSpPr>
          <p:nvPr>
            <p:ph type="sldNum" sz="quarter" idx="12"/>
          </p:nvPr>
        </p:nvSpPr>
        <p:spPr/>
        <p:txBody>
          <a:bodyPr/>
          <a:lstStyle/>
          <a:p>
            <a:fld id="{5B621ED0-B45F-441E-93E9-023E2B55C8A5}" type="slidenum">
              <a:rPr lang="en-CA" smtClean="0"/>
              <a:t>333</a:t>
            </a:fld>
            <a:endParaRPr lang="en-CA"/>
          </a:p>
        </p:txBody>
      </p:sp>
    </p:spTree>
    <p:extLst>
      <p:ext uri="{BB962C8B-B14F-4D97-AF65-F5344CB8AC3E}">
        <p14:creationId xmlns:p14="http://schemas.microsoft.com/office/powerpoint/2010/main" val="1815024265"/>
      </p:ext>
    </p:extLst>
  </p:cSld>
  <p:clrMapOvr>
    <a:masterClrMapping/>
  </p:clrMapOvr>
  <mc:AlternateContent xmlns:mc="http://schemas.openxmlformats.org/markup-compatibility/2006" xmlns:p14="http://schemas.microsoft.com/office/powerpoint/2010/main">
    <mc:Choice Requires="p14">
      <p:transition spd="med" p14:dur="700" advTm="33603">
        <p:fade/>
      </p:transition>
    </mc:Choice>
    <mc:Fallback xmlns="">
      <p:transition spd="med" advTm="33603">
        <p:fade/>
      </p:transition>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254855" y="-144943"/>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t>2. Understanding the problem: diagnosis vs. formulations</a:t>
            </a:r>
          </a:p>
          <a:p>
            <a:r>
              <a:rPr lang="en-CA" sz="3000" dirty="0"/>
              <a:t>3. What will help and who can I trust.</a:t>
            </a:r>
          </a:p>
          <a:p>
            <a:r>
              <a:rPr lang="en-CA" sz="3000" dirty="0"/>
              <a:t>4. Coping with limited resources</a:t>
            </a:r>
          </a:p>
          <a:p>
            <a:r>
              <a:rPr lang="en-CA" sz="3000" dirty="0"/>
              <a:t>5. Dealing with competing priorities</a:t>
            </a:r>
          </a:p>
          <a:p>
            <a:r>
              <a:rPr lang="en-CA" sz="3000" dirty="0">
                <a:solidFill>
                  <a:schemeClr val="bg1"/>
                </a:solidFill>
              </a:rPr>
              <a:t>6. Believing one can change: Self-efficacy, learned helplessness, and locus of control</a:t>
            </a:r>
          </a:p>
          <a:p>
            <a:r>
              <a:rPr lang="en-CA" sz="3000" dirty="0"/>
              <a:t>7. Obstacles frequently encountered by Simple course participants</a:t>
            </a:r>
          </a:p>
          <a:p>
            <a:endParaRPr lang="en-CA" sz="2400" dirty="0"/>
          </a:p>
          <a:p>
            <a:pPr marL="0" indent="0">
              <a:buNone/>
            </a:pPr>
            <a:endParaRPr lang="en-CA" sz="2400" dirty="0"/>
          </a:p>
          <a:p>
            <a:pPr marL="0" indent="0">
              <a:buNone/>
            </a:pPr>
            <a:endParaRPr lang="en-CA" sz="2400" dirty="0"/>
          </a:p>
          <a:p>
            <a:endParaRPr lang="en-CA" dirty="0"/>
          </a:p>
        </p:txBody>
      </p:sp>
      <p:pic>
        <p:nvPicPr>
          <p:cNvPr id="5" name="Picture 4" descr="Cartoon a cartoon of people climbing a mountain&#10;&#10;Description automatically generated">
            <a:extLst>
              <a:ext uri="{FF2B5EF4-FFF2-40B4-BE49-F238E27FC236}">
                <a16:creationId xmlns:a16="http://schemas.microsoft.com/office/drawing/2014/main" id="{12F21C3E-521D-2033-EE87-255765434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56" y="1221284"/>
            <a:ext cx="5219699" cy="5227306"/>
          </a:xfrm>
          <a:prstGeom prst="rect">
            <a:avLst/>
          </a:prstGeom>
        </p:spPr>
      </p:pic>
      <p:sp>
        <p:nvSpPr>
          <p:cNvPr id="4" name="Slide Number Placeholder 3">
            <a:extLst>
              <a:ext uri="{FF2B5EF4-FFF2-40B4-BE49-F238E27FC236}">
                <a16:creationId xmlns:a16="http://schemas.microsoft.com/office/drawing/2014/main" id="{9212338F-F47C-F2D1-B16E-DA1E65B0ECE7}"/>
              </a:ext>
            </a:extLst>
          </p:cNvPr>
          <p:cNvSpPr>
            <a:spLocks noGrp="1"/>
          </p:cNvSpPr>
          <p:nvPr>
            <p:ph type="sldNum" sz="quarter" idx="12"/>
          </p:nvPr>
        </p:nvSpPr>
        <p:spPr/>
        <p:txBody>
          <a:bodyPr/>
          <a:lstStyle/>
          <a:p>
            <a:fld id="{5B621ED0-B45F-441E-93E9-023E2B55C8A5}" type="slidenum">
              <a:rPr lang="en-CA" smtClean="0"/>
              <a:t>334</a:t>
            </a:fld>
            <a:endParaRPr lang="en-CA"/>
          </a:p>
        </p:txBody>
      </p:sp>
    </p:spTree>
    <p:extLst>
      <p:ext uri="{BB962C8B-B14F-4D97-AF65-F5344CB8AC3E}">
        <p14:creationId xmlns:p14="http://schemas.microsoft.com/office/powerpoint/2010/main" val="292323261"/>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CF8ADD-732D-8807-36F9-85DD101E8C8F}"/>
              </a:ext>
            </a:extLst>
          </p:cNvPr>
          <p:cNvSpPr txBox="1"/>
          <p:nvPr/>
        </p:nvSpPr>
        <p:spPr>
          <a:xfrm>
            <a:off x="154172" y="489259"/>
            <a:ext cx="11883655" cy="7848302"/>
          </a:xfrm>
          <a:prstGeom prst="rect">
            <a:avLst/>
          </a:prstGeom>
          <a:noFill/>
        </p:spPr>
        <p:txBody>
          <a:bodyPr wrap="square">
            <a:spAutoFit/>
          </a:bodyPr>
          <a:lstStyle/>
          <a:p>
            <a:pPr marL="285750" indent="-285750">
              <a:buFont typeface="Arial" panose="020B0604020202020204" pitchFamily="34" charset="0"/>
              <a:buChar char="•"/>
            </a:pPr>
            <a:r>
              <a:rPr lang="en-US" dirty="0"/>
              <a:t>Limiting factors and beliefs are concepts that have been much studied in psychology.</a:t>
            </a:r>
          </a:p>
          <a:p>
            <a:pPr marL="285750" indent="-285750">
              <a:buFont typeface="Arial" panose="020B0604020202020204" pitchFamily="34" charset="0"/>
              <a:buChar char="•"/>
            </a:pPr>
            <a:r>
              <a:rPr lang="en-US" dirty="0">
                <a:solidFill>
                  <a:schemeClr val="bg1"/>
                </a:solidFill>
              </a:rPr>
              <a:t>Limiting factors </a:t>
            </a:r>
            <a:r>
              <a:rPr lang="en-US" dirty="0"/>
              <a:t>are external conditions or constraints that hinder progress or performance. These can be tangible or intangible and can affect individuals or groups. Examples include: 1) Resource availability such as lack of time, money, or materials.2) Environmental Conditions: Physical or social environments that restrict opportunities. 3)Skills and Knowledge: Gaps in education or experience that prevent effective action. 4) Regulatory Constraints: Laws or policies that limit certain actions or behaviors.</a:t>
            </a:r>
          </a:p>
          <a:p>
            <a:pPr marL="285750" indent="-285750">
              <a:buFont typeface="Arial" panose="020B0604020202020204" pitchFamily="34" charset="0"/>
              <a:buChar char="•"/>
            </a:pPr>
            <a:r>
              <a:rPr lang="en-US" dirty="0">
                <a:solidFill>
                  <a:schemeClr val="bg1"/>
                </a:solidFill>
              </a:rPr>
              <a:t>Limiting beliefs </a:t>
            </a:r>
            <a:r>
              <a:rPr lang="en-US" dirty="0"/>
              <a:t>are internal convictions or assumptions that negatively affect an individual's mindset and behavior. These beliefs often stem from past experiences, societal norms, or negative self-talk. Examples include: 1)Self-Doubt: Believing one is not capable of achieving certain goals.2)Fear of Failure: Assuming that failure is inevitable, which can prevent taking risks. 3)Negative Self-Image: Thinking one is unworthy or incapable of success. 4)Fixed Mindset: Believing that abilities and intelligence are static and cannot be developed.</a:t>
            </a:r>
          </a:p>
          <a:p>
            <a:pPr marL="285750" indent="-285750">
              <a:buFont typeface="Arial" panose="020B0604020202020204" pitchFamily="34" charset="0"/>
              <a:buChar char="•"/>
            </a:pPr>
            <a:r>
              <a:rPr lang="en-US" dirty="0"/>
              <a:t>Both limiting factors and limiting beliefs can </a:t>
            </a:r>
            <a:r>
              <a:rPr lang="en-US" dirty="0">
                <a:solidFill>
                  <a:schemeClr val="bg1"/>
                </a:solidFill>
              </a:rPr>
              <a:t>significantly impact a person's ability to reach their goals</a:t>
            </a:r>
            <a:r>
              <a:rPr lang="en-US" dirty="0"/>
              <a:t>, but while limiting factors are often external, limiting beliefs are internal and can often be challenged and changed through personal development practices.</a:t>
            </a:r>
          </a:p>
          <a:p>
            <a:pPr marL="285750" indent="-285750">
              <a:buFont typeface="Arial" panose="020B0604020202020204" pitchFamily="34" charset="0"/>
              <a:buChar char="•"/>
            </a:pPr>
            <a:r>
              <a:rPr lang="en-US" dirty="0"/>
              <a:t>There are hard and soft limiting factors and beliefs. Hard limits can’t reasonably be overcome. I will never run a 4-minute mile or become prime minister of Canada. Soft limits can be overcome but the person holding them is convinced they can’t: in high school I was convinced I could never get into University. Soft limits are frequently based on distorted core beliefs about the self and the world. (as above)</a:t>
            </a:r>
          </a:p>
          <a:p>
            <a:pPr marL="285750" indent="-285750">
              <a:buFont typeface="Arial" panose="020B0604020202020204" pitchFamily="34" charset="0"/>
              <a:buChar char="•"/>
            </a:pPr>
            <a:r>
              <a:rPr lang="en-US" dirty="0"/>
              <a:t>Distinguishing between hard and soft limiting factors and beliefs requires wisdom as described in the serenity prayer: “God grant me the courage to change the things I can change, the serenity to accept those I can’t and the wisdom to know the difference.</a:t>
            </a:r>
          </a:p>
          <a:p>
            <a:pPr marL="285750" indent="-285750">
              <a:buFont typeface="Arial" panose="020B0604020202020204" pitchFamily="34" charset="0"/>
              <a:buChar char="•"/>
            </a:pPr>
            <a:r>
              <a:rPr lang="en-US" dirty="0"/>
              <a:t>A number of concepts explore the psychology of soft and hard limiting factors and beliefs.  </a:t>
            </a:r>
          </a:p>
          <a:p>
            <a:pPr marL="285750" indent="-285750">
              <a:buFont typeface="Arial" panose="020B0604020202020204" pitchFamily="34" charset="0"/>
              <a:buChar char="•"/>
            </a:pPr>
            <a:endParaRPr lang="en-US" dirty="0"/>
          </a:p>
          <a:p>
            <a:br>
              <a:rPr lang="en-US" dirty="0"/>
            </a:br>
            <a:br>
              <a:rPr lang="en-US" dirty="0"/>
            </a:br>
            <a:br>
              <a:rPr lang="en-US" dirty="0"/>
            </a:br>
            <a:endParaRPr lang="en-CA" dirty="0"/>
          </a:p>
        </p:txBody>
      </p:sp>
      <p:sp>
        <p:nvSpPr>
          <p:cNvPr id="4" name="TextBox 3">
            <a:extLst>
              <a:ext uri="{FF2B5EF4-FFF2-40B4-BE49-F238E27FC236}">
                <a16:creationId xmlns:a16="http://schemas.microsoft.com/office/drawing/2014/main" id="{5D0DBA54-D821-A729-0DA3-162DD3A4645B}"/>
              </a:ext>
            </a:extLst>
          </p:cNvPr>
          <p:cNvSpPr txBox="1"/>
          <p:nvPr/>
        </p:nvSpPr>
        <p:spPr>
          <a:xfrm>
            <a:off x="3160087" y="0"/>
            <a:ext cx="6845152" cy="584775"/>
          </a:xfrm>
          <a:prstGeom prst="rect">
            <a:avLst/>
          </a:prstGeom>
          <a:noFill/>
        </p:spPr>
        <p:txBody>
          <a:bodyPr wrap="square">
            <a:spAutoFit/>
          </a:bodyPr>
          <a:lstStyle/>
          <a:p>
            <a:r>
              <a:rPr lang="en-US" sz="3200" b="0" i="0" dirty="0">
                <a:solidFill>
                  <a:schemeClr val="bg1"/>
                </a:solidFill>
                <a:effectLst/>
                <a:latin typeface="+mj-lt"/>
              </a:rPr>
              <a:t>LIMITING FACTORS AND BELIEFS </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0579871D-29F2-5070-5F1E-BC8373CFFC27}"/>
              </a:ext>
            </a:extLst>
          </p:cNvPr>
          <p:cNvSpPr>
            <a:spLocks noGrp="1"/>
          </p:cNvSpPr>
          <p:nvPr>
            <p:ph type="sldNum" sz="quarter" idx="12"/>
          </p:nvPr>
        </p:nvSpPr>
        <p:spPr/>
        <p:txBody>
          <a:bodyPr/>
          <a:lstStyle/>
          <a:p>
            <a:fld id="{5B621ED0-B45F-441E-93E9-023E2B55C8A5}" type="slidenum">
              <a:rPr lang="en-CA" smtClean="0"/>
              <a:t>335</a:t>
            </a:fld>
            <a:endParaRPr lang="en-CA"/>
          </a:p>
        </p:txBody>
      </p:sp>
    </p:spTree>
    <p:extLst>
      <p:ext uri="{BB962C8B-B14F-4D97-AF65-F5344CB8AC3E}">
        <p14:creationId xmlns:p14="http://schemas.microsoft.com/office/powerpoint/2010/main" val="3717714874"/>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B81CDD-0A50-4A94-B505-54CE9471468B}"/>
              </a:ext>
            </a:extLst>
          </p:cNvPr>
          <p:cNvSpPr>
            <a:spLocks noGrp="1"/>
          </p:cNvSpPr>
          <p:nvPr>
            <p:ph type="title" idx="4294967295"/>
          </p:nvPr>
        </p:nvSpPr>
        <p:spPr>
          <a:xfrm>
            <a:off x="1610796" y="554591"/>
            <a:ext cx="9783762" cy="1508125"/>
          </a:xfrm>
        </p:spPr>
        <p:txBody>
          <a:bodyPr>
            <a:normAutofit/>
          </a:bodyPr>
          <a:lstStyle/>
          <a:p>
            <a:r>
              <a:rPr lang="en-CA" dirty="0">
                <a:solidFill>
                  <a:schemeClr val="bg1"/>
                </a:solidFill>
              </a:rPr>
              <a:t>Self-efficacy and learning theory(8)</a:t>
            </a:r>
          </a:p>
        </p:txBody>
      </p:sp>
      <p:graphicFrame>
        <p:nvGraphicFramePr>
          <p:cNvPr id="7" name="Content Placeholder 4">
            <a:extLst>
              <a:ext uri="{FF2B5EF4-FFF2-40B4-BE49-F238E27FC236}">
                <a16:creationId xmlns:a16="http://schemas.microsoft.com/office/drawing/2014/main" id="{D7156ADD-1F72-45F7-AC2F-17032E300B06}"/>
              </a:ext>
            </a:extLst>
          </p:cNvPr>
          <p:cNvGraphicFramePr>
            <a:graphicFrameLocks noGrp="1"/>
          </p:cNvGraphicFramePr>
          <p:nvPr>
            <p:ph idx="4294967295"/>
          </p:nvPr>
        </p:nvGraphicFramePr>
        <p:xfrm>
          <a:off x="893134" y="1728234"/>
          <a:ext cx="10951535" cy="457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ECE5D228-F930-9CF4-5F9E-B640EDB33930}"/>
              </a:ext>
            </a:extLst>
          </p:cNvPr>
          <p:cNvSpPr>
            <a:spLocks noGrp="1"/>
          </p:cNvSpPr>
          <p:nvPr>
            <p:ph type="sldNum" sz="quarter" idx="12"/>
          </p:nvPr>
        </p:nvSpPr>
        <p:spPr/>
        <p:txBody>
          <a:bodyPr/>
          <a:lstStyle/>
          <a:p>
            <a:fld id="{5B621ED0-B45F-441E-93E9-023E2B55C8A5}" type="slidenum">
              <a:rPr lang="en-CA" smtClean="0"/>
              <a:t>336</a:t>
            </a:fld>
            <a:endParaRPr lang="en-CA"/>
          </a:p>
        </p:txBody>
      </p:sp>
    </p:spTree>
    <p:extLst>
      <p:ext uri="{BB962C8B-B14F-4D97-AF65-F5344CB8AC3E}">
        <p14:creationId xmlns:p14="http://schemas.microsoft.com/office/powerpoint/2010/main" val="3967000659"/>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Little Engine That Could (2011) - IMDb">
            <a:extLst>
              <a:ext uri="{FF2B5EF4-FFF2-40B4-BE49-F238E27FC236}">
                <a16:creationId xmlns:a16="http://schemas.microsoft.com/office/drawing/2014/main" id="{AB15600B-9776-3AC1-9B5E-01536E3C3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525" y="1360967"/>
            <a:ext cx="4553819" cy="50818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01F7A8-CCF6-902E-496C-03893A5BA25D}"/>
              </a:ext>
            </a:extLst>
          </p:cNvPr>
          <p:cNvSpPr txBox="1"/>
          <p:nvPr/>
        </p:nvSpPr>
        <p:spPr>
          <a:xfrm>
            <a:off x="0" y="276017"/>
            <a:ext cx="5158722" cy="954107"/>
          </a:xfrm>
          <a:prstGeom prst="rect">
            <a:avLst/>
          </a:prstGeom>
          <a:noFill/>
        </p:spPr>
        <p:txBody>
          <a:bodyPr wrap="square">
            <a:spAutoFit/>
          </a:bodyPr>
          <a:lstStyle/>
          <a:p>
            <a:pPr algn="ctr"/>
            <a:r>
              <a:rPr lang="en-US" sz="2800" dirty="0">
                <a:solidFill>
                  <a:schemeClr val="bg1"/>
                </a:solidFill>
              </a:rPr>
              <a:t>INTERNAL VS. EXTERNAL LOCUS OF CONTROL(7)</a:t>
            </a:r>
            <a:endParaRPr lang="en-CA" sz="2800" dirty="0">
              <a:solidFill>
                <a:schemeClr val="bg1"/>
              </a:solidFill>
            </a:endParaRPr>
          </a:p>
        </p:txBody>
      </p:sp>
      <p:sp>
        <p:nvSpPr>
          <p:cNvPr id="3" name="TextBox 2">
            <a:extLst>
              <a:ext uri="{FF2B5EF4-FFF2-40B4-BE49-F238E27FC236}">
                <a16:creationId xmlns:a16="http://schemas.microsoft.com/office/drawing/2014/main" id="{9A59C60B-724C-0AC6-C61A-EDA0C21A4B6B}"/>
              </a:ext>
            </a:extLst>
          </p:cNvPr>
          <p:cNvSpPr txBox="1"/>
          <p:nvPr/>
        </p:nvSpPr>
        <p:spPr>
          <a:xfrm>
            <a:off x="4880344" y="841248"/>
            <a:ext cx="7062618" cy="5601533"/>
          </a:xfrm>
          <a:prstGeom prst="rect">
            <a:avLst/>
          </a:prstGeom>
          <a:noFill/>
        </p:spPr>
        <p:txBody>
          <a:bodyPr wrap="square">
            <a:spAutoFit/>
          </a:bodyPr>
          <a:lstStyle/>
          <a:p>
            <a:pPr marL="285750" indent="-285750">
              <a:buFont typeface="Arial" panose="020B0604020202020204" pitchFamily="34" charset="0"/>
              <a:buChar char="•"/>
            </a:pPr>
            <a:r>
              <a:rPr lang="en-US" sz="2000" dirty="0">
                <a:solidFill>
                  <a:srgbClr val="FFFFFF"/>
                </a:solidFill>
              </a:rPr>
              <a:t>Who and what, do I believe, controls my life and future?</a:t>
            </a:r>
          </a:p>
          <a:p>
            <a:pPr marL="285750" indent="-285750">
              <a:buFont typeface="Arial" panose="020B0604020202020204" pitchFamily="34" charset="0"/>
              <a:buChar char="•"/>
            </a:pPr>
            <a:r>
              <a:rPr lang="en-US" sz="2000" dirty="0">
                <a:solidFill>
                  <a:srgbClr val="FFFFFF"/>
                </a:solidFill>
              </a:rPr>
              <a:t>Do I believe that for the most part I control my life or that it is mostly controlled by external forces.</a:t>
            </a:r>
          </a:p>
          <a:p>
            <a:pPr marL="285750" indent="-285750">
              <a:buFont typeface="Arial" panose="020B0604020202020204" pitchFamily="34" charset="0"/>
              <a:buChar char="•"/>
            </a:pPr>
            <a:r>
              <a:rPr lang="en-US" sz="2000" dirty="0">
                <a:solidFill>
                  <a:srgbClr val="FFFFFF"/>
                </a:solidFill>
              </a:rPr>
              <a:t>What we each believe about where control over our life lies is somewhere a spectrum from one extreme to the other.</a:t>
            </a:r>
          </a:p>
          <a:p>
            <a:pPr marL="285750" indent="-285750">
              <a:buFont typeface="Arial" panose="020B0604020202020204" pitchFamily="34" charset="0"/>
              <a:buChar char="•"/>
            </a:pPr>
            <a:r>
              <a:rPr lang="en-US" sz="2000" dirty="0">
                <a:solidFill>
                  <a:srgbClr val="FFFFFF"/>
                </a:solidFill>
              </a:rPr>
              <a:t>We learn this from our models, parenting, and life experiences.</a:t>
            </a:r>
          </a:p>
          <a:p>
            <a:pPr marL="285750" indent="-285750">
              <a:buFont typeface="Arial" panose="020B0604020202020204" pitchFamily="34" charset="0"/>
              <a:buChar char="•"/>
            </a:pPr>
            <a:r>
              <a:rPr lang="en-US" sz="2000" dirty="0">
                <a:solidFill>
                  <a:srgbClr val="FFFFFF"/>
                </a:solidFill>
              </a:rPr>
              <a:t>Locus of control is a self-fulfilling prophesy, if we believe we have control over our lives we’re more likely to have control over our lives. The opposite also applies.</a:t>
            </a:r>
          </a:p>
          <a:p>
            <a:pPr marL="285750" indent="-285750">
              <a:buFont typeface="Arial" panose="020B0604020202020204" pitchFamily="34" charset="0"/>
              <a:buChar char="•"/>
            </a:pPr>
            <a:r>
              <a:rPr lang="en-US" sz="2000" dirty="0">
                <a:solidFill>
                  <a:srgbClr val="FFFFFF"/>
                </a:solidFill>
              </a:rPr>
              <a:t>Simple aspires to increase people’s internal locus of control by presenting effective ways of changing aspects of your life.</a:t>
            </a:r>
          </a:p>
          <a:p>
            <a:pPr marL="285750" indent="-285750">
              <a:buFont typeface="Arial" panose="020B0604020202020204" pitchFamily="34" charset="0"/>
              <a:buChar char="•"/>
            </a:pPr>
            <a:r>
              <a:rPr lang="en-US" sz="2000" dirty="0">
                <a:solidFill>
                  <a:srgbClr val="FFFFFF"/>
                </a:solidFill>
              </a:rPr>
              <a:t>The ideal balance between accepting what cannot realistically be changed and trying to change what with hard work might be was articulated by theologian Reinhold Niebuhr and popularized by  AA as the serenity prayer: “God, grant me the serenity to accept the things I cannot change, courage to change the things I can, and wisdom to know the difference”. </a:t>
            </a:r>
          </a:p>
          <a:p>
            <a:pPr marL="285750" indent="-285750">
              <a:buFont typeface="Arial" panose="020B0604020202020204" pitchFamily="34" charset="0"/>
              <a:buChar char="•"/>
            </a:pPr>
            <a:endParaRPr lang="en-CA" dirty="0"/>
          </a:p>
        </p:txBody>
      </p:sp>
      <p:sp>
        <p:nvSpPr>
          <p:cNvPr id="2" name="Slide Number Placeholder 1">
            <a:extLst>
              <a:ext uri="{FF2B5EF4-FFF2-40B4-BE49-F238E27FC236}">
                <a16:creationId xmlns:a16="http://schemas.microsoft.com/office/drawing/2014/main" id="{BEF757E2-2F8B-56A6-3F4F-ECB35A928934}"/>
              </a:ext>
            </a:extLst>
          </p:cNvPr>
          <p:cNvSpPr>
            <a:spLocks noGrp="1"/>
          </p:cNvSpPr>
          <p:nvPr>
            <p:ph type="sldNum" sz="quarter" idx="12"/>
          </p:nvPr>
        </p:nvSpPr>
        <p:spPr/>
        <p:txBody>
          <a:bodyPr/>
          <a:lstStyle/>
          <a:p>
            <a:fld id="{5B621ED0-B45F-441E-93E9-023E2B55C8A5}" type="slidenum">
              <a:rPr lang="en-CA" smtClean="0"/>
              <a:t>337</a:t>
            </a:fld>
            <a:endParaRPr lang="en-CA"/>
          </a:p>
        </p:txBody>
      </p:sp>
    </p:spTree>
    <p:extLst>
      <p:ext uri="{BB962C8B-B14F-4D97-AF65-F5344CB8AC3E}">
        <p14:creationId xmlns:p14="http://schemas.microsoft.com/office/powerpoint/2010/main" val="232709614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E7BD-1CC6-4E67-90DE-CF7315B5C7C3}"/>
              </a:ext>
            </a:extLst>
          </p:cNvPr>
          <p:cNvSpPr>
            <a:spLocks noGrp="1"/>
          </p:cNvSpPr>
          <p:nvPr>
            <p:ph type="title" idx="4294967295"/>
          </p:nvPr>
        </p:nvSpPr>
        <p:spPr>
          <a:xfrm>
            <a:off x="-361507" y="-80519"/>
            <a:ext cx="6205870" cy="1273176"/>
          </a:xfrm>
        </p:spPr>
        <p:txBody>
          <a:bodyPr/>
          <a:lstStyle/>
          <a:p>
            <a:pPr algn="ctr"/>
            <a:br>
              <a:rPr lang="en-CA" dirty="0">
                <a:solidFill>
                  <a:schemeClr val="bg1"/>
                </a:solidFill>
              </a:rPr>
            </a:br>
            <a:r>
              <a:rPr lang="en-CA" dirty="0">
                <a:solidFill>
                  <a:schemeClr val="bg1"/>
                </a:solidFill>
              </a:rPr>
              <a:t> </a:t>
            </a:r>
            <a:r>
              <a:rPr lang="en-CA" sz="2800" dirty="0">
                <a:solidFill>
                  <a:schemeClr val="bg1"/>
                </a:solidFill>
              </a:rPr>
              <a:t>learned helplessness (6)</a:t>
            </a:r>
          </a:p>
        </p:txBody>
      </p:sp>
      <p:sp>
        <p:nvSpPr>
          <p:cNvPr id="6" name="Content Placeholder 5">
            <a:extLst>
              <a:ext uri="{FF2B5EF4-FFF2-40B4-BE49-F238E27FC236}">
                <a16:creationId xmlns:a16="http://schemas.microsoft.com/office/drawing/2014/main" id="{87CD8417-A2CF-4B1D-9786-64E105819C5D}"/>
              </a:ext>
            </a:extLst>
          </p:cNvPr>
          <p:cNvSpPr>
            <a:spLocks noGrp="1"/>
          </p:cNvSpPr>
          <p:nvPr>
            <p:ph sz="half" idx="4294967295"/>
          </p:nvPr>
        </p:nvSpPr>
        <p:spPr>
          <a:xfrm>
            <a:off x="5851452" y="509257"/>
            <a:ext cx="6276753" cy="5057775"/>
          </a:xfrm>
        </p:spPr>
        <p:txBody>
          <a:bodyPr>
            <a:noAutofit/>
          </a:bodyPr>
          <a:lstStyle/>
          <a:p>
            <a:r>
              <a:rPr lang="en-CA" sz="2000" dirty="0"/>
              <a:t>Learned helplessness is a lack of belief in self-efficacy, a sense that we have no control over our lives.</a:t>
            </a:r>
          </a:p>
          <a:p>
            <a:r>
              <a:rPr lang="en-CA" sz="2000" dirty="0"/>
              <a:t>People who learn helplessness have an external locus of control. They stop trying.</a:t>
            </a:r>
          </a:p>
          <a:p>
            <a:r>
              <a:rPr lang="en-CA" sz="2000" dirty="0"/>
              <a:t>The concept of learned helplessness was developed by psychologist Martin Seligman.</a:t>
            </a:r>
          </a:p>
          <a:p>
            <a:r>
              <a:rPr lang="en-CA" sz="2000" dirty="0"/>
              <a:t>Learned helplessness is associated with inappropriate early childhood expectations, modelling, and feedback.</a:t>
            </a:r>
          </a:p>
          <a:p>
            <a:r>
              <a:rPr lang="en-CA" sz="2000" dirty="0"/>
              <a:t>It can be pervasive or a part of personality or short term such as when it’s experimentally induced by an unsolvable puzzle situation. Short term is more easily reversed.  </a:t>
            </a:r>
          </a:p>
          <a:p>
            <a:r>
              <a:rPr lang="en-CA" sz="2000" dirty="0"/>
              <a:t>We have learned from animal models of depression/learned helplessness.</a:t>
            </a:r>
          </a:p>
          <a:p>
            <a:r>
              <a:rPr lang="en-CA" sz="2000" dirty="0"/>
              <a:t>Learned helplessness is linked to Erickson’s industry vs inferiority developmental stage and hence to psychosocial development.</a:t>
            </a:r>
          </a:p>
        </p:txBody>
      </p:sp>
      <p:pic>
        <p:nvPicPr>
          <p:cNvPr id="8" name="Content Placeholder 8">
            <a:extLst>
              <a:ext uri="{FF2B5EF4-FFF2-40B4-BE49-F238E27FC236}">
                <a16:creationId xmlns:a16="http://schemas.microsoft.com/office/drawing/2014/main" id="{083CEA80-E381-450F-9D39-33D9C4AB0425}"/>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255182" y="1469103"/>
            <a:ext cx="5305647" cy="4427537"/>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lide Number Placeholder 2">
            <a:extLst>
              <a:ext uri="{FF2B5EF4-FFF2-40B4-BE49-F238E27FC236}">
                <a16:creationId xmlns:a16="http://schemas.microsoft.com/office/drawing/2014/main" id="{0D919371-8992-804B-D8D0-73CBB6DAA92F}"/>
              </a:ext>
            </a:extLst>
          </p:cNvPr>
          <p:cNvSpPr>
            <a:spLocks noGrp="1"/>
          </p:cNvSpPr>
          <p:nvPr>
            <p:ph type="sldNum" sz="quarter" idx="12"/>
          </p:nvPr>
        </p:nvSpPr>
        <p:spPr/>
        <p:txBody>
          <a:bodyPr/>
          <a:lstStyle/>
          <a:p>
            <a:fld id="{5B621ED0-B45F-441E-93E9-023E2B55C8A5}" type="slidenum">
              <a:rPr lang="en-CA" smtClean="0"/>
              <a:t>338</a:t>
            </a:fld>
            <a:endParaRPr lang="en-CA"/>
          </a:p>
        </p:txBody>
      </p:sp>
    </p:spTree>
    <p:extLst>
      <p:ext uri="{BB962C8B-B14F-4D97-AF65-F5344CB8AC3E}">
        <p14:creationId xmlns:p14="http://schemas.microsoft.com/office/powerpoint/2010/main" val="453884902"/>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03C90-3DBD-4AF5-8D22-8AB175CD1424}"/>
              </a:ext>
            </a:extLst>
          </p:cNvPr>
          <p:cNvSpPr>
            <a:spLocks noGrp="1"/>
          </p:cNvSpPr>
          <p:nvPr>
            <p:ph type="title" idx="4294967295"/>
          </p:nvPr>
        </p:nvSpPr>
        <p:spPr>
          <a:xfrm>
            <a:off x="294153" y="176784"/>
            <a:ext cx="11398102" cy="1458913"/>
          </a:xfrm>
        </p:spPr>
        <p:txBody>
          <a:bodyPr>
            <a:normAutofit/>
          </a:bodyPr>
          <a:lstStyle/>
          <a:p>
            <a:pPr algn="ctr"/>
            <a:r>
              <a:rPr lang="en-CA" sz="2800" dirty="0">
                <a:solidFill>
                  <a:schemeClr val="bg1"/>
                </a:solidFill>
              </a:rPr>
              <a:t>The importance of hope AND A sense of control in change</a:t>
            </a:r>
          </a:p>
        </p:txBody>
      </p:sp>
      <p:sp>
        <p:nvSpPr>
          <p:cNvPr id="9" name="Content Placeholder 8">
            <a:extLst>
              <a:ext uri="{FF2B5EF4-FFF2-40B4-BE49-F238E27FC236}">
                <a16:creationId xmlns:a16="http://schemas.microsoft.com/office/drawing/2014/main" id="{E277B19B-DE36-4BC8-B42D-0537300845CE}"/>
              </a:ext>
            </a:extLst>
          </p:cNvPr>
          <p:cNvSpPr>
            <a:spLocks noGrp="1"/>
          </p:cNvSpPr>
          <p:nvPr>
            <p:ph sz="half" idx="4294967295"/>
          </p:nvPr>
        </p:nvSpPr>
        <p:spPr>
          <a:xfrm>
            <a:off x="4364736" y="1458913"/>
            <a:ext cx="7608189" cy="5222303"/>
          </a:xfrm>
        </p:spPr>
        <p:txBody>
          <a:bodyPr>
            <a:normAutofit fontScale="92500" lnSpcReduction="10000"/>
          </a:bodyPr>
          <a:lstStyle/>
          <a:p>
            <a:r>
              <a:rPr lang="en-CA" sz="2800" dirty="0"/>
              <a:t>Locus of control</a:t>
            </a:r>
            <a:r>
              <a:rPr lang="en-US" sz="2800" dirty="0"/>
              <a:t> is related to self-efficacy.</a:t>
            </a:r>
            <a:endParaRPr lang="en-CA" sz="2800" dirty="0"/>
          </a:p>
          <a:p>
            <a:r>
              <a:rPr lang="en-CA" sz="2800" dirty="0"/>
              <a:t>High self-efficacy is associated with an internal locus of control</a:t>
            </a:r>
          </a:p>
          <a:p>
            <a:r>
              <a:rPr lang="en-CA" sz="2800" dirty="0"/>
              <a:t>Low self-efficacy and learned helplessness are associated with with an external locus of control</a:t>
            </a:r>
          </a:p>
          <a:p>
            <a:r>
              <a:rPr lang="en-CA" sz="2800" dirty="0"/>
              <a:t>A belief one has some control over their lives, or a sense of self-efficacy, is necessary for change.</a:t>
            </a:r>
          </a:p>
          <a:p>
            <a:r>
              <a:rPr lang="en-CA" sz="2800" dirty="0"/>
              <a:t>If you don’t have hope you can change, you won’t work at it and you won’t change.</a:t>
            </a:r>
          </a:p>
          <a:p>
            <a:r>
              <a:rPr lang="en-CA" sz="2800" dirty="0"/>
              <a:t>We move towards an internal locus of control, self-efficacy and hope through small incremental experiences of success and change. This reverses learned helplessness</a:t>
            </a:r>
          </a:p>
          <a:p>
            <a:endParaRPr lang="en-CA" sz="2800" dirty="0"/>
          </a:p>
          <a:p>
            <a:endParaRPr lang="en-CA" sz="2800" dirty="0"/>
          </a:p>
        </p:txBody>
      </p:sp>
      <p:pic>
        <p:nvPicPr>
          <p:cNvPr id="1026" name="Picture 2" descr="The “HOPE” Experiment">
            <a:extLst>
              <a:ext uri="{FF2B5EF4-FFF2-40B4-BE49-F238E27FC236}">
                <a16:creationId xmlns:a16="http://schemas.microsoft.com/office/drawing/2014/main" id="{34B3C969-4924-7760-0F1B-18A0D8FAF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45" y="1438657"/>
            <a:ext cx="3864991" cy="448665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D5DD695-FD87-18DD-615F-4A8BFFFB1724}"/>
              </a:ext>
            </a:extLst>
          </p:cNvPr>
          <p:cNvSpPr>
            <a:spLocks noGrp="1"/>
          </p:cNvSpPr>
          <p:nvPr>
            <p:ph type="sldNum" sz="quarter" idx="12"/>
          </p:nvPr>
        </p:nvSpPr>
        <p:spPr/>
        <p:txBody>
          <a:bodyPr/>
          <a:lstStyle/>
          <a:p>
            <a:fld id="{5B621ED0-B45F-441E-93E9-023E2B55C8A5}" type="slidenum">
              <a:rPr lang="en-CA" smtClean="0"/>
              <a:t>339</a:t>
            </a:fld>
            <a:endParaRPr lang="en-CA"/>
          </a:p>
        </p:txBody>
      </p:sp>
    </p:spTree>
    <p:extLst>
      <p:ext uri="{BB962C8B-B14F-4D97-AF65-F5344CB8AC3E}">
        <p14:creationId xmlns:p14="http://schemas.microsoft.com/office/powerpoint/2010/main" val="1370519201"/>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6BB6BC-9916-3718-8FAD-887B35F4A8D8}"/>
              </a:ext>
            </a:extLst>
          </p:cNvPr>
          <p:cNvSpPr txBox="1"/>
          <p:nvPr/>
        </p:nvSpPr>
        <p:spPr>
          <a:xfrm>
            <a:off x="2661373" y="159488"/>
            <a:ext cx="9530627" cy="6801862"/>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The word "apathy" originates from the Greek word "apatheia," which means "lack of feeling" or "indifference." It is composed of the prefix "a-" meaning "without" and "pathos," which means "feeling" or "emotion." The term has evolved over time to describe a state of indifference or a lack of interest, enthusiasm, or concern regarding various aspects of life </a:t>
            </a:r>
            <a:r>
              <a:rPr lang="en-US" sz="2000" dirty="0">
                <a:latin typeface="+mj-lt"/>
              </a:rPr>
              <a:t>such as personal relationships, work, or hobbies. It can manifest as emotional numbness, a lack of motivation, or a disconnection from one's surroundings and experiences.</a:t>
            </a:r>
          </a:p>
          <a:p>
            <a:pPr marL="285750" indent="-285750">
              <a:buFont typeface="Arial" panose="020B0604020202020204" pitchFamily="34" charset="0"/>
              <a:buChar char="•"/>
            </a:pPr>
            <a:r>
              <a:rPr lang="en-US" sz="2000" dirty="0">
                <a:latin typeface="+mj-lt"/>
              </a:rPr>
              <a:t>Several factors can contribute to apathy, including:</a:t>
            </a:r>
          </a:p>
          <a:p>
            <a:pPr marL="285750" indent="-285750">
              <a:buFont typeface="Arial" panose="020B0604020202020204" pitchFamily="34" charset="0"/>
              <a:buChar char="•"/>
            </a:pPr>
            <a:r>
              <a:rPr lang="en-US" sz="2000" dirty="0">
                <a:solidFill>
                  <a:schemeClr val="bg1"/>
                </a:solidFill>
                <a:latin typeface="+mj-lt"/>
              </a:rPr>
              <a:t>Mental Health Conditions: </a:t>
            </a:r>
            <a:r>
              <a:rPr lang="en-US" sz="2000" dirty="0">
                <a:latin typeface="+mj-lt"/>
              </a:rPr>
              <a:t>Disorders such as depression, and anxiety can lead to feelings of apathy. Depression, in particular, often involves a loss of interest in activities that once brought joy.</a:t>
            </a:r>
          </a:p>
          <a:p>
            <a:pPr marL="285750" indent="-285750">
              <a:buFont typeface="Arial" panose="020B0604020202020204" pitchFamily="34" charset="0"/>
              <a:buChar char="•"/>
            </a:pPr>
            <a:r>
              <a:rPr lang="en-US" sz="2000" dirty="0">
                <a:solidFill>
                  <a:schemeClr val="bg1"/>
                </a:solidFill>
                <a:latin typeface="+mj-lt"/>
              </a:rPr>
              <a:t>Chronic Stress: </a:t>
            </a:r>
            <a:r>
              <a:rPr lang="en-US" sz="2000" dirty="0">
                <a:latin typeface="+mj-lt"/>
              </a:rPr>
              <a:t>Prolonged exposure to stress can lead to burnout, which may result in apathy as individuals become overwhelmed and disengaged.</a:t>
            </a:r>
          </a:p>
          <a:p>
            <a:pPr marL="285750" indent="-285750">
              <a:buFont typeface="Arial" panose="020B0604020202020204" pitchFamily="34" charset="0"/>
              <a:buChar char="•"/>
            </a:pPr>
            <a:r>
              <a:rPr lang="en-US" sz="2000" dirty="0">
                <a:solidFill>
                  <a:schemeClr val="bg1"/>
                </a:solidFill>
                <a:latin typeface="+mj-lt"/>
              </a:rPr>
              <a:t>Substance Abuse</a:t>
            </a:r>
            <a:r>
              <a:rPr lang="en-US" sz="2000" dirty="0">
                <a:latin typeface="+mj-lt"/>
              </a:rPr>
              <a:t>: Alcohol and drug use can alter brain chemistry, leading to apathy.</a:t>
            </a:r>
          </a:p>
          <a:p>
            <a:pPr marL="285750" indent="-285750">
              <a:buFont typeface="Arial" panose="020B0604020202020204" pitchFamily="34" charset="0"/>
              <a:buChar char="•"/>
            </a:pPr>
            <a:r>
              <a:rPr lang="en-US" sz="2000" dirty="0">
                <a:solidFill>
                  <a:schemeClr val="bg1"/>
                </a:solidFill>
                <a:latin typeface="+mj-lt"/>
              </a:rPr>
              <a:t>Lack of Stimulation: </a:t>
            </a:r>
            <a:r>
              <a:rPr lang="en-US" sz="2000" dirty="0">
                <a:latin typeface="+mj-lt"/>
              </a:rPr>
              <a:t>A monotonous routine or an environment lacking in challenges can lead to feelings of boredom and disengagement.</a:t>
            </a:r>
          </a:p>
          <a:p>
            <a:pPr marL="285750" indent="-285750">
              <a:buFont typeface="Arial" panose="020B0604020202020204" pitchFamily="34" charset="0"/>
              <a:buChar char="•"/>
            </a:pPr>
            <a:r>
              <a:rPr lang="en-US" sz="2000" dirty="0">
                <a:solidFill>
                  <a:schemeClr val="bg1"/>
                </a:solidFill>
                <a:latin typeface="+mj-lt"/>
              </a:rPr>
              <a:t>Physical Health Issues: </a:t>
            </a:r>
            <a:r>
              <a:rPr lang="en-US" sz="2000" dirty="0">
                <a:latin typeface="+mj-lt"/>
              </a:rPr>
              <a:t>Chronic illnesses or fatigue can sap energy and interest, contributing to apathy.</a:t>
            </a:r>
          </a:p>
          <a:p>
            <a:pPr marL="285750" indent="-285750">
              <a:buFont typeface="Arial" panose="020B0604020202020204" pitchFamily="34" charset="0"/>
              <a:buChar char="•"/>
            </a:pPr>
            <a:r>
              <a:rPr lang="en-US" sz="2000" dirty="0">
                <a:solidFill>
                  <a:schemeClr val="bg1"/>
                </a:solidFill>
                <a:latin typeface="+mj-lt"/>
              </a:rPr>
              <a:t>Life Changes or Transitions: </a:t>
            </a:r>
            <a:r>
              <a:rPr lang="en-US" sz="2000" dirty="0">
                <a:latin typeface="+mj-lt"/>
              </a:rPr>
              <a:t>Major life events, such as the loss of a loved one, job loss, or significant changes in personal circumstances, can trigger feelings of apathy.</a:t>
            </a:r>
            <a:br>
              <a:rPr lang="en-US" dirty="0"/>
            </a:br>
            <a:br>
              <a:rPr lang="en-US" dirty="0"/>
            </a:br>
            <a:endParaRPr lang="en-CA" dirty="0"/>
          </a:p>
        </p:txBody>
      </p:sp>
      <p:pic>
        <p:nvPicPr>
          <p:cNvPr id="5" name="Picture 4" descr="A person in glasses and a bow tie touching a keyboard&#10;&#10;Description automatically generated">
            <a:extLst>
              <a:ext uri="{FF2B5EF4-FFF2-40B4-BE49-F238E27FC236}">
                <a16:creationId xmlns:a16="http://schemas.microsoft.com/office/drawing/2014/main" id="{EBA0D725-A58B-B1B3-B991-A75392B398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61" y="1992249"/>
            <a:ext cx="2561079" cy="2313938"/>
          </a:xfrm>
          <a:prstGeom prst="rect">
            <a:avLst/>
          </a:prstGeom>
        </p:spPr>
      </p:pic>
      <p:sp>
        <p:nvSpPr>
          <p:cNvPr id="7" name="TextBox 6">
            <a:extLst>
              <a:ext uri="{FF2B5EF4-FFF2-40B4-BE49-F238E27FC236}">
                <a16:creationId xmlns:a16="http://schemas.microsoft.com/office/drawing/2014/main" id="{788A1B48-DE65-A4AB-6B16-43143A6982F0}"/>
              </a:ext>
            </a:extLst>
          </p:cNvPr>
          <p:cNvSpPr txBox="1"/>
          <p:nvPr/>
        </p:nvSpPr>
        <p:spPr>
          <a:xfrm>
            <a:off x="506279" y="1274721"/>
            <a:ext cx="6137452" cy="584775"/>
          </a:xfrm>
          <a:prstGeom prst="rect">
            <a:avLst/>
          </a:prstGeom>
          <a:noFill/>
        </p:spPr>
        <p:txBody>
          <a:bodyPr wrap="square">
            <a:spAutoFit/>
          </a:bodyPr>
          <a:lstStyle/>
          <a:p>
            <a:r>
              <a:rPr lang="en-US" sz="3200" b="0" i="0" dirty="0">
                <a:solidFill>
                  <a:schemeClr val="bg1"/>
                </a:solidFill>
                <a:effectLst/>
                <a:latin typeface="Arial" panose="020B0604020202020204" pitchFamily="34" charset="0"/>
              </a:rPr>
              <a:t>APATHY</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6700501D-BE15-7879-D4A5-D7AA108C86C8}"/>
              </a:ext>
            </a:extLst>
          </p:cNvPr>
          <p:cNvSpPr>
            <a:spLocks noGrp="1"/>
          </p:cNvSpPr>
          <p:nvPr>
            <p:ph type="sldNum" sz="quarter" idx="12"/>
          </p:nvPr>
        </p:nvSpPr>
        <p:spPr/>
        <p:txBody>
          <a:bodyPr/>
          <a:lstStyle/>
          <a:p>
            <a:fld id="{5B621ED0-B45F-441E-93E9-023E2B55C8A5}" type="slidenum">
              <a:rPr lang="en-CA" smtClean="0"/>
              <a:t>340</a:t>
            </a:fld>
            <a:endParaRPr lang="en-CA"/>
          </a:p>
        </p:txBody>
      </p:sp>
    </p:spTree>
    <p:extLst>
      <p:ext uri="{BB962C8B-B14F-4D97-AF65-F5344CB8AC3E}">
        <p14:creationId xmlns:p14="http://schemas.microsoft.com/office/powerpoint/2010/main" val="595416571"/>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1ED26C-73BC-9FA6-7F5F-6081EC022358}"/>
              </a:ext>
            </a:extLst>
          </p:cNvPr>
          <p:cNvSpPr txBox="1"/>
          <p:nvPr/>
        </p:nvSpPr>
        <p:spPr>
          <a:xfrm>
            <a:off x="5412804" y="341101"/>
            <a:ext cx="6448425" cy="6494085"/>
          </a:xfrm>
          <a:prstGeom prst="rect">
            <a:avLst/>
          </a:prstGeom>
          <a:noFill/>
        </p:spPr>
        <p:txBody>
          <a:bodyPr wrap="square">
            <a:spAutoFit/>
          </a:bodyPr>
          <a:lstStyle/>
          <a:p>
            <a:pPr marL="285750" indent="-285750">
              <a:buFont typeface="Arial" panose="020B0604020202020204" pitchFamily="34" charset="0"/>
              <a:buChar char="•"/>
            </a:pPr>
            <a:r>
              <a:rPr lang="en-US" sz="2000" dirty="0"/>
              <a:t>Dealing with apathy often involves addressing its underlying causes.</a:t>
            </a:r>
          </a:p>
          <a:p>
            <a:pPr marL="285750" indent="-285750">
              <a:buFont typeface="Arial" panose="020B0604020202020204" pitchFamily="34" charset="0"/>
              <a:buChar char="•"/>
            </a:pPr>
            <a:r>
              <a:rPr lang="en-US" sz="2000" dirty="0">
                <a:solidFill>
                  <a:schemeClr val="bg1"/>
                </a:solidFill>
              </a:rPr>
              <a:t>Breaking tasks into smaller, manageable steps </a:t>
            </a:r>
            <a:r>
              <a:rPr lang="en-US" sz="2000" dirty="0"/>
              <a:t>can help create a sense of accomplishment and motivation.</a:t>
            </a:r>
          </a:p>
          <a:p>
            <a:pPr marL="285750" indent="-285750">
              <a:buFont typeface="Arial" panose="020B0604020202020204" pitchFamily="34" charset="0"/>
              <a:buChar char="•"/>
            </a:pPr>
            <a:r>
              <a:rPr lang="en-US" sz="2000" dirty="0"/>
              <a:t>Even if you don’t feel like it, </a:t>
            </a:r>
            <a:r>
              <a:rPr lang="en-US" sz="2000" dirty="0">
                <a:solidFill>
                  <a:schemeClr val="bg1"/>
                </a:solidFill>
              </a:rPr>
              <a:t>participating in hobbies or social activities </a:t>
            </a:r>
            <a:r>
              <a:rPr lang="en-US" sz="2000" dirty="0"/>
              <a:t>can help rekindle interest and connection.</a:t>
            </a:r>
          </a:p>
          <a:p>
            <a:pPr marL="285750" indent="-285750">
              <a:buFont typeface="Arial" panose="020B0604020202020204" pitchFamily="34" charset="0"/>
              <a:buChar char="•"/>
            </a:pPr>
            <a:r>
              <a:rPr lang="en-US" sz="2000" dirty="0">
                <a:solidFill>
                  <a:schemeClr val="bg1"/>
                </a:solidFill>
              </a:rPr>
              <a:t>Creating a daily schedule </a:t>
            </a:r>
            <a:r>
              <a:rPr lang="en-US" sz="2000" dirty="0"/>
              <a:t>can provide structure and help combat feelings of aimlessness.</a:t>
            </a:r>
          </a:p>
          <a:p>
            <a:pPr marL="285750" indent="-285750">
              <a:buFont typeface="Arial" panose="020B0604020202020204" pitchFamily="34" charset="0"/>
              <a:buChar char="•"/>
            </a:pPr>
            <a:r>
              <a:rPr lang="en-US" sz="2000" dirty="0"/>
              <a:t>Techniques such as </a:t>
            </a:r>
            <a:r>
              <a:rPr lang="en-US" sz="2000" dirty="0">
                <a:solidFill>
                  <a:schemeClr val="bg1"/>
                </a:solidFill>
              </a:rPr>
              <a:t>meditation, yoga, or deep breathing </a:t>
            </a:r>
            <a:r>
              <a:rPr lang="en-US" sz="2000" dirty="0"/>
              <a:t>can help increase awareness and engagement with the present moment.</a:t>
            </a:r>
          </a:p>
          <a:p>
            <a:pPr marL="285750" indent="-285750">
              <a:buFont typeface="Arial" panose="020B0604020202020204" pitchFamily="34" charset="0"/>
              <a:buChar char="•"/>
            </a:pPr>
            <a:r>
              <a:rPr lang="en-US" sz="2000" dirty="0">
                <a:solidFill>
                  <a:schemeClr val="bg1"/>
                </a:solidFill>
              </a:rPr>
              <a:t>Reaching out to friends or family </a:t>
            </a:r>
            <a:r>
              <a:rPr lang="en-US" sz="2000" dirty="0"/>
              <a:t>can provide support and reduce feelings of isolation.</a:t>
            </a:r>
          </a:p>
          <a:p>
            <a:pPr marL="285750" indent="-285750">
              <a:buFont typeface="Arial" panose="020B0604020202020204" pitchFamily="34" charset="0"/>
              <a:buChar char="•"/>
            </a:pPr>
            <a:r>
              <a:rPr lang="en-US" sz="2000" dirty="0">
                <a:solidFill>
                  <a:schemeClr val="bg1"/>
                </a:solidFill>
              </a:rPr>
              <a:t>Regular exercise </a:t>
            </a:r>
            <a:r>
              <a:rPr lang="en-US" sz="2000" dirty="0"/>
              <a:t>can boost mood and energy levels, helping to combat apathy.</a:t>
            </a:r>
          </a:p>
          <a:p>
            <a:pPr marL="285750" indent="-285750">
              <a:buFont typeface="Arial" panose="020B0604020202020204" pitchFamily="34" charset="0"/>
              <a:buChar char="•"/>
            </a:pPr>
            <a:r>
              <a:rPr lang="en-US" sz="2000" dirty="0">
                <a:solidFill>
                  <a:schemeClr val="bg1"/>
                </a:solidFill>
              </a:rPr>
              <a:t>Eating well, getting enough sleep, and avoiding excessive alcohol or drugs </a:t>
            </a:r>
            <a:r>
              <a:rPr lang="en-US" sz="2000" dirty="0"/>
              <a:t>can positively impact overall well-being.</a:t>
            </a:r>
            <a:br>
              <a:rPr lang="en-US" dirty="0"/>
            </a:br>
            <a:br>
              <a:rPr lang="en-US" dirty="0"/>
            </a:br>
            <a:endParaRPr lang="en-CA" dirty="0"/>
          </a:p>
        </p:txBody>
      </p:sp>
      <p:pic>
        <p:nvPicPr>
          <p:cNvPr id="5" name="Picture 4" descr="A diagram of a psychological disorder&#10;&#10;Description automatically generated with medium confidence">
            <a:extLst>
              <a:ext uri="{FF2B5EF4-FFF2-40B4-BE49-F238E27FC236}">
                <a16:creationId xmlns:a16="http://schemas.microsoft.com/office/drawing/2014/main" id="{58847CB8-A5BD-0FCF-EFDE-CA4554225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71" y="1541430"/>
            <a:ext cx="4882505" cy="3775139"/>
          </a:xfrm>
          <a:prstGeom prst="rect">
            <a:avLst/>
          </a:prstGeom>
        </p:spPr>
      </p:pic>
      <p:sp>
        <p:nvSpPr>
          <p:cNvPr id="4" name="TextBox 3">
            <a:extLst>
              <a:ext uri="{FF2B5EF4-FFF2-40B4-BE49-F238E27FC236}">
                <a16:creationId xmlns:a16="http://schemas.microsoft.com/office/drawing/2014/main" id="{675DA4DA-7011-9B5F-8C6E-976DF13C0964}"/>
              </a:ext>
            </a:extLst>
          </p:cNvPr>
          <p:cNvSpPr txBox="1"/>
          <p:nvPr/>
        </p:nvSpPr>
        <p:spPr>
          <a:xfrm>
            <a:off x="993314" y="341101"/>
            <a:ext cx="3557421" cy="1200329"/>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DEALING WITH APATHY</a:t>
            </a:r>
            <a:endParaRPr lang="en-CA" sz="3600" dirty="0">
              <a:solidFill>
                <a:schemeClr val="bg1"/>
              </a:solidFill>
            </a:endParaRPr>
          </a:p>
        </p:txBody>
      </p:sp>
      <p:sp>
        <p:nvSpPr>
          <p:cNvPr id="2" name="Slide Number Placeholder 1">
            <a:extLst>
              <a:ext uri="{FF2B5EF4-FFF2-40B4-BE49-F238E27FC236}">
                <a16:creationId xmlns:a16="http://schemas.microsoft.com/office/drawing/2014/main" id="{229177D8-2A1F-BA8E-87A2-F6ED069A34C8}"/>
              </a:ext>
            </a:extLst>
          </p:cNvPr>
          <p:cNvSpPr>
            <a:spLocks noGrp="1"/>
          </p:cNvSpPr>
          <p:nvPr>
            <p:ph type="sldNum" sz="quarter" idx="12"/>
          </p:nvPr>
        </p:nvSpPr>
        <p:spPr/>
        <p:txBody>
          <a:bodyPr/>
          <a:lstStyle/>
          <a:p>
            <a:fld id="{5B621ED0-B45F-441E-93E9-023E2B55C8A5}" type="slidenum">
              <a:rPr lang="en-CA" smtClean="0"/>
              <a:t>341</a:t>
            </a:fld>
            <a:endParaRPr lang="en-CA"/>
          </a:p>
        </p:txBody>
      </p:sp>
    </p:spTree>
    <p:extLst>
      <p:ext uri="{BB962C8B-B14F-4D97-AF65-F5344CB8AC3E}">
        <p14:creationId xmlns:p14="http://schemas.microsoft.com/office/powerpoint/2010/main" val="493030463"/>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6E55-917B-4E36-B5D0-BD26DB31D60B}"/>
              </a:ext>
            </a:extLst>
          </p:cNvPr>
          <p:cNvSpPr>
            <a:spLocks noGrp="1"/>
          </p:cNvSpPr>
          <p:nvPr>
            <p:ph type="title" idx="4294967295"/>
          </p:nvPr>
        </p:nvSpPr>
        <p:spPr>
          <a:xfrm>
            <a:off x="350548" y="152769"/>
            <a:ext cx="5219700" cy="1131888"/>
          </a:xfrm>
        </p:spPr>
        <p:txBody>
          <a:bodyPr>
            <a:normAutofit fontScale="90000"/>
          </a:bodyPr>
          <a:lstStyle/>
          <a:p>
            <a:pPr algn="ctr"/>
            <a:br>
              <a:rPr lang="en-CA" dirty="0">
                <a:solidFill>
                  <a:schemeClr val="bg1"/>
                </a:solidFill>
              </a:rPr>
            </a:br>
            <a:r>
              <a:rPr lang="en-CA" sz="3100" dirty="0">
                <a:solidFill>
                  <a:schemeClr val="bg1"/>
                </a:solidFill>
              </a:rPr>
              <a:t>personal and systemic Obstacles to change</a:t>
            </a:r>
          </a:p>
        </p:txBody>
      </p:sp>
      <p:sp>
        <p:nvSpPr>
          <p:cNvPr id="3" name="Content Placeholder 2">
            <a:extLst>
              <a:ext uri="{FF2B5EF4-FFF2-40B4-BE49-F238E27FC236}">
                <a16:creationId xmlns:a16="http://schemas.microsoft.com/office/drawing/2014/main" id="{6515B357-8FCF-4938-B098-4275CDBDDDDD}"/>
              </a:ext>
            </a:extLst>
          </p:cNvPr>
          <p:cNvSpPr>
            <a:spLocks noGrp="1"/>
          </p:cNvSpPr>
          <p:nvPr>
            <p:ph idx="4294967295"/>
          </p:nvPr>
        </p:nvSpPr>
        <p:spPr>
          <a:xfrm>
            <a:off x="5783004" y="318977"/>
            <a:ext cx="5781675" cy="6129613"/>
          </a:xfrm>
        </p:spPr>
        <p:txBody>
          <a:bodyPr>
            <a:normAutofit fontScale="92500" lnSpcReduction="20000"/>
          </a:bodyPr>
          <a:lstStyle/>
          <a:p>
            <a:r>
              <a:rPr lang="en-CA" sz="3000" dirty="0"/>
              <a:t>1.  Am I the problem, or is the world the problem? Internal vs. external locus of control, the stages model of change and motivational interviewing</a:t>
            </a:r>
          </a:p>
          <a:p>
            <a:r>
              <a:rPr lang="en-CA" sz="3000" dirty="0"/>
              <a:t>2. Understanding the problem: diagnosis vs. formulations</a:t>
            </a:r>
          </a:p>
          <a:p>
            <a:r>
              <a:rPr lang="en-CA" sz="3000" dirty="0"/>
              <a:t>3. What will help and who can I trust.</a:t>
            </a:r>
          </a:p>
          <a:p>
            <a:r>
              <a:rPr lang="en-CA" sz="3000" dirty="0"/>
              <a:t>4. Coping with limited resources</a:t>
            </a:r>
          </a:p>
          <a:p>
            <a:r>
              <a:rPr lang="en-CA" sz="3000" dirty="0"/>
              <a:t>5. Dealing with competing priorities</a:t>
            </a:r>
          </a:p>
          <a:p>
            <a:r>
              <a:rPr lang="en-CA" sz="3000" dirty="0"/>
              <a:t>6. Believing one can change: Self-efficacy, learned helplessness, and locus of control</a:t>
            </a:r>
          </a:p>
          <a:p>
            <a:r>
              <a:rPr lang="en-CA" sz="3000" dirty="0">
                <a:solidFill>
                  <a:schemeClr val="bg1"/>
                </a:solidFill>
              </a:rPr>
              <a:t>7. Obstacles past Simple course participants have encountered</a:t>
            </a:r>
          </a:p>
          <a:p>
            <a:endParaRPr lang="en-CA" sz="2400" dirty="0"/>
          </a:p>
          <a:p>
            <a:pPr marL="0" indent="0">
              <a:buNone/>
            </a:pPr>
            <a:endParaRPr lang="en-CA" sz="2400" dirty="0"/>
          </a:p>
          <a:p>
            <a:pPr marL="0" indent="0">
              <a:buNone/>
            </a:pPr>
            <a:endParaRPr lang="en-CA" sz="2400" dirty="0"/>
          </a:p>
          <a:p>
            <a:endParaRPr lang="en-CA" dirty="0"/>
          </a:p>
        </p:txBody>
      </p:sp>
      <p:pic>
        <p:nvPicPr>
          <p:cNvPr id="6" name="Picture 2" descr="The Obstacle Is The Way… Part II - Life Hack: Your Story, Experience, etc -  Medium">
            <a:extLst>
              <a:ext uri="{FF2B5EF4-FFF2-40B4-BE49-F238E27FC236}">
                <a16:creationId xmlns:a16="http://schemas.microsoft.com/office/drawing/2014/main" id="{B9803A0B-2AC6-4797-8B93-8EA7B34EF7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35" r="19138" b="2"/>
          <a:stretch/>
        </p:blipFill>
        <p:spPr bwMode="auto">
          <a:xfrm>
            <a:off x="350548" y="1860698"/>
            <a:ext cx="4933833" cy="419351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3FD0F13-9F14-18E9-D34E-C15617297017}"/>
              </a:ext>
            </a:extLst>
          </p:cNvPr>
          <p:cNvSpPr>
            <a:spLocks noGrp="1"/>
          </p:cNvSpPr>
          <p:nvPr>
            <p:ph type="sldNum" sz="quarter" idx="12"/>
          </p:nvPr>
        </p:nvSpPr>
        <p:spPr/>
        <p:txBody>
          <a:bodyPr/>
          <a:lstStyle/>
          <a:p>
            <a:fld id="{5B621ED0-B45F-441E-93E9-023E2B55C8A5}" type="slidenum">
              <a:rPr lang="en-CA" smtClean="0"/>
              <a:t>342</a:t>
            </a:fld>
            <a:endParaRPr lang="en-CA"/>
          </a:p>
        </p:txBody>
      </p:sp>
    </p:spTree>
    <p:extLst>
      <p:ext uri="{BB962C8B-B14F-4D97-AF65-F5344CB8AC3E}">
        <p14:creationId xmlns:p14="http://schemas.microsoft.com/office/powerpoint/2010/main" val="4068144318"/>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miling with her hands on her hips&#10;&#10;Description automatically generated">
            <a:extLst>
              <a:ext uri="{FF2B5EF4-FFF2-40B4-BE49-F238E27FC236}">
                <a16:creationId xmlns:a16="http://schemas.microsoft.com/office/drawing/2014/main" id="{0643143B-57C0-77B4-242A-D6721D122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981" y="697374"/>
            <a:ext cx="4668224" cy="5463252"/>
          </a:xfrm>
          <a:prstGeom prst="rect">
            <a:avLst/>
          </a:prstGeom>
        </p:spPr>
      </p:pic>
      <p:sp>
        <p:nvSpPr>
          <p:cNvPr id="4" name="TextBox 3">
            <a:extLst>
              <a:ext uri="{FF2B5EF4-FFF2-40B4-BE49-F238E27FC236}">
                <a16:creationId xmlns:a16="http://schemas.microsoft.com/office/drawing/2014/main" id="{DACFF3DD-0BEB-883E-6BE8-7B95D7266CD2}"/>
              </a:ext>
            </a:extLst>
          </p:cNvPr>
          <p:cNvSpPr txBox="1"/>
          <p:nvPr/>
        </p:nvSpPr>
        <p:spPr>
          <a:xfrm>
            <a:off x="1930" y="5255436"/>
            <a:ext cx="6094070" cy="584775"/>
          </a:xfrm>
          <a:prstGeom prst="rect">
            <a:avLst/>
          </a:prstGeom>
          <a:noFill/>
        </p:spPr>
        <p:txBody>
          <a:bodyPr wrap="square">
            <a:spAutoFit/>
          </a:bodyPr>
          <a:lstStyle/>
          <a:p>
            <a:pPr algn="ctr"/>
            <a:r>
              <a:rPr lang="en-US" sz="3200" dirty="0"/>
              <a:t>Kate</a:t>
            </a:r>
            <a:endParaRPr lang="en-CA" sz="3200" dirty="0"/>
          </a:p>
        </p:txBody>
      </p:sp>
      <p:sp>
        <p:nvSpPr>
          <p:cNvPr id="5" name="TextBox 4">
            <a:extLst>
              <a:ext uri="{FF2B5EF4-FFF2-40B4-BE49-F238E27FC236}">
                <a16:creationId xmlns:a16="http://schemas.microsoft.com/office/drawing/2014/main" id="{709F8206-36E1-FC36-835A-29720FC4A47A}"/>
              </a:ext>
            </a:extLst>
          </p:cNvPr>
          <p:cNvSpPr txBox="1"/>
          <p:nvPr/>
        </p:nvSpPr>
        <p:spPr>
          <a:xfrm>
            <a:off x="5666442" y="1973055"/>
            <a:ext cx="6097772" cy="2123658"/>
          </a:xfrm>
          <a:prstGeom prst="rect">
            <a:avLst/>
          </a:prstGeom>
          <a:noFill/>
        </p:spPr>
        <p:txBody>
          <a:bodyPr wrap="square">
            <a:spAutoFit/>
          </a:bodyPr>
          <a:lstStyle/>
          <a:p>
            <a:pPr marL="571500" indent="-571500">
              <a:buFont typeface="Arial" panose="020B0604020202020204" pitchFamily="34" charset="0"/>
              <a:buChar char="•"/>
            </a:pPr>
            <a:r>
              <a:rPr lang="en-CA" sz="4400" dirty="0">
                <a:solidFill>
                  <a:schemeClr val="bg1"/>
                </a:solidFill>
              </a:rPr>
              <a:t>Obstacles participants often encounter in the simple course</a:t>
            </a:r>
            <a:endParaRPr lang="en-CA" sz="4400" dirty="0"/>
          </a:p>
        </p:txBody>
      </p:sp>
      <p:sp>
        <p:nvSpPr>
          <p:cNvPr id="2" name="Slide Number Placeholder 1">
            <a:extLst>
              <a:ext uri="{FF2B5EF4-FFF2-40B4-BE49-F238E27FC236}">
                <a16:creationId xmlns:a16="http://schemas.microsoft.com/office/drawing/2014/main" id="{D5C0892D-CDBB-8AE9-A894-E99D48E29ED8}"/>
              </a:ext>
            </a:extLst>
          </p:cNvPr>
          <p:cNvSpPr>
            <a:spLocks noGrp="1"/>
          </p:cNvSpPr>
          <p:nvPr>
            <p:ph type="sldNum" sz="quarter" idx="12"/>
          </p:nvPr>
        </p:nvSpPr>
        <p:spPr/>
        <p:txBody>
          <a:bodyPr/>
          <a:lstStyle/>
          <a:p>
            <a:fld id="{5B621ED0-B45F-441E-93E9-023E2B55C8A5}" type="slidenum">
              <a:rPr lang="en-CA" smtClean="0"/>
              <a:t>343</a:t>
            </a:fld>
            <a:endParaRPr lang="en-CA"/>
          </a:p>
        </p:txBody>
      </p:sp>
    </p:spTree>
    <p:extLst>
      <p:ext uri="{BB962C8B-B14F-4D97-AF65-F5344CB8AC3E}">
        <p14:creationId xmlns:p14="http://schemas.microsoft.com/office/powerpoint/2010/main" val="4164363080"/>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9A84-142B-8FC9-4685-243CC8784DD4}"/>
              </a:ext>
            </a:extLst>
          </p:cNvPr>
          <p:cNvSpPr>
            <a:spLocks noGrp="1"/>
          </p:cNvSpPr>
          <p:nvPr>
            <p:ph type="title" idx="4294967295"/>
          </p:nvPr>
        </p:nvSpPr>
        <p:spPr>
          <a:xfrm>
            <a:off x="0" y="228600"/>
            <a:ext cx="4521200" cy="1993900"/>
          </a:xfrm>
        </p:spPr>
        <p:txBody>
          <a:bodyPr>
            <a:normAutofit/>
          </a:bodyPr>
          <a:lstStyle/>
          <a:p>
            <a:pPr algn="ctr"/>
            <a:r>
              <a:rPr lang="en-CA" sz="2800" dirty="0">
                <a:solidFill>
                  <a:schemeClr val="bg1"/>
                </a:solidFill>
              </a:rPr>
              <a:t>Obstacles participants often encounter in the simple course</a:t>
            </a:r>
          </a:p>
        </p:txBody>
      </p:sp>
      <p:sp>
        <p:nvSpPr>
          <p:cNvPr id="3" name="Content Placeholder 2">
            <a:extLst>
              <a:ext uri="{FF2B5EF4-FFF2-40B4-BE49-F238E27FC236}">
                <a16:creationId xmlns:a16="http://schemas.microsoft.com/office/drawing/2014/main" id="{B9D07752-8A17-7E3B-509E-53C0F51268F1}"/>
              </a:ext>
            </a:extLst>
          </p:cNvPr>
          <p:cNvSpPr>
            <a:spLocks noGrp="1"/>
          </p:cNvSpPr>
          <p:nvPr>
            <p:ph idx="4294967295"/>
          </p:nvPr>
        </p:nvSpPr>
        <p:spPr>
          <a:xfrm>
            <a:off x="4654550" y="147638"/>
            <a:ext cx="7537450" cy="6858000"/>
          </a:xfrm>
        </p:spPr>
        <p:txBody>
          <a:bodyPr anchor="ctr">
            <a:normAutofit/>
          </a:bodyPr>
          <a:lstStyle/>
          <a:p>
            <a:r>
              <a:rPr lang="en-CA" sz="2400" dirty="0">
                <a:solidFill>
                  <a:schemeClr val="tx2"/>
                </a:solidFill>
              </a:rPr>
              <a:t>One out of every three people who attends at least one session of the Simple course stops coming. Some of the reasons people have shared:</a:t>
            </a:r>
          </a:p>
          <a:p>
            <a:r>
              <a:rPr lang="en-CA" sz="2400" dirty="0">
                <a:solidFill>
                  <a:schemeClr val="tx2"/>
                </a:solidFill>
              </a:rPr>
              <a:t>They feel better and don’t need the course anymore, or feel worse and can’t find the motivation, hope, or interest needed for participating. </a:t>
            </a:r>
          </a:p>
          <a:p>
            <a:r>
              <a:rPr lang="en-CA" sz="2400" dirty="0">
                <a:solidFill>
                  <a:schemeClr val="tx2"/>
                </a:solidFill>
              </a:rPr>
              <a:t>They may feel their problems are too big for a course like this or that what they really need is individual therapy.</a:t>
            </a:r>
          </a:p>
          <a:p>
            <a:r>
              <a:rPr lang="en-CA" sz="2400" dirty="0">
                <a:solidFill>
                  <a:schemeClr val="tx2"/>
                </a:solidFill>
              </a:rPr>
              <a:t>Simple is not a good fit for their issues, their attention span, or learning style.</a:t>
            </a:r>
          </a:p>
          <a:p>
            <a:r>
              <a:rPr lang="en-CA" sz="2400" dirty="0">
                <a:solidFill>
                  <a:schemeClr val="tx2"/>
                </a:solidFill>
              </a:rPr>
              <a:t>There are changes in their schedules, new commitments, or changes in circumstances.</a:t>
            </a:r>
          </a:p>
          <a:p>
            <a:r>
              <a:rPr lang="en-CA" sz="2400" dirty="0">
                <a:solidFill>
                  <a:schemeClr val="tx2"/>
                </a:solidFill>
              </a:rPr>
              <a:t>They experience general discouragement: “if I have to do all of this to change, change is impossible” or “What we’ve talked about so far is not working and nothing will ever work”</a:t>
            </a:r>
          </a:p>
          <a:p>
            <a:endParaRPr lang="en-CA" sz="1100" dirty="0">
              <a:solidFill>
                <a:schemeClr val="tx2"/>
              </a:solidFill>
            </a:endParaRPr>
          </a:p>
        </p:txBody>
      </p:sp>
      <p:pic>
        <p:nvPicPr>
          <p:cNvPr id="2050" name="Picture 2" descr="DIY American Ninja Warrior Backyard Obstacle Course - Frugal Fun For Boys  and Girls">
            <a:extLst>
              <a:ext uri="{FF2B5EF4-FFF2-40B4-BE49-F238E27FC236}">
                <a16:creationId xmlns:a16="http://schemas.microsoft.com/office/drawing/2014/main" id="{DBB2E57D-95BA-22E4-22E4-0AA64D89D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23" y="2143431"/>
            <a:ext cx="4396248" cy="309224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4299EA6-82F0-FEF6-876B-95208F113260}"/>
              </a:ext>
            </a:extLst>
          </p:cNvPr>
          <p:cNvSpPr>
            <a:spLocks noGrp="1"/>
          </p:cNvSpPr>
          <p:nvPr>
            <p:ph type="sldNum" sz="quarter" idx="12"/>
          </p:nvPr>
        </p:nvSpPr>
        <p:spPr/>
        <p:txBody>
          <a:bodyPr/>
          <a:lstStyle/>
          <a:p>
            <a:fld id="{5B621ED0-B45F-441E-93E9-023E2B55C8A5}" type="slidenum">
              <a:rPr lang="en-CA" smtClean="0"/>
              <a:t>344</a:t>
            </a:fld>
            <a:endParaRPr lang="en-CA"/>
          </a:p>
        </p:txBody>
      </p:sp>
    </p:spTree>
    <p:extLst>
      <p:ext uri="{BB962C8B-B14F-4D97-AF65-F5344CB8AC3E}">
        <p14:creationId xmlns:p14="http://schemas.microsoft.com/office/powerpoint/2010/main" val="206528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9A84-142B-8FC9-4685-243CC8784DD4}"/>
              </a:ext>
            </a:extLst>
          </p:cNvPr>
          <p:cNvSpPr>
            <a:spLocks noGrp="1"/>
          </p:cNvSpPr>
          <p:nvPr>
            <p:ph type="title" idx="4294967295"/>
          </p:nvPr>
        </p:nvSpPr>
        <p:spPr>
          <a:xfrm>
            <a:off x="0" y="228600"/>
            <a:ext cx="4521200" cy="1993900"/>
          </a:xfrm>
        </p:spPr>
        <p:txBody>
          <a:bodyPr>
            <a:normAutofit/>
          </a:bodyPr>
          <a:lstStyle/>
          <a:p>
            <a:pPr algn="ctr"/>
            <a:r>
              <a:rPr lang="en-CA" sz="2800" dirty="0"/>
              <a:t>Obstacles participants often encounter in the simple course</a:t>
            </a:r>
          </a:p>
        </p:txBody>
      </p:sp>
      <p:sp>
        <p:nvSpPr>
          <p:cNvPr id="3" name="Content Placeholder 2">
            <a:extLst>
              <a:ext uri="{FF2B5EF4-FFF2-40B4-BE49-F238E27FC236}">
                <a16:creationId xmlns:a16="http://schemas.microsoft.com/office/drawing/2014/main" id="{B9D07752-8A17-7E3B-509E-53C0F51268F1}"/>
              </a:ext>
            </a:extLst>
          </p:cNvPr>
          <p:cNvSpPr>
            <a:spLocks noGrp="1"/>
          </p:cNvSpPr>
          <p:nvPr>
            <p:ph idx="4294967295"/>
          </p:nvPr>
        </p:nvSpPr>
        <p:spPr>
          <a:xfrm>
            <a:off x="4654550" y="147638"/>
            <a:ext cx="7537450" cy="6858000"/>
          </a:xfrm>
        </p:spPr>
        <p:txBody>
          <a:bodyPr anchor="ctr">
            <a:normAutofit/>
          </a:bodyPr>
          <a:lstStyle/>
          <a:p>
            <a:r>
              <a:rPr lang="en-CA" sz="2400" dirty="0">
                <a:solidFill>
                  <a:schemeClr val="tx2"/>
                </a:solidFill>
              </a:rPr>
              <a:t>Three hours a week is a big commitment other things get in the way. People miss one or two session and feel they are too far behind. People can’t be in a room or in front of a screen for 3 hours.</a:t>
            </a:r>
          </a:p>
          <a:p>
            <a:r>
              <a:rPr lang="en-CA" sz="2400" dirty="0">
                <a:solidFill>
                  <a:schemeClr val="tx2"/>
                </a:solidFill>
              </a:rPr>
              <a:t>The material covered is too difficult to understand.</a:t>
            </a:r>
          </a:p>
          <a:p>
            <a:r>
              <a:rPr lang="en-CA" sz="2400" dirty="0">
                <a:solidFill>
                  <a:schemeClr val="tx2"/>
                </a:solidFill>
              </a:rPr>
              <a:t>The format the material is presented in, is challenging when people have trouble with attention, concentration, or have atypical learning styles. The co-leaders are boring.</a:t>
            </a:r>
          </a:p>
          <a:p>
            <a:r>
              <a:rPr lang="en-CA" sz="2400" dirty="0"/>
              <a:t>Participating in the course, the material, what the co-leaders say or how they say it, and other participants trigger strong emotions that people want to avoid such as hurt, anxiety, anger, grief, sadness, hopelessness.</a:t>
            </a:r>
          </a:p>
          <a:p>
            <a:r>
              <a:rPr lang="en-CA" sz="2400" dirty="0">
                <a:solidFill>
                  <a:schemeClr val="tx2"/>
                </a:solidFill>
              </a:rPr>
              <a:t>Combinations of several of the above. </a:t>
            </a:r>
          </a:p>
          <a:p>
            <a:endParaRPr lang="en-CA" sz="1100" dirty="0">
              <a:solidFill>
                <a:schemeClr val="tx2"/>
              </a:solidFill>
            </a:endParaRPr>
          </a:p>
        </p:txBody>
      </p:sp>
      <p:pic>
        <p:nvPicPr>
          <p:cNvPr id="2050" name="Picture 2" descr="DIY American Ninja Warrior Backyard Obstacle Course - Frugal Fun For Boys  and Girls">
            <a:extLst>
              <a:ext uri="{FF2B5EF4-FFF2-40B4-BE49-F238E27FC236}">
                <a16:creationId xmlns:a16="http://schemas.microsoft.com/office/drawing/2014/main" id="{DBB2E57D-95BA-22E4-22E4-0AA64D89D2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23" y="2143431"/>
            <a:ext cx="4396248" cy="30922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128C09E-BE9B-BA2E-B922-CA1C2089010F}"/>
              </a:ext>
            </a:extLst>
          </p:cNvPr>
          <p:cNvSpPr txBox="1"/>
          <p:nvPr/>
        </p:nvSpPr>
        <p:spPr>
          <a:xfrm>
            <a:off x="214367" y="625385"/>
            <a:ext cx="3894337" cy="1200329"/>
          </a:xfrm>
          <a:prstGeom prst="rect">
            <a:avLst/>
          </a:prstGeom>
          <a:noFill/>
        </p:spPr>
        <p:txBody>
          <a:bodyPr wrap="square">
            <a:spAutoFit/>
          </a:bodyPr>
          <a:lstStyle/>
          <a:p>
            <a:pPr algn="ctr"/>
            <a:r>
              <a:rPr lang="en-CA" sz="2400" dirty="0">
                <a:solidFill>
                  <a:schemeClr val="bg1"/>
                </a:solidFill>
              </a:rPr>
              <a:t>OBSTACLES PARTICIPANTS OFTEN ENCOUNTER IN THE SIMPLE COURSE</a:t>
            </a:r>
          </a:p>
        </p:txBody>
      </p:sp>
      <p:sp>
        <p:nvSpPr>
          <p:cNvPr id="4" name="Slide Number Placeholder 3">
            <a:extLst>
              <a:ext uri="{FF2B5EF4-FFF2-40B4-BE49-F238E27FC236}">
                <a16:creationId xmlns:a16="http://schemas.microsoft.com/office/drawing/2014/main" id="{0DAED28E-5ED2-2D83-83C7-9A1C5F4254DD}"/>
              </a:ext>
            </a:extLst>
          </p:cNvPr>
          <p:cNvSpPr>
            <a:spLocks noGrp="1"/>
          </p:cNvSpPr>
          <p:nvPr>
            <p:ph type="sldNum" sz="quarter" idx="12"/>
          </p:nvPr>
        </p:nvSpPr>
        <p:spPr/>
        <p:txBody>
          <a:bodyPr/>
          <a:lstStyle/>
          <a:p>
            <a:fld id="{5B621ED0-B45F-441E-93E9-023E2B55C8A5}" type="slidenum">
              <a:rPr lang="en-CA" smtClean="0"/>
              <a:t>345</a:t>
            </a:fld>
            <a:endParaRPr lang="en-CA"/>
          </a:p>
        </p:txBody>
      </p:sp>
    </p:spTree>
    <p:extLst>
      <p:ext uri="{BB962C8B-B14F-4D97-AF65-F5344CB8AC3E}">
        <p14:creationId xmlns:p14="http://schemas.microsoft.com/office/powerpoint/2010/main" val="43042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big eyes&#10;&#10;Description automatically generated">
            <a:extLst>
              <a:ext uri="{FF2B5EF4-FFF2-40B4-BE49-F238E27FC236}">
                <a16:creationId xmlns:a16="http://schemas.microsoft.com/office/drawing/2014/main" id="{3DF0E41C-3D98-A4DE-5BAC-31C0B55BE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74" y="598989"/>
            <a:ext cx="3526419" cy="5497975"/>
          </a:xfrm>
          <a:prstGeom prst="rect">
            <a:avLst/>
          </a:prstGeom>
        </p:spPr>
      </p:pic>
      <p:sp>
        <p:nvSpPr>
          <p:cNvPr id="4" name="TextBox 3">
            <a:extLst>
              <a:ext uri="{FF2B5EF4-FFF2-40B4-BE49-F238E27FC236}">
                <a16:creationId xmlns:a16="http://schemas.microsoft.com/office/drawing/2014/main" id="{4949F1D0-5F54-D51C-448D-307F483461FD}"/>
              </a:ext>
            </a:extLst>
          </p:cNvPr>
          <p:cNvSpPr txBox="1"/>
          <p:nvPr/>
        </p:nvSpPr>
        <p:spPr>
          <a:xfrm>
            <a:off x="4283710" y="2926865"/>
            <a:ext cx="7571593" cy="3170099"/>
          </a:xfrm>
          <a:prstGeom prst="rect">
            <a:avLst/>
          </a:prstGeom>
          <a:noFill/>
        </p:spPr>
        <p:txBody>
          <a:bodyPr wrap="square">
            <a:spAutoFit/>
          </a:bodyPr>
          <a:lstStyle/>
          <a:p>
            <a:pPr marL="285750" indent="-285750">
              <a:buFont typeface="Arial" panose="020B0604020202020204" pitchFamily="34" charset="0"/>
              <a:buChar char="•"/>
            </a:pPr>
            <a:r>
              <a:rPr lang="en-CA" sz="4000" dirty="0"/>
              <a:t>What can we do to decrease the number of people who stop attending simple?</a:t>
            </a:r>
          </a:p>
          <a:p>
            <a:pPr marL="285750" indent="-285750">
              <a:buFont typeface="Arial" panose="020B0604020202020204" pitchFamily="34" charset="0"/>
              <a:buChar char="•"/>
            </a:pPr>
            <a:r>
              <a:rPr lang="en-CA" sz="4000" dirty="0"/>
              <a:t>What are our limiting beliefs and how do we deal with them?</a:t>
            </a:r>
          </a:p>
        </p:txBody>
      </p:sp>
      <p:sp>
        <p:nvSpPr>
          <p:cNvPr id="2" name="Slide Number Placeholder 1">
            <a:extLst>
              <a:ext uri="{FF2B5EF4-FFF2-40B4-BE49-F238E27FC236}">
                <a16:creationId xmlns:a16="http://schemas.microsoft.com/office/drawing/2014/main" id="{20F8D43A-ADEC-0A00-A3E8-47F9D6C19045}"/>
              </a:ext>
            </a:extLst>
          </p:cNvPr>
          <p:cNvSpPr>
            <a:spLocks noGrp="1"/>
          </p:cNvSpPr>
          <p:nvPr>
            <p:ph type="sldNum" sz="quarter" idx="12"/>
          </p:nvPr>
        </p:nvSpPr>
        <p:spPr/>
        <p:txBody>
          <a:bodyPr/>
          <a:lstStyle/>
          <a:p>
            <a:fld id="{5B621ED0-B45F-441E-93E9-023E2B55C8A5}" type="slidenum">
              <a:rPr lang="en-CA" smtClean="0"/>
              <a:t>346</a:t>
            </a:fld>
            <a:endParaRPr lang="en-CA"/>
          </a:p>
        </p:txBody>
      </p:sp>
    </p:spTree>
    <p:extLst>
      <p:ext uri="{BB962C8B-B14F-4D97-AF65-F5344CB8AC3E}">
        <p14:creationId xmlns:p14="http://schemas.microsoft.com/office/powerpoint/2010/main" val="2155256015"/>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writing on a transparent board&#10;&#10;Description automatically generated">
            <a:extLst>
              <a:ext uri="{FF2B5EF4-FFF2-40B4-BE49-F238E27FC236}">
                <a16:creationId xmlns:a16="http://schemas.microsoft.com/office/drawing/2014/main" id="{946CFF58-B19A-A49D-526F-644D248B9782}"/>
              </a:ext>
            </a:extLst>
          </p:cNvPr>
          <p:cNvPicPr>
            <a:picLocks noChangeAspect="1"/>
          </p:cNvPicPr>
          <p:nvPr/>
        </p:nvPicPr>
        <p:blipFill>
          <a:blip r:embed="rId2">
            <a:extLst>
              <a:ext uri="{28A0092B-C50C-407E-A947-70E740481C1C}">
                <a14:useLocalDpi xmlns:a14="http://schemas.microsoft.com/office/drawing/2010/main" val="0"/>
              </a:ext>
            </a:extLst>
          </a:blip>
          <a:srcRect t="18849" b="8803"/>
          <a:stretch/>
        </p:blipFill>
        <p:spPr>
          <a:xfrm>
            <a:off x="20" y="10"/>
            <a:ext cx="5599794" cy="6857990"/>
          </a:xfrm>
          <a:prstGeom prst="rect">
            <a:avLst/>
          </a:prstGeom>
        </p:spPr>
      </p:pic>
      <p:sp>
        <p:nvSpPr>
          <p:cNvPr id="4" name="TextBox 3">
            <a:extLst>
              <a:ext uri="{FF2B5EF4-FFF2-40B4-BE49-F238E27FC236}">
                <a16:creationId xmlns:a16="http://schemas.microsoft.com/office/drawing/2014/main" id="{D1B2B446-6914-E853-AFD6-B6CE7EE9592E}"/>
              </a:ext>
            </a:extLst>
          </p:cNvPr>
          <p:cNvSpPr txBox="1"/>
          <p:nvPr/>
        </p:nvSpPr>
        <p:spPr>
          <a:xfrm>
            <a:off x="5826642" y="865472"/>
            <a:ext cx="6096000" cy="4832092"/>
          </a:xfrm>
          <a:prstGeom prst="rect">
            <a:avLst/>
          </a:prstGeom>
          <a:noFill/>
        </p:spPr>
        <p:txBody>
          <a:bodyPr wrap="square">
            <a:spAutoFit/>
          </a:bodyPr>
          <a:lstStyle/>
          <a:p>
            <a:pPr marL="285750" indent="-285750">
              <a:buFont typeface="Arial" panose="020B0604020202020204" pitchFamily="34" charset="0"/>
              <a:buChar char="•"/>
            </a:pPr>
            <a:r>
              <a:rPr lang="en-US" sz="2800" dirty="0"/>
              <a:t>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p>
          <a:p>
            <a:pPr marL="285750" indent="-285750">
              <a:buFont typeface="Arial" panose="020B0604020202020204" pitchFamily="34" charset="0"/>
              <a:buChar char="•"/>
            </a:pPr>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2800" dirty="0">
                <a:latin typeface="Calibri" panose="020F0502020204030204" pitchFamily="34" charset="0"/>
                <a:cs typeface="Times New Roman" panose="02020603050405020304" pitchFamily="18" charset="0"/>
              </a:rPr>
              <a:t>Simple vs. DBT</a:t>
            </a:r>
          </a:p>
          <a:p>
            <a:pPr marL="285750" indent="-285750">
              <a:buFont typeface="Arial" panose="020B0604020202020204" pitchFamily="34" charset="0"/>
              <a:buChar char="•"/>
            </a:pPr>
            <a:r>
              <a:rPr lang="en-US" sz="2800" dirty="0">
                <a:latin typeface="Calibri" panose="020F0502020204030204" pitchFamily="34" charset="0"/>
                <a:cs typeface="Times New Roman" panose="02020603050405020304" pitchFamily="18" charset="0"/>
              </a:rPr>
              <a:t>What we will be covering in the course</a:t>
            </a:r>
            <a:endParaRPr lang="en-CA" sz="2800" dirty="0"/>
          </a:p>
          <a:p>
            <a:pPr marL="285750" indent="-285750">
              <a:buFont typeface="Arial" panose="020B0604020202020204" pitchFamily="34" charset="0"/>
              <a:buChar char="•"/>
            </a:pPr>
            <a:r>
              <a:rPr lang="en-US" sz="2800" dirty="0">
                <a:latin typeface="Calibri" panose="020F0502020204030204" pitchFamily="34" charset="0"/>
                <a:cs typeface="Times New Roman" panose="02020603050405020304" pitchFamily="18" charset="0"/>
              </a:rPr>
              <a:t>Challenges often encountered by people doing Simple</a:t>
            </a:r>
            <a:endParaRPr lang="en-CA" sz="2800" dirty="0"/>
          </a:p>
        </p:txBody>
      </p:sp>
      <p:sp>
        <p:nvSpPr>
          <p:cNvPr id="2" name="Slide Number Placeholder 1">
            <a:extLst>
              <a:ext uri="{FF2B5EF4-FFF2-40B4-BE49-F238E27FC236}">
                <a16:creationId xmlns:a16="http://schemas.microsoft.com/office/drawing/2014/main" id="{4ADCE7ED-29C0-5A86-59B2-74C97246D28A}"/>
              </a:ext>
            </a:extLst>
          </p:cNvPr>
          <p:cNvSpPr>
            <a:spLocks noGrp="1"/>
          </p:cNvSpPr>
          <p:nvPr>
            <p:ph type="sldNum" sz="quarter" idx="12"/>
          </p:nvPr>
        </p:nvSpPr>
        <p:spPr/>
        <p:txBody>
          <a:bodyPr/>
          <a:lstStyle/>
          <a:p>
            <a:fld id="{5B621ED0-B45F-441E-93E9-023E2B55C8A5}" type="slidenum">
              <a:rPr lang="en-CA" smtClean="0"/>
              <a:t>347</a:t>
            </a:fld>
            <a:endParaRPr lang="en-CA"/>
          </a:p>
        </p:txBody>
      </p:sp>
    </p:spTree>
    <p:extLst>
      <p:ext uri="{BB962C8B-B14F-4D97-AF65-F5344CB8AC3E}">
        <p14:creationId xmlns:p14="http://schemas.microsoft.com/office/powerpoint/2010/main" val="2252058872"/>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698E-28E3-487C-A09F-9E7FCCBBD2D7}"/>
              </a:ext>
            </a:extLst>
          </p:cNvPr>
          <p:cNvSpPr>
            <a:spLocks noGrp="1"/>
          </p:cNvSpPr>
          <p:nvPr>
            <p:ph type="title" idx="4294967295"/>
          </p:nvPr>
        </p:nvSpPr>
        <p:spPr>
          <a:xfrm>
            <a:off x="-155944" y="317869"/>
            <a:ext cx="5967413" cy="800100"/>
          </a:xfrm>
          <a:scene3d>
            <a:camera prst="orthographicFront">
              <a:rot lat="0" lon="60000" rev="0"/>
            </a:camera>
            <a:lightRig rig="threePt" dir="t"/>
          </a:scene3d>
        </p:spPr>
        <p:txBody>
          <a:bodyPr>
            <a:noAutofit/>
          </a:bodyPr>
          <a:lstStyle/>
          <a:p>
            <a:pPr algn="ctr">
              <a:lnSpc>
                <a:spcPct val="90000"/>
              </a:lnSpc>
            </a:pPr>
            <a:r>
              <a:rPr lang="en-CA" sz="2800" dirty="0">
                <a:solidFill>
                  <a:schemeClr val="bg1"/>
                </a:solidFill>
              </a:rPr>
              <a:t>Overview Of today’s </a:t>
            </a:r>
            <a:br>
              <a:rPr lang="en-CA" sz="2800" dirty="0">
                <a:solidFill>
                  <a:schemeClr val="bg1"/>
                </a:solidFill>
              </a:rPr>
            </a:br>
            <a:r>
              <a:rPr lang="en-CA" sz="2800" dirty="0">
                <a:solidFill>
                  <a:schemeClr val="bg1"/>
                </a:solidFill>
              </a:rPr>
              <a:t>session</a:t>
            </a:r>
          </a:p>
        </p:txBody>
      </p:sp>
      <p:sp>
        <p:nvSpPr>
          <p:cNvPr id="3" name="Content Placeholder 2">
            <a:extLst>
              <a:ext uri="{FF2B5EF4-FFF2-40B4-BE49-F238E27FC236}">
                <a16:creationId xmlns:a16="http://schemas.microsoft.com/office/drawing/2014/main" id="{90A7C0E1-7147-4767-998C-922B07E21058}"/>
              </a:ext>
            </a:extLst>
          </p:cNvPr>
          <p:cNvSpPr>
            <a:spLocks noGrp="1"/>
          </p:cNvSpPr>
          <p:nvPr>
            <p:ph idx="4294967295"/>
          </p:nvPr>
        </p:nvSpPr>
        <p:spPr>
          <a:xfrm>
            <a:off x="4804809" y="-118752"/>
            <a:ext cx="7387191" cy="6976752"/>
          </a:xfrm>
          <a:scene3d>
            <a:camera prst="orthographicFront">
              <a:rot lat="0" lon="60000" rev="0"/>
            </a:camera>
            <a:lightRig rig="threePt" dir="t"/>
          </a:scene3d>
        </p:spPr>
        <p:txBody>
          <a:bodyPr>
            <a:normAutofit/>
          </a:bodyPr>
          <a:lstStyle/>
          <a:p>
            <a:pPr marL="0" indent="0">
              <a:buNone/>
            </a:pPr>
            <a:endParaRPr lang="en-US" sz="2000" dirty="0"/>
          </a:p>
          <a:p>
            <a:r>
              <a:rPr lang="en-US" sz="2800" dirty="0"/>
              <a:t>Reminders</a:t>
            </a:r>
          </a:p>
          <a:p>
            <a:r>
              <a:rPr lang="en-US" sz="2800" dirty="0"/>
              <a:t>Mindfulness: Sensory soothing toolkit</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ea typeface="Times New Roman" panose="02020603050405020304" pitchFamily="18" charset="0"/>
                <a:cs typeface="Times New Roman" panose="02020603050405020304" pitchFamily="18" charset="0"/>
              </a:rPr>
              <a:t>health, illness, disease, sickness, disorder, pain and suffering </a:t>
            </a:r>
            <a:endParaRPr lang="en-US" sz="2800" dirty="0"/>
          </a:p>
          <a:p>
            <a:r>
              <a:rPr lang="en-US" sz="2800" dirty="0"/>
              <a:t>Why are  the myth of Sisyphus and the poem "there is a hole in my sidewalk" by Portia Nelson important metaphors in the course?</a:t>
            </a:r>
            <a:r>
              <a:rPr lang="en-US" sz="2800" dirty="0">
                <a:latin typeface="Calibri" panose="020F0502020204030204" pitchFamily="34" charset="0"/>
                <a:ea typeface="Times New Roman" panose="02020603050405020304" pitchFamily="18" charset="0"/>
                <a:cs typeface="Times New Roman" panose="02020603050405020304" pitchFamily="18" charset="0"/>
              </a:rPr>
              <a:t>  </a:t>
            </a:r>
          </a:p>
          <a:p>
            <a:r>
              <a:rPr lang="en-US" sz="2800" dirty="0">
                <a:latin typeface="Calibri" panose="020F0502020204030204" pitchFamily="34" charset="0"/>
                <a:cs typeface="Times New Roman" panose="02020603050405020304" pitchFamily="18" charset="0"/>
              </a:rPr>
              <a:t>Simple vs. DBT</a:t>
            </a:r>
          </a:p>
          <a:p>
            <a:r>
              <a:rPr lang="en-US" sz="2800" dirty="0">
                <a:latin typeface="Calibri" panose="020F0502020204030204" pitchFamily="34" charset="0"/>
                <a:cs typeface="Times New Roman" panose="02020603050405020304" pitchFamily="18" charset="0"/>
              </a:rPr>
              <a:t>What we will be covering in the course</a:t>
            </a:r>
            <a:endParaRPr lang="en-CA" sz="2800" dirty="0"/>
          </a:p>
          <a:p>
            <a:r>
              <a:rPr lang="en-CA" sz="2800" dirty="0"/>
              <a:t>10-minute Break 10:30-10:40 (give or take 10 minutes)</a:t>
            </a:r>
            <a:endParaRPr lang="en-US" sz="2800" dirty="0">
              <a:latin typeface="Calibri" panose="020F0502020204030204" pitchFamily="34" charset="0"/>
              <a:cs typeface="Times New Roman" panose="02020603050405020304" pitchFamily="18" charset="0"/>
            </a:endParaRPr>
          </a:p>
          <a:p>
            <a:r>
              <a:rPr lang="en-US" sz="2800" dirty="0">
                <a:latin typeface="Calibri" panose="020F0502020204030204" pitchFamily="34" charset="0"/>
                <a:cs typeface="Times New Roman" panose="02020603050405020304" pitchFamily="18" charset="0"/>
              </a:rPr>
              <a:t> Challenges often encountered by people doing Simple</a:t>
            </a:r>
            <a:endParaRPr lang="en-CA" sz="2800" dirty="0"/>
          </a:p>
          <a:p>
            <a:pPr marL="0" indent="0">
              <a:buNone/>
            </a:pPr>
            <a:endParaRPr lang="en-CA" sz="2000" dirty="0"/>
          </a:p>
          <a:p>
            <a:endParaRPr lang="en-CA" sz="2000" dirty="0"/>
          </a:p>
          <a:p>
            <a:pPr>
              <a:lnSpc>
                <a:spcPct val="90000"/>
              </a:lnSpc>
            </a:pPr>
            <a:endParaRPr lang="en-CA" sz="1100" dirty="0"/>
          </a:p>
          <a:p>
            <a:pPr>
              <a:lnSpc>
                <a:spcPct val="90000"/>
              </a:lnSpc>
            </a:pPr>
            <a:endParaRPr lang="en-CA" sz="1100" dirty="0"/>
          </a:p>
          <a:p>
            <a:pPr>
              <a:lnSpc>
                <a:spcPct val="90000"/>
              </a:lnSpc>
            </a:pPr>
            <a:endParaRPr lang="en-CA" sz="1100" dirty="0"/>
          </a:p>
        </p:txBody>
      </p:sp>
      <p:sp>
        <p:nvSpPr>
          <p:cNvPr id="10" name="TextBox 9">
            <a:extLst>
              <a:ext uri="{FF2B5EF4-FFF2-40B4-BE49-F238E27FC236}">
                <a16:creationId xmlns:a16="http://schemas.microsoft.com/office/drawing/2014/main" id="{8B8F04B9-6FB8-B0A0-88D6-8BC1504FFE12}"/>
              </a:ext>
            </a:extLst>
          </p:cNvPr>
          <p:cNvSpPr txBox="1"/>
          <p:nvPr/>
        </p:nvSpPr>
        <p:spPr>
          <a:xfrm>
            <a:off x="272781" y="6178580"/>
            <a:ext cx="4112068" cy="590931"/>
          </a:xfrm>
          <a:prstGeom prst="rect">
            <a:avLst/>
          </a:prstGeom>
          <a:noFill/>
        </p:spPr>
        <p:txBody>
          <a:bodyPr wrap="square">
            <a:spAutoFit/>
          </a:bodyPr>
          <a:lstStyle/>
          <a:p>
            <a:pPr>
              <a:lnSpc>
                <a:spcPct val="90000"/>
              </a:lnSpc>
            </a:pPr>
            <a:endParaRPr lang="en-CA" sz="1800" dirty="0">
              <a:solidFill>
                <a:schemeClr val="accent1"/>
              </a:solidFill>
            </a:endParaRPr>
          </a:p>
          <a:p>
            <a:pPr marL="285750" indent="-285750">
              <a:lnSpc>
                <a:spcPct val="90000"/>
              </a:lnSpc>
              <a:buFont typeface="Arial" panose="020B0604020202020204" pitchFamily="34" charset="0"/>
              <a:buChar char="•"/>
            </a:pPr>
            <a:endParaRPr lang="en-CA" sz="1800" dirty="0">
              <a:solidFill>
                <a:schemeClr val="accent1"/>
              </a:solidFill>
            </a:endParaRPr>
          </a:p>
        </p:txBody>
      </p:sp>
      <p:sp>
        <p:nvSpPr>
          <p:cNvPr id="4" name="AutoShape 2">
            <a:extLst>
              <a:ext uri="{FF2B5EF4-FFF2-40B4-BE49-F238E27FC236}">
                <a16:creationId xmlns:a16="http://schemas.microsoft.com/office/drawing/2014/main" id="{D37D0A7B-73B7-E7FC-8F45-E94B14E38F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descr="A view of the earth from space&#10;&#10;Description automatically generated">
            <a:extLst>
              <a:ext uri="{FF2B5EF4-FFF2-40B4-BE49-F238E27FC236}">
                <a16:creationId xmlns:a16="http://schemas.microsoft.com/office/drawing/2014/main" id="{70D38F1D-CD77-DB2E-4E1C-2C286ADE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15" y="1268797"/>
            <a:ext cx="3954094" cy="5100638"/>
          </a:xfrm>
          <a:prstGeom prst="rect">
            <a:avLst/>
          </a:prstGeom>
        </p:spPr>
      </p:pic>
      <p:sp>
        <p:nvSpPr>
          <p:cNvPr id="5" name="Slide Number Placeholder 4">
            <a:extLst>
              <a:ext uri="{FF2B5EF4-FFF2-40B4-BE49-F238E27FC236}">
                <a16:creationId xmlns:a16="http://schemas.microsoft.com/office/drawing/2014/main" id="{5BAE414B-B2FD-A3C4-5855-A98912CF5AF8}"/>
              </a:ext>
            </a:extLst>
          </p:cNvPr>
          <p:cNvSpPr>
            <a:spLocks noGrp="1"/>
          </p:cNvSpPr>
          <p:nvPr>
            <p:ph type="sldNum" sz="quarter" idx="12"/>
          </p:nvPr>
        </p:nvSpPr>
        <p:spPr/>
        <p:txBody>
          <a:bodyPr/>
          <a:lstStyle/>
          <a:p>
            <a:fld id="{5B621ED0-B45F-441E-93E9-023E2B55C8A5}" type="slidenum">
              <a:rPr lang="en-CA" smtClean="0"/>
              <a:t>348</a:t>
            </a:fld>
            <a:endParaRPr lang="en-CA"/>
          </a:p>
        </p:txBody>
      </p:sp>
    </p:spTree>
    <p:extLst>
      <p:ext uri="{BB962C8B-B14F-4D97-AF65-F5344CB8AC3E}">
        <p14:creationId xmlns:p14="http://schemas.microsoft.com/office/powerpoint/2010/main" val="179668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round a table&#10;&#10;Description automatically generated">
            <a:extLst>
              <a:ext uri="{FF2B5EF4-FFF2-40B4-BE49-F238E27FC236}">
                <a16:creationId xmlns:a16="http://schemas.microsoft.com/office/drawing/2014/main" id="{2D2622D6-884A-B34C-7D8B-CD18E0B7C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486" y="196770"/>
            <a:ext cx="11583028" cy="6539696"/>
          </a:xfrm>
          <a:prstGeom prst="rect">
            <a:avLst/>
          </a:prstGeom>
        </p:spPr>
      </p:pic>
      <p:sp>
        <p:nvSpPr>
          <p:cNvPr id="4" name="TextBox 3">
            <a:extLst>
              <a:ext uri="{FF2B5EF4-FFF2-40B4-BE49-F238E27FC236}">
                <a16:creationId xmlns:a16="http://schemas.microsoft.com/office/drawing/2014/main" id="{165D92E6-FC74-5DFD-37A6-021B26741E86}"/>
              </a:ext>
            </a:extLst>
          </p:cNvPr>
          <p:cNvSpPr txBox="1"/>
          <p:nvPr/>
        </p:nvSpPr>
        <p:spPr>
          <a:xfrm>
            <a:off x="8867173" y="312515"/>
            <a:ext cx="2908138" cy="954107"/>
          </a:xfrm>
          <a:prstGeom prst="rect">
            <a:avLst/>
          </a:prstGeom>
          <a:noFill/>
        </p:spPr>
        <p:txBody>
          <a:bodyPr wrap="square">
            <a:spAutoFit/>
          </a:bodyPr>
          <a:lstStyle/>
          <a:p>
            <a:pPr algn="ctr"/>
            <a:r>
              <a:rPr lang="en-CA" sz="2800" dirty="0">
                <a:solidFill>
                  <a:schemeClr val="bg1"/>
                </a:solidFill>
              </a:rPr>
              <a:t>OPEN DISCUSSION</a:t>
            </a:r>
          </a:p>
        </p:txBody>
      </p:sp>
      <p:sp>
        <p:nvSpPr>
          <p:cNvPr id="2" name="Slide Number Placeholder 1">
            <a:extLst>
              <a:ext uri="{FF2B5EF4-FFF2-40B4-BE49-F238E27FC236}">
                <a16:creationId xmlns:a16="http://schemas.microsoft.com/office/drawing/2014/main" id="{16D80AAB-A8D0-7768-91E5-9EBDA30A0AF3}"/>
              </a:ext>
            </a:extLst>
          </p:cNvPr>
          <p:cNvSpPr>
            <a:spLocks noGrp="1"/>
          </p:cNvSpPr>
          <p:nvPr>
            <p:ph type="sldNum" sz="quarter" idx="12"/>
          </p:nvPr>
        </p:nvSpPr>
        <p:spPr/>
        <p:txBody>
          <a:bodyPr/>
          <a:lstStyle/>
          <a:p>
            <a:fld id="{5B621ED0-B45F-441E-93E9-023E2B55C8A5}" type="slidenum">
              <a:rPr lang="en-CA" smtClean="0"/>
              <a:t>349</a:t>
            </a:fld>
            <a:endParaRPr lang="en-CA"/>
          </a:p>
        </p:txBody>
      </p:sp>
    </p:spTree>
    <p:extLst>
      <p:ext uri="{BB962C8B-B14F-4D97-AF65-F5344CB8AC3E}">
        <p14:creationId xmlns:p14="http://schemas.microsoft.com/office/powerpoint/2010/main" val="2491071808"/>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CE503-E7A9-5E02-B35B-998DADE5B39F}"/>
              </a:ext>
            </a:extLst>
          </p:cNvPr>
          <p:cNvSpPr txBox="1"/>
          <p:nvPr/>
        </p:nvSpPr>
        <p:spPr>
          <a:xfrm>
            <a:off x="365759" y="3794760"/>
            <a:ext cx="11471565" cy="1739347"/>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6000" b="1" cap="all" spc="150" dirty="0">
                <a:solidFill>
                  <a:schemeClr val="bg2"/>
                </a:solidFill>
                <a:latin typeface="+mj-lt"/>
                <a:ea typeface="+mj-ea"/>
                <a:cs typeface="+mj-cs"/>
              </a:rPr>
              <a:t>See you next session</a:t>
            </a:r>
            <a:endParaRPr lang="en-US" sz="6000" cap="all" spc="150" dirty="0">
              <a:solidFill>
                <a:schemeClr val="bg2"/>
              </a:solidFill>
              <a:latin typeface="+mj-lt"/>
              <a:ea typeface="+mj-ea"/>
              <a:cs typeface="+mj-cs"/>
            </a:endParaRPr>
          </a:p>
        </p:txBody>
      </p:sp>
      <p:pic>
        <p:nvPicPr>
          <p:cNvPr id="3" name="Picture 2" descr="A person waving her hand&#10;&#10;Description automatically generated">
            <a:extLst>
              <a:ext uri="{FF2B5EF4-FFF2-40B4-BE49-F238E27FC236}">
                <a16:creationId xmlns:a16="http://schemas.microsoft.com/office/drawing/2014/main" id="{49B7151D-45F6-A2F4-0834-EE62980F93CE}"/>
              </a:ext>
            </a:extLst>
          </p:cNvPr>
          <p:cNvPicPr>
            <a:picLocks noChangeAspect="1"/>
          </p:cNvPicPr>
          <p:nvPr/>
        </p:nvPicPr>
        <p:blipFill>
          <a:blip r:embed="rId2">
            <a:extLst>
              <a:ext uri="{28A0092B-C50C-407E-A947-70E740481C1C}">
                <a14:useLocalDpi xmlns:a14="http://schemas.microsoft.com/office/drawing/2010/main" val="0"/>
              </a:ext>
            </a:extLst>
          </a:blip>
          <a:srcRect t="12063" b="59813"/>
          <a:stretch/>
        </p:blipFill>
        <p:spPr>
          <a:xfrm>
            <a:off x="20" y="10"/>
            <a:ext cx="12191980" cy="3657589"/>
          </a:xfrm>
          <a:prstGeom prst="rect">
            <a:avLst/>
          </a:prstGeom>
        </p:spPr>
      </p:pic>
      <p:sp>
        <p:nvSpPr>
          <p:cNvPr id="2" name="Slide Number Placeholder 1">
            <a:extLst>
              <a:ext uri="{FF2B5EF4-FFF2-40B4-BE49-F238E27FC236}">
                <a16:creationId xmlns:a16="http://schemas.microsoft.com/office/drawing/2014/main" id="{2B5C75B4-7994-508D-FDA5-5CF2C510B551}"/>
              </a:ext>
            </a:extLst>
          </p:cNvPr>
          <p:cNvSpPr>
            <a:spLocks noGrp="1"/>
          </p:cNvSpPr>
          <p:nvPr>
            <p:ph type="sldNum" sz="quarter" idx="12"/>
          </p:nvPr>
        </p:nvSpPr>
        <p:spPr/>
        <p:txBody>
          <a:bodyPr/>
          <a:lstStyle/>
          <a:p>
            <a:fld id="{5B621ED0-B45F-441E-93E9-023E2B55C8A5}" type="slidenum">
              <a:rPr lang="en-CA" smtClean="0"/>
              <a:t>350</a:t>
            </a:fld>
            <a:endParaRPr lang="en-CA"/>
          </a:p>
        </p:txBody>
      </p:sp>
    </p:spTree>
    <p:extLst>
      <p:ext uri="{BB962C8B-B14F-4D97-AF65-F5344CB8AC3E}">
        <p14:creationId xmlns:p14="http://schemas.microsoft.com/office/powerpoint/2010/main" val="3026982976"/>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93B95E-05ED-7716-901F-5BDE07D29D35}"/>
              </a:ext>
            </a:extLst>
          </p:cNvPr>
          <p:cNvSpPr txBox="1"/>
          <p:nvPr/>
        </p:nvSpPr>
        <p:spPr>
          <a:xfrm>
            <a:off x="-14177" y="0"/>
            <a:ext cx="12192000" cy="4247317"/>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(1) Sisyphus, a figure from Greek mythology, is often interpreted through the lens of existential philosophy, particularly in Albert Camus's essay "The Myth of Sisyphus." In this context, Sisyphus's eternal punishment of rolling a boulder up a hill only for it to roll back down represents the absurdity of life and the struggle inherent in human existence.</a:t>
            </a:r>
          </a:p>
          <a:p>
            <a:pPr marL="285750" indent="-285750">
              <a:buFont typeface="Arial" panose="020B0604020202020204" pitchFamily="34" charset="0"/>
              <a:buChar char="•"/>
            </a:pPr>
            <a:r>
              <a:rPr lang="en-US" b="0" i="0" dirty="0">
                <a:effectLst/>
                <a:latin typeface="Arial" panose="020B0604020202020204" pitchFamily="34" charset="0"/>
              </a:rPr>
              <a:t>Acceptance of Pain: Sisyphus must accept his pain because it is an inescapable part of his fate. By acknowledging his situation, he confronts the absurdity of his existence rather than denying it. This acceptance can lead to a sense of freedom, as it allows him to find meaning in his struggle, despite its futility.</a:t>
            </a:r>
          </a:p>
          <a:p>
            <a:pPr marL="285750" indent="-285750">
              <a:buFont typeface="Arial" panose="020B0604020202020204" pitchFamily="34" charset="0"/>
              <a:buChar char="•"/>
            </a:pPr>
            <a:r>
              <a:rPr lang="en-US" b="0" i="0" dirty="0">
                <a:effectLst/>
                <a:latin typeface="Arial" panose="020B0604020202020204" pitchFamily="34" charset="0"/>
              </a:rPr>
              <a:t>Embracing the Struggle: Camus argues that one must imagine Sisyphus happy. The act of pushing the boulder becomes a metaphor for human resilience. By embracing his task and finding joy in the struggle itself, Sisyphus transforms his punishment into a form of personal triumph.</a:t>
            </a:r>
          </a:p>
          <a:p>
            <a:pPr marL="285750" indent="-285750">
              <a:buFont typeface="Arial" panose="020B0604020202020204" pitchFamily="34" charset="0"/>
              <a:buChar char="•"/>
            </a:pPr>
            <a:r>
              <a:rPr lang="en-US" b="0" i="0" dirty="0">
                <a:effectLst/>
                <a:latin typeface="Arial" panose="020B0604020202020204" pitchFamily="34" charset="0"/>
              </a:rPr>
              <a:t>Finding Meaning: Accepting his pain allows Sisyphus to create his own meaning in a seemingly meaningless existence. This reflects the human condition, where individuals often face challenges and hardships, yet can choose to find purpose in their efforts.</a:t>
            </a:r>
          </a:p>
          <a:p>
            <a:pPr marL="285750" indent="-285750">
              <a:buFont typeface="Arial" panose="020B0604020202020204" pitchFamily="34" charset="0"/>
              <a:buChar char="•"/>
            </a:pPr>
            <a:r>
              <a:rPr lang="en-US" b="0" i="0" dirty="0">
                <a:effectLst/>
                <a:latin typeface="Arial" panose="020B0604020202020204" pitchFamily="34" charset="0"/>
              </a:rPr>
              <a:t>Sisyphus's acceptance of his pain is a powerful commentary on the human experience, suggesting that while suffering is inevitable, how we respond to it can define our existence</a:t>
            </a:r>
            <a:r>
              <a:rPr lang="en-US" dirty="0">
                <a:solidFill>
                  <a:srgbClr val="222222"/>
                </a:solidFill>
                <a:latin typeface="Arial" panose="020B0604020202020204" pitchFamily="34" charset="0"/>
              </a:rPr>
              <a:t>.</a:t>
            </a:r>
            <a:endParaRPr lang="en-CA" dirty="0"/>
          </a:p>
        </p:txBody>
      </p:sp>
      <p:sp>
        <p:nvSpPr>
          <p:cNvPr id="2" name="Slide Number Placeholder 1">
            <a:extLst>
              <a:ext uri="{FF2B5EF4-FFF2-40B4-BE49-F238E27FC236}">
                <a16:creationId xmlns:a16="http://schemas.microsoft.com/office/drawing/2014/main" id="{49C526B6-17E8-D5BD-DC3C-652DCA8DF9B0}"/>
              </a:ext>
            </a:extLst>
          </p:cNvPr>
          <p:cNvSpPr>
            <a:spLocks noGrp="1"/>
          </p:cNvSpPr>
          <p:nvPr>
            <p:ph type="sldNum" sz="quarter" idx="12"/>
          </p:nvPr>
        </p:nvSpPr>
        <p:spPr/>
        <p:txBody>
          <a:bodyPr/>
          <a:lstStyle/>
          <a:p>
            <a:fld id="{5B621ED0-B45F-441E-93E9-023E2B55C8A5}" type="slidenum">
              <a:rPr lang="en-CA" smtClean="0"/>
              <a:t>351</a:t>
            </a:fld>
            <a:endParaRPr lang="en-CA"/>
          </a:p>
        </p:txBody>
      </p:sp>
    </p:spTree>
    <p:extLst>
      <p:ext uri="{BB962C8B-B14F-4D97-AF65-F5344CB8AC3E}">
        <p14:creationId xmlns:p14="http://schemas.microsoft.com/office/powerpoint/2010/main" val="2783962265"/>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567B83-48BB-DF90-F912-37BE04742117}"/>
              </a:ext>
            </a:extLst>
          </p:cNvPr>
          <p:cNvSpPr txBox="1"/>
          <p:nvPr/>
        </p:nvSpPr>
        <p:spPr>
          <a:xfrm>
            <a:off x="0" y="0"/>
            <a:ext cx="12192000" cy="4247317"/>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(2) Portia Nelson's poem "There's a Hole in My Sidewalk" is a powerful reflection on self-awareness, personal growth, and the journey of life. The poem describes a process of encountering the same challenges repeatedly, illustrating how we often fall into familiar patterns of behavior.</a:t>
            </a:r>
          </a:p>
          <a:p>
            <a:pPr marL="285750" indent="-285750">
              <a:buFont typeface="Arial" panose="020B0604020202020204" pitchFamily="34" charset="0"/>
              <a:buChar char="•"/>
            </a:pPr>
            <a:r>
              <a:rPr lang="en-US" b="0" i="0" dirty="0">
                <a:effectLst/>
                <a:latin typeface="Arial" panose="020B0604020202020204" pitchFamily="34" charset="0"/>
              </a:rPr>
              <a:t>The speaker initially falls into a hole, representing a lack of awareness or understanding of their circumstances. This highlights the importance of recognizing our problems.</a:t>
            </a:r>
          </a:p>
          <a:p>
            <a:pPr marL="285750" indent="-285750">
              <a:buFont typeface="Arial" panose="020B0604020202020204" pitchFamily="34" charset="0"/>
              <a:buChar char="•"/>
            </a:pPr>
            <a:r>
              <a:rPr lang="en-US" b="0" i="0" dirty="0">
                <a:effectLst/>
                <a:latin typeface="Arial" panose="020B0604020202020204" pitchFamily="34" charset="0"/>
              </a:rPr>
              <a:t>As the poem progresses, the speaker begins to take responsibility for their actions and choices. This shift indicates growth and a willingness to change.</a:t>
            </a:r>
          </a:p>
          <a:p>
            <a:pPr marL="285750" indent="-285750">
              <a:buFont typeface="Arial" panose="020B0604020202020204" pitchFamily="34" charset="0"/>
              <a:buChar char="•"/>
            </a:pPr>
            <a:r>
              <a:rPr lang="en-US" b="0" i="0" dirty="0">
                <a:effectLst/>
                <a:latin typeface="Arial" panose="020B0604020202020204" pitchFamily="34" charset="0"/>
              </a:rPr>
              <a:t>Eventually, the speaker learns to navigate around the hole, symbolizing personal development and the ability to overcome obstacles. This suggests that with awareness and effort, we can change our responses to life's challenges.</a:t>
            </a:r>
          </a:p>
          <a:p>
            <a:pPr marL="285750" indent="-285750">
              <a:buFont typeface="Arial" panose="020B0604020202020204" pitchFamily="34" charset="0"/>
              <a:buChar char="•"/>
            </a:pPr>
            <a:r>
              <a:rPr lang="en-US" b="0" i="0" dirty="0">
                <a:effectLst/>
                <a:latin typeface="Arial" panose="020B0604020202020204" pitchFamily="34" charset="0"/>
              </a:rPr>
              <a:t> The poem emphasizes the importance of accepting our experiences, including pain and mistakes, as part of the human journey.</a:t>
            </a:r>
          </a:p>
          <a:p>
            <a:pPr marL="285750" indent="-285750">
              <a:buFont typeface="Arial" panose="020B0604020202020204" pitchFamily="34" charset="0"/>
              <a:buChar char="•"/>
            </a:pPr>
            <a:r>
              <a:rPr lang="en-US" b="0" i="0" dirty="0">
                <a:effectLst/>
                <a:latin typeface="Arial" panose="020B0604020202020204" pitchFamily="34" charset="0"/>
              </a:rPr>
              <a:t>Nelson’s poem encourages readers to reflect on their own lives, recognize patterns, and take steps toward personal growth and self-improvement. It’s a reminder that while we may encounter the same issues repeatedly, we have the power to change our approach and ultimately find a way forward.</a:t>
            </a:r>
            <a:endParaRPr lang="en-CA" dirty="0"/>
          </a:p>
        </p:txBody>
      </p:sp>
      <p:sp>
        <p:nvSpPr>
          <p:cNvPr id="2" name="Slide Number Placeholder 1">
            <a:extLst>
              <a:ext uri="{FF2B5EF4-FFF2-40B4-BE49-F238E27FC236}">
                <a16:creationId xmlns:a16="http://schemas.microsoft.com/office/drawing/2014/main" id="{C28AB4B7-4090-BC6F-FB0E-30F06E27885F}"/>
              </a:ext>
            </a:extLst>
          </p:cNvPr>
          <p:cNvSpPr>
            <a:spLocks noGrp="1"/>
          </p:cNvSpPr>
          <p:nvPr>
            <p:ph type="sldNum" sz="quarter" idx="12"/>
          </p:nvPr>
        </p:nvSpPr>
        <p:spPr/>
        <p:txBody>
          <a:bodyPr/>
          <a:lstStyle/>
          <a:p>
            <a:fld id="{5B621ED0-B45F-441E-93E9-023E2B55C8A5}" type="slidenum">
              <a:rPr lang="en-CA" smtClean="0"/>
              <a:t>352</a:t>
            </a:fld>
            <a:endParaRPr lang="en-CA"/>
          </a:p>
        </p:txBody>
      </p:sp>
    </p:spTree>
    <p:extLst>
      <p:ext uri="{BB962C8B-B14F-4D97-AF65-F5344CB8AC3E}">
        <p14:creationId xmlns:p14="http://schemas.microsoft.com/office/powerpoint/2010/main" val="3416869765"/>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86A556-84FF-0589-FA34-B6F587D535DE}"/>
              </a:ext>
            </a:extLst>
          </p:cNvPr>
          <p:cNvSpPr txBox="1"/>
          <p:nvPr/>
        </p:nvSpPr>
        <p:spPr>
          <a:xfrm>
            <a:off x="53163" y="126509"/>
            <a:ext cx="12085674" cy="5632311"/>
          </a:xfrm>
          <a:prstGeom prst="rect">
            <a:avLst/>
          </a:prstGeom>
          <a:noFill/>
        </p:spPr>
        <p:txBody>
          <a:bodyPr wrap="square">
            <a:spAutoFit/>
          </a:bodyPr>
          <a:lstStyle/>
          <a:p>
            <a:pPr marL="285750" indent="-285750">
              <a:buFont typeface="Arial" panose="020B0604020202020204" pitchFamily="34" charset="0"/>
              <a:buChar char="•"/>
            </a:pPr>
            <a:r>
              <a:rPr lang="en-US" b="0" i="0" dirty="0">
                <a:effectLst/>
              </a:rPr>
              <a:t>(3) The stages model of change, also known as the Transtheoretical Model, was developed by Prochaska and DiClemente in the 1980s. It describes the process individuals go through when making a change in their behavior. The model consists of six stages: precontemplation, contemplation, preparation, action, maintenance, and termination. In each stage, individuals have different attitudes and behaviors towards change, and understanding these stages can help in developing effective strategies to support behavior change</a:t>
            </a:r>
            <a:r>
              <a:rPr lang="en-US" dirty="0"/>
              <a:t>:</a:t>
            </a:r>
          </a:p>
          <a:p>
            <a:pPr marL="285750" indent="-285750">
              <a:buFont typeface="Arial" panose="020B0604020202020204" pitchFamily="34" charset="0"/>
              <a:buChar char="•"/>
            </a:pPr>
            <a:r>
              <a:rPr lang="en-US" b="0" i="0" dirty="0">
                <a:effectLst/>
              </a:rPr>
              <a:t>1. Precontemplation: In this stage, individuals are not yet considering making a change. They may be unaware of the need for change or resistant to the idea.</a:t>
            </a:r>
          </a:p>
          <a:p>
            <a:pPr marL="285750" indent="-285750">
              <a:buFont typeface="Arial" panose="020B0604020202020204" pitchFamily="34" charset="0"/>
              <a:buChar char="•"/>
            </a:pPr>
            <a:r>
              <a:rPr lang="en-US" b="0" i="0" dirty="0">
                <a:effectLst/>
              </a:rPr>
              <a:t>2. Contemplation: In this stage, individuals are aware that a change is needed and are considering the pros and cons of making that change. They may be ambivalent and not yet committed to taking action</a:t>
            </a:r>
            <a:endParaRPr lang="en-US" dirty="0"/>
          </a:p>
          <a:p>
            <a:pPr marL="285750" indent="-285750">
              <a:buFont typeface="Arial" panose="020B0604020202020204" pitchFamily="34" charset="0"/>
              <a:buChar char="•"/>
            </a:pPr>
            <a:r>
              <a:rPr lang="en-US" b="0" i="0" dirty="0">
                <a:effectLst/>
              </a:rPr>
              <a:t>3. Preparation: In this stage, individuals have made the decision to change and are preparing to take action. They may start gathering information, setting goals, and making plans for change.</a:t>
            </a:r>
          </a:p>
          <a:p>
            <a:pPr marL="285750" indent="-285750">
              <a:buFont typeface="Arial" panose="020B0604020202020204" pitchFamily="34" charset="0"/>
              <a:buChar char="•"/>
            </a:pPr>
            <a:r>
              <a:rPr lang="en-US" b="0" i="0" dirty="0">
                <a:effectLst/>
              </a:rPr>
              <a:t>4. Action: In this stage, individuals actively modify their behavior, environment, or situation to make the desired change. This stage requires effort, commitment, and perseverance.</a:t>
            </a:r>
          </a:p>
          <a:p>
            <a:pPr marL="285750" indent="-285750">
              <a:buFont typeface="Arial" panose="020B0604020202020204" pitchFamily="34" charset="0"/>
              <a:buChar char="•"/>
            </a:pPr>
            <a:r>
              <a:rPr lang="en-US" b="0" i="0" dirty="0">
                <a:effectLst/>
              </a:rPr>
              <a:t>5. Maintenance: In this stage, individuals work to sustain the changes they have made and prevent relapse. They continue to practice new behaviors and strategies to maintain their progress.</a:t>
            </a:r>
          </a:p>
          <a:p>
            <a:pPr marL="285750" indent="-285750">
              <a:buFont typeface="Arial" panose="020B0604020202020204" pitchFamily="34" charset="0"/>
              <a:buChar char="•"/>
            </a:pPr>
            <a:r>
              <a:rPr lang="en-US" b="0" i="0" dirty="0">
                <a:effectLst/>
              </a:rPr>
              <a:t>6. Termination: In this final stage, individuals have successfully integrated the change into their lives, and it has become a permanent part of their behavior. They no longer feel tempted to revert to their old habits.</a:t>
            </a:r>
            <a:br>
              <a:rPr lang="en-US" dirty="0"/>
            </a:br>
            <a:r>
              <a:rPr lang="en-US" b="0" i="0" dirty="0">
                <a:effectLst/>
              </a:rPr>
              <a:t>These stages are not always linear, and individuals may move back and forth between them before successfully making a lasting change</a:t>
            </a:r>
            <a:endParaRPr lang="en-CA" dirty="0"/>
          </a:p>
          <a:p>
            <a:endParaRPr lang="en-CA" dirty="0"/>
          </a:p>
        </p:txBody>
      </p:sp>
      <p:sp>
        <p:nvSpPr>
          <p:cNvPr id="2" name="Slide Number Placeholder 1">
            <a:extLst>
              <a:ext uri="{FF2B5EF4-FFF2-40B4-BE49-F238E27FC236}">
                <a16:creationId xmlns:a16="http://schemas.microsoft.com/office/drawing/2014/main" id="{AF7B30E2-BB52-88FE-BFDD-298091F76284}"/>
              </a:ext>
            </a:extLst>
          </p:cNvPr>
          <p:cNvSpPr>
            <a:spLocks noGrp="1"/>
          </p:cNvSpPr>
          <p:nvPr>
            <p:ph type="sldNum" sz="quarter" idx="12"/>
          </p:nvPr>
        </p:nvSpPr>
        <p:spPr/>
        <p:txBody>
          <a:bodyPr/>
          <a:lstStyle/>
          <a:p>
            <a:fld id="{5B621ED0-B45F-441E-93E9-023E2B55C8A5}" type="slidenum">
              <a:rPr lang="en-CA" smtClean="0"/>
              <a:t>353</a:t>
            </a:fld>
            <a:endParaRPr lang="en-CA"/>
          </a:p>
        </p:txBody>
      </p:sp>
    </p:spTree>
    <p:extLst>
      <p:ext uri="{BB962C8B-B14F-4D97-AF65-F5344CB8AC3E}">
        <p14:creationId xmlns:p14="http://schemas.microsoft.com/office/powerpoint/2010/main" val="3840400444"/>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51B8B3-FD81-A605-B5D3-353816C19331}"/>
              </a:ext>
            </a:extLst>
          </p:cNvPr>
          <p:cNvSpPr txBox="1"/>
          <p:nvPr/>
        </p:nvSpPr>
        <p:spPr>
          <a:xfrm>
            <a:off x="56707" y="79284"/>
            <a:ext cx="12078586" cy="3416320"/>
          </a:xfrm>
          <a:prstGeom prst="rect">
            <a:avLst/>
          </a:prstGeom>
          <a:noFill/>
        </p:spPr>
        <p:txBody>
          <a:bodyPr wrap="square">
            <a:spAutoFit/>
          </a:bodyPr>
          <a:lstStyle/>
          <a:p>
            <a:pPr marL="285750" indent="-285750">
              <a:buFont typeface="Arial" panose="020B0604020202020204" pitchFamily="34" charset="0"/>
              <a:buChar char="•"/>
            </a:pPr>
            <a:r>
              <a:rPr lang="en-US" b="0" i="0" dirty="0">
                <a:effectLst/>
                <a:cs typeface="Arial" panose="020B0604020202020204" pitchFamily="34" charset="0"/>
              </a:rPr>
              <a:t>(4)"Calling in" and "calling out" are terms often used in discussions about social justice, accountability, and interpersonal relationships, and they have distinct meanings:</a:t>
            </a:r>
            <a:endParaRPr lang="en-US" dirty="0">
              <a:cs typeface="Arial" panose="020B0604020202020204" pitchFamily="34" charset="0"/>
            </a:endParaRPr>
          </a:p>
          <a:p>
            <a:pPr marL="285750" indent="-285750">
              <a:buFont typeface="Arial" panose="020B0604020202020204" pitchFamily="34" charset="0"/>
              <a:buChar char="•"/>
            </a:pPr>
            <a:r>
              <a:rPr lang="en-US" b="0" i="0" dirty="0">
                <a:effectLst/>
                <a:cs typeface="Arial" panose="020B0604020202020204" pitchFamily="34" charset="0"/>
              </a:rPr>
              <a:t>Calling Out: This typically involves publicly confronting someone about their behavior or statements that are perceived as harmful, offensive, or problematic. It often aims to hold individuals accountable for their actions in a more direct and sometimes confrontational manner. For example, someone might call out a public figure for making a racist comment on social media.</a:t>
            </a:r>
          </a:p>
          <a:p>
            <a:pPr marL="285750" indent="-285750">
              <a:buFont typeface="Arial" panose="020B0604020202020204" pitchFamily="34" charset="0"/>
              <a:buChar char="•"/>
            </a:pPr>
            <a:r>
              <a:rPr lang="en-US" b="0" i="0" dirty="0">
                <a:effectLst/>
                <a:cs typeface="Arial" panose="020B0604020202020204" pitchFamily="34" charset="0"/>
              </a:rPr>
              <a:t>Calling I: In contrast, calling in is a more private and compassionate approach. It involves addressing someone's problematic behavior or comments in a way that encourages dialogue and understanding rather than shame or defensiveness. The goal is often to foster growth and learning, allowing the person to reflect on their actions without feeling attacked. For instance, someone might call in a friend by having a private conversation about why a certain joke was hurtful.</a:t>
            </a:r>
            <a:br>
              <a:rPr lang="en-US" dirty="0"/>
            </a:br>
            <a:br>
              <a:rPr lang="en-US" dirty="0"/>
            </a:br>
            <a:endParaRPr lang="en-CA" dirty="0"/>
          </a:p>
        </p:txBody>
      </p:sp>
      <p:sp>
        <p:nvSpPr>
          <p:cNvPr id="2" name="Slide Number Placeholder 1">
            <a:extLst>
              <a:ext uri="{FF2B5EF4-FFF2-40B4-BE49-F238E27FC236}">
                <a16:creationId xmlns:a16="http://schemas.microsoft.com/office/drawing/2014/main" id="{E1AC1BE5-1928-FB41-D757-E230790E05CC}"/>
              </a:ext>
            </a:extLst>
          </p:cNvPr>
          <p:cNvSpPr>
            <a:spLocks noGrp="1"/>
          </p:cNvSpPr>
          <p:nvPr>
            <p:ph type="sldNum" sz="quarter" idx="12"/>
          </p:nvPr>
        </p:nvSpPr>
        <p:spPr/>
        <p:txBody>
          <a:bodyPr/>
          <a:lstStyle/>
          <a:p>
            <a:fld id="{5B621ED0-B45F-441E-93E9-023E2B55C8A5}" type="slidenum">
              <a:rPr lang="en-CA" smtClean="0"/>
              <a:t>354</a:t>
            </a:fld>
            <a:endParaRPr lang="en-CA"/>
          </a:p>
        </p:txBody>
      </p:sp>
    </p:spTree>
    <p:extLst>
      <p:ext uri="{BB962C8B-B14F-4D97-AF65-F5344CB8AC3E}">
        <p14:creationId xmlns:p14="http://schemas.microsoft.com/office/powerpoint/2010/main" val="238645049"/>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AB5BB2-675E-8700-30C0-E5C19231580A}"/>
              </a:ext>
            </a:extLst>
          </p:cNvPr>
          <p:cNvSpPr txBox="1"/>
          <p:nvPr/>
        </p:nvSpPr>
        <p:spPr>
          <a:xfrm>
            <a:off x="0" y="0"/>
            <a:ext cx="12192000"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rPr>
              <a:t>(5) Motivational interviewing is a counseling approach that helps individuals explore and resolve ambivalence about behavior change. Developed by psychologists William R. Miller and Stephen Rollnick, motivational interviewing is a collaborative, goal-oriented method of communication that strengthens a person's motivation and commitment to change.</a:t>
            </a:r>
          </a:p>
          <a:p>
            <a:pPr marL="285750" indent="-285750">
              <a:buFont typeface="Arial" panose="020B0604020202020204" pitchFamily="34" charset="0"/>
              <a:buChar char="•"/>
            </a:pPr>
            <a:r>
              <a:rPr lang="en-US" b="0" i="0" dirty="0">
                <a:effectLst/>
              </a:rPr>
              <a:t>In motivational interviewing, the counselor or therapist uses a non-confrontational, empathetic, and non-judgmental approach to help individuals identify their own reasons for change and work towards setting and achieving their goals. The key principles of motivational interviewing include expressing empathy, developing discrepancy, rolling with resistance, and supporting self-efficacy.</a:t>
            </a:r>
            <a:br>
              <a:rPr lang="en-US" dirty="0"/>
            </a:br>
            <a:r>
              <a:rPr lang="en-US" b="0" i="0" dirty="0">
                <a:effectLst/>
              </a:rPr>
              <a:t>Motivational interviewing is often used in healthcare settings, addiction treatment, weight management, and other areas where behavior change is necessary. It has been shown to be effective in helping individuals overcome ambivalence, increase motivation for change, and ultimately achieve their goals.</a:t>
            </a:r>
          </a:p>
          <a:p>
            <a:pPr marL="285750" indent="-285750">
              <a:buFont typeface="Arial" panose="020B0604020202020204" pitchFamily="34" charset="0"/>
              <a:buChar char="•"/>
            </a:pPr>
            <a:r>
              <a:rPr lang="en-US" b="0" i="0" dirty="0">
                <a:effectLst/>
              </a:rPr>
              <a:t>Motivational interviewing can be effectively applied to the stages model of change to help individuals progress through the stages and make lasting behavior changes. </a:t>
            </a:r>
            <a:r>
              <a:rPr lang="en-US" dirty="0"/>
              <a:t>Different</a:t>
            </a:r>
            <a:r>
              <a:rPr lang="en-US" b="0" i="0" dirty="0">
                <a:effectLst/>
              </a:rPr>
              <a:t> motivational interviewing </a:t>
            </a:r>
            <a:r>
              <a:rPr lang="en-US" dirty="0"/>
              <a:t>strategies are</a:t>
            </a:r>
            <a:r>
              <a:rPr lang="en-US" b="0" i="0" dirty="0">
                <a:effectLst/>
              </a:rPr>
              <a:t> used in each stage of the stages model:</a:t>
            </a:r>
            <a:br>
              <a:rPr lang="en-US" dirty="0"/>
            </a:br>
            <a:r>
              <a:rPr lang="en-US" b="0" i="0" dirty="0">
                <a:effectLst/>
              </a:rPr>
              <a:t>1. Precontemplation: In this stage, motivational interviewing can help individuals explore their ambivalence about change and increase their awareness of the need for change. By expressing empathy and understanding, the counselor can help individuals consider the pros and cons of their current behavior and start to see the benefits of making a change.</a:t>
            </a:r>
            <a:br>
              <a:rPr lang="en-US" dirty="0"/>
            </a:br>
            <a:r>
              <a:rPr lang="en-US" b="0" i="0" dirty="0">
                <a:effectLst/>
              </a:rPr>
              <a:t>2. Contemplation: In this stage, motivational interviewing can help individuals resolve their ambivalence and strengthen their motivation for change. By exploring their values, goals, and concerns, the counselor can help individuals clarify their reasons for change and build confidence in their ability to make a change.</a:t>
            </a:r>
            <a:br>
              <a:rPr lang="en-US" dirty="0"/>
            </a:br>
            <a:r>
              <a:rPr lang="en-US" b="0" i="0" dirty="0">
                <a:effectLst/>
              </a:rPr>
              <a:t>3. Preparation: In this stage, motivational interviewing can help individuals set specific goals, develop a plan for change, and build self-efficacy. The counselor can help individuals identify potential barriers to change and develop strategies to overcome them, increasing their readiness for action.</a:t>
            </a:r>
            <a:br>
              <a:rPr lang="en-US" dirty="0"/>
            </a:br>
            <a:endParaRPr lang="en-CA" dirty="0"/>
          </a:p>
        </p:txBody>
      </p:sp>
      <p:sp>
        <p:nvSpPr>
          <p:cNvPr id="2" name="Slide Number Placeholder 1">
            <a:extLst>
              <a:ext uri="{FF2B5EF4-FFF2-40B4-BE49-F238E27FC236}">
                <a16:creationId xmlns:a16="http://schemas.microsoft.com/office/drawing/2014/main" id="{B7DF88AC-CEAF-A796-A427-3B65D7C3A0BE}"/>
              </a:ext>
            </a:extLst>
          </p:cNvPr>
          <p:cNvSpPr>
            <a:spLocks noGrp="1"/>
          </p:cNvSpPr>
          <p:nvPr>
            <p:ph type="sldNum" sz="quarter" idx="12"/>
          </p:nvPr>
        </p:nvSpPr>
        <p:spPr/>
        <p:txBody>
          <a:bodyPr/>
          <a:lstStyle/>
          <a:p>
            <a:fld id="{5B621ED0-B45F-441E-93E9-023E2B55C8A5}" type="slidenum">
              <a:rPr lang="en-CA" smtClean="0"/>
              <a:t>355</a:t>
            </a:fld>
            <a:endParaRPr lang="en-CA"/>
          </a:p>
        </p:txBody>
      </p:sp>
    </p:spTree>
    <p:extLst>
      <p:ext uri="{BB962C8B-B14F-4D97-AF65-F5344CB8AC3E}">
        <p14:creationId xmlns:p14="http://schemas.microsoft.com/office/powerpoint/2010/main" val="2160762236"/>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4653A2-1E04-791B-9CEF-AF795C6E3F5D}"/>
              </a:ext>
            </a:extLst>
          </p:cNvPr>
          <p:cNvSpPr txBox="1"/>
          <p:nvPr/>
        </p:nvSpPr>
        <p:spPr>
          <a:xfrm>
            <a:off x="0" y="-223284"/>
            <a:ext cx="12192000" cy="2585323"/>
          </a:xfrm>
          <a:prstGeom prst="rect">
            <a:avLst/>
          </a:prstGeom>
          <a:noFill/>
        </p:spPr>
        <p:txBody>
          <a:bodyPr wrap="square">
            <a:spAutoFit/>
          </a:bodyPr>
          <a:lstStyle/>
          <a:p>
            <a:pPr marL="285750" indent="-285750">
              <a:buFont typeface="Arial" panose="020B0604020202020204" pitchFamily="34" charset="0"/>
              <a:buChar char="•"/>
            </a:pPr>
            <a:br>
              <a:rPr lang="en-US" dirty="0"/>
            </a:br>
            <a:r>
              <a:rPr lang="en-US" b="0" i="0" dirty="0">
                <a:effectLst/>
              </a:rPr>
              <a:t>4. Action: In this stage, motivational interviewing can help individuals stay motivated, overcome challenges, and maintain their commitment to change. The counselor can provide support, encouragement, and feedback to help individuals stay on track and make progress towards their goals.</a:t>
            </a:r>
          </a:p>
          <a:p>
            <a:pPr marL="285750" indent="-285750">
              <a:buFont typeface="Arial" panose="020B0604020202020204" pitchFamily="34" charset="0"/>
              <a:buChar char="•"/>
            </a:pPr>
            <a:r>
              <a:rPr lang="en-US" b="0" i="0" dirty="0">
                <a:effectLst/>
              </a:rPr>
              <a:t>5. Maintenance: In this stage, motivational interviewing can help individuals sustain their behavior changes and prevent relapse. By exploring potential triggers and developing coping strategies, the counselor can help individuals build resilience and maintain their progress over time.</a:t>
            </a:r>
          </a:p>
          <a:p>
            <a:pPr marL="285750" indent="-285750">
              <a:buFont typeface="Arial" panose="020B0604020202020204" pitchFamily="34" charset="0"/>
              <a:buChar char="•"/>
            </a:pPr>
            <a:r>
              <a:rPr lang="en-US" b="0" i="0" dirty="0">
                <a:effectLst/>
              </a:rPr>
              <a:t>By integrating motivational interviewing techniques into each stage of the stages model of change, counselors can effectively support individuals in making lasting behavior changes and achieving their goals</a:t>
            </a:r>
            <a:endParaRPr lang="en-CA" dirty="0"/>
          </a:p>
        </p:txBody>
      </p:sp>
      <p:sp>
        <p:nvSpPr>
          <p:cNvPr id="2" name="Slide Number Placeholder 1">
            <a:extLst>
              <a:ext uri="{FF2B5EF4-FFF2-40B4-BE49-F238E27FC236}">
                <a16:creationId xmlns:a16="http://schemas.microsoft.com/office/drawing/2014/main" id="{7033CC29-BDE6-5F1B-B3E5-635AF8A30F69}"/>
              </a:ext>
            </a:extLst>
          </p:cNvPr>
          <p:cNvSpPr>
            <a:spLocks noGrp="1"/>
          </p:cNvSpPr>
          <p:nvPr>
            <p:ph type="sldNum" sz="quarter" idx="12"/>
          </p:nvPr>
        </p:nvSpPr>
        <p:spPr/>
        <p:txBody>
          <a:bodyPr/>
          <a:lstStyle/>
          <a:p>
            <a:fld id="{5B621ED0-B45F-441E-93E9-023E2B55C8A5}" type="slidenum">
              <a:rPr lang="en-CA" smtClean="0"/>
              <a:t>356</a:t>
            </a:fld>
            <a:endParaRPr lang="en-CA"/>
          </a:p>
        </p:txBody>
      </p:sp>
    </p:spTree>
    <p:extLst>
      <p:ext uri="{BB962C8B-B14F-4D97-AF65-F5344CB8AC3E}">
        <p14:creationId xmlns:p14="http://schemas.microsoft.com/office/powerpoint/2010/main" val="997251531"/>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90E40D-F428-B1C2-C8ED-DAB0333D12BD}"/>
              </a:ext>
            </a:extLst>
          </p:cNvPr>
          <p:cNvSpPr txBox="1"/>
          <p:nvPr/>
        </p:nvSpPr>
        <p:spPr>
          <a:xfrm>
            <a:off x="93921" y="105244"/>
            <a:ext cx="12004158" cy="3416320"/>
          </a:xfrm>
          <a:prstGeom prst="rect">
            <a:avLst/>
          </a:prstGeom>
          <a:noFill/>
        </p:spPr>
        <p:txBody>
          <a:bodyPr wrap="square">
            <a:spAutoFit/>
          </a:bodyPr>
          <a:lstStyle/>
          <a:p>
            <a:pPr marL="285750" indent="-285750">
              <a:buFont typeface="Arial" panose="020B0604020202020204" pitchFamily="34" charset="0"/>
              <a:buChar char="•"/>
            </a:pPr>
            <a:r>
              <a:rPr lang="en-US" b="0" i="0" dirty="0">
                <a:effectLst/>
              </a:rPr>
              <a:t>(6) Learned helplessness is a psychological phenomenon where an individual learns to feel helpless and unable to control or change a situation, even when opportunities for change are present. This can occur when someone repeatedly experiences negative events or failures that are perceived as uncontrollable, leading them to believe that their actions will not make a difference. Over time, this can result in a sense of resignation and passivity, even in situations where they could potentially make a positive change</a:t>
            </a:r>
          </a:p>
          <a:p>
            <a:pPr marL="285750" indent="-285750">
              <a:buFont typeface="Arial" panose="020B0604020202020204" pitchFamily="34" charset="0"/>
              <a:buChar char="•"/>
            </a:pPr>
            <a:r>
              <a:rPr lang="en-US" b="0" i="0" dirty="0">
                <a:effectLst/>
              </a:rPr>
              <a:t>Learned helplessness typically develops through a series of experiences where an individual faces repeated failures or negative outcomes that they perceive as beyond their control. These experiences can lead to the belief that their actions do not matter and that they are powerless to change their circumstances. Over time, this belief becomes ingrained, and the individual may stop trying to improve their situation, even when opportunities for change exist. Factors such as past trauma, chronic stress, lack of social support, and low self-esteem can also contribute to the development of learned helplessness</a:t>
            </a:r>
            <a:endParaRPr lang="en-CA" dirty="0"/>
          </a:p>
          <a:p>
            <a:endParaRPr lang="en-CA" dirty="0"/>
          </a:p>
        </p:txBody>
      </p:sp>
      <p:sp>
        <p:nvSpPr>
          <p:cNvPr id="2" name="Slide Number Placeholder 1">
            <a:extLst>
              <a:ext uri="{FF2B5EF4-FFF2-40B4-BE49-F238E27FC236}">
                <a16:creationId xmlns:a16="http://schemas.microsoft.com/office/drawing/2014/main" id="{F37BDB79-D31C-C90E-F426-797A1DEA95A3}"/>
              </a:ext>
            </a:extLst>
          </p:cNvPr>
          <p:cNvSpPr>
            <a:spLocks noGrp="1"/>
          </p:cNvSpPr>
          <p:nvPr>
            <p:ph type="sldNum" sz="quarter" idx="12"/>
          </p:nvPr>
        </p:nvSpPr>
        <p:spPr/>
        <p:txBody>
          <a:bodyPr/>
          <a:lstStyle/>
          <a:p>
            <a:fld id="{5B621ED0-B45F-441E-93E9-023E2B55C8A5}" type="slidenum">
              <a:rPr lang="en-CA" smtClean="0"/>
              <a:t>357</a:t>
            </a:fld>
            <a:endParaRPr lang="en-CA"/>
          </a:p>
        </p:txBody>
      </p:sp>
    </p:spTree>
    <p:extLst>
      <p:ext uri="{BB962C8B-B14F-4D97-AF65-F5344CB8AC3E}">
        <p14:creationId xmlns:p14="http://schemas.microsoft.com/office/powerpoint/2010/main" val="2667116611"/>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5E44C4-97A9-BDF6-ABF6-1E168ED9A4A0}"/>
              </a:ext>
            </a:extLst>
          </p:cNvPr>
          <p:cNvSpPr txBox="1"/>
          <p:nvPr/>
        </p:nvSpPr>
        <p:spPr>
          <a:xfrm>
            <a:off x="0" y="-79653"/>
            <a:ext cx="12266428" cy="7017306"/>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(7) Internal locus of control and external locus of control are concepts in psychology that refer to individuals' beliefs about the extent to which they can control events in their lives.</a:t>
            </a:r>
            <a:br>
              <a:rPr lang="en-US" dirty="0"/>
            </a:br>
            <a:r>
              <a:rPr lang="en-US" b="0" i="0" dirty="0">
                <a:effectLst/>
                <a:latin typeface="Arial" panose="020B0604020202020204" pitchFamily="34" charset="0"/>
              </a:rPr>
              <a:t>- Internal locus of control: Individuals with an internal locus of control believe that they have control over their own actions and the outcomes they experience. They tend to attribute success or failure to their own abilities, efforts, and decisions. People with an internal locus of control are more likely to take responsibility for their actions and feel empowered to make changes in their lives.</a:t>
            </a:r>
            <a:br>
              <a:rPr lang="en-US" dirty="0"/>
            </a:br>
            <a:r>
              <a:rPr lang="en-US" b="0" i="0" dirty="0">
                <a:effectLst/>
                <a:latin typeface="Arial" panose="020B0604020202020204" pitchFamily="34" charset="0"/>
              </a:rPr>
              <a:t>- External locus of control: In contrast, individuals with an external locus of control believe that external factors, such as luck, fate, or other people, determine the outcomes they experience. They may feel that they have little control over their lives and that their actions do not significantly influence their circumstances. People with an external locus of control may be more likely to feel helpless or resigned in the face of challenges.</a:t>
            </a:r>
            <a:br>
              <a:rPr lang="en-US" dirty="0"/>
            </a:br>
            <a:r>
              <a:rPr lang="en-US" b="0" i="0" dirty="0">
                <a:effectLst/>
                <a:latin typeface="Arial" panose="020B0604020202020204" pitchFamily="34" charset="0"/>
              </a:rPr>
              <a:t>These beliefs about control can influence how individuals approach goals, cope with stress, and navigate life's challenges. </a:t>
            </a:r>
          </a:p>
          <a:p>
            <a:pPr marL="285750" indent="-285750">
              <a:buFont typeface="Arial" panose="020B0604020202020204" pitchFamily="34" charset="0"/>
              <a:buChar char="•"/>
            </a:pPr>
            <a:r>
              <a:rPr lang="en-US" b="0" i="0" dirty="0">
                <a:effectLst/>
                <a:latin typeface="Arial" panose="020B0604020202020204" pitchFamily="34" charset="0"/>
              </a:rPr>
              <a:t>The following examples illustrate the differences between internal and external loci of control:</a:t>
            </a:r>
            <a:br>
              <a:rPr lang="en-US" dirty="0"/>
            </a:br>
            <a:r>
              <a:rPr lang="en-US" b="0" i="0" dirty="0">
                <a:effectLst/>
                <a:latin typeface="Arial" panose="020B0604020202020204" pitchFamily="34" charset="0"/>
              </a:rPr>
              <a:t>Internal locus of control:</a:t>
            </a:r>
            <a:br>
              <a:rPr lang="en-US" dirty="0"/>
            </a:br>
            <a:r>
              <a:rPr lang="en-US" b="0" i="0" dirty="0">
                <a:effectLst/>
                <a:latin typeface="Arial" panose="020B0604020202020204" pitchFamily="34" charset="0"/>
              </a:rPr>
              <a:t>1. Example 1: A student who believes that their academic success is primarily determined by their hard work, study habits, and perseverance has an internal locus of control.</a:t>
            </a:r>
            <a:br>
              <a:rPr lang="en-US" dirty="0"/>
            </a:br>
            <a:r>
              <a:rPr lang="en-US" b="0" i="0" dirty="0">
                <a:effectLst/>
                <a:latin typeface="Arial" panose="020B0604020202020204" pitchFamily="34" charset="0"/>
              </a:rPr>
              <a:t>2. Example 2: An employee who attributes their job promotion to their skills, performance, and dedication to their work demonstrates an internal locus of control.</a:t>
            </a:r>
            <a:br>
              <a:rPr lang="en-US" dirty="0"/>
            </a:br>
            <a:r>
              <a:rPr lang="en-US" b="0" i="0" dirty="0">
                <a:effectLst/>
                <a:latin typeface="Arial" panose="020B0604020202020204" pitchFamily="34" charset="0"/>
              </a:rPr>
              <a:t>3. Example 3: A person who takes responsibility for their health by exercising regularly, eating well, and managing stress believes in their ability to influence their well-being.</a:t>
            </a:r>
            <a:br>
              <a:rPr lang="en-US" dirty="0"/>
            </a:br>
            <a:r>
              <a:rPr lang="en-US" b="0" i="0" dirty="0">
                <a:effectLst/>
                <a:latin typeface="Arial" panose="020B0604020202020204" pitchFamily="34" charset="0"/>
              </a:rPr>
              <a:t>External locus of control:</a:t>
            </a:r>
            <a:br>
              <a:rPr lang="en-US" dirty="0"/>
            </a:br>
            <a:r>
              <a:rPr lang="en-US" b="0" i="0" dirty="0">
                <a:effectLst/>
                <a:latin typeface="Arial" panose="020B0604020202020204" pitchFamily="34" charset="0"/>
              </a:rPr>
              <a:t>1. Example 1: A job applicant who believes that getting hired is purely based on luck and external circumstances has an external locus of control.</a:t>
            </a:r>
            <a:br>
              <a:rPr lang="en-US" dirty="0"/>
            </a:br>
            <a:r>
              <a:rPr lang="en-US" b="0" i="0" dirty="0">
                <a:effectLst/>
                <a:latin typeface="Arial" panose="020B0604020202020204" pitchFamily="34" charset="0"/>
              </a:rPr>
              <a:t>2. Example 2: A person who attributes their financial difficulties solely to the economy and external factors rather than their spending habits or financial decisions exhibits an external locus of control.</a:t>
            </a:r>
            <a:endParaRPr lang="en-CA" dirty="0"/>
          </a:p>
        </p:txBody>
      </p:sp>
      <p:sp>
        <p:nvSpPr>
          <p:cNvPr id="2" name="Slide Number Placeholder 1">
            <a:extLst>
              <a:ext uri="{FF2B5EF4-FFF2-40B4-BE49-F238E27FC236}">
                <a16:creationId xmlns:a16="http://schemas.microsoft.com/office/drawing/2014/main" id="{01650051-4051-5FDF-8AD8-E36B0848A3B6}"/>
              </a:ext>
            </a:extLst>
          </p:cNvPr>
          <p:cNvSpPr>
            <a:spLocks noGrp="1"/>
          </p:cNvSpPr>
          <p:nvPr>
            <p:ph type="sldNum" sz="quarter" idx="12"/>
          </p:nvPr>
        </p:nvSpPr>
        <p:spPr/>
        <p:txBody>
          <a:bodyPr/>
          <a:lstStyle/>
          <a:p>
            <a:fld id="{5B621ED0-B45F-441E-93E9-023E2B55C8A5}" type="slidenum">
              <a:rPr lang="en-CA" smtClean="0"/>
              <a:t>358</a:t>
            </a:fld>
            <a:endParaRPr lang="en-CA"/>
          </a:p>
        </p:txBody>
      </p:sp>
    </p:spTree>
    <p:extLst>
      <p:ext uri="{BB962C8B-B14F-4D97-AF65-F5344CB8AC3E}">
        <p14:creationId xmlns:p14="http://schemas.microsoft.com/office/powerpoint/2010/main" val="2491543593"/>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5461A8-7F21-ECFD-1306-96B430916816}"/>
              </a:ext>
            </a:extLst>
          </p:cNvPr>
          <p:cNvSpPr txBox="1"/>
          <p:nvPr/>
        </p:nvSpPr>
        <p:spPr>
          <a:xfrm>
            <a:off x="74428" y="323003"/>
            <a:ext cx="12117572" cy="1200329"/>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3. Example 3: Someone who feels that their relationships always fail because of other people's actions and not their own behavior may have an external locus of control.</a:t>
            </a:r>
            <a:br>
              <a:rPr lang="en-US" dirty="0"/>
            </a:br>
            <a:r>
              <a:rPr lang="en-US" b="0" i="0" dirty="0">
                <a:effectLst/>
                <a:latin typeface="Arial" panose="020B0604020202020204" pitchFamily="34" charset="0"/>
              </a:rPr>
              <a:t>These examples demonstrate how individuals with internal and external loci of control perceive the causes of events in their lives and how these beliefs can influence their attitudes and behaviors</a:t>
            </a:r>
            <a:endParaRPr lang="en-CA" dirty="0"/>
          </a:p>
        </p:txBody>
      </p:sp>
      <p:sp>
        <p:nvSpPr>
          <p:cNvPr id="2" name="Slide Number Placeholder 1">
            <a:extLst>
              <a:ext uri="{FF2B5EF4-FFF2-40B4-BE49-F238E27FC236}">
                <a16:creationId xmlns:a16="http://schemas.microsoft.com/office/drawing/2014/main" id="{4F5794AE-9A65-0D62-0E13-441DDF93C208}"/>
              </a:ext>
            </a:extLst>
          </p:cNvPr>
          <p:cNvSpPr>
            <a:spLocks noGrp="1"/>
          </p:cNvSpPr>
          <p:nvPr>
            <p:ph type="sldNum" sz="quarter" idx="12"/>
          </p:nvPr>
        </p:nvSpPr>
        <p:spPr/>
        <p:txBody>
          <a:bodyPr/>
          <a:lstStyle/>
          <a:p>
            <a:fld id="{5B621ED0-B45F-441E-93E9-023E2B55C8A5}" type="slidenum">
              <a:rPr lang="en-CA" smtClean="0"/>
              <a:t>359</a:t>
            </a:fld>
            <a:endParaRPr lang="en-CA"/>
          </a:p>
        </p:txBody>
      </p:sp>
    </p:spTree>
    <p:extLst>
      <p:ext uri="{BB962C8B-B14F-4D97-AF65-F5344CB8AC3E}">
        <p14:creationId xmlns:p14="http://schemas.microsoft.com/office/powerpoint/2010/main" val="1746829644"/>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658D51-6766-11C3-4B50-3A05D329C9DF}"/>
              </a:ext>
            </a:extLst>
          </p:cNvPr>
          <p:cNvSpPr txBox="1"/>
          <p:nvPr/>
        </p:nvSpPr>
        <p:spPr>
          <a:xfrm>
            <a:off x="40758" y="158959"/>
            <a:ext cx="12110484" cy="1200329"/>
          </a:xfrm>
          <a:prstGeom prst="rect">
            <a:avLst/>
          </a:prstGeom>
          <a:noFill/>
        </p:spPr>
        <p:txBody>
          <a:bodyPr wrap="square">
            <a:spAutoFit/>
          </a:bodyPr>
          <a:lstStyle/>
          <a:p>
            <a:r>
              <a:rPr lang="en-US" b="0" i="0" dirty="0">
                <a:effectLst/>
                <a:latin typeface="Arial" panose="020B0604020202020204" pitchFamily="34" charset="0"/>
              </a:rPr>
              <a:t>(8) Self-efficacy is the belief in one's ability to achieve goals, handle tasks, and overcome challenges. It is a key component of motivation and plays a significant role in determining how people approach and accomplish tasks. High self-efficacy is associated with increased persistence, effort, and resilience in the face of obstacles, while low self-efficacy can lead to feelings of helplessness and a lack of motivation</a:t>
            </a:r>
            <a:endParaRPr lang="en-CA" dirty="0"/>
          </a:p>
        </p:txBody>
      </p:sp>
      <p:sp>
        <p:nvSpPr>
          <p:cNvPr id="2" name="Slide Number Placeholder 1">
            <a:extLst>
              <a:ext uri="{FF2B5EF4-FFF2-40B4-BE49-F238E27FC236}">
                <a16:creationId xmlns:a16="http://schemas.microsoft.com/office/drawing/2014/main" id="{F474CCB4-21E9-25B3-EBAE-ADE63B3FFDF8}"/>
              </a:ext>
            </a:extLst>
          </p:cNvPr>
          <p:cNvSpPr>
            <a:spLocks noGrp="1"/>
          </p:cNvSpPr>
          <p:nvPr>
            <p:ph type="sldNum" sz="quarter" idx="12"/>
          </p:nvPr>
        </p:nvSpPr>
        <p:spPr/>
        <p:txBody>
          <a:bodyPr/>
          <a:lstStyle/>
          <a:p>
            <a:fld id="{5B621ED0-B45F-441E-93E9-023E2B55C8A5}" type="slidenum">
              <a:rPr lang="en-CA" smtClean="0"/>
              <a:t>360</a:t>
            </a:fld>
            <a:endParaRPr lang="en-CA"/>
          </a:p>
        </p:txBody>
      </p:sp>
    </p:spTree>
    <p:extLst>
      <p:ext uri="{BB962C8B-B14F-4D97-AF65-F5344CB8AC3E}">
        <p14:creationId xmlns:p14="http://schemas.microsoft.com/office/powerpoint/2010/main" val="4597448"/>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DF4FB2-32E2-4625-24B6-C6AEFE1F875A}"/>
              </a:ext>
            </a:extLst>
          </p:cNvPr>
          <p:cNvSpPr txBox="1"/>
          <p:nvPr/>
        </p:nvSpPr>
        <p:spPr>
          <a:xfrm>
            <a:off x="191386" y="134380"/>
            <a:ext cx="12000614" cy="2585323"/>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(9) Patient-centered care and the medical model represent two different approaches to healthcare.</a:t>
            </a:r>
            <a:br>
              <a:rPr lang="en-US" dirty="0"/>
            </a:br>
            <a:r>
              <a:rPr lang="en-US" b="0" i="0" dirty="0">
                <a:effectLst/>
                <a:latin typeface="Arial" panose="020B0604020202020204" pitchFamily="34" charset="0"/>
              </a:rPr>
              <a:t>The medical model, also known as the biomedical model, is a traditional approach to healthcare that focuses on diagnosing and treating diseases and medical conditions. It is often centered around the expertise of healthcare providers, with an emphasis on identifying and addressing physical symptoms and using medical interventions to cure or manage illnesses.</a:t>
            </a:r>
          </a:p>
          <a:p>
            <a:pPr marL="285750" indent="-285750">
              <a:buFont typeface="Arial" panose="020B0604020202020204" pitchFamily="34" charset="0"/>
              <a:buChar char="•"/>
            </a:pPr>
            <a:r>
              <a:rPr lang="en-US" b="0" i="0" dirty="0">
                <a:effectLst/>
                <a:latin typeface="Arial" panose="020B0604020202020204" pitchFamily="34" charset="0"/>
              </a:rPr>
              <a:t>On the other hand, patient-centered care is a more holistic approach that places the patient at the center of the healthcare experience. It emphasizes building a partnership between healthcare providers and patients, taking into account the patient's preferences, values, and goals when making healthcare decisions. Patient-centered care also considers the social, emotional, and psychological aspects of health, in addition to the physical aspects</a:t>
            </a:r>
            <a:endParaRPr lang="en-CA" dirty="0"/>
          </a:p>
        </p:txBody>
      </p:sp>
      <p:sp>
        <p:nvSpPr>
          <p:cNvPr id="2" name="Slide Number Placeholder 1">
            <a:extLst>
              <a:ext uri="{FF2B5EF4-FFF2-40B4-BE49-F238E27FC236}">
                <a16:creationId xmlns:a16="http://schemas.microsoft.com/office/drawing/2014/main" id="{66F7DD0D-00C2-F5A4-4BD8-395A6C9E2F55}"/>
              </a:ext>
            </a:extLst>
          </p:cNvPr>
          <p:cNvSpPr>
            <a:spLocks noGrp="1"/>
          </p:cNvSpPr>
          <p:nvPr>
            <p:ph type="sldNum" sz="quarter" idx="12"/>
          </p:nvPr>
        </p:nvSpPr>
        <p:spPr/>
        <p:txBody>
          <a:bodyPr/>
          <a:lstStyle/>
          <a:p>
            <a:fld id="{5B621ED0-B45F-441E-93E9-023E2B55C8A5}" type="slidenum">
              <a:rPr lang="en-CA" smtClean="0"/>
              <a:t>361</a:t>
            </a:fld>
            <a:endParaRPr lang="en-CA"/>
          </a:p>
        </p:txBody>
      </p:sp>
    </p:spTree>
    <p:extLst>
      <p:ext uri="{BB962C8B-B14F-4D97-AF65-F5344CB8AC3E}">
        <p14:creationId xmlns:p14="http://schemas.microsoft.com/office/powerpoint/2010/main" val="3710469569"/>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1C0B3B-5788-544D-4DDE-F737BDD2E6CC}"/>
              </a:ext>
            </a:extLst>
          </p:cNvPr>
          <p:cNvSpPr txBox="1"/>
          <p:nvPr/>
        </p:nvSpPr>
        <p:spPr>
          <a:xfrm>
            <a:off x="95693" y="116429"/>
            <a:ext cx="12000614" cy="4247317"/>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(10) Some major challenges facing the Canadian health care system include long wait times for medical procedures, an aging population leading to increased demand for healthcare services, rising healthcare costs, and disparities in access to care across different regions of the country. Additionally, there are ongoing debates about how to best fund and deliver healthcare services in a way that is sustainable and meets the needs of all Canadians.</a:t>
            </a:r>
            <a:r>
              <a:rPr lang="en-US" dirty="0">
                <a:latin typeface="Arial" panose="020B0604020202020204" pitchFamily="34" charset="0"/>
              </a:rPr>
              <a:t> W</a:t>
            </a:r>
            <a:r>
              <a:rPr lang="en-US" b="0" i="0" dirty="0">
                <a:effectLst/>
                <a:latin typeface="Arial" panose="020B0604020202020204" pitchFamily="34" charset="0"/>
              </a:rPr>
              <a:t>ait times for medical procedures: Patients often have to wait weeks or even months to see specialists or undergo surgeries, which can lead to delays in treatment and potentially worsen health outcomes.</a:t>
            </a:r>
          </a:p>
          <a:p>
            <a:pPr marL="285750" indent="-285750">
              <a:buFont typeface="Arial" panose="020B0604020202020204" pitchFamily="34" charset="0"/>
              <a:buChar char="•"/>
            </a:pPr>
            <a:r>
              <a:rPr lang="en-US" dirty="0">
                <a:latin typeface="Arial" panose="020B0604020202020204" pitchFamily="34" charset="0"/>
              </a:rPr>
              <a:t>T</a:t>
            </a:r>
            <a:r>
              <a:rPr lang="en-US" b="0" i="0" dirty="0">
                <a:effectLst/>
                <a:latin typeface="Arial" panose="020B0604020202020204" pitchFamily="34" charset="0"/>
              </a:rPr>
              <a:t>he aging population in Canada: as the proportion of seniors in the population is increasing. This demographic shift is putting pressure on the healthcare system to provide more services for chronic conditions and age-related illnesses, leading to increased demand for healthcare resources.</a:t>
            </a:r>
          </a:p>
          <a:p>
            <a:pPr marL="285750" indent="-285750">
              <a:buFont typeface="Arial" panose="020B0604020202020204" pitchFamily="34" charset="0"/>
              <a:buChar char="•"/>
            </a:pPr>
            <a:r>
              <a:rPr lang="en-US" b="0" i="0" dirty="0">
                <a:effectLst/>
                <a:latin typeface="Arial" panose="020B0604020202020204" pitchFamily="34" charset="0"/>
              </a:rPr>
              <a:t>Rising healthcare costs are also a significant challenge for the Canadian system, as expenses for medications, technology, and personnel continue to increase. This puts strain on government budgets and can lead to difficult decisions about resource allocation and funding priorities.</a:t>
            </a:r>
          </a:p>
          <a:p>
            <a:pPr marL="285750" indent="-285750">
              <a:buFont typeface="Arial" panose="020B0604020202020204" pitchFamily="34" charset="0"/>
              <a:buChar char="•"/>
            </a:pPr>
            <a:r>
              <a:rPr lang="en-US" dirty="0">
                <a:latin typeface="Arial" panose="020B0604020202020204" pitchFamily="34" charset="0"/>
              </a:rPr>
              <a:t>D</a:t>
            </a:r>
            <a:r>
              <a:rPr lang="en-US" b="0" i="0" dirty="0">
                <a:effectLst/>
                <a:latin typeface="Arial" panose="020B0604020202020204" pitchFamily="34" charset="0"/>
              </a:rPr>
              <a:t>isparities in access to care across different regions of Canada: pose a challenge to the healthcare system. Rural and remote areas may have limited access to healthcare services, leading to inequities in health outcomes between urban and rural populations.</a:t>
            </a:r>
            <a:endParaRPr lang="en-CA" dirty="0"/>
          </a:p>
        </p:txBody>
      </p:sp>
      <p:sp>
        <p:nvSpPr>
          <p:cNvPr id="5" name="TextBox 4">
            <a:extLst>
              <a:ext uri="{FF2B5EF4-FFF2-40B4-BE49-F238E27FC236}">
                <a16:creationId xmlns:a16="http://schemas.microsoft.com/office/drawing/2014/main" id="{2B5EB91C-916C-18A1-1CD4-700E0082BB3E}"/>
              </a:ext>
            </a:extLst>
          </p:cNvPr>
          <p:cNvSpPr txBox="1"/>
          <p:nvPr/>
        </p:nvSpPr>
        <p:spPr>
          <a:xfrm>
            <a:off x="453656" y="5934670"/>
            <a:ext cx="12096307" cy="923330"/>
          </a:xfrm>
          <a:prstGeom prst="rect">
            <a:avLst/>
          </a:prstGeom>
          <a:noFill/>
        </p:spPr>
        <p:txBody>
          <a:bodyPr wrap="square">
            <a:spAutoFit/>
          </a:bodyPr>
          <a:lstStyle/>
          <a:p>
            <a:br>
              <a:rPr lang="en-US" dirty="0"/>
            </a:br>
            <a:br>
              <a:rPr lang="en-US" dirty="0"/>
            </a:br>
            <a:endParaRPr lang="en-CA" dirty="0"/>
          </a:p>
        </p:txBody>
      </p:sp>
      <p:sp>
        <p:nvSpPr>
          <p:cNvPr id="2" name="Slide Number Placeholder 1">
            <a:extLst>
              <a:ext uri="{FF2B5EF4-FFF2-40B4-BE49-F238E27FC236}">
                <a16:creationId xmlns:a16="http://schemas.microsoft.com/office/drawing/2014/main" id="{543316FB-F920-F373-7A94-1E27F7D26914}"/>
              </a:ext>
            </a:extLst>
          </p:cNvPr>
          <p:cNvSpPr>
            <a:spLocks noGrp="1"/>
          </p:cNvSpPr>
          <p:nvPr>
            <p:ph type="sldNum" sz="quarter" idx="12"/>
          </p:nvPr>
        </p:nvSpPr>
        <p:spPr/>
        <p:txBody>
          <a:bodyPr/>
          <a:lstStyle/>
          <a:p>
            <a:fld id="{5B621ED0-B45F-441E-93E9-023E2B55C8A5}" type="slidenum">
              <a:rPr lang="en-CA" smtClean="0"/>
              <a:t>362</a:t>
            </a:fld>
            <a:endParaRPr lang="en-CA"/>
          </a:p>
        </p:txBody>
      </p:sp>
    </p:spTree>
    <p:extLst>
      <p:ext uri="{BB962C8B-B14F-4D97-AF65-F5344CB8AC3E}">
        <p14:creationId xmlns:p14="http://schemas.microsoft.com/office/powerpoint/2010/main" val="3860446855"/>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F865AE-963F-76DF-FAA2-C56266F91586}"/>
              </a:ext>
            </a:extLst>
          </p:cNvPr>
          <p:cNvSpPr>
            <a:spLocks noGrp="1"/>
          </p:cNvSpPr>
          <p:nvPr>
            <p:ph type="sldNum" sz="quarter" idx="12"/>
          </p:nvPr>
        </p:nvSpPr>
        <p:spPr/>
        <p:txBody>
          <a:bodyPr/>
          <a:lstStyle/>
          <a:p>
            <a:fld id="{5B621ED0-B45F-441E-93E9-023E2B55C8A5}" type="slidenum">
              <a:rPr lang="en-CA" smtClean="0"/>
              <a:t>363</a:t>
            </a:fld>
            <a:endParaRPr lang="en-CA"/>
          </a:p>
        </p:txBody>
      </p:sp>
      <p:sp>
        <p:nvSpPr>
          <p:cNvPr id="16" name="Oval 15">
            <a:extLst>
              <a:ext uri="{FF2B5EF4-FFF2-40B4-BE49-F238E27FC236}">
                <a16:creationId xmlns:a16="http://schemas.microsoft.com/office/drawing/2014/main" id="{0D5D9C65-4728-863C-5F1B-A59471870580}"/>
              </a:ext>
            </a:extLst>
          </p:cNvPr>
          <p:cNvSpPr/>
          <p:nvPr/>
        </p:nvSpPr>
        <p:spPr>
          <a:xfrm>
            <a:off x="1603614" y="2006221"/>
            <a:ext cx="170596" cy="1774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tar: 5 Points 16">
            <a:extLst>
              <a:ext uri="{FF2B5EF4-FFF2-40B4-BE49-F238E27FC236}">
                <a16:creationId xmlns:a16="http://schemas.microsoft.com/office/drawing/2014/main" id="{0F936975-DC5F-8F27-A9AD-1D5D57CF0066}"/>
              </a:ext>
            </a:extLst>
          </p:cNvPr>
          <p:cNvSpPr/>
          <p:nvPr/>
        </p:nvSpPr>
        <p:spPr>
          <a:xfrm>
            <a:off x="2081284" y="1944805"/>
            <a:ext cx="348018" cy="30025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039037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7482</TotalTime>
  <Words>42710</Words>
  <Application>Microsoft Office PowerPoint</Application>
  <PresentationFormat>Widescreen</PresentationFormat>
  <Paragraphs>3759</Paragraphs>
  <Slides>363</Slides>
  <Notes>103</Notes>
  <HiddenSlides>0</HiddenSlides>
  <MMClips>33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363</vt:i4>
      </vt:variant>
    </vt:vector>
  </HeadingPairs>
  <TitlesOfParts>
    <vt:vector size="372" baseType="lpstr">
      <vt:lpstr>Abadi</vt:lpstr>
      <vt:lpstr>Aptos</vt:lpstr>
      <vt:lpstr>Arial</vt:lpstr>
      <vt:lpstr>Calibri</vt:lpstr>
      <vt:lpstr>Cambria</vt:lpstr>
      <vt:lpstr>Corbel</vt:lpstr>
      <vt:lpstr>Times New Roman</vt:lpstr>
      <vt:lpstr>Wingdings</vt:lpstr>
      <vt:lpstr>Banded</vt:lpstr>
      <vt:lpstr> </vt:lpstr>
      <vt:lpstr>PowerPoint Presentation</vt:lpstr>
      <vt:lpstr> week 1 of  SIMPLE orientation and introduction </vt:lpstr>
      <vt:lpstr>PowerPoint Presentation</vt:lpstr>
      <vt:lpstr>Welcome to SIMPLE: today’s session at a glance</vt:lpstr>
      <vt:lpstr>What we’ll cover today</vt:lpstr>
      <vt:lpstr>Before we begin</vt:lpstr>
      <vt:lpstr>PowerPoint Presentation</vt:lpstr>
      <vt:lpstr>Welcome to the 2026-27  simple course </vt:lpstr>
      <vt:lpstr> 2025-26 SIMPLE  COURSE CO-LEADERS   </vt:lpstr>
      <vt:lpstr>PowerPoint Presentation</vt:lpstr>
      <vt:lpstr>PowerPoint Presentation</vt:lpstr>
      <vt:lpstr>PowerPoint Presentation</vt:lpstr>
      <vt:lpstr>PowerPoint Presentation</vt:lpstr>
      <vt:lpstr>  WHAT WE WILL COVER TODAY</vt:lpstr>
      <vt:lpstr>PowerPoint Presentation</vt:lpstr>
      <vt:lpstr>PowerPoint Presentation</vt:lpstr>
      <vt:lpstr>PowerPoint Presentation</vt:lpstr>
      <vt:lpstr>PowerPoint Presentation</vt:lpstr>
      <vt:lpstr>  WHAT WE WILL COVER TODAY</vt:lpstr>
      <vt:lpstr>PowerPoint Presentation</vt:lpstr>
      <vt:lpstr>PowerPoint Presentation</vt:lpstr>
      <vt:lpstr>PowerPoint Presentation</vt:lpstr>
      <vt:lpstr>PowerPoint Presentation</vt:lpstr>
      <vt:lpstr>PowerPoint Presentation</vt:lpstr>
      <vt:lpstr> mindfulness practice</vt:lpstr>
      <vt:lpstr>PowerPoint Presentation</vt:lpstr>
      <vt:lpstr>PowerPoint Presentation</vt:lpstr>
      <vt:lpstr>PowerPoint Presentation</vt:lpstr>
      <vt:lpstr>  WHAT WE WILL COVER TODAY</vt:lpstr>
      <vt:lpstr>PowerPoint Presentation</vt:lpstr>
      <vt:lpstr>PowerPoint Presentation</vt:lpstr>
      <vt:lpstr>  WHAT WE WILL COVER TODAY</vt:lpstr>
      <vt:lpstr> it's simple </vt:lpstr>
      <vt:lpstr>WHO SIMPLE IS FOR </vt:lpstr>
      <vt:lpstr>WHO SIMPLE IS FOR </vt:lpstr>
      <vt:lpstr>  WHAT WE WILL COVER TODAY</vt:lpstr>
      <vt:lpstr>PowerPoint Presentation</vt:lpstr>
      <vt:lpstr>WHAT YOU NEED TO DO THE SIMPLE COURSE </vt:lpstr>
      <vt:lpstr>PowerPoint Presentation</vt:lpstr>
      <vt:lpstr> THREE RING BINDER </vt:lpstr>
      <vt:lpstr>MOST IMPORTANTLY</vt:lpstr>
      <vt:lpstr>PowerPoint Presentation</vt:lpstr>
      <vt:lpstr>PowerPoint Presentation</vt:lpstr>
      <vt:lpstr>PowerPoint Presentation</vt:lpstr>
      <vt:lpstr>PowerPoint Presentation</vt:lpstr>
      <vt:lpstr>PowerPoint Presentation</vt:lpstr>
      <vt:lpstr>PowerPoint Presentation</vt:lpstr>
      <vt:lpstr>  WHAT WE WILL COVER TODAY</vt:lpstr>
      <vt:lpstr>PowerPoint Presentation</vt:lpstr>
      <vt:lpstr>SIMPLE COURSE RESOURCES: email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1- orientation and overview- session 1 of simple manual. week 2- introducing distress tolerance-p. 1-13 of dbt workbook and crisis plans-session 2 of the manual. week 3- the theoretical foundations of the simple course. session 3 of the manual. week 4- distress tolerance p. 14-32 of dbt workbook. suicide prevention session 4 of the manual. week 5- distress tolerance p. 33-46 of dbt workbook. Introducing holes diary cards- session 5 of manual. Our first practice- crisis plans. week 6- distress tolerance p. 47-68 of dbt workbook. finding your diary card targets- session 6 of manual. Our second practice- holes diary cards. week 7- introducing personality- session 7 of manual. week 8- distress tolerance p. 69-90 of dbt workbook. introducing Holes or chain analysis-session 8 of manual. week 9- what shapes personality-session 9 of manual. week 10-introducing mindfulness skills p.90-109 of dbt workbook. advanced chain analysis- session 1o of manual. our third practice-chain analysis. week 11- attachment theory- session 11 of manual. week 12- mindfulness skills p. 110-131 of dbt workbook. introducing rational mind remediation-session 12 of manual. week 13- the dynamic-maturational model of attachment and adaptation- session 13 of manual. week 14-mindfulness skills p. 131-147 of dbt workbook. practicing all the tools-session 14 of manual. Our fourth practice-rational mind remediation. week 15-stress-session 15 of manual.  week 16-introducing emotion regulation skills p.148-182 of dbt workbook. introducing the goals diary card procedure-session 16 of manual.           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WHAT WE WILL COVER TODAY</vt:lpstr>
      <vt:lpstr>PARTICIPANT AGREEMENTS</vt:lpstr>
      <vt:lpstr>PowerPoint Presentation</vt:lpstr>
      <vt:lpstr>PowerPoint Presentation</vt:lpstr>
      <vt:lpstr>PowerPoint Presentation</vt:lpstr>
      <vt:lpstr> Please no scents. If it’s wet or snowy please bring indoor footwear.  Please legibly write down your first and last names on the attendance sheet when you come in.   </vt:lpstr>
      <vt:lpstr>  WHAT WE WILL COVER TODAY</vt:lpstr>
      <vt:lpstr>PowerPoint Presentation</vt:lpstr>
      <vt:lpstr>DEFINITIONS</vt:lpstr>
      <vt:lpstr>DEFINITIONS</vt:lpstr>
      <vt:lpstr>PowerPoint Presentation</vt:lpstr>
      <vt:lpstr>PowerPoint Presentation</vt:lpstr>
      <vt:lpstr>  WHAT WE WILL COVER TODAY</vt:lpstr>
      <vt:lpstr>PowerPoint Presentation</vt:lpstr>
      <vt:lpstr>PowerPoint Presentation</vt:lpstr>
      <vt:lpstr>There’s a hole in my SIDEWALK</vt:lpstr>
      <vt:lpstr>  WHAT WE WILL COVER TODAY</vt:lpstr>
      <vt:lpstr>PowerPoint Presentation</vt:lpstr>
      <vt:lpstr>PowerPoint Presentation</vt:lpstr>
      <vt:lpstr>PowerPoint Presentation</vt:lpstr>
      <vt:lpstr>PowerPoint Presentation</vt:lpstr>
      <vt:lpstr>PowerPoint Presentation</vt:lpstr>
      <vt:lpstr>SIMPLE Course overview</vt:lpstr>
      <vt:lpstr>SIMPLE Course overview</vt:lpstr>
      <vt:lpstr>1. Psychological    Theory: What’s covered:</vt:lpstr>
      <vt:lpstr>SIMPLE Course overview</vt:lpstr>
      <vt:lpstr> Skills- The DBT skills workbook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SIMPLE Course overview</vt:lpstr>
      <vt:lpstr>3. THE Six TOOLS-Simple manual    </vt:lpstr>
      <vt:lpstr>SIMPLE Course overview</vt:lpstr>
      <vt:lpstr> 4. the FOUR Techniques and strategies  </vt:lpstr>
      <vt:lpstr>SIMPLE Course overview</vt:lpstr>
      <vt:lpstr>5. Practices</vt:lpstr>
      <vt:lpstr>SIMPLE Course overview</vt:lpstr>
      <vt:lpstr>PowerPoint Presentation</vt:lpstr>
      <vt:lpstr>PowerPoint Presentation</vt:lpstr>
      <vt:lpstr>ORIENTATION TO SIMPLE:  WHAT WE WILL DO TODAY</vt:lpstr>
      <vt:lpstr>Accessing and benefitting from mental health care</vt:lpstr>
      <vt:lpstr> personal and systemic Obstacles to change</vt:lpstr>
      <vt:lpstr>Obstacles participants often encounter in the simple course</vt:lpstr>
      <vt:lpstr>Obstacles participants often encounter in the simple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ORIENTATION TO SIMPLE:  WHAT WE WILL DO TODAY</vt:lpstr>
      <vt:lpstr>PowerPoint Presentation</vt:lpstr>
      <vt:lpstr>PowerPoint Presentation</vt:lpstr>
      <vt:lpstr> SHARING in the group</vt:lpstr>
      <vt:lpstr> when SHARING in  the group</vt:lpstr>
      <vt:lpstr>ORIENTATION TO SIMPLE:  WHAT WE WILL DO TODAY</vt:lpstr>
      <vt:lpstr>Homework for the coming week</vt:lpstr>
      <vt:lpstr>What we will do NEXT WEEK</vt:lpstr>
      <vt:lpstr>PowerPoint Presentation</vt:lpstr>
      <vt:lpstr>Building your shelter: what SIMPLE is about</vt:lpstr>
      <vt:lpstr>The journey ahead: six parts over 33 weeks</vt:lpstr>
      <vt:lpstr>Getting the most from SIMPLE</vt:lpstr>
      <vt:lpstr>PowerPoint Presentation</vt:lpstr>
      <vt:lpstr>PowerPoint Presentation</vt:lpstr>
      <vt:lpstr>PowerPoint Presentation</vt:lpstr>
      <vt:lpstr>PowerPoint Presentation</vt:lpstr>
      <vt:lpstr>PowerPoint Presentation</vt:lpstr>
      <vt:lpstr>videos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2024-25 sessions 1 and 2</vt:lpstr>
      <vt:lpstr>Welcome to the 2024-25  simple course </vt:lpstr>
      <vt:lpstr>PowerPoint Presentation</vt:lpstr>
      <vt:lpstr> session 1 of  SIMPLE orientation </vt:lpstr>
      <vt:lpstr> 2024-25  SIMPLE  COURSE CO-LEADERS   </vt:lpstr>
      <vt:lpstr>videos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ORIENTATION TO SIMPLE:  WHAT WE WILL DO TODAY</vt:lpstr>
      <vt:lpstr>PowerPoint Presentation</vt:lpstr>
      <vt:lpstr>PowerPoint Presentation</vt:lpstr>
      <vt:lpstr>ORIENTATION TO SIMPLE:  WHAT WE WILL DO TODAY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Warning about mindfulness practice</vt:lpstr>
      <vt:lpstr>PowerPoint Presentation</vt:lpstr>
      <vt:lpstr>PowerPoint Presentation</vt:lpstr>
      <vt:lpstr>ORIENTATION TO SIMPLE:  WHAT WE WILL DO TODAY</vt:lpstr>
      <vt:lpstr>PowerPoint Presentation</vt:lpstr>
      <vt:lpstr>PowerPoint Presentation</vt:lpstr>
      <vt:lpstr>PowerPoint Presentation</vt:lpstr>
      <vt:lpstr>PowerPoint Presentation</vt:lpstr>
      <vt:lpstr>ORIENTATION TO SIMPLE:  WHAT WE WILL DO TODAY</vt:lpstr>
      <vt:lpstr> it's simple </vt:lpstr>
      <vt:lpstr>WHO SIMPLE IS FOR </vt:lpstr>
      <vt:lpstr>ORIENTATION TO SIMPLE:  WHAT WE WILL DO TODAY</vt:lpstr>
      <vt:lpstr>A BRIEF HISTORY OF THE SIMPLE COURSE</vt:lpstr>
      <vt:lpstr>ORIENTATION TO SIMPLE:  WHAT WE WILL DO TODAY</vt:lpstr>
      <vt:lpstr>INDIVIDUAL OR GROUP THERAPY </vt:lpstr>
      <vt:lpstr>ORIENTATION TO SIMPLE:  WHAT WE WILL DO TODAY</vt:lpstr>
      <vt:lpstr>PowerPoint Presentation</vt:lpstr>
      <vt:lpstr>WHAT YOU NEED TO DO THE SIMPLE COURSE </vt:lpstr>
      <vt:lpstr> THREE RING BINDER </vt:lpstr>
      <vt:lpstr>PowerPoint Presentation</vt:lpstr>
      <vt:lpstr>MOST IMPORTANTLY</vt:lpstr>
      <vt:lpstr>ORIENTATION TO SIMPLE:  WHAT WE WILL DO TODAY</vt:lpstr>
      <vt:lpstr>PowerPoint Presentation</vt:lpstr>
      <vt:lpstr>TYPES OF LEARNING: INTELLECTUAL, EXPERIENTIAL, AND EFFECTIVE </vt:lpstr>
      <vt:lpstr>TO make learning easier</vt:lpstr>
      <vt:lpstr>PowerPoint Presentation</vt:lpstr>
      <vt:lpstr>ORIENTATION TO SIMPLE:  WHAT WE WILL DO TODAY</vt:lpstr>
      <vt:lpstr>PowerPoint Presentation</vt:lpstr>
      <vt:lpstr>SIMPLE COURSE RESOURCES</vt:lpstr>
      <vt:lpstr>PowerPoint Presentation</vt:lpstr>
      <vt:lpstr>PowerPoint Presentation</vt:lpstr>
      <vt:lpstr>PowerPoint Presentation</vt:lpstr>
      <vt:lpstr>PowerPoint Presentation</vt:lpstr>
      <vt:lpstr>ORIENTATION TO SIMPLE:  WHAT WE WILL DO TODAY</vt:lpstr>
      <vt:lpstr> session 1 of  SIMPLE 10-minute break </vt:lpstr>
      <vt:lpstr>PowerPoint Presentation</vt:lpstr>
      <vt:lpstr> session 1 of  SIMPLE welcome back from the break </vt:lpstr>
      <vt:lpstr>ORIENTATION TO SIMPLE:  WHAT WE WILL DO TODAY</vt:lpstr>
      <vt:lpstr>PowerPoint Presentation</vt:lpstr>
      <vt:lpstr>ORIENTATION TO SIMPLE:  WHAT WE WILL DO TODAY</vt:lpstr>
      <vt:lpstr>PowerPoint Presentation</vt:lpstr>
      <vt:lpstr>       SOME THINGS TO KEEP in mind when SHARING in the group</vt:lpstr>
      <vt:lpstr>PowerPoint Presentation</vt:lpstr>
      <vt:lpstr>ORIENTATION TO SIMPLE:  WHAT WE WILL DO TODAY</vt:lpstr>
      <vt:lpstr>PowerPoint Presentation</vt:lpstr>
      <vt:lpstr>PARTICIPANT AGREEMENTS</vt:lpstr>
      <vt:lpstr>PowerPoint Presentation</vt:lpstr>
      <vt:lpstr>PowerPoint Presentation</vt:lpstr>
      <vt:lpstr>PowerPoint Presentation</vt:lpstr>
      <vt:lpstr> Please no scents. If it’s wet or snowy please bring indoor footwear.  Please legibly write down your first and last names on the attendance sheet when you come in.   </vt:lpstr>
      <vt:lpstr> REMINDER SLIDE POSTED at each session </vt:lpstr>
      <vt:lpstr>ORIENTATION TO SIMPLE:  WHAT WE WILL DO TODAY</vt:lpstr>
      <vt:lpstr>HOMEWORK FOR THE COMING WEEK</vt:lpstr>
      <vt:lpstr>PowerPoint Presentation</vt:lpstr>
      <vt:lpstr>PowerPoint Presentation</vt:lpstr>
      <vt:lpstr>PowerPoint Presentation</vt:lpstr>
      <vt:lpstr>PowerPoint Presentation</vt:lpstr>
      <vt:lpstr>PowerPoint Presentation</vt:lpstr>
      <vt:lpstr>video</vt:lpstr>
      <vt:lpstr>PowerPoint Presentation</vt:lpstr>
      <vt:lpstr>Welcome to session 2 introduction to the simple course   </vt:lpstr>
      <vt:lpstr>PowerPoint Presentation</vt:lpstr>
      <vt:lpstr>Overview Of today’s  session</vt:lpstr>
      <vt:lpstr>PowerPoint Presentation</vt:lpstr>
      <vt:lpstr>PowerPoint Presentation</vt:lpstr>
      <vt:lpstr>PowerPoint Presentation</vt:lpstr>
      <vt:lpstr>Overview Of today’s  session</vt:lpstr>
      <vt:lpstr>PowerPoint Presentation</vt:lpstr>
      <vt:lpstr>       Homework for the past week</vt:lpstr>
      <vt:lpstr>Homework for the coming week</vt:lpstr>
      <vt:lpstr> REMINDER PARTICIPANT AGREEMENTS </vt:lpstr>
      <vt:lpstr>E-mailed questions, comments, feedback AND “housekeeping”</vt:lpstr>
      <vt:lpstr>PowerPoint Presentation</vt:lpstr>
      <vt:lpstr>PowerPoint Presentation</vt:lpstr>
      <vt:lpstr>Overview Of today’s  session</vt:lpstr>
      <vt:lpstr>MINDFULNESS </vt:lpstr>
      <vt:lpstr>Warning about mindfulness practice</vt:lpstr>
      <vt:lpstr>PowerPoint Presentation</vt:lpstr>
      <vt:lpstr>Overview Of today’s  session</vt:lpstr>
      <vt:lpstr>DEFINITIONS</vt:lpstr>
      <vt:lpstr>PowerPoint Presentation</vt:lpstr>
      <vt:lpstr>Overview Of today’s  session</vt:lpstr>
      <vt:lpstr>PowerPoint Presentation</vt:lpstr>
      <vt:lpstr>PAIN AND  SUFFERING</vt:lpstr>
      <vt:lpstr>PowerPoint Presentation</vt:lpstr>
      <vt:lpstr>PowerPoint Presentation</vt:lpstr>
      <vt:lpstr>Overview Of today’s  session</vt:lpstr>
      <vt:lpstr>PowerPoint Presentation</vt:lpstr>
      <vt:lpstr>                             DBT                                                                                   Simple</vt:lpstr>
      <vt:lpstr> the workbook and the manual</vt:lpstr>
      <vt:lpstr>Overview Of today’s  session</vt:lpstr>
      <vt:lpstr>PowerPoint Presentation</vt:lpstr>
      <vt:lpstr>PowerPoint Presentation</vt:lpstr>
      <vt:lpstr>SIMPLE Course overview</vt:lpstr>
      <vt:lpstr>SIMPLE Course overview</vt:lpstr>
      <vt:lpstr>1. Psychological    Theory</vt:lpstr>
      <vt:lpstr>SIMPLE Course overview</vt:lpstr>
      <vt:lpstr>2. The  4 components of THE PURE DBT MODEL</vt:lpstr>
      <vt:lpstr> Skills- The Dialectical Behavioral therapy skills workbook</vt:lpstr>
      <vt:lpstr>PowerPoint Presentation</vt:lpstr>
      <vt:lpstr>PowerPoint Presentation</vt:lpstr>
      <vt:lpstr>PowerPoint Presentation</vt:lpstr>
      <vt:lpstr>PowerPoint Presentation</vt:lpstr>
      <vt:lpstr>PowerPoint Presentation</vt:lpstr>
      <vt:lpstr>PowerPoint Presentation</vt:lpstr>
      <vt:lpstr>SIMPLE Course overview</vt:lpstr>
      <vt:lpstr>3. THE Six TOOLS-  Simple manual    </vt:lpstr>
      <vt:lpstr>       Assessment tools                                         remediation tools</vt:lpstr>
      <vt:lpstr>SIMPLE Course overview</vt:lpstr>
      <vt:lpstr> 4. the Techniques and strategies  needed to use the simple tools</vt:lpstr>
      <vt:lpstr>SIMPLE Course overview</vt:lpstr>
      <vt:lpstr>5. Practice applying skills tools and strategies in everyday life.</vt:lpstr>
      <vt:lpstr>Overview Of today’s  session</vt:lpstr>
      <vt:lpstr> session 2 of  SIMPLE 10-minute break </vt:lpstr>
      <vt:lpstr>PowerPoint Presentation</vt:lpstr>
      <vt:lpstr> session 2 of  SIMPLE welcome back from the break </vt:lpstr>
      <vt:lpstr>Overview Of today’s  session</vt:lpstr>
      <vt:lpstr>PowerPoint Presentation</vt:lpstr>
      <vt:lpstr>Accessing and benefitting from mental health care</vt:lpstr>
      <vt:lpstr> personal and systemic Obstacles to change</vt:lpstr>
      <vt:lpstr> personal and systemic Obstacles to change</vt:lpstr>
      <vt:lpstr>1. The stages model of change</vt:lpstr>
      <vt:lpstr>Motivational interviewing stages and interventions</vt:lpstr>
      <vt:lpstr> personal and systemic Obstacles to change</vt:lpstr>
      <vt:lpstr>Principles of good  mental health care</vt:lpstr>
      <vt:lpstr>diagnosis  AND formulations</vt:lpstr>
      <vt:lpstr> personal and systemic Obstacles to change</vt:lpstr>
      <vt:lpstr>WE ARE BIO psycho socio spiritual beings </vt:lpstr>
      <vt:lpstr>Simple takes a  bio-psycho-socio-spiritual perspective</vt:lpstr>
      <vt:lpstr>Principles of good  mental health care</vt:lpstr>
      <vt:lpstr>PowerPoint Presentation</vt:lpstr>
      <vt:lpstr>PowerPoint Presentation</vt:lpstr>
      <vt:lpstr>What is psychotherapy?</vt:lpstr>
      <vt:lpstr>PowerPoint Presentation</vt:lpstr>
      <vt:lpstr>What IS the ROLE OF A psychotherapist ?</vt:lpstr>
      <vt:lpstr>PowerPoint Presentation</vt:lpstr>
      <vt:lpstr> personal and systemic Obstacles to change</vt:lpstr>
      <vt:lpstr>Contributors to OUR  health care crisis (10)</vt:lpstr>
      <vt:lpstr>Contributors to OUR  health care crisis </vt:lpstr>
      <vt:lpstr> taxes AND SOCIAL WELLBEING?</vt:lpstr>
      <vt:lpstr> personal and systemic Obstacles to change</vt:lpstr>
      <vt:lpstr>Dealing with Competing priorities</vt:lpstr>
      <vt:lpstr> personal and systemic Obstacles to change</vt:lpstr>
      <vt:lpstr>PowerPoint Presentation</vt:lpstr>
      <vt:lpstr>Self-efficacy and learning theory(8)</vt:lpstr>
      <vt:lpstr>PowerPoint Presentation</vt:lpstr>
      <vt:lpstr>  learned helplessness (6)</vt:lpstr>
      <vt:lpstr>The importance of hope AND A sense of control in change</vt:lpstr>
      <vt:lpstr>PowerPoint Presentation</vt:lpstr>
      <vt:lpstr>PowerPoint Presentation</vt:lpstr>
      <vt:lpstr> personal and systemic Obstacles to change</vt:lpstr>
      <vt:lpstr>PowerPoint Presentation</vt:lpstr>
      <vt:lpstr>Obstacles participants often encounter in the simple course</vt:lpstr>
      <vt:lpstr>Obstacles participants often encounter in the simple course</vt:lpstr>
      <vt:lpstr>PowerPoint Presentation</vt:lpstr>
      <vt:lpstr>PowerPoint Presentation</vt:lpstr>
      <vt:lpstr>Overview Of today’s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simple course</dc:title>
  <dc:creator>luis cleto</dc:creator>
  <cp:lastModifiedBy>luis cleto</cp:lastModifiedBy>
  <cp:revision>47</cp:revision>
  <cp:lastPrinted>2025-09-27T14:57:24Z</cp:lastPrinted>
  <dcterms:created xsi:type="dcterms:W3CDTF">2023-07-25T12:54:37Z</dcterms:created>
  <dcterms:modified xsi:type="dcterms:W3CDTF">2026-10-07T17:48:18Z</dcterms:modified>
</cp:coreProperties>
</file>